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3" r:id="rId7"/>
    <p:sldMasterId id="2147484258" r:id="rId8"/>
  </p:sldMasterIdLst>
  <p:notesMasterIdLst>
    <p:notesMasterId r:id="rId47"/>
  </p:notesMasterIdLst>
  <p:handoutMasterIdLst>
    <p:handoutMasterId r:id="rId48"/>
  </p:handoutMasterIdLst>
  <p:sldIdLst>
    <p:sldId id="1055" r:id="rId9"/>
    <p:sldId id="1054" r:id="rId10"/>
    <p:sldId id="1091" r:id="rId11"/>
    <p:sldId id="1095" r:id="rId12"/>
    <p:sldId id="1128" r:id="rId13"/>
    <p:sldId id="1127" r:id="rId14"/>
    <p:sldId id="1126" r:id="rId15"/>
    <p:sldId id="1092" r:id="rId16"/>
    <p:sldId id="1129" r:id="rId17"/>
    <p:sldId id="1123" r:id="rId18"/>
    <p:sldId id="1124" r:id="rId19"/>
    <p:sldId id="1125" r:id="rId20"/>
    <p:sldId id="1098" r:id="rId21"/>
    <p:sldId id="1099" r:id="rId22"/>
    <p:sldId id="1100" r:id="rId23"/>
    <p:sldId id="1101" r:id="rId24"/>
    <p:sldId id="1103" r:id="rId25"/>
    <p:sldId id="1104" r:id="rId26"/>
    <p:sldId id="1105" r:id="rId27"/>
    <p:sldId id="1106" r:id="rId28"/>
    <p:sldId id="1107" r:id="rId29"/>
    <p:sldId id="1108" r:id="rId30"/>
    <p:sldId id="1109" r:id="rId31"/>
    <p:sldId id="1110" r:id="rId32"/>
    <p:sldId id="1111" r:id="rId33"/>
    <p:sldId id="1112" r:id="rId34"/>
    <p:sldId id="1113" r:id="rId35"/>
    <p:sldId id="1114" r:id="rId36"/>
    <p:sldId id="1115" r:id="rId37"/>
    <p:sldId id="1116" r:id="rId38"/>
    <p:sldId id="1117" r:id="rId39"/>
    <p:sldId id="1118" r:id="rId40"/>
    <p:sldId id="1119" r:id="rId41"/>
    <p:sldId id="1120" r:id="rId42"/>
    <p:sldId id="1121" r:id="rId43"/>
    <p:sldId id="1122" r:id="rId44"/>
    <p:sldId id="1131" r:id="rId45"/>
    <p:sldId id="1130" r:id="rId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74" autoAdjust="0"/>
    <p:restoredTop sz="95238" autoAdjust="0"/>
  </p:normalViewPr>
  <p:slideViewPr>
    <p:cSldViewPr>
      <p:cViewPr varScale="1">
        <p:scale>
          <a:sx n="69" d="100"/>
          <a:sy n="69" d="100"/>
        </p:scale>
        <p:origin x="-798"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56C5A0-809D-48F8-B35F-3C3D496F78EF}" type="doc">
      <dgm:prSet loTypeId="urn:microsoft.com/office/officeart/2009/3/layout/CircleRelationship" loCatId="relationship" qsTypeId="urn:microsoft.com/office/officeart/2005/8/quickstyle/simple1" qsCatId="simple" csTypeId="urn:microsoft.com/office/officeart/2005/8/colors/colorful2" csCatId="colorful" phldr="1"/>
      <dgm:spPr/>
      <dgm:t>
        <a:bodyPr/>
        <a:lstStyle/>
        <a:p>
          <a:endParaRPr lang="en-US"/>
        </a:p>
      </dgm:t>
    </dgm:pt>
    <dgm:pt modelId="{ECAC96D8-6BF7-4080-8129-073B29AE971B}">
      <dgm:prSet phldrT="[Text]" custT="1"/>
      <dgm:spPr/>
      <dgm:t>
        <a:bodyPr/>
        <a:lstStyle/>
        <a:p>
          <a:r>
            <a:rPr lang="en-US" sz="2400" dirty="0" smtClean="0"/>
            <a:t>all new features designed for the Cloud</a:t>
          </a:r>
          <a:endParaRPr lang="en-US" sz="2400" dirty="0"/>
        </a:p>
      </dgm:t>
    </dgm:pt>
    <dgm:pt modelId="{3DB9504C-E90A-471D-8507-49EC8173E5FF}" type="parTrans" cxnId="{9B2790B5-0DF3-48FC-BF36-477DCE431FE7}">
      <dgm:prSet/>
      <dgm:spPr/>
      <dgm:t>
        <a:bodyPr/>
        <a:lstStyle/>
        <a:p>
          <a:endParaRPr lang="en-US"/>
        </a:p>
      </dgm:t>
    </dgm:pt>
    <dgm:pt modelId="{4209ED5B-7601-49A4-85BA-C3FAFACC78A6}" type="sibTrans" cxnId="{9B2790B5-0DF3-48FC-BF36-477DCE431FE7}">
      <dgm:prSet/>
      <dgm:spPr/>
      <dgm:t>
        <a:bodyPr/>
        <a:lstStyle/>
        <a:p>
          <a:endParaRPr lang="en-US"/>
        </a:p>
      </dgm:t>
    </dgm:pt>
    <dgm:pt modelId="{02696E2D-4B5F-487B-9E65-114FFFEDD393}">
      <dgm:prSet phldrT="[Text]" custT="1"/>
      <dgm:spPr/>
      <dgm:t>
        <a:bodyPr/>
        <a:lstStyle/>
        <a:p>
          <a:r>
            <a:rPr lang="en-US" sz="2000" dirty="0" smtClean="0"/>
            <a:t>PowerShell</a:t>
          </a:r>
          <a:endParaRPr lang="en-US" sz="2000" dirty="0"/>
        </a:p>
      </dgm:t>
    </dgm:pt>
    <dgm:pt modelId="{5D1A737B-5B76-4827-AB06-725D70545EF4}" type="parTrans" cxnId="{887D9C93-6170-47C3-A6FB-EB29D15578AE}">
      <dgm:prSet/>
      <dgm:spPr/>
      <dgm:t>
        <a:bodyPr/>
        <a:lstStyle/>
        <a:p>
          <a:endParaRPr lang="en-US"/>
        </a:p>
      </dgm:t>
    </dgm:pt>
    <dgm:pt modelId="{58FE2F2B-F159-41AB-BAAA-4B04F3B2B075}" type="sibTrans" cxnId="{887D9C93-6170-47C3-A6FB-EB29D15578AE}">
      <dgm:prSet/>
      <dgm:spPr/>
      <dgm:t>
        <a:bodyPr/>
        <a:lstStyle/>
        <a:p>
          <a:endParaRPr lang="en-US"/>
        </a:p>
      </dgm:t>
    </dgm:pt>
    <dgm:pt modelId="{F99A1F3F-FD30-411E-BA7D-5980FFD1F51B}">
      <dgm:prSet phldrT="[Text]" custT="1"/>
      <dgm:spPr/>
      <dgm:t>
        <a:bodyPr/>
        <a:lstStyle/>
        <a:p>
          <a:r>
            <a:rPr lang="en-US" sz="1600" dirty="0" smtClean="0"/>
            <a:t>Cloud app model</a:t>
          </a:r>
          <a:endParaRPr lang="en-US" sz="1600" dirty="0"/>
        </a:p>
      </dgm:t>
    </dgm:pt>
    <dgm:pt modelId="{E0D58DA9-6BA7-4DBE-ABF1-C0189D2AEAA1}" type="parTrans" cxnId="{2872264A-1C75-4413-B82E-B576EF56B1A5}">
      <dgm:prSet/>
      <dgm:spPr/>
      <dgm:t>
        <a:bodyPr/>
        <a:lstStyle/>
        <a:p>
          <a:endParaRPr lang="en-US"/>
        </a:p>
      </dgm:t>
    </dgm:pt>
    <dgm:pt modelId="{798BBDF8-51F6-4C6B-A0C6-21C55E40F477}" type="sibTrans" cxnId="{2872264A-1C75-4413-B82E-B576EF56B1A5}">
      <dgm:prSet/>
      <dgm:spPr/>
      <dgm:t>
        <a:bodyPr/>
        <a:lstStyle/>
        <a:p>
          <a:endParaRPr lang="en-US"/>
        </a:p>
      </dgm:t>
    </dgm:pt>
    <dgm:pt modelId="{1594A78E-62D3-44F3-8F0C-3BBBF3556000}">
      <dgm:prSet phldrT="[Text]" custT="1"/>
      <dgm:spPr/>
      <dgm:t>
        <a:bodyPr/>
        <a:lstStyle/>
        <a:p>
          <a:r>
            <a:rPr lang="en-US" sz="1200" dirty="0" smtClean="0"/>
            <a:t>PowerPivot / Power View</a:t>
          </a:r>
          <a:endParaRPr lang="en-US" sz="1200" dirty="0"/>
        </a:p>
      </dgm:t>
    </dgm:pt>
    <dgm:pt modelId="{7F054392-FFF5-467B-86A6-8CAE05E23C5B}" type="parTrans" cxnId="{5FAB4993-EC94-4B4C-9FD3-D89E258743A6}">
      <dgm:prSet/>
      <dgm:spPr/>
      <dgm:t>
        <a:bodyPr/>
        <a:lstStyle/>
        <a:p>
          <a:endParaRPr lang="en-US"/>
        </a:p>
      </dgm:t>
    </dgm:pt>
    <dgm:pt modelId="{5092696F-D54F-49A6-9B13-E35BA8949C80}" type="sibTrans" cxnId="{5FAB4993-EC94-4B4C-9FD3-D89E258743A6}">
      <dgm:prSet/>
      <dgm:spPr/>
      <dgm:t>
        <a:bodyPr/>
        <a:lstStyle/>
        <a:p>
          <a:endParaRPr lang="en-US"/>
        </a:p>
      </dgm:t>
    </dgm:pt>
    <dgm:pt modelId="{6BAD6D47-B7E1-44DF-855A-92E5BC045473}">
      <dgm:prSet phldrT="[Text]" custT="1"/>
      <dgm:spPr/>
      <dgm:t>
        <a:bodyPr/>
        <a:lstStyle/>
        <a:p>
          <a:r>
            <a:rPr lang="en-US" sz="1600" dirty="0" smtClean="0"/>
            <a:t>Project Online</a:t>
          </a:r>
          <a:endParaRPr lang="en-US" sz="1600" dirty="0"/>
        </a:p>
      </dgm:t>
    </dgm:pt>
    <dgm:pt modelId="{5936BD7B-8563-4232-9AF7-B17FFA3A215E}" type="parTrans" cxnId="{B2DE876C-0671-4BF1-A3D0-1DB8ABB72984}">
      <dgm:prSet/>
      <dgm:spPr/>
      <dgm:t>
        <a:bodyPr/>
        <a:lstStyle/>
        <a:p>
          <a:endParaRPr lang="en-US"/>
        </a:p>
      </dgm:t>
    </dgm:pt>
    <dgm:pt modelId="{B2305ABB-5AA8-4F82-94AB-8ABC2C937278}" type="sibTrans" cxnId="{B2DE876C-0671-4BF1-A3D0-1DB8ABB72984}">
      <dgm:prSet/>
      <dgm:spPr/>
      <dgm:t>
        <a:bodyPr/>
        <a:lstStyle/>
        <a:p>
          <a:endParaRPr lang="en-US"/>
        </a:p>
      </dgm:t>
    </dgm:pt>
    <dgm:pt modelId="{8777FE5D-FAE1-4B91-92BB-8F45F129CEBA}">
      <dgm:prSet phldrT="[Text]" custT="1"/>
      <dgm:spPr/>
      <dgm:t>
        <a:bodyPr/>
        <a:lstStyle/>
        <a:p>
          <a:r>
            <a:rPr lang="en-US" sz="1200" dirty="0" smtClean="0"/>
            <a:t>BCS Improvements (Direct to SQL Azure)</a:t>
          </a:r>
          <a:endParaRPr lang="en-US" sz="1200" dirty="0"/>
        </a:p>
      </dgm:t>
    </dgm:pt>
    <dgm:pt modelId="{581E6938-3E7B-4B99-8FE4-AF72BF16B810}" type="parTrans" cxnId="{5D79004C-BD6B-4AF2-87BD-D7748BD295AF}">
      <dgm:prSet/>
      <dgm:spPr/>
      <dgm:t>
        <a:bodyPr/>
        <a:lstStyle/>
        <a:p>
          <a:endParaRPr lang="en-US"/>
        </a:p>
      </dgm:t>
    </dgm:pt>
    <dgm:pt modelId="{D85739A2-C552-4DDE-99D5-FE90EA11436F}" type="sibTrans" cxnId="{5D79004C-BD6B-4AF2-87BD-D7748BD295AF}">
      <dgm:prSet/>
      <dgm:spPr/>
      <dgm:t>
        <a:bodyPr/>
        <a:lstStyle/>
        <a:p>
          <a:endParaRPr lang="en-US"/>
        </a:p>
      </dgm:t>
    </dgm:pt>
    <dgm:pt modelId="{14B9725E-29A5-4B84-8A8C-1EDC7558292A}" type="pres">
      <dgm:prSet presAssocID="{6956C5A0-809D-48F8-B35F-3C3D496F78EF}" presName="Name0" presStyleCnt="0">
        <dgm:presLayoutVars>
          <dgm:chMax val="1"/>
          <dgm:chPref val="1"/>
        </dgm:presLayoutVars>
      </dgm:prSet>
      <dgm:spPr/>
      <dgm:t>
        <a:bodyPr/>
        <a:lstStyle/>
        <a:p>
          <a:endParaRPr lang="en-US"/>
        </a:p>
      </dgm:t>
    </dgm:pt>
    <dgm:pt modelId="{B08435C1-CAD9-40C3-A53C-225A95A19529}" type="pres">
      <dgm:prSet presAssocID="{ECAC96D8-6BF7-4080-8129-073B29AE971B}" presName="Parent" presStyleLbl="node0" presStyleIdx="0" presStyleCnt="1" custLinFactNeighborX="2431" custLinFactNeighborY="412">
        <dgm:presLayoutVars>
          <dgm:chMax val="5"/>
          <dgm:chPref val="5"/>
        </dgm:presLayoutVars>
      </dgm:prSet>
      <dgm:spPr/>
      <dgm:t>
        <a:bodyPr/>
        <a:lstStyle/>
        <a:p>
          <a:endParaRPr lang="en-US"/>
        </a:p>
      </dgm:t>
    </dgm:pt>
    <dgm:pt modelId="{2587BD06-F127-4BCB-891C-10607489AA0C}" type="pres">
      <dgm:prSet presAssocID="{ECAC96D8-6BF7-4080-8129-073B29AE971B}" presName="Accent2" presStyleLbl="node1" presStyleIdx="0" presStyleCnt="19"/>
      <dgm:spPr/>
    </dgm:pt>
    <dgm:pt modelId="{5022904F-1A9B-4AD1-8527-C1DD5EB21C0E}" type="pres">
      <dgm:prSet presAssocID="{ECAC96D8-6BF7-4080-8129-073B29AE971B}" presName="Accent3" presStyleLbl="node1" presStyleIdx="1" presStyleCnt="19"/>
      <dgm:spPr/>
      <dgm:t>
        <a:bodyPr/>
        <a:lstStyle/>
        <a:p>
          <a:endParaRPr lang="en-US"/>
        </a:p>
      </dgm:t>
    </dgm:pt>
    <dgm:pt modelId="{9E9A6800-C484-48D6-AA51-CD27FD23BE29}" type="pres">
      <dgm:prSet presAssocID="{ECAC96D8-6BF7-4080-8129-073B29AE971B}" presName="Accent4" presStyleLbl="node1" presStyleIdx="2" presStyleCnt="19"/>
      <dgm:spPr/>
      <dgm:t>
        <a:bodyPr/>
        <a:lstStyle/>
        <a:p>
          <a:endParaRPr lang="en-US"/>
        </a:p>
      </dgm:t>
    </dgm:pt>
    <dgm:pt modelId="{3B30F296-75A5-49BC-A93E-EA4BCBDCC357}" type="pres">
      <dgm:prSet presAssocID="{ECAC96D8-6BF7-4080-8129-073B29AE971B}" presName="Accent5" presStyleLbl="node1" presStyleIdx="3" presStyleCnt="19"/>
      <dgm:spPr/>
    </dgm:pt>
    <dgm:pt modelId="{2DFBD6E5-9EB7-4219-861B-8AE5C4953016}" type="pres">
      <dgm:prSet presAssocID="{ECAC96D8-6BF7-4080-8129-073B29AE971B}" presName="Accent6" presStyleLbl="node1" presStyleIdx="4" presStyleCnt="19"/>
      <dgm:spPr/>
    </dgm:pt>
    <dgm:pt modelId="{D8A8EF86-73F2-44A1-89A5-1868ACB40485}" type="pres">
      <dgm:prSet presAssocID="{02696E2D-4B5F-487B-9E65-114FFFEDD393}" presName="Child1" presStyleLbl="node1" presStyleIdx="5" presStyleCnt="19">
        <dgm:presLayoutVars>
          <dgm:chMax val="0"/>
          <dgm:chPref val="0"/>
        </dgm:presLayoutVars>
      </dgm:prSet>
      <dgm:spPr/>
      <dgm:t>
        <a:bodyPr/>
        <a:lstStyle/>
        <a:p>
          <a:endParaRPr lang="en-US"/>
        </a:p>
      </dgm:t>
    </dgm:pt>
    <dgm:pt modelId="{7A7FF359-352D-4D76-8AFA-CBF808766063}" type="pres">
      <dgm:prSet presAssocID="{02696E2D-4B5F-487B-9E65-114FFFEDD393}" presName="Accent7" presStyleCnt="0"/>
      <dgm:spPr/>
    </dgm:pt>
    <dgm:pt modelId="{34712BEA-351B-4270-ACB9-CBD2C37BEABC}" type="pres">
      <dgm:prSet presAssocID="{02696E2D-4B5F-487B-9E65-114FFFEDD393}" presName="AccentHold1" presStyleLbl="node1" presStyleIdx="6" presStyleCnt="19"/>
      <dgm:spPr/>
    </dgm:pt>
    <dgm:pt modelId="{77CD5AB9-6DF7-40A9-B333-72CE1EE5F116}" type="pres">
      <dgm:prSet presAssocID="{02696E2D-4B5F-487B-9E65-114FFFEDD393}" presName="Accent8" presStyleCnt="0"/>
      <dgm:spPr/>
    </dgm:pt>
    <dgm:pt modelId="{C82F00F4-8DD5-428A-8610-EE4A87325697}" type="pres">
      <dgm:prSet presAssocID="{02696E2D-4B5F-487B-9E65-114FFFEDD393}" presName="AccentHold2" presStyleLbl="node1" presStyleIdx="7" presStyleCnt="19"/>
      <dgm:spPr/>
    </dgm:pt>
    <dgm:pt modelId="{EAC813D5-209C-4C99-B522-C2936149440D}" type="pres">
      <dgm:prSet presAssocID="{F99A1F3F-FD30-411E-BA7D-5980FFD1F51B}" presName="Child2" presStyleLbl="node1" presStyleIdx="8" presStyleCnt="19">
        <dgm:presLayoutVars>
          <dgm:chMax val="0"/>
          <dgm:chPref val="0"/>
        </dgm:presLayoutVars>
      </dgm:prSet>
      <dgm:spPr/>
      <dgm:t>
        <a:bodyPr/>
        <a:lstStyle/>
        <a:p>
          <a:endParaRPr lang="en-US"/>
        </a:p>
      </dgm:t>
    </dgm:pt>
    <dgm:pt modelId="{70492128-8465-41EA-875E-5EEC761CF854}" type="pres">
      <dgm:prSet presAssocID="{F99A1F3F-FD30-411E-BA7D-5980FFD1F51B}" presName="Accent9" presStyleCnt="0"/>
      <dgm:spPr/>
    </dgm:pt>
    <dgm:pt modelId="{4E989A2F-D800-4C98-A941-A215FC5293F0}" type="pres">
      <dgm:prSet presAssocID="{F99A1F3F-FD30-411E-BA7D-5980FFD1F51B}" presName="AccentHold1" presStyleLbl="node1" presStyleIdx="9" presStyleCnt="19"/>
      <dgm:spPr/>
    </dgm:pt>
    <dgm:pt modelId="{ED0DD60F-5BB3-4B7F-BC05-E27C882543A5}" type="pres">
      <dgm:prSet presAssocID="{F99A1F3F-FD30-411E-BA7D-5980FFD1F51B}" presName="Accent10" presStyleCnt="0"/>
      <dgm:spPr/>
    </dgm:pt>
    <dgm:pt modelId="{0DED1DC7-2431-4A2E-BC57-81B80C235E9C}" type="pres">
      <dgm:prSet presAssocID="{F99A1F3F-FD30-411E-BA7D-5980FFD1F51B}" presName="AccentHold2" presStyleLbl="node1" presStyleIdx="10" presStyleCnt="19"/>
      <dgm:spPr/>
      <dgm:t>
        <a:bodyPr/>
        <a:lstStyle/>
        <a:p>
          <a:endParaRPr lang="en-US"/>
        </a:p>
      </dgm:t>
    </dgm:pt>
    <dgm:pt modelId="{A5958BB3-BF71-4F09-8C7F-06A0A9CC3DFD}" type="pres">
      <dgm:prSet presAssocID="{F99A1F3F-FD30-411E-BA7D-5980FFD1F51B}" presName="Accent11" presStyleCnt="0"/>
      <dgm:spPr/>
    </dgm:pt>
    <dgm:pt modelId="{EBDCE64F-35B0-4A9A-AEE8-FF33E5D96E69}" type="pres">
      <dgm:prSet presAssocID="{F99A1F3F-FD30-411E-BA7D-5980FFD1F51B}" presName="AccentHold3" presStyleLbl="node1" presStyleIdx="11" presStyleCnt="19"/>
      <dgm:spPr/>
      <dgm:t>
        <a:bodyPr/>
        <a:lstStyle/>
        <a:p>
          <a:endParaRPr lang="en-US"/>
        </a:p>
      </dgm:t>
    </dgm:pt>
    <dgm:pt modelId="{8E033C8F-8809-404F-A93C-86A17766797C}" type="pres">
      <dgm:prSet presAssocID="{1594A78E-62D3-44F3-8F0C-3BBBF3556000}" presName="Child3" presStyleLbl="node1" presStyleIdx="12" presStyleCnt="19">
        <dgm:presLayoutVars>
          <dgm:chMax val="0"/>
          <dgm:chPref val="0"/>
        </dgm:presLayoutVars>
      </dgm:prSet>
      <dgm:spPr/>
      <dgm:t>
        <a:bodyPr/>
        <a:lstStyle/>
        <a:p>
          <a:endParaRPr lang="en-US"/>
        </a:p>
      </dgm:t>
    </dgm:pt>
    <dgm:pt modelId="{9663DA7D-3872-49B1-AD38-6BFBFE876EFE}" type="pres">
      <dgm:prSet presAssocID="{1594A78E-62D3-44F3-8F0C-3BBBF3556000}" presName="Accent12" presStyleCnt="0"/>
      <dgm:spPr/>
    </dgm:pt>
    <dgm:pt modelId="{1D2EE995-B8EC-42DA-947C-20A5AA18CE12}" type="pres">
      <dgm:prSet presAssocID="{1594A78E-62D3-44F3-8F0C-3BBBF3556000}" presName="AccentHold1" presStyleLbl="node1" presStyleIdx="13" presStyleCnt="19"/>
      <dgm:spPr/>
    </dgm:pt>
    <dgm:pt modelId="{B15CF370-993F-4E39-9AFE-685CC053C60C}" type="pres">
      <dgm:prSet presAssocID="{6BAD6D47-B7E1-44DF-855A-92E5BC045473}" presName="Child4" presStyleLbl="node1" presStyleIdx="14" presStyleCnt="19">
        <dgm:presLayoutVars>
          <dgm:chMax val="0"/>
          <dgm:chPref val="0"/>
        </dgm:presLayoutVars>
      </dgm:prSet>
      <dgm:spPr/>
      <dgm:t>
        <a:bodyPr/>
        <a:lstStyle/>
        <a:p>
          <a:endParaRPr lang="en-US"/>
        </a:p>
      </dgm:t>
    </dgm:pt>
    <dgm:pt modelId="{D7A08435-8DBA-48C7-BB48-C522D2283830}" type="pres">
      <dgm:prSet presAssocID="{6BAD6D47-B7E1-44DF-855A-92E5BC045473}" presName="Accent13" presStyleCnt="0"/>
      <dgm:spPr/>
    </dgm:pt>
    <dgm:pt modelId="{D8320B4D-5138-43E3-A5A4-55807330D8CC}" type="pres">
      <dgm:prSet presAssocID="{6BAD6D47-B7E1-44DF-855A-92E5BC045473}" presName="AccentHold1" presStyleLbl="node1" presStyleIdx="15" presStyleCnt="19"/>
      <dgm:spPr/>
      <dgm:t>
        <a:bodyPr/>
        <a:lstStyle/>
        <a:p>
          <a:endParaRPr lang="en-US"/>
        </a:p>
      </dgm:t>
    </dgm:pt>
    <dgm:pt modelId="{300FBA47-DA6D-4AB4-A3F1-2BD5B54D1071}" type="pres">
      <dgm:prSet presAssocID="{8777FE5D-FAE1-4B91-92BB-8F45F129CEBA}" presName="Child5" presStyleLbl="node1" presStyleIdx="16" presStyleCnt="19">
        <dgm:presLayoutVars>
          <dgm:chMax val="0"/>
          <dgm:chPref val="0"/>
        </dgm:presLayoutVars>
      </dgm:prSet>
      <dgm:spPr/>
      <dgm:t>
        <a:bodyPr/>
        <a:lstStyle/>
        <a:p>
          <a:endParaRPr lang="en-US"/>
        </a:p>
      </dgm:t>
    </dgm:pt>
    <dgm:pt modelId="{DA33C1C4-2D41-48F1-AB77-C86324468BF3}" type="pres">
      <dgm:prSet presAssocID="{8777FE5D-FAE1-4B91-92BB-8F45F129CEBA}" presName="Accent15" presStyleCnt="0"/>
      <dgm:spPr/>
    </dgm:pt>
    <dgm:pt modelId="{0AADAF56-8109-4DDA-A59F-830D9A3E964A}" type="pres">
      <dgm:prSet presAssocID="{8777FE5D-FAE1-4B91-92BB-8F45F129CEBA}" presName="AccentHold2" presStyleLbl="node1" presStyleIdx="17" presStyleCnt="19"/>
      <dgm:spPr/>
    </dgm:pt>
    <dgm:pt modelId="{CC2000D5-DD05-4F63-AB69-128E8AD5E9A8}" type="pres">
      <dgm:prSet presAssocID="{8777FE5D-FAE1-4B91-92BB-8F45F129CEBA}" presName="Accent16" presStyleCnt="0"/>
      <dgm:spPr/>
    </dgm:pt>
    <dgm:pt modelId="{B537B2DE-AE5E-4B2D-B8A8-A653B2BAF30E}" type="pres">
      <dgm:prSet presAssocID="{8777FE5D-FAE1-4B91-92BB-8F45F129CEBA}" presName="AccentHold3" presStyleLbl="node1" presStyleIdx="18" presStyleCnt="19"/>
      <dgm:spPr/>
    </dgm:pt>
  </dgm:ptLst>
  <dgm:cxnLst>
    <dgm:cxn modelId="{07F79C9A-0589-48D9-97DE-419D0DE49217}" type="presOf" srcId="{8777FE5D-FAE1-4B91-92BB-8F45F129CEBA}" destId="{300FBA47-DA6D-4AB4-A3F1-2BD5B54D1071}" srcOrd="0" destOrd="0" presId="urn:microsoft.com/office/officeart/2009/3/layout/CircleRelationship"/>
    <dgm:cxn modelId="{77410842-64AA-41B3-A83C-A248466AD666}" type="presOf" srcId="{ECAC96D8-6BF7-4080-8129-073B29AE971B}" destId="{B08435C1-CAD9-40C3-A53C-225A95A19529}" srcOrd="0" destOrd="0" presId="urn:microsoft.com/office/officeart/2009/3/layout/CircleRelationship"/>
    <dgm:cxn modelId="{2872264A-1C75-4413-B82E-B576EF56B1A5}" srcId="{ECAC96D8-6BF7-4080-8129-073B29AE971B}" destId="{F99A1F3F-FD30-411E-BA7D-5980FFD1F51B}" srcOrd="1" destOrd="0" parTransId="{E0D58DA9-6BA7-4DBE-ABF1-C0189D2AEAA1}" sibTransId="{798BBDF8-51F6-4C6B-A0C6-21C55E40F477}"/>
    <dgm:cxn modelId="{5FAB4993-EC94-4B4C-9FD3-D89E258743A6}" srcId="{ECAC96D8-6BF7-4080-8129-073B29AE971B}" destId="{1594A78E-62D3-44F3-8F0C-3BBBF3556000}" srcOrd="2" destOrd="0" parTransId="{7F054392-FFF5-467B-86A6-8CAE05E23C5B}" sibTransId="{5092696F-D54F-49A6-9B13-E35BA8949C80}"/>
    <dgm:cxn modelId="{9B2790B5-0DF3-48FC-BF36-477DCE431FE7}" srcId="{6956C5A0-809D-48F8-B35F-3C3D496F78EF}" destId="{ECAC96D8-6BF7-4080-8129-073B29AE971B}" srcOrd="0" destOrd="0" parTransId="{3DB9504C-E90A-471D-8507-49EC8173E5FF}" sibTransId="{4209ED5B-7601-49A4-85BA-C3FAFACC78A6}"/>
    <dgm:cxn modelId="{D34E8DA7-1C7E-4918-AF2A-33D39BEAFD24}" type="presOf" srcId="{F99A1F3F-FD30-411E-BA7D-5980FFD1F51B}" destId="{EAC813D5-209C-4C99-B522-C2936149440D}" srcOrd="0" destOrd="0" presId="urn:microsoft.com/office/officeart/2009/3/layout/CircleRelationship"/>
    <dgm:cxn modelId="{887D9C93-6170-47C3-A6FB-EB29D15578AE}" srcId="{ECAC96D8-6BF7-4080-8129-073B29AE971B}" destId="{02696E2D-4B5F-487B-9E65-114FFFEDD393}" srcOrd="0" destOrd="0" parTransId="{5D1A737B-5B76-4827-AB06-725D70545EF4}" sibTransId="{58FE2F2B-F159-41AB-BAAA-4B04F3B2B075}"/>
    <dgm:cxn modelId="{FDDCD689-62D1-4C4F-BF8C-CAAF58B40271}" type="presOf" srcId="{6BAD6D47-B7E1-44DF-855A-92E5BC045473}" destId="{B15CF370-993F-4E39-9AFE-685CC053C60C}" srcOrd="0" destOrd="0" presId="urn:microsoft.com/office/officeart/2009/3/layout/CircleRelationship"/>
    <dgm:cxn modelId="{6D802E07-9791-447D-A0A5-E37056144436}" type="presOf" srcId="{6956C5A0-809D-48F8-B35F-3C3D496F78EF}" destId="{14B9725E-29A5-4B84-8A8C-1EDC7558292A}" srcOrd="0" destOrd="0" presId="urn:microsoft.com/office/officeart/2009/3/layout/CircleRelationship"/>
    <dgm:cxn modelId="{4E35A09F-538D-4D40-85E1-9A39E05B6CAE}" type="presOf" srcId="{02696E2D-4B5F-487B-9E65-114FFFEDD393}" destId="{D8A8EF86-73F2-44A1-89A5-1868ACB40485}" srcOrd="0" destOrd="0" presId="urn:microsoft.com/office/officeart/2009/3/layout/CircleRelationship"/>
    <dgm:cxn modelId="{5D79004C-BD6B-4AF2-87BD-D7748BD295AF}" srcId="{ECAC96D8-6BF7-4080-8129-073B29AE971B}" destId="{8777FE5D-FAE1-4B91-92BB-8F45F129CEBA}" srcOrd="4" destOrd="0" parTransId="{581E6938-3E7B-4B99-8FE4-AF72BF16B810}" sibTransId="{D85739A2-C552-4DDE-99D5-FE90EA11436F}"/>
    <dgm:cxn modelId="{B2DE876C-0671-4BF1-A3D0-1DB8ABB72984}" srcId="{ECAC96D8-6BF7-4080-8129-073B29AE971B}" destId="{6BAD6D47-B7E1-44DF-855A-92E5BC045473}" srcOrd="3" destOrd="0" parTransId="{5936BD7B-8563-4232-9AF7-B17FFA3A215E}" sibTransId="{B2305ABB-5AA8-4F82-94AB-8ABC2C937278}"/>
    <dgm:cxn modelId="{9C24DC51-CAFF-4FCC-9F50-34A913991C5C}" type="presOf" srcId="{1594A78E-62D3-44F3-8F0C-3BBBF3556000}" destId="{8E033C8F-8809-404F-A93C-86A17766797C}" srcOrd="0" destOrd="0" presId="urn:microsoft.com/office/officeart/2009/3/layout/CircleRelationship"/>
    <dgm:cxn modelId="{0FD51FAC-A9FF-4D0D-A692-2DBCC4A5D494}" type="presParOf" srcId="{14B9725E-29A5-4B84-8A8C-1EDC7558292A}" destId="{B08435C1-CAD9-40C3-A53C-225A95A19529}" srcOrd="0" destOrd="0" presId="urn:microsoft.com/office/officeart/2009/3/layout/CircleRelationship"/>
    <dgm:cxn modelId="{95BC2ACA-F7CA-41EA-80BB-CD37274EE702}" type="presParOf" srcId="{14B9725E-29A5-4B84-8A8C-1EDC7558292A}" destId="{2587BD06-F127-4BCB-891C-10607489AA0C}" srcOrd="1" destOrd="0" presId="urn:microsoft.com/office/officeart/2009/3/layout/CircleRelationship"/>
    <dgm:cxn modelId="{20E1C706-48D5-4EFA-864D-93B55035D778}" type="presParOf" srcId="{14B9725E-29A5-4B84-8A8C-1EDC7558292A}" destId="{5022904F-1A9B-4AD1-8527-C1DD5EB21C0E}" srcOrd="2" destOrd="0" presId="urn:microsoft.com/office/officeart/2009/3/layout/CircleRelationship"/>
    <dgm:cxn modelId="{213ED467-2795-4EC4-94F8-1E380C8988F7}" type="presParOf" srcId="{14B9725E-29A5-4B84-8A8C-1EDC7558292A}" destId="{9E9A6800-C484-48D6-AA51-CD27FD23BE29}" srcOrd="3" destOrd="0" presId="urn:microsoft.com/office/officeart/2009/3/layout/CircleRelationship"/>
    <dgm:cxn modelId="{9D40FF9B-6E24-44DF-AFAB-82F3DF929F43}" type="presParOf" srcId="{14B9725E-29A5-4B84-8A8C-1EDC7558292A}" destId="{3B30F296-75A5-49BC-A93E-EA4BCBDCC357}" srcOrd="4" destOrd="0" presId="urn:microsoft.com/office/officeart/2009/3/layout/CircleRelationship"/>
    <dgm:cxn modelId="{6DBE3204-5AEA-4F6E-AA1A-005F3FAD3450}" type="presParOf" srcId="{14B9725E-29A5-4B84-8A8C-1EDC7558292A}" destId="{2DFBD6E5-9EB7-4219-861B-8AE5C4953016}" srcOrd="5" destOrd="0" presId="urn:microsoft.com/office/officeart/2009/3/layout/CircleRelationship"/>
    <dgm:cxn modelId="{CF16AD94-0395-4B0B-A379-A54536A6705C}" type="presParOf" srcId="{14B9725E-29A5-4B84-8A8C-1EDC7558292A}" destId="{D8A8EF86-73F2-44A1-89A5-1868ACB40485}" srcOrd="6" destOrd="0" presId="urn:microsoft.com/office/officeart/2009/3/layout/CircleRelationship"/>
    <dgm:cxn modelId="{44197F84-91DD-409B-9741-C1445EFFEC55}" type="presParOf" srcId="{14B9725E-29A5-4B84-8A8C-1EDC7558292A}" destId="{7A7FF359-352D-4D76-8AFA-CBF808766063}" srcOrd="7" destOrd="0" presId="urn:microsoft.com/office/officeart/2009/3/layout/CircleRelationship"/>
    <dgm:cxn modelId="{2205D529-53C3-4D11-B587-E08B707C13A9}" type="presParOf" srcId="{7A7FF359-352D-4D76-8AFA-CBF808766063}" destId="{34712BEA-351B-4270-ACB9-CBD2C37BEABC}" srcOrd="0" destOrd="0" presId="urn:microsoft.com/office/officeart/2009/3/layout/CircleRelationship"/>
    <dgm:cxn modelId="{48D32C7C-CF79-4053-8CFF-414616BB1850}" type="presParOf" srcId="{14B9725E-29A5-4B84-8A8C-1EDC7558292A}" destId="{77CD5AB9-6DF7-40A9-B333-72CE1EE5F116}" srcOrd="8" destOrd="0" presId="urn:microsoft.com/office/officeart/2009/3/layout/CircleRelationship"/>
    <dgm:cxn modelId="{13B39C6F-CB18-4BCA-84A8-69055E957614}" type="presParOf" srcId="{77CD5AB9-6DF7-40A9-B333-72CE1EE5F116}" destId="{C82F00F4-8DD5-428A-8610-EE4A87325697}" srcOrd="0" destOrd="0" presId="urn:microsoft.com/office/officeart/2009/3/layout/CircleRelationship"/>
    <dgm:cxn modelId="{9A2A5B92-4E1C-41B0-8E3D-5F8E650675EC}" type="presParOf" srcId="{14B9725E-29A5-4B84-8A8C-1EDC7558292A}" destId="{EAC813D5-209C-4C99-B522-C2936149440D}" srcOrd="9" destOrd="0" presId="urn:microsoft.com/office/officeart/2009/3/layout/CircleRelationship"/>
    <dgm:cxn modelId="{01BF1246-8007-4EE0-B8D0-E73D6DB098A2}" type="presParOf" srcId="{14B9725E-29A5-4B84-8A8C-1EDC7558292A}" destId="{70492128-8465-41EA-875E-5EEC761CF854}" srcOrd="10" destOrd="0" presId="urn:microsoft.com/office/officeart/2009/3/layout/CircleRelationship"/>
    <dgm:cxn modelId="{3D882FA8-DBD6-4B66-91D3-9BAF1B938977}" type="presParOf" srcId="{70492128-8465-41EA-875E-5EEC761CF854}" destId="{4E989A2F-D800-4C98-A941-A215FC5293F0}" srcOrd="0" destOrd="0" presId="urn:microsoft.com/office/officeart/2009/3/layout/CircleRelationship"/>
    <dgm:cxn modelId="{3A991F04-B1C9-4EB5-B9EB-87F0B51BC80B}" type="presParOf" srcId="{14B9725E-29A5-4B84-8A8C-1EDC7558292A}" destId="{ED0DD60F-5BB3-4B7F-BC05-E27C882543A5}" srcOrd="11" destOrd="0" presId="urn:microsoft.com/office/officeart/2009/3/layout/CircleRelationship"/>
    <dgm:cxn modelId="{B4AD4707-2B03-4295-ABB7-4F98E198CDE6}" type="presParOf" srcId="{ED0DD60F-5BB3-4B7F-BC05-E27C882543A5}" destId="{0DED1DC7-2431-4A2E-BC57-81B80C235E9C}" srcOrd="0" destOrd="0" presId="urn:microsoft.com/office/officeart/2009/3/layout/CircleRelationship"/>
    <dgm:cxn modelId="{6EE7F286-630E-4C6D-9596-1A74DCF31949}" type="presParOf" srcId="{14B9725E-29A5-4B84-8A8C-1EDC7558292A}" destId="{A5958BB3-BF71-4F09-8C7F-06A0A9CC3DFD}" srcOrd="12" destOrd="0" presId="urn:microsoft.com/office/officeart/2009/3/layout/CircleRelationship"/>
    <dgm:cxn modelId="{376E4A77-2D00-4EF5-BF5B-87A33D941231}" type="presParOf" srcId="{A5958BB3-BF71-4F09-8C7F-06A0A9CC3DFD}" destId="{EBDCE64F-35B0-4A9A-AEE8-FF33E5D96E69}" srcOrd="0" destOrd="0" presId="urn:microsoft.com/office/officeart/2009/3/layout/CircleRelationship"/>
    <dgm:cxn modelId="{AECF31A8-C851-4BAE-8160-F53785FF12D9}" type="presParOf" srcId="{14B9725E-29A5-4B84-8A8C-1EDC7558292A}" destId="{8E033C8F-8809-404F-A93C-86A17766797C}" srcOrd="13" destOrd="0" presId="urn:microsoft.com/office/officeart/2009/3/layout/CircleRelationship"/>
    <dgm:cxn modelId="{15C6DBAD-1AB9-41B6-A548-1E0BA1B8E360}" type="presParOf" srcId="{14B9725E-29A5-4B84-8A8C-1EDC7558292A}" destId="{9663DA7D-3872-49B1-AD38-6BFBFE876EFE}" srcOrd="14" destOrd="0" presId="urn:microsoft.com/office/officeart/2009/3/layout/CircleRelationship"/>
    <dgm:cxn modelId="{67A3932B-C20B-4EF7-BE37-494A1AB60318}" type="presParOf" srcId="{9663DA7D-3872-49B1-AD38-6BFBFE876EFE}" destId="{1D2EE995-B8EC-42DA-947C-20A5AA18CE12}" srcOrd="0" destOrd="0" presId="urn:microsoft.com/office/officeart/2009/3/layout/CircleRelationship"/>
    <dgm:cxn modelId="{78CB446F-EFD9-4BFE-9806-BDBE45CB85E6}" type="presParOf" srcId="{14B9725E-29A5-4B84-8A8C-1EDC7558292A}" destId="{B15CF370-993F-4E39-9AFE-685CC053C60C}" srcOrd="15" destOrd="0" presId="urn:microsoft.com/office/officeart/2009/3/layout/CircleRelationship"/>
    <dgm:cxn modelId="{674D6237-3DBA-45E2-9E89-D50B1EE99CBD}" type="presParOf" srcId="{14B9725E-29A5-4B84-8A8C-1EDC7558292A}" destId="{D7A08435-8DBA-48C7-BB48-C522D2283830}" srcOrd="16" destOrd="0" presId="urn:microsoft.com/office/officeart/2009/3/layout/CircleRelationship"/>
    <dgm:cxn modelId="{D0B19B89-80D1-45B5-9647-AA075A35F334}" type="presParOf" srcId="{D7A08435-8DBA-48C7-BB48-C522D2283830}" destId="{D8320B4D-5138-43E3-A5A4-55807330D8CC}" srcOrd="0" destOrd="0" presId="urn:microsoft.com/office/officeart/2009/3/layout/CircleRelationship"/>
    <dgm:cxn modelId="{CA5E608E-25C3-4CCB-97FC-4F0E80D22CFD}" type="presParOf" srcId="{14B9725E-29A5-4B84-8A8C-1EDC7558292A}" destId="{300FBA47-DA6D-4AB4-A3F1-2BD5B54D1071}" srcOrd="17" destOrd="0" presId="urn:microsoft.com/office/officeart/2009/3/layout/CircleRelationship"/>
    <dgm:cxn modelId="{EA83BF61-10E7-4E84-94D2-E5F5D0AB7740}" type="presParOf" srcId="{14B9725E-29A5-4B84-8A8C-1EDC7558292A}" destId="{DA33C1C4-2D41-48F1-AB77-C86324468BF3}" srcOrd="18" destOrd="0" presId="urn:microsoft.com/office/officeart/2009/3/layout/CircleRelationship"/>
    <dgm:cxn modelId="{D2E51102-D9A7-4DE1-8F42-261A71A5B362}" type="presParOf" srcId="{DA33C1C4-2D41-48F1-AB77-C86324468BF3}" destId="{0AADAF56-8109-4DDA-A59F-830D9A3E964A}" srcOrd="0" destOrd="0" presId="urn:microsoft.com/office/officeart/2009/3/layout/CircleRelationship"/>
    <dgm:cxn modelId="{3CD77266-4401-4398-B5B8-B37BDEE23BAB}" type="presParOf" srcId="{14B9725E-29A5-4B84-8A8C-1EDC7558292A}" destId="{CC2000D5-DD05-4F63-AB69-128E8AD5E9A8}" srcOrd="19" destOrd="0" presId="urn:microsoft.com/office/officeart/2009/3/layout/CircleRelationship"/>
    <dgm:cxn modelId="{8CF2631F-B10C-4522-850A-DA1B8F421EB9}" type="presParOf" srcId="{CC2000D5-DD05-4F63-AB69-128E8AD5E9A8}" destId="{B537B2DE-AE5E-4B2D-B8A8-A653B2BAF30E}"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435C1-CAD9-40C3-A53C-225A95A19529}">
      <dsp:nvSpPr>
        <dsp:cNvPr id="0" name=""/>
        <dsp:cNvSpPr/>
      </dsp:nvSpPr>
      <dsp:spPr>
        <a:xfrm>
          <a:off x="2133591" y="1066803"/>
          <a:ext cx="3092557" cy="3093089"/>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all new features designed for the Cloud</a:t>
          </a:r>
          <a:endParaRPr lang="en-US" sz="2400" kern="1200" dirty="0"/>
        </a:p>
      </dsp:txBody>
      <dsp:txXfrm>
        <a:off x="2586485" y="1519775"/>
        <a:ext cx="2186769" cy="2187145"/>
      </dsp:txXfrm>
    </dsp:sp>
    <dsp:sp modelId="{2587BD06-F127-4BCB-891C-10607489AA0C}">
      <dsp:nvSpPr>
        <dsp:cNvPr id="0" name=""/>
        <dsp:cNvSpPr/>
      </dsp:nvSpPr>
      <dsp:spPr>
        <a:xfrm>
          <a:off x="3009333" y="3917213"/>
          <a:ext cx="249307" cy="249282"/>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22904F-1A9B-4AD1-8527-C1DD5EB21C0E}">
      <dsp:nvSpPr>
        <dsp:cNvPr id="0" name=""/>
        <dsp:cNvSpPr/>
      </dsp:nvSpPr>
      <dsp:spPr>
        <a:xfrm>
          <a:off x="5350161" y="2309315"/>
          <a:ext cx="249307" cy="249282"/>
        </a:xfrm>
        <a:prstGeom prst="ellipse">
          <a:avLst/>
        </a:prstGeom>
        <a:solidFill>
          <a:schemeClr val="accent2">
            <a:hueOff val="695193"/>
            <a:satOff val="-1079"/>
            <a:lumOff val="43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9A6800-C484-48D6-AA51-CD27FD23BE29}">
      <dsp:nvSpPr>
        <dsp:cNvPr id="0" name=""/>
        <dsp:cNvSpPr/>
      </dsp:nvSpPr>
      <dsp:spPr>
        <a:xfrm>
          <a:off x="4158813" y="4182524"/>
          <a:ext cx="343828" cy="344352"/>
        </a:xfrm>
        <a:prstGeom prst="ellipse">
          <a:avLst/>
        </a:prstGeom>
        <a:solidFill>
          <a:schemeClr val="accent2">
            <a:hueOff val="1390386"/>
            <a:satOff val="-2158"/>
            <a:lumOff val="87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30F296-75A5-49BC-A93E-EA4BCBDCC357}">
      <dsp:nvSpPr>
        <dsp:cNvPr id="0" name=""/>
        <dsp:cNvSpPr/>
      </dsp:nvSpPr>
      <dsp:spPr>
        <a:xfrm>
          <a:off x="3079114" y="1401728"/>
          <a:ext cx="249307" cy="249282"/>
        </a:xfrm>
        <a:prstGeom prst="ellipse">
          <a:avLst/>
        </a:prstGeom>
        <a:solidFill>
          <a:schemeClr val="accent2">
            <a:hueOff val="2085580"/>
            <a:satOff val="-3238"/>
            <a:lumOff val="130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FBD6E5-9EB7-4219-861B-8AE5C4953016}">
      <dsp:nvSpPr>
        <dsp:cNvPr id="0" name=""/>
        <dsp:cNvSpPr/>
      </dsp:nvSpPr>
      <dsp:spPr>
        <a:xfrm>
          <a:off x="2294397" y="2828330"/>
          <a:ext cx="249307" cy="249282"/>
        </a:xfrm>
        <a:prstGeom prst="ellipse">
          <a:avLst/>
        </a:prstGeom>
        <a:solidFill>
          <a:schemeClr val="accent2">
            <a:hueOff val="2780773"/>
            <a:satOff val="-4317"/>
            <a:lumOff val="174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A8EF86-73F2-44A1-89A5-1868ACB40485}">
      <dsp:nvSpPr>
        <dsp:cNvPr id="0" name=""/>
        <dsp:cNvSpPr/>
      </dsp:nvSpPr>
      <dsp:spPr>
        <a:xfrm>
          <a:off x="1091630" y="1612319"/>
          <a:ext cx="1257322" cy="1257465"/>
        </a:xfrm>
        <a:prstGeom prst="ellipse">
          <a:avLst/>
        </a:prstGeom>
        <a:solidFill>
          <a:schemeClr val="accent2">
            <a:hueOff val="3475966"/>
            <a:satOff val="-5396"/>
            <a:lumOff val="217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PowerShell</a:t>
          </a:r>
          <a:endParaRPr lang="en-US" sz="2000" kern="1200" dirty="0"/>
        </a:p>
      </dsp:txBody>
      <dsp:txXfrm>
        <a:off x="1275761" y="1796470"/>
        <a:ext cx="889060" cy="889163"/>
      </dsp:txXfrm>
    </dsp:sp>
    <dsp:sp modelId="{34712BEA-351B-4270-ACB9-CBD2C37BEABC}">
      <dsp:nvSpPr>
        <dsp:cNvPr id="0" name=""/>
        <dsp:cNvSpPr/>
      </dsp:nvSpPr>
      <dsp:spPr>
        <a:xfrm>
          <a:off x="3475595" y="1412783"/>
          <a:ext cx="343828" cy="344352"/>
        </a:xfrm>
        <a:prstGeom prst="ellipse">
          <a:avLst/>
        </a:prstGeom>
        <a:solidFill>
          <a:schemeClr val="accent2">
            <a:hueOff val="4171159"/>
            <a:satOff val="-6475"/>
            <a:lumOff val="261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2F00F4-8DD5-428A-8610-EE4A87325697}">
      <dsp:nvSpPr>
        <dsp:cNvPr id="0" name=""/>
        <dsp:cNvSpPr/>
      </dsp:nvSpPr>
      <dsp:spPr>
        <a:xfrm>
          <a:off x="1210258" y="3237905"/>
          <a:ext cx="621683" cy="621823"/>
        </a:xfrm>
        <a:prstGeom prst="ellipse">
          <a:avLst/>
        </a:prstGeom>
        <a:solidFill>
          <a:schemeClr val="accent2">
            <a:hueOff val="4866352"/>
            <a:satOff val="-7555"/>
            <a:lumOff val="3051"/>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C813D5-209C-4C99-B522-C2936149440D}">
      <dsp:nvSpPr>
        <dsp:cNvPr id="0" name=""/>
        <dsp:cNvSpPr/>
      </dsp:nvSpPr>
      <dsp:spPr>
        <a:xfrm>
          <a:off x="5468788" y="1020896"/>
          <a:ext cx="1257322" cy="1257465"/>
        </a:xfrm>
        <a:prstGeom prst="ellipse">
          <a:avLst/>
        </a:prstGeom>
        <a:solidFill>
          <a:schemeClr val="accent2">
            <a:hueOff val="5561545"/>
            <a:satOff val="-8634"/>
            <a:lumOff val="348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Cloud app model</a:t>
          </a:r>
          <a:endParaRPr lang="en-US" sz="1600" kern="1200" dirty="0"/>
        </a:p>
      </dsp:txBody>
      <dsp:txXfrm>
        <a:off x="5652919" y="1205047"/>
        <a:ext cx="889060" cy="889163"/>
      </dsp:txXfrm>
    </dsp:sp>
    <dsp:sp modelId="{4E989A2F-D800-4C98-A941-A215FC5293F0}">
      <dsp:nvSpPr>
        <dsp:cNvPr id="0" name=""/>
        <dsp:cNvSpPr/>
      </dsp:nvSpPr>
      <dsp:spPr>
        <a:xfrm>
          <a:off x="4907370" y="1888685"/>
          <a:ext cx="343828" cy="344352"/>
        </a:xfrm>
        <a:prstGeom prst="ellipse">
          <a:avLst/>
        </a:prstGeom>
        <a:solidFill>
          <a:schemeClr val="accent2">
            <a:hueOff val="6256738"/>
            <a:satOff val="-9713"/>
            <a:lumOff val="392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ED1DC7-2431-4A2E-BC57-81B80C235E9C}">
      <dsp:nvSpPr>
        <dsp:cNvPr id="0" name=""/>
        <dsp:cNvSpPr/>
      </dsp:nvSpPr>
      <dsp:spPr>
        <a:xfrm>
          <a:off x="973637" y="3978013"/>
          <a:ext cx="249307" cy="249282"/>
        </a:xfrm>
        <a:prstGeom prst="ellipse">
          <a:avLst/>
        </a:prstGeom>
        <a:solidFill>
          <a:schemeClr val="accent2">
            <a:hueOff val="6951931"/>
            <a:satOff val="-10792"/>
            <a:lumOff val="435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DCE64F-35B0-4A9A-AEE8-FF33E5D96E69}">
      <dsp:nvSpPr>
        <dsp:cNvPr id="0" name=""/>
        <dsp:cNvSpPr/>
      </dsp:nvSpPr>
      <dsp:spPr>
        <a:xfrm>
          <a:off x="3457833" y="3623159"/>
          <a:ext cx="249307" cy="249282"/>
        </a:xfrm>
        <a:prstGeom prst="ellipse">
          <a:avLst/>
        </a:prstGeom>
        <a:solidFill>
          <a:schemeClr val="accent2">
            <a:hueOff val="7647124"/>
            <a:satOff val="-11871"/>
            <a:lumOff val="479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033C8F-8809-404F-A93C-86A17766797C}">
      <dsp:nvSpPr>
        <dsp:cNvPr id="0" name=""/>
        <dsp:cNvSpPr/>
      </dsp:nvSpPr>
      <dsp:spPr>
        <a:xfrm>
          <a:off x="6060022" y="3193686"/>
          <a:ext cx="1257322" cy="1257465"/>
        </a:xfrm>
        <a:prstGeom prst="ellipse">
          <a:avLst/>
        </a:prstGeom>
        <a:solidFill>
          <a:schemeClr val="accent2">
            <a:hueOff val="8342318"/>
            <a:satOff val="-12951"/>
            <a:lumOff val="523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PowerPivot / Power View</a:t>
          </a:r>
          <a:endParaRPr lang="en-US" sz="1200" kern="1200" dirty="0"/>
        </a:p>
      </dsp:txBody>
      <dsp:txXfrm>
        <a:off x="6244153" y="3377837"/>
        <a:ext cx="889060" cy="889163"/>
      </dsp:txXfrm>
    </dsp:sp>
    <dsp:sp modelId="{1D2EE995-B8EC-42DA-947C-20A5AA18CE12}">
      <dsp:nvSpPr>
        <dsp:cNvPr id="0" name=""/>
        <dsp:cNvSpPr/>
      </dsp:nvSpPr>
      <dsp:spPr>
        <a:xfrm>
          <a:off x="5705409" y="3150020"/>
          <a:ext cx="249307" cy="249282"/>
        </a:xfrm>
        <a:prstGeom prst="ellipse">
          <a:avLst/>
        </a:prstGeom>
        <a:solidFill>
          <a:schemeClr val="accent2">
            <a:hueOff val="9037510"/>
            <a:satOff val="-14030"/>
            <a:lumOff val="566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5CF370-993F-4E39-9AFE-685CC053C60C}">
      <dsp:nvSpPr>
        <dsp:cNvPr id="0" name=""/>
        <dsp:cNvSpPr/>
      </dsp:nvSpPr>
      <dsp:spPr>
        <a:xfrm>
          <a:off x="2451087" y="4269856"/>
          <a:ext cx="1257322" cy="1257465"/>
        </a:xfrm>
        <a:prstGeom prst="ellipse">
          <a:avLst/>
        </a:prstGeom>
        <a:solidFill>
          <a:schemeClr val="accent2">
            <a:hueOff val="9732704"/>
            <a:satOff val="-15109"/>
            <a:lumOff val="610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Project Online</a:t>
          </a:r>
          <a:endParaRPr lang="en-US" sz="1600" kern="1200" dirty="0"/>
        </a:p>
      </dsp:txBody>
      <dsp:txXfrm>
        <a:off x="2635218" y="4454007"/>
        <a:ext cx="889060" cy="889163"/>
      </dsp:txXfrm>
    </dsp:sp>
    <dsp:sp modelId="{D8320B4D-5138-43E3-A5A4-55807330D8CC}">
      <dsp:nvSpPr>
        <dsp:cNvPr id="0" name=""/>
        <dsp:cNvSpPr/>
      </dsp:nvSpPr>
      <dsp:spPr>
        <a:xfrm>
          <a:off x="3573923" y="4227295"/>
          <a:ext cx="249307" cy="249282"/>
        </a:xfrm>
        <a:prstGeom prst="ellipse">
          <a:avLst/>
        </a:prstGeom>
        <a:solidFill>
          <a:schemeClr val="accent2">
            <a:hueOff val="10427897"/>
            <a:satOff val="-16188"/>
            <a:lumOff val="653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0FBA47-DA6D-4AB4-A3F1-2BD5B54D1071}">
      <dsp:nvSpPr>
        <dsp:cNvPr id="0" name=""/>
        <dsp:cNvSpPr/>
      </dsp:nvSpPr>
      <dsp:spPr>
        <a:xfrm>
          <a:off x="3650047" y="0"/>
          <a:ext cx="1257322" cy="1257465"/>
        </a:xfrm>
        <a:prstGeom prst="ellipse">
          <a:avLst/>
        </a:prstGeom>
        <a:solidFill>
          <a:schemeClr val="accent2">
            <a:hueOff val="11123091"/>
            <a:satOff val="-17268"/>
            <a:lumOff val="697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BCS Improvements (Direct to SQL Azure)</a:t>
          </a:r>
          <a:endParaRPr lang="en-US" sz="1200" kern="1200" dirty="0"/>
        </a:p>
      </dsp:txBody>
      <dsp:txXfrm>
        <a:off x="3834178" y="184151"/>
        <a:ext cx="889060" cy="889163"/>
      </dsp:txXfrm>
    </dsp:sp>
    <dsp:sp modelId="{0AADAF56-8109-4DDA-A59F-830D9A3E964A}">
      <dsp:nvSpPr>
        <dsp:cNvPr id="0" name=""/>
        <dsp:cNvSpPr/>
      </dsp:nvSpPr>
      <dsp:spPr>
        <a:xfrm>
          <a:off x="2099645" y="1363037"/>
          <a:ext cx="249307" cy="249282"/>
        </a:xfrm>
        <a:prstGeom prst="ellipse">
          <a:avLst/>
        </a:prstGeom>
        <a:solidFill>
          <a:schemeClr val="accent2">
            <a:hueOff val="11818282"/>
            <a:satOff val="-18347"/>
            <a:lumOff val="740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37B2DE-AE5E-4B2D-B8A8-A653B2BAF30E}">
      <dsp:nvSpPr>
        <dsp:cNvPr id="0" name=""/>
        <dsp:cNvSpPr/>
      </dsp:nvSpPr>
      <dsp:spPr>
        <a:xfrm>
          <a:off x="5002526" y="309530"/>
          <a:ext cx="249307" cy="249282"/>
        </a:xfrm>
        <a:prstGeom prst="ellipse">
          <a:avLst/>
        </a:prstGeom>
        <a:solidFill>
          <a:schemeClr val="accent2">
            <a:hueOff val="12513476"/>
            <a:satOff val="-19426"/>
            <a:lumOff val="784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607818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17</a:t>
            </a:fld>
            <a:endParaRPr lang="en-US"/>
          </a:p>
        </p:txBody>
      </p:sp>
    </p:spTree>
    <p:extLst>
      <p:ext uri="{BB962C8B-B14F-4D97-AF65-F5344CB8AC3E}">
        <p14:creationId xmlns:p14="http://schemas.microsoft.com/office/powerpoint/2010/main" val="1698037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18</a:t>
            </a:fld>
            <a:endParaRPr lang="en-US"/>
          </a:p>
        </p:txBody>
      </p:sp>
    </p:spTree>
    <p:extLst>
      <p:ext uri="{BB962C8B-B14F-4D97-AF65-F5344CB8AC3E}">
        <p14:creationId xmlns:p14="http://schemas.microsoft.com/office/powerpoint/2010/main" val="3344988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19</a:t>
            </a:fld>
            <a:endParaRPr lang="en-US"/>
          </a:p>
        </p:txBody>
      </p:sp>
    </p:spTree>
    <p:extLst>
      <p:ext uri="{BB962C8B-B14F-4D97-AF65-F5344CB8AC3E}">
        <p14:creationId xmlns:p14="http://schemas.microsoft.com/office/powerpoint/2010/main" val="169191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20</a:t>
            </a:fld>
            <a:endParaRPr lang="en-US"/>
          </a:p>
        </p:txBody>
      </p:sp>
    </p:spTree>
    <p:extLst>
      <p:ext uri="{BB962C8B-B14F-4D97-AF65-F5344CB8AC3E}">
        <p14:creationId xmlns:p14="http://schemas.microsoft.com/office/powerpoint/2010/main" val="105525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21</a:t>
            </a:fld>
            <a:endParaRPr lang="en-US"/>
          </a:p>
        </p:txBody>
      </p:sp>
    </p:spTree>
    <p:extLst>
      <p:ext uri="{BB962C8B-B14F-4D97-AF65-F5344CB8AC3E}">
        <p14:creationId xmlns:p14="http://schemas.microsoft.com/office/powerpoint/2010/main" val="3751016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22</a:t>
            </a:fld>
            <a:endParaRPr lang="en-US"/>
          </a:p>
        </p:txBody>
      </p:sp>
    </p:spTree>
    <p:extLst>
      <p:ext uri="{BB962C8B-B14F-4D97-AF65-F5344CB8AC3E}">
        <p14:creationId xmlns:p14="http://schemas.microsoft.com/office/powerpoint/2010/main" val="3925020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0B62E8B-2324-4763-84FE-780C7BAFF7AA}"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83892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24</a:t>
            </a:fld>
            <a:endParaRPr lang="en-US"/>
          </a:p>
        </p:txBody>
      </p:sp>
    </p:spTree>
    <p:extLst>
      <p:ext uri="{BB962C8B-B14F-4D97-AF65-F5344CB8AC3E}">
        <p14:creationId xmlns:p14="http://schemas.microsoft.com/office/powerpoint/2010/main" val="1466646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25</a:t>
            </a:fld>
            <a:endParaRPr lang="en-US"/>
          </a:p>
        </p:txBody>
      </p:sp>
    </p:spTree>
    <p:extLst>
      <p:ext uri="{BB962C8B-B14F-4D97-AF65-F5344CB8AC3E}">
        <p14:creationId xmlns:p14="http://schemas.microsoft.com/office/powerpoint/2010/main" val="3826624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26</a:t>
            </a:fld>
            <a:endParaRPr lang="en-US"/>
          </a:p>
        </p:txBody>
      </p:sp>
    </p:spTree>
    <p:extLst>
      <p:ext uri="{BB962C8B-B14F-4D97-AF65-F5344CB8AC3E}">
        <p14:creationId xmlns:p14="http://schemas.microsoft.com/office/powerpoint/2010/main" val="2394949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D95996-F446-43CA-BB10-71AE2A864C59}" type="slidenum">
              <a:rPr lang="en-US" smtClean="0"/>
              <a:t>27</a:t>
            </a:fld>
            <a:endParaRPr lang="en-US" dirty="0"/>
          </a:p>
        </p:txBody>
      </p:sp>
    </p:spTree>
    <p:extLst>
      <p:ext uri="{BB962C8B-B14F-4D97-AF65-F5344CB8AC3E}">
        <p14:creationId xmlns:p14="http://schemas.microsoft.com/office/powerpoint/2010/main" val="34340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t>30</a:t>
            </a:fld>
            <a:endParaRPr lang="en-US" dirty="0"/>
          </a:p>
        </p:txBody>
      </p:sp>
    </p:spTree>
    <p:extLst>
      <p:ext uri="{BB962C8B-B14F-4D97-AF65-F5344CB8AC3E}">
        <p14:creationId xmlns:p14="http://schemas.microsoft.com/office/powerpoint/2010/main" val="3856333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2:40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191344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346404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07A84F08-5252-4764-95F5-42F06511A00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317039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938702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FAB1E8-E709-4201-BBCA-DFAAB08C6097}" type="slidenum">
              <a:rPr lang="en-US" smtClean="0"/>
              <a:t>9</a:t>
            </a:fld>
            <a:endParaRPr lang="en-US"/>
          </a:p>
        </p:txBody>
      </p:sp>
    </p:spTree>
    <p:extLst>
      <p:ext uri="{BB962C8B-B14F-4D97-AF65-F5344CB8AC3E}">
        <p14:creationId xmlns:p14="http://schemas.microsoft.com/office/powerpoint/2010/main" val="683911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2:40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399305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0BE53D-259E-4ADF-9E6D-A8CDF07E031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908783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t>15</a:t>
            </a:fld>
            <a:endParaRPr lang="en-US"/>
          </a:p>
        </p:txBody>
      </p:sp>
    </p:spTree>
    <p:extLst>
      <p:ext uri="{BB962C8B-B14F-4D97-AF65-F5344CB8AC3E}">
        <p14:creationId xmlns:p14="http://schemas.microsoft.com/office/powerpoint/2010/main" val="20572368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Divider Slide Cya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1" y="2151538"/>
            <a:ext cx="10445795" cy="1017048"/>
          </a:xfrm>
          <a:prstGeom prst="rect">
            <a:avLst/>
          </a:prstGeom>
        </p:spPr>
        <p:txBody>
          <a:bodyPr lIns="91306" tIns="45654" rIns="91306" bIns="45654" anchor="b" anchorCtr="0"/>
          <a:lstStyle>
            <a:lvl1pPr>
              <a:defRPr sz="7343" spc="-153" baseline="0"/>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7"/>
            <a:ext cx="10445795" cy="508525"/>
          </a:xfrm>
          <a:prstGeom prst="rect">
            <a:avLst/>
          </a:prstGeom>
        </p:spPr>
        <p:txBody>
          <a:bodyPr lIns="91306" tIns="45654" rIns="91306" bIns="45654">
            <a:noAutofit/>
          </a:bodyPr>
          <a:lstStyle>
            <a:lvl1pPr marL="0" indent="0">
              <a:spcBef>
                <a:spcPts val="0"/>
              </a:spcBef>
              <a:buNone/>
              <a:defRPr spc="-72" baseline="0">
                <a:gradFill>
                  <a:gsLst>
                    <a:gs pos="0">
                      <a:schemeClr val="tx1"/>
                    </a:gs>
                    <a:gs pos="100000">
                      <a:schemeClr val="tx1"/>
                    </a:gs>
                  </a:gsLst>
                  <a:lin ang="5400000" scaled="0"/>
                </a:gradFill>
                <a:latin typeface="+mj-lt"/>
              </a:defRPr>
            </a:lvl1pPr>
          </a:lstStyle>
          <a:p>
            <a:pPr lvl="0"/>
            <a:r>
              <a:rPr lang="en-US" dirty="0" smtClean="0"/>
              <a:t>Subtitle</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89304" y="6163291"/>
            <a:ext cx="2847171" cy="904658"/>
          </a:xfrm>
          <a:prstGeom prst="rect">
            <a:avLst/>
          </a:prstGeom>
        </p:spPr>
      </p:pic>
    </p:spTree>
    <p:extLst>
      <p:ext uri="{BB962C8B-B14F-4D97-AF65-F5344CB8AC3E}">
        <p14:creationId xmlns:p14="http://schemas.microsoft.com/office/powerpoint/2010/main" val="34691057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1" y="2151538"/>
            <a:ext cx="10445795"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7"/>
            <a:ext cx="10445795" cy="508525"/>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2050" name="Picture 2" descr="C:\Users\hannahr\Desktop\ShrPt_h_rgb_r.png"/>
          <p:cNvPicPr>
            <a:picLocks noChangeAspect="1" noChangeArrowheads="1"/>
          </p:cNvPicPr>
          <p:nvPr/>
        </p:nvPicPr>
        <p:blipFill rotWithShape="1">
          <a:blip r:embed="rId2">
            <a:extLst>
              <a:ext uri="{28A0092B-C50C-407E-A947-70E740481C1C}">
                <a14:useLocalDpi xmlns:a14="http://schemas.microsoft.com/office/drawing/2010/main" val="0"/>
              </a:ext>
            </a:extLst>
          </a:blip>
          <a:srcRect l="23791"/>
          <a:stretch/>
        </p:blipFill>
        <p:spPr bwMode="auto">
          <a:xfrm>
            <a:off x="8146592" y="5069995"/>
            <a:ext cx="3629691" cy="1206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6756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2"/>
            <a:ext cx="11375536" cy="2130904"/>
          </a:xfrm>
          <a:prstGeom prst="rect">
            <a:avLst/>
          </a:prstGeom>
        </p:spPr>
        <p:txBody>
          <a:bodyPr/>
          <a:lstStyle>
            <a:lvl1pPr marL="0" indent="0">
              <a:spcBef>
                <a:spcPts val="2444"/>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040" indent="0">
              <a:buNone/>
              <a:defRPr sz="2040">
                <a:gradFill>
                  <a:gsLst>
                    <a:gs pos="100000">
                      <a:schemeClr val="bg2"/>
                    </a:gs>
                    <a:gs pos="6000">
                      <a:schemeClr val="bg2"/>
                    </a:gs>
                  </a:gsLst>
                  <a:lin ang="5400000" scaled="0"/>
                </a:gradFill>
              </a:defRPr>
            </a:lvl3pPr>
            <a:lvl4pPr marL="465615" indent="0">
              <a:buNone/>
              <a:defRPr sz="2040">
                <a:gradFill>
                  <a:gsLst>
                    <a:gs pos="100000">
                      <a:schemeClr val="bg2"/>
                    </a:gs>
                    <a:gs pos="6000">
                      <a:schemeClr val="bg2"/>
                    </a:gs>
                  </a:gsLst>
                  <a:lin ang="5400000" scaled="0"/>
                </a:gradFill>
              </a:defRPr>
            </a:lvl4pPr>
            <a:lvl5pPr marL="706506"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pPr defTabSz="931191"/>
            <a:fld id="{727B4C2D-45E2-4621-8491-2995EB46A674}" type="slidenum">
              <a:rPr lang="en-US" smtClean="0">
                <a:gradFill>
                  <a:gsLst>
                    <a:gs pos="100000">
                      <a:srgbClr val="797A7D"/>
                    </a:gs>
                    <a:gs pos="0">
                      <a:srgbClr val="797A7D"/>
                    </a:gs>
                  </a:gsLst>
                  <a:lin ang="5400000" scaled="0"/>
                </a:gradFill>
              </a:rPr>
              <a:pPr defTabSz="931191"/>
              <a:t>‹#›</a:t>
            </a:fld>
            <a:endParaRPr lang="en-US" dirty="0">
              <a:gradFill>
                <a:gsLst>
                  <a:gs pos="100000">
                    <a:srgbClr val="797A7D"/>
                  </a:gs>
                  <a:gs pos="0">
                    <a:srgbClr val="797A7D"/>
                  </a:gs>
                </a:gsLst>
                <a:lin ang="5400000" scaled="0"/>
              </a:gradFill>
            </a:endParaRPr>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549516" y="6289176"/>
            <a:ext cx="1650744" cy="5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036607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7111147" y="5281162"/>
            <a:ext cx="4780951" cy="1175682"/>
          </a:xfrm>
          <a:prstGeom prst="rect">
            <a:avLst/>
          </a:prstGeom>
        </p:spPr>
      </p:pic>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5459618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07759" y="6282855"/>
            <a:ext cx="1937018" cy="476331"/>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40999173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19622602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3" name="Picture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40319332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2" name="Picture 3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44270109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2" name="Picture 3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346282709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8297570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4234647542"/>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3" name="Picture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401287611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5" name="Picture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120095936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35" name="Picture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556161102"/>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33" name="Picture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2544469047"/>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33" name="Picture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32914647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pic>
        <p:nvPicPr>
          <p:cNvPr id="35" name="Picture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441206191"/>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07759" y="6282855"/>
            <a:ext cx="1937018" cy="476331"/>
          </a:xfrm>
          <a:prstGeom prst="rect">
            <a:avLst/>
          </a:prstGeom>
        </p:spPr>
      </p:pic>
    </p:spTree>
    <p:extLst>
      <p:ext uri="{BB962C8B-B14F-4D97-AF65-F5344CB8AC3E}">
        <p14:creationId xmlns:p14="http://schemas.microsoft.com/office/powerpoint/2010/main" val="115011367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38190379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35" name="Picture 3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2" y="6283559"/>
            <a:ext cx="1934156" cy="475628"/>
          </a:xfrm>
          <a:prstGeom prst="rect">
            <a:avLst/>
          </a:prstGeom>
        </p:spPr>
      </p:pic>
    </p:spTree>
    <p:extLst>
      <p:ext uri="{BB962C8B-B14F-4D97-AF65-F5344CB8AC3E}">
        <p14:creationId xmlns:p14="http://schemas.microsoft.com/office/powerpoint/2010/main" val="32409453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30" name="Picture 2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10210621" y="6283559"/>
            <a:ext cx="1934156" cy="475628"/>
          </a:xfrm>
          <a:prstGeom prst="rect">
            <a:avLst/>
          </a:prstGeom>
        </p:spPr>
      </p:pic>
    </p:spTree>
    <p:extLst>
      <p:ext uri="{BB962C8B-B14F-4D97-AF65-F5344CB8AC3E}">
        <p14:creationId xmlns:p14="http://schemas.microsoft.com/office/powerpoint/2010/main" val="120185010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99509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03382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03008481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3x2 staggered text layout">
    <p:spTree>
      <p:nvGrpSpPr>
        <p:cNvPr id="1" name=""/>
        <p:cNvGrpSpPr/>
        <p:nvPr/>
      </p:nvGrpSpPr>
      <p:grpSpPr>
        <a:xfrm>
          <a:off x="0" y="0"/>
          <a:ext cx="0" cy="0"/>
          <a:chOff x="0" y="0"/>
          <a:chExt cx="0" cy="0"/>
        </a:xfrm>
      </p:grpSpPr>
      <p:sp>
        <p:nvSpPr>
          <p:cNvPr id="17" name="Content Placeholder 16"/>
          <p:cNvSpPr>
            <a:spLocks noGrp="1"/>
          </p:cNvSpPr>
          <p:nvPr>
            <p:ph sz="quarter" idx="10" hasCustomPrompt="1"/>
          </p:nvPr>
        </p:nvSpPr>
        <p:spPr>
          <a:xfrm>
            <a:off x="929700" y="1734667"/>
            <a:ext cx="3427756" cy="2570452"/>
          </a:xfrm>
          <a:gradFill flip="none" rotWithShape="1">
            <a:gsLst>
              <a:gs pos="0">
                <a:srgbClr val="CE432C"/>
              </a:gs>
              <a:gs pos="100000">
                <a:schemeClr val="accent2"/>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18" name="Content Placeholder 16"/>
          <p:cNvSpPr>
            <a:spLocks noGrp="1"/>
          </p:cNvSpPr>
          <p:nvPr>
            <p:ph sz="quarter" idx="11" hasCustomPrompt="1"/>
          </p:nvPr>
        </p:nvSpPr>
        <p:spPr>
          <a:xfrm>
            <a:off x="4455392" y="1734667"/>
            <a:ext cx="3427756" cy="1248505"/>
          </a:xfrm>
          <a:gradFill flip="none" rotWithShape="1">
            <a:gsLst>
              <a:gs pos="0">
                <a:srgbClr val="DA8413"/>
              </a:gs>
              <a:gs pos="100000">
                <a:schemeClr val="accent6"/>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20" name="Title 19"/>
          <p:cNvSpPr>
            <a:spLocks noGrp="1"/>
          </p:cNvSpPr>
          <p:nvPr>
            <p:ph type="title"/>
          </p:nvPr>
        </p:nvSpPr>
        <p:spPr>
          <a:xfrm>
            <a:off x="792252" y="477280"/>
            <a:ext cx="10910400" cy="605302"/>
          </a:xfrm>
        </p:spPr>
        <p:txBody>
          <a:bodyPr>
            <a:noAutofit/>
          </a:bodyPr>
          <a:lstStyle/>
          <a:p>
            <a:r>
              <a:rPr lang="en-US" smtClean="0"/>
              <a:t>Click to edit Master title style</a:t>
            </a:r>
            <a:endParaRPr lang="en-US"/>
          </a:p>
        </p:txBody>
      </p:sp>
      <p:sp>
        <p:nvSpPr>
          <p:cNvPr id="13" name="Content Placeholder 16"/>
          <p:cNvSpPr>
            <a:spLocks noGrp="1"/>
          </p:cNvSpPr>
          <p:nvPr>
            <p:ph sz="quarter" idx="12" hasCustomPrompt="1"/>
          </p:nvPr>
        </p:nvSpPr>
        <p:spPr>
          <a:xfrm>
            <a:off x="7981084" y="1734667"/>
            <a:ext cx="3427756" cy="2570452"/>
          </a:xfrm>
          <a:gradFill flip="none" rotWithShape="1">
            <a:gsLst>
              <a:gs pos="0">
                <a:srgbClr val="034079"/>
              </a:gs>
              <a:gs pos="100000">
                <a:schemeClr val="accent1"/>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16" name="Content Placeholder 16"/>
          <p:cNvSpPr>
            <a:spLocks noGrp="1"/>
          </p:cNvSpPr>
          <p:nvPr>
            <p:ph sz="quarter" idx="13" hasCustomPrompt="1"/>
          </p:nvPr>
        </p:nvSpPr>
        <p:spPr>
          <a:xfrm>
            <a:off x="929700" y="4378561"/>
            <a:ext cx="3427756" cy="1248505"/>
          </a:xfrm>
          <a:gradFill flip="none" rotWithShape="1">
            <a:gsLst>
              <a:gs pos="0">
                <a:srgbClr val="621354"/>
              </a:gs>
              <a:gs pos="100000">
                <a:schemeClr val="accent4"/>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21" name="Content Placeholder 16"/>
          <p:cNvSpPr>
            <a:spLocks noGrp="1"/>
          </p:cNvSpPr>
          <p:nvPr>
            <p:ph sz="quarter" idx="15" hasCustomPrompt="1"/>
          </p:nvPr>
        </p:nvSpPr>
        <p:spPr>
          <a:xfrm>
            <a:off x="7981084" y="4378561"/>
            <a:ext cx="3427756" cy="1248505"/>
          </a:xfrm>
          <a:gradFill flip="none" rotWithShape="1">
            <a:gsLst>
              <a:gs pos="0">
                <a:srgbClr val="40A0A7"/>
              </a:gs>
              <a:gs pos="100000">
                <a:schemeClr val="accent5"/>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22" name="Content Placeholder 16"/>
          <p:cNvSpPr>
            <a:spLocks noGrp="1"/>
          </p:cNvSpPr>
          <p:nvPr>
            <p:ph sz="quarter" idx="16" hasCustomPrompt="1"/>
          </p:nvPr>
        </p:nvSpPr>
        <p:spPr>
          <a:xfrm>
            <a:off x="4455392" y="3056614"/>
            <a:ext cx="3427756" cy="2570452"/>
          </a:xfrm>
          <a:gradFill flip="none" rotWithShape="1">
            <a:gsLst>
              <a:gs pos="0">
                <a:srgbClr val="484AA8"/>
              </a:gs>
              <a:gs pos="100000">
                <a:srgbClr val="5A5BBC"/>
              </a:gs>
            </a:gsLst>
            <a:lin ang="0" scaled="1"/>
            <a:tileRect/>
          </a:gradFill>
        </p:spPr>
        <p:txBody>
          <a:bodyPr anchor="b">
            <a:noAutofit/>
          </a:bodyPr>
          <a:lstStyle>
            <a:lvl1pPr marL="0" indent="0">
              <a:buNone/>
              <a:defRPr sz="2448"/>
            </a:lvl1pPr>
            <a:lvl2pPr>
              <a:defRPr sz="2448"/>
            </a:lvl2pPr>
            <a:lvl3pPr>
              <a:defRPr sz="2448"/>
            </a:lvl3pPr>
            <a:lvl4pPr>
              <a:defRPr sz="2448"/>
            </a:lvl4pPr>
            <a:lvl5pPr>
              <a:defRPr sz="2448"/>
            </a:lvl5pPr>
          </a:lstStyle>
          <a:p>
            <a:pPr lvl="0"/>
            <a:r>
              <a:rPr lang="en-US" dirty="0" smtClean="0"/>
              <a:t>[name]</a:t>
            </a:r>
            <a:endParaRPr lang="en-US" dirty="0"/>
          </a:p>
        </p:txBody>
      </p:sp>
      <p:sp>
        <p:nvSpPr>
          <p:cNvPr id="3" name="Content Placeholder 2"/>
          <p:cNvSpPr>
            <a:spLocks noGrp="1"/>
          </p:cNvSpPr>
          <p:nvPr>
            <p:ph sz="quarter" idx="19" hasCustomPrompt="1"/>
          </p:nvPr>
        </p:nvSpPr>
        <p:spPr>
          <a:xfrm>
            <a:off x="784510" y="1000253"/>
            <a:ext cx="10918137" cy="197759"/>
          </a:xfrm>
        </p:spPr>
        <p:txBody>
          <a:bodyPr/>
          <a:lstStyle>
            <a:lvl1pPr marL="0" indent="0">
              <a:buNone/>
              <a:defRPr sz="1428"/>
            </a:lvl1pPr>
          </a:lstStyle>
          <a:p>
            <a:pPr lvl="0"/>
            <a:r>
              <a:rPr lang="en-US" dirty="0" smtClean="0"/>
              <a:t>[Subtitle]</a:t>
            </a:r>
            <a:endParaRPr lang="en-US" dirty="0"/>
          </a:p>
        </p:txBody>
      </p:sp>
    </p:spTree>
    <p:extLst>
      <p:ext uri="{BB962C8B-B14F-4D97-AF65-F5344CB8AC3E}">
        <p14:creationId xmlns:p14="http://schemas.microsoft.com/office/powerpoint/2010/main" val="517226889"/>
      </p:ext>
    </p:extLst>
  </p:cSld>
  <p:clrMapOvr>
    <a:masterClrMapping/>
  </p:clrMapOvr>
  <mc:AlternateContent xmlns:mc="http://schemas.openxmlformats.org/markup-compatibility/2006" xmlns:p14="http://schemas.microsoft.com/office/powerpoint/2010/main">
    <mc:Choice Requires="p14">
      <p:transition spd="med">
        <p14:pan/>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2" presetClass="entr" presetSubtype="2" decel="10000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1+#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1+#ppt_w/2"/>
                                          </p:val>
                                        </p:tav>
                                        <p:tav tm="100000">
                                          <p:val>
                                            <p:strVal val="#ppt_x"/>
                                          </p:val>
                                        </p:tav>
                                      </p:tavLst>
                                    </p:anim>
                                    <p:anim calcmode="lin" valueType="num">
                                      <p:cBhvr additive="base">
                                        <p:cTn id="21" dur="1000" fill="hold"/>
                                        <p:tgtEl>
                                          <p:spTgt spid="1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fill="hold"/>
                                        <p:tgtEl>
                                          <p:spTgt spid="13"/>
                                        </p:tgtEl>
                                        <p:attrNameLst>
                                          <p:attrName>ppt_x</p:attrName>
                                        </p:attrNameLst>
                                      </p:cBhvr>
                                      <p:tavLst>
                                        <p:tav tm="0">
                                          <p:val>
                                            <p:strVal val="1+#ppt_w/2"/>
                                          </p:val>
                                        </p:tav>
                                        <p:tav tm="100000">
                                          <p:val>
                                            <p:strVal val="#ppt_x"/>
                                          </p:val>
                                        </p:tav>
                                      </p:tavLst>
                                    </p:anim>
                                    <p:anim calcmode="lin" valueType="num">
                                      <p:cBhvr additive="base">
                                        <p:cTn id="25" dur="1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1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1+#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6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1+#ppt_w/2"/>
                                          </p:val>
                                        </p:tav>
                                        <p:tav tm="100000">
                                          <p:val>
                                            <p:strVal val="#ppt_x"/>
                                          </p:val>
                                        </p:tav>
                                      </p:tavLst>
                                    </p:anim>
                                    <p:anim calcmode="lin" valueType="num">
                                      <p:cBhvr additive="base">
                                        <p:cTn id="33" dur="10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3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1+#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tmplLst>
          <p:tmpl>
            <p:tnLst>
              <p:par>
                <p:cTn presetID="2" presetClass="entr" presetSubtype="2"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1000" fill="hold"/>
                        <p:tgtEl>
                          <p:spTgt spid="17"/>
                        </p:tgtEl>
                        <p:attrNameLst>
                          <p:attrName>ppt_x</p:attrName>
                        </p:attrNameLst>
                      </p:cBhvr>
                      <p:tavLst>
                        <p:tav tm="0">
                          <p:val>
                            <p:strVal val="1+#ppt_w/2"/>
                          </p:val>
                        </p:tav>
                        <p:tav tm="100000">
                          <p:val>
                            <p:strVal val="#ppt_x"/>
                          </p:val>
                        </p:tav>
                      </p:tavLst>
                    </p:anim>
                    <p:anim calcmode="lin" valueType="num">
                      <p:cBhvr additive="base">
                        <p:cTn dur="1000" fill="hold"/>
                        <p:tgtEl>
                          <p:spTgt spid="17"/>
                        </p:tgtEl>
                        <p:attrNameLst>
                          <p:attrName>ppt_y</p:attrName>
                        </p:attrNameLst>
                      </p:cBhvr>
                      <p:tavLst>
                        <p:tav tm="0">
                          <p:val>
                            <p:strVal val="#ppt_y"/>
                          </p:val>
                        </p:tav>
                        <p:tav tm="100000">
                          <p:val>
                            <p:strVal val="#ppt_y"/>
                          </p:val>
                        </p:tav>
                      </p:tavLst>
                    </p:anim>
                  </p:childTnLst>
                </p:cTn>
              </p:par>
            </p:tnLst>
          </p:tmpl>
        </p:tmplLst>
      </p:bldP>
      <p:bldP spid="18" grpId="0" animBg="1">
        <p:tmplLst>
          <p:tmpl>
            <p:tnLst>
              <p:par>
                <p:cTn presetID="2" presetClass="entr" presetSubtype="2" decel="10000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1+#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20" grpId="0"/>
      <p:bldP spid="13" grpId="0" animBg="1">
        <p:tmplLst>
          <p:tmpl>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1000" fill="hold"/>
                        <p:tgtEl>
                          <p:spTgt spid="13"/>
                        </p:tgtEl>
                        <p:attrNameLst>
                          <p:attrName>ppt_x</p:attrName>
                        </p:attrNameLst>
                      </p:cBhvr>
                      <p:tavLst>
                        <p:tav tm="0">
                          <p:val>
                            <p:strVal val="1+#ppt_w/2"/>
                          </p:val>
                        </p:tav>
                        <p:tav tm="100000">
                          <p:val>
                            <p:strVal val="#ppt_x"/>
                          </p:val>
                        </p:tav>
                      </p:tavLst>
                    </p:anim>
                    <p:anim calcmode="lin" valueType="num">
                      <p:cBhvr additive="base">
                        <p:cTn dur="1000" fill="hold"/>
                        <p:tgtEl>
                          <p:spTgt spid="13"/>
                        </p:tgtEl>
                        <p:attrNameLst>
                          <p:attrName>ppt_y</p:attrName>
                        </p:attrNameLst>
                      </p:cBhvr>
                      <p:tavLst>
                        <p:tav tm="0">
                          <p:val>
                            <p:strVal val="#ppt_y"/>
                          </p:val>
                        </p:tav>
                        <p:tav tm="100000">
                          <p:val>
                            <p:strVal val="#ppt_y"/>
                          </p:val>
                        </p:tav>
                      </p:tavLst>
                    </p:anim>
                  </p:childTnLst>
                </p:cTn>
              </p:par>
            </p:tnLst>
          </p:tmpl>
        </p:tmplLst>
      </p:bldP>
      <p:bldP spid="16" grpId="0" animBg="1">
        <p:tmplLst>
          <p:tmpl>
            <p:tnLst>
              <p:par>
                <p:cTn presetID="2" presetClass="entr" presetSubtype="2" decel="100000" fill="hold" nodeType="withEffect">
                  <p:stCondLst>
                    <p:cond delay="1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000" fill="hold"/>
                        <p:tgtEl>
                          <p:spTgt spid="16"/>
                        </p:tgtEl>
                        <p:attrNameLst>
                          <p:attrName>ppt_x</p:attrName>
                        </p:attrNameLst>
                      </p:cBhvr>
                      <p:tavLst>
                        <p:tav tm="0">
                          <p:val>
                            <p:strVal val="1+#ppt_w/2"/>
                          </p:val>
                        </p:tav>
                        <p:tav tm="100000">
                          <p:val>
                            <p:strVal val="#ppt_x"/>
                          </p:val>
                        </p:tav>
                      </p:tavLst>
                    </p:anim>
                    <p:anim calcmode="lin" valueType="num">
                      <p:cBhvr additive="base">
                        <p:cTn dur="1000" fill="hold"/>
                        <p:tgtEl>
                          <p:spTgt spid="16"/>
                        </p:tgtEl>
                        <p:attrNameLst>
                          <p:attrName>ppt_y</p:attrName>
                        </p:attrNameLst>
                      </p:cBhvr>
                      <p:tavLst>
                        <p:tav tm="0">
                          <p:val>
                            <p:strVal val="#ppt_y"/>
                          </p:val>
                        </p:tav>
                        <p:tav tm="100000">
                          <p:val>
                            <p:strVal val="#ppt_y"/>
                          </p:val>
                        </p:tav>
                      </p:tavLst>
                    </p:anim>
                  </p:childTnLst>
                </p:cTn>
              </p:par>
            </p:tnLst>
          </p:tmpl>
        </p:tmplLst>
      </p:bldP>
      <p:bldP spid="21" grpId="0" animBg="1">
        <p:tmplLst>
          <p:tmpl>
            <p:tnLst>
              <p:par>
                <p:cTn presetID="2" presetClass="entr" presetSubtype="2" decel="100000" fill="hold" nodeType="withEffect">
                  <p:stCondLst>
                    <p:cond delay="6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1000" fill="hold"/>
                        <p:tgtEl>
                          <p:spTgt spid="21"/>
                        </p:tgtEl>
                        <p:attrNameLst>
                          <p:attrName>ppt_x</p:attrName>
                        </p:attrNameLst>
                      </p:cBhvr>
                      <p:tavLst>
                        <p:tav tm="0">
                          <p:val>
                            <p:strVal val="1+#ppt_w/2"/>
                          </p:val>
                        </p:tav>
                        <p:tav tm="100000">
                          <p:val>
                            <p:strVal val="#ppt_x"/>
                          </p:val>
                        </p:tav>
                      </p:tavLst>
                    </p:anim>
                    <p:anim calcmode="lin" valueType="num">
                      <p:cBhvr additive="base">
                        <p:cTn dur="1000" fill="hold"/>
                        <p:tgtEl>
                          <p:spTgt spid="21"/>
                        </p:tgtEl>
                        <p:attrNameLst>
                          <p:attrName>ppt_y</p:attrName>
                        </p:attrNameLst>
                      </p:cBhvr>
                      <p:tavLst>
                        <p:tav tm="0">
                          <p:val>
                            <p:strVal val="#ppt_y"/>
                          </p:val>
                        </p:tav>
                        <p:tav tm="100000">
                          <p:val>
                            <p:strVal val="#ppt_y"/>
                          </p:val>
                        </p:tav>
                      </p:tavLst>
                    </p:anim>
                  </p:childTnLst>
                </p:cTn>
              </p:par>
            </p:tnLst>
          </p:tmpl>
        </p:tmplLst>
      </p:bldP>
      <p:bldP spid="22" grpId="0" animBg="1">
        <p:tmplLst>
          <p:tmpl>
            <p:tnLst>
              <p:par>
                <p:cTn presetID="2" presetClass="entr" presetSubtype="2" decel="100000" fill="hold" nodeType="withEffect">
                  <p:stCondLst>
                    <p:cond delay="3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1+#ppt_w/2"/>
                          </p:val>
                        </p:tav>
                        <p:tav tm="100000">
                          <p:val>
                            <p:strVal val="#ppt_x"/>
                          </p:val>
                        </p:tav>
                      </p:tavLst>
                    </p:anim>
                    <p:anim calcmode="lin" valueType="num">
                      <p:cBhvr additive="base">
                        <p:cTn dur="1000" fill="hold"/>
                        <p:tgtEl>
                          <p:spTgt spid="2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1" y="1476622"/>
            <a:ext cx="11375536" cy="20403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663984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89059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0021339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859450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61563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025333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6718615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17154201"/>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1402073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491014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816760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16946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201267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977688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0704496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976836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913461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48379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50311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7255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67652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0836980"/>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13967126"/>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359084074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483042686"/>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044581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677287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7584663"/>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1139043"/>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3542607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747337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6622971"/>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001233"/>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503534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264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0.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heme" Target="../theme/theme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theme" Target="../theme/theme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image" Target="../media/image10.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theme" Target="../theme/theme5.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 id="2147484232" r:id="rId2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5388004"/>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 id="2147484230"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4897148"/>
      </p:ext>
    </p:extLst>
  </p:cSld>
  <p:clrMap bg1="dk1" tx1="lt1" bg2="dk2" tx2="lt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 id="2147484245" r:id="rId12"/>
    <p:sldLayoutId id="2147484246" r:id="rId13"/>
    <p:sldLayoutId id="2147484247" r:id="rId14"/>
    <p:sldLayoutId id="2147484248" r:id="rId15"/>
    <p:sldLayoutId id="2147484249" r:id="rId16"/>
    <p:sldLayoutId id="2147484250" r:id="rId17"/>
    <p:sldLayoutId id="2147484251" r:id="rId18"/>
    <p:sldLayoutId id="2147484252" r:id="rId19"/>
    <p:sldLayoutId id="2147484253" r:id="rId20"/>
    <p:sldLayoutId id="2147484254" r:id="rId21"/>
    <p:sldLayoutId id="2147484255" r:id="rId22"/>
    <p:sldLayoutId id="2147484256" r:id="rId23"/>
    <p:sldLayoutId id="2147484257"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1340453"/>
      </p:ext>
    </p:extLst>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4.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1.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34.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microsoft.com/office/2007/relationships/hdphoto" Target="../media/hdphoto2.wdp"/><Relationship Id="rId9" Type="http://schemas.openxmlformats.org/officeDocument/2006/relationships/image" Target="../media/image36.png"/><Relationship Id="rId1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34.xml"/><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myspc.sharepointconference.com/" TargetMode="External"/><Relationship Id="rId1" Type="http://schemas.openxmlformats.org/officeDocument/2006/relationships/slideLayout" Target="../slideLayouts/slideLayout9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76.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8.xml"/><Relationship Id="rId6" Type="http://schemas.openxmlformats.org/officeDocument/2006/relationships/image" Target="../media/image21.jpg"/><Relationship Id="rId5" Type="http://schemas.openxmlformats.org/officeDocument/2006/relationships/image" Target="../media/image20.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1.jpg"/><Relationship Id="rId2" Type="http://schemas.openxmlformats.org/officeDocument/2006/relationships/diagramData" Target="../diagrams/data1.xml"/><Relationship Id="rId1" Type="http://schemas.openxmlformats.org/officeDocument/2006/relationships/slideLayout" Target="../slideLayouts/slideLayout3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88106" y="2198687"/>
            <a:ext cx="11887200" cy="1831975"/>
          </a:xfrm>
        </p:spPr>
        <p:txBody>
          <a:bodyPr/>
          <a:lstStyle/>
          <a:p>
            <a:r>
              <a:rPr lang="en-US" sz="6600" dirty="0" smtClean="0"/>
              <a:t>giveaway</a:t>
            </a:r>
            <a:endParaRPr lang="en-US" sz="6600" dirty="0"/>
          </a:p>
        </p:txBody>
      </p:sp>
      <p:sp>
        <p:nvSpPr>
          <p:cNvPr id="5" name="Freeform 49"/>
          <p:cNvSpPr>
            <a:spLocks noEditPoints="1"/>
          </p:cNvSpPr>
          <p:nvPr/>
        </p:nvSpPr>
        <p:spPr bwMode="black">
          <a:xfrm>
            <a:off x="1622512" y="2592827"/>
            <a:ext cx="480925" cy="423951"/>
          </a:xfrm>
          <a:custGeom>
            <a:avLst/>
            <a:gdLst>
              <a:gd name="T0" fmla="*/ 86 w 173"/>
              <a:gd name="T1" fmla="*/ 0 h 153"/>
              <a:gd name="T2" fmla="*/ 40 w 173"/>
              <a:gd name="T3" fmla="*/ 15 h 153"/>
              <a:gd name="T4" fmla="*/ 25 w 173"/>
              <a:gd name="T5" fmla="*/ 123 h 153"/>
              <a:gd name="T6" fmla="*/ 86 w 173"/>
              <a:gd name="T7" fmla="*/ 153 h 153"/>
              <a:gd name="T8" fmla="*/ 133 w 173"/>
              <a:gd name="T9" fmla="*/ 138 h 153"/>
              <a:gd name="T10" fmla="*/ 147 w 173"/>
              <a:gd name="T11" fmla="*/ 30 h 153"/>
              <a:gd name="T12" fmla="*/ 86 w 173"/>
              <a:gd name="T13" fmla="*/ 0 h 153"/>
              <a:gd name="T14" fmla="*/ 86 w 173"/>
              <a:gd name="T15" fmla="*/ 0 h 153"/>
              <a:gd name="T16" fmla="*/ 86 w 173"/>
              <a:gd name="T17" fmla="*/ 10 h 153"/>
              <a:gd name="T18" fmla="*/ 139 w 173"/>
              <a:gd name="T19" fmla="*/ 36 h 153"/>
              <a:gd name="T20" fmla="*/ 127 w 173"/>
              <a:gd name="T21" fmla="*/ 129 h 153"/>
              <a:gd name="T22" fmla="*/ 86 w 173"/>
              <a:gd name="T23" fmla="*/ 143 h 153"/>
              <a:gd name="T24" fmla="*/ 33 w 173"/>
              <a:gd name="T25" fmla="*/ 117 h 153"/>
              <a:gd name="T26" fmla="*/ 46 w 173"/>
              <a:gd name="T27" fmla="*/ 24 h 153"/>
              <a:gd name="T28" fmla="*/ 86 w 173"/>
              <a:gd name="T29" fmla="*/ 10 h 153"/>
              <a:gd name="T30" fmla="*/ 86 w 173"/>
              <a:gd name="T31" fmla="*/ 0 h 153"/>
              <a:gd name="T32" fmla="*/ 59 w 173"/>
              <a:gd name="T33" fmla="*/ 80 h 153"/>
              <a:gd name="T34" fmla="*/ 114 w 173"/>
              <a:gd name="T35" fmla="*/ 80 h 153"/>
              <a:gd name="T36" fmla="*/ 114 w 173"/>
              <a:gd name="T37" fmla="*/ 113 h 153"/>
              <a:gd name="T38" fmla="*/ 59 w 173"/>
              <a:gd name="T39" fmla="*/ 113 h 153"/>
              <a:gd name="T40" fmla="*/ 59 w 173"/>
              <a:gd name="T41" fmla="*/ 80 h 153"/>
              <a:gd name="T42" fmla="*/ 117 w 173"/>
              <a:gd name="T43" fmla="*/ 67 h 153"/>
              <a:gd name="T44" fmla="*/ 117 w 173"/>
              <a:gd name="T45" fmla="*/ 75 h 153"/>
              <a:gd name="T46" fmla="*/ 56 w 173"/>
              <a:gd name="T47" fmla="*/ 75 h 153"/>
              <a:gd name="T48" fmla="*/ 56 w 173"/>
              <a:gd name="T49" fmla="*/ 67 h 153"/>
              <a:gd name="T50" fmla="*/ 58 w 173"/>
              <a:gd name="T51" fmla="*/ 59 h 153"/>
              <a:gd name="T52" fmla="*/ 73 w 173"/>
              <a:gd name="T53" fmla="*/ 59 h 153"/>
              <a:gd name="T54" fmla="*/ 59 w 173"/>
              <a:gd name="T55" fmla="*/ 53 h 153"/>
              <a:gd name="T56" fmla="*/ 68 w 173"/>
              <a:gd name="T57" fmla="*/ 42 h 153"/>
              <a:gd name="T58" fmla="*/ 86 w 173"/>
              <a:gd name="T59" fmla="*/ 51 h 153"/>
              <a:gd name="T60" fmla="*/ 105 w 173"/>
              <a:gd name="T61" fmla="*/ 42 h 153"/>
              <a:gd name="T62" fmla="*/ 114 w 173"/>
              <a:gd name="T63" fmla="*/ 53 h 153"/>
              <a:gd name="T64" fmla="*/ 99 w 173"/>
              <a:gd name="T65" fmla="*/ 59 h 153"/>
              <a:gd name="T66" fmla="*/ 115 w 173"/>
              <a:gd name="T67" fmla="*/ 59 h 153"/>
              <a:gd name="T68" fmla="*/ 117 w 173"/>
              <a:gd name="T69" fmla="*/ 67 h 153"/>
              <a:gd name="T70" fmla="*/ 93 w 173"/>
              <a:gd name="T71" fmla="*/ 57 h 153"/>
              <a:gd name="T72" fmla="*/ 111 w 173"/>
              <a:gd name="T73" fmla="*/ 52 h 153"/>
              <a:gd name="T74" fmla="*/ 105 w 173"/>
              <a:gd name="T75" fmla="*/ 47 h 153"/>
              <a:gd name="T76" fmla="*/ 93 w 173"/>
              <a:gd name="T77" fmla="*/ 57 h 153"/>
              <a:gd name="T78" fmla="*/ 62 w 173"/>
              <a:gd name="T79" fmla="*/ 52 h 153"/>
              <a:gd name="T80" fmla="*/ 80 w 173"/>
              <a:gd name="T81" fmla="*/ 57 h 153"/>
              <a:gd name="T82" fmla="*/ 68 w 173"/>
              <a:gd name="T83" fmla="*/ 47 h 153"/>
              <a:gd name="T84" fmla="*/ 62 w 173"/>
              <a:gd name="T85" fmla="*/ 5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3" h="153">
                <a:moveTo>
                  <a:pt x="86" y="0"/>
                </a:moveTo>
                <a:cubicBezTo>
                  <a:pt x="70" y="0"/>
                  <a:pt x="54" y="5"/>
                  <a:pt x="40" y="15"/>
                </a:cubicBezTo>
                <a:cubicBezTo>
                  <a:pt x="6" y="41"/>
                  <a:pt x="0" y="89"/>
                  <a:pt x="25" y="123"/>
                </a:cubicBezTo>
                <a:cubicBezTo>
                  <a:pt x="40" y="143"/>
                  <a:pt x="63" y="153"/>
                  <a:pt x="86" y="153"/>
                </a:cubicBezTo>
                <a:cubicBezTo>
                  <a:pt x="103" y="153"/>
                  <a:pt x="119" y="148"/>
                  <a:pt x="133" y="138"/>
                </a:cubicBezTo>
                <a:cubicBezTo>
                  <a:pt x="167" y="112"/>
                  <a:pt x="173" y="64"/>
                  <a:pt x="147" y="30"/>
                </a:cubicBezTo>
                <a:cubicBezTo>
                  <a:pt x="132" y="10"/>
                  <a:pt x="109" y="0"/>
                  <a:pt x="86" y="0"/>
                </a:cubicBezTo>
                <a:moveTo>
                  <a:pt x="86" y="0"/>
                </a:moveTo>
                <a:cubicBezTo>
                  <a:pt x="86" y="10"/>
                  <a:pt x="86" y="10"/>
                  <a:pt x="86" y="10"/>
                </a:cubicBezTo>
                <a:cubicBezTo>
                  <a:pt x="107" y="10"/>
                  <a:pt x="127" y="19"/>
                  <a:pt x="139" y="36"/>
                </a:cubicBezTo>
                <a:cubicBezTo>
                  <a:pt x="162" y="65"/>
                  <a:pt x="156" y="107"/>
                  <a:pt x="127" y="129"/>
                </a:cubicBezTo>
                <a:cubicBezTo>
                  <a:pt x="115" y="138"/>
                  <a:pt x="101" y="143"/>
                  <a:pt x="86" y="143"/>
                </a:cubicBezTo>
                <a:cubicBezTo>
                  <a:pt x="65" y="143"/>
                  <a:pt x="46" y="134"/>
                  <a:pt x="33" y="117"/>
                </a:cubicBezTo>
                <a:cubicBezTo>
                  <a:pt x="11" y="88"/>
                  <a:pt x="17" y="46"/>
                  <a:pt x="46" y="24"/>
                </a:cubicBezTo>
                <a:cubicBezTo>
                  <a:pt x="58" y="15"/>
                  <a:pt x="72" y="10"/>
                  <a:pt x="86" y="10"/>
                </a:cubicBezTo>
                <a:lnTo>
                  <a:pt x="86" y="0"/>
                </a:lnTo>
                <a:close/>
                <a:moveTo>
                  <a:pt x="59" y="80"/>
                </a:moveTo>
                <a:cubicBezTo>
                  <a:pt x="114" y="80"/>
                  <a:pt x="114" y="80"/>
                  <a:pt x="114" y="80"/>
                </a:cubicBezTo>
                <a:cubicBezTo>
                  <a:pt x="114" y="113"/>
                  <a:pt x="114" y="113"/>
                  <a:pt x="114" y="113"/>
                </a:cubicBezTo>
                <a:cubicBezTo>
                  <a:pt x="59" y="113"/>
                  <a:pt x="59" y="113"/>
                  <a:pt x="59" y="113"/>
                </a:cubicBezTo>
                <a:lnTo>
                  <a:pt x="59" y="80"/>
                </a:lnTo>
                <a:close/>
                <a:moveTo>
                  <a:pt x="117" y="67"/>
                </a:moveTo>
                <a:cubicBezTo>
                  <a:pt x="117" y="75"/>
                  <a:pt x="117" y="75"/>
                  <a:pt x="117" y="75"/>
                </a:cubicBezTo>
                <a:cubicBezTo>
                  <a:pt x="56" y="75"/>
                  <a:pt x="56" y="75"/>
                  <a:pt x="56" y="75"/>
                </a:cubicBezTo>
                <a:cubicBezTo>
                  <a:pt x="56" y="67"/>
                  <a:pt x="56" y="67"/>
                  <a:pt x="56" y="67"/>
                </a:cubicBezTo>
                <a:cubicBezTo>
                  <a:pt x="58" y="59"/>
                  <a:pt x="58" y="59"/>
                  <a:pt x="58" y="59"/>
                </a:cubicBezTo>
                <a:cubicBezTo>
                  <a:pt x="73" y="59"/>
                  <a:pt x="73" y="59"/>
                  <a:pt x="73" y="59"/>
                </a:cubicBezTo>
                <a:cubicBezTo>
                  <a:pt x="67" y="58"/>
                  <a:pt x="62" y="55"/>
                  <a:pt x="59" y="53"/>
                </a:cubicBezTo>
                <a:cubicBezTo>
                  <a:pt x="54" y="50"/>
                  <a:pt x="65" y="46"/>
                  <a:pt x="68" y="42"/>
                </a:cubicBezTo>
                <a:cubicBezTo>
                  <a:pt x="72" y="37"/>
                  <a:pt x="80" y="45"/>
                  <a:pt x="86" y="51"/>
                </a:cubicBezTo>
                <a:cubicBezTo>
                  <a:pt x="93" y="45"/>
                  <a:pt x="100" y="37"/>
                  <a:pt x="105" y="42"/>
                </a:cubicBezTo>
                <a:cubicBezTo>
                  <a:pt x="108" y="46"/>
                  <a:pt x="119" y="50"/>
                  <a:pt x="114" y="53"/>
                </a:cubicBezTo>
                <a:cubicBezTo>
                  <a:pt x="111" y="55"/>
                  <a:pt x="105" y="58"/>
                  <a:pt x="99" y="59"/>
                </a:cubicBezTo>
                <a:cubicBezTo>
                  <a:pt x="115" y="59"/>
                  <a:pt x="115" y="59"/>
                  <a:pt x="115" y="59"/>
                </a:cubicBezTo>
                <a:lnTo>
                  <a:pt x="117" y="67"/>
                </a:lnTo>
                <a:close/>
                <a:moveTo>
                  <a:pt x="93" y="57"/>
                </a:moveTo>
                <a:cubicBezTo>
                  <a:pt x="104" y="56"/>
                  <a:pt x="110" y="53"/>
                  <a:pt x="111" y="52"/>
                </a:cubicBezTo>
                <a:cubicBezTo>
                  <a:pt x="112" y="51"/>
                  <a:pt x="106" y="47"/>
                  <a:pt x="105" y="47"/>
                </a:cubicBezTo>
                <a:cubicBezTo>
                  <a:pt x="103" y="47"/>
                  <a:pt x="93" y="57"/>
                  <a:pt x="93" y="57"/>
                </a:cubicBezTo>
                <a:close/>
                <a:moveTo>
                  <a:pt x="62" y="52"/>
                </a:moveTo>
                <a:cubicBezTo>
                  <a:pt x="63" y="53"/>
                  <a:pt x="69" y="56"/>
                  <a:pt x="80" y="57"/>
                </a:cubicBezTo>
                <a:cubicBezTo>
                  <a:pt x="80" y="57"/>
                  <a:pt x="70" y="47"/>
                  <a:pt x="68" y="47"/>
                </a:cubicBezTo>
                <a:cubicBezTo>
                  <a:pt x="67" y="47"/>
                  <a:pt x="61" y="51"/>
                  <a:pt x="6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40867788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013074" y="3043238"/>
            <a:ext cx="8229600" cy="27400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4800" dirty="0" smtClean="0">
                <a:gradFill>
                  <a:gsLst>
                    <a:gs pos="0">
                      <a:srgbClr val="FFFFFF"/>
                    </a:gs>
                    <a:gs pos="100000">
                      <a:srgbClr val="FFFFFF"/>
                    </a:gs>
                  </a:gsLst>
                  <a:lin ang="5400000" scaled="0"/>
                </a:gradFill>
                <a:latin typeface="+mj-lt"/>
                <a:ea typeface="Segoe UI" pitchFamily="34" charset="0"/>
                <a:cs typeface="Segoe UI" pitchFamily="34" charset="0"/>
              </a:rPr>
              <a:t>Q</a:t>
            </a:r>
            <a:r>
              <a:rPr lang="en-US" sz="3600" dirty="0" smtClean="0">
                <a:gradFill>
                  <a:gsLst>
                    <a:gs pos="0">
                      <a:srgbClr val="FFFFFF"/>
                    </a:gs>
                    <a:gs pos="100000">
                      <a:srgbClr val="FFFFFF"/>
                    </a:gs>
                  </a:gsLst>
                  <a:lin ang="5400000" scaled="0"/>
                </a:gradFill>
                <a:latin typeface="+mj-lt"/>
                <a:ea typeface="Segoe UI" pitchFamily="34" charset="0"/>
                <a:cs typeface="Segoe UI" pitchFamily="34" charset="0"/>
              </a:rPr>
              <a:t>&amp;</a:t>
            </a:r>
            <a:r>
              <a:rPr lang="en-US" sz="4800" dirty="0" smtClean="0">
                <a:gradFill>
                  <a:gsLst>
                    <a:gs pos="0">
                      <a:srgbClr val="FFFFFF"/>
                    </a:gs>
                    <a:gs pos="100000">
                      <a:srgbClr val="FFFFFF"/>
                    </a:gs>
                  </a:gsLst>
                  <a:lin ang="5400000" scaled="0"/>
                </a:gradFill>
                <a:latin typeface="+mj-lt"/>
                <a:ea typeface="Segoe UI" pitchFamily="34" charset="0"/>
                <a:cs typeface="Segoe UI" pitchFamily="34" charset="0"/>
              </a:rPr>
              <a:t>A</a:t>
            </a:r>
          </a:p>
        </p:txBody>
      </p:sp>
      <p:sp>
        <p:nvSpPr>
          <p:cNvPr id="6" name="Rectangle 5"/>
          <p:cNvSpPr/>
          <p:nvPr/>
        </p:nvSpPr>
        <p:spPr bwMode="auto">
          <a:xfrm>
            <a:off x="279399" y="3043237"/>
            <a:ext cx="2733675"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Thank You</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92971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312223"/>
          </a:xfrm>
        </p:spPr>
        <p:txBody>
          <a:bodyPr/>
          <a:lstStyle/>
          <a:p>
            <a:pPr marL="0" indent="0">
              <a:buNone/>
            </a:pPr>
            <a:r>
              <a:rPr lang="en-US" sz="2800" dirty="0" smtClean="0"/>
              <a:t>SPC243	Hybrid Overview</a:t>
            </a:r>
          </a:p>
          <a:p>
            <a:pPr marL="0" indent="0">
              <a:buNone/>
            </a:pPr>
            <a:r>
              <a:rPr lang="en-US" sz="2800" dirty="0" smtClean="0"/>
              <a:t>SPC234</a:t>
            </a:r>
            <a:r>
              <a:rPr lang="en-US" sz="2800" dirty="0"/>
              <a:t>	</a:t>
            </a:r>
            <a:r>
              <a:rPr lang="en-US" sz="2800" dirty="0" smtClean="0"/>
              <a:t>The Road to Cloud ROI with SharePoint Online</a:t>
            </a:r>
            <a:endParaRPr lang="en-US" sz="2800" dirty="0"/>
          </a:p>
          <a:p>
            <a:pPr marL="0" indent="0">
              <a:buNone/>
            </a:pPr>
            <a:r>
              <a:rPr lang="en-US" sz="2800" dirty="0" smtClean="0"/>
              <a:t>SPC217</a:t>
            </a:r>
            <a:r>
              <a:rPr lang="en-US" sz="2800" dirty="0"/>
              <a:t>	</a:t>
            </a:r>
            <a:r>
              <a:rPr lang="en-US" sz="2800" dirty="0" smtClean="0"/>
              <a:t>SharePoint Online &amp; Office 365 Security and Privacy</a:t>
            </a:r>
            <a:endParaRPr lang="en-US" sz="2800" dirty="0"/>
          </a:p>
          <a:p>
            <a:pPr marL="0" indent="0">
              <a:buNone/>
            </a:pPr>
            <a:r>
              <a:rPr lang="en-US" sz="2800" dirty="0" smtClean="0"/>
              <a:t>SPC184</a:t>
            </a:r>
            <a:r>
              <a:rPr lang="en-US" sz="2800" dirty="0"/>
              <a:t>	Overview of SkyDrive Pro</a:t>
            </a:r>
          </a:p>
          <a:p>
            <a:pPr marL="0" indent="0">
              <a:buNone/>
            </a:pPr>
            <a:r>
              <a:rPr lang="en-US" sz="2800" dirty="0" smtClean="0"/>
              <a:t>SPC072</a:t>
            </a:r>
            <a:r>
              <a:rPr lang="en-US" sz="2800" dirty="0"/>
              <a:t>	</a:t>
            </a:r>
            <a:r>
              <a:rPr lang="en-US" sz="2800" dirty="0" smtClean="0"/>
              <a:t>SharePoint Online’s New Public Website</a:t>
            </a:r>
            <a:endParaRPr lang="en-US" sz="2800" dirty="0"/>
          </a:p>
          <a:p>
            <a:pPr marL="0" indent="0">
              <a:buNone/>
            </a:pPr>
            <a:r>
              <a:rPr lang="en-US" sz="2800" dirty="0" smtClean="0"/>
              <a:t>SPC035</a:t>
            </a:r>
            <a:r>
              <a:rPr lang="en-US" sz="2800" dirty="0"/>
              <a:t>	How </a:t>
            </a:r>
            <a:r>
              <a:rPr lang="en-US" sz="2800" dirty="0" smtClean="0"/>
              <a:t>SharePoint Online Can Help Transform Your Business</a:t>
            </a:r>
            <a:endParaRPr lang="en-US" sz="2800" dirty="0"/>
          </a:p>
          <a:p>
            <a:pPr marL="0" indent="0">
              <a:buNone/>
            </a:pPr>
            <a:r>
              <a:rPr lang="en-US" sz="2800" dirty="0" smtClean="0"/>
              <a:t>SPC015</a:t>
            </a:r>
            <a:r>
              <a:rPr lang="en-US" sz="2800" dirty="0"/>
              <a:t>	</a:t>
            </a:r>
            <a:r>
              <a:rPr lang="en-US" sz="2800" dirty="0" smtClean="0"/>
              <a:t>Planning &amp; Building Intranet Sites on SharePoint Online</a:t>
            </a:r>
          </a:p>
          <a:p>
            <a:pPr marL="0" indent="0">
              <a:buNone/>
            </a:pPr>
            <a:r>
              <a:rPr lang="en-US" sz="2800" dirty="0" smtClean="0"/>
              <a:t>SPC152</a:t>
            </a:r>
            <a:r>
              <a:rPr lang="en-US" sz="2800" dirty="0"/>
              <a:t>	</a:t>
            </a:r>
            <a:r>
              <a:rPr lang="en-US" sz="2800" dirty="0" smtClean="0"/>
              <a:t>Migrating to SharePoint Online</a:t>
            </a:r>
          </a:p>
          <a:p>
            <a:pPr marL="0" indent="0">
              <a:buNone/>
            </a:pPr>
            <a:r>
              <a:rPr lang="en-US" sz="2800" dirty="0" smtClean="0"/>
              <a:t>SPC121	How We Do It: Building and Managing SharePoint Online </a:t>
            </a:r>
          </a:p>
          <a:p>
            <a:pPr marL="0" indent="0">
              <a:buNone/>
            </a:pPr>
            <a:r>
              <a:rPr lang="en-US" sz="2800" dirty="0" smtClean="0"/>
              <a:t>SPC122	How We Do It: Operating SharePoint Online</a:t>
            </a:r>
          </a:p>
          <a:p>
            <a:pPr marL="0" indent="0">
              <a:buNone/>
            </a:pPr>
            <a:r>
              <a:rPr lang="en-US" sz="2800" dirty="0" smtClean="0"/>
              <a:t>SPC216	Best Practices for Configuring SharePoint Online Identities</a:t>
            </a:r>
            <a:endParaRPr lang="en-US" sz="2800" dirty="0"/>
          </a:p>
        </p:txBody>
      </p:sp>
      <p:sp>
        <p:nvSpPr>
          <p:cNvPr id="2" name="Title 1"/>
          <p:cNvSpPr>
            <a:spLocks noGrp="1"/>
          </p:cNvSpPr>
          <p:nvPr>
            <p:ph type="title"/>
          </p:nvPr>
        </p:nvSpPr>
        <p:spPr/>
        <p:txBody>
          <a:bodyPr/>
          <a:lstStyle/>
          <a:p>
            <a:r>
              <a:rPr lang="en-US" dirty="0"/>
              <a:t>S</a:t>
            </a:r>
            <a:r>
              <a:rPr lang="en-US" dirty="0" smtClean="0"/>
              <a:t>essions of interest</a:t>
            </a:r>
            <a:endParaRPr lang="en-US" dirty="0"/>
          </a:p>
        </p:txBody>
      </p:sp>
    </p:spTree>
    <p:extLst>
      <p:ext uri="{BB962C8B-B14F-4D97-AF65-F5344CB8AC3E}">
        <p14:creationId xmlns:p14="http://schemas.microsoft.com/office/powerpoint/2010/main" val="45784056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Appendix</a:t>
            </a:r>
            <a:endParaRPr lang="en-US" dirty="0">
              <a:solidFill>
                <a:schemeClr val="tx1"/>
              </a:solidFill>
            </a:endParaRPr>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369475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Online Wave 15</a:t>
            </a:r>
            <a:endParaRPr lang="en-US" dirty="0"/>
          </a:p>
        </p:txBody>
      </p:sp>
      <p:sp>
        <p:nvSpPr>
          <p:cNvPr id="5" name="Text Placeholder 4"/>
          <p:cNvSpPr>
            <a:spLocks noGrp="1"/>
          </p:cNvSpPr>
          <p:nvPr>
            <p:ph type="body" sz="quarter" idx="12"/>
          </p:nvPr>
        </p:nvSpPr>
        <p:spPr/>
        <p:txBody>
          <a:bodyPr/>
          <a:lstStyle/>
          <a:p>
            <a:r>
              <a:rPr lang="en-US" dirty="0" smtClean="0"/>
              <a:t>Walk Through</a:t>
            </a:r>
            <a:endParaRPr lang="en-US" dirty="0"/>
          </a:p>
        </p:txBody>
      </p:sp>
    </p:spTree>
    <p:extLst>
      <p:ext uri="{BB962C8B-B14F-4D97-AF65-F5344CB8AC3E}">
        <p14:creationId xmlns:p14="http://schemas.microsoft.com/office/powerpoint/2010/main" val="507213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12863" y="1154092"/>
            <a:ext cx="10986013" cy="5688880"/>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t>Create sites in a few simple clicks</a:t>
            </a:r>
            <a:endParaRPr lang="en-US" dirty="0"/>
          </a:p>
        </p:txBody>
      </p:sp>
      <p:sp>
        <p:nvSpPr>
          <p:cNvPr id="4" name="Slide Number Placeholder 3"/>
          <p:cNvSpPr>
            <a:spLocks noGrp="1"/>
          </p:cNvSpPr>
          <p:nvPr>
            <p:ph type="sldNum" sz="quarter" idx="4294967295"/>
          </p:nvPr>
        </p:nvSpPr>
        <p:spPr>
          <a:xfrm>
            <a:off x="0" y="6526213"/>
            <a:ext cx="571500" cy="223837"/>
          </a:xfrm>
          <a:prstGeom prst="rect">
            <a:avLst/>
          </a:prstGeom>
        </p:spPr>
        <p:txBody>
          <a:bodyPr/>
          <a:lstStyle/>
          <a:p>
            <a:pPr defTabSz="931191"/>
            <a:fld id="{727B4C2D-45E2-4621-8491-2995EB46A674}" type="slidenum">
              <a:rPr lang="en-US" smtClean="0">
                <a:gradFill>
                  <a:gsLst>
                    <a:gs pos="100000">
                      <a:srgbClr val="797A7D"/>
                    </a:gs>
                    <a:gs pos="0">
                      <a:srgbClr val="797A7D"/>
                    </a:gs>
                  </a:gsLst>
                  <a:lin ang="5400000" scaled="0"/>
                </a:gradFill>
              </a:rPr>
              <a:pPr defTabSz="931191"/>
              <a:t>15</a:t>
            </a:fld>
            <a:endParaRPr lang="en-US" dirty="0">
              <a:gradFill>
                <a:gsLst>
                  <a:gs pos="100000">
                    <a:srgbClr val="797A7D"/>
                  </a:gs>
                  <a:gs pos="0">
                    <a:srgbClr val="797A7D"/>
                  </a:gs>
                </a:gsLst>
                <a:lin ang="5400000" scaled="0"/>
              </a:gradFill>
            </a:endParaRPr>
          </a:p>
        </p:txBody>
      </p:sp>
      <p:grpSp>
        <p:nvGrpSpPr>
          <p:cNvPr id="18" name="Group 17"/>
          <p:cNvGrpSpPr/>
          <p:nvPr/>
        </p:nvGrpSpPr>
        <p:grpSpPr>
          <a:xfrm>
            <a:off x="5415623" y="2655911"/>
            <a:ext cx="3625526" cy="233151"/>
            <a:chOff x="5427036" y="2604071"/>
            <a:chExt cx="3554760" cy="228600"/>
          </a:xfrm>
        </p:grpSpPr>
        <p:sp>
          <p:nvSpPr>
            <p:cNvPr id="6" name="Rectangle 5"/>
            <p:cNvSpPr/>
            <p:nvPr/>
          </p:nvSpPr>
          <p:spPr bwMode="auto">
            <a:xfrm>
              <a:off x="5926970" y="2604071"/>
              <a:ext cx="3054826" cy="2286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Prescriptive guidance helps you set-up sites</a:t>
              </a:r>
            </a:p>
          </p:txBody>
        </p:sp>
        <p:cxnSp>
          <p:nvCxnSpPr>
            <p:cNvPr id="16" name="Straight Arrow Connector 15"/>
            <p:cNvCxnSpPr>
              <a:stCxn id="6" idx="1"/>
            </p:cNvCxnSpPr>
            <p:nvPr/>
          </p:nvCxnSpPr>
          <p:spPr>
            <a:xfrm flipH="1">
              <a:off x="5427036" y="2718371"/>
              <a:ext cx="499934" cy="3684"/>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1266644" y="3087524"/>
            <a:ext cx="1724413" cy="1305727"/>
            <a:chOff x="1241057" y="3027259"/>
            <a:chExt cx="1690754" cy="1280241"/>
          </a:xfrm>
        </p:grpSpPr>
        <p:sp>
          <p:nvSpPr>
            <p:cNvPr id="19" name="Rectangle 18"/>
            <p:cNvSpPr/>
            <p:nvPr/>
          </p:nvSpPr>
          <p:spPr bwMode="auto">
            <a:xfrm>
              <a:off x="1241057" y="3850300"/>
              <a:ext cx="169075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Capture meeting notes with a shared notebook</a:t>
              </a:r>
            </a:p>
          </p:txBody>
        </p:sp>
        <p:cxnSp>
          <p:nvCxnSpPr>
            <p:cNvPr id="20" name="Straight Arrow Connector 19"/>
            <p:cNvCxnSpPr/>
            <p:nvPr/>
          </p:nvCxnSpPr>
          <p:spPr>
            <a:xfrm flipH="1" flipV="1">
              <a:off x="2099502" y="3027259"/>
              <a:ext cx="1294" cy="823042"/>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03793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Document Library" descr="C:\Users\mastone\Pictures\Futures Screenshots\O2Master_CS%20-%20Callou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911" y="1154092"/>
            <a:ext cx="10110928" cy="5688880"/>
          </a:xfrm>
          <a:prstGeom prst="rect">
            <a:avLst/>
          </a:prstGeom>
          <a:noFill/>
          <a:effectLst>
            <a:outerShdw blurRad="292100" dist="139700" dir="27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solidFill>
                  <a:schemeClr val="tx1"/>
                </a:solidFill>
              </a:rPr>
              <a:t>Streamline common tasks</a:t>
            </a:r>
            <a:endParaRPr lang="en-US" dirty="0">
              <a:solidFill>
                <a:schemeClr val="tx1"/>
              </a:solidFill>
            </a:endParaRPr>
          </a:p>
        </p:txBody>
      </p:sp>
      <p:sp>
        <p:nvSpPr>
          <p:cNvPr id="4" name="Slide Number Placeholder 3"/>
          <p:cNvSpPr>
            <a:spLocks noGrp="1"/>
          </p:cNvSpPr>
          <p:nvPr>
            <p:ph type="sldNum" sz="quarter" idx="4294967295"/>
          </p:nvPr>
        </p:nvSpPr>
        <p:spPr>
          <a:xfrm>
            <a:off x="0" y="6526213"/>
            <a:ext cx="571500" cy="223837"/>
          </a:xfrm>
          <a:prstGeom prst="rect">
            <a:avLst/>
          </a:prstGeom>
        </p:spPr>
        <p:txBody>
          <a:bodyPr/>
          <a:lstStyle/>
          <a:p>
            <a:pPr defTabSz="931191"/>
            <a:fld id="{727B4C2D-45E2-4621-8491-2995EB46A674}" type="slidenum">
              <a:rPr lang="en-US" smtClean="0">
                <a:gradFill>
                  <a:gsLst>
                    <a:gs pos="100000">
                      <a:srgbClr val="797A7D"/>
                    </a:gs>
                    <a:gs pos="0">
                      <a:srgbClr val="797A7D"/>
                    </a:gs>
                  </a:gsLst>
                  <a:lin ang="5400000" scaled="0"/>
                </a:gradFill>
              </a:rPr>
              <a:pPr defTabSz="931191"/>
              <a:t>16</a:t>
            </a:fld>
            <a:endParaRPr lang="en-US" dirty="0">
              <a:gradFill>
                <a:gsLst>
                  <a:gs pos="100000">
                    <a:srgbClr val="797A7D"/>
                  </a:gs>
                  <a:gs pos="0">
                    <a:srgbClr val="797A7D"/>
                  </a:gs>
                </a:gsLst>
                <a:lin ang="5400000" scaled="0"/>
              </a:gradFill>
            </a:endParaRPr>
          </a:p>
        </p:txBody>
      </p:sp>
      <p:grpSp>
        <p:nvGrpSpPr>
          <p:cNvPr id="7" name="Group 6"/>
          <p:cNvGrpSpPr/>
          <p:nvPr/>
        </p:nvGrpSpPr>
        <p:grpSpPr>
          <a:xfrm>
            <a:off x="9814097" y="4688277"/>
            <a:ext cx="2064252" cy="466302"/>
            <a:chOff x="10181260" y="5705138"/>
            <a:chExt cx="1265611" cy="548640"/>
          </a:xfrm>
        </p:grpSpPr>
        <p:sp>
          <p:nvSpPr>
            <p:cNvPr id="18" name="Rectangle 17"/>
            <p:cNvSpPr/>
            <p:nvPr/>
          </p:nvSpPr>
          <p:spPr bwMode="auto">
            <a:xfrm>
              <a:off x="10670536" y="5705138"/>
              <a:ext cx="776335" cy="54864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Track who you’re </a:t>
              </a:r>
            </a:p>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sharing with</a:t>
              </a:r>
            </a:p>
          </p:txBody>
        </p:sp>
        <p:cxnSp>
          <p:nvCxnSpPr>
            <p:cNvPr id="19" name="Straight Arrow Connector 18"/>
            <p:cNvCxnSpPr/>
            <p:nvPr/>
          </p:nvCxnSpPr>
          <p:spPr>
            <a:xfrm flipH="1" flipV="1">
              <a:off x="10181260" y="5953945"/>
              <a:ext cx="566427" cy="1"/>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10413757" y="2464051"/>
            <a:ext cx="1464589" cy="466302"/>
            <a:chOff x="11200347" y="5705138"/>
            <a:chExt cx="2026999" cy="457200"/>
          </a:xfrm>
        </p:grpSpPr>
        <p:sp>
          <p:nvSpPr>
            <p:cNvPr id="21" name="Rectangle 20"/>
            <p:cNvSpPr/>
            <p:nvPr/>
          </p:nvSpPr>
          <p:spPr bwMode="auto">
            <a:xfrm>
              <a:off x="11474879" y="5705138"/>
              <a:ext cx="1752467"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Live document </a:t>
              </a:r>
            </a:p>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previews</a:t>
              </a:r>
            </a:p>
          </p:txBody>
        </p:sp>
        <p:cxnSp>
          <p:nvCxnSpPr>
            <p:cNvPr id="22" name="Straight Arrow Connector 21"/>
            <p:cNvCxnSpPr/>
            <p:nvPr/>
          </p:nvCxnSpPr>
          <p:spPr>
            <a:xfrm flipH="1" flipV="1">
              <a:off x="11200347" y="5897105"/>
              <a:ext cx="274532" cy="1"/>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5288758" y="6140790"/>
            <a:ext cx="2156934" cy="466302"/>
            <a:chOff x="4713159" y="6075955"/>
            <a:chExt cx="2114833" cy="457200"/>
          </a:xfrm>
        </p:grpSpPr>
        <p:sp>
          <p:nvSpPr>
            <p:cNvPr id="23" name="Rectangle 22"/>
            <p:cNvSpPr/>
            <p:nvPr/>
          </p:nvSpPr>
          <p:spPr bwMode="auto">
            <a:xfrm>
              <a:off x="4713159" y="6075955"/>
              <a:ext cx="1840391"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Edit, share or follow documents with one click</a:t>
              </a:r>
            </a:p>
          </p:txBody>
        </p:sp>
        <p:cxnSp>
          <p:nvCxnSpPr>
            <p:cNvPr id="24" name="Straight Arrow Connector 23"/>
            <p:cNvCxnSpPr/>
            <p:nvPr/>
          </p:nvCxnSpPr>
          <p:spPr>
            <a:xfrm rot="10680000" flipH="1" flipV="1">
              <a:off x="6553672" y="6277038"/>
              <a:ext cx="274320" cy="11775"/>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6462233" y="1504289"/>
            <a:ext cx="1758301" cy="1013739"/>
            <a:chOff x="6335233" y="1474928"/>
            <a:chExt cx="1723981" cy="993952"/>
          </a:xfrm>
        </p:grpSpPr>
        <p:cxnSp>
          <p:nvCxnSpPr>
            <p:cNvPr id="16" name="Straight Arrow Connector 15"/>
            <p:cNvCxnSpPr/>
            <p:nvPr/>
          </p:nvCxnSpPr>
          <p:spPr>
            <a:xfrm>
              <a:off x="6679362" y="1828800"/>
              <a:ext cx="0" cy="64008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6335233" y="1474928"/>
              <a:ext cx="1723981"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Drag and drop content into SharePoint</a:t>
              </a:r>
            </a:p>
          </p:txBody>
        </p:sp>
      </p:grpSp>
    </p:spTree>
    <p:extLst>
      <p:ext uri="{BB962C8B-B14F-4D97-AF65-F5344CB8AC3E}">
        <p14:creationId xmlns:p14="http://schemas.microsoft.com/office/powerpoint/2010/main" val="2232274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500"/>
                            </p:stCondLst>
                            <p:childTnLst>
                              <p:par>
                                <p:cTn id="17" presetID="10" presetClass="entr" presetSubtype="0" fill="hold" nodeType="after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Document Library" descr="C:\Users\mastone\Pictures\Futures Screenshots\O2Master_CS%20-%20Callou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911" y="1154092"/>
            <a:ext cx="10110928" cy="5688880"/>
          </a:xfrm>
          <a:prstGeom prst="rect">
            <a:avLst/>
          </a:prstGeom>
          <a:noFill/>
          <a:effectLst>
            <a:outerShdw blurRad="292100" dist="139700" dir="2700000" algn="ctr" rotWithShape="0">
              <a:srgbClr val="000000">
                <a:alpha val="65000"/>
              </a:srgbClr>
            </a:outerShdw>
          </a:effectLst>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solidFill>
                  <a:schemeClr val="tx1"/>
                </a:solidFill>
              </a:rPr>
              <a:t>Streamline common tasks</a:t>
            </a:r>
            <a:endParaRPr lang="en-US" dirty="0">
              <a:solidFill>
                <a:schemeClr val="tx1"/>
              </a:solidFill>
            </a:endParaRPr>
          </a:p>
        </p:txBody>
      </p:sp>
      <p:grpSp>
        <p:nvGrpSpPr>
          <p:cNvPr id="7" name="Group 6"/>
          <p:cNvGrpSpPr/>
          <p:nvPr/>
        </p:nvGrpSpPr>
        <p:grpSpPr>
          <a:xfrm>
            <a:off x="9814097" y="4688277"/>
            <a:ext cx="2064252" cy="466302"/>
            <a:chOff x="10181260" y="5705138"/>
            <a:chExt cx="1265611" cy="548640"/>
          </a:xfrm>
        </p:grpSpPr>
        <p:sp>
          <p:nvSpPr>
            <p:cNvPr id="18" name="Rectangle 17"/>
            <p:cNvSpPr/>
            <p:nvPr/>
          </p:nvSpPr>
          <p:spPr bwMode="auto">
            <a:xfrm>
              <a:off x="10670536" y="5705138"/>
              <a:ext cx="776335" cy="54864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Track who you’re </a:t>
              </a:r>
            </a:p>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sharing with</a:t>
              </a:r>
            </a:p>
          </p:txBody>
        </p:sp>
        <p:cxnSp>
          <p:nvCxnSpPr>
            <p:cNvPr id="19" name="Straight Arrow Connector 18"/>
            <p:cNvCxnSpPr/>
            <p:nvPr/>
          </p:nvCxnSpPr>
          <p:spPr>
            <a:xfrm flipH="1" flipV="1">
              <a:off x="10181260" y="5953945"/>
              <a:ext cx="566427" cy="1"/>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10413757" y="2464051"/>
            <a:ext cx="1464589" cy="466302"/>
            <a:chOff x="11200347" y="5705138"/>
            <a:chExt cx="2026999" cy="457200"/>
          </a:xfrm>
        </p:grpSpPr>
        <p:sp>
          <p:nvSpPr>
            <p:cNvPr id="21" name="Rectangle 20"/>
            <p:cNvSpPr/>
            <p:nvPr/>
          </p:nvSpPr>
          <p:spPr bwMode="auto">
            <a:xfrm>
              <a:off x="11474879" y="5705138"/>
              <a:ext cx="1752467"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Live document </a:t>
              </a:r>
            </a:p>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previews</a:t>
              </a:r>
            </a:p>
          </p:txBody>
        </p:sp>
        <p:cxnSp>
          <p:nvCxnSpPr>
            <p:cNvPr id="22" name="Straight Arrow Connector 21"/>
            <p:cNvCxnSpPr/>
            <p:nvPr/>
          </p:nvCxnSpPr>
          <p:spPr>
            <a:xfrm flipH="1" flipV="1">
              <a:off x="11200347" y="5897105"/>
              <a:ext cx="274532" cy="1"/>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5288758" y="6140790"/>
            <a:ext cx="2156934" cy="466302"/>
            <a:chOff x="4713159" y="6075955"/>
            <a:chExt cx="2114833" cy="457200"/>
          </a:xfrm>
        </p:grpSpPr>
        <p:sp>
          <p:nvSpPr>
            <p:cNvPr id="23" name="Rectangle 22"/>
            <p:cNvSpPr/>
            <p:nvPr/>
          </p:nvSpPr>
          <p:spPr bwMode="auto">
            <a:xfrm>
              <a:off x="4713159" y="6075955"/>
              <a:ext cx="1840391"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Edit, share or follow documents with one click</a:t>
              </a:r>
            </a:p>
          </p:txBody>
        </p:sp>
        <p:cxnSp>
          <p:nvCxnSpPr>
            <p:cNvPr id="24" name="Straight Arrow Connector 23"/>
            <p:cNvCxnSpPr/>
            <p:nvPr/>
          </p:nvCxnSpPr>
          <p:spPr>
            <a:xfrm rot="10680000" flipH="1" flipV="1">
              <a:off x="6553672" y="6277038"/>
              <a:ext cx="274320" cy="11775"/>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6462233" y="1504289"/>
            <a:ext cx="1758301" cy="1013739"/>
            <a:chOff x="6335233" y="1474928"/>
            <a:chExt cx="1723981" cy="993952"/>
          </a:xfrm>
        </p:grpSpPr>
        <p:cxnSp>
          <p:nvCxnSpPr>
            <p:cNvPr id="16" name="Straight Arrow Connector 15"/>
            <p:cNvCxnSpPr/>
            <p:nvPr/>
          </p:nvCxnSpPr>
          <p:spPr>
            <a:xfrm>
              <a:off x="6679362" y="1828800"/>
              <a:ext cx="0" cy="64008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6335233" y="1474928"/>
              <a:ext cx="1723981"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Drag and drop content into SharePoint</a:t>
              </a:r>
            </a:p>
          </p:txBody>
        </p:sp>
      </p:grpSp>
    </p:spTree>
    <p:extLst>
      <p:ext uri="{BB962C8B-B14F-4D97-AF65-F5344CB8AC3E}">
        <p14:creationId xmlns:p14="http://schemas.microsoft.com/office/powerpoint/2010/main" val="14037608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500"/>
                            </p:stCondLst>
                            <p:childTnLst>
                              <p:par>
                                <p:cTn id="17" presetID="10" presetClass="entr" presetSubtype="0" fill="hold" nodeType="after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solidFill>
                  <a:schemeClr val="tx1"/>
                </a:solidFill>
              </a:rPr>
              <a:t>Put social to work</a:t>
            </a:r>
            <a:endParaRPr lang="en-US" dirty="0">
              <a:solidFill>
                <a:schemeClr val="tx1"/>
              </a:solidFill>
            </a:endParaRPr>
          </a:p>
        </p:txBody>
      </p:sp>
      <p:sp>
        <p:nvSpPr>
          <p:cNvPr id="8" name="Rectangle 7"/>
          <p:cNvSpPr/>
          <p:nvPr/>
        </p:nvSpPr>
        <p:spPr bwMode="auto">
          <a:xfrm>
            <a:off x="3810303" y="6364268"/>
            <a:ext cx="4893103" cy="58741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p:cNvGrpSpPr/>
          <p:nvPr/>
        </p:nvGrpSpPr>
        <p:grpSpPr>
          <a:xfrm>
            <a:off x="2182480" y="1154092"/>
            <a:ext cx="10019572" cy="5688880"/>
            <a:chOff x="2139016" y="1131566"/>
            <a:chExt cx="9824002" cy="5577840"/>
          </a:xfrm>
        </p:grpSpPr>
        <p:grpSp>
          <p:nvGrpSpPr>
            <p:cNvPr id="9" name="Group 8"/>
            <p:cNvGrpSpPr>
              <a:grpSpLocks noChangeAspect="1"/>
            </p:cNvGrpSpPr>
            <p:nvPr/>
          </p:nvGrpSpPr>
          <p:grpSpPr>
            <a:xfrm>
              <a:off x="2139016" y="1131566"/>
              <a:ext cx="9824002" cy="5577840"/>
              <a:chOff x="-52388" y="-61913"/>
              <a:chExt cx="12296775" cy="6981825"/>
            </a:xfrm>
          </p:grpSpPr>
          <p:pic>
            <p:nvPicPr>
              <p:cNvPr id="10" name="Picture 9"/>
              <p:cNvPicPr>
                <a:picLocks noChangeAspect="1"/>
              </p:cNvPicPr>
              <p:nvPr/>
            </p:nvPicPr>
            <p:blipFill>
              <a:blip r:embed="rId3"/>
              <a:stretch>
                <a:fillRect/>
              </a:stretch>
            </p:blipFill>
            <p:spPr>
              <a:xfrm>
                <a:off x="-52388" y="-61913"/>
                <a:ext cx="12296775" cy="6981825"/>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bwMode="auto">
              <a:xfrm>
                <a:off x="2756263" y="6270171"/>
                <a:ext cx="2873828" cy="6400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14" name="Rectangle 13"/>
            <p:cNvSpPr/>
            <p:nvPr/>
          </p:nvSpPr>
          <p:spPr bwMode="auto">
            <a:xfrm>
              <a:off x="7653003" y="4540285"/>
              <a:ext cx="1512467" cy="154469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 name="Group 1"/>
          <p:cNvGrpSpPr/>
          <p:nvPr/>
        </p:nvGrpSpPr>
        <p:grpSpPr>
          <a:xfrm>
            <a:off x="3340203" y="3938142"/>
            <a:ext cx="1063796" cy="426570"/>
            <a:chOff x="2141022" y="3861274"/>
            <a:chExt cx="1792704" cy="418244"/>
          </a:xfrm>
        </p:grpSpPr>
        <p:sp>
          <p:nvSpPr>
            <p:cNvPr id="19" name="Rectangle 18"/>
            <p:cNvSpPr/>
            <p:nvPr/>
          </p:nvSpPr>
          <p:spPr bwMode="auto">
            <a:xfrm>
              <a:off x="2141022" y="3861274"/>
              <a:ext cx="1350207" cy="41824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Ask questions</a:t>
              </a:r>
            </a:p>
          </p:txBody>
        </p:sp>
        <p:cxnSp>
          <p:nvCxnSpPr>
            <p:cNvPr id="20" name="Straight Arrow Connector 19"/>
            <p:cNvCxnSpPr/>
            <p:nvPr/>
          </p:nvCxnSpPr>
          <p:spPr>
            <a:xfrm rot="5400000" flipH="1" flipV="1">
              <a:off x="3712479" y="3822907"/>
              <a:ext cx="0" cy="442495"/>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7371457" y="1996180"/>
            <a:ext cx="3125886" cy="613606"/>
            <a:chOff x="7226711" y="1957217"/>
            <a:chExt cx="3064872" cy="601629"/>
          </a:xfrm>
        </p:grpSpPr>
        <p:cxnSp>
          <p:nvCxnSpPr>
            <p:cNvPr id="16" name="Straight Arrow Connector 15"/>
            <p:cNvCxnSpPr/>
            <p:nvPr/>
          </p:nvCxnSpPr>
          <p:spPr>
            <a:xfrm flipH="1">
              <a:off x="7226711" y="2030957"/>
              <a:ext cx="1366578"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8593289" y="1957217"/>
              <a:ext cx="1698294" cy="601629"/>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Post updates to let your colleagues know what you're working on</a:t>
              </a:r>
            </a:p>
          </p:txBody>
        </p:sp>
      </p:grpSp>
      <p:grpSp>
        <p:nvGrpSpPr>
          <p:cNvPr id="23" name="Group 22"/>
          <p:cNvGrpSpPr/>
          <p:nvPr/>
        </p:nvGrpSpPr>
        <p:grpSpPr>
          <a:xfrm>
            <a:off x="7688710" y="4364837"/>
            <a:ext cx="2014255" cy="723763"/>
            <a:chOff x="7537771" y="4397625"/>
            <a:chExt cx="1974939" cy="709636"/>
          </a:xfrm>
        </p:grpSpPr>
        <p:sp>
          <p:nvSpPr>
            <p:cNvPr id="17" name="Rectangle 16"/>
            <p:cNvSpPr/>
            <p:nvPr/>
          </p:nvSpPr>
          <p:spPr bwMode="auto">
            <a:xfrm>
              <a:off x="7537771" y="4650061"/>
              <a:ext cx="1974939"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Follow people, documents, </a:t>
              </a:r>
            </a:p>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sites and tags</a:t>
              </a:r>
            </a:p>
          </p:txBody>
        </p:sp>
        <p:cxnSp>
          <p:nvCxnSpPr>
            <p:cNvPr id="18" name="Straight Arrow Connector 17"/>
            <p:cNvCxnSpPr/>
            <p:nvPr/>
          </p:nvCxnSpPr>
          <p:spPr>
            <a:xfrm rot="5280000" flipH="1" flipV="1">
              <a:off x="8406172" y="4528897"/>
              <a:ext cx="274320" cy="11775"/>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55877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5855047" y="830460"/>
            <a:ext cx="4670395" cy="5968661"/>
            <a:chOff x="7480345" y="819027"/>
            <a:chExt cx="4579234" cy="5852160"/>
          </a:xfrm>
        </p:grpSpPr>
        <p:pic>
          <p:nvPicPr>
            <p:cNvPr id="20" name="Picture 19"/>
            <p:cNvPicPr>
              <a:picLocks noChangeAspect="1"/>
            </p:cNvPicPr>
            <p:nvPr/>
          </p:nvPicPr>
          <p:blipFill>
            <a:blip r:embed="rId3"/>
            <a:stretch>
              <a:fillRect/>
            </a:stretch>
          </p:blipFill>
          <p:spPr>
            <a:xfrm>
              <a:off x="7480345" y="819027"/>
              <a:ext cx="4579234" cy="5852160"/>
            </a:xfrm>
            <a:prstGeom prst="rect">
              <a:avLst/>
            </a:prstGeom>
          </p:spPr>
        </p:pic>
        <p:pic>
          <p:nvPicPr>
            <p:cNvPr id="23" name="Picture 22"/>
            <p:cNvPicPr>
              <a:picLocks/>
            </p:cNvPicPr>
            <p:nvPr/>
          </p:nvPicPr>
          <p:blipFill>
            <a:blip r:embed="rId4"/>
            <a:stretch>
              <a:fillRect/>
            </a:stretch>
          </p:blipFill>
          <p:spPr>
            <a:xfrm>
              <a:off x="8768472" y="1867893"/>
              <a:ext cx="424595" cy="412333"/>
            </a:xfrm>
            <a:prstGeom prst="rect">
              <a:avLst/>
            </a:prstGeom>
          </p:spPr>
        </p:pic>
        <p:pic>
          <p:nvPicPr>
            <p:cNvPr id="27" name="Picture 26"/>
            <p:cNvPicPr>
              <a:picLocks/>
            </p:cNvPicPr>
            <p:nvPr/>
          </p:nvPicPr>
          <p:blipFill>
            <a:blip r:embed="rId4"/>
            <a:stretch>
              <a:fillRect/>
            </a:stretch>
          </p:blipFill>
          <p:spPr>
            <a:xfrm>
              <a:off x="8176768" y="3055482"/>
              <a:ext cx="395731" cy="408154"/>
            </a:xfrm>
            <a:prstGeom prst="rect">
              <a:avLst/>
            </a:prstGeom>
          </p:spPr>
        </p:pic>
        <p:sp>
          <p:nvSpPr>
            <p:cNvPr id="28" name="Rectangle 27"/>
            <p:cNvSpPr/>
            <p:nvPr/>
          </p:nvSpPr>
          <p:spPr bwMode="auto">
            <a:xfrm>
              <a:off x="8702387" y="5570682"/>
              <a:ext cx="2743200" cy="4040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9" name="Title 8"/>
          <p:cNvSpPr>
            <a:spLocks noGrp="1"/>
          </p:cNvSpPr>
          <p:nvPr>
            <p:ph type="title"/>
          </p:nvPr>
        </p:nvSpPr>
        <p:spPr/>
        <p:txBody>
          <a:bodyPr/>
          <a:lstStyle/>
          <a:p>
            <a:r>
              <a:rPr lang="en-US" dirty="0" smtClean="0">
                <a:solidFill>
                  <a:schemeClr val="tx1"/>
                </a:solidFill>
              </a:rPr>
              <a:t>Stay connected</a:t>
            </a:r>
            <a:endParaRPr lang="en-US" dirty="0">
              <a:solidFill>
                <a:schemeClr val="tx1"/>
              </a:solidFill>
            </a:endParaRPr>
          </a:p>
        </p:txBody>
      </p:sp>
      <p:grpSp>
        <p:nvGrpSpPr>
          <p:cNvPr id="26" name="Group 25"/>
          <p:cNvGrpSpPr/>
          <p:nvPr/>
        </p:nvGrpSpPr>
        <p:grpSpPr>
          <a:xfrm>
            <a:off x="3109642" y="1708095"/>
            <a:ext cx="2618124" cy="5193170"/>
            <a:chOff x="3923435" y="1277940"/>
            <a:chExt cx="2567021" cy="5091805"/>
          </a:xfrm>
        </p:grpSpPr>
        <p:pic>
          <p:nvPicPr>
            <p:cNvPr id="4" name="Newsfeed" descr="F:\00-Work\001-O15\0001-SPMobile\Iteration6-M1\F-6-TimeLine01.png"/>
            <p:cNvPicPr>
              <a:picLocks noChangeAspect="1" noChangeArrowheads="1"/>
            </p:cNvPicPr>
            <p:nvPr/>
          </p:nvPicPr>
          <p:blipFill rotWithShape="1">
            <a:blip r:embed="rId5">
              <a:extLst>
                <a:ext uri="{28A0092B-C50C-407E-A947-70E740481C1C}">
                  <a14:useLocalDpi xmlns:a14="http://schemas.microsoft.com/office/drawing/2010/main" val="0"/>
                </a:ext>
              </a:extLst>
            </a:blip>
            <a:srcRect l="9534" t="5555" r="11515" b="6050"/>
            <a:stretch/>
          </p:blipFill>
          <p:spPr bwMode="auto">
            <a:xfrm>
              <a:off x="3923435" y="1277940"/>
              <a:ext cx="2567021" cy="50918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p:cNvPicPr>
            <p:nvPr/>
          </p:nvPicPr>
          <p:blipFill>
            <a:blip r:embed="rId4"/>
            <a:stretch>
              <a:fillRect/>
            </a:stretch>
          </p:blipFill>
          <p:spPr>
            <a:xfrm>
              <a:off x="4314349" y="2642614"/>
              <a:ext cx="274320" cy="274320"/>
            </a:xfrm>
            <a:prstGeom prst="rect">
              <a:avLst/>
            </a:prstGeom>
          </p:spPr>
        </p:pic>
      </p:grpSp>
      <p:sp>
        <p:nvSpPr>
          <p:cNvPr id="11" name="Rectangle 10"/>
          <p:cNvSpPr/>
          <p:nvPr/>
        </p:nvSpPr>
        <p:spPr bwMode="auto">
          <a:xfrm>
            <a:off x="440108" y="2660187"/>
            <a:ext cx="2518029" cy="245661"/>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Post updates to your newsfeed</a:t>
            </a:r>
          </a:p>
        </p:txBody>
      </p:sp>
      <p:cxnSp>
        <p:nvCxnSpPr>
          <p:cNvPr id="17" name="Straight Arrow Connector 16"/>
          <p:cNvCxnSpPr/>
          <p:nvPr/>
        </p:nvCxnSpPr>
        <p:spPr>
          <a:xfrm rot="120000" flipV="1">
            <a:off x="2958233" y="2777013"/>
            <a:ext cx="373041" cy="12009"/>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auto">
          <a:xfrm>
            <a:off x="440109" y="3940521"/>
            <a:ext cx="2518029" cy="466302"/>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Stay in sync with what’s happening across the organization</a:t>
            </a:r>
          </a:p>
        </p:txBody>
      </p:sp>
      <p:cxnSp>
        <p:nvCxnSpPr>
          <p:cNvPr id="30" name="Straight Arrow Connector 29"/>
          <p:cNvCxnSpPr/>
          <p:nvPr/>
        </p:nvCxnSpPr>
        <p:spPr>
          <a:xfrm rot="120000" flipV="1">
            <a:off x="2958235" y="4167668"/>
            <a:ext cx="373041" cy="12009"/>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7623860" y="532349"/>
            <a:ext cx="1785080" cy="328013"/>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Support for IOS devices</a:t>
            </a:r>
          </a:p>
        </p:txBody>
      </p:sp>
      <p:cxnSp>
        <p:nvCxnSpPr>
          <p:cNvPr id="16" name="Straight Arrow Connector 15"/>
          <p:cNvCxnSpPr/>
          <p:nvPr/>
        </p:nvCxnSpPr>
        <p:spPr>
          <a:xfrm rot="16320000" flipH="1">
            <a:off x="8359611" y="947773"/>
            <a:ext cx="186521" cy="12009"/>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59359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10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nodeType="withEffect">
                                  <p:stCondLst>
                                    <p:cond delay="10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2000"/>
                            </p:stCondLst>
                            <p:childTnLst>
                              <p:par>
                                <p:cTn id="19" presetID="10" presetClass="entr" presetSubtype="0" fill="hold" grpId="0" nodeType="afterEffect">
                                  <p:stCondLst>
                                    <p:cond delay="10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9"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rgbClr val="0070C0"/>
                </a:solidFill>
              </a:rPr>
              <a:t>Overview of the </a:t>
            </a:r>
            <a:r>
              <a:rPr lang="en-US" dirty="0" smtClean="0">
                <a:solidFill>
                  <a:srgbClr val="0070C0"/>
                </a:solidFill>
              </a:rPr>
              <a:t/>
            </a:r>
            <a:br>
              <a:rPr lang="en-US" dirty="0" smtClean="0">
                <a:solidFill>
                  <a:srgbClr val="0070C0"/>
                </a:solidFill>
              </a:rPr>
            </a:br>
            <a:r>
              <a:rPr lang="en-US" dirty="0" smtClean="0">
                <a:solidFill>
                  <a:srgbClr val="0070C0"/>
                </a:solidFill>
              </a:rPr>
              <a:t>New </a:t>
            </a:r>
            <a:r>
              <a:rPr lang="en-US" dirty="0">
                <a:solidFill>
                  <a:srgbClr val="0070C0"/>
                </a:solidFill>
              </a:rPr>
              <a:t>SharePoint Online </a:t>
            </a:r>
          </a:p>
        </p:txBody>
      </p:sp>
      <p:sp>
        <p:nvSpPr>
          <p:cNvPr id="5" name="Text Placeholder 4"/>
          <p:cNvSpPr>
            <a:spLocks noGrp="1"/>
          </p:cNvSpPr>
          <p:nvPr>
            <p:ph type="body" sz="quarter" idx="12"/>
          </p:nvPr>
        </p:nvSpPr>
        <p:spPr/>
        <p:txBody>
          <a:bodyPr/>
          <a:lstStyle/>
          <a:p>
            <a:r>
              <a:rPr lang="en-US" b="1" dirty="0" smtClean="0"/>
              <a:t>Mark Kashman</a:t>
            </a:r>
          </a:p>
          <a:p>
            <a:r>
              <a:rPr lang="en-US" dirty="0" smtClean="0"/>
              <a:t>Senior Product Manager</a:t>
            </a:r>
          </a:p>
          <a:p>
            <a:r>
              <a:rPr lang="en-US" sz="2000" dirty="0" smtClean="0"/>
              <a:t>   </a:t>
            </a:r>
            <a:r>
              <a:rPr lang="en-US" sz="1600" dirty="0" smtClean="0">
                <a:solidFill>
                  <a:srgbClr val="C00000"/>
                </a:solidFill>
              </a:rPr>
              <a:t>@</a:t>
            </a:r>
            <a:r>
              <a:rPr lang="en-US" sz="2400" b="1" dirty="0"/>
              <a:t>mkashman</a:t>
            </a:r>
            <a:r>
              <a:rPr lang="en-US" sz="1600" dirty="0">
                <a:solidFill>
                  <a:srgbClr val="C00000"/>
                </a:solidFill>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773" y="6367461"/>
            <a:ext cx="267623" cy="261938"/>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1770" y="6351056"/>
            <a:ext cx="304404" cy="296548"/>
          </a:xfrm>
          <a:prstGeom prst="rect">
            <a:avLst/>
          </a:prstGeom>
        </p:spPr>
      </p:pic>
      <p:sp>
        <p:nvSpPr>
          <p:cNvPr id="6" name="TextBox 5"/>
          <p:cNvSpPr txBox="1"/>
          <p:nvPr/>
        </p:nvSpPr>
        <p:spPr>
          <a:xfrm>
            <a:off x="10637837" y="1668462"/>
            <a:ext cx="139685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SPC186</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mmunity Top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680" y="1154092"/>
            <a:ext cx="10107195" cy="56888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smtClean="0">
                <a:solidFill>
                  <a:schemeClr val="tx1"/>
                </a:solidFill>
              </a:rPr>
              <a:t>Tap into the community </a:t>
            </a:r>
            <a:endParaRPr lang="en-US" dirty="0">
              <a:solidFill>
                <a:schemeClr val="tx1"/>
              </a:solidFill>
            </a:endParaRPr>
          </a:p>
        </p:txBody>
      </p:sp>
      <p:grpSp>
        <p:nvGrpSpPr>
          <p:cNvPr id="22" name="Group 21"/>
          <p:cNvGrpSpPr/>
          <p:nvPr/>
        </p:nvGrpSpPr>
        <p:grpSpPr>
          <a:xfrm>
            <a:off x="10326669" y="4581993"/>
            <a:ext cx="1827082" cy="432092"/>
            <a:chOff x="10124240" y="4492558"/>
            <a:chExt cx="1791419" cy="423658"/>
          </a:xfrm>
        </p:grpSpPr>
        <p:cxnSp>
          <p:nvCxnSpPr>
            <p:cNvPr id="9" name="Straight Arrow Connector 8"/>
            <p:cNvCxnSpPr>
              <a:stCxn id="8" idx="1"/>
            </p:cNvCxnSpPr>
            <p:nvPr/>
          </p:nvCxnSpPr>
          <p:spPr>
            <a:xfrm flipH="1" flipV="1">
              <a:off x="10124240" y="4702673"/>
              <a:ext cx="181513" cy="1714"/>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10305753" y="4492558"/>
              <a:ext cx="1609906" cy="423658"/>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New tools to manage ratings and reputation</a:t>
              </a:r>
            </a:p>
          </p:txBody>
        </p:sp>
      </p:grpSp>
      <p:grpSp>
        <p:nvGrpSpPr>
          <p:cNvPr id="20" name="Group 19"/>
          <p:cNvGrpSpPr/>
          <p:nvPr/>
        </p:nvGrpSpPr>
        <p:grpSpPr>
          <a:xfrm>
            <a:off x="2667477" y="4322511"/>
            <a:ext cx="1045418" cy="617354"/>
            <a:chOff x="2511310" y="4297133"/>
            <a:chExt cx="1025013" cy="605304"/>
          </a:xfrm>
        </p:grpSpPr>
        <p:cxnSp>
          <p:nvCxnSpPr>
            <p:cNvPr id="13" name="Straight Arrow Connector 12"/>
            <p:cNvCxnSpPr>
              <a:stCxn id="12" idx="3"/>
            </p:cNvCxnSpPr>
            <p:nvPr/>
          </p:nvCxnSpPr>
          <p:spPr>
            <a:xfrm>
              <a:off x="3385551" y="4599785"/>
              <a:ext cx="150772"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2511310" y="4297133"/>
              <a:ext cx="874241" cy="605304"/>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Post replies and track discussions</a:t>
              </a:r>
            </a:p>
          </p:txBody>
        </p:sp>
      </p:grpSp>
      <p:grpSp>
        <p:nvGrpSpPr>
          <p:cNvPr id="21" name="Group 20"/>
          <p:cNvGrpSpPr/>
          <p:nvPr/>
        </p:nvGrpSpPr>
        <p:grpSpPr>
          <a:xfrm>
            <a:off x="6769778" y="2966399"/>
            <a:ext cx="2071601" cy="419672"/>
            <a:chOff x="6651523" y="2954431"/>
            <a:chExt cx="2031166" cy="411480"/>
          </a:xfrm>
        </p:grpSpPr>
        <p:sp>
          <p:nvSpPr>
            <p:cNvPr id="17" name="Rectangle 16"/>
            <p:cNvSpPr/>
            <p:nvPr/>
          </p:nvSpPr>
          <p:spPr bwMode="auto">
            <a:xfrm>
              <a:off x="6651523" y="2954431"/>
              <a:ext cx="2031166" cy="2286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Categorize discussion topics</a:t>
              </a:r>
            </a:p>
          </p:txBody>
        </p:sp>
        <p:cxnSp>
          <p:nvCxnSpPr>
            <p:cNvPr id="18" name="Straight Arrow Connector 17"/>
            <p:cNvCxnSpPr/>
            <p:nvPr/>
          </p:nvCxnSpPr>
          <p:spPr>
            <a:xfrm flipH="1">
              <a:off x="7002891" y="3183031"/>
              <a:ext cx="0" cy="18288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808532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C:\Users\mastone\Pictures\Futures Screenshots\O2Master_Search%20-%20Search%20Cen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943" y="1154092"/>
            <a:ext cx="10110932" cy="56888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solidFill>
                  <a:schemeClr val="tx1"/>
                </a:solidFill>
              </a:rPr>
              <a:t>Discover more relevant results</a:t>
            </a:r>
            <a:endParaRPr lang="en-US" dirty="0">
              <a:solidFill>
                <a:schemeClr val="tx1"/>
              </a:solidFill>
            </a:endParaRPr>
          </a:p>
        </p:txBody>
      </p:sp>
      <p:grpSp>
        <p:nvGrpSpPr>
          <p:cNvPr id="5" name="Group 4"/>
          <p:cNvGrpSpPr/>
          <p:nvPr/>
        </p:nvGrpSpPr>
        <p:grpSpPr>
          <a:xfrm>
            <a:off x="9705215" y="4452129"/>
            <a:ext cx="2058502" cy="652822"/>
            <a:chOff x="9914297" y="2434486"/>
            <a:chExt cx="2018322" cy="640080"/>
          </a:xfrm>
        </p:grpSpPr>
        <p:sp>
          <p:nvSpPr>
            <p:cNvPr id="6" name="Rectangle 5"/>
            <p:cNvSpPr/>
            <p:nvPr/>
          </p:nvSpPr>
          <p:spPr bwMode="auto">
            <a:xfrm>
              <a:off x="10232334" y="2434486"/>
              <a:ext cx="1700285" cy="64008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Drill to the detail inside documents to help you find answers</a:t>
              </a:r>
            </a:p>
          </p:txBody>
        </p:sp>
        <p:cxnSp>
          <p:nvCxnSpPr>
            <p:cNvPr id="7" name="Straight Arrow Connector 6"/>
            <p:cNvCxnSpPr/>
            <p:nvPr/>
          </p:nvCxnSpPr>
          <p:spPr>
            <a:xfrm flipH="1">
              <a:off x="9914297" y="2754526"/>
              <a:ext cx="365760"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5194648" y="3816859"/>
            <a:ext cx="2402438" cy="453596"/>
            <a:chOff x="5092390" y="3742359"/>
            <a:chExt cx="2355545" cy="444742"/>
          </a:xfrm>
        </p:grpSpPr>
        <p:sp>
          <p:nvSpPr>
            <p:cNvPr id="9" name="Rectangle 8"/>
            <p:cNvSpPr/>
            <p:nvPr/>
          </p:nvSpPr>
          <p:spPr bwMode="auto">
            <a:xfrm>
              <a:off x="5289791" y="3742359"/>
              <a:ext cx="2158144" cy="444742"/>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Re-find information based on your historical search behavior</a:t>
              </a:r>
            </a:p>
          </p:txBody>
        </p:sp>
        <p:cxnSp>
          <p:nvCxnSpPr>
            <p:cNvPr id="10" name="Straight Arrow Connector 9"/>
            <p:cNvCxnSpPr/>
            <p:nvPr/>
          </p:nvCxnSpPr>
          <p:spPr>
            <a:xfrm flipH="1">
              <a:off x="5092390" y="4029781"/>
              <a:ext cx="394802"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4978273" y="2120921"/>
            <a:ext cx="2618812" cy="406297"/>
            <a:chOff x="4880239" y="3541089"/>
            <a:chExt cx="2567696" cy="398367"/>
          </a:xfrm>
        </p:grpSpPr>
        <p:sp>
          <p:nvSpPr>
            <p:cNvPr id="14" name="Rectangle 13"/>
            <p:cNvSpPr/>
            <p:nvPr/>
          </p:nvSpPr>
          <p:spPr bwMode="auto">
            <a:xfrm>
              <a:off x="5289791" y="3541089"/>
              <a:ext cx="2158144" cy="398367"/>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Get recommendations     based on your search query</a:t>
              </a:r>
            </a:p>
          </p:txBody>
        </p:sp>
        <p:cxnSp>
          <p:nvCxnSpPr>
            <p:cNvPr id="15" name="Straight Arrow Connector 14"/>
            <p:cNvCxnSpPr/>
            <p:nvPr/>
          </p:nvCxnSpPr>
          <p:spPr>
            <a:xfrm flipH="1">
              <a:off x="4880239" y="3740273"/>
              <a:ext cx="499743"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09598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6567" y="1154092"/>
            <a:ext cx="10462308" cy="5688880"/>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p:txBody>
          <a:bodyPr/>
          <a:lstStyle/>
          <a:p>
            <a:r>
              <a:rPr lang="en-US" dirty="0" smtClean="0">
                <a:solidFill>
                  <a:schemeClr val="tx1"/>
                </a:solidFill>
              </a:rPr>
              <a:t>Share your insights</a:t>
            </a:r>
            <a:endParaRPr lang="en-US" dirty="0">
              <a:solidFill>
                <a:schemeClr val="tx1"/>
              </a:solidFill>
            </a:endParaRPr>
          </a:p>
        </p:txBody>
      </p:sp>
      <p:grpSp>
        <p:nvGrpSpPr>
          <p:cNvPr id="19" name="Group 18"/>
          <p:cNvGrpSpPr/>
          <p:nvPr/>
        </p:nvGrpSpPr>
        <p:grpSpPr>
          <a:xfrm>
            <a:off x="256597" y="5132589"/>
            <a:ext cx="1645685" cy="466302"/>
            <a:chOff x="250724" y="4270099"/>
            <a:chExt cx="1613563" cy="457200"/>
          </a:xfrm>
        </p:grpSpPr>
        <p:sp>
          <p:nvSpPr>
            <p:cNvPr id="8" name="Rectangle 7"/>
            <p:cNvSpPr/>
            <p:nvPr/>
          </p:nvSpPr>
          <p:spPr bwMode="auto">
            <a:xfrm>
              <a:off x="250724" y="4270099"/>
              <a:ext cx="143233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Create interactive charts and reports</a:t>
              </a:r>
            </a:p>
          </p:txBody>
        </p:sp>
        <p:cxnSp>
          <p:nvCxnSpPr>
            <p:cNvPr id="9" name="Straight Arrow Connector 8"/>
            <p:cNvCxnSpPr/>
            <p:nvPr/>
          </p:nvCxnSpPr>
          <p:spPr>
            <a:xfrm>
              <a:off x="1582077" y="4496501"/>
              <a:ext cx="282210"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121214" y="1708561"/>
            <a:ext cx="1781062" cy="667978"/>
            <a:chOff x="10402475" y="4221001"/>
            <a:chExt cx="1375824" cy="654940"/>
          </a:xfrm>
        </p:grpSpPr>
        <p:sp>
          <p:nvSpPr>
            <p:cNvPr id="12" name="Rectangle 11"/>
            <p:cNvSpPr/>
            <p:nvPr/>
          </p:nvSpPr>
          <p:spPr bwMode="auto">
            <a:xfrm>
              <a:off x="10402475" y="4221001"/>
              <a:ext cx="1233041" cy="65494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Customize and publish your reports to SharePoint </a:t>
              </a:r>
            </a:p>
          </p:txBody>
        </p:sp>
        <p:cxnSp>
          <p:nvCxnSpPr>
            <p:cNvPr id="13" name="Straight Arrow Connector 12"/>
            <p:cNvCxnSpPr/>
            <p:nvPr/>
          </p:nvCxnSpPr>
          <p:spPr>
            <a:xfrm>
              <a:off x="11635517" y="4530623"/>
              <a:ext cx="142782"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7869095" y="5479549"/>
            <a:ext cx="1668407" cy="282954"/>
            <a:chOff x="9581020" y="4052768"/>
            <a:chExt cx="1635842" cy="277431"/>
          </a:xfrm>
        </p:grpSpPr>
        <p:cxnSp>
          <p:nvCxnSpPr>
            <p:cNvPr id="17" name="Straight Arrow Connector 16"/>
            <p:cNvCxnSpPr/>
            <p:nvPr/>
          </p:nvCxnSpPr>
          <p:spPr>
            <a:xfrm flipH="1">
              <a:off x="9581020" y="4174367"/>
              <a:ext cx="531540" cy="1"/>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auto">
            <a:xfrm>
              <a:off x="10083064" y="4052768"/>
              <a:ext cx="1133798" cy="277431"/>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Analyze trends</a:t>
              </a:r>
            </a:p>
          </p:txBody>
        </p:sp>
      </p:grpSp>
    </p:spTree>
    <p:extLst>
      <p:ext uri="{BB962C8B-B14F-4D97-AF65-F5344CB8AC3E}">
        <p14:creationId xmlns:p14="http://schemas.microsoft.com/office/powerpoint/2010/main" val="189751351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chemeClr val="tx1"/>
                </a:solidFill>
              </a:rPr>
              <a:t>Modern app development </a:t>
            </a:r>
            <a:endParaRPr lang="en-US" dirty="0">
              <a:solidFill>
                <a:schemeClr val="tx1"/>
              </a:solidFill>
            </a:endParaRPr>
          </a:p>
        </p:txBody>
      </p:sp>
      <p:sp>
        <p:nvSpPr>
          <p:cNvPr id="70" name="Chevron 45"/>
          <p:cNvSpPr/>
          <p:nvPr/>
        </p:nvSpPr>
        <p:spPr bwMode="auto">
          <a:xfrm flipH="1">
            <a:off x="4111079" y="1653238"/>
            <a:ext cx="4213072" cy="540687"/>
          </a:xfrm>
          <a:prstGeom prst="rect">
            <a:avLst/>
          </a:prstGeom>
          <a:solidFill>
            <a:srgbClr val="0071BC">
              <a:alpha val="7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61525"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Apps</a:t>
            </a:r>
          </a:p>
        </p:txBody>
      </p:sp>
      <p:sp>
        <p:nvSpPr>
          <p:cNvPr id="71" name="Rectangle 70"/>
          <p:cNvSpPr/>
          <p:nvPr/>
        </p:nvSpPr>
        <p:spPr bwMode="auto">
          <a:xfrm>
            <a:off x="4116314" y="4714210"/>
            <a:ext cx="4207838" cy="540687"/>
          </a:xfrm>
          <a:prstGeom prst="rect">
            <a:avLst/>
          </a:prstGeom>
          <a:solidFill>
            <a:srgbClr val="0071BC">
              <a:alpha val="7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61525"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App catalog and store</a:t>
            </a:r>
          </a:p>
        </p:txBody>
      </p:sp>
      <p:grpSp>
        <p:nvGrpSpPr>
          <p:cNvPr id="72" name="Group 71"/>
          <p:cNvGrpSpPr/>
          <p:nvPr/>
        </p:nvGrpSpPr>
        <p:grpSpPr>
          <a:xfrm>
            <a:off x="5558889" y="2290304"/>
            <a:ext cx="1323953" cy="1123629"/>
            <a:chOff x="5447932" y="2245599"/>
            <a:chExt cx="1298111" cy="1101697"/>
          </a:xfrm>
        </p:grpSpPr>
        <p:sp>
          <p:nvSpPr>
            <p:cNvPr id="73" name="Rectangle 72"/>
            <p:cNvSpPr/>
            <p:nvPr/>
          </p:nvSpPr>
          <p:spPr bwMode="auto">
            <a:xfrm>
              <a:off x="5447932" y="2245599"/>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Vacation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request</a:t>
              </a:r>
            </a:p>
          </p:txBody>
        </p:sp>
        <p:pic>
          <p:nvPicPr>
            <p:cNvPr id="74" name="Picture 35" descr="C:\Users\sakuu\Documents\Ballmer WPC\AI\Vacation.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5923700" y="2286000"/>
              <a:ext cx="393779" cy="554674"/>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75" name="Group 74"/>
          <p:cNvGrpSpPr/>
          <p:nvPr/>
        </p:nvGrpSpPr>
        <p:grpSpPr>
          <a:xfrm>
            <a:off x="7000201" y="2290304"/>
            <a:ext cx="1323953" cy="1123629"/>
            <a:chOff x="6861111" y="2245599"/>
            <a:chExt cx="1298111" cy="1101697"/>
          </a:xfrm>
        </p:grpSpPr>
        <p:sp>
          <p:nvSpPr>
            <p:cNvPr id="76" name="Rectangle 75"/>
            <p:cNvSpPr/>
            <p:nvPr/>
          </p:nvSpPr>
          <p:spPr bwMode="auto">
            <a:xfrm>
              <a:off x="6861111" y="2245599"/>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Event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planning</a:t>
              </a:r>
            </a:p>
          </p:txBody>
        </p:sp>
        <p:pic>
          <p:nvPicPr>
            <p:cNvPr id="77" name="Picture 48" descr="C:\Users\sakuu\Documents\Ballmer MGX 2011\Tile Icons\Calendar Engineerin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black">
            <a:xfrm>
              <a:off x="7328925" y="2286000"/>
              <a:ext cx="458478" cy="513626"/>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78" name="Group 77"/>
          <p:cNvGrpSpPr/>
          <p:nvPr/>
        </p:nvGrpSpPr>
        <p:grpSpPr>
          <a:xfrm>
            <a:off x="4117576" y="2290304"/>
            <a:ext cx="1323953" cy="1123629"/>
            <a:chOff x="4034752" y="2245599"/>
            <a:chExt cx="1298111" cy="1101697"/>
          </a:xfrm>
        </p:grpSpPr>
        <p:sp>
          <p:nvSpPr>
            <p:cNvPr id="79" name="Rectangle 78"/>
            <p:cNvSpPr/>
            <p:nvPr/>
          </p:nvSpPr>
          <p:spPr bwMode="auto">
            <a:xfrm>
              <a:off x="4034752" y="2245599"/>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Expense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calculator</a:t>
              </a:r>
            </a:p>
          </p:txBody>
        </p:sp>
        <p:sp>
          <p:nvSpPr>
            <p:cNvPr id="80" name="Freeform 111"/>
            <p:cNvSpPr>
              <a:spLocks noEditPoints="1"/>
            </p:cNvSpPr>
            <p:nvPr/>
          </p:nvSpPr>
          <p:spPr bwMode="black">
            <a:xfrm>
              <a:off x="4553996" y="2438400"/>
              <a:ext cx="259622" cy="344280"/>
            </a:xfrm>
            <a:custGeom>
              <a:avLst/>
              <a:gdLst>
                <a:gd name="T0" fmla="*/ 42 w 52"/>
                <a:gd name="T1" fmla="*/ 37 h 72"/>
                <a:gd name="T2" fmla="*/ 35 w 52"/>
                <a:gd name="T3" fmla="*/ 32 h 72"/>
                <a:gd name="T4" fmla="*/ 40 w 52"/>
                <a:gd name="T5" fmla="*/ 27 h 72"/>
                <a:gd name="T6" fmla="*/ 47 w 52"/>
                <a:gd name="T7" fmla="*/ 32 h 72"/>
                <a:gd name="T8" fmla="*/ 42 w 52"/>
                <a:gd name="T9" fmla="*/ 52 h 72"/>
                <a:gd name="T10" fmla="*/ 35 w 52"/>
                <a:gd name="T11" fmla="*/ 47 h 72"/>
                <a:gd name="T12" fmla="*/ 40 w 52"/>
                <a:gd name="T13" fmla="*/ 42 h 72"/>
                <a:gd name="T14" fmla="*/ 47 w 52"/>
                <a:gd name="T15" fmla="*/ 46 h 72"/>
                <a:gd name="T16" fmla="*/ 47 w 52"/>
                <a:gd name="T17" fmla="*/ 61 h 72"/>
                <a:gd name="T18" fmla="*/ 40 w 52"/>
                <a:gd name="T19" fmla="*/ 66 h 72"/>
                <a:gd name="T20" fmla="*/ 35 w 52"/>
                <a:gd name="T21" fmla="*/ 61 h 72"/>
                <a:gd name="T22" fmla="*/ 42 w 52"/>
                <a:gd name="T23" fmla="*/ 56 h 72"/>
                <a:gd name="T24" fmla="*/ 32 w 52"/>
                <a:gd name="T25" fmla="*/ 32 h 72"/>
                <a:gd name="T26" fmla="*/ 25 w 52"/>
                <a:gd name="T27" fmla="*/ 37 h 72"/>
                <a:gd name="T28" fmla="*/ 20 w 52"/>
                <a:gd name="T29" fmla="*/ 32 h 72"/>
                <a:gd name="T30" fmla="*/ 27 w 52"/>
                <a:gd name="T31" fmla="*/ 27 h 72"/>
                <a:gd name="T32" fmla="*/ 32 w 52"/>
                <a:gd name="T33" fmla="*/ 47 h 72"/>
                <a:gd name="T34" fmla="*/ 25 w 52"/>
                <a:gd name="T35" fmla="*/ 52 h 72"/>
                <a:gd name="T36" fmla="*/ 20 w 52"/>
                <a:gd name="T37" fmla="*/ 46 h 72"/>
                <a:gd name="T38" fmla="*/ 27 w 52"/>
                <a:gd name="T39" fmla="*/ 42 h 72"/>
                <a:gd name="T40" fmla="*/ 32 w 52"/>
                <a:gd name="T41" fmla="*/ 47 h 72"/>
                <a:gd name="T42" fmla="*/ 27 w 52"/>
                <a:gd name="T43" fmla="*/ 66 h 72"/>
                <a:gd name="T44" fmla="*/ 20 w 52"/>
                <a:gd name="T45" fmla="*/ 61 h 72"/>
                <a:gd name="T46" fmla="*/ 25 w 52"/>
                <a:gd name="T47" fmla="*/ 56 h 72"/>
                <a:gd name="T48" fmla="*/ 32 w 52"/>
                <a:gd name="T49" fmla="*/ 61 h 72"/>
                <a:gd name="T50" fmla="*/ 12 w 52"/>
                <a:gd name="T51" fmla="*/ 37 h 72"/>
                <a:gd name="T52" fmla="*/ 5 w 52"/>
                <a:gd name="T53" fmla="*/ 32 h 72"/>
                <a:gd name="T54" fmla="*/ 10 w 52"/>
                <a:gd name="T55" fmla="*/ 27 h 72"/>
                <a:gd name="T56" fmla="*/ 17 w 52"/>
                <a:gd name="T57" fmla="*/ 32 h 72"/>
                <a:gd name="T58" fmla="*/ 12 w 52"/>
                <a:gd name="T59" fmla="*/ 52 h 72"/>
                <a:gd name="T60" fmla="*/ 5 w 52"/>
                <a:gd name="T61" fmla="*/ 47 h 72"/>
                <a:gd name="T62" fmla="*/ 10 w 52"/>
                <a:gd name="T63" fmla="*/ 42 h 72"/>
                <a:gd name="T64" fmla="*/ 17 w 52"/>
                <a:gd name="T65" fmla="*/ 46 h 72"/>
                <a:gd name="T66" fmla="*/ 17 w 52"/>
                <a:gd name="T67" fmla="*/ 61 h 72"/>
                <a:gd name="T68" fmla="*/ 10 w 52"/>
                <a:gd name="T69" fmla="*/ 66 h 72"/>
                <a:gd name="T70" fmla="*/ 5 w 52"/>
                <a:gd name="T71" fmla="*/ 61 h 72"/>
                <a:gd name="T72" fmla="*/ 12 w 52"/>
                <a:gd name="T73" fmla="*/ 56 h 72"/>
                <a:gd name="T74" fmla="*/ 6 w 52"/>
                <a:gd name="T75" fmla="*/ 11 h 72"/>
                <a:gd name="T76" fmla="*/ 42 w 52"/>
                <a:gd name="T77" fmla="*/ 7 h 72"/>
                <a:gd name="T78" fmla="*/ 46 w 52"/>
                <a:gd name="T79" fmla="*/ 16 h 72"/>
                <a:gd name="T80" fmla="*/ 10 w 52"/>
                <a:gd name="T81" fmla="*/ 20 h 72"/>
                <a:gd name="T82" fmla="*/ 6 w 52"/>
                <a:gd name="T83" fmla="*/ 11 h 72"/>
                <a:gd name="T84" fmla="*/ 0 w 52"/>
                <a:gd name="T85" fmla="*/ 5 h 72"/>
                <a:gd name="T86" fmla="*/ 5 w 52"/>
                <a:gd name="T87" fmla="*/ 72 h 72"/>
                <a:gd name="T88" fmla="*/ 52 w 52"/>
                <a:gd name="T89" fmla="*/ 67 h 72"/>
                <a:gd name="T90" fmla="*/ 47 w 52"/>
                <a:gd name="T9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2">
                  <a:moveTo>
                    <a:pt x="47" y="32"/>
                  </a:moveTo>
                  <a:cubicBezTo>
                    <a:pt x="47" y="35"/>
                    <a:pt x="45" y="37"/>
                    <a:pt x="42" y="37"/>
                  </a:cubicBezTo>
                  <a:cubicBezTo>
                    <a:pt x="40" y="37"/>
                    <a:pt x="40" y="37"/>
                    <a:pt x="40" y="37"/>
                  </a:cubicBezTo>
                  <a:cubicBezTo>
                    <a:pt x="38" y="37"/>
                    <a:pt x="35" y="35"/>
                    <a:pt x="35" y="32"/>
                  </a:cubicBezTo>
                  <a:cubicBezTo>
                    <a:pt x="35" y="32"/>
                    <a:pt x="35" y="32"/>
                    <a:pt x="35" y="32"/>
                  </a:cubicBezTo>
                  <a:cubicBezTo>
                    <a:pt x="35" y="29"/>
                    <a:pt x="38" y="27"/>
                    <a:pt x="40" y="27"/>
                  </a:cubicBezTo>
                  <a:cubicBezTo>
                    <a:pt x="42" y="27"/>
                    <a:pt x="42" y="27"/>
                    <a:pt x="42" y="27"/>
                  </a:cubicBezTo>
                  <a:cubicBezTo>
                    <a:pt x="45" y="27"/>
                    <a:pt x="47" y="29"/>
                    <a:pt x="47" y="32"/>
                  </a:cubicBezTo>
                  <a:close/>
                  <a:moveTo>
                    <a:pt x="47" y="47"/>
                  </a:moveTo>
                  <a:cubicBezTo>
                    <a:pt x="47" y="49"/>
                    <a:pt x="45" y="52"/>
                    <a:pt x="42" y="52"/>
                  </a:cubicBezTo>
                  <a:cubicBezTo>
                    <a:pt x="40" y="52"/>
                    <a:pt x="40" y="52"/>
                    <a:pt x="40" y="52"/>
                  </a:cubicBezTo>
                  <a:cubicBezTo>
                    <a:pt x="38" y="52"/>
                    <a:pt x="35" y="49"/>
                    <a:pt x="35" y="47"/>
                  </a:cubicBezTo>
                  <a:cubicBezTo>
                    <a:pt x="35" y="46"/>
                    <a:pt x="35" y="46"/>
                    <a:pt x="35" y="46"/>
                  </a:cubicBezTo>
                  <a:cubicBezTo>
                    <a:pt x="35" y="44"/>
                    <a:pt x="38" y="42"/>
                    <a:pt x="40" y="42"/>
                  </a:cubicBezTo>
                  <a:cubicBezTo>
                    <a:pt x="42" y="42"/>
                    <a:pt x="42" y="42"/>
                    <a:pt x="42" y="42"/>
                  </a:cubicBezTo>
                  <a:cubicBezTo>
                    <a:pt x="45" y="42"/>
                    <a:pt x="47" y="44"/>
                    <a:pt x="47" y="46"/>
                  </a:cubicBezTo>
                  <a:lnTo>
                    <a:pt x="47" y="47"/>
                  </a:lnTo>
                  <a:close/>
                  <a:moveTo>
                    <a:pt x="47" y="61"/>
                  </a:moveTo>
                  <a:cubicBezTo>
                    <a:pt x="47" y="64"/>
                    <a:pt x="45" y="66"/>
                    <a:pt x="42" y="66"/>
                  </a:cubicBezTo>
                  <a:cubicBezTo>
                    <a:pt x="40" y="66"/>
                    <a:pt x="40" y="66"/>
                    <a:pt x="40" y="66"/>
                  </a:cubicBezTo>
                  <a:cubicBezTo>
                    <a:pt x="38" y="66"/>
                    <a:pt x="35" y="64"/>
                    <a:pt x="35" y="61"/>
                  </a:cubicBezTo>
                  <a:cubicBezTo>
                    <a:pt x="35" y="61"/>
                    <a:pt x="35" y="61"/>
                    <a:pt x="35" y="61"/>
                  </a:cubicBezTo>
                  <a:cubicBezTo>
                    <a:pt x="35" y="58"/>
                    <a:pt x="38" y="56"/>
                    <a:pt x="40" y="56"/>
                  </a:cubicBezTo>
                  <a:cubicBezTo>
                    <a:pt x="42" y="56"/>
                    <a:pt x="42" y="56"/>
                    <a:pt x="42" y="56"/>
                  </a:cubicBezTo>
                  <a:cubicBezTo>
                    <a:pt x="45" y="56"/>
                    <a:pt x="47" y="58"/>
                    <a:pt x="47" y="61"/>
                  </a:cubicBezTo>
                  <a:close/>
                  <a:moveTo>
                    <a:pt x="32" y="32"/>
                  </a:moveTo>
                  <a:cubicBezTo>
                    <a:pt x="32" y="35"/>
                    <a:pt x="30" y="37"/>
                    <a:pt x="27" y="37"/>
                  </a:cubicBezTo>
                  <a:cubicBezTo>
                    <a:pt x="25" y="37"/>
                    <a:pt x="25" y="37"/>
                    <a:pt x="25" y="37"/>
                  </a:cubicBezTo>
                  <a:cubicBezTo>
                    <a:pt x="23" y="37"/>
                    <a:pt x="20" y="35"/>
                    <a:pt x="20" y="32"/>
                  </a:cubicBezTo>
                  <a:cubicBezTo>
                    <a:pt x="20" y="32"/>
                    <a:pt x="20" y="32"/>
                    <a:pt x="20" y="32"/>
                  </a:cubicBezTo>
                  <a:cubicBezTo>
                    <a:pt x="20" y="29"/>
                    <a:pt x="23" y="27"/>
                    <a:pt x="25" y="27"/>
                  </a:cubicBezTo>
                  <a:cubicBezTo>
                    <a:pt x="27" y="27"/>
                    <a:pt x="27" y="27"/>
                    <a:pt x="27" y="27"/>
                  </a:cubicBezTo>
                  <a:cubicBezTo>
                    <a:pt x="30" y="27"/>
                    <a:pt x="32" y="29"/>
                    <a:pt x="32" y="32"/>
                  </a:cubicBezTo>
                  <a:close/>
                  <a:moveTo>
                    <a:pt x="32" y="47"/>
                  </a:moveTo>
                  <a:cubicBezTo>
                    <a:pt x="32" y="49"/>
                    <a:pt x="30" y="52"/>
                    <a:pt x="27" y="52"/>
                  </a:cubicBezTo>
                  <a:cubicBezTo>
                    <a:pt x="25" y="52"/>
                    <a:pt x="25" y="52"/>
                    <a:pt x="25" y="52"/>
                  </a:cubicBezTo>
                  <a:cubicBezTo>
                    <a:pt x="23" y="52"/>
                    <a:pt x="20" y="49"/>
                    <a:pt x="20" y="47"/>
                  </a:cubicBezTo>
                  <a:cubicBezTo>
                    <a:pt x="20" y="46"/>
                    <a:pt x="20" y="46"/>
                    <a:pt x="20" y="46"/>
                  </a:cubicBezTo>
                  <a:cubicBezTo>
                    <a:pt x="20" y="44"/>
                    <a:pt x="23" y="42"/>
                    <a:pt x="25" y="42"/>
                  </a:cubicBezTo>
                  <a:cubicBezTo>
                    <a:pt x="27" y="42"/>
                    <a:pt x="27" y="42"/>
                    <a:pt x="27" y="42"/>
                  </a:cubicBezTo>
                  <a:cubicBezTo>
                    <a:pt x="30" y="42"/>
                    <a:pt x="32" y="44"/>
                    <a:pt x="32" y="46"/>
                  </a:cubicBezTo>
                  <a:lnTo>
                    <a:pt x="32" y="47"/>
                  </a:lnTo>
                  <a:close/>
                  <a:moveTo>
                    <a:pt x="32" y="61"/>
                  </a:moveTo>
                  <a:cubicBezTo>
                    <a:pt x="32" y="64"/>
                    <a:pt x="30" y="66"/>
                    <a:pt x="27" y="66"/>
                  </a:cubicBezTo>
                  <a:cubicBezTo>
                    <a:pt x="25" y="66"/>
                    <a:pt x="25" y="66"/>
                    <a:pt x="25" y="66"/>
                  </a:cubicBezTo>
                  <a:cubicBezTo>
                    <a:pt x="23" y="66"/>
                    <a:pt x="20" y="64"/>
                    <a:pt x="20" y="61"/>
                  </a:cubicBezTo>
                  <a:cubicBezTo>
                    <a:pt x="20" y="61"/>
                    <a:pt x="20" y="61"/>
                    <a:pt x="20" y="61"/>
                  </a:cubicBezTo>
                  <a:cubicBezTo>
                    <a:pt x="20" y="58"/>
                    <a:pt x="23" y="56"/>
                    <a:pt x="25" y="56"/>
                  </a:cubicBezTo>
                  <a:cubicBezTo>
                    <a:pt x="27" y="56"/>
                    <a:pt x="27" y="56"/>
                    <a:pt x="27" y="56"/>
                  </a:cubicBezTo>
                  <a:cubicBezTo>
                    <a:pt x="30" y="56"/>
                    <a:pt x="32" y="58"/>
                    <a:pt x="32" y="61"/>
                  </a:cubicBezTo>
                  <a:close/>
                  <a:moveTo>
                    <a:pt x="17" y="32"/>
                  </a:moveTo>
                  <a:cubicBezTo>
                    <a:pt x="17" y="35"/>
                    <a:pt x="15" y="37"/>
                    <a:pt x="12" y="37"/>
                  </a:cubicBezTo>
                  <a:cubicBezTo>
                    <a:pt x="10" y="37"/>
                    <a:pt x="10" y="37"/>
                    <a:pt x="10" y="37"/>
                  </a:cubicBezTo>
                  <a:cubicBezTo>
                    <a:pt x="7" y="37"/>
                    <a:pt x="5" y="35"/>
                    <a:pt x="5" y="32"/>
                  </a:cubicBezTo>
                  <a:cubicBezTo>
                    <a:pt x="5" y="32"/>
                    <a:pt x="5" y="32"/>
                    <a:pt x="5" y="32"/>
                  </a:cubicBezTo>
                  <a:cubicBezTo>
                    <a:pt x="5" y="29"/>
                    <a:pt x="7" y="27"/>
                    <a:pt x="10" y="27"/>
                  </a:cubicBezTo>
                  <a:cubicBezTo>
                    <a:pt x="12" y="27"/>
                    <a:pt x="12" y="27"/>
                    <a:pt x="12" y="27"/>
                  </a:cubicBezTo>
                  <a:cubicBezTo>
                    <a:pt x="15" y="27"/>
                    <a:pt x="17" y="29"/>
                    <a:pt x="17" y="32"/>
                  </a:cubicBezTo>
                  <a:close/>
                  <a:moveTo>
                    <a:pt x="17" y="47"/>
                  </a:moveTo>
                  <a:cubicBezTo>
                    <a:pt x="17" y="49"/>
                    <a:pt x="15" y="52"/>
                    <a:pt x="12" y="52"/>
                  </a:cubicBezTo>
                  <a:cubicBezTo>
                    <a:pt x="10" y="52"/>
                    <a:pt x="10" y="52"/>
                    <a:pt x="10" y="52"/>
                  </a:cubicBezTo>
                  <a:cubicBezTo>
                    <a:pt x="7" y="52"/>
                    <a:pt x="5" y="49"/>
                    <a:pt x="5" y="47"/>
                  </a:cubicBezTo>
                  <a:cubicBezTo>
                    <a:pt x="5" y="46"/>
                    <a:pt x="5" y="46"/>
                    <a:pt x="5" y="46"/>
                  </a:cubicBezTo>
                  <a:cubicBezTo>
                    <a:pt x="5" y="44"/>
                    <a:pt x="7" y="42"/>
                    <a:pt x="10" y="42"/>
                  </a:cubicBezTo>
                  <a:cubicBezTo>
                    <a:pt x="12" y="42"/>
                    <a:pt x="12" y="42"/>
                    <a:pt x="12" y="42"/>
                  </a:cubicBezTo>
                  <a:cubicBezTo>
                    <a:pt x="15" y="42"/>
                    <a:pt x="17" y="44"/>
                    <a:pt x="17" y="46"/>
                  </a:cubicBezTo>
                  <a:lnTo>
                    <a:pt x="17" y="47"/>
                  </a:lnTo>
                  <a:close/>
                  <a:moveTo>
                    <a:pt x="17" y="61"/>
                  </a:moveTo>
                  <a:cubicBezTo>
                    <a:pt x="17" y="64"/>
                    <a:pt x="15" y="66"/>
                    <a:pt x="12" y="66"/>
                  </a:cubicBezTo>
                  <a:cubicBezTo>
                    <a:pt x="10" y="66"/>
                    <a:pt x="10" y="66"/>
                    <a:pt x="10" y="66"/>
                  </a:cubicBezTo>
                  <a:cubicBezTo>
                    <a:pt x="7" y="66"/>
                    <a:pt x="5" y="64"/>
                    <a:pt x="5" y="61"/>
                  </a:cubicBezTo>
                  <a:cubicBezTo>
                    <a:pt x="5" y="61"/>
                    <a:pt x="5" y="61"/>
                    <a:pt x="5" y="61"/>
                  </a:cubicBezTo>
                  <a:cubicBezTo>
                    <a:pt x="5" y="58"/>
                    <a:pt x="7" y="56"/>
                    <a:pt x="10" y="56"/>
                  </a:cubicBezTo>
                  <a:cubicBezTo>
                    <a:pt x="12" y="56"/>
                    <a:pt x="12" y="56"/>
                    <a:pt x="12" y="56"/>
                  </a:cubicBezTo>
                  <a:cubicBezTo>
                    <a:pt x="15" y="56"/>
                    <a:pt x="17" y="58"/>
                    <a:pt x="17" y="61"/>
                  </a:cubicBezTo>
                  <a:close/>
                  <a:moveTo>
                    <a:pt x="6" y="11"/>
                  </a:moveTo>
                  <a:cubicBezTo>
                    <a:pt x="6" y="9"/>
                    <a:pt x="8" y="7"/>
                    <a:pt x="10" y="7"/>
                  </a:cubicBezTo>
                  <a:cubicBezTo>
                    <a:pt x="42" y="7"/>
                    <a:pt x="42" y="7"/>
                    <a:pt x="42" y="7"/>
                  </a:cubicBezTo>
                  <a:cubicBezTo>
                    <a:pt x="44" y="7"/>
                    <a:pt x="46" y="9"/>
                    <a:pt x="46" y="11"/>
                  </a:cubicBezTo>
                  <a:cubicBezTo>
                    <a:pt x="46" y="16"/>
                    <a:pt x="46" y="16"/>
                    <a:pt x="46" y="16"/>
                  </a:cubicBezTo>
                  <a:cubicBezTo>
                    <a:pt x="46" y="18"/>
                    <a:pt x="44" y="20"/>
                    <a:pt x="42" y="20"/>
                  </a:cubicBezTo>
                  <a:cubicBezTo>
                    <a:pt x="10" y="20"/>
                    <a:pt x="10" y="20"/>
                    <a:pt x="10" y="20"/>
                  </a:cubicBezTo>
                  <a:cubicBezTo>
                    <a:pt x="8" y="20"/>
                    <a:pt x="6" y="18"/>
                    <a:pt x="6" y="16"/>
                  </a:cubicBezTo>
                  <a:lnTo>
                    <a:pt x="6" y="11"/>
                  </a:lnTo>
                  <a:close/>
                  <a:moveTo>
                    <a:pt x="5" y="0"/>
                  </a:moveTo>
                  <a:cubicBezTo>
                    <a:pt x="2" y="0"/>
                    <a:pt x="0" y="2"/>
                    <a:pt x="0" y="5"/>
                  </a:cubicBezTo>
                  <a:cubicBezTo>
                    <a:pt x="0" y="67"/>
                    <a:pt x="0" y="67"/>
                    <a:pt x="0" y="67"/>
                  </a:cubicBezTo>
                  <a:cubicBezTo>
                    <a:pt x="0" y="70"/>
                    <a:pt x="2" y="72"/>
                    <a:pt x="5" y="72"/>
                  </a:cubicBezTo>
                  <a:cubicBezTo>
                    <a:pt x="47" y="72"/>
                    <a:pt x="47" y="72"/>
                    <a:pt x="47" y="72"/>
                  </a:cubicBezTo>
                  <a:cubicBezTo>
                    <a:pt x="50" y="72"/>
                    <a:pt x="52" y="70"/>
                    <a:pt x="52" y="67"/>
                  </a:cubicBezTo>
                  <a:cubicBezTo>
                    <a:pt x="52" y="5"/>
                    <a:pt x="52" y="5"/>
                    <a:pt x="52" y="5"/>
                  </a:cubicBezTo>
                  <a:cubicBezTo>
                    <a:pt x="52" y="2"/>
                    <a:pt x="50" y="0"/>
                    <a:pt x="47" y="0"/>
                  </a:cubicBezTo>
                  <a:lnTo>
                    <a:pt x="5" y="0"/>
                  </a:ln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59"/>
              <a:endParaRPr lang="en-US" sz="1428">
                <a:solidFill>
                  <a:srgbClr val="000000"/>
                </a:solidFill>
              </a:endParaRPr>
            </a:p>
          </p:txBody>
        </p:sp>
      </p:grpSp>
      <p:grpSp>
        <p:nvGrpSpPr>
          <p:cNvPr id="81" name="Group 80"/>
          <p:cNvGrpSpPr/>
          <p:nvPr/>
        </p:nvGrpSpPr>
        <p:grpSpPr>
          <a:xfrm>
            <a:off x="5558889" y="3489221"/>
            <a:ext cx="1323953" cy="1123629"/>
            <a:chOff x="5447932" y="3421114"/>
            <a:chExt cx="1298111" cy="1101697"/>
          </a:xfrm>
        </p:grpSpPr>
        <p:sp>
          <p:nvSpPr>
            <p:cNvPr id="82" name="Rectangle 81"/>
            <p:cNvSpPr/>
            <p:nvPr/>
          </p:nvSpPr>
          <p:spPr bwMode="auto">
            <a:xfrm>
              <a:off x="5447932" y="3421114"/>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Learning management</a:t>
              </a:r>
            </a:p>
          </p:txBody>
        </p:sp>
        <p:sp>
          <p:nvSpPr>
            <p:cNvPr id="83" name="Freeform 82"/>
            <p:cNvSpPr>
              <a:spLocks noEditPoints="1"/>
            </p:cNvSpPr>
            <p:nvPr/>
          </p:nvSpPr>
          <p:spPr bwMode="black">
            <a:xfrm>
              <a:off x="5890554" y="3544888"/>
              <a:ext cx="412866" cy="399419"/>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0" tIns="0" rIns="0" bIns="46630" numCol="1" anchor="b" anchorCtr="0" compatLnSpc="1">
              <a:prstTxWarp prst="textNoShape">
                <a:avLst/>
              </a:prstTxWarp>
              <a:noAutofit/>
            </a:bodyPr>
            <a:lstStyle/>
            <a:p>
              <a:pPr defTabSz="932559"/>
              <a:endParaRPr lang="en-US" sz="1428">
                <a:solidFill>
                  <a:srgbClr val="000000"/>
                </a:solidFill>
              </a:endParaRPr>
            </a:p>
          </p:txBody>
        </p:sp>
      </p:grpSp>
      <p:grpSp>
        <p:nvGrpSpPr>
          <p:cNvPr id="84" name="Group 83"/>
          <p:cNvGrpSpPr/>
          <p:nvPr/>
        </p:nvGrpSpPr>
        <p:grpSpPr>
          <a:xfrm>
            <a:off x="7000201" y="3489221"/>
            <a:ext cx="1323953" cy="1123629"/>
            <a:chOff x="6861111" y="3421114"/>
            <a:chExt cx="1298111" cy="1101697"/>
          </a:xfrm>
        </p:grpSpPr>
        <p:sp>
          <p:nvSpPr>
            <p:cNvPr id="85" name="Rectangle 84"/>
            <p:cNvSpPr/>
            <p:nvPr/>
          </p:nvSpPr>
          <p:spPr bwMode="auto">
            <a:xfrm>
              <a:off x="6861111" y="3421114"/>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Risk </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management</a:t>
              </a:r>
            </a:p>
          </p:txBody>
        </p:sp>
        <p:pic>
          <p:nvPicPr>
            <p:cNvPr id="86" name="Picture 4" descr="W:\Open Engagements\Productivity\MS-Unified Communications\#1601 BizProd MOD Team Core Content Work\New Iconography\Words\Caution_06051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10788" y="3425538"/>
              <a:ext cx="598755" cy="5987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7" name="Group 86"/>
          <p:cNvGrpSpPr/>
          <p:nvPr/>
        </p:nvGrpSpPr>
        <p:grpSpPr>
          <a:xfrm>
            <a:off x="4117576" y="3489221"/>
            <a:ext cx="1323953" cy="1123629"/>
            <a:chOff x="4034752" y="3421114"/>
            <a:chExt cx="1298111" cy="1101697"/>
          </a:xfrm>
        </p:grpSpPr>
        <p:sp>
          <p:nvSpPr>
            <p:cNvPr id="88" name="Rectangle 87"/>
            <p:cNvSpPr/>
            <p:nvPr/>
          </p:nvSpPr>
          <p:spPr bwMode="auto">
            <a:xfrm>
              <a:off x="4034752" y="3421114"/>
              <a:ext cx="1298111" cy="1101697"/>
            </a:xfrm>
            <a:prstGeom prst="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6630" numCol="1" spcCol="0" rtlCol="0" fromWordArt="0" anchor="b" anchorCtr="0" forceAA="0" compatLnSpc="1">
              <a:prstTxWarp prst="textNoShape">
                <a:avLst/>
              </a:prstTxWarp>
              <a:noAutofit/>
            </a:bodyPr>
            <a:lstStyle/>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Help-desk</a:t>
              </a:r>
            </a:p>
            <a:p>
              <a:pPr marL="121432" defTabSz="699496" fontAlgn="base">
                <a:spcBef>
                  <a:spcPct val="0"/>
                </a:spcBef>
                <a:spcAft>
                  <a:spcPct val="0"/>
                </a:spcAft>
              </a:pPr>
              <a:r>
                <a:rPr lang="en-US" sz="1428" spc="-39" dirty="0">
                  <a:gradFill>
                    <a:gsLst>
                      <a:gs pos="0">
                        <a:srgbClr val="FFFFFF"/>
                      </a:gs>
                      <a:gs pos="100000">
                        <a:srgbClr val="FFFFFF"/>
                      </a:gs>
                    </a:gsLst>
                    <a:lin ang="5400000" scaled="0"/>
                  </a:gradFill>
                  <a:ea typeface="Segoe UI" pitchFamily="34" charset="0"/>
                  <a:cs typeface="Segoe UI" pitchFamily="34" charset="0"/>
                </a:rPr>
                <a:t>support</a:t>
              </a:r>
            </a:p>
          </p:txBody>
        </p:sp>
        <p:pic>
          <p:nvPicPr>
            <p:cNvPr id="89" name="Picture 8" descr="W:\Open Engagements\Productivity\MS-Unified Communications\#1601 BizProd MOD Team Core Content Work\New Iconography\People\PhoneOperator_06081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86390" y="3447181"/>
              <a:ext cx="594834" cy="59483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p:cNvGrpSpPr/>
          <p:nvPr/>
        </p:nvGrpSpPr>
        <p:grpSpPr>
          <a:xfrm>
            <a:off x="3243232" y="1653238"/>
            <a:ext cx="2977633" cy="3601657"/>
            <a:chOff x="1086059" y="1620968"/>
            <a:chExt cx="2919513" cy="3531357"/>
          </a:xfrm>
        </p:grpSpPr>
        <p:grpSp>
          <p:nvGrpSpPr>
            <p:cNvPr id="19" name="Group 18"/>
            <p:cNvGrpSpPr/>
            <p:nvPr/>
          </p:nvGrpSpPr>
          <p:grpSpPr>
            <a:xfrm>
              <a:off x="1086059" y="2245598"/>
              <a:ext cx="2919513" cy="2906727"/>
              <a:chOff x="1086059" y="2245598"/>
              <a:chExt cx="2919513" cy="2906727"/>
            </a:xfrm>
          </p:grpSpPr>
          <p:sp>
            <p:nvSpPr>
              <p:cNvPr id="7" name="Rectangle 6"/>
              <p:cNvSpPr/>
              <p:nvPr/>
            </p:nvSpPr>
            <p:spPr bwMode="auto">
              <a:xfrm>
                <a:off x="1156152" y="2245598"/>
                <a:ext cx="2755404" cy="2906727"/>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algn="ctr" defTabSz="699496" fontAlgn="base">
                  <a:spcBef>
                    <a:spcPct val="0"/>
                  </a:spcBef>
                  <a:spcAft>
                    <a:spcPct val="0"/>
                  </a:spcAft>
                </a:pPr>
                <a:endParaRPr lang="en-US" sz="2040" spc="-39"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6059" y="3544888"/>
                <a:ext cx="2857819" cy="1321092"/>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98796" y="2610540"/>
                <a:ext cx="2806776" cy="889655"/>
              </a:xfrm>
              <a:prstGeom prst="rect">
                <a:avLst/>
              </a:prstGeom>
            </p:spPr>
          </p:pic>
        </p:grpSp>
        <p:sp>
          <p:nvSpPr>
            <p:cNvPr id="20" name="Rectangle 19"/>
            <p:cNvSpPr/>
            <p:nvPr/>
          </p:nvSpPr>
          <p:spPr bwMode="auto">
            <a:xfrm>
              <a:off x="1156152" y="1620968"/>
              <a:ext cx="2755404" cy="530133"/>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124671" defTabSz="699496" fontAlgn="base">
                <a:spcBef>
                  <a:spcPct val="0"/>
                </a:spcBef>
                <a:spcAft>
                  <a:spcPct val="0"/>
                </a:spcAft>
              </a:pPr>
              <a:r>
                <a:rPr lang="en-US" sz="2040" spc="-51" dirty="0">
                  <a:gradFill>
                    <a:gsLst>
                      <a:gs pos="0">
                        <a:srgbClr val="FFFFFF"/>
                      </a:gs>
                      <a:gs pos="100000">
                        <a:srgbClr val="FFFFFF"/>
                      </a:gs>
                    </a:gsLst>
                    <a:lin ang="5400000" scaled="0"/>
                  </a:gradFill>
                  <a:ea typeface="Segoe UI" pitchFamily="34" charset="0"/>
                  <a:cs typeface="Segoe UI" pitchFamily="34" charset="0"/>
                </a:rPr>
                <a:t>Products and platforms</a:t>
              </a:r>
            </a:p>
          </p:txBody>
        </p:sp>
      </p:grpSp>
      <p:grpSp>
        <p:nvGrpSpPr>
          <p:cNvPr id="5" name="Group 4"/>
          <p:cNvGrpSpPr/>
          <p:nvPr/>
        </p:nvGrpSpPr>
        <p:grpSpPr>
          <a:xfrm>
            <a:off x="6233477" y="1653238"/>
            <a:ext cx="2810257" cy="3601657"/>
            <a:chOff x="6110943" y="1620969"/>
            <a:chExt cx="2755404" cy="3531357"/>
          </a:xfrm>
        </p:grpSpPr>
        <p:grpSp>
          <p:nvGrpSpPr>
            <p:cNvPr id="4" name="Group 3"/>
            <p:cNvGrpSpPr/>
            <p:nvPr/>
          </p:nvGrpSpPr>
          <p:grpSpPr>
            <a:xfrm>
              <a:off x="6110943" y="1620969"/>
              <a:ext cx="2755404" cy="3531357"/>
              <a:chOff x="6110943" y="1620969"/>
              <a:chExt cx="2755404" cy="3531357"/>
            </a:xfrm>
          </p:grpSpPr>
          <p:sp>
            <p:nvSpPr>
              <p:cNvPr id="21" name="Rectangle 20"/>
              <p:cNvSpPr/>
              <p:nvPr/>
            </p:nvSpPr>
            <p:spPr bwMode="auto">
              <a:xfrm>
                <a:off x="6110943" y="1620969"/>
                <a:ext cx="2755404" cy="530133"/>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ctr" anchorCtr="0" forceAA="0" compatLnSpc="1">
                <a:prstTxWarp prst="textNoShape">
                  <a:avLst/>
                </a:prstTxWarp>
                <a:noAutofit/>
              </a:bodyPr>
              <a:lstStyle/>
              <a:p>
                <a:pPr marL="124671" defTabSz="699496" fontAlgn="base">
                  <a:spcBef>
                    <a:spcPct val="0"/>
                  </a:spcBef>
                  <a:spcAft>
                    <a:spcPct val="0"/>
                  </a:spcAft>
                </a:pPr>
                <a:r>
                  <a:rPr lang="en-US" sz="2040" spc="-39" dirty="0">
                    <a:gradFill>
                      <a:gsLst>
                        <a:gs pos="0">
                          <a:srgbClr val="FFFFFF"/>
                        </a:gs>
                        <a:gs pos="100000">
                          <a:srgbClr val="FFFFFF"/>
                        </a:gs>
                      </a:gsLst>
                      <a:lin ang="5400000" scaled="0"/>
                    </a:gradFill>
                    <a:ea typeface="Segoe UI" pitchFamily="34" charset="0"/>
                    <a:cs typeface="Segoe UI" pitchFamily="34" charset="0"/>
                  </a:rPr>
                  <a:t>Services and data</a:t>
                </a:r>
              </a:p>
            </p:txBody>
          </p:sp>
          <p:sp>
            <p:nvSpPr>
              <p:cNvPr id="14" name="Rectangle 13"/>
              <p:cNvSpPr/>
              <p:nvPr/>
            </p:nvSpPr>
            <p:spPr bwMode="auto">
              <a:xfrm>
                <a:off x="6110943" y="2242314"/>
                <a:ext cx="2755404" cy="2910012"/>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algn="ctr" defTabSz="699496" fontAlgn="base">
                  <a:spcBef>
                    <a:spcPct val="0"/>
                  </a:spcBef>
                  <a:spcAft>
                    <a:spcPct val="0"/>
                  </a:spcAft>
                </a:pPr>
                <a:endParaRPr lang="en-US" sz="2040" spc="-39"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 name="Group 2"/>
            <p:cNvGrpSpPr/>
            <p:nvPr/>
          </p:nvGrpSpPr>
          <p:grpSpPr>
            <a:xfrm>
              <a:off x="6494963" y="2405764"/>
              <a:ext cx="1987365" cy="2583112"/>
              <a:chOff x="6437189" y="2370494"/>
              <a:chExt cx="1987365" cy="2583112"/>
            </a:xfrm>
          </p:grpSpPr>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73545" y="2370494"/>
                <a:ext cx="1514652" cy="480094"/>
              </a:xfrm>
              <a:prstGeom prst="rect">
                <a:avLst/>
              </a:prstGeom>
            </p:spPr>
          </p:pic>
          <p:pic>
            <p:nvPicPr>
              <p:cNvPr id="40" name="Picture 3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51050" y="3332559"/>
                <a:ext cx="1559643" cy="228600"/>
              </a:xfrm>
              <a:prstGeom prst="rect">
                <a:avLst/>
              </a:prstGeom>
            </p:spPr>
          </p:pic>
          <p:pic>
            <p:nvPicPr>
              <p:cNvPr id="41" name="Picture 2" descr="C:\Users\v-sacars\Documents\Microsoft\Product logos\dyn-brand_bL_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37189" y="2714460"/>
                <a:ext cx="1987365" cy="429771"/>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C:\Users\v-sacars\Documents\Microsoft\Product logos\SQL_h_bL_r.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04539" y="4109483"/>
                <a:ext cx="1652664" cy="42088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0" descr="bing_rgb_r.pn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6978130" y="3764235"/>
                <a:ext cx="905482" cy="31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a:off x="6845017" y="4674456"/>
                <a:ext cx="1333474" cy="279150"/>
              </a:xfrm>
              <a:prstGeom prst="rect">
                <a:avLst/>
              </a:prstGeom>
            </p:spPr>
          </p:pic>
        </p:grpSp>
      </p:grpSp>
    </p:spTree>
    <p:extLst>
      <p:ext uri="{BB962C8B-B14F-4D97-AF65-F5344CB8AC3E}">
        <p14:creationId xmlns:p14="http://schemas.microsoft.com/office/powerpoint/2010/main" val="263790260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125E-6 -7.40741E-7 L -0.17318 -7.40741E-7 " pathEditMode="relative" rAng="0" ptsTypes="AA">
                                      <p:cBhvr>
                                        <p:cTn id="6" dur="2000" fill="hold"/>
                                        <p:tgtEl>
                                          <p:spTgt spid="47"/>
                                        </p:tgtEl>
                                        <p:attrNameLst>
                                          <p:attrName>ppt_x</p:attrName>
                                          <p:attrName>ppt_y</p:attrName>
                                        </p:attrNameLst>
                                      </p:cBhvr>
                                      <p:rCtr x="-8659" y="0"/>
                                    </p:animMotion>
                                  </p:childTnLst>
                                </p:cTn>
                              </p:par>
                              <p:par>
                                <p:cTn id="7" presetID="42" presetClass="path" presetSubtype="0" accel="50000" decel="50000" fill="hold" nodeType="withEffect">
                                  <p:stCondLst>
                                    <p:cond delay="0"/>
                                  </p:stCondLst>
                                  <p:childTnLst>
                                    <p:animMotion origin="layout" path="M -2.88299E-6 0 L 0.1817 0 " pathEditMode="relative" rAng="0" ptsTypes="AA">
                                      <p:cBhvr>
                                        <p:cTn id="8" dur="2000" fill="hold"/>
                                        <p:tgtEl>
                                          <p:spTgt spid="5"/>
                                        </p:tgtEl>
                                        <p:attrNameLst>
                                          <p:attrName>ppt_x</p:attrName>
                                          <p:attrName>ppt_y</p:attrName>
                                        </p:attrNameLst>
                                      </p:cBhvr>
                                      <p:rCtr x="9085" y="0"/>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par>
                          <p:cTn id="13" fill="hold">
                            <p:stCondLst>
                              <p:cond delay="2500"/>
                            </p:stCondLst>
                            <p:childTnLst>
                              <p:par>
                                <p:cTn id="14" presetID="10" presetClass="entr" presetSubtype="0"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500"/>
                                        <p:tgtEl>
                                          <p:spTgt spid="75"/>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childTnLst>
                                </p:cTn>
                              </p:par>
                            </p:childTnLst>
                          </p:cTn>
                        </p:par>
                        <p:par>
                          <p:cTn id="21" fill="hold">
                            <p:stCondLst>
                              <p:cond delay="3500"/>
                            </p:stCondLst>
                            <p:childTnLst>
                              <p:par>
                                <p:cTn id="22" presetID="10"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4000"/>
                            </p:stCondLst>
                            <p:childTnLst>
                              <p:par>
                                <p:cTn id="26" presetID="10" presetClass="entr" presetSubtype="0"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fade">
                                      <p:cBhvr>
                                        <p:cTn id="28" dur="500"/>
                                        <p:tgtEl>
                                          <p:spTgt spid="72"/>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500"/>
                                        <p:tgtEl>
                                          <p:spTgt spid="81"/>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Discover new apps</a:t>
            </a:r>
            <a:endParaRPr lang="en-US" dirty="0">
              <a:solidFill>
                <a:schemeClr val="tx1"/>
              </a:solidFill>
            </a:endParaRPr>
          </a:p>
        </p:txBody>
      </p:sp>
      <p:sp>
        <p:nvSpPr>
          <p:cNvPr id="4" name="Slide Number Placeholder 3"/>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gradFill>
                  <a:gsLst>
                    <a:gs pos="100000">
                      <a:srgbClr val="797A7D"/>
                    </a:gs>
                    <a:gs pos="0">
                      <a:srgbClr val="797A7D"/>
                    </a:gs>
                  </a:gsLst>
                  <a:lin ang="5400000" scaled="0"/>
                </a:gradFill>
              </a:rPr>
              <a:pPr/>
              <a:t>24</a:t>
            </a:fld>
            <a:endParaRPr lang="en-US" dirty="0">
              <a:gradFill>
                <a:gsLst>
                  <a:gs pos="100000">
                    <a:srgbClr val="797A7D"/>
                  </a:gs>
                  <a:gs pos="0">
                    <a:srgbClr val="797A7D"/>
                  </a:gs>
                </a:gsLst>
                <a:lin ang="5400000" scaled="0"/>
              </a:gradFill>
            </a:endParaRPr>
          </a:p>
        </p:txBody>
      </p:sp>
      <p:grpSp>
        <p:nvGrpSpPr>
          <p:cNvPr id="7" name="Group 6"/>
          <p:cNvGrpSpPr/>
          <p:nvPr/>
        </p:nvGrpSpPr>
        <p:grpSpPr>
          <a:xfrm>
            <a:off x="3363145" y="1061900"/>
            <a:ext cx="6225818" cy="5688880"/>
            <a:chOff x="3296636" y="1041173"/>
            <a:chExt cx="6104297" cy="5577840"/>
          </a:xfrm>
        </p:grpSpPr>
        <p:pic>
          <p:nvPicPr>
            <p:cNvPr id="2" name="Picture 1"/>
            <p:cNvPicPr>
              <a:picLocks noChangeAspect="1"/>
            </p:cNvPicPr>
            <p:nvPr/>
          </p:nvPicPr>
          <p:blipFill>
            <a:blip r:embed="rId3"/>
            <a:stretch>
              <a:fillRect/>
            </a:stretch>
          </p:blipFill>
          <p:spPr>
            <a:xfrm>
              <a:off x="3296636" y="1041173"/>
              <a:ext cx="6104297" cy="5577840"/>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bwMode="auto">
            <a:xfrm>
              <a:off x="3296636" y="4291724"/>
              <a:ext cx="1257847" cy="24086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a:off x="1352752" y="4156516"/>
            <a:ext cx="2257228" cy="466302"/>
            <a:chOff x="208552" y="3020253"/>
            <a:chExt cx="1835468" cy="457200"/>
          </a:xfrm>
        </p:grpSpPr>
        <p:sp>
          <p:nvSpPr>
            <p:cNvPr id="12" name="Rectangle 11"/>
            <p:cNvSpPr/>
            <p:nvPr/>
          </p:nvSpPr>
          <p:spPr bwMode="auto">
            <a:xfrm>
              <a:off x="208552" y="3020253"/>
              <a:ext cx="1469708"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Trial and buy third-party apps and extensions</a:t>
              </a:r>
            </a:p>
          </p:txBody>
        </p:sp>
        <p:cxnSp>
          <p:nvCxnSpPr>
            <p:cNvPr id="13" name="Straight Arrow Connector 12"/>
            <p:cNvCxnSpPr/>
            <p:nvPr/>
          </p:nvCxnSpPr>
          <p:spPr>
            <a:xfrm>
              <a:off x="1678260" y="3248853"/>
              <a:ext cx="365760"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524071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Manage app approvals and usage</a:t>
            </a:r>
            <a:endParaRPr lang="en-US" dirty="0">
              <a:solidFill>
                <a:schemeClr val="tx1"/>
              </a:solidFill>
            </a:endParaRPr>
          </a:p>
        </p:txBody>
      </p:sp>
      <p:grpSp>
        <p:nvGrpSpPr>
          <p:cNvPr id="16" name="Group 15"/>
          <p:cNvGrpSpPr/>
          <p:nvPr/>
        </p:nvGrpSpPr>
        <p:grpSpPr>
          <a:xfrm>
            <a:off x="5306792" y="2346549"/>
            <a:ext cx="2265358" cy="516253"/>
            <a:chOff x="8445974" y="4537202"/>
            <a:chExt cx="2099744" cy="506176"/>
          </a:xfrm>
        </p:grpSpPr>
        <p:sp>
          <p:nvSpPr>
            <p:cNvPr id="10" name="Rectangle 9"/>
            <p:cNvSpPr/>
            <p:nvPr/>
          </p:nvSpPr>
          <p:spPr bwMode="auto">
            <a:xfrm>
              <a:off x="8853928" y="4537202"/>
              <a:ext cx="1691790" cy="506176"/>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Discover IT approved   apps in the App Catalog</a:t>
              </a:r>
            </a:p>
          </p:txBody>
        </p:sp>
        <p:cxnSp>
          <p:nvCxnSpPr>
            <p:cNvPr id="11" name="Straight Arrow Connector 10"/>
            <p:cNvCxnSpPr/>
            <p:nvPr/>
          </p:nvCxnSpPr>
          <p:spPr>
            <a:xfrm flipH="1">
              <a:off x="8445974" y="4790290"/>
              <a:ext cx="407954"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2085310" y="1154092"/>
            <a:ext cx="10113565" cy="5688880"/>
            <a:chOff x="2043743" y="1131566"/>
            <a:chExt cx="9916160" cy="5577840"/>
          </a:xfrm>
        </p:grpSpPr>
        <p:grpSp>
          <p:nvGrpSpPr>
            <p:cNvPr id="17" name="Group 16"/>
            <p:cNvGrpSpPr/>
            <p:nvPr/>
          </p:nvGrpSpPr>
          <p:grpSpPr>
            <a:xfrm>
              <a:off x="2043743" y="1131566"/>
              <a:ext cx="9916160" cy="5577840"/>
              <a:chOff x="2118953" y="1066917"/>
              <a:chExt cx="9916160" cy="557784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8953" y="1066917"/>
                <a:ext cx="9916160" cy="5577840"/>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bwMode="auto">
              <a:xfrm>
                <a:off x="3347906" y="6272472"/>
                <a:ext cx="3078294" cy="37228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2" name="Picture 1"/>
            <p:cNvPicPr>
              <a:picLocks noChangeAspect="1"/>
            </p:cNvPicPr>
            <p:nvPr/>
          </p:nvPicPr>
          <p:blipFill>
            <a:blip r:embed="rId4"/>
            <a:stretch>
              <a:fillRect/>
            </a:stretch>
          </p:blipFill>
          <p:spPr>
            <a:xfrm>
              <a:off x="5136656" y="5005387"/>
              <a:ext cx="742567" cy="742458"/>
            </a:xfrm>
            <a:prstGeom prst="rect">
              <a:avLst/>
            </a:prstGeom>
          </p:spPr>
        </p:pic>
      </p:grpSp>
      <p:grpSp>
        <p:nvGrpSpPr>
          <p:cNvPr id="23" name="Group 22"/>
          <p:cNvGrpSpPr/>
          <p:nvPr/>
        </p:nvGrpSpPr>
        <p:grpSpPr>
          <a:xfrm>
            <a:off x="255594" y="3080378"/>
            <a:ext cx="1872007" cy="466302"/>
            <a:chOff x="208552" y="3002228"/>
            <a:chExt cx="1835468" cy="457200"/>
          </a:xfrm>
        </p:grpSpPr>
        <p:sp>
          <p:nvSpPr>
            <p:cNvPr id="18" name="Rectangle 17"/>
            <p:cNvSpPr/>
            <p:nvPr/>
          </p:nvSpPr>
          <p:spPr bwMode="auto">
            <a:xfrm>
              <a:off x="208552" y="3002228"/>
              <a:ext cx="1629658"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Track app requests and manage licenses</a:t>
              </a:r>
            </a:p>
          </p:txBody>
        </p:sp>
        <p:cxnSp>
          <p:nvCxnSpPr>
            <p:cNvPr id="22" name="Straight Arrow Connector 21"/>
            <p:cNvCxnSpPr/>
            <p:nvPr/>
          </p:nvCxnSpPr>
          <p:spPr>
            <a:xfrm>
              <a:off x="1678260" y="3248853"/>
              <a:ext cx="365760"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085593" y="4193896"/>
            <a:ext cx="1630661" cy="703071"/>
            <a:chOff x="10849421" y="3769427"/>
            <a:chExt cx="1344814" cy="689348"/>
          </a:xfrm>
        </p:grpSpPr>
        <p:sp>
          <p:nvSpPr>
            <p:cNvPr id="7" name="Rectangle 6"/>
            <p:cNvSpPr/>
            <p:nvPr/>
          </p:nvSpPr>
          <p:spPr bwMode="auto">
            <a:xfrm>
              <a:off x="10849421" y="4001575"/>
              <a:ext cx="134481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Access the SharePoint and Office store</a:t>
              </a:r>
            </a:p>
          </p:txBody>
        </p:sp>
        <p:cxnSp>
          <p:nvCxnSpPr>
            <p:cNvPr id="8" name="Straight Arrow Connector 7"/>
            <p:cNvCxnSpPr/>
            <p:nvPr/>
          </p:nvCxnSpPr>
          <p:spPr>
            <a:xfrm flipV="1">
              <a:off x="11019488" y="3769427"/>
              <a:ext cx="0" cy="232148"/>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522453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Protect your information assets</a:t>
            </a:r>
            <a:endParaRPr lang="en-US" dirty="0">
              <a:solidFill>
                <a:schemeClr val="tx1"/>
              </a:solidFill>
            </a:endParaRPr>
          </a:p>
        </p:txBody>
      </p:sp>
      <p:pic>
        <p:nvPicPr>
          <p:cNvPr id="5" name="Picture 4"/>
          <p:cNvPicPr>
            <a:picLocks noChangeAspect="1"/>
          </p:cNvPicPr>
          <p:nvPr/>
        </p:nvPicPr>
        <p:blipFill>
          <a:blip r:embed="rId3"/>
          <a:stretch>
            <a:fillRect/>
          </a:stretch>
        </p:blipFill>
        <p:spPr>
          <a:xfrm>
            <a:off x="1852360" y="1019440"/>
            <a:ext cx="8553800" cy="5595620"/>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bwMode="auto">
          <a:xfrm>
            <a:off x="7754082" y="3659361"/>
            <a:ext cx="460166" cy="29015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4"/>
          <a:stretch>
            <a:fillRect/>
          </a:stretch>
        </p:blipFill>
        <p:spPr>
          <a:xfrm>
            <a:off x="3304190" y="1815456"/>
            <a:ext cx="2149062" cy="277770"/>
          </a:xfrm>
          <a:prstGeom prst="rect">
            <a:avLst/>
          </a:prstGeom>
        </p:spPr>
      </p:pic>
      <p:pic>
        <p:nvPicPr>
          <p:cNvPr id="9" name="Picture 8"/>
          <p:cNvPicPr>
            <a:picLocks noChangeAspect="1"/>
          </p:cNvPicPr>
          <p:nvPr/>
        </p:nvPicPr>
        <p:blipFill>
          <a:blip r:embed="rId5"/>
          <a:stretch>
            <a:fillRect/>
          </a:stretch>
        </p:blipFill>
        <p:spPr>
          <a:xfrm>
            <a:off x="5713372" y="1954341"/>
            <a:ext cx="4081419" cy="4038776"/>
          </a:xfrm>
          <a:prstGeom prst="rect">
            <a:avLst/>
          </a:prstGeom>
        </p:spPr>
      </p:pic>
      <p:grpSp>
        <p:nvGrpSpPr>
          <p:cNvPr id="10" name="Group 9"/>
          <p:cNvGrpSpPr/>
          <p:nvPr/>
        </p:nvGrpSpPr>
        <p:grpSpPr>
          <a:xfrm>
            <a:off x="816158" y="5486571"/>
            <a:ext cx="2362452" cy="466302"/>
            <a:chOff x="339380" y="3016976"/>
            <a:chExt cx="2316340" cy="457200"/>
          </a:xfrm>
        </p:grpSpPr>
        <p:sp>
          <p:nvSpPr>
            <p:cNvPr id="11" name="Rectangle 10"/>
            <p:cNvSpPr/>
            <p:nvPr/>
          </p:nvSpPr>
          <p:spPr bwMode="auto">
            <a:xfrm>
              <a:off x="339380" y="3016976"/>
              <a:ext cx="204370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Manage content retention policies</a:t>
              </a:r>
            </a:p>
          </p:txBody>
        </p:sp>
        <p:cxnSp>
          <p:nvCxnSpPr>
            <p:cNvPr id="12" name="Straight Arrow Connector 11"/>
            <p:cNvCxnSpPr/>
            <p:nvPr/>
          </p:nvCxnSpPr>
          <p:spPr>
            <a:xfrm>
              <a:off x="2063437" y="3260579"/>
              <a:ext cx="592283" cy="3242"/>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816158" y="3571289"/>
            <a:ext cx="2362452" cy="652822"/>
            <a:chOff x="339380" y="3016976"/>
            <a:chExt cx="2316340" cy="457200"/>
          </a:xfrm>
        </p:grpSpPr>
        <p:sp>
          <p:nvSpPr>
            <p:cNvPr id="14" name="Rectangle 13"/>
            <p:cNvSpPr/>
            <p:nvPr/>
          </p:nvSpPr>
          <p:spPr bwMode="auto">
            <a:xfrm>
              <a:off x="339380" y="3016976"/>
              <a:ext cx="204370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Support for e-discovery across Exchange, Lync and SharePoint</a:t>
              </a:r>
            </a:p>
          </p:txBody>
        </p:sp>
        <p:cxnSp>
          <p:nvCxnSpPr>
            <p:cNvPr id="15" name="Straight Arrow Connector 14"/>
            <p:cNvCxnSpPr/>
            <p:nvPr/>
          </p:nvCxnSpPr>
          <p:spPr>
            <a:xfrm>
              <a:off x="2063437" y="3260579"/>
              <a:ext cx="592283" cy="3242"/>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7610174" y="2807574"/>
            <a:ext cx="2561289" cy="466302"/>
            <a:chOff x="9183375" y="2907581"/>
            <a:chExt cx="2511296" cy="457200"/>
          </a:xfrm>
        </p:grpSpPr>
        <p:sp>
          <p:nvSpPr>
            <p:cNvPr id="17" name="Rectangle 16"/>
            <p:cNvSpPr/>
            <p:nvPr/>
          </p:nvSpPr>
          <p:spPr bwMode="auto">
            <a:xfrm>
              <a:off x="9650967" y="2907581"/>
              <a:ext cx="2043704" cy="45720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Add mailboxes, SharePoint sites and file shares</a:t>
              </a:r>
            </a:p>
          </p:txBody>
        </p:sp>
        <p:cxnSp>
          <p:nvCxnSpPr>
            <p:cNvPr id="18" name="Straight Arrow Connector 17"/>
            <p:cNvCxnSpPr/>
            <p:nvPr/>
          </p:nvCxnSpPr>
          <p:spPr>
            <a:xfrm flipH="1">
              <a:off x="9183375" y="3109123"/>
              <a:ext cx="592283" cy="3242"/>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89909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SharePoint Online Administration</a:t>
            </a:r>
            <a:endParaRPr lang="en-US" dirty="0">
              <a:solidFill>
                <a:schemeClr val="tx1"/>
              </a:solidFill>
            </a:endParaRPr>
          </a:p>
        </p:txBody>
      </p:sp>
      <p:sp>
        <p:nvSpPr>
          <p:cNvPr id="3" name="Text Placeholder 2"/>
          <p:cNvSpPr>
            <a:spLocks noGrp="1"/>
          </p:cNvSpPr>
          <p:nvPr>
            <p:ph type="body" sz="quarter" idx="12"/>
          </p:nvPr>
        </p:nvSpPr>
        <p:spPr/>
        <p:txBody>
          <a:bodyPr/>
          <a:lstStyle/>
          <a:p>
            <a:r>
              <a:rPr lang="en-US" sz="2856" dirty="0">
                <a:solidFill>
                  <a:schemeClr val="tx1"/>
                </a:solidFill>
              </a:rPr>
              <a:t>Screenshots</a:t>
            </a:r>
          </a:p>
        </p:txBody>
      </p:sp>
    </p:spTree>
    <p:extLst>
      <p:ext uri="{BB962C8B-B14F-4D97-AF65-F5344CB8AC3E}">
        <p14:creationId xmlns:p14="http://schemas.microsoft.com/office/powerpoint/2010/main" val="413454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3962" y="-1"/>
            <a:ext cx="11375307" cy="6994525"/>
          </a:xfrm>
          <a:prstGeom prst="rect">
            <a:avLst/>
          </a:prstGeom>
        </p:spPr>
      </p:pic>
      <p:cxnSp>
        <p:nvCxnSpPr>
          <p:cNvPr id="3" name="Straight Connector 2"/>
          <p:cNvCxnSpPr/>
          <p:nvPr/>
        </p:nvCxnSpPr>
        <p:spPr>
          <a:xfrm flipH="1">
            <a:off x="6845756" y="3451234"/>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7832082" y="3076037"/>
            <a:ext cx="2014438" cy="750395"/>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Quickly see health status of SharePoint Online within the Office 365 Preview admin center</a:t>
            </a:r>
          </a:p>
        </p:txBody>
      </p:sp>
    </p:spTree>
    <p:extLst>
      <p:ext uri="{BB962C8B-B14F-4D97-AF65-F5344CB8AC3E}">
        <p14:creationId xmlns:p14="http://schemas.microsoft.com/office/powerpoint/2010/main" val="3068153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a:off x="3432021" y="1063436"/>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4418347" y="774695"/>
            <a:ext cx="2014438" cy="577486"/>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Create new site collections from within the Office 365 Preview admin center</a:t>
            </a:r>
          </a:p>
        </p:txBody>
      </p:sp>
      <p:cxnSp>
        <p:nvCxnSpPr>
          <p:cNvPr id="5" name="Straight Connector 4"/>
          <p:cNvCxnSpPr/>
          <p:nvPr/>
        </p:nvCxnSpPr>
        <p:spPr>
          <a:xfrm flipH="1">
            <a:off x="5158136" y="2045066"/>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6144461" y="1846153"/>
            <a:ext cx="2356063" cy="39782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One click into the main SharePoint Online admin center</a:t>
            </a:r>
          </a:p>
        </p:txBody>
      </p:sp>
    </p:spTree>
    <p:extLst>
      <p:ext uri="{BB962C8B-B14F-4D97-AF65-F5344CB8AC3E}">
        <p14:creationId xmlns:p14="http://schemas.microsoft.com/office/powerpoint/2010/main" val="1655747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22" presetClass="entr" presetSubtype="2"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9650595" y="3022113"/>
            <a:ext cx="2145026" cy="1812981"/>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2856" spc="-39" dirty="0">
                <a:gradFill>
                  <a:gsLst>
                    <a:gs pos="0">
                      <a:srgbClr val="FFFFFF"/>
                    </a:gs>
                    <a:gs pos="100000">
                      <a:srgbClr val="FFFFFF"/>
                    </a:gs>
                  </a:gsLst>
                  <a:lin ang="5400000" scaled="0"/>
                </a:gradFill>
                <a:latin typeface="Segoe UI Light"/>
                <a:ea typeface="Segoe UI" pitchFamily="34" charset="0"/>
                <a:cs typeface="Segoe UI" pitchFamily="34" charset="0"/>
              </a:rPr>
              <a:t>Manage</a:t>
            </a:r>
          </a:p>
        </p:txBody>
      </p:sp>
      <p:sp>
        <p:nvSpPr>
          <p:cNvPr id="22" name="Rectangle 21"/>
          <p:cNvSpPr/>
          <p:nvPr/>
        </p:nvSpPr>
        <p:spPr bwMode="auto">
          <a:xfrm>
            <a:off x="7388194" y="3022113"/>
            <a:ext cx="2145026" cy="1812981"/>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2856" spc="-39" dirty="0">
                <a:gradFill>
                  <a:gsLst>
                    <a:gs pos="0">
                      <a:srgbClr val="FFFFFF"/>
                    </a:gs>
                    <a:gs pos="100000">
                      <a:srgbClr val="FFFFFF"/>
                    </a:gs>
                  </a:gsLst>
                  <a:lin ang="5400000" scaled="0"/>
                </a:gradFill>
                <a:latin typeface="Segoe UI Light"/>
                <a:ea typeface="Segoe UI" pitchFamily="34" charset="0"/>
                <a:cs typeface="Segoe UI" pitchFamily="34" charset="0"/>
              </a:rPr>
              <a:t>Build</a:t>
            </a:r>
          </a:p>
        </p:txBody>
      </p:sp>
      <p:sp>
        <p:nvSpPr>
          <p:cNvPr id="23" name="Rectangle 22"/>
          <p:cNvSpPr/>
          <p:nvPr/>
        </p:nvSpPr>
        <p:spPr bwMode="auto">
          <a:xfrm>
            <a:off x="9650595" y="1104681"/>
            <a:ext cx="2145026" cy="1812981"/>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2856" spc="-39" dirty="0">
                <a:gradFill>
                  <a:gsLst>
                    <a:gs pos="0">
                      <a:srgbClr val="FFFFFF"/>
                    </a:gs>
                    <a:gs pos="100000">
                      <a:srgbClr val="FFFFFF"/>
                    </a:gs>
                  </a:gsLst>
                  <a:lin ang="5400000" scaled="0"/>
                </a:gradFill>
                <a:latin typeface="Segoe UI Light"/>
                <a:ea typeface="Segoe UI" pitchFamily="34" charset="0"/>
                <a:cs typeface="Segoe UI" pitchFamily="34" charset="0"/>
              </a:rPr>
              <a:t>Discover</a:t>
            </a:r>
          </a:p>
        </p:txBody>
      </p:sp>
      <p:sp>
        <p:nvSpPr>
          <p:cNvPr id="24" name="Rectangle 23"/>
          <p:cNvSpPr/>
          <p:nvPr/>
        </p:nvSpPr>
        <p:spPr bwMode="auto">
          <a:xfrm>
            <a:off x="7388194" y="1104681"/>
            <a:ext cx="2145026" cy="1812981"/>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defTabSz="699496" fontAlgn="base">
              <a:spcBef>
                <a:spcPct val="0"/>
              </a:spcBef>
              <a:spcAft>
                <a:spcPct val="0"/>
              </a:spcAft>
            </a:pPr>
            <a:r>
              <a:rPr lang="en-US" sz="2856" spc="-39" dirty="0">
                <a:gradFill>
                  <a:gsLst>
                    <a:gs pos="0">
                      <a:srgbClr val="FFFFFF"/>
                    </a:gs>
                    <a:gs pos="100000">
                      <a:srgbClr val="FFFFFF"/>
                    </a:gs>
                  </a:gsLst>
                  <a:lin ang="5400000" scaled="0"/>
                </a:gradFill>
                <a:latin typeface="Segoe UI Light"/>
                <a:ea typeface="Segoe UI" pitchFamily="34" charset="0"/>
                <a:cs typeface="Segoe UI" pitchFamily="34" charset="0"/>
              </a:rPr>
              <a:t>Organize</a:t>
            </a:r>
          </a:p>
        </p:txBody>
      </p:sp>
      <p:sp>
        <p:nvSpPr>
          <p:cNvPr id="25" name="Rectangle 24"/>
          <p:cNvSpPr/>
          <p:nvPr/>
        </p:nvSpPr>
        <p:spPr bwMode="auto">
          <a:xfrm>
            <a:off x="604381" y="1105770"/>
            <a:ext cx="6666439" cy="26867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73" tIns="34987" rIns="34987" bIns="69973" numCol="1" spcCol="0" rtlCol="0" fromWordArt="0" anchor="b" anchorCtr="0" forceAA="0" compatLnSpc="1">
            <a:prstTxWarp prst="textNoShape">
              <a:avLst/>
            </a:prstTxWarp>
            <a:noAutofit/>
          </a:bodyPr>
          <a:lstStyle/>
          <a:p>
            <a:pPr algn="ctr" defTabSz="699496" fontAlgn="base">
              <a:spcBef>
                <a:spcPct val="0"/>
              </a:spcBef>
              <a:spcAft>
                <a:spcPct val="0"/>
              </a:spcAft>
            </a:pPr>
            <a:r>
              <a:rPr lang="en-US" sz="6731"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381" y="1105225"/>
            <a:ext cx="6666439" cy="3729869"/>
          </a:xfrm>
          <a:prstGeom prst="rect">
            <a:avLst/>
          </a:prstGeom>
        </p:spPr>
      </p:pic>
      <p:sp>
        <p:nvSpPr>
          <p:cNvPr id="7" name="Rectangle 6"/>
          <p:cNvSpPr/>
          <p:nvPr/>
        </p:nvSpPr>
        <p:spPr>
          <a:xfrm>
            <a:off x="4707252" y="3508942"/>
            <a:ext cx="2383118" cy="1246655"/>
          </a:xfrm>
          <a:prstGeom prst="rect">
            <a:avLst/>
          </a:prstGeom>
        </p:spPr>
        <p:txBody>
          <a:bodyPr wrap="none">
            <a:spAutoFit/>
          </a:bodyPr>
          <a:lstStyle/>
          <a:p>
            <a:pPr algn="just" defTabSz="699496" fontAlgn="base">
              <a:spcBef>
                <a:spcPct val="0"/>
              </a:spcBef>
              <a:spcAft>
                <a:spcPct val="0"/>
              </a:spcAft>
            </a:pPr>
            <a:r>
              <a:rPr lang="en-US" sz="7343" spc="-82" dirty="0">
                <a:solidFill>
                  <a:srgbClr val="FFFFFF"/>
                </a:solidFill>
                <a:latin typeface="Segoe UI Light"/>
                <a:ea typeface="Segoe UI" pitchFamily="34" charset="0"/>
                <a:cs typeface="Segoe UI" pitchFamily="34" charset="0"/>
              </a:rPr>
              <a:t>Share</a:t>
            </a:r>
          </a:p>
        </p:txBody>
      </p:sp>
    </p:spTree>
    <p:extLst>
      <p:ext uri="{BB962C8B-B14F-4D97-AF65-F5344CB8AC3E}">
        <p14:creationId xmlns:p14="http://schemas.microsoft.com/office/powerpoint/2010/main" val="1175310306"/>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30581" y="-1"/>
            <a:ext cx="11375316" cy="6994525"/>
          </a:xfrm>
          <a:prstGeom prst="rect">
            <a:avLst/>
          </a:prstGeom>
        </p:spPr>
      </p:pic>
      <p:cxnSp>
        <p:nvCxnSpPr>
          <p:cNvPr id="3" name="Straight Connector 2"/>
          <p:cNvCxnSpPr/>
          <p:nvPr/>
        </p:nvCxnSpPr>
        <p:spPr>
          <a:xfrm flipH="1">
            <a:off x="2179107" y="500532"/>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3165433" y="298244"/>
            <a:ext cx="2014438" cy="40457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Create new site collections (private &amp; public)</a:t>
            </a:r>
          </a:p>
        </p:txBody>
      </p:sp>
      <p:cxnSp>
        <p:nvCxnSpPr>
          <p:cNvPr id="6" name="Straight Connector 5"/>
          <p:cNvCxnSpPr/>
          <p:nvPr/>
        </p:nvCxnSpPr>
        <p:spPr>
          <a:xfrm flipV="1">
            <a:off x="3905870" y="2742734"/>
            <a:ext cx="4580" cy="855706"/>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2903232" y="3422132"/>
            <a:ext cx="2014438" cy="750395"/>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Manage existing site collections: adjust storage, ownership and control external sharing</a:t>
            </a:r>
          </a:p>
        </p:txBody>
      </p:sp>
      <p:cxnSp>
        <p:nvCxnSpPr>
          <p:cNvPr id="8" name="Straight Connector 7"/>
          <p:cNvCxnSpPr/>
          <p:nvPr/>
        </p:nvCxnSpPr>
        <p:spPr>
          <a:xfrm flipH="1">
            <a:off x="5893541" y="1037287"/>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6879867" y="838373"/>
            <a:ext cx="2328825" cy="39782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Recover deleted site collections from the Recycle Bin</a:t>
            </a:r>
          </a:p>
        </p:txBody>
      </p:sp>
    </p:spTree>
    <p:extLst>
      <p:ext uri="{BB962C8B-B14F-4D97-AF65-F5344CB8AC3E}">
        <p14:creationId xmlns:p14="http://schemas.microsoft.com/office/powerpoint/2010/main" val="3531577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22" presetClass="entr" presetSubtype="2"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3000"/>
                            </p:stCondLst>
                            <p:childTnLst>
                              <p:par>
                                <p:cTn id="19" presetID="10" presetClass="entr" presetSubtype="0" fill="hold" grpId="0" nodeType="after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22" presetClass="entr" presetSubtype="2"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Effect transition="in" filter="wipe(righ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a:off x="3374251" y="216048"/>
            <a:ext cx="0" cy="482529"/>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2920301" y="107584"/>
            <a:ext cx="2601648" cy="40457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Adjust user profile properties and level of user self-management</a:t>
            </a:r>
          </a:p>
        </p:txBody>
      </p:sp>
      <p:cxnSp>
        <p:nvCxnSpPr>
          <p:cNvPr id="5" name="Straight Connector 4"/>
          <p:cNvCxnSpPr/>
          <p:nvPr/>
        </p:nvCxnSpPr>
        <p:spPr>
          <a:xfrm flipV="1">
            <a:off x="4859173" y="1558568"/>
            <a:ext cx="4580" cy="855706"/>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3856533" y="2410875"/>
            <a:ext cx="2156321" cy="40457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Place company-wide sites on everyone’s Personal Site</a:t>
            </a:r>
          </a:p>
        </p:txBody>
      </p:sp>
    </p:spTree>
    <p:extLst>
      <p:ext uri="{BB962C8B-B14F-4D97-AF65-F5344CB8AC3E}">
        <p14:creationId xmlns:p14="http://schemas.microsoft.com/office/powerpoint/2010/main" val="2305696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22" presetClass="entr" presetSubtype="2"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a:off x="7444975" y="3015437"/>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8431301" y="2813149"/>
            <a:ext cx="1385690" cy="404577"/>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Assign term store administrator(s)</a:t>
            </a:r>
          </a:p>
        </p:txBody>
      </p:sp>
      <p:cxnSp>
        <p:nvCxnSpPr>
          <p:cNvPr id="5" name="Straight Connector 4"/>
          <p:cNvCxnSpPr/>
          <p:nvPr/>
        </p:nvCxnSpPr>
        <p:spPr>
          <a:xfrm flipV="1">
            <a:off x="2928719" y="4621253"/>
            <a:ext cx="4579" cy="665045"/>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2240455" y="4947017"/>
            <a:ext cx="1385690" cy="1096212"/>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Upload and manage company-wide terms set(s) (taxonomies &amp; folksonomies)</a:t>
            </a:r>
          </a:p>
        </p:txBody>
      </p:sp>
    </p:spTree>
    <p:extLst>
      <p:ext uri="{BB962C8B-B14F-4D97-AF65-F5344CB8AC3E}">
        <p14:creationId xmlns:p14="http://schemas.microsoft.com/office/powerpoint/2010/main" val="2235801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22" presetClass="entr" presetSubtype="2"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a:off x="3214123" y="1290412"/>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4200447" y="1001671"/>
            <a:ext cx="2683540" cy="577486"/>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Create and manage send-to connections for powerful, rules-based Record Management Centers</a:t>
            </a:r>
          </a:p>
        </p:txBody>
      </p:sp>
    </p:spTree>
    <p:extLst>
      <p:ext uri="{BB962C8B-B14F-4D97-AF65-F5344CB8AC3E}">
        <p14:creationId xmlns:p14="http://schemas.microsoft.com/office/powerpoint/2010/main" val="2291310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a:off x="7454055" y="2098450"/>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8440380" y="1723255"/>
            <a:ext cx="2892817" cy="750395"/>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Manage all aspects of the Search experience for your end users improving the relevancy of your results per your content and metadata.</a:t>
            </a:r>
          </a:p>
        </p:txBody>
      </p:sp>
    </p:spTree>
    <p:extLst>
      <p:ext uri="{BB962C8B-B14F-4D97-AF65-F5344CB8AC3E}">
        <p14:creationId xmlns:p14="http://schemas.microsoft.com/office/powerpoint/2010/main" val="11586272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a:off x="4920990" y="1235938"/>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5907316" y="947197"/>
            <a:ext cx="2484259" cy="577486"/>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Manage the Apps Catalog to create a tailored experience for approved apps and app requests</a:t>
            </a:r>
          </a:p>
        </p:txBody>
      </p:sp>
      <p:cxnSp>
        <p:nvCxnSpPr>
          <p:cNvPr id="5" name="Straight Connector 4"/>
          <p:cNvCxnSpPr/>
          <p:nvPr/>
        </p:nvCxnSpPr>
        <p:spPr>
          <a:xfrm flipH="1">
            <a:off x="4359176" y="2553494"/>
            <a:ext cx="986324" cy="2"/>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5345502" y="2264754"/>
            <a:ext cx="2655673" cy="577486"/>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Monitor app usage and errors plus control how apps can and cannot access your SharePoint Online</a:t>
            </a:r>
          </a:p>
        </p:txBody>
      </p:sp>
    </p:spTree>
    <p:extLst>
      <p:ext uri="{BB962C8B-B14F-4D97-AF65-F5344CB8AC3E}">
        <p14:creationId xmlns:p14="http://schemas.microsoft.com/office/powerpoint/2010/main" val="39891909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22" presetClass="entr" presetSubtype="2"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30584" y="-1"/>
            <a:ext cx="11375307" cy="6994525"/>
          </a:xfrm>
          <a:prstGeom prst="rect">
            <a:avLst/>
          </a:prstGeom>
        </p:spPr>
      </p:pic>
      <p:cxnSp>
        <p:nvCxnSpPr>
          <p:cNvPr id="3" name="Straight Connector 2"/>
          <p:cNvCxnSpPr/>
          <p:nvPr/>
        </p:nvCxnSpPr>
        <p:spPr>
          <a:xfrm flipH="1" flipV="1">
            <a:off x="5846598" y="2060951"/>
            <a:ext cx="1" cy="863696"/>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4490978" y="2846733"/>
            <a:ext cx="2711236" cy="736895"/>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Enable Information Rights Management (IRM) to further protect documents stored in SharePoint Online document libraries</a:t>
            </a:r>
          </a:p>
        </p:txBody>
      </p:sp>
      <p:cxnSp>
        <p:nvCxnSpPr>
          <p:cNvPr id="7" name="Straight Connector 6"/>
          <p:cNvCxnSpPr/>
          <p:nvPr/>
        </p:nvCxnSpPr>
        <p:spPr>
          <a:xfrm flipV="1">
            <a:off x="9352214" y="3123204"/>
            <a:ext cx="19901" cy="1818089"/>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7524480" y="4948146"/>
            <a:ext cx="2711236" cy="567361"/>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Enable and configure self-service site creation so users can create new sub sites directly from their Personal Site.</a:t>
            </a:r>
          </a:p>
        </p:txBody>
      </p:sp>
      <p:cxnSp>
        <p:nvCxnSpPr>
          <p:cNvPr id="10" name="Straight Connector 9"/>
          <p:cNvCxnSpPr/>
          <p:nvPr/>
        </p:nvCxnSpPr>
        <p:spPr>
          <a:xfrm flipH="1" flipV="1">
            <a:off x="3024093" y="4540631"/>
            <a:ext cx="1" cy="863696"/>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1668473" y="5411180"/>
            <a:ext cx="2822505" cy="567361"/>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Enable users to be able to access the full Office on-demand client when they are away from their primary machine</a:t>
            </a:r>
          </a:p>
        </p:txBody>
      </p:sp>
      <p:cxnSp>
        <p:nvCxnSpPr>
          <p:cNvPr id="13" name="Straight Connector 12"/>
          <p:cNvCxnSpPr/>
          <p:nvPr/>
        </p:nvCxnSpPr>
        <p:spPr>
          <a:xfrm flipH="1">
            <a:off x="6419670" y="186629"/>
            <a:ext cx="1" cy="621410"/>
          </a:xfrm>
          <a:prstGeom prst="line">
            <a:avLst/>
          </a:prstGeom>
          <a:ln>
            <a:tailEnd type="ova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3697688" y="79655"/>
            <a:ext cx="3260481" cy="577486"/>
          </a:xfrm>
          <a:prstGeom prst="rect">
            <a:avLst/>
          </a:prstGeom>
          <a:solidFill>
            <a:schemeClr val="accent4"/>
          </a:solidFill>
          <a:ln w="19050">
            <a:noFill/>
            <a:prstDash val="solid"/>
            <a:miter lim="800000"/>
          </a:ln>
          <a:effectLst/>
        </p:spPr>
        <p:txBody>
          <a:bodyPr wrap="square" lIns="58191" tIns="29096" rIns="93107" bIns="29096" rtlCol="0" anchor="ctr" anchorCtr="0">
            <a:spAutoFit/>
          </a:bodyPr>
          <a:lstStyle>
            <a:defPPr>
              <a:defRPr lang="en-US"/>
            </a:defPPr>
            <a:lvl1pPr marL="0" algn="l" defTabSz="914156" rtl="0" eaLnBrk="1" latinLnBrk="0" hangingPunct="1">
              <a:defRPr sz="1800" kern="1200">
                <a:solidFill>
                  <a:schemeClr val="tx1"/>
                </a:solidFill>
                <a:latin typeface="+mn-lt"/>
                <a:ea typeface="+mn-ea"/>
                <a:cs typeface="+mn-cs"/>
              </a:defRPr>
            </a:lvl1pPr>
            <a:lvl2pPr marL="457078" algn="l" defTabSz="914156" rtl="0" eaLnBrk="1" latinLnBrk="0" hangingPunct="1">
              <a:defRPr sz="1800" kern="1200">
                <a:solidFill>
                  <a:schemeClr val="tx1"/>
                </a:solidFill>
                <a:latin typeface="+mn-lt"/>
                <a:ea typeface="+mn-ea"/>
                <a:cs typeface="+mn-cs"/>
              </a:defRPr>
            </a:lvl2pPr>
            <a:lvl3pPr marL="914156" algn="l" defTabSz="914156" rtl="0" eaLnBrk="1" latinLnBrk="0" hangingPunct="1">
              <a:defRPr sz="1800" kern="1200">
                <a:solidFill>
                  <a:schemeClr val="tx1"/>
                </a:solidFill>
                <a:latin typeface="+mn-lt"/>
                <a:ea typeface="+mn-ea"/>
                <a:cs typeface="+mn-cs"/>
              </a:defRPr>
            </a:lvl3pPr>
            <a:lvl4pPr marL="1371233" algn="l" defTabSz="914156" rtl="0" eaLnBrk="1" latinLnBrk="0" hangingPunct="1">
              <a:defRPr sz="1800" kern="1200">
                <a:solidFill>
                  <a:schemeClr val="tx1"/>
                </a:solidFill>
                <a:latin typeface="+mn-lt"/>
                <a:ea typeface="+mn-ea"/>
                <a:cs typeface="+mn-cs"/>
              </a:defRPr>
            </a:lvl4pPr>
            <a:lvl5pPr marL="1828313" algn="l" defTabSz="914156" rtl="0" eaLnBrk="1" latinLnBrk="0" hangingPunct="1">
              <a:defRPr sz="1800" kern="1200">
                <a:solidFill>
                  <a:schemeClr val="tx1"/>
                </a:solidFill>
                <a:latin typeface="+mn-lt"/>
                <a:ea typeface="+mn-ea"/>
                <a:cs typeface="+mn-cs"/>
              </a:defRPr>
            </a:lvl5pPr>
            <a:lvl6pPr marL="2285391" algn="l" defTabSz="914156" rtl="0" eaLnBrk="1" latinLnBrk="0" hangingPunct="1">
              <a:defRPr sz="1800" kern="1200">
                <a:solidFill>
                  <a:schemeClr val="tx1"/>
                </a:solidFill>
                <a:latin typeface="+mn-lt"/>
                <a:ea typeface="+mn-ea"/>
                <a:cs typeface="+mn-cs"/>
              </a:defRPr>
            </a:lvl6pPr>
            <a:lvl7pPr marL="2742468" algn="l" defTabSz="914156" rtl="0" eaLnBrk="1" latinLnBrk="0" hangingPunct="1">
              <a:defRPr sz="1800" kern="1200">
                <a:solidFill>
                  <a:schemeClr val="tx1"/>
                </a:solidFill>
                <a:latin typeface="+mn-lt"/>
                <a:ea typeface="+mn-ea"/>
                <a:cs typeface="+mn-cs"/>
              </a:defRPr>
            </a:lvl7pPr>
            <a:lvl8pPr marL="3199546" algn="l" defTabSz="914156" rtl="0" eaLnBrk="1" latinLnBrk="0" hangingPunct="1">
              <a:defRPr sz="1800" kern="1200">
                <a:solidFill>
                  <a:schemeClr val="tx1"/>
                </a:solidFill>
                <a:latin typeface="+mn-lt"/>
                <a:ea typeface="+mn-ea"/>
                <a:cs typeface="+mn-cs"/>
              </a:defRPr>
            </a:lvl8pPr>
            <a:lvl9pPr marL="3656624" algn="l" defTabSz="914156" rtl="0" eaLnBrk="1" latinLnBrk="0" hangingPunct="1">
              <a:defRPr sz="1800" kern="1200">
                <a:solidFill>
                  <a:schemeClr val="tx1"/>
                </a:solidFill>
                <a:latin typeface="+mn-lt"/>
                <a:ea typeface="+mn-ea"/>
                <a:cs typeface="+mn-cs"/>
              </a:defRPr>
            </a:lvl9pPr>
          </a:lstStyle>
          <a:p>
            <a:pPr defTabSz="932597">
              <a:lnSpc>
                <a:spcPct val="90000"/>
              </a:lnSpc>
              <a:defRPr/>
            </a:pPr>
            <a:r>
              <a:rPr lang="en-US" sz="1224" kern="0" dirty="0">
                <a:solidFill>
                  <a:sysClr val="window" lastClr="FFFFFF"/>
                </a:solidFill>
                <a:ea typeface="Segoe UI" pitchFamily="34" charset="0"/>
                <a:cs typeface="Segoe UI" pitchFamily="34" charset="0"/>
              </a:rPr>
              <a:t>Manage External Sharing for external access to sites and Guest Links for individual document sharing (even anonymously)</a:t>
            </a:r>
          </a:p>
        </p:txBody>
      </p:sp>
    </p:spTree>
    <p:extLst>
      <p:ext uri="{BB962C8B-B14F-4D97-AF65-F5344CB8AC3E}">
        <p14:creationId xmlns:p14="http://schemas.microsoft.com/office/powerpoint/2010/main" val="3555504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1500"/>
                            </p:stCondLst>
                            <p:childTnLst>
                              <p:par>
                                <p:cTn id="12" presetID="10" presetClass="entr" presetSubtype="0" fill="hold" grpId="0" nodeType="afterEffect">
                                  <p:stCondLst>
                                    <p:cond delay="10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22" presetClass="entr" presetSubtype="2" fill="hold"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3000"/>
                            </p:stCondLst>
                            <p:childTnLst>
                              <p:par>
                                <p:cTn id="19" presetID="10" presetClass="entr" presetSubtype="0" fill="hold" grpId="0" nodeType="after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22" presetClass="entr" presetSubtype="2" fill="hold"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wipe(right)">
                                      <p:cBhvr>
                                        <p:cTn id="24" dur="500"/>
                                        <p:tgtEl>
                                          <p:spTgt spid="10"/>
                                        </p:tgtEl>
                                      </p:cBhvr>
                                    </p:animEffect>
                                  </p:childTnLst>
                                </p:cTn>
                              </p:par>
                            </p:childTnLst>
                          </p:cTn>
                        </p:par>
                        <p:par>
                          <p:cTn id="25" fill="hold">
                            <p:stCondLst>
                              <p:cond delay="4500"/>
                            </p:stCondLst>
                            <p:childTnLst>
                              <p:par>
                                <p:cTn id="26" presetID="10" presetClass="entr" presetSubtype="0" fill="hold" grpId="0" nodeType="afterEffect">
                                  <p:stCondLst>
                                    <p:cond delay="1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22" presetClass="entr" presetSubtype="2" fill="hold" nodeType="withEffect">
                                  <p:stCondLst>
                                    <p:cond delay="100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08613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89478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884237" y="1363662"/>
            <a:ext cx="2569783" cy="2151181"/>
          </a:xfrm>
          <a:solidFill>
            <a:schemeClr val="accent1"/>
          </a:solidFill>
        </p:spPr>
        <p:txBody>
          <a:bodyPr vert="horz" lIns="93260" tIns="93260" rIns="93260" bIns="93260" rtlCol="0" anchor="b">
            <a:noAutofit/>
          </a:bodyPr>
          <a:lstStyle/>
          <a:p>
            <a:pPr indent="-289818" algn="r"/>
            <a:endParaRPr lang="en-US" sz="1428" dirty="0">
              <a:solidFill>
                <a:schemeClr val="bg1"/>
              </a:solidFill>
            </a:endParaRPr>
          </a:p>
          <a:p>
            <a:r>
              <a:rPr lang="en-US" dirty="0">
                <a:solidFill>
                  <a:schemeClr val="bg1"/>
                </a:solidFill>
              </a:rPr>
              <a:t>c</a:t>
            </a:r>
            <a:r>
              <a:rPr lang="en-US" dirty="0" smtClean="0">
                <a:solidFill>
                  <a:schemeClr val="bg1"/>
                </a:solidFill>
                <a:latin typeface="+mj-lt"/>
              </a:rPr>
              <a:t>losing the gap</a:t>
            </a:r>
            <a:endParaRPr lang="en-US" dirty="0">
              <a:solidFill>
                <a:schemeClr val="bg1"/>
              </a:solidFill>
              <a:latin typeface="+mj-lt"/>
            </a:endParaRPr>
          </a:p>
        </p:txBody>
      </p:sp>
      <p:sp>
        <p:nvSpPr>
          <p:cNvPr id="3" name="Content Placeholder 2"/>
          <p:cNvSpPr>
            <a:spLocks noGrp="1"/>
          </p:cNvSpPr>
          <p:nvPr>
            <p:ph sz="quarter" idx="11"/>
          </p:nvPr>
        </p:nvSpPr>
        <p:spPr>
          <a:xfrm>
            <a:off x="3540423" y="1363663"/>
            <a:ext cx="3427756" cy="1248505"/>
          </a:xfrm>
          <a:solidFill>
            <a:schemeClr val="accent6"/>
          </a:solidFill>
        </p:spPr>
        <p:txBody>
          <a:bodyPr vert="horz" lIns="93260" tIns="93260" rIns="93260" bIns="93260" rtlCol="0" anchor="b">
            <a:noAutofit/>
          </a:bodyPr>
          <a:lstStyle/>
          <a:p>
            <a:r>
              <a:rPr lang="en-US" dirty="0" smtClean="0">
                <a:solidFill>
                  <a:schemeClr val="bg1"/>
                </a:solidFill>
              </a:rPr>
              <a:t>improvements</a:t>
            </a:r>
            <a:r>
              <a:rPr lang="en-US" dirty="0" smtClean="0">
                <a:solidFill>
                  <a:schemeClr val="bg1"/>
                </a:solidFill>
                <a:latin typeface="+mj-lt"/>
              </a:rPr>
              <a:t> for all plans</a:t>
            </a:r>
            <a:endParaRPr lang="en-US" dirty="0">
              <a:solidFill>
                <a:schemeClr val="bg1"/>
              </a:solidFill>
              <a:latin typeface="+mj-lt"/>
            </a:endParaRPr>
          </a:p>
        </p:txBody>
      </p:sp>
      <p:sp>
        <p:nvSpPr>
          <p:cNvPr id="4" name="Title 3"/>
          <p:cNvSpPr>
            <a:spLocks noGrp="1"/>
          </p:cNvSpPr>
          <p:nvPr>
            <p:ph type="title"/>
          </p:nvPr>
        </p:nvSpPr>
        <p:spPr>
          <a:xfrm>
            <a:off x="221795" y="220662"/>
            <a:ext cx="11482842" cy="605302"/>
          </a:xfrm>
        </p:spPr>
        <p:txBody>
          <a:bodyPr/>
          <a:lstStyle/>
          <a:p>
            <a:r>
              <a:rPr lang="en-GB" dirty="0" smtClean="0"/>
              <a:t>The New SharePoint Online at-a-glance</a:t>
            </a:r>
            <a:endParaRPr lang="en-US" dirty="0"/>
          </a:p>
        </p:txBody>
      </p:sp>
      <p:sp>
        <p:nvSpPr>
          <p:cNvPr id="5" name="Content Placeholder 4"/>
          <p:cNvSpPr>
            <a:spLocks noGrp="1"/>
          </p:cNvSpPr>
          <p:nvPr>
            <p:ph sz="quarter" idx="12"/>
          </p:nvPr>
        </p:nvSpPr>
        <p:spPr>
          <a:xfrm>
            <a:off x="7066115" y="1363663"/>
            <a:ext cx="3427756" cy="2570452"/>
          </a:xfrm>
          <a:solidFill>
            <a:schemeClr val="accent4"/>
          </a:solidFill>
        </p:spPr>
        <p:txBody>
          <a:bodyPr vert="horz" lIns="93260" tIns="93260" rIns="93260" bIns="93260" rtlCol="0" anchor="b">
            <a:noAutofit/>
          </a:bodyPr>
          <a:lstStyle/>
          <a:p>
            <a:pPr algn="r"/>
            <a:endParaRPr lang="en-US" sz="1428" dirty="0">
              <a:solidFill>
                <a:schemeClr val="bg1"/>
              </a:solidFill>
            </a:endParaRPr>
          </a:p>
          <a:p>
            <a:pPr marL="352962" lvl="1" indent="0">
              <a:buNone/>
            </a:pPr>
            <a:endParaRPr lang="en-US" sz="1428" dirty="0">
              <a:solidFill>
                <a:schemeClr val="bg1"/>
              </a:solidFill>
              <a:latin typeface="+mj-lt"/>
            </a:endParaRPr>
          </a:p>
          <a:p>
            <a:pPr>
              <a:spcBef>
                <a:spcPts val="0"/>
              </a:spcBef>
            </a:pPr>
            <a:r>
              <a:rPr lang="en-US" dirty="0">
                <a:solidFill>
                  <a:schemeClr val="bg1"/>
                </a:solidFill>
              </a:rPr>
              <a:t>n</a:t>
            </a:r>
            <a:r>
              <a:rPr lang="en-US" dirty="0" smtClean="0">
                <a:solidFill>
                  <a:schemeClr val="bg1"/>
                </a:solidFill>
                <a:latin typeface="+mj-lt"/>
              </a:rPr>
              <a:t>ew </a:t>
            </a:r>
            <a:r>
              <a:rPr lang="en-US" dirty="0">
                <a:solidFill>
                  <a:schemeClr val="bg1"/>
                </a:solidFill>
              </a:rPr>
              <a:t>f</a:t>
            </a:r>
            <a:r>
              <a:rPr lang="en-US" dirty="0" smtClean="0">
                <a:solidFill>
                  <a:schemeClr val="bg1"/>
                </a:solidFill>
                <a:latin typeface="+mj-lt"/>
              </a:rPr>
              <a:t>eatures</a:t>
            </a:r>
            <a:endParaRPr lang="en-US" dirty="0">
              <a:solidFill>
                <a:schemeClr val="bg1"/>
              </a:solidFill>
              <a:latin typeface="+mj-lt"/>
            </a:endParaRPr>
          </a:p>
        </p:txBody>
      </p:sp>
      <p:sp>
        <p:nvSpPr>
          <p:cNvPr id="6" name="Content Placeholder 5"/>
          <p:cNvSpPr>
            <a:spLocks noGrp="1"/>
          </p:cNvSpPr>
          <p:nvPr>
            <p:ph sz="quarter" idx="13"/>
          </p:nvPr>
        </p:nvSpPr>
        <p:spPr>
          <a:xfrm>
            <a:off x="884237" y="3592559"/>
            <a:ext cx="2569783" cy="1663502"/>
          </a:xfrm>
          <a:solidFill>
            <a:schemeClr val="accent5"/>
          </a:solidFill>
        </p:spPr>
        <p:txBody>
          <a:bodyPr vert="horz" lIns="93260" tIns="93260" rIns="93260" bIns="93260" rtlCol="0" anchor="b">
            <a:noAutofit/>
          </a:bodyPr>
          <a:lstStyle/>
          <a:p>
            <a:pPr marL="352962" lvl="1" indent="0">
              <a:buNone/>
            </a:pPr>
            <a:endParaRPr lang="en-US" sz="1428" dirty="0">
              <a:solidFill>
                <a:schemeClr val="bg1"/>
              </a:solidFill>
              <a:latin typeface="+mj-lt"/>
            </a:endParaRPr>
          </a:p>
          <a:p>
            <a:r>
              <a:rPr lang="en-US" dirty="0">
                <a:solidFill>
                  <a:schemeClr val="bg1"/>
                </a:solidFill>
              </a:rPr>
              <a:t>i</a:t>
            </a:r>
            <a:r>
              <a:rPr lang="en-US" dirty="0" smtClean="0">
                <a:solidFill>
                  <a:schemeClr val="bg1"/>
                </a:solidFill>
                <a:latin typeface="+mj-lt"/>
              </a:rPr>
              <a:t>ncreased scale</a:t>
            </a:r>
            <a:endParaRPr lang="en-US" dirty="0">
              <a:solidFill>
                <a:schemeClr val="bg1"/>
              </a:solidFill>
              <a:latin typeface="+mj-lt"/>
            </a:endParaRPr>
          </a:p>
        </p:txBody>
      </p:sp>
      <p:sp>
        <p:nvSpPr>
          <p:cNvPr id="7" name="Content Placeholder 6"/>
          <p:cNvSpPr>
            <a:spLocks noGrp="1"/>
          </p:cNvSpPr>
          <p:nvPr>
            <p:ph sz="quarter" idx="15"/>
          </p:nvPr>
        </p:nvSpPr>
        <p:spPr>
          <a:xfrm>
            <a:off x="7066115" y="4007557"/>
            <a:ext cx="3427756" cy="1248505"/>
          </a:xfrm>
          <a:solidFill>
            <a:schemeClr val="accent3">
              <a:lumMod val="75000"/>
            </a:schemeClr>
          </a:solidFill>
        </p:spPr>
        <p:txBody>
          <a:bodyPr vert="horz" lIns="93260" tIns="93260" rIns="93260" bIns="93260" rtlCol="0" anchor="b">
            <a:noAutofit/>
          </a:bodyPr>
          <a:lstStyle/>
          <a:p>
            <a:pPr marL="352962" lvl="1" indent="0">
              <a:buNone/>
            </a:pPr>
            <a:endParaRPr lang="en-US" sz="1428" dirty="0">
              <a:solidFill>
                <a:schemeClr val="bg1"/>
              </a:solidFill>
            </a:endParaRPr>
          </a:p>
          <a:p>
            <a:r>
              <a:rPr lang="en-US" dirty="0">
                <a:solidFill>
                  <a:schemeClr val="bg1"/>
                </a:solidFill>
              </a:rPr>
              <a:t>a</a:t>
            </a:r>
            <a:r>
              <a:rPr lang="en-US" dirty="0" smtClean="0">
                <a:solidFill>
                  <a:schemeClr val="bg1"/>
                </a:solidFill>
                <a:latin typeface="+mj-lt"/>
              </a:rPr>
              <a:t>dministrator benefits</a:t>
            </a:r>
            <a:endParaRPr lang="en-US" dirty="0">
              <a:solidFill>
                <a:schemeClr val="bg1"/>
              </a:solidFill>
              <a:latin typeface="+mj-lt"/>
            </a:endParaRPr>
          </a:p>
        </p:txBody>
      </p:sp>
      <p:sp>
        <p:nvSpPr>
          <p:cNvPr id="8" name="Content Placeholder 7"/>
          <p:cNvSpPr>
            <a:spLocks noGrp="1"/>
          </p:cNvSpPr>
          <p:nvPr>
            <p:ph sz="quarter" idx="16"/>
          </p:nvPr>
        </p:nvSpPr>
        <p:spPr>
          <a:xfrm>
            <a:off x="3540423" y="2685610"/>
            <a:ext cx="3427756" cy="2570452"/>
          </a:xfrm>
          <a:solidFill>
            <a:schemeClr val="accent2"/>
          </a:solidFill>
        </p:spPr>
        <p:txBody>
          <a:bodyPr vert="horz" lIns="93260" tIns="93260" rIns="93260" bIns="93260" rtlCol="0" anchor="ctr">
            <a:noAutofit/>
          </a:bodyPr>
          <a:lstStyle/>
          <a:p>
            <a:pPr algn="ctr"/>
            <a:r>
              <a:rPr lang="en-US" sz="3264" b="1" dirty="0" smtClean="0">
                <a:solidFill>
                  <a:schemeClr val="bg1"/>
                </a:solidFill>
              </a:rPr>
              <a:t>The new SharePoint Online </a:t>
            </a:r>
            <a:r>
              <a:rPr lang="en-US" sz="3264" b="1" dirty="0">
                <a:solidFill>
                  <a:schemeClr val="bg1"/>
                </a:solidFill>
              </a:rPr>
              <a:t>will be the most service-ready release ever</a:t>
            </a:r>
            <a:endParaRPr lang="en-US" sz="1428" b="1" dirty="0">
              <a:solidFill>
                <a:schemeClr val="bg1"/>
              </a:solidFill>
            </a:endParaRPr>
          </a:p>
        </p:txBody>
      </p:sp>
      <p:grpSp>
        <p:nvGrpSpPr>
          <p:cNvPr id="9" name="Group 8"/>
          <p:cNvGrpSpPr/>
          <p:nvPr/>
        </p:nvGrpSpPr>
        <p:grpSpPr>
          <a:xfrm>
            <a:off x="10145535" y="4945062"/>
            <a:ext cx="1554339" cy="1554339"/>
            <a:chOff x="6816137" y="3404226"/>
            <a:chExt cx="1554339" cy="1554339"/>
          </a:xfrm>
          <a:solidFill>
            <a:srgbClr val="0070C0"/>
          </a:solidFill>
        </p:grpSpPr>
        <p:sp>
          <p:nvSpPr>
            <p:cNvPr id="10" name="Rectangle 9"/>
            <p:cNvSpPr/>
            <p:nvPr/>
          </p:nvSpPr>
          <p:spPr bwMode="auto">
            <a:xfrm>
              <a:off x="6816137" y="3404226"/>
              <a:ext cx="1554339" cy="155433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45" tIns="46630" rIns="69945" bIns="46630" numCol="1" spcCol="0" rtlCol="0" fromWordArt="0" anchor="b" anchorCtr="0" forceAA="0" compatLnSpc="1">
              <a:prstTxWarp prst="textNoShape">
                <a:avLst/>
              </a:prstTxWarp>
              <a:noAutofit/>
            </a:bodyPr>
            <a:lstStyle/>
            <a:p>
              <a:pPr defTabSz="932290" fontAlgn="base">
                <a:spcBef>
                  <a:spcPct val="0"/>
                </a:spcBef>
                <a:spcAft>
                  <a:spcPct val="0"/>
                </a:spcAft>
              </a:pPr>
              <a:endParaRPr lang="en-US" sz="1530" spc="-51"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descr="C:\Users\chrisw\Desktop\Cloud Services 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070959" y="3793268"/>
              <a:ext cx="1024421" cy="706540"/>
            </a:xfrm>
            <a:prstGeom prst="rect">
              <a:avLst/>
            </a:prstGeom>
            <a:grpFill/>
            <a:extLst/>
          </p:spPr>
        </p:pic>
      </p:gr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1507" y="5280577"/>
            <a:ext cx="1762125" cy="646113"/>
          </a:xfrm>
          <a:prstGeom prst="rect">
            <a:avLst/>
          </a:prstGeom>
        </p:spPr>
      </p:pic>
      <p:pic>
        <p:nvPicPr>
          <p:cNvPr id="15" name="Picture 14"/>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51734" y="5744750"/>
            <a:ext cx="719503" cy="249059"/>
          </a:xfrm>
          <a:prstGeom prst="rect">
            <a:avLst/>
          </a:prstGeom>
        </p:spPr>
      </p:pic>
    </p:spTree>
    <p:extLst>
      <p:ext uri="{BB962C8B-B14F-4D97-AF65-F5344CB8AC3E}">
        <p14:creationId xmlns:p14="http://schemas.microsoft.com/office/powerpoint/2010/main" val="1345961873"/>
      </p:ext>
    </p:extLst>
  </p:cSld>
  <p:clrMapOvr>
    <a:masterClrMapping/>
  </p:clrMapOvr>
  <mc:AlternateContent xmlns:mc="http://schemas.openxmlformats.org/markup-compatibility/2006" xmlns:p14="http://schemas.microsoft.com/office/powerpoint/2010/main">
    <mc:Choice Requires="p14">
      <p:transition spd="med">
        <p14:pan/>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Group 55"/>
          <p:cNvGrpSpPr/>
          <p:nvPr/>
        </p:nvGrpSpPr>
        <p:grpSpPr>
          <a:xfrm>
            <a:off x="3608399" y="1212848"/>
            <a:ext cx="1257322" cy="1257465"/>
            <a:chOff x="2451087" y="4269856"/>
            <a:chExt cx="1257322" cy="1257465"/>
          </a:xfrm>
        </p:grpSpPr>
        <p:sp>
          <p:nvSpPr>
            <p:cNvPr id="57" name="Oval 56"/>
            <p:cNvSpPr/>
            <p:nvPr/>
          </p:nvSpPr>
          <p:spPr>
            <a:xfrm>
              <a:off x="2451087" y="4269856"/>
              <a:ext cx="1257322" cy="1257465"/>
            </a:xfrm>
            <a:prstGeom prst="ellipse">
              <a:avLst/>
            </a:prstGeom>
          </p:spPr>
          <p:style>
            <a:lnRef idx="2">
              <a:schemeClr val="lt1">
                <a:hueOff val="0"/>
                <a:satOff val="0"/>
                <a:lumOff val="0"/>
                <a:alphaOff val="0"/>
              </a:schemeClr>
            </a:lnRef>
            <a:fillRef idx="1">
              <a:schemeClr val="accent2">
                <a:hueOff val="9732704"/>
                <a:satOff val="-15109"/>
                <a:lumOff val="6102"/>
                <a:alphaOff val="0"/>
              </a:schemeClr>
            </a:fillRef>
            <a:effectRef idx="0">
              <a:schemeClr val="accent2">
                <a:hueOff val="9732704"/>
                <a:satOff val="-15109"/>
                <a:lumOff val="6102"/>
                <a:alphaOff val="0"/>
              </a:schemeClr>
            </a:effectRef>
            <a:fontRef idx="minor">
              <a:schemeClr val="lt1"/>
            </a:fontRef>
          </p:style>
        </p:sp>
        <p:sp>
          <p:nvSpPr>
            <p:cNvPr id="58" name="Oval 4"/>
            <p:cNvSpPr/>
            <p:nvPr/>
          </p:nvSpPr>
          <p:spPr>
            <a:xfrm>
              <a:off x="2635218" y="445400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200" dirty="0" smtClean="0"/>
                <a:t>Translation Services</a:t>
              </a:r>
              <a:endParaRPr lang="en-US" sz="1200" kern="1200" dirty="0"/>
            </a:p>
          </p:txBody>
        </p:sp>
      </p:grpSp>
      <p:sp>
        <p:nvSpPr>
          <p:cNvPr id="36" name="Oval 35"/>
          <p:cNvSpPr/>
          <p:nvPr/>
        </p:nvSpPr>
        <p:spPr>
          <a:xfrm>
            <a:off x="991945" y="2983459"/>
            <a:ext cx="343828" cy="344352"/>
          </a:xfrm>
          <a:prstGeom prst="ellipse">
            <a:avLst/>
          </a:prstGeom>
        </p:spPr>
        <p:style>
          <a:lnRef idx="2">
            <a:schemeClr val="lt1">
              <a:hueOff val="0"/>
              <a:satOff val="0"/>
              <a:lumOff val="0"/>
              <a:alphaOff val="0"/>
            </a:schemeClr>
          </a:lnRef>
          <a:fillRef idx="1">
            <a:schemeClr val="accent2">
              <a:hueOff val="1390386"/>
              <a:satOff val="-2158"/>
              <a:lumOff val="872"/>
              <a:alphaOff val="0"/>
            </a:schemeClr>
          </a:fillRef>
          <a:effectRef idx="0">
            <a:schemeClr val="accent2">
              <a:hueOff val="1390386"/>
              <a:satOff val="-2158"/>
              <a:lumOff val="872"/>
              <a:alphaOff val="0"/>
            </a:schemeClr>
          </a:effectRef>
          <a:fontRef idx="minor">
            <a:schemeClr val="lt1"/>
          </a:fontRef>
        </p:style>
      </p:sp>
      <p:sp>
        <p:nvSpPr>
          <p:cNvPr id="3" name="Title 2"/>
          <p:cNvSpPr>
            <a:spLocks noGrp="1"/>
          </p:cNvSpPr>
          <p:nvPr>
            <p:ph type="title"/>
          </p:nvPr>
        </p:nvSpPr>
        <p:spPr>
          <a:xfrm>
            <a:off x="274639" y="144462"/>
            <a:ext cx="11889564" cy="917575"/>
          </a:xfrm>
        </p:spPr>
        <p:txBody>
          <a:bodyPr/>
          <a:lstStyle/>
          <a:p>
            <a:r>
              <a:rPr lang="en-US" sz="4400" dirty="0" smtClean="0">
                <a:solidFill>
                  <a:schemeClr val="tx1"/>
                </a:solidFill>
              </a:rPr>
              <a:t>SharePoint Online Grows up in in the coming release</a:t>
            </a:r>
            <a:endParaRPr lang="en-US" sz="4400" dirty="0">
              <a:solidFill>
                <a:schemeClr val="tx1"/>
              </a:solidFill>
            </a:endParaRPr>
          </a:p>
        </p:txBody>
      </p:sp>
      <p:graphicFrame>
        <p:nvGraphicFramePr>
          <p:cNvPr id="2" name="Diagram 1"/>
          <p:cNvGraphicFramePr/>
          <p:nvPr>
            <p:extLst>
              <p:ext uri="{D42A27DB-BD31-4B8C-83A1-F6EECF244321}">
                <p14:modId xmlns:p14="http://schemas.microsoft.com/office/powerpoint/2010/main" val="2740592992"/>
              </p:ext>
            </p:extLst>
          </p:nvPr>
        </p:nvGraphicFramePr>
        <p:xfrm>
          <a:off x="1722437" y="1211262"/>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Group 5"/>
          <p:cNvGrpSpPr/>
          <p:nvPr/>
        </p:nvGrpSpPr>
        <p:grpSpPr>
          <a:xfrm>
            <a:off x="1874837" y="5326063"/>
            <a:ext cx="990600" cy="914400"/>
            <a:chOff x="5468788" y="1020896"/>
            <a:chExt cx="1257322" cy="1257465"/>
          </a:xfrm>
        </p:grpSpPr>
        <p:sp>
          <p:nvSpPr>
            <p:cNvPr id="7" name="Oval 6"/>
            <p:cNvSpPr/>
            <p:nvPr/>
          </p:nvSpPr>
          <p:spPr>
            <a:xfrm>
              <a:off x="5468788" y="1020896"/>
              <a:ext cx="1257322" cy="1257465"/>
            </a:xfrm>
            <a:prstGeom prst="ellipse">
              <a:avLst/>
            </a:prstGeom>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8" name="Oval 4"/>
            <p:cNvSpPr/>
            <p:nvPr/>
          </p:nvSpPr>
          <p:spPr>
            <a:xfrm>
              <a:off x="5652919" y="120504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smtClean="0"/>
                <a:t>OData</a:t>
              </a:r>
              <a:endParaRPr lang="en-US" sz="1600" kern="1200" dirty="0"/>
            </a:p>
          </p:txBody>
        </p:sp>
      </p:grpSp>
      <p:grpSp>
        <p:nvGrpSpPr>
          <p:cNvPr id="9" name="Group 8"/>
          <p:cNvGrpSpPr/>
          <p:nvPr/>
        </p:nvGrpSpPr>
        <p:grpSpPr>
          <a:xfrm>
            <a:off x="2225599" y="1346759"/>
            <a:ext cx="1123427" cy="1123555"/>
            <a:chOff x="6060022" y="3193686"/>
            <a:chExt cx="1257322" cy="1257465"/>
          </a:xfrm>
        </p:grpSpPr>
        <p:sp>
          <p:nvSpPr>
            <p:cNvPr id="10" name="Oval 9"/>
            <p:cNvSpPr/>
            <p:nvPr/>
          </p:nvSpPr>
          <p:spPr>
            <a:xfrm>
              <a:off x="6060022" y="3193686"/>
              <a:ext cx="1257322" cy="1257465"/>
            </a:xfrm>
            <a:prstGeom prst="ellipse">
              <a:avLst/>
            </a:prstGeom>
          </p:spPr>
          <p:style>
            <a:lnRef idx="2">
              <a:schemeClr val="lt1">
                <a:hueOff val="0"/>
                <a:satOff val="0"/>
                <a:lumOff val="0"/>
                <a:alphaOff val="0"/>
              </a:schemeClr>
            </a:lnRef>
            <a:fillRef idx="1">
              <a:schemeClr val="accent2">
                <a:hueOff val="8342318"/>
                <a:satOff val="-12951"/>
                <a:lumOff val="5230"/>
                <a:alphaOff val="0"/>
              </a:schemeClr>
            </a:fillRef>
            <a:effectRef idx="0">
              <a:schemeClr val="accent2">
                <a:hueOff val="8342318"/>
                <a:satOff val="-12951"/>
                <a:lumOff val="5230"/>
                <a:alphaOff val="0"/>
              </a:schemeClr>
            </a:effectRef>
            <a:fontRef idx="minor">
              <a:schemeClr val="lt1"/>
            </a:fontRef>
          </p:style>
        </p:sp>
        <p:sp>
          <p:nvSpPr>
            <p:cNvPr id="11" name="Oval 4"/>
            <p:cNvSpPr/>
            <p:nvPr/>
          </p:nvSpPr>
          <p:spPr>
            <a:xfrm>
              <a:off x="6244153" y="337783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Workflow </a:t>
              </a:r>
              <a:br>
                <a:rPr lang="en-US" sz="1200" kern="1200" dirty="0" smtClean="0"/>
              </a:br>
              <a:r>
                <a:rPr lang="en-US" sz="1200" kern="1200" dirty="0" smtClean="0"/>
                <a:t>2013</a:t>
              </a:r>
              <a:endParaRPr lang="en-US" sz="1200" kern="1200" dirty="0"/>
            </a:p>
          </p:txBody>
        </p:sp>
      </p:grpSp>
      <p:grpSp>
        <p:nvGrpSpPr>
          <p:cNvPr id="12" name="Group 11"/>
          <p:cNvGrpSpPr/>
          <p:nvPr/>
        </p:nvGrpSpPr>
        <p:grpSpPr>
          <a:xfrm>
            <a:off x="6370637" y="4411663"/>
            <a:ext cx="742949" cy="685799"/>
            <a:chOff x="5468788" y="1020896"/>
            <a:chExt cx="1257322" cy="1257465"/>
          </a:xfrm>
        </p:grpSpPr>
        <p:sp>
          <p:nvSpPr>
            <p:cNvPr id="13" name="Oval 12"/>
            <p:cNvSpPr/>
            <p:nvPr/>
          </p:nvSpPr>
          <p:spPr>
            <a:xfrm>
              <a:off x="5468788" y="1020896"/>
              <a:ext cx="1257322" cy="1257465"/>
            </a:xfrm>
            <a:prstGeom prst="ellipse">
              <a:avLst/>
            </a:prstGeom>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14" name="Oval 4"/>
            <p:cNvSpPr/>
            <p:nvPr/>
          </p:nvSpPr>
          <p:spPr>
            <a:xfrm>
              <a:off x="5652919" y="120504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400" kern="1200" dirty="0" smtClean="0"/>
                <a:t>MDS</a:t>
              </a:r>
              <a:endParaRPr lang="en-US" sz="1400" kern="1200" dirty="0"/>
            </a:p>
          </p:txBody>
        </p:sp>
      </p:grpSp>
      <p:sp>
        <p:nvSpPr>
          <p:cNvPr id="15" name="Rounded Rectangle 14"/>
          <p:cNvSpPr/>
          <p:nvPr/>
        </p:nvSpPr>
        <p:spPr bwMode="auto">
          <a:xfrm>
            <a:off x="10333037" y="6469062"/>
            <a:ext cx="1831166" cy="381000"/>
          </a:xfrm>
          <a:prstGeom prst="roundRect">
            <a:avLst/>
          </a:prstGeom>
          <a:noFill/>
          <a:ln w="28575">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solidFill>
                  <a:schemeClr val="tx1">
                    <a:lumMod val="50000"/>
                  </a:schemeClr>
                </a:solidFill>
              </a:rPr>
              <a:t>… and more.</a:t>
            </a:r>
            <a:endParaRPr lang="en-US" sz="1600" dirty="0">
              <a:solidFill>
                <a:schemeClr val="tx1">
                  <a:lumMod val="50000"/>
                </a:schemeClr>
              </a:solidFill>
            </a:endParaRPr>
          </a:p>
        </p:txBody>
      </p:sp>
      <p:grpSp>
        <p:nvGrpSpPr>
          <p:cNvPr id="16" name="Group 15"/>
          <p:cNvGrpSpPr/>
          <p:nvPr/>
        </p:nvGrpSpPr>
        <p:grpSpPr>
          <a:xfrm>
            <a:off x="8123237" y="1048308"/>
            <a:ext cx="1257322" cy="1257465"/>
            <a:chOff x="2451087" y="4269856"/>
            <a:chExt cx="1257322" cy="1257465"/>
          </a:xfrm>
        </p:grpSpPr>
        <p:sp>
          <p:nvSpPr>
            <p:cNvPr id="17" name="Oval 16"/>
            <p:cNvSpPr/>
            <p:nvPr/>
          </p:nvSpPr>
          <p:spPr>
            <a:xfrm>
              <a:off x="2451087" y="4269856"/>
              <a:ext cx="1257322" cy="1257465"/>
            </a:xfrm>
            <a:prstGeom prst="ellipse">
              <a:avLst/>
            </a:prstGeom>
          </p:spPr>
          <p:style>
            <a:lnRef idx="2">
              <a:schemeClr val="lt1">
                <a:hueOff val="0"/>
                <a:satOff val="0"/>
                <a:lumOff val="0"/>
                <a:alphaOff val="0"/>
              </a:schemeClr>
            </a:lnRef>
            <a:fillRef idx="1">
              <a:schemeClr val="accent2">
                <a:hueOff val="9732704"/>
                <a:satOff val="-15109"/>
                <a:lumOff val="6102"/>
                <a:alphaOff val="0"/>
              </a:schemeClr>
            </a:fillRef>
            <a:effectRef idx="0">
              <a:schemeClr val="accent2">
                <a:hueOff val="9732704"/>
                <a:satOff val="-15109"/>
                <a:lumOff val="6102"/>
                <a:alphaOff val="0"/>
              </a:schemeClr>
            </a:effectRef>
            <a:fontRef idx="minor">
              <a:schemeClr val="lt1"/>
            </a:fontRef>
          </p:style>
        </p:sp>
        <p:sp>
          <p:nvSpPr>
            <p:cNvPr id="18" name="Oval 4"/>
            <p:cNvSpPr/>
            <p:nvPr/>
          </p:nvSpPr>
          <p:spPr>
            <a:xfrm>
              <a:off x="2635218" y="445400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200" kern="1200" dirty="0" smtClean="0"/>
                <a:t>eDiscovery</a:t>
              </a:r>
              <a:endParaRPr lang="en-US" sz="1200" kern="1200" dirty="0"/>
            </a:p>
          </p:txBody>
        </p:sp>
      </p:grpSp>
      <p:grpSp>
        <p:nvGrpSpPr>
          <p:cNvPr id="19" name="Group 18"/>
          <p:cNvGrpSpPr/>
          <p:nvPr/>
        </p:nvGrpSpPr>
        <p:grpSpPr>
          <a:xfrm>
            <a:off x="8885237" y="3212223"/>
            <a:ext cx="1257322" cy="1257465"/>
            <a:chOff x="1091630" y="1612319"/>
            <a:chExt cx="1257322" cy="1257465"/>
          </a:xfrm>
        </p:grpSpPr>
        <p:sp>
          <p:nvSpPr>
            <p:cNvPr id="20" name="Oval 19"/>
            <p:cNvSpPr/>
            <p:nvPr/>
          </p:nvSpPr>
          <p:spPr>
            <a:xfrm>
              <a:off x="1091630" y="1612319"/>
              <a:ext cx="1257322" cy="1257465"/>
            </a:xfrm>
            <a:prstGeom prst="ellipse">
              <a:avLst/>
            </a:prstGeom>
          </p:spPr>
          <p:style>
            <a:lnRef idx="2">
              <a:schemeClr val="lt1">
                <a:hueOff val="0"/>
                <a:satOff val="0"/>
                <a:lumOff val="0"/>
                <a:alphaOff val="0"/>
              </a:schemeClr>
            </a:lnRef>
            <a:fillRef idx="1">
              <a:schemeClr val="accent2">
                <a:hueOff val="3475966"/>
                <a:satOff val="-5396"/>
                <a:lumOff val="2179"/>
                <a:alphaOff val="0"/>
              </a:schemeClr>
            </a:fillRef>
            <a:effectRef idx="0">
              <a:schemeClr val="accent2">
                <a:hueOff val="3475966"/>
                <a:satOff val="-5396"/>
                <a:lumOff val="2179"/>
                <a:alphaOff val="0"/>
              </a:schemeClr>
            </a:effectRef>
            <a:fontRef idx="minor">
              <a:schemeClr val="lt1"/>
            </a:fontRef>
          </p:style>
        </p:sp>
        <p:sp>
          <p:nvSpPr>
            <p:cNvPr id="21" name="Oval 4"/>
            <p:cNvSpPr/>
            <p:nvPr/>
          </p:nvSpPr>
          <p:spPr>
            <a:xfrm>
              <a:off x="1275761" y="1796470"/>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400" kern="1200" dirty="0" smtClean="0"/>
                <a:t>SkyDrive</a:t>
              </a:r>
              <a:br>
                <a:rPr lang="en-US" sz="1400" kern="1200" dirty="0" smtClean="0"/>
              </a:br>
              <a:r>
                <a:rPr lang="en-US" sz="1400" kern="1200" dirty="0" smtClean="0"/>
                <a:t>Pro</a:t>
              </a:r>
              <a:endParaRPr lang="en-US" sz="1400" kern="1200" dirty="0"/>
            </a:p>
          </p:txBody>
        </p:sp>
      </p:grpSp>
      <p:grpSp>
        <p:nvGrpSpPr>
          <p:cNvPr id="22" name="Group 21"/>
          <p:cNvGrpSpPr/>
          <p:nvPr/>
        </p:nvGrpSpPr>
        <p:grpSpPr>
          <a:xfrm>
            <a:off x="1108051" y="3656804"/>
            <a:ext cx="1257322" cy="1257465"/>
            <a:chOff x="6060022" y="3193686"/>
            <a:chExt cx="1257322" cy="1257465"/>
          </a:xfrm>
        </p:grpSpPr>
        <p:sp>
          <p:nvSpPr>
            <p:cNvPr id="23" name="Oval 22"/>
            <p:cNvSpPr/>
            <p:nvPr/>
          </p:nvSpPr>
          <p:spPr>
            <a:xfrm>
              <a:off x="6060022" y="3193686"/>
              <a:ext cx="1257322" cy="1257465"/>
            </a:xfrm>
            <a:prstGeom prst="ellipse">
              <a:avLst/>
            </a:prstGeom>
          </p:spPr>
          <p:style>
            <a:lnRef idx="2">
              <a:schemeClr val="lt1">
                <a:hueOff val="0"/>
                <a:satOff val="0"/>
                <a:lumOff val="0"/>
                <a:alphaOff val="0"/>
              </a:schemeClr>
            </a:lnRef>
            <a:fillRef idx="1">
              <a:schemeClr val="accent2">
                <a:hueOff val="8342318"/>
                <a:satOff val="-12951"/>
                <a:lumOff val="5230"/>
                <a:alphaOff val="0"/>
              </a:schemeClr>
            </a:fillRef>
            <a:effectRef idx="0">
              <a:schemeClr val="accent2">
                <a:hueOff val="8342318"/>
                <a:satOff val="-12951"/>
                <a:lumOff val="5230"/>
                <a:alphaOff val="0"/>
              </a:schemeClr>
            </a:effectRef>
            <a:fontRef idx="minor">
              <a:schemeClr val="lt1"/>
            </a:fontRef>
          </p:style>
        </p:sp>
        <p:sp>
          <p:nvSpPr>
            <p:cNvPr id="24" name="Oval 4"/>
            <p:cNvSpPr/>
            <p:nvPr/>
          </p:nvSpPr>
          <p:spPr>
            <a:xfrm>
              <a:off x="6244153" y="337783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600" kern="1200" dirty="0" smtClean="0"/>
                <a:t>Records Center</a:t>
              </a:r>
              <a:endParaRPr lang="en-US" sz="1600" kern="1200" dirty="0"/>
            </a:p>
          </p:txBody>
        </p:sp>
      </p:grpSp>
      <p:grpSp>
        <p:nvGrpSpPr>
          <p:cNvPr id="25" name="Group 24"/>
          <p:cNvGrpSpPr/>
          <p:nvPr/>
        </p:nvGrpSpPr>
        <p:grpSpPr>
          <a:xfrm>
            <a:off x="6523037" y="5326062"/>
            <a:ext cx="1185128" cy="1142999"/>
            <a:chOff x="5468788" y="1020896"/>
            <a:chExt cx="1257322" cy="1257465"/>
          </a:xfrm>
        </p:grpSpPr>
        <p:sp>
          <p:nvSpPr>
            <p:cNvPr id="26" name="Oval 25"/>
            <p:cNvSpPr/>
            <p:nvPr/>
          </p:nvSpPr>
          <p:spPr>
            <a:xfrm>
              <a:off x="5468788" y="1020896"/>
              <a:ext cx="1257322" cy="1257465"/>
            </a:xfrm>
            <a:prstGeom prst="ellipse">
              <a:avLst/>
            </a:prstGeom>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27" name="Oval 4"/>
            <p:cNvSpPr/>
            <p:nvPr/>
          </p:nvSpPr>
          <p:spPr>
            <a:xfrm>
              <a:off x="5652919" y="120504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400" kern="1200" dirty="0" smtClean="0"/>
                <a:t>Site Mailbox</a:t>
              </a:r>
              <a:endParaRPr lang="en-US" sz="1400" kern="1200" dirty="0"/>
            </a:p>
          </p:txBody>
        </p:sp>
      </p:grpSp>
      <p:grpSp>
        <p:nvGrpSpPr>
          <p:cNvPr id="28" name="Group 27"/>
          <p:cNvGrpSpPr/>
          <p:nvPr/>
        </p:nvGrpSpPr>
        <p:grpSpPr>
          <a:xfrm>
            <a:off x="9639932" y="1967630"/>
            <a:ext cx="1005254" cy="1005368"/>
            <a:chOff x="1091630" y="1612319"/>
            <a:chExt cx="1257322" cy="1257465"/>
          </a:xfrm>
        </p:grpSpPr>
        <p:sp>
          <p:nvSpPr>
            <p:cNvPr id="29" name="Oval 28"/>
            <p:cNvSpPr/>
            <p:nvPr/>
          </p:nvSpPr>
          <p:spPr>
            <a:xfrm>
              <a:off x="1091630" y="1612319"/>
              <a:ext cx="1257322" cy="1257465"/>
            </a:xfrm>
            <a:prstGeom prst="ellipse">
              <a:avLst/>
            </a:prstGeom>
          </p:spPr>
          <p:style>
            <a:lnRef idx="2">
              <a:schemeClr val="lt1">
                <a:hueOff val="0"/>
                <a:satOff val="0"/>
                <a:lumOff val="0"/>
                <a:alphaOff val="0"/>
              </a:schemeClr>
            </a:lnRef>
            <a:fillRef idx="1">
              <a:schemeClr val="accent2">
                <a:hueOff val="3475966"/>
                <a:satOff val="-5396"/>
                <a:lumOff val="2179"/>
                <a:alphaOff val="0"/>
              </a:schemeClr>
            </a:fillRef>
            <a:effectRef idx="0">
              <a:schemeClr val="accent2">
                <a:hueOff val="3475966"/>
                <a:satOff val="-5396"/>
                <a:lumOff val="2179"/>
                <a:alphaOff val="0"/>
              </a:schemeClr>
            </a:effectRef>
            <a:fontRef idx="minor">
              <a:schemeClr val="lt1"/>
            </a:fontRef>
          </p:style>
        </p:sp>
        <p:sp>
          <p:nvSpPr>
            <p:cNvPr id="30" name="Oval 4"/>
            <p:cNvSpPr/>
            <p:nvPr/>
          </p:nvSpPr>
          <p:spPr>
            <a:xfrm>
              <a:off x="1275761" y="1796470"/>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1400" dirty="0"/>
                <a:t>d</a:t>
              </a:r>
              <a:r>
                <a:rPr lang="en-US" sz="1400" kern="1200" dirty="0" smtClean="0"/>
                <a:t>eep link</a:t>
              </a:r>
              <a:endParaRPr lang="en-US" sz="1400" kern="1200" dirty="0"/>
            </a:p>
          </p:txBody>
        </p:sp>
      </p:grpSp>
      <p:grpSp>
        <p:nvGrpSpPr>
          <p:cNvPr id="31" name="Group 30"/>
          <p:cNvGrpSpPr/>
          <p:nvPr/>
        </p:nvGrpSpPr>
        <p:grpSpPr>
          <a:xfrm>
            <a:off x="736576" y="2377760"/>
            <a:ext cx="742949" cy="685799"/>
            <a:chOff x="5468788" y="1020896"/>
            <a:chExt cx="1257322" cy="1257465"/>
          </a:xfrm>
        </p:grpSpPr>
        <p:sp>
          <p:nvSpPr>
            <p:cNvPr id="32" name="Oval 31"/>
            <p:cNvSpPr/>
            <p:nvPr/>
          </p:nvSpPr>
          <p:spPr>
            <a:xfrm>
              <a:off x="5468788" y="1020896"/>
              <a:ext cx="1257322" cy="1257465"/>
            </a:xfrm>
            <a:prstGeom prst="ellipse">
              <a:avLst/>
            </a:prstGeom>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33" name="Oval 4"/>
            <p:cNvSpPr/>
            <p:nvPr/>
          </p:nvSpPr>
          <p:spPr>
            <a:xfrm>
              <a:off x="5652919" y="120504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400" kern="1200" dirty="0" smtClean="0"/>
                <a:t>New UX</a:t>
              </a:r>
              <a:endParaRPr lang="en-US" sz="1400" kern="1200" dirty="0"/>
            </a:p>
          </p:txBody>
        </p:sp>
      </p:grpSp>
      <p:sp>
        <p:nvSpPr>
          <p:cNvPr id="34" name="Oval 33"/>
          <p:cNvSpPr/>
          <p:nvPr/>
        </p:nvSpPr>
        <p:spPr>
          <a:xfrm>
            <a:off x="2720366" y="3164554"/>
            <a:ext cx="249307" cy="249282"/>
          </a:xfrm>
          <a:prstGeom prst="ellipse">
            <a:avLst/>
          </a:prstGeom>
        </p:spPr>
        <p:style>
          <a:lnRef idx="2">
            <a:schemeClr val="lt1">
              <a:hueOff val="0"/>
              <a:satOff val="0"/>
              <a:lumOff val="0"/>
              <a:alphaOff val="0"/>
            </a:schemeClr>
          </a:lnRef>
          <a:fillRef idx="1">
            <a:schemeClr val="accent2">
              <a:hueOff val="695193"/>
              <a:satOff val="-1079"/>
              <a:lumOff val="436"/>
              <a:alphaOff val="0"/>
            </a:schemeClr>
          </a:fillRef>
          <a:effectRef idx="0">
            <a:schemeClr val="accent2">
              <a:hueOff val="695193"/>
              <a:satOff val="-1079"/>
              <a:lumOff val="436"/>
              <a:alphaOff val="0"/>
            </a:schemeClr>
          </a:effectRef>
          <a:fontRef idx="minor">
            <a:schemeClr val="lt1"/>
          </a:fontRef>
        </p:style>
      </p:sp>
      <p:sp>
        <p:nvSpPr>
          <p:cNvPr id="35" name="Oval 34"/>
          <p:cNvSpPr/>
          <p:nvPr/>
        </p:nvSpPr>
        <p:spPr>
          <a:xfrm>
            <a:off x="7998583" y="2163299"/>
            <a:ext cx="249307" cy="249282"/>
          </a:xfrm>
          <a:prstGeom prst="ellipse">
            <a:avLst/>
          </a:prstGeom>
        </p:spPr>
        <p:style>
          <a:lnRef idx="2">
            <a:schemeClr val="lt1">
              <a:hueOff val="0"/>
              <a:satOff val="0"/>
              <a:lumOff val="0"/>
              <a:alphaOff val="0"/>
            </a:schemeClr>
          </a:lnRef>
          <a:fillRef idx="1">
            <a:schemeClr val="accent2">
              <a:hueOff val="7647124"/>
              <a:satOff val="-11871"/>
              <a:lumOff val="4794"/>
              <a:alphaOff val="0"/>
            </a:schemeClr>
          </a:fillRef>
          <a:effectRef idx="0">
            <a:schemeClr val="accent2">
              <a:hueOff val="7647124"/>
              <a:satOff val="-11871"/>
              <a:lumOff val="4794"/>
              <a:alphaOff val="0"/>
            </a:schemeClr>
          </a:effectRef>
          <a:fontRef idx="minor">
            <a:schemeClr val="lt1"/>
          </a:fontRef>
        </p:style>
      </p:sp>
      <p:sp>
        <p:nvSpPr>
          <p:cNvPr id="37" name="Oval 36"/>
          <p:cNvSpPr/>
          <p:nvPr/>
        </p:nvSpPr>
        <p:spPr>
          <a:xfrm>
            <a:off x="9639932" y="3030221"/>
            <a:ext cx="249307" cy="249282"/>
          </a:xfrm>
          <a:prstGeom prst="ellipse">
            <a:avLst/>
          </a:prstGeom>
        </p:spPr>
        <p:style>
          <a:lnRef idx="2">
            <a:schemeClr val="lt1">
              <a:hueOff val="0"/>
              <a:satOff val="0"/>
              <a:lumOff val="0"/>
              <a:alphaOff val="0"/>
            </a:schemeClr>
          </a:lnRef>
          <a:fillRef idx="1">
            <a:schemeClr val="accent2">
              <a:hueOff val="6951931"/>
              <a:satOff val="-10792"/>
              <a:lumOff val="4358"/>
              <a:alphaOff val="0"/>
            </a:schemeClr>
          </a:fillRef>
          <a:effectRef idx="0">
            <a:schemeClr val="accent2">
              <a:hueOff val="6951931"/>
              <a:satOff val="-10792"/>
              <a:lumOff val="4358"/>
              <a:alphaOff val="0"/>
            </a:schemeClr>
          </a:effectRef>
          <a:fontRef idx="minor">
            <a:schemeClr val="lt1"/>
          </a:fontRef>
        </p:style>
      </p:sp>
      <p:sp>
        <p:nvSpPr>
          <p:cNvPr id="38" name="Oval 37"/>
          <p:cNvSpPr/>
          <p:nvPr/>
        </p:nvSpPr>
        <p:spPr>
          <a:xfrm>
            <a:off x="4707269" y="1470616"/>
            <a:ext cx="249307" cy="249282"/>
          </a:xfrm>
          <a:prstGeom prst="ellipse">
            <a:avLst/>
          </a:prstGeom>
        </p:spPr>
        <p:style>
          <a:lnRef idx="2">
            <a:schemeClr val="lt1">
              <a:hueOff val="0"/>
              <a:satOff val="0"/>
              <a:lumOff val="0"/>
              <a:alphaOff val="0"/>
            </a:schemeClr>
          </a:lnRef>
          <a:fillRef idx="1">
            <a:schemeClr val="accent2">
              <a:hueOff val="10427897"/>
              <a:satOff val="-16188"/>
              <a:lumOff val="6537"/>
              <a:alphaOff val="0"/>
            </a:schemeClr>
          </a:fillRef>
          <a:effectRef idx="0">
            <a:schemeClr val="accent2">
              <a:hueOff val="10427897"/>
              <a:satOff val="-16188"/>
              <a:lumOff val="6537"/>
              <a:alphaOff val="0"/>
            </a:schemeClr>
          </a:effectRef>
          <a:fontRef idx="minor">
            <a:schemeClr val="lt1"/>
          </a:fontRef>
        </p:style>
      </p:sp>
      <p:sp>
        <p:nvSpPr>
          <p:cNvPr id="39" name="Oval 38"/>
          <p:cNvSpPr/>
          <p:nvPr/>
        </p:nvSpPr>
        <p:spPr>
          <a:xfrm>
            <a:off x="1908851" y="1444960"/>
            <a:ext cx="343828" cy="344352"/>
          </a:xfrm>
          <a:prstGeom prst="ellipse">
            <a:avLst/>
          </a:prstGeom>
        </p:spPr>
        <p:style>
          <a:lnRef idx="2">
            <a:schemeClr val="lt1">
              <a:hueOff val="0"/>
              <a:satOff val="0"/>
              <a:lumOff val="0"/>
              <a:alphaOff val="0"/>
            </a:schemeClr>
          </a:lnRef>
          <a:fillRef idx="1">
            <a:schemeClr val="accent2">
              <a:hueOff val="1390386"/>
              <a:satOff val="-2158"/>
              <a:lumOff val="872"/>
              <a:alphaOff val="0"/>
            </a:schemeClr>
          </a:fillRef>
          <a:effectRef idx="0">
            <a:schemeClr val="accent2">
              <a:hueOff val="1390386"/>
              <a:satOff val="-2158"/>
              <a:lumOff val="872"/>
              <a:alphaOff val="0"/>
            </a:schemeClr>
          </a:effectRef>
          <a:fontRef idx="minor">
            <a:schemeClr val="lt1"/>
          </a:fontRef>
        </p:style>
      </p:sp>
      <p:grpSp>
        <p:nvGrpSpPr>
          <p:cNvPr id="40" name="Group 39"/>
          <p:cNvGrpSpPr/>
          <p:nvPr/>
        </p:nvGrpSpPr>
        <p:grpSpPr>
          <a:xfrm>
            <a:off x="8649332" y="5652233"/>
            <a:ext cx="990600" cy="914400"/>
            <a:chOff x="5468788" y="1020896"/>
            <a:chExt cx="1257322" cy="1257465"/>
          </a:xfrm>
          <a:solidFill>
            <a:schemeClr val="accent1"/>
          </a:solidFill>
        </p:grpSpPr>
        <p:sp>
          <p:nvSpPr>
            <p:cNvPr id="41" name="Oval 40"/>
            <p:cNvSpPr/>
            <p:nvPr/>
          </p:nvSpPr>
          <p:spPr>
            <a:xfrm>
              <a:off x="5468788" y="1020896"/>
              <a:ext cx="1257322" cy="1257465"/>
            </a:xfrm>
            <a:prstGeom prst="ellipse">
              <a:avLst/>
            </a:prstGeom>
            <a:grpFill/>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42" name="Oval 4"/>
            <p:cNvSpPr/>
            <p:nvPr/>
          </p:nvSpPr>
          <p:spPr>
            <a:xfrm>
              <a:off x="5652919" y="120504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200" kern="1200" dirty="0" smtClean="0"/>
                <a:t>refiners</a:t>
              </a:r>
              <a:endParaRPr lang="en-US" sz="1600" kern="1200" dirty="0"/>
            </a:p>
          </p:txBody>
        </p:sp>
      </p:grpSp>
      <p:grpSp>
        <p:nvGrpSpPr>
          <p:cNvPr id="43" name="Group 42"/>
          <p:cNvGrpSpPr/>
          <p:nvPr/>
        </p:nvGrpSpPr>
        <p:grpSpPr>
          <a:xfrm>
            <a:off x="9819754" y="4651690"/>
            <a:ext cx="1122883" cy="1134453"/>
            <a:chOff x="2451087" y="4269856"/>
            <a:chExt cx="1257322" cy="1257465"/>
          </a:xfrm>
          <a:solidFill>
            <a:schemeClr val="accent2">
              <a:lumMod val="75000"/>
            </a:schemeClr>
          </a:solidFill>
        </p:grpSpPr>
        <p:sp>
          <p:nvSpPr>
            <p:cNvPr id="44" name="Oval 43"/>
            <p:cNvSpPr/>
            <p:nvPr/>
          </p:nvSpPr>
          <p:spPr>
            <a:xfrm>
              <a:off x="2451087" y="4269856"/>
              <a:ext cx="1257322" cy="1257465"/>
            </a:xfrm>
            <a:prstGeom prst="ellipse">
              <a:avLst/>
            </a:prstGeom>
            <a:grpFill/>
          </p:spPr>
          <p:style>
            <a:lnRef idx="2">
              <a:schemeClr val="lt1">
                <a:hueOff val="0"/>
                <a:satOff val="0"/>
                <a:lumOff val="0"/>
                <a:alphaOff val="0"/>
              </a:schemeClr>
            </a:lnRef>
            <a:fillRef idx="1">
              <a:schemeClr val="accent2">
                <a:hueOff val="9732704"/>
                <a:satOff val="-15109"/>
                <a:lumOff val="6102"/>
                <a:alphaOff val="0"/>
              </a:schemeClr>
            </a:fillRef>
            <a:effectRef idx="0">
              <a:schemeClr val="accent2">
                <a:hueOff val="9732704"/>
                <a:satOff val="-15109"/>
                <a:lumOff val="6102"/>
                <a:alphaOff val="0"/>
              </a:schemeClr>
            </a:effectRef>
            <a:fontRef idx="minor">
              <a:schemeClr val="lt1"/>
            </a:fontRef>
          </p:style>
        </p:sp>
        <p:sp>
          <p:nvSpPr>
            <p:cNvPr id="45" name="Oval 4"/>
            <p:cNvSpPr/>
            <p:nvPr/>
          </p:nvSpPr>
          <p:spPr>
            <a:xfrm>
              <a:off x="2635218" y="445400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Mobile apps</a:t>
              </a:r>
              <a:endParaRPr lang="en-US" sz="1200" kern="1200" dirty="0"/>
            </a:p>
          </p:txBody>
        </p:sp>
      </p:grpSp>
      <p:sp>
        <p:nvSpPr>
          <p:cNvPr id="46" name="Oval 45"/>
          <p:cNvSpPr/>
          <p:nvPr/>
        </p:nvSpPr>
        <p:spPr>
          <a:xfrm>
            <a:off x="9605190" y="5396569"/>
            <a:ext cx="249307" cy="249282"/>
          </a:xfrm>
          <a:prstGeom prst="ellipse">
            <a:avLst/>
          </a:prstGeom>
          <a:solidFill>
            <a:schemeClr val="accent1">
              <a:lumMod val="75000"/>
            </a:schemeClr>
          </a:solidFill>
        </p:spPr>
        <p:style>
          <a:lnRef idx="2">
            <a:schemeClr val="lt1">
              <a:hueOff val="0"/>
              <a:satOff val="0"/>
              <a:lumOff val="0"/>
              <a:alphaOff val="0"/>
            </a:schemeClr>
          </a:lnRef>
          <a:fillRef idx="1">
            <a:schemeClr val="accent2">
              <a:hueOff val="6951931"/>
              <a:satOff val="-10792"/>
              <a:lumOff val="4358"/>
              <a:alphaOff val="0"/>
            </a:schemeClr>
          </a:fillRef>
          <a:effectRef idx="0">
            <a:schemeClr val="accent2">
              <a:hueOff val="6951931"/>
              <a:satOff val="-10792"/>
              <a:lumOff val="4358"/>
              <a:alphaOff val="0"/>
            </a:schemeClr>
          </a:effectRef>
          <a:fontRef idx="minor">
            <a:schemeClr val="lt1"/>
          </a:fontRef>
        </p:style>
      </p:sp>
      <p:grpSp>
        <p:nvGrpSpPr>
          <p:cNvPr id="47" name="Group 46"/>
          <p:cNvGrpSpPr/>
          <p:nvPr/>
        </p:nvGrpSpPr>
        <p:grpSpPr>
          <a:xfrm>
            <a:off x="1315827" y="2535259"/>
            <a:ext cx="1257322" cy="1257465"/>
            <a:chOff x="2451087" y="4269856"/>
            <a:chExt cx="1257322" cy="1257465"/>
          </a:xfrm>
        </p:grpSpPr>
        <p:sp>
          <p:nvSpPr>
            <p:cNvPr id="48" name="Oval 47"/>
            <p:cNvSpPr/>
            <p:nvPr/>
          </p:nvSpPr>
          <p:spPr>
            <a:xfrm>
              <a:off x="2451087" y="4269856"/>
              <a:ext cx="1257322" cy="1257465"/>
            </a:xfrm>
            <a:prstGeom prst="ellipse">
              <a:avLst/>
            </a:prstGeom>
          </p:spPr>
          <p:style>
            <a:lnRef idx="2">
              <a:schemeClr val="lt1">
                <a:hueOff val="0"/>
                <a:satOff val="0"/>
                <a:lumOff val="0"/>
                <a:alphaOff val="0"/>
              </a:schemeClr>
            </a:lnRef>
            <a:fillRef idx="1">
              <a:schemeClr val="accent2">
                <a:hueOff val="9732704"/>
                <a:satOff val="-15109"/>
                <a:lumOff val="6102"/>
                <a:alphaOff val="0"/>
              </a:schemeClr>
            </a:fillRef>
            <a:effectRef idx="0">
              <a:schemeClr val="accent2">
                <a:hueOff val="9732704"/>
                <a:satOff val="-15109"/>
                <a:lumOff val="6102"/>
                <a:alphaOff val="0"/>
              </a:schemeClr>
            </a:effectRef>
            <a:fontRef idx="minor">
              <a:schemeClr val="lt1"/>
            </a:fontRef>
          </p:style>
        </p:sp>
        <p:sp>
          <p:nvSpPr>
            <p:cNvPr id="49" name="Oval 4"/>
            <p:cNvSpPr/>
            <p:nvPr/>
          </p:nvSpPr>
          <p:spPr>
            <a:xfrm>
              <a:off x="2635218" y="4454007"/>
              <a:ext cx="889060" cy="8891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Hybrid Search</a:t>
              </a:r>
              <a:endParaRPr lang="en-US" sz="1200" kern="1200" dirty="0"/>
            </a:p>
          </p:txBody>
        </p:sp>
      </p:grpSp>
      <p:grpSp>
        <p:nvGrpSpPr>
          <p:cNvPr id="50" name="Group 49"/>
          <p:cNvGrpSpPr>
            <a:grpSpLocks noChangeAspect="1"/>
          </p:cNvGrpSpPr>
          <p:nvPr/>
        </p:nvGrpSpPr>
        <p:grpSpPr>
          <a:xfrm>
            <a:off x="7757266" y="3268662"/>
            <a:ext cx="1167513" cy="1188720"/>
            <a:chOff x="6060022" y="3193686"/>
            <a:chExt cx="1257322" cy="1257465"/>
          </a:xfrm>
          <a:solidFill>
            <a:schemeClr val="tx2">
              <a:lumMod val="50000"/>
              <a:lumOff val="50000"/>
            </a:schemeClr>
          </a:solidFill>
        </p:grpSpPr>
        <p:sp>
          <p:nvSpPr>
            <p:cNvPr id="51" name="Oval 50"/>
            <p:cNvSpPr/>
            <p:nvPr/>
          </p:nvSpPr>
          <p:spPr>
            <a:xfrm>
              <a:off x="6060022" y="3193686"/>
              <a:ext cx="1257322" cy="1257465"/>
            </a:xfrm>
            <a:prstGeom prst="ellipse">
              <a:avLst/>
            </a:prstGeom>
            <a:grpFill/>
          </p:spPr>
          <p:style>
            <a:lnRef idx="2">
              <a:schemeClr val="lt1">
                <a:hueOff val="0"/>
                <a:satOff val="0"/>
                <a:lumOff val="0"/>
                <a:alphaOff val="0"/>
              </a:schemeClr>
            </a:lnRef>
            <a:fillRef idx="1">
              <a:schemeClr val="accent2">
                <a:hueOff val="8342318"/>
                <a:satOff val="-12951"/>
                <a:lumOff val="5230"/>
                <a:alphaOff val="0"/>
              </a:schemeClr>
            </a:fillRef>
            <a:effectRef idx="0">
              <a:schemeClr val="accent2">
                <a:hueOff val="8342318"/>
                <a:satOff val="-12951"/>
                <a:lumOff val="5230"/>
                <a:alphaOff val="0"/>
              </a:schemeClr>
            </a:effectRef>
            <a:fontRef idx="minor">
              <a:schemeClr val="lt1"/>
            </a:fontRef>
          </p:style>
        </p:sp>
        <p:sp>
          <p:nvSpPr>
            <p:cNvPr id="52" name="Oval 4"/>
            <p:cNvSpPr/>
            <p:nvPr/>
          </p:nvSpPr>
          <p:spPr>
            <a:xfrm>
              <a:off x="6244153" y="337783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600" kern="1200" dirty="0" smtClean="0"/>
                <a:t>Quick Preview</a:t>
              </a:r>
              <a:endParaRPr lang="en-US" sz="1600" kern="1200" dirty="0"/>
            </a:p>
          </p:txBody>
        </p:sp>
      </p:grpSp>
      <p:grpSp>
        <p:nvGrpSpPr>
          <p:cNvPr id="53" name="Group 52"/>
          <p:cNvGrpSpPr/>
          <p:nvPr/>
        </p:nvGrpSpPr>
        <p:grpSpPr>
          <a:xfrm>
            <a:off x="754537" y="4640262"/>
            <a:ext cx="990600" cy="914400"/>
            <a:chOff x="5468788" y="1020896"/>
            <a:chExt cx="1257322" cy="1257465"/>
          </a:xfrm>
          <a:solidFill>
            <a:schemeClr val="accent4">
              <a:lumMod val="40000"/>
              <a:lumOff val="60000"/>
            </a:schemeClr>
          </a:solidFill>
        </p:grpSpPr>
        <p:sp>
          <p:nvSpPr>
            <p:cNvPr id="54" name="Oval 53"/>
            <p:cNvSpPr/>
            <p:nvPr/>
          </p:nvSpPr>
          <p:spPr>
            <a:xfrm>
              <a:off x="5468788" y="1020896"/>
              <a:ext cx="1257322" cy="1257465"/>
            </a:xfrm>
            <a:prstGeom prst="ellipse">
              <a:avLst/>
            </a:prstGeom>
            <a:grpFill/>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55" name="Oval 4"/>
            <p:cNvSpPr/>
            <p:nvPr/>
          </p:nvSpPr>
          <p:spPr>
            <a:xfrm>
              <a:off x="5652919" y="120504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Quick Edit</a:t>
              </a:r>
              <a:endParaRPr lang="en-US" sz="1600" kern="1200" dirty="0"/>
            </a:p>
          </p:txBody>
        </p:sp>
      </p:grpSp>
      <p:grpSp>
        <p:nvGrpSpPr>
          <p:cNvPr id="59" name="Group 58"/>
          <p:cNvGrpSpPr/>
          <p:nvPr/>
        </p:nvGrpSpPr>
        <p:grpSpPr>
          <a:xfrm>
            <a:off x="3029880" y="5158674"/>
            <a:ext cx="1185128" cy="1142999"/>
            <a:chOff x="5468788" y="1020896"/>
            <a:chExt cx="1257322" cy="1257465"/>
          </a:xfrm>
          <a:solidFill>
            <a:srgbClr val="C00000"/>
          </a:solidFill>
        </p:grpSpPr>
        <p:sp>
          <p:nvSpPr>
            <p:cNvPr id="60" name="Oval 59"/>
            <p:cNvSpPr/>
            <p:nvPr/>
          </p:nvSpPr>
          <p:spPr>
            <a:xfrm>
              <a:off x="5468788" y="1020896"/>
              <a:ext cx="1257322" cy="1257465"/>
            </a:xfrm>
            <a:prstGeom prst="ellipse">
              <a:avLst/>
            </a:prstGeom>
            <a:grpFill/>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61" name="Oval 4"/>
            <p:cNvSpPr/>
            <p:nvPr/>
          </p:nvSpPr>
          <p:spPr>
            <a:xfrm>
              <a:off x="5652919" y="120504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kern="1200" dirty="0" smtClean="0"/>
                <a:t>Dev Site</a:t>
              </a:r>
              <a:endParaRPr lang="en-US" sz="1400" kern="1200" dirty="0"/>
            </a:p>
          </p:txBody>
        </p:sp>
      </p:grpSp>
      <p:sp>
        <p:nvSpPr>
          <p:cNvPr id="62" name="Oval 61"/>
          <p:cNvSpPr/>
          <p:nvPr/>
        </p:nvSpPr>
        <p:spPr>
          <a:xfrm>
            <a:off x="1656003" y="4775814"/>
            <a:ext cx="343828" cy="344352"/>
          </a:xfrm>
          <a:prstGeom prst="ellipse">
            <a:avLst/>
          </a:prstGeom>
          <a:solidFill>
            <a:srgbClr val="00B050"/>
          </a:solidFill>
        </p:spPr>
        <p:style>
          <a:lnRef idx="2">
            <a:schemeClr val="lt1">
              <a:hueOff val="0"/>
              <a:satOff val="0"/>
              <a:lumOff val="0"/>
              <a:alphaOff val="0"/>
            </a:schemeClr>
          </a:lnRef>
          <a:fillRef idx="1">
            <a:schemeClr val="accent2">
              <a:hueOff val="1390386"/>
              <a:satOff val="-2158"/>
              <a:lumOff val="872"/>
              <a:alphaOff val="0"/>
            </a:schemeClr>
          </a:fillRef>
          <a:effectRef idx="0">
            <a:schemeClr val="accent2">
              <a:hueOff val="1390386"/>
              <a:satOff val="-2158"/>
              <a:lumOff val="872"/>
              <a:alphaOff val="0"/>
            </a:schemeClr>
          </a:effectRef>
          <a:fontRef idx="minor">
            <a:schemeClr val="lt1"/>
          </a:fontRef>
        </p:style>
      </p:sp>
      <p:grpSp>
        <p:nvGrpSpPr>
          <p:cNvPr id="63" name="Group 62"/>
          <p:cNvGrpSpPr/>
          <p:nvPr/>
        </p:nvGrpSpPr>
        <p:grpSpPr>
          <a:xfrm>
            <a:off x="414825" y="1065309"/>
            <a:ext cx="990600" cy="914400"/>
            <a:chOff x="5468788" y="1020896"/>
            <a:chExt cx="1257322" cy="1257465"/>
          </a:xfrm>
          <a:solidFill>
            <a:schemeClr val="accent1"/>
          </a:solidFill>
        </p:grpSpPr>
        <p:sp>
          <p:nvSpPr>
            <p:cNvPr id="64" name="Oval 63"/>
            <p:cNvSpPr/>
            <p:nvPr/>
          </p:nvSpPr>
          <p:spPr>
            <a:xfrm>
              <a:off x="5468788" y="1020896"/>
              <a:ext cx="1257322" cy="1257465"/>
            </a:xfrm>
            <a:prstGeom prst="ellipse">
              <a:avLst/>
            </a:prstGeom>
            <a:grpFill/>
          </p:spPr>
          <p:style>
            <a:lnRef idx="2">
              <a:schemeClr val="lt1">
                <a:hueOff val="0"/>
                <a:satOff val="0"/>
                <a:lumOff val="0"/>
                <a:alphaOff val="0"/>
              </a:schemeClr>
            </a:lnRef>
            <a:fillRef idx="1">
              <a:schemeClr val="accent2">
                <a:hueOff val="5561545"/>
                <a:satOff val="-8634"/>
                <a:lumOff val="3487"/>
                <a:alphaOff val="0"/>
              </a:schemeClr>
            </a:fillRef>
            <a:effectRef idx="0">
              <a:schemeClr val="accent2">
                <a:hueOff val="5561545"/>
                <a:satOff val="-8634"/>
                <a:lumOff val="3487"/>
                <a:alphaOff val="0"/>
              </a:schemeClr>
            </a:effectRef>
            <a:fontRef idx="minor">
              <a:schemeClr val="lt1"/>
            </a:fontRef>
          </p:style>
        </p:sp>
        <p:sp>
          <p:nvSpPr>
            <p:cNvPr id="65" name="Oval 4"/>
            <p:cNvSpPr/>
            <p:nvPr/>
          </p:nvSpPr>
          <p:spPr>
            <a:xfrm>
              <a:off x="5652919" y="1205047"/>
              <a:ext cx="889060" cy="88916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kern="1200" dirty="0" smtClean="0"/>
                <a:t>Gest Links</a:t>
              </a:r>
              <a:endParaRPr lang="en-US" sz="1600" kern="1200" dirty="0"/>
            </a:p>
          </p:txBody>
        </p:sp>
      </p:grpSp>
      <p:sp>
        <p:nvSpPr>
          <p:cNvPr id="4" name="Oval 3"/>
          <p:cNvSpPr/>
          <p:nvPr/>
        </p:nvSpPr>
        <p:spPr bwMode="auto">
          <a:xfrm>
            <a:off x="10773334" y="813359"/>
            <a:ext cx="5427103" cy="5427103"/>
          </a:xfrm>
          <a:prstGeom prst="ellipse">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6" name="Picture 65"/>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6200000">
            <a:off x="10218928" y="3174225"/>
            <a:ext cx="2233146" cy="773013"/>
          </a:xfrm>
          <a:prstGeom prst="rect">
            <a:avLst/>
          </a:prstGeom>
        </p:spPr>
      </p:pic>
      <p:sp>
        <p:nvSpPr>
          <p:cNvPr id="5" name="TextBox 4"/>
          <p:cNvSpPr txBox="1"/>
          <p:nvPr/>
        </p:nvSpPr>
        <p:spPr>
          <a:xfrm>
            <a:off x="10699877" y="3174198"/>
            <a:ext cx="649858"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accent1">
                    <a:lumMod val="60000"/>
                    <a:lumOff val="40000"/>
                  </a:schemeClr>
                </a:solidFill>
              </a:rPr>
              <a:t>+</a:t>
            </a:r>
          </a:p>
        </p:txBody>
      </p:sp>
      <p:sp>
        <p:nvSpPr>
          <p:cNvPr id="67" name="TextBox 66"/>
          <p:cNvSpPr txBox="1"/>
          <p:nvPr/>
        </p:nvSpPr>
        <p:spPr>
          <a:xfrm rot="16200000">
            <a:off x="10382304" y="3040153"/>
            <a:ext cx="2844561" cy="683264"/>
          </a:xfrm>
          <a:prstGeom prst="rect">
            <a:avLst/>
          </a:prstGeom>
          <a:noFill/>
        </p:spPr>
        <p:txBody>
          <a:bodyPr wrap="none" lIns="182880" tIns="146304" rIns="182880" bIns="146304" rtlCol="0">
            <a:spAutoFit/>
          </a:bodyPr>
          <a:lstStyle/>
          <a:p>
            <a:pPr algn="ctr">
              <a:lnSpc>
                <a:spcPct val="90000"/>
              </a:lnSpc>
              <a:spcAft>
                <a:spcPts val="600"/>
              </a:spcAft>
            </a:pPr>
            <a:r>
              <a:rPr lang="en-US" sz="1400" dirty="0">
                <a:solidFill>
                  <a:schemeClr val="accent1">
                    <a:lumMod val="75000"/>
                  </a:schemeClr>
                </a:solidFill>
              </a:rPr>
              <a:t>e</a:t>
            </a:r>
            <a:r>
              <a:rPr lang="en-US" sz="1400" dirty="0" smtClean="0">
                <a:solidFill>
                  <a:schemeClr val="accent1">
                    <a:lumMod val="75000"/>
                  </a:schemeClr>
                </a:solidFill>
              </a:rPr>
              <a:t>xchange online, </a:t>
            </a:r>
            <a:r>
              <a:rPr lang="en-US" sz="1400" dirty="0" err="1" smtClean="0">
                <a:solidFill>
                  <a:schemeClr val="accent1">
                    <a:lumMod val="75000"/>
                  </a:schemeClr>
                </a:solidFill>
              </a:rPr>
              <a:t>lync</a:t>
            </a:r>
            <a:r>
              <a:rPr lang="en-US" sz="1400" dirty="0" smtClean="0">
                <a:solidFill>
                  <a:schemeClr val="accent1">
                    <a:lumMod val="75000"/>
                  </a:schemeClr>
                </a:solidFill>
              </a:rPr>
              <a:t> online &amp; </a:t>
            </a:r>
            <a:br>
              <a:rPr lang="en-US" sz="1400" dirty="0" smtClean="0">
                <a:solidFill>
                  <a:schemeClr val="accent1">
                    <a:lumMod val="75000"/>
                  </a:schemeClr>
                </a:solidFill>
              </a:rPr>
            </a:br>
            <a:r>
              <a:rPr lang="en-US" sz="1400" dirty="0" smtClean="0">
                <a:solidFill>
                  <a:schemeClr val="accent1">
                    <a:lumMod val="75000"/>
                  </a:schemeClr>
                </a:solidFill>
              </a:rPr>
              <a:t>office subscription</a:t>
            </a:r>
          </a:p>
        </p:txBody>
      </p:sp>
    </p:spTree>
    <p:extLst>
      <p:ext uri="{BB962C8B-B14F-4D97-AF65-F5344CB8AC3E}">
        <p14:creationId xmlns:p14="http://schemas.microsoft.com/office/powerpoint/2010/main" val="182516349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408237" y="2146298"/>
            <a:ext cx="8991600" cy="685800"/>
          </a:xfrm>
          <a:prstGeom prst="rect">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91440" bIns="46637" numCol="1" rtlCol="0" anchor="ctr" anchorCtr="0" compatLnSpc="1">
            <a:prstTxWarp prst="textNoShape">
              <a:avLst/>
            </a:prstTxWarp>
          </a:bodyPr>
          <a:lstStyle/>
          <a:p>
            <a:pPr algn="r" defTabSz="932472" fontAlgn="base">
              <a:spcBef>
                <a:spcPct val="0"/>
              </a:spcBef>
              <a:spcAft>
                <a:spcPct val="0"/>
              </a:spcAft>
            </a:pPr>
            <a:r>
              <a:rPr lang="en-US" sz="2000" dirty="0" smtClean="0">
                <a:solidFill>
                  <a:schemeClr val="tx1">
                    <a:lumMod val="50000"/>
                  </a:schemeClr>
                </a:solidFill>
              </a:rPr>
              <a:t>Analytics, </a:t>
            </a:r>
            <a:br>
              <a:rPr lang="en-US" sz="2000" dirty="0" smtClean="0">
                <a:solidFill>
                  <a:schemeClr val="tx1">
                    <a:lumMod val="50000"/>
                  </a:schemeClr>
                </a:solidFill>
              </a:rPr>
            </a:br>
            <a:r>
              <a:rPr lang="en-US" sz="2000" dirty="0" smtClean="0">
                <a:solidFill>
                  <a:schemeClr val="tx1">
                    <a:lumMod val="50000"/>
                  </a:schemeClr>
                </a:solidFill>
              </a:rPr>
              <a:t>PerformancePoint</a:t>
            </a:r>
            <a:endParaRPr lang="en-US" sz="2000" dirty="0">
              <a:solidFill>
                <a:schemeClr val="tx1">
                  <a:lumMod val="50000"/>
                </a:schemeClr>
              </a:solidFill>
            </a:endParaRPr>
          </a:p>
        </p:txBody>
      </p:sp>
      <p:sp>
        <p:nvSpPr>
          <p:cNvPr id="2" name="Title 1"/>
          <p:cNvSpPr>
            <a:spLocks noGrp="1"/>
          </p:cNvSpPr>
          <p:nvPr>
            <p:ph type="title"/>
          </p:nvPr>
        </p:nvSpPr>
        <p:spPr/>
        <p:txBody>
          <a:bodyPr/>
          <a:lstStyle/>
          <a:p>
            <a:r>
              <a:rPr lang="en-US" sz="4800" dirty="0" smtClean="0">
                <a:solidFill>
                  <a:schemeClr val="tx1"/>
                </a:solidFill>
              </a:rPr>
              <a:t>In comparison to SharePoint 2013 on-premises</a:t>
            </a:r>
            <a:endParaRPr lang="en-US" sz="4800" dirty="0">
              <a:solidFill>
                <a:schemeClr val="tx1"/>
              </a:solidFill>
            </a:endParaRPr>
          </a:p>
        </p:txBody>
      </p:sp>
      <p:sp>
        <p:nvSpPr>
          <p:cNvPr id="5" name="Rectangle 4"/>
          <p:cNvSpPr/>
          <p:nvPr/>
        </p:nvSpPr>
        <p:spPr bwMode="auto">
          <a:xfrm>
            <a:off x="929957" y="2146298"/>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lumMod val="50000"/>
                  </a:schemeClr>
                </a:solidFill>
              </a:rPr>
              <a:t>BI</a:t>
            </a:r>
            <a:endParaRPr lang="en-US" sz="2000" dirty="0">
              <a:solidFill>
                <a:schemeClr val="tx1">
                  <a:lumMod val="50000"/>
                </a:schemeClr>
              </a:solidFill>
            </a:endParaRPr>
          </a:p>
        </p:txBody>
      </p:sp>
      <p:sp>
        <p:nvSpPr>
          <p:cNvPr id="6" name="Rectangle 5"/>
          <p:cNvSpPr/>
          <p:nvPr/>
        </p:nvSpPr>
        <p:spPr bwMode="auto">
          <a:xfrm>
            <a:off x="2377757" y="2146298"/>
            <a:ext cx="5897880"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Excel Services, Power View, PowerPivot</a:t>
            </a:r>
            <a:endParaRPr lang="en-US" sz="2000" dirty="0">
              <a:solidFill>
                <a:schemeClr val="tx1">
                  <a:lumMod val="50000"/>
                </a:schemeClr>
              </a:solidFill>
            </a:endParaRPr>
          </a:p>
        </p:txBody>
      </p:sp>
      <p:sp>
        <p:nvSpPr>
          <p:cNvPr id="9" name="Rectangular Callout 8"/>
          <p:cNvSpPr/>
          <p:nvPr/>
        </p:nvSpPr>
        <p:spPr bwMode="auto">
          <a:xfrm>
            <a:off x="493396" y="1308097"/>
            <a:ext cx="1600200" cy="609600"/>
          </a:xfrm>
          <a:prstGeom prst="wedgeRectCallout">
            <a:avLst>
              <a:gd name="adj1" fmla="val -22023"/>
              <a:gd name="adj2" fmla="val 86859"/>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lumMod val="50000"/>
                  </a:schemeClr>
                </a:solidFill>
              </a:rPr>
              <a:t>SharePoint Online</a:t>
            </a:r>
            <a:endParaRPr lang="en-US" sz="1400" dirty="0">
              <a:solidFill>
                <a:schemeClr val="tx1">
                  <a:lumMod val="50000"/>
                </a:schemeClr>
              </a:solidFill>
            </a:endParaRPr>
          </a:p>
        </p:txBody>
      </p:sp>
      <p:sp>
        <p:nvSpPr>
          <p:cNvPr id="10" name="Rectangular Callout 9"/>
          <p:cNvSpPr/>
          <p:nvPr/>
        </p:nvSpPr>
        <p:spPr bwMode="auto">
          <a:xfrm>
            <a:off x="10231437" y="1264598"/>
            <a:ext cx="1600200" cy="609600"/>
          </a:xfrm>
          <a:prstGeom prst="wedgeRectCallout">
            <a:avLst>
              <a:gd name="adj1" fmla="val 21628"/>
              <a:gd name="adj2" fmla="val 91026"/>
            </a:avLst>
          </a:prstGeom>
          <a:solidFill>
            <a:schemeClr val="bg1"/>
          </a:solidFill>
          <a:ln w="38100">
            <a:solidFill>
              <a:schemeClr val="accent1">
                <a:lumMod val="40000"/>
                <a:lumOff val="6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solidFill>
                  <a:schemeClr val="tx1">
                    <a:lumMod val="50000"/>
                  </a:schemeClr>
                </a:solidFill>
              </a:rPr>
              <a:t>SharePoint 2013</a:t>
            </a:r>
            <a:endParaRPr lang="en-US" sz="1400" dirty="0">
              <a:solidFill>
                <a:schemeClr val="tx1">
                  <a:lumMod val="50000"/>
                </a:schemeClr>
              </a:solidFill>
            </a:endParaRPr>
          </a:p>
        </p:txBody>
      </p:sp>
      <p:sp>
        <p:nvSpPr>
          <p:cNvPr id="11" name="Rectangle 10"/>
          <p:cNvSpPr/>
          <p:nvPr/>
        </p:nvSpPr>
        <p:spPr bwMode="auto">
          <a:xfrm>
            <a:off x="2377757" y="2908298"/>
            <a:ext cx="8991600" cy="685800"/>
          </a:xfrm>
          <a:prstGeom prst="rect">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91440" bIns="46637" numCol="1" rtlCol="0" anchor="ctr" anchorCtr="0" compatLnSpc="1">
            <a:prstTxWarp prst="textNoShape">
              <a:avLst/>
            </a:prstTxWarp>
          </a:bodyPr>
          <a:lstStyle/>
          <a:p>
            <a:pPr algn="r" defTabSz="932472" fontAlgn="base">
              <a:spcBef>
                <a:spcPct val="0"/>
              </a:spcBef>
              <a:spcAft>
                <a:spcPct val="0"/>
              </a:spcAft>
            </a:pPr>
            <a:r>
              <a:rPr lang="en-US" sz="2000" dirty="0" smtClean="0">
                <a:solidFill>
                  <a:schemeClr val="tx1">
                    <a:lumMod val="50000"/>
                  </a:schemeClr>
                </a:solidFill>
              </a:rPr>
              <a:t>Deep refinement, </a:t>
            </a:r>
            <a:br>
              <a:rPr lang="en-US" sz="2000" dirty="0" smtClean="0">
                <a:solidFill>
                  <a:schemeClr val="tx1">
                    <a:lumMod val="50000"/>
                  </a:schemeClr>
                </a:solidFill>
              </a:rPr>
            </a:br>
            <a:r>
              <a:rPr lang="en-US" sz="2000" dirty="0" smtClean="0">
                <a:solidFill>
                  <a:schemeClr val="tx1">
                    <a:lumMod val="50000"/>
                  </a:schemeClr>
                </a:solidFill>
              </a:rPr>
              <a:t>enhance relevancy</a:t>
            </a:r>
            <a:endParaRPr lang="en-US" sz="2000" dirty="0">
              <a:solidFill>
                <a:schemeClr val="tx1">
                  <a:lumMod val="50000"/>
                </a:schemeClr>
              </a:solidFill>
            </a:endParaRPr>
          </a:p>
        </p:txBody>
      </p:sp>
      <p:sp>
        <p:nvSpPr>
          <p:cNvPr id="12" name="Rectangle 11"/>
          <p:cNvSpPr/>
          <p:nvPr/>
        </p:nvSpPr>
        <p:spPr bwMode="auto">
          <a:xfrm>
            <a:off x="929957" y="2908298"/>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chemeClr val="tx1">
                    <a:lumMod val="50000"/>
                  </a:schemeClr>
                </a:solidFill>
              </a:rPr>
              <a:t>Search</a:t>
            </a:r>
          </a:p>
        </p:txBody>
      </p:sp>
      <p:sp>
        <p:nvSpPr>
          <p:cNvPr id="13" name="Rectangle 12"/>
          <p:cNvSpPr/>
          <p:nvPr/>
        </p:nvSpPr>
        <p:spPr bwMode="auto">
          <a:xfrm>
            <a:off x="2377757" y="2908298"/>
            <a:ext cx="6629400"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People/Expertise, hover card, enterprise search </a:t>
            </a:r>
            <a:endParaRPr lang="en-US" sz="2000" dirty="0">
              <a:solidFill>
                <a:schemeClr val="tx1">
                  <a:lumMod val="50000"/>
                </a:schemeClr>
              </a:solidFill>
            </a:endParaRPr>
          </a:p>
        </p:txBody>
      </p:sp>
      <p:sp>
        <p:nvSpPr>
          <p:cNvPr id="14" name="Rectangle 13"/>
          <p:cNvSpPr/>
          <p:nvPr/>
        </p:nvSpPr>
        <p:spPr bwMode="auto">
          <a:xfrm>
            <a:off x="2377757" y="3670298"/>
            <a:ext cx="8991600" cy="685800"/>
          </a:xfrm>
          <a:prstGeom prst="rect">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91440" bIns="46637" numCol="1" rtlCol="0" anchor="ctr" anchorCtr="0" compatLnSpc="1">
            <a:prstTxWarp prst="textNoShape">
              <a:avLst/>
            </a:prstTxWarp>
          </a:bodyPr>
          <a:lstStyle/>
          <a:p>
            <a:pPr algn="r" defTabSz="932472" fontAlgn="base">
              <a:spcBef>
                <a:spcPct val="0"/>
              </a:spcBef>
              <a:spcAft>
                <a:spcPct val="0"/>
              </a:spcAft>
            </a:pPr>
            <a:r>
              <a:rPr lang="en-US" sz="2000" dirty="0" smtClean="0">
                <a:solidFill>
                  <a:schemeClr val="tx1">
                    <a:lumMod val="50000"/>
                  </a:schemeClr>
                </a:solidFill>
              </a:rPr>
              <a:t>Full-trust code, BCS+</a:t>
            </a:r>
            <a:endParaRPr lang="en-US" sz="2000" dirty="0">
              <a:solidFill>
                <a:schemeClr val="tx1">
                  <a:lumMod val="50000"/>
                </a:schemeClr>
              </a:solidFill>
            </a:endParaRPr>
          </a:p>
        </p:txBody>
      </p:sp>
      <p:sp>
        <p:nvSpPr>
          <p:cNvPr id="15" name="Rectangle 14"/>
          <p:cNvSpPr/>
          <p:nvPr/>
        </p:nvSpPr>
        <p:spPr bwMode="auto">
          <a:xfrm>
            <a:off x="929957" y="3670298"/>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chemeClr val="tx1">
                    <a:lumMod val="50000"/>
                  </a:schemeClr>
                </a:solidFill>
              </a:rPr>
              <a:t>Developer</a:t>
            </a:r>
          </a:p>
        </p:txBody>
      </p:sp>
      <p:sp>
        <p:nvSpPr>
          <p:cNvPr id="16" name="Rectangle 15"/>
          <p:cNvSpPr/>
          <p:nvPr/>
        </p:nvSpPr>
        <p:spPr bwMode="auto">
          <a:xfrm>
            <a:off x="2377757" y="3670298"/>
            <a:ext cx="6324600"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Cloud app model, Sandbox, CSOM, BCS</a:t>
            </a:r>
            <a:endParaRPr lang="en-US" sz="2000" dirty="0">
              <a:solidFill>
                <a:schemeClr val="tx1">
                  <a:lumMod val="50000"/>
                </a:schemeClr>
              </a:solidFill>
            </a:endParaRPr>
          </a:p>
        </p:txBody>
      </p:sp>
      <p:sp>
        <p:nvSpPr>
          <p:cNvPr id="17" name="Rectangle 16"/>
          <p:cNvSpPr/>
          <p:nvPr/>
        </p:nvSpPr>
        <p:spPr bwMode="auto">
          <a:xfrm>
            <a:off x="2377757" y="5192394"/>
            <a:ext cx="8991600" cy="685800"/>
          </a:xfrm>
          <a:prstGeom prst="rect">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91440" bIns="46637" numCol="1" rtlCol="0" anchor="ctr" anchorCtr="0" compatLnSpc="1">
            <a:prstTxWarp prst="textNoShape">
              <a:avLst/>
            </a:prstTxWarp>
          </a:bodyPr>
          <a:lstStyle/>
          <a:p>
            <a:pPr algn="r" defTabSz="932472" fontAlgn="base">
              <a:spcBef>
                <a:spcPct val="0"/>
              </a:spcBef>
              <a:spcAft>
                <a:spcPct val="0"/>
              </a:spcAft>
            </a:pPr>
            <a:r>
              <a:rPr lang="en-US" sz="2000" dirty="0" smtClean="0">
                <a:solidFill>
                  <a:schemeClr val="tx1">
                    <a:lumMod val="50000"/>
                  </a:schemeClr>
                </a:solidFill>
              </a:rPr>
              <a:t>Cross-site scripting, </a:t>
            </a:r>
          </a:p>
          <a:p>
            <a:pPr algn="r" defTabSz="932472" fontAlgn="base">
              <a:spcBef>
                <a:spcPct val="0"/>
              </a:spcBef>
              <a:spcAft>
                <a:spcPct val="0"/>
              </a:spcAft>
            </a:pPr>
            <a:r>
              <a:rPr lang="en-US" sz="2000" dirty="0" smtClean="0">
                <a:solidFill>
                  <a:schemeClr val="tx1">
                    <a:lumMod val="50000"/>
                  </a:schemeClr>
                </a:solidFill>
              </a:rPr>
              <a:t>content by search</a:t>
            </a:r>
            <a:endParaRPr lang="en-US" sz="2000" dirty="0">
              <a:solidFill>
                <a:schemeClr val="tx1">
                  <a:lumMod val="50000"/>
                </a:schemeClr>
              </a:solidFill>
            </a:endParaRPr>
          </a:p>
        </p:txBody>
      </p:sp>
      <p:sp>
        <p:nvSpPr>
          <p:cNvPr id="18" name="Rectangle 17"/>
          <p:cNvSpPr/>
          <p:nvPr/>
        </p:nvSpPr>
        <p:spPr bwMode="auto">
          <a:xfrm>
            <a:off x="929957" y="5192394"/>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chemeClr val="tx1">
                    <a:lumMod val="50000"/>
                  </a:schemeClr>
                </a:solidFill>
              </a:rPr>
              <a:t>Internet</a:t>
            </a:r>
          </a:p>
        </p:txBody>
      </p:sp>
      <p:sp>
        <p:nvSpPr>
          <p:cNvPr id="19" name="Rectangle 18"/>
          <p:cNvSpPr/>
          <p:nvPr/>
        </p:nvSpPr>
        <p:spPr bwMode="auto">
          <a:xfrm>
            <a:off x="2377757" y="5192394"/>
            <a:ext cx="6507480"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Public Website, Design Manager, apps/store  </a:t>
            </a:r>
            <a:endParaRPr lang="en-US" sz="2000" dirty="0">
              <a:solidFill>
                <a:schemeClr val="tx1">
                  <a:lumMod val="50000"/>
                </a:schemeClr>
              </a:solidFill>
            </a:endParaRPr>
          </a:p>
        </p:txBody>
      </p:sp>
      <p:sp>
        <p:nvSpPr>
          <p:cNvPr id="20" name="Rectangle 19"/>
          <p:cNvSpPr/>
          <p:nvPr/>
        </p:nvSpPr>
        <p:spPr bwMode="auto">
          <a:xfrm>
            <a:off x="2377757" y="4431346"/>
            <a:ext cx="8991600" cy="685800"/>
          </a:xfrm>
          <a:prstGeom prst="rect">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91440" bIns="46637" numCol="1" rtlCol="0" anchor="ctr" anchorCtr="0" compatLnSpc="1">
            <a:prstTxWarp prst="textNoShape">
              <a:avLst/>
            </a:prstTxWarp>
          </a:bodyPr>
          <a:lstStyle/>
          <a:p>
            <a:pPr algn="r" defTabSz="932472" fontAlgn="base">
              <a:spcBef>
                <a:spcPct val="0"/>
              </a:spcBef>
              <a:spcAft>
                <a:spcPct val="0"/>
              </a:spcAft>
            </a:pPr>
            <a:r>
              <a:rPr lang="en-US" sz="2000" dirty="0" smtClean="0">
                <a:solidFill>
                  <a:schemeClr val="tx1">
                    <a:lumMod val="50000"/>
                  </a:schemeClr>
                </a:solidFill>
              </a:rPr>
              <a:t>Central Administration</a:t>
            </a:r>
            <a:endParaRPr lang="en-US" sz="2000" dirty="0">
              <a:solidFill>
                <a:schemeClr val="tx1">
                  <a:lumMod val="50000"/>
                </a:schemeClr>
              </a:solidFill>
            </a:endParaRPr>
          </a:p>
        </p:txBody>
      </p:sp>
      <p:sp>
        <p:nvSpPr>
          <p:cNvPr id="21" name="Rectangle 20"/>
          <p:cNvSpPr/>
          <p:nvPr/>
        </p:nvSpPr>
        <p:spPr bwMode="auto">
          <a:xfrm>
            <a:off x="929957" y="4431346"/>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chemeClr val="tx1">
                    <a:lumMod val="50000"/>
                  </a:schemeClr>
                </a:solidFill>
              </a:rPr>
              <a:t>Admin</a:t>
            </a:r>
          </a:p>
        </p:txBody>
      </p:sp>
      <p:sp>
        <p:nvSpPr>
          <p:cNvPr id="22" name="Rectangle 21"/>
          <p:cNvSpPr/>
          <p:nvPr/>
        </p:nvSpPr>
        <p:spPr bwMode="auto">
          <a:xfrm>
            <a:off x="2377757" y="4431346"/>
            <a:ext cx="5440680"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Tenant-level, PowerShell, IRM, Recycle Bin </a:t>
            </a:r>
            <a:endParaRPr lang="en-US" sz="2000" dirty="0">
              <a:solidFill>
                <a:schemeClr val="tx1">
                  <a:lumMod val="50000"/>
                </a:schemeClr>
              </a:solidFill>
            </a:endParaRPr>
          </a:p>
        </p:txBody>
      </p:sp>
      <p:sp>
        <p:nvSpPr>
          <p:cNvPr id="23" name="Rectangle 22"/>
          <p:cNvSpPr/>
          <p:nvPr/>
        </p:nvSpPr>
        <p:spPr bwMode="auto">
          <a:xfrm>
            <a:off x="931861" y="5941058"/>
            <a:ext cx="1371600" cy="685800"/>
          </a:xfrm>
          <a:prstGeom prst="rect">
            <a:avLst/>
          </a:prstGeom>
          <a:solidFill>
            <a:schemeClr val="bg1"/>
          </a:solid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lumMod val="50000"/>
                  </a:schemeClr>
                </a:solidFill>
              </a:rPr>
              <a:t>ECM / Social</a:t>
            </a:r>
            <a:endParaRPr lang="en-US" sz="2000" dirty="0">
              <a:solidFill>
                <a:schemeClr val="tx1">
                  <a:lumMod val="50000"/>
                </a:schemeClr>
              </a:solidFill>
            </a:endParaRPr>
          </a:p>
        </p:txBody>
      </p:sp>
      <p:sp>
        <p:nvSpPr>
          <p:cNvPr id="24" name="Rectangle 23"/>
          <p:cNvSpPr/>
          <p:nvPr/>
        </p:nvSpPr>
        <p:spPr bwMode="auto">
          <a:xfrm>
            <a:off x="2379661" y="5941058"/>
            <a:ext cx="8989696"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solidFill>
                  <a:schemeClr val="tx1">
                    <a:lumMod val="50000"/>
                  </a:schemeClr>
                </a:solidFill>
              </a:rPr>
              <a:t>eDiscovery, Records Center, Site Mailbox, Mobile, Newsfeed, Follow, #, @</a:t>
            </a:r>
            <a:br>
              <a:rPr lang="en-US" sz="2000" dirty="0" smtClean="0">
                <a:solidFill>
                  <a:schemeClr val="tx1">
                    <a:lumMod val="50000"/>
                  </a:schemeClr>
                </a:solidFill>
              </a:rPr>
            </a:br>
            <a:r>
              <a:rPr lang="en-US" sz="1400" dirty="0" smtClean="0">
                <a:solidFill>
                  <a:schemeClr val="tx1">
                    <a:lumMod val="50000"/>
                  </a:schemeClr>
                </a:solidFill>
              </a:rPr>
              <a:t>dot </a:t>
            </a:r>
            <a:r>
              <a:rPr lang="en-US" sz="1400" dirty="0" err="1" smtClean="0">
                <a:solidFill>
                  <a:schemeClr val="tx1">
                    <a:lumMod val="50000"/>
                  </a:schemeClr>
                </a:solidFill>
              </a:rPr>
              <a:t>dot</a:t>
            </a:r>
            <a:r>
              <a:rPr lang="en-US" sz="1400" dirty="0" smtClean="0">
                <a:solidFill>
                  <a:schemeClr val="tx1">
                    <a:lumMod val="50000"/>
                  </a:schemeClr>
                </a:solidFill>
              </a:rPr>
              <a:t> </a:t>
            </a:r>
            <a:r>
              <a:rPr lang="en-US" sz="1400" dirty="0" err="1" smtClean="0">
                <a:solidFill>
                  <a:schemeClr val="tx1">
                    <a:lumMod val="50000"/>
                  </a:schemeClr>
                </a:solidFill>
              </a:rPr>
              <a:t>dot</a:t>
            </a:r>
            <a:r>
              <a:rPr lang="en-US" sz="2400" dirty="0" smtClean="0">
                <a:solidFill>
                  <a:schemeClr val="tx1">
                    <a:lumMod val="50000"/>
                  </a:schemeClr>
                </a:solidFill>
              </a:rPr>
              <a:t> </a:t>
            </a:r>
            <a:endParaRPr lang="en-US" sz="2000" dirty="0">
              <a:solidFill>
                <a:schemeClr val="tx1">
                  <a:lumMod val="50000"/>
                </a:schemeClr>
              </a:solidFill>
            </a:endParaRPr>
          </a:p>
        </p:txBody>
      </p:sp>
    </p:spTree>
    <p:extLst>
      <p:ext uri="{BB962C8B-B14F-4D97-AF65-F5344CB8AC3E}">
        <p14:creationId xmlns:p14="http://schemas.microsoft.com/office/powerpoint/2010/main" val="733708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1000"/>
                                        <p:tgtEl>
                                          <p:spTgt spid="11"/>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1000"/>
                                        <p:tgtEl>
                                          <p:spTgt spid="1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1000"/>
                                        <p:tgtEl>
                                          <p:spTgt spid="17"/>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outVertical)">
                                      <p:cBhvr>
                                        <p:cTn id="19" dur="10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4" grpId="0" animBg="1"/>
      <p:bldP spid="17"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98637" y="2125662"/>
            <a:ext cx="11887200" cy="1831975"/>
          </a:xfrm>
        </p:spPr>
        <p:txBody>
          <a:bodyPr/>
          <a:lstStyle/>
          <a:p>
            <a:r>
              <a:rPr lang="en-US" sz="4800" dirty="0" smtClean="0"/>
              <a:t>demo: </a:t>
            </a:r>
            <a:r>
              <a:rPr lang="en-US" sz="5400" dirty="0" smtClean="0"/>
              <a:t>the new SharePoint Online</a:t>
            </a:r>
            <a:endParaRPr lang="en-US" sz="5400" dirty="0"/>
          </a:p>
        </p:txBody>
      </p:sp>
      <p:sp>
        <p:nvSpPr>
          <p:cNvPr id="5" name="Freeform 25"/>
          <p:cNvSpPr>
            <a:spLocks noEditPoints="1"/>
          </p:cNvSpPr>
          <p:nvPr/>
        </p:nvSpPr>
        <p:spPr bwMode="black">
          <a:xfrm rot="10800000">
            <a:off x="1189037" y="2430462"/>
            <a:ext cx="415572" cy="415573"/>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71152540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060614" y="1271324"/>
            <a:ext cx="2182292" cy="1584348"/>
            <a:chOff x="4963382" y="1246509"/>
            <a:chExt cx="2139696" cy="1553423"/>
          </a:xfrm>
        </p:grpSpPr>
        <p:sp>
          <p:nvSpPr>
            <p:cNvPr id="30" name="Rectangle 29"/>
            <p:cNvSpPr/>
            <p:nvPr/>
          </p:nvSpPr>
          <p:spPr>
            <a:xfrm>
              <a:off x="4968197" y="1246509"/>
              <a:ext cx="2134881" cy="1553423"/>
            </a:xfrm>
            <a:prstGeom prst="rect">
              <a:avLst/>
            </a:prstGeom>
            <a:solidFill>
              <a:schemeClr val="tx2"/>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0" bIns="0" numCol="1" rtlCol="0" anchor="t" anchorCtr="0" compatLnSpc="1">
              <a:prstTxWarp prst="textNoShape">
                <a:avLst/>
              </a:prstTxWarp>
              <a:noAutofit/>
            </a:bodyPr>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Cloud</a:t>
              </a:r>
            </a:p>
          </p:txBody>
        </p:sp>
        <p:sp>
          <p:nvSpPr>
            <p:cNvPr id="47" name="Rectangle 46"/>
            <p:cNvSpPr/>
            <p:nvPr/>
          </p:nvSpPr>
          <p:spPr>
            <a:xfrm>
              <a:off x="4963382" y="2020698"/>
              <a:ext cx="2131406" cy="779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Office 365, Azure services, external sharing, internet sites</a:t>
              </a:r>
            </a:p>
          </p:txBody>
        </p:sp>
      </p:grpSp>
      <p:sp>
        <p:nvSpPr>
          <p:cNvPr id="3" name="Title 2"/>
          <p:cNvSpPr>
            <a:spLocks noGrp="1"/>
          </p:cNvSpPr>
          <p:nvPr>
            <p:ph type="title"/>
          </p:nvPr>
        </p:nvSpPr>
        <p:spPr/>
        <p:txBody>
          <a:bodyPr/>
          <a:lstStyle/>
          <a:p>
            <a:r>
              <a:rPr lang="en-US" dirty="0" smtClean="0">
                <a:ea typeface="Segoe UI" pitchFamily="34" charset="0"/>
                <a:cs typeface="Segoe UI" pitchFamily="34" charset="0"/>
              </a:rPr>
              <a:t>Summary</a:t>
            </a:r>
            <a:endParaRPr lang="en-US" dirty="0"/>
          </a:p>
        </p:txBody>
      </p:sp>
      <p:grpSp>
        <p:nvGrpSpPr>
          <p:cNvPr id="32" name="Group 31"/>
          <p:cNvGrpSpPr/>
          <p:nvPr/>
        </p:nvGrpSpPr>
        <p:grpSpPr>
          <a:xfrm>
            <a:off x="7328962" y="1271324"/>
            <a:ext cx="2179020" cy="1584348"/>
            <a:chOff x="7249697" y="1477864"/>
            <a:chExt cx="2136488" cy="1553423"/>
          </a:xfrm>
          <a:solidFill>
            <a:schemeClr val="tx2"/>
          </a:solidFill>
        </p:grpSpPr>
        <p:sp>
          <p:nvSpPr>
            <p:cNvPr id="33" name="Rectangle 32"/>
            <p:cNvSpPr/>
            <p:nvPr/>
          </p:nvSpPr>
          <p:spPr>
            <a:xfrm>
              <a:off x="7249697" y="1477864"/>
              <a:ext cx="2136488" cy="1553423"/>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Interoperability</a:t>
              </a:r>
            </a:p>
          </p:txBody>
        </p:sp>
        <p:sp>
          <p:nvSpPr>
            <p:cNvPr id="34" name="Rectangle 33"/>
            <p:cNvSpPr/>
            <p:nvPr/>
          </p:nvSpPr>
          <p:spPr>
            <a:xfrm>
              <a:off x="7251302" y="2234817"/>
              <a:ext cx="2134881" cy="779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Business connectivity services, hybrid, </a:t>
              </a:r>
            </a:p>
            <a:p>
              <a:r>
                <a:rPr lang="en-US" sz="1400" dirty="0">
                  <a:gradFill>
                    <a:gsLst>
                      <a:gs pos="0">
                        <a:srgbClr val="FFFFFF"/>
                      </a:gs>
                      <a:gs pos="100000">
                        <a:srgbClr val="FFFFFF"/>
                      </a:gs>
                    </a:gsLst>
                    <a:lin ang="5400000" scaled="0"/>
                  </a:gradFill>
                  <a:ea typeface="Segoe UI" pitchFamily="34" charset="0"/>
                  <a:cs typeface="Segoe UI" pitchFamily="34" charset="0"/>
                </a:rPr>
                <a:t>OData, Duet</a:t>
              </a:r>
            </a:p>
          </p:txBody>
        </p:sp>
      </p:grpSp>
      <p:grpSp>
        <p:nvGrpSpPr>
          <p:cNvPr id="35" name="Group 34"/>
          <p:cNvGrpSpPr/>
          <p:nvPr/>
        </p:nvGrpSpPr>
        <p:grpSpPr>
          <a:xfrm>
            <a:off x="5060617" y="4632366"/>
            <a:ext cx="2182291" cy="1589496"/>
            <a:chOff x="5032710" y="4773304"/>
            <a:chExt cx="2139695" cy="1558471"/>
          </a:xfrm>
          <a:solidFill>
            <a:schemeClr val="tx2"/>
          </a:solidFill>
        </p:grpSpPr>
        <p:sp>
          <p:nvSpPr>
            <p:cNvPr id="36" name="Rectangle 35"/>
            <p:cNvSpPr/>
            <p:nvPr/>
          </p:nvSpPr>
          <p:spPr>
            <a:xfrm>
              <a:off x="5037525" y="4773304"/>
              <a:ext cx="2134880"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BI</a:t>
              </a:r>
            </a:p>
          </p:txBody>
        </p:sp>
        <p:sp>
          <p:nvSpPr>
            <p:cNvPr id="37" name="Rectangle 36"/>
            <p:cNvSpPr/>
            <p:nvPr/>
          </p:nvSpPr>
          <p:spPr>
            <a:xfrm>
              <a:off x="5032710" y="5535304"/>
              <a:ext cx="2114042" cy="779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Excel 2013, Power View, PowerPivot, Excel services</a:t>
              </a:r>
            </a:p>
          </p:txBody>
        </p:sp>
      </p:grpSp>
      <p:grpSp>
        <p:nvGrpSpPr>
          <p:cNvPr id="38" name="Group 37"/>
          <p:cNvGrpSpPr/>
          <p:nvPr/>
        </p:nvGrpSpPr>
        <p:grpSpPr>
          <a:xfrm>
            <a:off x="7328963" y="2950433"/>
            <a:ext cx="2177381" cy="1589496"/>
            <a:chOff x="7251302" y="3124200"/>
            <a:chExt cx="2134881" cy="1558471"/>
          </a:xfrm>
          <a:solidFill>
            <a:schemeClr val="tx2"/>
          </a:solidFill>
        </p:grpSpPr>
        <p:sp>
          <p:nvSpPr>
            <p:cNvPr id="39" name="Rectangle 38"/>
            <p:cNvSpPr/>
            <p:nvPr/>
          </p:nvSpPr>
          <p:spPr>
            <a:xfrm>
              <a:off x="7251302" y="3124200"/>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Compliance</a:t>
              </a:r>
            </a:p>
          </p:txBody>
        </p:sp>
        <p:sp>
          <p:nvSpPr>
            <p:cNvPr id="40" name="Rectangle 39"/>
            <p:cNvSpPr/>
            <p:nvPr/>
          </p:nvSpPr>
          <p:spPr>
            <a:xfrm>
              <a:off x="7251302" y="3886200"/>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Policy and discovery across SP/</a:t>
              </a:r>
              <a:r>
                <a:rPr lang="en-US" sz="1400" dirty="0" err="1">
                  <a:gradFill>
                    <a:gsLst>
                      <a:gs pos="0">
                        <a:srgbClr val="FFFFFF"/>
                      </a:gs>
                      <a:gs pos="100000">
                        <a:srgbClr val="FFFFFF"/>
                      </a:gs>
                    </a:gsLst>
                    <a:lin ang="5400000" scaled="0"/>
                  </a:gradFill>
                  <a:ea typeface="Segoe UI" pitchFamily="34" charset="0"/>
                  <a:cs typeface="Segoe UI" pitchFamily="34" charset="0"/>
                </a:rPr>
                <a:t>Exch</a:t>
              </a:r>
              <a:r>
                <a:rPr lang="en-US" sz="1400" dirty="0">
                  <a:gradFill>
                    <a:gsLst>
                      <a:gs pos="0">
                        <a:srgbClr val="FFFFFF"/>
                      </a:gs>
                      <a:gs pos="100000">
                        <a:srgbClr val="FFFFFF"/>
                      </a:gs>
                    </a:gsLst>
                    <a:lin ang="5400000" scaled="0"/>
                  </a:gradFill>
                  <a:ea typeface="Segoe UI" pitchFamily="34" charset="0"/>
                  <a:cs typeface="Segoe UI" pitchFamily="34" charset="0"/>
                </a:rPr>
                <a:t>/Lync, Prodiance</a:t>
              </a:r>
            </a:p>
          </p:txBody>
        </p:sp>
      </p:grpSp>
      <p:grpSp>
        <p:nvGrpSpPr>
          <p:cNvPr id="41" name="Group 40"/>
          <p:cNvGrpSpPr/>
          <p:nvPr/>
        </p:nvGrpSpPr>
        <p:grpSpPr>
          <a:xfrm>
            <a:off x="9595674" y="2949270"/>
            <a:ext cx="2177381" cy="1589496"/>
            <a:chOff x="9473367" y="3124199"/>
            <a:chExt cx="2134881" cy="1558471"/>
          </a:xfrm>
          <a:solidFill>
            <a:schemeClr val="tx2"/>
          </a:solidFill>
        </p:grpSpPr>
        <p:sp>
          <p:nvSpPr>
            <p:cNvPr id="42" name="Rectangle 41"/>
            <p:cNvSpPr/>
            <p:nvPr/>
          </p:nvSpPr>
          <p:spPr>
            <a:xfrm>
              <a:off x="9473367" y="3124199"/>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Management</a:t>
              </a:r>
            </a:p>
          </p:txBody>
        </p:sp>
        <p:sp>
          <p:nvSpPr>
            <p:cNvPr id="43" name="Rectangle 42"/>
            <p:cNvSpPr/>
            <p:nvPr/>
          </p:nvSpPr>
          <p:spPr>
            <a:xfrm>
              <a:off x="9473367" y="3886199"/>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Upgrade, request manager, efficient file I/O, OAuth</a:t>
              </a:r>
            </a:p>
          </p:txBody>
        </p:sp>
      </p:grpSp>
      <p:grpSp>
        <p:nvGrpSpPr>
          <p:cNvPr id="44" name="Group 43" title="User experience"/>
          <p:cNvGrpSpPr/>
          <p:nvPr/>
        </p:nvGrpSpPr>
        <p:grpSpPr>
          <a:xfrm>
            <a:off x="530468" y="1271324"/>
            <a:ext cx="2177381" cy="4950538"/>
            <a:chOff x="585103" y="1466848"/>
            <a:chExt cx="2134881" cy="1558471"/>
          </a:xfrm>
          <a:solidFill>
            <a:schemeClr val="tx2"/>
          </a:solidFill>
        </p:grpSpPr>
        <p:sp>
          <p:nvSpPr>
            <p:cNvPr id="45" name="Rectangle 44"/>
            <p:cNvSpPr/>
            <p:nvPr/>
          </p:nvSpPr>
          <p:spPr>
            <a:xfrm>
              <a:off x="585103" y="1466848"/>
              <a:ext cx="2134881" cy="1558471"/>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0" bIns="0" numCol="1" rtlCol="0" anchor="t" anchorCtr="0" compatLnSpc="1">
              <a:prstTxWarp prst="textNoShape">
                <a:avLst/>
              </a:prstTxWarp>
              <a:noAutofit/>
            </a:bodyPr>
            <a:lstStyle/>
            <a:p>
              <a:pPr defTabSz="775723"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User Experience</a:t>
              </a:r>
            </a:p>
          </p:txBody>
        </p:sp>
        <p:sp>
          <p:nvSpPr>
            <p:cNvPr id="46" name="Rectangle 45"/>
            <p:cNvSpPr/>
            <p:nvPr/>
          </p:nvSpPr>
          <p:spPr>
            <a:xfrm>
              <a:off x="585103" y="2226639"/>
              <a:ext cx="2134881" cy="779234"/>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3260" bIns="93260" numCol="1" rtlCol="0" anchor="t" anchorCtr="0" compatLnSpc="1">
              <a:prstTxWarp prst="textNoShape">
                <a:avLst/>
              </a:prstTxWarp>
              <a:noAutofit/>
            </a:bodyPr>
            <a:lstStyle/>
            <a:p>
              <a:pPr defTabSz="775723"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Modern look-and-feel, simplicity, animation, focus on core tasks</a:t>
              </a:r>
            </a:p>
          </p:txBody>
        </p:sp>
      </p:grpSp>
      <p:grpSp>
        <p:nvGrpSpPr>
          <p:cNvPr id="50" name="Group 49"/>
          <p:cNvGrpSpPr/>
          <p:nvPr/>
        </p:nvGrpSpPr>
        <p:grpSpPr>
          <a:xfrm>
            <a:off x="2795541" y="2950433"/>
            <a:ext cx="2177381" cy="1589496"/>
            <a:chOff x="585102" y="4773304"/>
            <a:chExt cx="2134881" cy="1558471"/>
          </a:xfrm>
          <a:solidFill>
            <a:schemeClr val="tx2"/>
          </a:solidFill>
        </p:grpSpPr>
        <p:sp>
          <p:nvSpPr>
            <p:cNvPr id="51" name="Rectangle 50"/>
            <p:cNvSpPr/>
            <p:nvPr/>
          </p:nvSpPr>
          <p:spPr>
            <a:xfrm>
              <a:off x="585102" y="4773304"/>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Documents</a:t>
              </a:r>
            </a:p>
          </p:txBody>
        </p:sp>
        <p:sp>
          <p:nvSpPr>
            <p:cNvPr id="52" name="Rectangle 51"/>
            <p:cNvSpPr/>
            <p:nvPr/>
          </p:nvSpPr>
          <p:spPr>
            <a:xfrm>
              <a:off x="585102" y="5533094"/>
              <a:ext cx="213488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SkyDrive Pro for document sync and</a:t>
              </a:r>
            </a:p>
            <a:p>
              <a:r>
                <a:rPr lang="en-US" sz="1400" dirty="0">
                  <a:gradFill>
                    <a:gsLst>
                      <a:gs pos="0">
                        <a:srgbClr val="FFFFFF"/>
                      </a:gs>
                      <a:gs pos="100000">
                        <a:srgbClr val="FFFFFF"/>
                      </a:gs>
                    </a:gsLst>
                    <a:lin ang="5400000" scaled="0"/>
                  </a:gradFill>
                  <a:ea typeface="Segoe UI" pitchFamily="34" charset="0"/>
                  <a:cs typeface="Segoe UI" pitchFamily="34" charset="0"/>
                </a:rPr>
                <a:t>offline working</a:t>
              </a:r>
            </a:p>
          </p:txBody>
        </p:sp>
      </p:grpSp>
      <p:grpSp>
        <p:nvGrpSpPr>
          <p:cNvPr id="53" name="Group 52"/>
          <p:cNvGrpSpPr/>
          <p:nvPr/>
        </p:nvGrpSpPr>
        <p:grpSpPr>
          <a:xfrm>
            <a:off x="5062252" y="2950433"/>
            <a:ext cx="2177381" cy="1589496"/>
            <a:chOff x="2807168" y="4773304"/>
            <a:chExt cx="2134881" cy="1558471"/>
          </a:xfrm>
          <a:solidFill>
            <a:schemeClr val="tx2"/>
          </a:solidFill>
        </p:grpSpPr>
        <p:sp>
          <p:nvSpPr>
            <p:cNvPr id="54" name="Rectangle 53"/>
            <p:cNvSpPr/>
            <p:nvPr/>
          </p:nvSpPr>
          <p:spPr>
            <a:xfrm>
              <a:off x="2807168" y="4773304"/>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Mobile</a:t>
              </a:r>
            </a:p>
          </p:txBody>
        </p:sp>
        <p:sp>
          <p:nvSpPr>
            <p:cNvPr id="55" name="Rectangle 54"/>
            <p:cNvSpPr/>
            <p:nvPr/>
          </p:nvSpPr>
          <p:spPr>
            <a:xfrm>
              <a:off x="2807168" y="5533094"/>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Anywhere access on Windows Phone, and IOS</a:t>
              </a:r>
            </a:p>
          </p:txBody>
        </p:sp>
      </p:grpSp>
      <p:grpSp>
        <p:nvGrpSpPr>
          <p:cNvPr id="56" name="Group 55"/>
          <p:cNvGrpSpPr/>
          <p:nvPr/>
        </p:nvGrpSpPr>
        <p:grpSpPr>
          <a:xfrm>
            <a:off x="2795541" y="1271324"/>
            <a:ext cx="2177381" cy="1584348"/>
            <a:chOff x="2807169" y="1477864"/>
            <a:chExt cx="2134881" cy="1553423"/>
          </a:xfrm>
          <a:solidFill>
            <a:schemeClr val="tx2"/>
          </a:solidFill>
        </p:grpSpPr>
        <p:sp>
          <p:nvSpPr>
            <p:cNvPr id="57" name="Rectangle 56"/>
            <p:cNvSpPr/>
            <p:nvPr/>
          </p:nvSpPr>
          <p:spPr>
            <a:xfrm>
              <a:off x="2807169" y="1477864"/>
              <a:ext cx="2134881" cy="1553423"/>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Work management</a:t>
              </a:r>
            </a:p>
          </p:txBody>
        </p:sp>
        <p:sp>
          <p:nvSpPr>
            <p:cNvPr id="58" name="Rectangle 57"/>
            <p:cNvSpPr/>
            <p:nvPr/>
          </p:nvSpPr>
          <p:spPr>
            <a:xfrm>
              <a:off x="2807169" y="2226637"/>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Full-spectrum PM, unified tasks, site mailbox</a:t>
              </a:r>
            </a:p>
          </p:txBody>
        </p:sp>
      </p:grpSp>
      <p:grpSp>
        <p:nvGrpSpPr>
          <p:cNvPr id="59" name="Group 58"/>
          <p:cNvGrpSpPr/>
          <p:nvPr/>
        </p:nvGrpSpPr>
        <p:grpSpPr>
          <a:xfrm>
            <a:off x="9595674" y="4632366"/>
            <a:ext cx="2182291" cy="1589496"/>
            <a:chOff x="9473367" y="4773304"/>
            <a:chExt cx="2139695" cy="1558471"/>
          </a:xfrm>
          <a:solidFill>
            <a:schemeClr val="tx2"/>
          </a:solidFill>
        </p:grpSpPr>
        <p:sp>
          <p:nvSpPr>
            <p:cNvPr id="60" name="Rectangle 59"/>
            <p:cNvSpPr/>
            <p:nvPr/>
          </p:nvSpPr>
          <p:spPr>
            <a:xfrm>
              <a:off x="9473368" y="4773304"/>
              <a:ext cx="2139694" cy="1558471"/>
            </a:xfrm>
            <a:prstGeom prst="rect">
              <a:avLst/>
            </a:prstGeom>
            <a:grp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0" bIns="0" numCol="1" rtlCol="0" anchor="t" anchorCtr="0" compatLnSpc="1">
              <a:prstTxWarp prst="textNoShape">
                <a:avLst/>
              </a:prstTxWarp>
              <a:noAutofit/>
            </a:bodyPr>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Social</a:t>
              </a:r>
            </a:p>
          </p:txBody>
        </p:sp>
        <p:sp>
          <p:nvSpPr>
            <p:cNvPr id="61" name="Rectangle 60"/>
            <p:cNvSpPr/>
            <p:nvPr/>
          </p:nvSpPr>
          <p:spPr>
            <a:xfrm>
              <a:off x="9473367" y="5535305"/>
              <a:ext cx="2127935" cy="779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0" tIns="93260" rIns="93260" bIns="93260" numCol="1" rtlCol="0" anchor="t" anchorCtr="0" compatLnSpc="1">
              <a:prstTxWarp prst="textNoShape">
                <a:avLst/>
              </a:prstTxWarp>
              <a:noAutofit/>
            </a:bodyPr>
            <a:lstStyle/>
            <a:p>
              <a:pPr defTabSz="775723"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Personal sites, feeds, communities, </a:t>
              </a:r>
              <a:br>
                <a:rPr lang="en-US" sz="1400" dirty="0">
                  <a:gradFill>
                    <a:gsLst>
                      <a:gs pos="0">
                        <a:srgbClr val="FFFFFF"/>
                      </a:gs>
                      <a:gs pos="100000">
                        <a:srgbClr val="FFFFFF"/>
                      </a:gs>
                    </a:gsLst>
                    <a:lin ang="5400000" scaled="0"/>
                  </a:gradFill>
                  <a:ea typeface="Segoe UI" pitchFamily="34" charset="0"/>
                  <a:cs typeface="Segoe UI" pitchFamily="34" charset="0"/>
                </a:rPr>
              </a:br>
              <a:r>
                <a:rPr lang="en-US" sz="1400" dirty="0">
                  <a:gradFill>
                    <a:gsLst>
                      <a:gs pos="0">
                        <a:srgbClr val="FFFFFF"/>
                      </a:gs>
                      <a:gs pos="100000">
                        <a:srgbClr val="FFFFFF"/>
                      </a:gs>
                    </a:gsLst>
                    <a:lin ang="5400000" scaled="0"/>
                  </a:gradFill>
                  <a:ea typeface="Segoe UI" pitchFamily="34" charset="0"/>
                  <a:cs typeface="Segoe UI" pitchFamily="34" charset="0"/>
                </a:rPr>
                <a:t>follows, likes, Yammer</a:t>
              </a:r>
            </a:p>
          </p:txBody>
        </p:sp>
      </p:grpSp>
      <p:grpSp>
        <p:nvGrpSpPr>
          <p:cNvPr id="62" name="Group 61"/>
          <p:cNvGrpSpPr/>
          <p:nvPr/>
        </p:nvGrpSpPr>
        <p:grpSpPr>
          <a:xfrm>
            <a:off x="9595674" y="1271324"/>
            <a:ext cx="2177381" cy="1584348"/>
            <a:chOff x="9478180" y="1477864"/>
            <a:chExt cx="2134881" cy="1553423"/>
          </a:xfrm>
          <a:solidFill>
            <a:schemeClr val="tx2"/>
          </a:solidFill>
        </p:grpSpPr>
        <p:sp>
          <p:nvSpPr>
            <p:cNvPr id="63" name="Rectangle 62"/>
            <p:cNvSpPr/>
            <p:nvPr/>
          </p:nvSpPr>
          <p:spPr>
            <a:xfrm>
              <a:off x="9478180" y="1477864"/>
              <a:ext cx="2134881" cy="1553423"/>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New app model</a:t>
              </a:r>
            </a:p>
          </p:txBody>
        </p:sp>
        <p:sp>
          <p:nvSpPr>
            <p:cNvPr id="64" name="Rectangle 63"/>
            <p:cNvSpPr/>
            <p:nvPr/>
          </p:nvSpPr>
          <p:spPr>
            <a:xfrm>
              <a:off x="9478181" y="2234817"/>
              <a:ext cx="212312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Web standards, easier </a:t>
              </a:r>
              <a:r>
                <a:rPr lang="en-US" sz="1400" dirty="0" err="1">
                  <a:gradFill>
                    <a:gsLst>
                      <a:gs pos="0">
                        <a:srgbClr val="FFFFFF"/>
                      </a:gs>
                      <a:gs pos="100000">
                        <a:srgbClr val="FFFFFF"/>
                      </a:gs>
                    </a:gsLst>
                    <a:lin ang="5400000" scaled="0"/>
                  </a:gradFill>
                  <a:ea typeface="Segoe UI" pitchFamily="34" charset="0"/>
                  <a:cs typeface="Segoe UI" pitchFamily="34" charset="0"/>
                </a:rPr>
                <a:t>dev</a:t>
              </a:r>
              <a:r>
                <a:rPr lang="en-US" sz="1400" dirty="0">
                  <a:gradFill>
                    <a:gsLst>
                      <a:gs pos="0">
                        <a:srgbClr val="FFFFFF"/>
                      </a:gs>
                      <a:gs pos="100000">
                        <a:srgbClr val="FFFFFF"/>
                      </a:gs>
                    </a:gsLst>
                    <a:lin ang="5400000" scaled="0"/>
                  </a:gradFill>
                  <a:ea typeface="Segoe UI" pitchFamily="34" charset="0"/>
                  <a:cs typeface="Segoe UI" pitchFamily="34" charset="0"/>
                </a:rPr>
                <a:t> and deployment, marketplace</a:t>
              </a:r>
            </a:p>
          </p:txBody>
        </p:sp>
      </p:grpSp>
      <p:grpSp>
        <p:nvGrpSpPr>
          <p:cNvPr id="65" name="Group 64"/>
          <p:cNvGrpSpPr/>
          <p:nvPr/>
        </p:nvGrpSpPr>
        <p:grpSpPr>
          <a:xfrm>
            <a:off x="7330602" y="4632366"/>
            <a:ext cx="2177381" cy="1589496"/>
            <a:chOff x="7251302" y="4773304"/>
            <a:chExt cx="2134881" cy="1558471"/>
          </a:xfrm>
          <a:solidFill>
            <a:schemeClr val="tx2"/>
          </a:solidFill>
        </p:grpSpPr>
        <p:sp>
          <p:nvSpPr>
            <p:cNvPr id="66" name="Rectangle 65"/>
            <p:cNvSpPr/>
            <p:nvPr/>
          </p:nvSpPr>
          <p:spPr>
            <a:xfrm>
              <a:off x="7251302" y="4773304"/>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Search</a:t>
              </a:r>
            </a:p>
          </p:txBody>
        </p:sp>
        <p:sp>
          <p:nvSpPr>
            <p:cNvPr id="67" name="Rectangle 66"/>
            <p:cNvSpPr/>
            <p:nvPr/>
          </p:nvSpPr>
          <p:spPr>
            <a:xfrm>
              <a:off x="7251302" y="5535304"/>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Experience, single core, adaptive, graphical refiners, search apps</a:t>
              </a:r>
            </a:p>
          </p:txBody>
        </p:sp>
      </p:grpSp>
      <p:grpSp>
        <p:nvGrpSpPr>
          <p:cNvPr id="68" name="Group 67"/>
          <p:cNvGrpSpPr/>
          <p:nvPr/>
        </p:nvGrpSpPr>
        <p:grpSpPr>
          <a:xfrm>
            <a:off x="2795542" y="4632366"/>
            <a:ext cx="2177381" cy="1589496"/>
            <a:chOff x="2807169" y="3124200"/>
            <a:chExt cx="2134881" cy="1558471"/>
          </a:xfrm>
          <a:solidFill>
            <a:schemeClr val="tx2"/>
          </a:solidFill>
        </p:grpSpPr>
        <p:sp>
          <p:nvSpPr>
            <p:cNvPr id="69" name="Rectangle 68"/>
            <p:cNvSpPr/>
            <p:nvPr/>
          </p:nvSpPr>
          <p:spPr>
            <a:xfrm>
              <a:off x="2807169" y="3124200"/>
              <a:ext cx="2134881" cy="1558471"/>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rIns="0" bIns="0" rtlCol="0" anchor="t"/>
            <a:lstStyle/>
            <a:p>
              <a:pPr defTabSz="775723"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Internet</a:t>
              </a:r>
            </a:p>
          </p:txBody>
        </p:sp>
        <p:sp>
          <p:nvSpPr>
            <p:cNvPr id="70" name="Rectangle 69"/>
            <p:cNvSpPr/>
            <p:nvPr/>
          </p:nvSpPr>
          <p:spPr>
            <a:xfrm>
              <a:off x="2807169" y="3886200"/>
              <a:ext cx="2120991" cy="7792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400" dirty="0">
                  <a:gradFill>
                    <a:gsLst>
                      <a:gs pos="0">
                        <a:srgbClr val="FFFFFF"/>
                      </a:gs>
                      <a:gs pos="100000">
                        <a:srgbClr val="FFFFFF"/>
                      </a:gs>
                    </a:gsLst>
                    <a:lin ang="5400000" scaled="0"/>
                  </a:gradFill>
                  <a:ea typeface="Segoe UI" pitchFamily="34" charset="0"/>
                  <a:cs typeface="Segoe UI" pitchFamily="34" charset="0"/>
                </a:rPr>
                <a:t>Personalization, </a:t>
              </a:r>
            </a:p>
            <a:p>
              <a:r>
                <a:rPr lang="en-US" sz="1400" dirty="0">
                  <a:gradFill>
                    <a:gsLst>
                      <a:gs pos="0">
                        <a:srgbClr val="FFFFFF"/>
                      </a:gs>
                      <a:gs pos="100000">
                        <a:srgbClr val="FFFFFF"/>
                      </a:gs>
                    </a:gsLst>
                    <a:lin ang="5400000" scaled="0"/>
                  </a:gradFill>
                  <a:ea typeface="Segoe UI" pitchFamily="34" charset="0"/>
                  <a:cs typeface="Segoe UI" pitchFamily="34" charset="0"/>
                </a:rPr>
                <a:t>multi-lingual sites, </a:t>
              </a:r>
            </a:p>
            <a:p>
              <a:r>
                <a:rPr lang="en-US" sz="1400" dirty="0">
                  <a:gradFill>
                    <a:gsLst>
                      <a:gs pos="0">
                        <a:srgbClr val="FFFFFF"/>
                      </a:gs>
                      <a:gs pos="100000">
                        <a:srgbClr val="FFFFFF"/>
                      </a:gs>
                    </a:gsLst>
                    <a:lin ang="5400000" scaled="0"/>
                  </a:gradFill>
                  <a:ea typeface="Segoe UI" pitchFamily="34" charset="0"/>
                  <a:cs typeface="Segoe UI" pitchFamily="34" charset="0"/>
                </a:rPr>
                <a:t>Dreamweaver support </a:t>
              </a:r>
            </a:p>
          </p:txBody>
        </p:sp>
      </p:grpSp>
      <p:sp>
        <p:nvSpPr>
          <p:cNvPr id="4" name="Rectangle 3"/>
          <p:cNvSpPr/>
          <p:nvPr/>
        </p:nvSpPr>
        <p:spPr bwMode="auto">
          <a:xfrm>
            <a:off x="9595674" y="2949270"/>
            <a:ext cx="2182291" cy="1590659"/>
          </a:xfrm>
          <a:prstGeom prst="rect">
            <a:avLst/>
          </a:prstGeom>
          <a:noFill/>
          <a:ln w="5715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7335512" y="4614270"/>
            <a:ext cx="2182291" cy="1590659"/>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5070438" y="4611991"/>
            <a:ext cx="2182291" cy="1590659"/>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2783549" y="4611990"/>
            <a:ext cx="2182291" cy="1590659"/>
          </a:xfrm>
          <a:prstGeom prst="rect">
            <a:avLst/>
          </a:prstGeom>
          <a:noFill/>
          <a:ln w="57150">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608267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anim calcmode="lin" valueType="num">
                                      <p:cBhvr>
                                        <p:cTn id="23" dur="1000" fill="hold"/>
                                        <p:tgtEl>
                                          <p:spTgt spid="71"/>
                                        </p:tgtEl>
                                        <p:attrNameLst>
                                          <p:attrName>ppt_x</p:attrName>
                                        </p:attrNameLst>
                                      </p:cBhvr>
                                      <p:tavLst>
                                        <p:tav tm="0">
                                          <p:val>
                                            <p:strVal val="#ppt_x"/>
                                          </p:val>
                                        </p:tav>
                                        <p:tav tm="100000">
                                          <p:val>
                                            <p:strVal val="#ppt_x"/>
                                          </p:val>
                                        </p:tav>
                                      </p:tavLst>
                                    </p:anim>
                                    <p:anim calcmode="lin" valueType="num">
                                      <p:cBhvr>
                                        <p:cTn id="2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8" grpId="0" animBg="1"/>
      <p:bldP spid="49" grpId="0" animBg="1"/>
      <p:bldP spid="7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53974"/>
            <a:ext cx="11889564" cy="917575"/>
          </a:xfrm>
        </p:spPr>
        <p:txBody>
          <a:bodyPr/>
          <a:lstStyle/>
          <a:p>
            <a:r>
              <a:rPr lang="en-US" dirty="0" smtClean="0"/>
              <a:t>Storage Story</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83382527"/>
              </p:ext>
            </p:extLst>
          </p:nvPr>
        </p:nvGraphicFramePr>
        <p:xfrm>
          <a:off x="273455" y="1107505"/>
          <a:ext cx="11889565" cy="5236685"/>
        </p:xfrm>
        <a:graphic>
          <a:graphicData uri="http://schemas.openxmlformats.org/drawingml/2006/table">
            <a:tbl>
              <a:tblPr firstRow="1" firstCol="1" bandRow="1">
                <a:tableStyleId>{93296810-A885-4BE3-A3E7-6D5BEEA58F35}</a:tableStyleId>
              </a:tblPr>
              <a:tblGrid>
                <a:gridCol w="2743198"/>
                <a:gridCol w="2087184"/>
                <a:gridCol w="2353061"/>
                <a:gridCol w="2353061"/>
                <a:gridCol w="2353061"/>
              </a:tblGrid>
              <a:tr h="402687">
                <a:tc>
                  <a:txBody>
                    <a:bodyPr/>
                    <a:lstStyle/>
                    <a:p>
                      <a:pPr marL="0" marR="0" algn="ctr">
                        <a:spcBef>
                          <a:spcPts val="0"/>
                        </a:spcBef>
                        <a:spcAft>
                          <a:spcPts val="0"/>
                        </a:spcAft>
                      </a:pPr>
                      <a:r>
                        <a:rPr lang="de-DE" sz="1200" dirty="0">
                          <a:solidFill>
                            <a:schemeClr val="tx1"/>
                          </a:solidFill>
                          <a:effectLst/>
                        </a:rPr>
                        <a:t>Item</a:t>
                      </a:r>
                      <a:endParaRPr lang="en-US" sz="1100" dirty="0">
                        <a:solidFill>
                          <a:schemeClr val="tx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de-DE" sz="1200" dirty="0" smtClean="0">
                          <a:solidFill>
                            <a:schemeClr val="bg1"/>
                          </a:solidFill>
                          <a:effectLst/>
                        </a:rPr>
                        <a:t>In-Market - Enterprise</a:t>
                      </a:r>
                      <a:endParaRPr lang="en-US" sz="11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b="1" kern="1200" dirty="0" smtClean="0">
                          <a:solidFill>
                            <a:schemeClr val="bg1"/>
                          </a:solidFill>
                          <a:effectLst/>
                          <a:latin typeface="+mn-lt"/>
                          <a:ea typeface="+mn-ea"/>
                          <a:cs typeface="+mn-cs"/>
                        </a:rPr>
                        <a:t>Coming soon – Small Business</a:t>
                      </a:r>
                    </a:p>
                    <a:p>
                      <a:pPr marL="0" marR="0" algn="ctr">
                        <a:spcBef>
                          <a:spcPts val="0"/>
                        </a:spcBef>
                        <a:spcAft>
                          <a:spcPts val="0"/>
                        </a:spcAft>
                      </a:pPr>
                      <a:r>
                        <a:rPr lang="en-US" sz="1200" b="1" kern="1200" dirty="0" smtClean="0">
                          <a:solidFill>
                            <a:schemeClr val="bg1"/>
                          </a:solidFill>
                          <a:effectLst/>
                          <a:latin typeface="+mn-lt"/>
                          <a:ea typeface="+mn-ea"/>
                          <a:cs typeface="+mn-cs"/>
                        </a:rPr>
                        <a:t>1-50 users</a:t>
                      </a:r>
                      <a:endParaRPr lang="en-US" sz="1200" b="1" kern="1200" dirty="0">
                        <a:solidFill>
                          <a:schemeClr val="bg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b="1" kern="1200" dirty="0" smtClean="0">
                          <a:solidFill>
                            <a:schemeClr val="bg1"/>
                          </a:solidFill>
                          <a:effectLst/>
                          <a:latin typeface="+mn-lt"/>
                          <a:ea typeface="+mn-ea"/>
                          <a:cs typeface="+mn-cs"/>
                        </a:rPr>
                        <a:t>Coming soon – Midmarket</a:t>
                      </a:r>
                    </a:p>
                    <a:p>
                      <a:pPr marL="0" marR="0" algn="ctr">
                        <a:spcBef>
                          <a:spcPts val="0"/>
                        </a:spcBef>
                        <a:spcAft>
                          <a:spcPts val="0"/>
                        </a:spcAft>
                      </a:pPr>
                      <a:r>
                        <a:rPr lang="en-US" sz="1200" b="1" kern="1200" dirty="0" smtClean="0">
                          <a:solidFill>
                            <a:schemeClr val="bg1"/>
                          </a:solidFill>
                          <a:effectLst/>
                          <a:latin typeface="+mn-lt"/>
                          <a:ea typeface="+mn-ea"/>
                          <a:cs typeface="+mn-cs"/>
                        </a:rPr>
                        <a:t>1-250 users</a:t>
                      </a:r>
                      <a:endParaRPr lang="en-US" sz="1200" b="1" kern="1200" dirty="0">
                        <a:solidFill>
                          <a:schemeClr val="bg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b="1" kern="1200" dirty="0" smtClean="0">
                          <a:solidFill>
                            <a:schemeClr val="bg1"/>
                          </a:solidFill>
                          <a:effectLst/>
                          <a:latin typeface="+mn-lt"/>
                          <a:ea typeface="+mn-ea"/>
                          <a:cs typeface="+mn-cs"/>
                        </a:rPr>
                        <a:t>Coming soon – Enterprise</a:t>
                      </a:r>
                    </a:p>
                    <a:p>
                      <a:pPr marL="0" marR="0" algn="ctr">
                        <a:spcBef>
                          <a:spcPts val="0"/>
                        </a:spcBef>
                        <a:spcAft>
                          <a:spcPts val="0"/>
                        </a:spcAft>
                      </a:pPr>
                      <a:r>
                        <a:rPr lang="en-US" sz="1200" b="1" kern="1200" dirty="0" smtClean="0">
                          <a:solidFill>
                            <a:schemeClr val="bg1"/>
                          </a:solidFill>
                          <a:effectLst/>
                          <a:latin typeface="+mn-lt"/>
                          <a:ea typeface="+mn-ea"/>
                          <a:cs typeface="+mn-cs"/>
                        </a:rPr>
                        <a:t>1-500,000+ users</a:t>
                      </a:r>
                      <a:endParaRPr lang="en-US" sz="1200" b="1" kern="1200" dirty="0">
                        <a:solidFill>
                          <a:schemeClr val="bg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4401">
                <a:tc>
                  <a:txBody>
                    <a:bodyPr/>
                    <a:lstStyle/>
                    <a:p>
                      <a:pPr marL="0" marR="0">
                        <a:spcBef>
                          <a:spcPts val="0"/>
                        </a:spcBef>
                        <a:spcAft>
                          <a:spcPts val="0"/>
                        </a:spcAft>
                      </a:pPr>
                      <a:r>
                        <a:rPr lang="de-DE" sz="1400" dirty="0">
                          <a:solidFill>
                            <a:schemeClr val="bg1"/>
                          </a:solidFill>
                          <a:effectLst/>
                        </a:rPr>
                        <a:t>Base tenancy storage allocation</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2000" dirty="0">
                          <a:effectLst/>
                        </a:rPr>
                        <a:t>10 GB</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10GB</a:t>
                      </a:r>
                      <a:endParaRPr lang="en-US" sz="2000" kern="1200" dirty="0">
                        <a:solidFill>
                          <a:schemeClr val="dk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10GB</a:t>
                      </a:r>
                      <a:endParaRPr lang="en-US" sz="2000" kern="1200" dirty="0">
                        <a:solidFill>
                          <a:schemeClr val="dk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10GB</a:t>
                      </a:r>
                      <a:endParaRPr lang="en-US" sz="2000" kern="1200" dirty="0">
                        <a:solidFill>
                          <a:schemeClr val="dk1"/>
                        </a:solidFill>
                        <a:effectLst/>
                        <a:latin typeface="+mn-lt"/>
                        <a:ea typeface="+mn-ea"/>
                        <a:cs typeface="+mn-cs"/>
                      </a:endParaRPr>
                    </a:p>
                  </a:txBody>
                  <a:tcPr marL="0" marR="0" marT="0" marB="0" anchor="ctr">
                    <a:lnT w="12700" cap="flat" cmpd="sng" algn="ctr">
                      <a:solidFill>
                        <a:schemeClr val="tx1"/>
                      </a:solidFill>
                      <a:prstDash val="solid"/>
                      <a:round/>
                      <a:headEnd type="none" w="med" len="med"/>
                      <a:tailEnd type="none" w="med" len="med"/>
                    </a:lnT>
                  </a:tcPr>
                </a:tc>
              </a:tr>
              <a:tr h="402687">
                <a:tc>
                  <a:txBody>
                    <a:bodyPr/>
                    <a:lstStyle/>
                    <a:p>
                      <a:pPr marL="0" marR="0">
                        <a:spcBef>
                          <a:spcPts val="0"/>
                        </a:spcBef>
                        <a:spcAft>
                          <a:spcPts val="0"/>
                        </a:spcAft>
                      </a:pPr>
                      <a:r>
                        <a:rPr lang="de-DE" sz="1400" dirty="0">
                          <a:solidFill>
                            <a:schemeClr val="bg1"/>
                          </a:solidFill>
                          <a:effectLst/>
                        </a:rPr>
                        <a:t>Storage per Standard </a:t>
                      </a:r>
                      <a:r>
                        <a:rPr lang="de-DE" sz="1400" dirty="0" smtClean="0">
                          <a:solidFill>
                            <a:schemeClr val="bg1"/>
                          </a:solidFill>
                          <a:effectLst/>
                        </a:rPr>
                        <a:t>E &amp; P </a:t>
                      </a:r>
                      <a:r>
                        <a:rPr lang="de-DE" sz="1100" dirty="0" smtClean="0">
                          <a:solidFill>
                            <a:schemeClr val="bg1"/>
                          </a:solidFill>
                          <a:effectLst/>
                        </a:rPr>
                        <a:t>(allocated to tenant</a:t>
                      </a:r>
                      <a:r>
                        <a:rPr lang="de-DE" sz="1100" baseline="0" dirty="0" smtClean="0">
                          <a:solidFill>
                            <a:schemeClr val="bg1"/>
                          </a:solidFill>
                          <a:effectLst/>
                        </a:rPr>
                        <a:t> pool)</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a:effectLst/>
                        </a:rPr>
                        <a:t>500 MB/user</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500MB/user</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500MB/user</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500MB/user</a:t>
                      </a:r>
                      <a:endParaRPr lang="en-US" sz="2000" kern="1200" dirty="0">
                        <a:solidFill>
                          <a:schemeClr val="dk1"/>
                        </a:solidFill>
                        <a:effectLst/>
                        <a:latin typeface="+mn-lt"/>
                        <a:ea typeface="+mn-ea"/>
                        <a:cs typeface="+mn-cs"/>
                      </a:endParaRPr>
                    </a:p>
                  </a:txBody>
                  <a:tcPr marL="0" marR="0" marT="0" marB="0" anchor="ctr"/>
                </a:tc>
              </a:tr>
              <a:tr h="639474">
                <a:tc>
                  <a:txBody>
                    <a:bodyPr/>
                    <a:lstStyle/>
                    <a:p>
                      <a:pPr marL="0" marR="0">
                        <a:spcBef>
                          <a:spcPts val="0"/>
                        </a:spcBef>
                        <a:spcAft>
                          <a:spcPts val="0"/>
                        </a:spcAft>
                      </a:pPr>
                      <a:r>
                        <a:rPr lang="de-DE" sz="1400" dirty="0" smtClean="0">
                          <a:solidFill>
                            <a:schemeClr val="bg1"/>
                          </a:solidFill>
                          <a:effectLst/>
                        </a:rPr>
                        <a:t>SkyDrive Pro </a:t>
                      </a:r>
                      <a:br>
                        <a:rPr lang="de-DE" sz="1400" dirty="0" smtClean="0">
                          <a:solidFill>
                            <a:schemeClr val="bg1"/>
                          </a:solidFill>
                          <a:effectLst/>
                        </a:rPr>
                      </a:br>
                      <a:r>
                        <a:rPr lang="de-DE" sz="1100" dirty="0" smtClean="0">
                          <a:solidFill>
                            <a:schemeClr val="bg1"/>
                          </a:solidFill>
                          <a:effectLst/>
                        </a:rPr>
                        <a:t>(</a:t>
                      </a:r>
                      <a:r>
                        <a:rPr lang="de-DE" sz="1100" dirty="0">
                          <a:solidFill>
                            <a:schemeClr val="bg1"/>
                          </a:solidFill>
                          <a:effectLst/>
                        </a:rPr>
                        <a:t>does not contribute to overall pool)</a:t>
                      </a:r>
                      <a:endParaRPr lang="en-US" sz="11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a:effectLst/>
                        </a:rPr>
                        <a:t>500 MB/user</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7 GB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7 GB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7 GB</a:t>
                      </a:r>
                      <a:endParaRPr lang="en-US" sz="2000" kern="1200" dirty="0">
                        <a:solidFill>
                          <a:schemeClr val="dk1"/>
                        </a:solidFill>
                        <a:effectLst/>
                        <a:latin typeface="+mn-lt"/>
                        <a:ea typeface="+mn-ea"/>
                        <a:cs typeface="+mn-cs"/>
                      </a:endParaRPr>
                    </a:p>
                  </a:txBody>
                  <a:tcPr marL="0" marR="0" marT="0" marB="0" anchor="ctr"/>
                </a:tc>
              </a:tr>
              <a:tr h="402687">
                <a:tc>
                  <a:txBody>
                    <a:bodyPr/>
                    <a:lstStyle/>
                    <a:p>
                      <a:pPr marL="0" marR="0">
                        <a:spcBef>
                          <a:spcPts val="0"/>
                        </a:spcBef>
                        <a:spcAft>
                          <a:spcPts val="0"/>
                        </a:spcAft>
                      </a:pPr>
                      <a:r>
                        <a:rPr lang="en-US" sz="1400" dirty="0">
                          <a:solidFill>
                            <a:schemeClr val="bg1"/>
                          </a:solidFill>
                          <a:effectLst/>
                        </a:rPr>
                        <a:t>Storage per Kiosk Worker</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a:effectLst/>
                        </a:rPr>
                        <a:t>0</a:t>
                      </a:r>
                      <a:endParaRPr lang="en-US" sz="200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r>
              <a:tr h="402687">
                <a:tc>
                  <a:txBody>
                    <a:bodyPr/>
                    <a:lstStyle/>
                    <a:p>
                      <a:pPr marL="0" marR="0">
                        <a:spcBef>
                          <a:spcPts val="0"/>
                        </a:spcBef>
                        <a:spcAft>
                          <a:spcPts val="0"/>
                        </a:spcAft>
                      </a:pPr>
                      <a:r>
                        <a:rPr lang="en-US" sz="1400" dirty="0">
                          <a:solidFill>
                            <a:schemeClr val="bg1"/>
                          </a:solidFill>
                          <a:effectLst/>
                        </a:rPr>
                        <a:t>Storage per External User</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a:effectLst/>
                        </a:rPr>
                        <a:t>0</a:t>
                      </a:r>
                      <a:endParaRPr lang="en-US" sz="200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0</a:t>
                      </a:r>
                      <a:endParaRPr lang="en-US" sz="2000" kern="1200" dirty="0">
                        <a:solidFill>
                          <a:schemeClr val="dk1"/>
                        </a:solidFill>
                        <a:effectLst/>
                        <a:latin typeface="+mn-lt"/>
                        <a:ea typeface="+mn-ea"/>
                        <a:cs typeface="+mn-cs"/>
                      </a:endParaRPr>
                    </a:p>
                  </a:txBody>
                  <a:tcPr marL="0" marR="0" marT="0" marB="0" anchor="ctr"/>
                </a:tc>
              </a:tr>
              <a:tr h="402687">
                <a:tc>
                  <a:txBody>
                    <a:bodyPr/>
                    <a:lstStyle/>
                    <a:p>
                      <a:pPr marL="0" marR="0">
                        <a:spcBef>
                          <a:spcPts val="0"/>
                        </a:spcBef>
                        <a:spcAft>
                          <a:spcPts val="0"/>
                        </a:spcAft>
                      </a:pPr>
                      <a:r>
                        <a:rPr lang="de-DE" sz="1400" dirty="0">
                          <a:solidFill>
                            <a:schemeClr val="bg1"/>
                          </a:solidFill>
                          <a:effectLst/>
                        </a:rPr>
                        <a:t>Site Collection storage quotas</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a:effectLst/>
                        </a:rPr>
                        <a:t>Up to 100 </a:t>
                      </a:r>
                      <a:r>
                        <a:rPr lang="en-US" sz="2000" dirty="0" smtClean="0">
                          <a:effectLst/>
                        </a:rPr>
                        <a:t>GB</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100 GB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a:t>
                      </a:r>
                      <a:r>
                        <a:rPr lang="en-US" sz="2000" kern="1200" smtClean="0">
                          <a:solidFill>
                            <a:schemeClr val="dk1"/>
                          </a:solidFill>
                          <a:effectLst/>
                          <a:latin typeface="+mn-lt"/>
                          <a:ea typeface="+mn-ea"/>
                          <a:cs typeface="+mn-cs"/>
                        </a:rPr>
                        <a:t>100 GB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100 GB</a:t>
                      </a:r>
                      <a:endParaRPr lang="en-US" sz="2000" kern="1200" dirty="0">
                        <a:solidFill>
                          <a:schemeClr val="dk1"/>
                        </a:solidFill>
                        <a:effectLst/>
                        <a:latin typeface="+mn-lt"/>
                        <a:ea typeface="+mn-ea"/>
                        <a:cs typeface="+mn-cs"/>
                      </a:endParaRPr>
                    </a:p>
                  </a:txBody>
                  <a:tcPr marL="0" marR="0" marT="0" marB="0" anchor="ctr"/>
                </a:tc>
              </a:tr>
              <a:tr h="402687">
                <a:tc>
                  <a:txBody>
                    <a:bodyPr/>
                    <a:lstStyle/>
                    <a:p>
                      <a:pPr marL="0" marR="0">
                        <a:spcBef>
                          <a:spcPts val="0"/>
                        </a:spcBef>
                        <a:spcAft>
                          <a:spcPts val="0"/>
                        </a:spcAft>
                      </a:pPr>
                      <a:r>
                        <a:rPr lang="de-DE" sz="1400" dirty="0">
                          <a:solidFill>
                            <a:schemeClr val="bg1"/>
                          </a:solidFill>
                          <a:effectLst/>
                        </a:rPr>
                        <a:t>Total max storage per tenant</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a:effectLst/>
                        </a:rPr>
                        <a:t>Up to </a:t>
                      </a:r>
                      <a:r>
                        <a:rPr lang="en-US" sz="2000" dirty="0" smtClean="0">
                          <a:effectLst/>
                        </a:rPr>
                        <a:t>25 </a:t>
                      </a:r>
                      <a:r>
                        <a:rPr lang="en-US" sz="2000" dirty="0">
                          <a:effectLst/>
                        </a:rPr>
                        <a:t>TB </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35GB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a:t>
                      </a:r>
                      <a:r>
                        <a:rPr lang="en-US" sz="2000" kern="1200" baseline="0" dirty="0" smtClean="0">
                          <a:solidFill>
                            <a:schemeClr val="dk1"/>
                          </a:solidFill>
                          <a:effectLst/>
                          <a:latin typeface="+mn-lt"/>
                          <a:ea typeface="+mn-ea"/>
                          <a:cs typeface="+mn-cs"/>
                        </a:rPr>
                        <a:t>1.25 TB</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Up to 25TB</a:t>
                      </a:r>
                      <a:endParaRPr lang="en-US" sz="2000" kern="1200" dirty="0">
                        <a:solidFill>
                          <a:schemeClr val="dk1"/>
                        </a:solidFill>
                        <a:effectLst/>
                        <a:latin typeface="+mn-lt"/>
                        <a:ea typeface="+mn-ea"/>
                        <a:cs typeface="+mn-cs"/>
                      </a:endParaRPr>
                    </a:p>
                  </a:txBody>
                  <a:tcPr marL="0" marR="0" marT="0" marB="0" anchor="ctr"/>
                </a:tc>
              </a:tr>
              <a:tr h="402687">
                <a:tc>
                  <a:txBody>
                    <a:bodyPr/>
                    <a:lstStyle/>
                    <a:p>
                      <a:pPr marL="0" marR="0">
                        <a:spcBef>
                          <a:spcPts val="0"/>
                        </a:spcBef>
                        <a:spcAft>
                          <a:spcPts val="0"/>
                        </a:spcAft>
                      </a:pPr>
                      <a:r>
                        <a:rPr lang="de-DE" sz="1400" dirty="0">
                          <a:solidFill>
                            <a:schemeClr val="bg1"/>
                          </a:solidFill>
                          <a:effectLst/>
                        </a:rPr>
                        <a:t>Maximum file upload size</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a:effectLst/>
                        </a:rPr>
                        <a:t>250MB</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Designing</a:t>
                      </a:r>
                      <a:r>
                        <a:rPr lang="en-US" sz="2000" kern="1200" baseline="0" dirty="0" smtClean="0">
                          <a:solidFill>
                            <a:schemeClr val="dk1"/>
                          </a:solidFill>
                          <a:effectLst/>
                          <a:latin typeface="+mn-lt"/>
                          <a:ea typeface="+mn-ea"/>
                          <a:cs typeface="+mn-cs"/>
                        </a:rPr>
                        <a:t> for</a:t>
                      </a:r>
                      <a:r>
                        <a:rPr lang="en-US" sz="2000" kern="1200" dirty="0" smtClean="0">
                          <a:solidFill>
                            <a:schemeClr val="dk1"/>
                          </a:solidFill>
                          <a:effectLst/>
                          <a:latin typeface="+mn-lt"/>
                          <a:ea typeface="+mn-ea"/>
                          <a:cs typeface="+mn-cs"/>
                        </a:rPr>
                        <a:t> 2GB </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Designing</a:t>
                      </a:r>
                      <a:r>
                        <a:rPr lang="en-US" sz="2000" kern="1200" baseline="0" dirty="0" smtClean="0">
                          <a:solidFill>
                            <a:schemeClr val="dk1"/>
                          </a:solidFill>
                          <a:effectLst/>
                          <a:latin typeface="+mn-lt"/>
                          <a:ea typeface="+mn-ea"/>
                          <a:cs typeface="+mn-cs"/>
                        </a:rPr>
                        <a:t> for</a:t>
                      </a:r>
                      <a:r>
                        <a:rPr lang="en-US" sz="2000" kern="1200" dirty="0" smtClean="0">
                          <a:solidFill>
                            <a:schemeClr val="dk1"/>
                          </a:solidFill>
                          <a:effectLst/>
                          <a:latin typeface="+mn-lt"/>
                          <a:ea typeface="+mn-ea"/>
                          <a:cs typeface="+mn-cs"/>
                        </a:rPr>
                        <a:t> 2GB </a:t>
                      </a:r>
                      <a:endParaRPr lang="en-US" sz="2000" kern="1200" dirty="0">
                        <a:solidFill>
                          <a:schemeClr val="dk1"/>
                        </a:solidFill>
                        <a:effectLst/>
                        <a:latin typeface="+mn-lt"/>
                        <a:ea typeface="+mn-ea"/>
                        <a:cs typeface="+mn-cs"/>
                      </a:endParaRPr>
                    </a:p>
                  </a:txBody>
                  <a:tcPr marL="0" marR="0" marT="0" marB="0" anchor="ctr"/>
                </a:tc>
                <a:tc>
                  <a:txBody>
                    <a:bodyPr/>
                    <a:lstStyle/>
                    <a:p>
                      <a:pPr marL="0" marR="0" algn="ctr">
                        <a:spcBef>
                          <a:spcPts val="0"/>
                        </a:spcBef>
                        <a:spcAft>
                          <a:spcPts val="0"/>
                        </a:spcAft>
                      </a:pPr>
                      <a:r>
                        <a:rPr lang="en-US" sz="2000" kern="1200" dirty="0" smtClean="0">
                          <a:solidFill>
                            <a:schemeClr val="dk1"/>
                          </a:solidFill>
                          <a:effectLst/>
                          <a:latin typeface="+mn-lt"/>
                          <a:ea typeface="+mn-ea"/>
                          <a:cs typeface="+mn-cs"/>
                        </a:rPr>
                        <a:t>Designing</a:t>
                      </a:r>
                      <a:r>
                        <a:rPr lang="en-US" sz="2000" kern="1200" baseline="0" dirty="0" smtClean="0">
                          <a:solidFill>
                            <a:schemeClr val="dk1"/>
                          </a:solidFill>
                          <a:effectLst/>
                          <a:latin typeface="+mn-lt"/>
                          <a:ea typeface="+mn-ea"/>
                          <a:cs typeface="+mn-cs"/>
                        </a:rPr>
                        <a:t> for</a:t>
                      </a:r>
                      <a:r>
                        <a:rPr lang="en-US" sz="2000" kern="1200" dirty="0" smtClean="0">
                          <a:solidFill>
                            <a:schemeClr val="dk1"/>
                          </a:solidFill>
                          <a:effectLst/>
                          <a:latin typeface="+mn-lt"/>
                          <a:ea typeface="+mn-ea"/>
                          <a:cs typeface="+mn-cs"/>
                        </a:rPr>
                        <a:t> 2GB </a:t>
                      </a:r>
                      <a:endParaRPr lang="en-US" sz="2000" kern="1200" dirty="0">
                        <a:solidFill>
                          <a:schemeClr val="dk1"/>
                        </a:solidFill>
                        <a:effectLst/>
                        <a:latin typeface="+mn-lt"/>
                        <a:ea typeface="+mn-ea"/>
                        <a:cs typeface="+mn-cs"/>
                      </a:endParaRPr>
                    </a:p>
                  </a:txBody>
                  <a:tcPr marL="0" marR="0" marT="0" marB="0" anchor="ctr"/>
                </a:tc>
              </a:tr>
              <a:tr h="584401">
                <a:tc>
                  <a:txBody>
                    <a:bodyPr/>
                    <a:lstStyle/>
                    <a:p>
                      <a:pPr marL="0" marR="0">
                        <a:spcBef>
                          <a:spcPts val="0"/>
                        </a:spcBef>
                        <a:spcAft>
                          <a:spcPts val="0"/>
                        </a:spcAft>
                      </a:pPr>
                      <a:r>
                        <a:rPr lang="de-DE" sz="1400" dirty="0">
                          <a:solidFill>
                            <a:schemeClr val="bg1"/>
                          </a:solidFill>
                          <a:effectLst/>
                        </a:rPr>
                        <a:t>Site collections (total #)*</a:t>
                      </a:r>
                      <a:endParaRPr lang="en-US" sz="14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algn="ctr">
                        <a:spcBef>
                          <a:spcPts val="0"/>
                        </a:spcBef>
                        <a:spcAft>
                          <a:spcPts val="0"/>
                        </a:spcAft>
                      </a:pPr>
                      <a:r>
                        <a:rPr lang="en-US" sz="2000" dirty="0" smtClean="0">
                          <a:effectLst/>
                          <a:latin typeface="Times New Roman"/>
                          <a:ea typeface="Calibri"/>
                        </a:rPr>
                        <a:t>300</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1</a:t>
                      </a:r>
                      <a:endParaRPr lang="en-US" sz="2000" dirty="0" smtClean="0">
                        <a:effectLst/>
                        <a:latin typeface="Times New Roman"/>
                        <a:ea typeface="Calibri"/>
                      </a:endParaRPr>
                    </a:p>
                  </a:txBody>
                  <a:tcPr marL="0" marR="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20</a:t>
                      </a:r>
                      <a:endParaRPr lang="en-US" sz="2000" dirty="0" smtClean="0">
                        <a:effectLst/>
                        <a:latin typeface="Times New Roman"/>
                        <a:ea typeface="Calibri"/>
                      </a:endParaRPr>
                    </a:p>
                  </a:txBody>
                  <a:tcPr marL="0" marR="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dk1"/>
                          </a:solidFill>
                          <a:effectLst/>
                          <a:latin typeface="+mn-lt"/>
                          <a:ea typeface="+mn-ea"/>
                          <a:cs typeface="+mn-cs"/>
                        </a:rPr>
                        <a:t>3,000</a:t>
                      </a:r>
                      <a:endParaRPr lang="en-US" sz="2000" dirty="0" smtClean="0">
                        <a:effectLst/>
                        <a:latin typeface="Times New Roman"/>
                        <a:ea typeface="Calibri"/>
                      </a:endParaRPr>
                    </a:p>
                  </a:txBody>
                  <a:tcPr marL="0" marR="0" marT="0" marB="0" anchor="ctr"/>
                </a:tc>
              </a:tr>
              <a:tr h="584401">
                <a:tc>
                  <a:txBody>
                    <a:bodyPr/>
                    <a:lstStyle/>
                    <a:p>
                      <a:pPr marL="0" marR="0">
                        <a:spcBef>
                          <a:spcPts val="0"/>
                        </a:spcBef>
                        <a:spcAft>
                          <a:spcPts val="0"/>
                        </a:spcAft>
                      </a:pPr>
                      <a:r>
                        <a:rPr lang="en-US" sz="1400" dirty="0">
                          <a:solidFill>
                            <a:schemeClr val="bg1"/>
                          </a:solidFill>
                          <a:effectLst/>
                        </a:rPr>
                        <a:t>Additional storage </a:t>
                      </a:r>
                      <a:endParaRPr lang="en-US" sz="1400" dirty="0" smtClean="0">
                        <a:solidFill>
                          <a:schemeClr val="bg1"/>
                        </a:solidFill>
                        <a:effectLst/>
                      </a:endParaRPr>
                    </a:p>
                    <a:p>
                      <a:pPr marL="0" marR="0">
                        <a:spcBef>
                          <a:spcPts val="0"/>
                        </a:spcBef>
                        <a:spcAft>
                          <a:spcPts val="0"/>
                        </a:spcAft>
                      </a:pPr>
                      <a:r>
                        <a:rPr lang="en-US" sz="1100" dirty="0" smtClean="0">
                          <a:solidFill>
                            <a:schemeClr val="bg1"/>
                          </a:solidFill>
                          <a:effectLst/>
                        </a:rPr>
                        <a:t>(</a:t>
                      </a:r>
                      <a:r>
                        <a:rPr lang="en-US" sz="1100" dirty="0">
                          <a:solidFill>
                            <a:schemeClr val="bg1"/>
                          </a:solidFill>
                          <a:effectLst/>
                        </a:rPr>
                        <a:t>per GB per month)</a:t>
                      </a:r>
                      <a:endParaRPr lang="en-US" sz="1100" dirty="0">
                        <a:solidFill>
                          <a:schemeClr val="bg1"/>
                        </a:solidFill>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dirty="0">
                          <a:effectLst/>
                        </a:rPr>
                        <a:t>$</a:t>
                      </a:r>
                      <a:r>
                        <a:rPr lang="en-US" sz="2000" strike="sngStrike" baseline="0" dirty="0" smtClean="0">
                          <a:effectLst/>
                        </a:rPr>
                        <a:t>2.50</a:t>
                      </a:r>
                      <a:r>
                        <a:rPr lang="en-US" sz="2000" strike="noStrike" baseline="0" dirty="0" smtClean="0">
                          <a:effectLst/>
                        </a:rPr>
                        <a:t> 0.20</a:t>
                      </a:r>
                      <a:r>
                        <a:rPr lang="en-US" sz="2000" dirty="0" smtClean="0">
                          <a:effectLst/>
                        </a:rPr>
                        <a:t>/GB/month*</a:t>
                      </a:r>
                      <a:endParaRPr lang="en-US" sz="2000" dirty="0">
                        <a:effectLst/>
                        <a:latin typeface="Times New Roman"/>
                        <a:ea typeface="Calibri"/>
                      </a:endParaRPr>
                    </a:p>
                  </a:txBody>
                  <a:tcPr marL="52052" marR="52052"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b="0" kern="1200" dirty="0" smtClean="0">
                          <a:solidFill>
                            <a:schemeClr val="dk1"/>
                          </a:solidFill>
                          <a:effectLst/>
                          <a:latin typeface="+mn-lt"/>
                          <a:ea typeface="+mn-ea"/>
                          <a:cs typeface="+mn-cs"/>
                        </a:rPr>
                        <a:t>$0.20/GB/month</a:t>
                      </a:r>
                      <a:endParaRPr lang="en-US" sz="2000" b="0" kern="1200" dirty="0">
                        <a:solidFill>
                          <a:schemeClr val="dk1"/>
                        </a:solidFill>
                        <a:effectLst/>
                        <a:latin typeface="+mn-lt"/>
                        <a:ea typeface="+mn-ea"/>
                        <a:cs typeface="+mn-cs"/>
                      </a:endParaRPr>
                    </a:p>
                  </a:txBody>
                  <a:tcPr marL="0" marR="0" marT="0" marB="0" anchor="ctr">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b="0" kern="1200" dirty="0" smtClean="0">
                          <a:solidFill>
                            <a:schemeClr val="dk1"/>
                          </a:solidFill>
                          <a:effectLst/>
                          <a:latin typeface="+mn-lt"/>
                          <a:ea typeface="+mn-ea"/>
                          <a:cs typeface="+mn-cs"/>
                        </a:rPr>
                        <a:t>$0.20/GB/month</a:t>
                      </a:r>
                      <a:endParaRPr lang="en-US" sz="2000" b="0" kern="1200" dirty="0">
                        <a:solidFill>
                          <a:schemeClr val="dk1"/>
                        </a:solidFill>
                        <a:effectLst/>
                        <a:latin typeface="+mn-lt"/>
                        <a:ea typeface="+mn-ea"/>
                        <a:cs typeface="+mn-cs"/>
                      </a:endParaRPr>
                    </a:p>
                  </a:txBody>
                  <a:tcPr marL="0" marR="0" marT="0" marB="0" anchor="ctr">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2000" b="0" kern="1200" dirty="0" smtClean="0">
                          <a:solidFill>
                            <a:schemeClr val="dk1"/>
                          </a:solidFill>
                          <a:effectLst/>
                          <a:latin typeface="+mn-lt"/>
                          <a:ea typeface="+mn-ea"/>
                          <a:cs typeface="+mn-cs"/>
                        </a:rPr>
                        <a:t>$0.20/GB/month</a:t>
                      </a:r>
                      <a:endParaRPr lang="en-US" sz="2000" b="0" kern="1200" dirty="0">
                        <a:solidFill>
                          <a:schemeClr val="dk1"/>
                        </a:solidFill>
                        <a:effectLst/>
                        <a:latin typeface="+mn-lt"/>
                        <a:ea typeface="+mn-ea"/>
                        <a:cs typeface="+mn-cs"/>
                      </a:endParaRPr>
                    </a:p>
                  </a:txBody>
                  <a:tcPr marL="0" marR="0" marT="0" marB="0" anchor="ctr">
                    <a:lnB w="12700" cap="flat" cmpd="sng" algn="ctr">
                      <a:solidFill>
                        <a:schemeClr val="tx1"/>
                      </a:solidFill>
                      <a:prstDash val="solid"/>
                      <a:round/>
                      <a:headEnd type="none" w="med" len="med"/>
                      <a:tailEnd type="none" w="med" len="med"/>
                    </a:lnB>
                  </a:tcPr>
                </a:tc>
              </a:tr>
            </a:tbl>
          </a:graphicData>
        </a:graphic>
      </p:graphicFrame>
      <p:sp>
        <p:nvSpPr>
          <p:cNvPr id="2" name="TextBox 1"/>
          <p:cNvSpPr txBox="1"/>
          <p:nvPr/>
        </p:nvSpPr>
        <p:spPr>
          <a:xfrm>
            <a:off x="6980237" y="6621462"/>
            <a:ext cx="5543056" cy="280718"/>
          </a:xfrm>
          <a:prstGeom prst="rect">
            <a:avLst/>
          </a:prstGeom>
          <a:noFill/>
        </p:spPr>
        <p:txBody>
          <a:bodyPr wrap="none" rtlCol="0">
            <a:spAutoFit/>
          </a:bodyPr>
          <a:lstStyle/>
          <a:p>
            <a:r>
              <a:rPr lang="en-US" sz="1224" dirty="0" smtClean="0"/>
              <a:t>*Price lowered in the second service update of Office 365 SharePoint Online.</a:t>
            </a:r>
            <a:endParaRPr lang="en-US" sz="1224" dirty="0"/>
          </a:p>
        </p:txBody>
      </p:sp>
    </p:spTree>
    <p:extLst>
      <p:ext uri="{BB962C8B-B14F-4D97-AF65-F5344CB8AC3E}">
        <p14:creationId xmlns:p14="http://schemas.microsoft.com/office/powerpoint/2010/main" val="68335746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365_Template_2012_16x9_WHIT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4.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Mark Kashman</External_x0020_Speaker>
    <Session_x0020_Code xmlns="2295e2e7-0eeb-498e-8716-217bb2ee6ee3"> SPC186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Mark Kashman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DC6D83-5B39-45A6-B963-96A941ED07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openxmlformats.org/package/2006/metadata/core-properties"/>
    <ds:schemaRef ds:uri="http://purl.org/dc/terms/"/>
    <ds:schemaRef ds:uri="http://purl.org/dc/dcmitype/"/>
    <ds:schemaRef ds:uri="http://schemas.microsoft.com/office/infopath/2007/PartnerControls"/>
    <ds:schemaRef ds:uri="230e9df3-be65-4c73-a93b-d1236ebd677e"/>
    <ds:schemaRef ds:uri="http://schemas.microsoft.com/office/2006/documentManagement/types"/>
    <ds:schemaRef ds:uri="http://www.w3.org/XML/1998/namespace"/>
    <ds:schemaRef ds:uri="http://schemas.microsoft.com/office/2006/metadata/properties"/>
    <ds:schemaRef ds:uri="032d541b-1b4e-4d91-93c7-b10533c52f73"/>
    <ds:schemaRef ds:uri="2295e2e7-0eeb-498e-8716-217bb2ee6ee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SPC_ReviewersWorkshop_111312</Template>
  <TotalTime>1563</TotalTime>
  <Words>1889</Words>
  <Application>Microsoft Office PowerPoint</Application>
  <PresentationFormat>Custom</PresentationFormat>
  <Paragraphs>318</Paragraphs>
  <Slides>38</Slides>
  <Notes>23</Notes>
  <HiddenSlides>0</HiddenSlides>
  <MMClips>0</MMClips>
  <ScaleCrop>false</ScaleCrop>
  <HeadingPairs>
    <vt:vector size="4" baseType="variant">
      <vt:variant>
        <vt:lpstr>Theme</vt:lpstr>
      </vt:variant>
      <vt:variant>
        <vt:i4>5</vt:i4>
      </vt:variant>
      <vt:variant>
        <vt:lpstr>Slide Titles</vt:lpstr>
      </vt:variant>
      <vt:variant>
        <vt:i4>38</vt:i4>
      </vt:variant>
    </vt:vector>
  </HeadingPairs>
  <TitlesOfParts>
    <vt:vector size="43" baseType="lpstr">
      <vt:lpstr>5-30072_SPC2012_IT-Pro_Template_16x9</vt:lpstr>
      <vt:lpstr>5-30072_SPC2012_IT-Pro_Template_16x9_Light</vt:lpstr>
      <vt:lpstr>Office365_Template_2012_16x9_WHITE</vt:lpstr>
      <vt:lpstr>5-30072_SPC2012_Business_Template_16x9</vt:lpstr>
      <vt:lpstr>5-30072_SPC2012_Business_Template_16x9_Light</vt:lpstr>
      <vt:lpstr>PowerPoint Presentation</vt:lpstr>
      <vt:lpstr>Overview of the  New SharePoint Online </vt:lpstr>
      <vt:lpstr>PowerPoint Presentation</vt:lpstr>
      <vt:lpstr>The New SharePoint Online at-a-glance</vt:lpstr>
      <vt:lpstr>SharePoint Online Grows up in in the coming release</vt:lpstr>
      <vt:lpstr>In comparison to SharePoint 2013 on-premises</vt:lpstr>
      <vt:lpstr>demo: the new SharePoint Online</vt:lpstr>
      <vt:lpstr>Summary</vt:lpstr>
      <vt:lpstr>Storage Story</vt:lpstr>
      <vt:lpstr>giveaway</vt:lpstr>
      <vt:lpstr>PowerPoint Presentation</vt:lpstr>
      <vt:lpstr>Sessions of interest</vt:lpstr>
      <vt:lpstr>Appendix</vt:lpstr>
      <vt:lpstr>SharePoint Online Wave 15</vt:lpstr>
      <vt:lpstr>Create sites in a few simple clicks</vt:lpstr>
      <vt:lpstr>Streamline common tasks</vt:lpstr>
      <vt:lpstr>Streamline common tasks</vt:lpstr>
      <vt:lpstr>Put social to work</vt:lpstr>
      <vt:lpstr>Stay connected</vt:lpstr>
      <vt:lpstr>Tap into the community </vt:lpstr>
      <vt:lpstr>Discover more relevant results</vt:lpstr>
      <vt:lpstr>Share your insights</vt:lpstr>
      <vt:lpstr>Modern app development </vt:lpstr>
      <vt:lpstr>Discover new apps</vt:lpstr>
      <vt:lpstr>Manage app approvals and usage</vt:lpstr>
      <vt:lpstr>Protect your information assets</vt:lpstr>
      <vt:lpstr>SharePoint Online Administration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the New SharePoint Online</dc:title>
  <dc:subject>SharePoint Conference 2012</dc:subject>
  <dc:creator>Mark Kashman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50</cp:revision>
  <dcterms:created xsi:type="dcterms:W3CDTF">2012-10-23T03:12:24Z</dcterms:created>
  <dcterms:modified xsi:type="dcterms:W3CDTF">2012-12-06T22:43:15Z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