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42"/>
  </p:notesMasterIdLst>
  <p:handoutMasterIdLst>
    <p:handoutMasterId r:id="rId43"/>
  </p:handoutMasterIdLst>
  <p:sldIdLst>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6" r:id="rId24"/>
    <p:sldId id="1097" r:id="rId25"/>
    <p:sldId id="1098" r:id="rId26"/>
    <p:sldId id="1099" r:id="rId27"/>
    <p:sldId id="1100" r:id="rId28"/>
    <p:sldId id="1101" r:id="rId29"/>
    <p:sldId id="1102" r:id="rId30"/>
    <p:sldId id="1103" r:id="rId31"/>
    <p:sldId id="1104" r:id="rId32"/>
    <p:sldId id="1105" r:id="rId33"/>
    <p:sldId id="1106" r:id="rId34"/>
    <p:sldId id="1107" r:id="rId35"/>
    <p:sldId id="1108" r:id="rId36"/>
    <p:sldId id="1109" r:id="rId37"/>
    <p:sldId id="1110" r:id="rId38"/>
    <p:sldId id="1111" r:id="rId39"/>
    <p:sldId id="1112" r:id="rId40"/>
    <p:sldId id="1076"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39" d="100"/>
          <a:sy n="39" d="100"/>
        </p:scale>
        <p:origin x="-120" y="-6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880194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49648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90EE74-A1DE-4204-99FC-E2AE546322D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530573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90EE74-A1DE-4204-99FC-E2AE546322D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77428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92EACE9-8CEF-47CD-A7FE-5844EB5532F6}"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319474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92EACE9-8CEF-47CD-A7FE-5844EB5532F6}"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0789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8309404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p:txBody>
          <a:bodyPr/>
          <a:lstStyle/>
          <a:p>
            <a:fld id="{8E43A3EC-50EC-4216-88E7-D1C3260F4246}"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r>
              <a:rPr lang="en-US" sz="500" dirty="0" smtClean="0">
                <a:solidFill>
                  <a:srgbClr val="000000"/>
                </a:solidFill>
                <a:latin typeface="Segoe UI" pitchFamily="34" charset="0"/>
              </a:rPr>
              <a:t>© 2012 Microsoft Corporation. All rights reserved. Microsoft, Windows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endParaRPr lang="en-US" sz="500" dirty="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980CB99-47E3-46F4-AAEB-3919FBEFC014}" type="slidenum">
              <a:rPr lang="en-US" smtClean="0">
                <a:solidFill>
                  <a:prstClr val="black"/>
                </a:solidFill>
                <a:latin typeface="Segoe UI" pitchFamily="34" charset="0"/>
              </a:rPr>
              <a:pPr/>
              <a:t>19</a:t>
            </a:fld>
            <a:endParaRPr lang="en-US" dirty="0">
              <a:solidFill>
                <a:prstClr val="black"/>
              </a:solidFill>
              <a:latin typeface="Segoe UI" pitchFamily="34" charset="0"/>
            </a:endParaRPr>
          </a:p>
        </p:txBody>
      </p:sp>
    </p:spTree>
    <p:extLst>
      <p:ext uri="{BB962C8B-B14F-4D97-AF65-F5344CB8AC3E}">
        <p14:creationId xmlns:p14="http://schemas.microsoft.com/office/powerpoint/2010/main" val="12980282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63936-C633-4BD9-BA3D-A6025E174F11}"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05975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63936-C633-4BD9-BA3D-A6025E174F11}"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808660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63936-C633-4BD9-BA3D-A6025E174F11}"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546420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635739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563936-C633-4BD9-BA3D-A6025E174F11}"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100365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0F43A8-B310-4091-B87C-DB660F09C3C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660888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Rectangle 16387"/>
          <p:cNvSpPr>
            <a:spLocks noGrp="1" noRot="1" noChangeAspect="1" noChangeArrowheads="1" noTextEdit="1"/>
          </p:cNvSpPr>
          <p:nvPr>
            <p:ph type="sldImg"/>
          </p:nvPr>
        </p:nvSpPr>
        <p:spPr>
          <a:xfrm>
            <a:off x="382588" y="684213"/>
            <a:ext cx="6096000" cy="3429000"/>
          </a:xfrm>
          <a:ln cap="flat">
            <a:headEnd type="none" w="med" len="med"/>
            <a:tailEnd type="none" w="med" len="med"/>
          </a:ln>
        </p:spPr>
      </p:sp>
      <p:sp>
        <p:nvSpPr>
          <p:cNvPr id="63494" name="Rectangle 16388"/>
          <p:cNvSpPr>
            <a:spLocks noGrp="1" noChangeArrowheads="1"/>
          </p:cNvSpPr>
          <p:nvPr>
            <p:ph type="body" idx="1"/>
          </p:nvPr>
        </p:nvSpPr>
        <p:spPr>
          <a:xfrm>
            <a:off x="412928" y="3799392"/>
            <a:ext cx="6022731" cy="4585361"/>
          </a:xfrm>
          <a:noFill/>
          <a:ln/>
        </p:spPr>
        <p:txBody>
          <a:bodyPr/>
          <a:lstStyle/>
          <a:p>
            <a:pPr defTabSz="914121">
              <a:lnSpc>
                <a:spcPct val="80000"/>
              </a:lnSpc>
              <a:spcAft>
                <a:spcPts val="332"/>
              </a:spcAft>
              <a:defRPr/>
            </a:pPr>
            <a:endParaRPr lang="en-US" dirty="0"/>
          </a:p>
        </p:txBody>
      </p:sp>
      <p:sp>
        <p:nvSpPr>
          <p:cNvPr id="63495" name="TextBox 16389"/>
          <p:cNvSpPr txBox="1">
            <a:spLocks noGrp="1" noChangeArrowheads="1"/>
          </p:cNvSpPr>
          <p:nvPr/>
        </p:nvSpPr>
        <p:spPr bwMode="auto">
          <a:xfrm>
            <a:off x="3885888" y="8684993"/>
            <a:ext cx="2970543" cy="457434"/>
          </a:xfrm>
          <a:prstGeom prst="rect">
            <a:avLst/>
          </a:prstGeom>
          <a:noFill/>
          <a:ln w="9525" algn="ctr">
            <a:noFill/>
            <a:miter lim="800000"/>
            <a:headEnd/>
            <a:tailEnd/>
          </a:ln>
        </p:spPr>
        <p:txBody>
          <a:bodyPr lIns="91390" tIns="45694" rIns="91390" bIns="45694" anchor="b"/>
          <a:lstStyle/>
          <a:p>
            <a:pPr algn="r" defTabSz="903079"/>
            <a:fld id="{2F80281D-7340-4760-84C5-004A23FA7521}" type="slidenum">
              <a:rPr lang="en-US">
                <a:solidFill>
                  <a:prstClr val="black"/>
                </a:solidFill>
                <a:latin typeface="Segoe UI" pitchFamily="34" charset="0"/>
              </a:rPr>
              <a:pPr algn="r" defTabSz="903079"/>
              <a:t>30</a:t>
            </a:fld>
            <a:endParaRPr lang="en-US" dirty="0">
              <a:solidFill>
                <a:prstClr val="black"/>
              </a:solidFill>
              <a:latin typeface="Segoe UI" pitchFamily="34" charset="0"/>
            </a:endParaRPr>
          </a:p>
        </p:txBody>
      </p:sp>
      <p:sp>
        <p:nvSpPr>
          <p:cNvPr id="2" name="Date Placeholder 1"/>
          <p:cNvSpPr>
            <a:spLocks noGrp="1"/>
          </p:cNvSpPr>
          <p:nvPr>
            <p:ph type="dt" idx="10"/>
          </p:nvPr>
        </p:nvSpPr>
        <p:spPr/>
        <p:txBody>
          <a:bodyPr/>
          <a:lstStyle/>
          <a:p>
            <a:fld id="{58107326-3C50-4D14-B52C-89D4349DB411}" type="datetime1">
              <a:rPr lang="en-US" smtClean="0">
                <a:solidFill>
                  <a:prstClr val="black"/>
                </a:solidFill>
              </a:rPr>
              <a:pPr/>
              <a:t>12/6/2012</a:t>
            </a:fld>
            <a:endParaRPr lang="en-US" dirty="0">
              <a:solidFill>
                <a:prstClr val="black"/>
              </a:solidFill>
            </a:endParaRPr>
          </a:p>
        </p:txBody>
      </p:sp>
      <p:sp>
        <p:nvSpPr>
          <p:cNvPr id="3" name="Footer Placeholder 2"/>
          <p:cNvSpPr>
            <a:spLocks noGrp="1"/>
          </p:cNvSpPr>
          <p:nvPr>
            <p:ph type="ftr" sz="quarter" idx="11"/>
          </p:nvPr>
        </p:nvSpPr>
        <p:spPr/>
        <p:txBody>
          <a:bodyPr/>
          <a:lstStyle/>
          <a:p>
            <a:r>
              <a:rPr lang="en-US"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4" name="Slide Number Placeholder 3"/>
          <p:cNvSpPr>
            <a:spLocks noGrp="1"/>
          </p:cNvSpPr>
          <p:nvPr>
            <p:ph type="sldNum" sz="quarter" idx="12"/>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5" name="Header Placeholder 4"/>
          <p:cNvSpPr>
            <a:spLocks noGrp="1"/>
          </p:cNvSpPr>
          <p:nvPr>
            <p:ph type="hdr" sz="quarter" idx="13"/>
          </p:nvPr>
        </p:nvSpPr>
        <p:spPr/>
        <p:txBody>
          <a:bodyPr/>
          <a:lstStyle/>
          <a:p>
            <a:r>
              <a:rPr lang="en-US" smtClean="0">
                <a:solidFill>
                  <a:prstClr val="black"/>
                </a:solidFill>
              </a:rPr>
              <a:t>WPC2010_Breakout</a:t>
            </a:r>
          </a:p>
          <a:p>
            <a:endParaRPr lang="en-US" dirty="0">
              <a:solidFill>
                <a:prstClr val="black"/>
              </a:solidFill>
            </a:endParaRPr>
          </a:p>
        </p:txBody>
      </p:sp>
    </p:spTree>
    <p:extLst>
      <p:ext uri="{BB962C8B-B14F-4D97-AF65-F5344CB8AC3E}">
        <p14:creationId xmlns:p14="http://schemas.microsoft.com/office/powerpoint/2010/main" val="1629820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8FC665-4ADD-4E8E-9703-441B48AA82D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930589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3:46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0F43A8-B310-4091-B87C-DB660F09C3C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83920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endParaRPr lang="en-US" dirty="0"/>
          </a:p>
        </p:txBody>
      </p:sp>
    </p:spTree>
    <p:extLst>
      <p:ext uri="{BB962C8B-B14F-4D97-AF65-F5344CB8AC3E}">
        <p14:creationId xmlns:p14="http://schemas.microsoft.com/office/powerpoint/2010/main" val="4108080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5" name="Footer Placeholder 4"/>
          <p:cNvSpPr>
            <a:spLocks noGrp="1"/>
          </p:cNvSpPr>
          <p:nvPr>
            <p:ph type="ftr" sz="quarter" idx="11"/>
          </p:nvPr>
        </p:nvSpPr>
        <p:spPr/>
        <p:txBody>
          <a:bodyPr/>
          <a:lstStyle/>
          <a:p>
            <a:pPr defTabSz="91042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042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E4AAF04-E34C-4AEC-AAD9-8B38CF3CF2E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8" name="Header Placeholder 7"/>
          <p:cNvSpPr>
            <a:spLocks noGrp="1"/>
          </p:cNvSpPr>
          <p:nvPr>
            <p:ph type="hdr" sz="quarter" idx="14"/>
          </p:nvPr>
        </p:nvSpPr>
        <p:spPr/>
        <p:txBody>
          <a:bodyPr/>
          <a:lstStyle/>
          <a:p>
            <a:r>
              <a:rPr lang="en-US" dirty="0" smtClean="0">
                <a:solidFill>
                  <a:prstClr val="black"/>
                </a:solidFill>
              </a:rPr>
              <a:t>KT CeBIT 2012</a:t>
            </a:r>
            <a:endParaRPr lang="en-US" dirty="0">
              <a:solidFill>
                <a:prstClr val="black"/>
              </a:solidFill>
            </a:endParaRPr>
          </a:p>
        </p:txBody>
      </p:sp>
    </p:spTree>
    <p:extLst>
      <p:ext uri="{BB962C8B-B14F-4D97-AF65-F5344CB8AC3E}">
        <p14:creationId xmlns:p14="http://schemas.microsoft.com/office/powerpoint/2010/main" val="1711359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E57AFD2-AB85-4E46-9AA0-ED8046BADB79}"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50060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8526C59-E106-42F5-9AD0-631CACDB049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574878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A880F7-C896-4032-A76C-4B00F3C783EA}"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577794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CE5716-D24E-4FC4-B470-2C33324D5CA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6693146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01767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0763534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083807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136589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395583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2473764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2803906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816206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934794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4095672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436936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39238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528064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647174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007173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928477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20682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242951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20514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03102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706719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4699031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0913416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618601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163323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93158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670330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7781968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52052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617194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233318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75891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701435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634114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4.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82935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9688100"/>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64.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tif"/><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6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tif"/><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6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53.png"/><Relationship Id="rId18" Type="http://schemas.openxmlformats.org/officeDocument/2006/relationships/image" Target="../media/image18.png"/><Relationship Id="rId3" Type="http://schemas.openxmlformats.org/officeDocument/2006/relationships/image" Target="../media/image46.png"/><Relationship Id="rId7" Type="http://schemas.openxmlformats.org/officeDocument/2006/relationships/image" Target="../media/image49.png"/><Relationship Id="rId12" Type="http://schemas.openxmlformats.org/officeDocument/2006/relationships/image" Target="../media/image52.png"/><Relationship Id="rId17" Type="http://schemas.microsoft.com/office/2007/relationships/hdphoto" Target="../media/hdphoto4.wdp"/><Relationship Id="rId2" Type="http://schemas.openxmlformats.org/officeDocument/2006/relationships/image" Target="../media/image45.png"/><Relationship Id="rId16" Type="http://schemas.openxmlformats.org/officeDocument/2006/relationships/image" Target="../media/image19.png"/><Relationship Id="rId1" Type="http://schemas.openxmlformats.org/officeDocument/2006/relationships/slideLayout" Target="../slideLayouts/slideLayout58.xml"/><Relationship Id="rId6" Type="http://schemas.microsoft.com/office/2007/relationships/hdphoto" Target="../media/hdphoto6.wdp"/><Relationship Id="rId11" Type="http://schemas.openxmlformats.org/officeDocument/2006/relationships/image" Target="../media/image51.png"/><Relationship Id="rId5" Type="http://schemas.openxmlformats.org/officeDocument/2006/relationships/image" Target="../media/image48.png"/><Relationship Id="rId15" Type="http://schemas.openxmlformats.org/officeDocument/2006/relationships/image" Target="../media/image55.png"/><Relationship Id="rId10" Type="http://schemas.microsoft.com/office/2007/relationships/hdphoto" Target="../media/hdphoto8.wdp"/><Relationship Id="rId19" Type="http://schemas.microsoft.com/office/2007/relationships/hdphoto" Target="../media/hdphoto3.wdp"/><Relationship Id="rId4" Type="http://schemas.openxmlformats.org/officeDocument/2006/relationships/image" Target="../media/image47.jpg"/><Relationship Id="rId9" Type="http://schemas.openxmlformats.org/officeDocument/2006/relationships/image" Target="../media/image50.png"/><Relationship Id="rId14" Type="http://schemas.openxmlformats.org/officeDocument/2006/relationships/image" Target="../media/image54.png"/></Relationships>
</file>

<file path=ppt/slides/_rels/slide1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png"/><Relationship Id="rId1" Type="http://schemas.openxmlformats.org/officeDocument/2006/relationships/slideLayout" Target="../slideLayouts/slideLayout58.xml"/><Relationship Id="rId5" Type="http://schemas.openxmlformats.org/officeDocument/2006/relationships/image" Target="../media/image59.png"/><Relationship Id="rId4" Type="http://schemas.openxmlformats.org/officeDocument/2006/relationships/image" Target="../media/image58.jpg"/></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5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64.xml"/><Relationship Id="rId5" Type="http://schemas.openxmlformats.org/officeDocument/2006/relationships/image" Target="../media/image68.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7.xml"/><Relationship Id="rId1" Type="http://schemas.openxmlformats.org/officeDocument/2006/relationships/slideLayout" Target="../slideLayouts/slideLayout65.xml"/><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8.xml"/><Relationship Id="rId1" Type="http://schemas.openxmlformats.org/officeDocument/2006/relationships/slideLayout" Target="../slideLayouts/slideLayout65.xml"/><Relationship Id="rId5" Type="http://schemas.openxmlformats.org/officeDocument/2006/relationships/image" Target="../media/image71.png"/><Relationship Id="rId4" Type="http://schemas.openxmlformats.org/officeDocument/2006/relationships/image" Target="../media/image70.png"/></Relationships>
</file>

<file path=ppt/slides/_rels/slide2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65.xml"/><Relationship Id="rId4" Type="http://schemas.openxmlformats.org/officeDocument/2006/relationships/image" Target="../media/image73.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6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png"/><Relationship Id="rId1" Type="http://schemas.openxmlformats.org/officeDocument/2006/relationships/slideLayout" Target="../slideLayouts/slideLayout6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notesSlide" Target="../notesSlides/notesSlide22.xml"/><Relationship Id="rId1" Type="http://schemas.openxmlformats.org/officeDocument/2006/relationships/slideLayout" Target="../slideLayouts/slideLayout64.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 Id="rId14" Type="http://schemas.openxmlformats.org/officeDocument/2006/relationships/image" Target="../media/image9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3" Type="http://schemas.openxmlformats.org/officeDocument/2006/relationships/hyperlink" Target="http://crm.dynamics.com/" TargetMode="External"/><Relationship Id="rId7" Type="http://schemas.openxmlformats.org/officeDocument/2006/relationships/hyperlink" Target="http://www.yammer.com/" TargetMode="External"/><Relationship Id="rId2" Type="http://schemas.openxmlformats.org/officeDocument/2006/relationships/notesSlide" Target="../notesSlides/notesSlide23.xml"/><Relationship Id="rId1" Type="http://schemas.openxmlformats.org/officeDocument/2006/relationships/slideLayout" Target="../slideLayouts/slideLayout57.xml"/><Relationship Id="rId6" Type="http://schemas.openxmlformats.org/officeDocument/2006/relationships/hyperlink" Target="http://office.microsoft.com/en-us/outlook/social-connector-for-microsoft-outlook-HA101794273.aspx" TargetMode="External"/><Relationship Id="rId5" Type="http://schemas.openxmlformats.org/officeDocument/2006/relationships/hyperlink" Target="http://fuse.microsoft.com/" TargetMode="External"/><Relationship Id="rId4" Type="http://schemas.openxmlformats.org/officeDocument/2006/relationships/hyperlink" Target="http://www.microsoft.com/en-us/download/details.aspx?id=26213"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65.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e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64.xml"/><Relationship Id="rId6" Type="http://schemas.openxmlformats.org/officeDocument/2006/relationships/image" Target="../media/image18.png"/><Relationship Id="rId5" Type="http://schemas.microsoft.com/office/2007/relationships/hdphoto" Target="../media/hdphoto2.wdp"/><Relationship Id="rId4" Type="http://schemas.openxmlformats.org/officeDocument/2006/relationships/image" Target="../media/image17.png"/><Relationship Id="rId9"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6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65.xml"/><Relationship Id="rId6" Type="http://schemas.openxmlformats.org/officeDocument/2006/relationships/image" Target="../media/image28.png"/><Relationship Id="rId11" Type="http://schemas.openxmlformats.org/officeDocument/2006/relationships/image" Target="../media/image32.png"/><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30.wmf"/></Relationships>
</file>

<file path=ppt/slides/_rels/slide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9.xml"/><Relationship Id="rId1" Type="http://schemas.openxmlformats.org/officeDocument/2006/relationships/slideLayout" Target="../slideLayouts/slideLayout64.xml"/><Relationship Id="rId6" Type="http://schemas.openxmlformats.org/officeDocument/2006/relationships/image" Target="../media/image36.emf"/><Relationship Id="rId5" Type="http://schemas.openxmlformats.org/officeDocument/2006/relationships/image" Target="../media/image35.png"/><Relationship Id="rId4" Type="http://schemas.openxmlformats.org/officeDocument/2006/relationships/image" Target="../media/image3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3000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68859"/>
            <a:ext cx="11889564" cy="917575"/>
          </a:xfrm>
        </p:spPr>
        <p:txBody>
          <a:bodyPr/>
          <a:lstStyle/>
          <a:p>
            <a:r>
              <a:rPr lang="en-US" dirty="0" smtClean="0"/>
              <a:t>Social Transformation</a:t>
            </a:r>
            <a:endParaRPr lang="en-US" dirty="0"/>
          </a:p>
        </p:txBody>
      </p:sp>
      <p:sp>
        <p:nvSpPr>
          <p:cNvPr id="56" name="TextBox 55"/>
          <p:cNvSpPr txBox="1"/>
          <p:nvPr/>
        </p:nvSpPr>
        <p:spPr>
          <a:xfrm>
            <a:off x="602041" y="754870"/>
            <a:ext cx="7850540" cy="502317"/>
          </a:xfrm>
          <a:prstGeom prst="rect">
            <a:avLst/>
          </a:prstGeom>
          <a:noFill/>
        </p:spPr>
        <p:txBody>
          <a:bodyPr wrap="square" lIns="0" tIns="0" rIns="0" bIns="0" rtlCol="0">
            <a:spAutoFit/>
          </a:bodyPr>
          <a:lstStyle/>
          <a:p>
            <a:pPr defTabSz="932550"/>
            <a:r>
              <a:rPr lang="en-US" sz="1632" dirty="0" smtClean="0">
                <a:solidFill>
                  <a:srgbClr val="000000">
                    <a:lumMod val="75000"/>
                    <a:lumOff val="25000"/>
                  </a:srgbClr>
                </a:solidFill>
              </a:rPr>
              <a:t>The connected enterprise</a:t>
            </a:r>
            <a:endParaRPr lang="en-US" sz="1632" dirty="0">
              <a:solidFill>
                <a:srgbClr val="000000">
                  <a:lumMod val="75000"/>
                  <a:lumOff val="25000"/>
                </a:srgbClr>
              </a:solidFill>
            </a:endParaRPr>
          </a:p>
          <a:p>
            <a:pPr defTabSz="932550"/>
            <a:endParaRPr lang="en-US" sz="1632" dirty="0">
              <a:solidFill>
                <a:srgbClr val="000000">
                  <a:lumMod val="75000"/>
                  <a:lumOff val="25000"/>
                </a:srgbClr>
              </a:solidFill>
            </a:endParaRPr>
          </a:p>
        </p:txBody>
      </p:sp>
      <p:grpSp>
        <p:nvGrpSpPr>
          <p:cNvPr id="7" name="Group 6"/>
          <p:cNvGrpSpPr/>
          <p:nvPr/>
        </p:nvGrpSpPr>
        <p:grpSpPr>
          <a:xfrm>
            <a:off x="-370396" y="1564288"/>
            <a:ext cx="4916453" cy="4572496"/>
            <a:chOff x="-370396" y="1564288"/>
            <a:chExt cx="4916453" cy="4572496"/>
          </a:xfrm>
        </p:grpSpPr>
        <p:pic>
          <p:nvPicPr>
            <p:cNvPr id="119" name="Picture 118" descr="EE_b.png"/>
            <p:cNvPicPr>
              <a:picLocks noChangeAspect="1"/>
            </p:cNvPicPr>
            <p:nvPr/>
          </p:nvPicPr>
          <p:blipFill rotWithShape="1">
            <a:blip r:embed="rId3" cstate="screen">
              <a:extLst>
                <a:ext uri="{28A0092B-C50C-407E-A947-70E740481C1C}">
                  <a14:useLocalDpi xmlns:a14="http://schemas.microsoft.com/office/drawing/2010/main"/>
                </a:ext>
              </a:extLst>
            </a:blip>
            <a:stretch/>
          </p:blipFill>
          <p:spPr>
            <a:xfrm>
              <a:off x="-370396" y="1564288"/>
              <a:ext cx="4916453" cy="4127510"/>
            </a:xfrm>
            <a:prstGeom prst="rect">
              <a:avLst/>
            </a:prstGeom>
            <a:noFill/>
            <a:ln>
              <a:noFill/>
            </a:ln>
          </p:spPr>
        </p:pic>
        <p:sp>
          <p:nvSpPr>
            <p:cNvPr id="123" name="TextBox 122"/>
            <p:cNvSpPr txBox="1"/>
            <p:nvPr/>
          </p:nvSpPr>
          <p:spPr>
            <a:xfrm>
              <a:off x="405734" y="5508920"/>
              <a:ext cx="336419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Connected Customers</a:t>
              </a:r>
            </a:p>
          </p:txBody>
        </p:sp>
      </p:grpSp>
      <p:grpSp>
        <p:nvGrpSpPr>
          <p:cNvPr id="6" name="Group 5"/>
          <p:cNvGrpSpPr/>
          <p:nvPr/>
        </p:nvGrpSpPr>
        <p:grpSpPr>
          <a:xfrm>
            <a:off x="7955578" y="1564288"/>
            <a:ext cx="4916453" cy="4574074"/>
            <a:chOff x="7955578" y="1564288"/>
            <a:chExt cx="4916453" cy="4574074"/>
          </a:xfrm>
        </p:grpSpPr>
        <p:sp>
          <p:nvSpPr>
            <p:cNvPr id="158" name="TextBox 157"/>
            <p:cNvSpPr txBox="1"/>
            <p:nvPr/>
          </p:nvSpPr>
          <p:spPr>
            <a:xfrm>
              <a:off x="8776048" y="5510498"/>
              <a:ext cx="327551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Connected Enterprise</a:t>
              </a:r>
            </a:p>
          </p:txBody>
        </p:sp>
        <p:pic>
          <p:nvPicPr>
            <p:cNvPr id="159" name="Picture 158" descr="EE_b.png"/>
            <p:cNvPicPr>
              <a:picLocks noChangeAspect="1"/>
            </p:cNvPicPr>
            <p:nvPr/>
          </p:nvPicPr>
          <p:blipFill rotWithShape="1">
            <a:blip r:embed="rId3" cstate="screen">
              <a:extLst>
                <a:ext uri="{28A0092B-C50C-407E-A947-70E740481C1C}">
                  <a14:useLocalDpi xmlns:a14="http://schemas.microsoft.com/office/drawing/2010/main"/>
                </a:ext>
              </a:extLst>
            </a:blip>
            <a:stretch/>
          </p:blipFill>
          <p:spPr>
            <a:xfrm>
              <a:off x="7955578" y="1564288"/>
              <a:ext cx="4916453" cy="4127510"/>
            </a:xfrm>
            <a:prstGeom prst="rect">
              <a:avLst/>
            </a:prstGeom>
            <a:noFill/>
            <a:ln>
              <a:noFill/>
            </a:ln>
          </p:spPr>
        </p:pic>
      </p:grpSp>
      <p:grpSp>
        <p:nvGrpSpPr>
          <p:cNvPr id="5" name="Group 4"/>
          <p:cNvGrpSpPr/>
          <p:nvPr/>
        </p:nvGrpSpPr>
        <p:grpSpPr>
          <a:xfrm>
            <a:off x="3796512" y="2543450"/>
            <a:ext cx="4845818" cy="3257835"/>
            <a:chOff x="3796512" y="2543450"/>
            <a:chExt cx="4845818" cy="3257835"/>
          </a:xfrm>
        </p:grpSpPr>
        <p:grpSp>
          <p:nvGrpSpPr>
            <p:cNvPr id="4" name="Group 3"/>
            <p:cNvGrpSpPr/>
            <p:nvPr/>
          </p:nvGrpSpPr>
          <p:grpSpPr>
            <a:xfrm>
              <a:off x="3796512" y="2543450"/>
              <a:ext cx="4845818" cy="2169186"/>
              <a:chOff x="3796512" y="2543450"/>
              <a:chExt cx="4845818" cy="2169186"/>
            </a:xfrm>
          </p:grpSpPr>
          <p:sp>
            <p:nvSpPr>
              <p:cNvPr id="125" name="Rounded Rectangle 124"/>
              <p:cNvSpPr/>
              <p:nvPr/>
            </p:nvSpPr>
            <p:spPr bwMode="auto">
              <a:xfrm>
                <a:off x="5120969" y="2543450"/>
                <a:ext cx="2254803" cy="2169186"/>
              </a:xfrm>
              <a:prstGeom prst="roundRect">
                <a:avLst/>
              </a:prstGeom>
              <a:solidFill>
                <a:srgbClr val="0099C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26" name="Picture 2" descr="\\MAGNUM\Projects\Microsoft\Cloud Power FY12\Design\ICONS_PNG\Devices.png"/>
              <p:cNvPicPr>
                <a:picLocks noChangeAspect="1" noChangeArrowheads="1"/>
              </p:cNvPicPr>
              <p:nvPr/>
            </p:nvPicPr>
            <p:blipFill>
              <a:blip r:embed="rId4" cstate="print">
                <a:lum bright="100000"/>
              </a:blip>
              <a:srcRect l="50000" r="2000" b="50000"/>
              <a:stretch>
                <a:fillRect/>
              </a:stretch>
            </p:blipFill>
            <p:spPr bwMode="auto">
              <a:xfrm>
                <a:off x="5313366" y="2857189"/>
                <a:ext cx="438914" cy="457200"/>
              </a:xfrm>
              <a:prstGeom prst="rect">
                <a:avLst/>
              </a:prstGeom>
              <a:noFill/>
              <a:ln>
                <a:noFill/>
              </a:ln>
            </p:spPr>
          </p:pic>
          <p:grpSp>
            <p:nvGrpSpPr>
              <p:cNvPr id="127" name="Group 126"/>
              <p:cNvGrpSpPr>
                <a:grpSpLocks noChangeAspect="1"/>
              </p:cNvGrpSpPr>
              <p:nvPr/>
            </p:nvGrpSpPr>
            <p:grpSpPr bwMode="black">
              <a:xfrm>
                <a:off x="5835384" y="2958038"/>
                <a:ext cx="411189" cy="274320"/>
                <a:chOff x="8672460" y="-1818199"/>
                <a:chExt cx="1811337" cy="1203325"/>
              </a:xfrm>
            </p:grpSpPr>
            <p:sp>
              <p:nvSpPr>
                <p:cNvPr id="128"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129"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130"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sp>
            <p:nvSpPr>
              <p:cNvPr id="131" name="Freeform 12"/>
              <p:cNvSpPr>
                <a:spLocks noChangeAspect="1"/>
              </p:cNvSpPr>
              <p:nvPr/>
            </p:nvSpPr>
            <p:spPr bwMode="black">
              <a:xfrm>
                <a:off x="6363821" y="2927319"/>
                <a:ext cx="263296" cy="36576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nvGrpSpPr>
              <p:cNvPr id="132" name="Group 131"/>
              <p:cNvGrpSpPr>
                <a:grpSpLocks noChangeAspect="1"/>
              </p:cNvGrpSpPr>
              <p:nvPr/>
            </p:nvGrpSpPr>
            <p:grpSpPr bwMode="black">
              <a:xfrm>
                <a:off x="6727883" y="2961706"/>
                <a:ext cx="450473" cy="274320"/>
                <a:chOff x="10387012" y="4179358"/>
                <a:chExt cx="974726" cy="593725"/>
              </a:xfrm>
              <a:solidFill>
                <a:srgbClr val="FFFFFF"/>
              </a:solidFill>
            </p:grpSpPr>
            <p:sp>
              <p:nvSpPr>
                <p:cNvPr id="133" name="Freeform 26"/>
                <p:cNvSpPr>
                  <a:spLocks/>
                </p:cNvSpPr>
                <p:nvPr/>
              </p:nvSpPr>
              <p:spPr bwMode="black">
                <a:xfrm>
                  <a:off x="10506075" y="4258734"/>
                  <a:ext cx="706438" cy="514349"/>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34"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35"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36"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37"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grpSp>
          <p:sp>
            <p:nvSpPr>
              <p:cNvPr id="138" name="Left Arrow 137"/>
              <p:cNvSpPr/>
              <p:nvPr/>
            </p:nvSpPr>
            <p:spPr bwMode="auto">
              <a:xfrm>
                <a:off x="3796512" y="3259022"/>
                <a:ext cx="1414595" cy="640080"/>
              </a:xfrm>
              <a:prstGeom prst="leftArrow">
                <a:avLst/>
              </a:prstGeom>
              <a:solidFill>
                <a:srgbClr val="0099C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9" name="Right Arrow 138"/>
              <p:cNvSpPr/>
              <p:nvPr/>
            </p:nvSpPr>
            <p:spPr bwMode="auto">
              <a:xfrm>
                <a:off x="7216123" y="3269365"/>
                <a:ext cx="1426207" cy="640080"/>
              </a:xfrm>
              <a:prstGeom prst="rightArrow">
                <a:avLst/>
              </a:prstGeom>
              <a:solidFill>
                <a:srgbClr val="0099C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40" name="Group 139"/>
              <p:cNvGrpSpPr>
                <a:grpSpLocks noChangeAspect="1"/>
              </p:cNvGrpSpPr>
              <p:nvPr/>
            </p:nvGrpSpPr>
            <p:grpSpPr bwMode="black">
              <a:xfrm>
                <a:off x="5386001" y="3497264"/>
                <a:ext cx="362903" cy="274320"/>
                <a:chOff x="5152725" y="4450437"/>
                <a:chExt cx="311284" cy="235362"/>
              </a:xfrm>
            </p:grpSpPr>
            <p:sp>
              <p:nvSpPr>
                <p:cNvPr id="141"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142"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grpSp>
            <p:nvGrpSpPr>
              <p:cNvPr id="143" name="Group 142"/>
              <p:cNvGrpSpPr>
                <a:grpSpLocks noChangeAspect="1"/>
              </p:cNvGrpSpPr>
              <p:nvPr/>
            </p:nvGrpSpPr>
            <p:grpSpPr bwMode="black">
              <a:xfrm>
                <a:off x="5868751" y="3456249"/>
                <a:ext cx="365856" cy="365760"/>
                <a:chOff x="3249834" y="963808"/>
                <a:chExt cx="1000896" cy="1000896"/>
              </a:xfrm>
            </p:grpSpPr>
            <p:sp>
              <p:nvSpPr>
                <p:cNvPr id="144" name="Freeform 6"/>
                <p:cNvSpPr>
                  <a:spLocks/>
                </p:cNvSpPr>
                <p:nvPr/>
              </p:nvSpPr>
              <p:spPr bwMode="black">
                <a:xfrm>
                  <a:off x="3249834" y="963808"/>
                  <a:ext cx="1000896" cy="1000896"/>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145" name="Freeform 7"/>
                <p:cNvSpPr>
                  <a:spLocks/>
                </p:cNvSpPr>
                <p:nvPr/>
              </p:nvSpPr>
              <p:spPr bwMode="black">
                <a:xfrm>
                  <a:off x="3678126" y="1087075"/>
                  <a:ext cx="420912" cy="79672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tx2"/>
                </a:solidFill>
                <a:ln>
                  <a:noFill/>
                  <a:headEnd type="none" w="med" len="med"/>
                  <a:tailEnd type="none" w="med" len="med"/>
                </a:ln>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400">
                    <a:gradFill>
                      <a:gsLst>
                        <a:gs pos="0">
                          <a:srgbClr val="FFFFFF"/>
                        </a:gs>
                        <a:gs pos="100000">
                          <a:srgbClr val="FFFFFF"/>
                        </a:gs>
                      </a:gsLst>
                      <a:lin ang="5400000" scaled="0"/>
                    </a:gradFill>
                  </a:endParaRPr>
                </a:p>
              </p:txBody>
            </p:sp>
          </p:grpSp>
          <p:sp>
            <p:nvSpPr>
              <p:cNvPr id="146" name="Freeform 13"/>
              <p:cNvSpPr>
                <a:spLocks noChangeAspect="1" noEditPoints="1"/>
              </p:cNvSpPr>
              <p:nvPr/>
            </p:nvSpPr>
            <p:spPr bwMode="black">
              <a:xfrm>
                <a:off x="6728351" y="3447714"/>
                <a:ext cx="429583" cy="365760"/>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nvGrpSpPr>
              <p:cNvPr id="147" name="Group 146"/>
              <p:cNvGrpSpPr>
                <a:grpSpLocks noChangeAspect="1"/>
              </p:cNvGrpSpPr>
              <p:nvPr/>
            </p:nvGrpSpPr>
            <p:grpSpPr bwMode="black">
              <a:xfrm>
                <a:off x="6373367" y="3433889"/>
                <a:ext cx="285603" cy="365760"/>
                <a:chOff x="5187950" y="4273550"/>
                <a:chExt cx="960438" cy="1230313"/>
              </a:xfrm>
              <a:solidFill>
                <a:srgbClr val="FFFFFF"/>
              </a:solidFill>
            </p:grpSpPr>
            <p:sp>
              <p:nvSpPr>
                <p:cNvPr id="148" name="Freeform 238"/>
                <p:cNvSpPr>
                  <a:spLocks/>
                </p:cNvSpPr>
                <p:nvPr/>
              </p:nvSpPr>
              <p:spPr bwMode="black">
                <a:xfrm>
                  <a:off x="5321300" y="5256213"/>
                  <a:ext cx="700088" cy="139700"/>
                </a:xfrm>
                <a:custGeom>
                  <a:avLst/>
                  <a:gdLst>
                    <a:gd name="T0" fmla="*/ 83 w 110"/>
                    <a:gd name="T1" fmla="*/ 0 h 22"/>
                    <a:gd name="T2" fmla="*/ 55 w 110"/>
                    <a:gd name="T3" fmla="*/ 6 h 22"/>
                    <a:gd name="T4" fmla="*/ 27 w 110"/>
                    <a:gd name="T5" fmla="*/ 0 h 22"/>
                    <a:gd name="T6" fmla="*/ 0 w 110"/>
                    <a:gd name="T7" fmla="*/ 22 h 22"/>
                    <a:gd name="T8" fmla="*/ 110 w 110"/>
                    <a:gd name="T9" fmla="*/ 22 h 22"/>
                    <a:gd name="T10" fmla="*/ 83 w 110"/>
                    <a:gd name="T11" fmla="*/ 0 h 22"/>
                  </a:gdLst>
                  <a:ahLst/>
                  <a:cxnLst>
                    <a:cxn ang="0">
                      <a:pos x="T0" y="T1"/>
                    </a:cxn>
                    <a:cxn ang="0">
                      <a:pos x="T2" y="T3"/>
                    </a:cxn>
                    <a:cxn ang="0">
                      <a:pos x="T4" y="T5"/>
                    </a:cxn>
                    <a:cxn ang="0">
                      <a:pos x="T6" y="T7"/>
                    </a:cxn>
                    <a:cxn ang="0">
                      <a:pos x="T8" y="T9"/>
                    </a:cxn>
                    <a:cxn ang="0">
                      <a:pos x="T10" y="T11"/>
                    </a:cxn>
                  </a:cxnLst>
                  <a:rect l="0" t="0" r="r" b="b"/>
                  <a:pathLst>
                    <a:path w="110" h="22">
                      <a:moveTo>
                        <a:pt x="83" y="0"/>
                      </a:moveTo>
                      <a:cubicBezTo>
                        <a:pt x="74" y="4"/>
                        <a:pt x="65" y="6"/>
                        <a:pt x="55" y="6"/>
                      </a:cubicBezTo>
                      <a:cubicBezTo>
                        <a:pt x="45" y="6"/>
                        <a:pt x="35" y="4"/>
                        <a:pt x="27" y="0"/>
                      </a:cubicBezTo>
                      <a:cubicBezTo>
                        <a:pt x="21" y="9"/>
                        <a:pt x="12" y="16"/>
                        <a:pt x="0" y="22"/>
                      </a:cubicBezTo>
                      <a:cubicBezTo>
                        <a:pt x="110" y="22"/>
                        <a:pt x="110" y="22"/>
                        <a:pt x="110" y="22"/>
                      </a:cubicBezTo>
                      <a:cubicBezTo>
                        <a:pt x="98" y="16"/>
                        <a:pt x="89" y="9"/>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49" name="Freeform 239"/>
                <p:cNvSpPr>
                  <a:spLocks/>
                </p:cNvSpPr>
                <p:nvPr/>
              </p:nvSpPr>
              <p:spPr bwMode="black">
                <a:xfrm>
                  <a:off x="5473700" y="4273550"/>
                  <a:ext cx="395288" cy="127000"/>
                </a:xfrm>
                <a:custGeom>
                  <a:avLst/>
                  <a:gdLst>
                    <a:gd name="T0" fmla="*/ 62 w 62"/>
                    <a:gd name="T1" fmla="*/ 20 h 20"/>
                    <a:gd name="T2" fmla="*/ 59 w 62"/>
                    <a:gd name="T3" fmla="*/ 10 h 20"/>
                    <a:gd name="T4" fmla="*/ 58 w 62"/>
                    <a:gd name="T5" fmla="*/ 8 h 20"/>
                    <a:gd name="T6" fmla="*/ 31 w 62"/>
                    <a:gd name="T7" fmla="*/ 0 h 20"/>
                    <a:gd name="T8" fmla="*/ 4 w 62"/>
                    <a:gd name="T9" fmla="*/ 8 h 20"/>
                    <a:gd name="T10" fmla="*/ 3 w 62"/>
                    <a:gd name="T11" fmla="*/ 10 h 20"/>
                    <a:gd name="T12" fmla="*/ 0 w 62"/>
                    <a:gd name="T13" fmla="*/ 20 h 20"/>
                    <a:gd name="T14" fmla="*/ 31 w 62"/>
                    <a:gd name="T15" fmla="*/ 13 h 20"/>
                    <a:gd name="T16" fmla="*/ 62 w 62"/>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0">
                      <a:moveTo>
                        <a:pt x="62" y="20"/>
                      </a:moveTo>
                      <a:cubicBezTo>
                        <a:pt x="59" y="10"/>
                        <a:pt x="59" y="10"/>
                        <a:pt x="59" y="10"/>
                      </a:cubicBezTo>
                      <a:cubicBezTo>
                        <a:pt x="59" y="10"/>
                        <a:pt x="58" y="9"/>
                        <a:pt x="58" y="8"/>
                      </a:cubicBezTo>
                      <a:cubicBezTo>
                        <a:pt x="57" y="8"/>
                        <a:pt x="47" y="0"/>
                        <a:pt x="31" y="0"/>
                      </a:cubicBezTo>
                      <a:cubicBezTo>
                        <a:pt x="15" y="0"/>
                        <a:pt x="5" y="8"/>
                        <a:pt x="4" y="8"/>
                      </a:cubicBezTo>
                      <a:cubicBezTo>
                        <a:pt x="3" y="9"/>
                        <a:pt x="3" y="10"/>
                        <a:pt x="3" y="10"/>
                      </a:cubicBezTo>
                      <a:cubicBezTo>
                        <a:pt x="0" y="20"/>
                        <a:pt x="0" y="20"/>
                        <a:pt x="0" y="20"/>
                      </a:cubicBezTo>
                      <a:cubicBezTo>
                        <a:pt x="9" y="15"/>
                        <a:pt x="20" y="13"/>
                        <a:pt x="31" y="13"/>
                      </a:cubicBezTo>
                      <a:cubicBezTo>
                        <a:pt x="42" y="13"/>
                        <a:pt x="52" y="15"/>
                        <a:pt x="6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50" name="Freeform 240"/>
                <p:cNvSpPr>
                  <a:spLocks noEditPoints="1"/>
                </p:cNvSpPr>
                <p:nvPr/>
              </p:nvSpPr>
              <p:spPr bwMode="black">
                <a:xfrm>
                  <a:off x="5251450" y="4406900"/>
                  <a:ext cx="833438" cy="835025"/>
                </a:xfrm>
                <a:custGeom>
                  <a:avLst/>
                  <a:gdLst>
                    <a:gd name="T0" fmla="*/ 66 w 131"/>
                    <a:gd name="T1" fmla="*/ 131 h 131"/>
                    <a:gd name="T2" fmla="*/ 131 w 131"/>
                    <a:gd name="T3" fmla="*/ 65 h 131"/>
                    <a:gd name="T4" fmla="*/ 66 w 131"/>
                    <a:gd name="T5" fmla="*/ 0 h 131"/>
                    <a:gd name="T6" fmla="*/ 0 w 131"/>
                    <a:gd name="T7" fmla="*/ 65 h 131"/>
                    <a:gd name="T8" fmla="*/ 66 w 131"/>
                    <a:gd name="T9" fmla="*/ 131 h 131"/>
                    <a:gd name="T10" fmla="*/ 66 w 131"/>
                    <a:gd name="T11" fmla="*/ 28 h 131"/>
                    <a:gd name="T12" fmla="*/ 104 w 131"/>
                    <a:gd name="T13" fmla="*/ 65 h 131"/>
                    <a:gd name="T14" fmla="*/ 66 w 131"/>
                    <a:gd name="T15" fmla="*/ 103 h 131"/>
                    <a:gd name="T16" fmla="*/ 28 w 131"/>
                    <a:gd name="T17" fmla="*/ 65 h 131"/>
                    <a:gd name="T18" fmla="*/ 66 w 131"/>
                    <a:gd name="T19" fmla="*/ 2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31">
                      <a:moveTo>
                        <a:pt x="66" y="131"/>
                      </a:moveTo>
                      <a:cubicBezTo>
                        <a:pt x="102" y="131"/>
                        <a:pt x="131" y="102"/>
                        <a:pt x="131" y="65"/>
                      </a:cubicBezTo>
                      <a:cubicBezTo>
                        <a:pt x="131" y="29"/>
                        <a:pt x="102" y="0"/>
                        <a:pt x="66" y="0"/>
                      </a:cubicBezTo>
                      <a:cubicBezTo>
                        <a:pt x="30" y="0"/>
                        <a:pt x="0" y="29"/>
                        <a:pt x="0" y="65"/>
                      </a:cubicBezTo>
                      <a:cubicBezTo>
                        <a:pt x="0" y="102"/>
                        <a:pt x="30" y="131"/>
                        <a:pt x="66" y="131"/>
                      </a:cubicBezTo>
                      <a:close/>
                      <a:moveTo>
                        <a:pt x="66" y="28"/>
                      </a:moveTo>
                      <a:cubicBezTo>
                        <a:pt x="87" y="28"/>
                        <a:pt x="104" y="45"/>
                        <a:pt x="104" y="65"/>
                      </a:cubicBezTo>
                      <a:cubicBezTo>
                        <a:pt x="104" y="86"/>
                        <a:pt x="87" y="103"/>
                        <a:pt x="66" y="103"/>
                      </a:cubicBezTo>
                      <a:cubicBezTo>
                        <a:pt x="45" y="103"/>
                        <a:pt x="28" y="86"/>
                        <a:pt x="28" y="65"/>
                      </a:cubicBezTo>
                      <a:cubicBezTo>
                        <a:pt x="28" y="45"/>
                        <a:pt x="45" y="28"/>
                        <a:pt x="6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51" name="Freeform 241"/>
                <p:cNvSpPr>
                  <a:spLocks/>
                </p:cNvSpPr>
                <p:nvPr/>
              </p:nvSpPr>
              <p:spPr bwMode="black">
                <a:xfrm>
                  <a:off x="5499100" y="4656138"/>
                  <a:ext cx="344488" cy="338138"/>
                </a:xfrm>
                <a:custGeom>
                  <a:avLst/>
                  <a:gdLst>
                    <a:gd name="T0" fmla="*/ 27 w 54"/>
                    <a:gd name="T1" fmla="*/ 53 h 53"/>
                    <a:gd name="T2" fmla="*/ 54 w 54"/>
                    <a:gd name="T3" fmla="*/ 26 h 53"/>
                    <a:gd name="T4" fmla="*/ 27 w 54"/>
                    <a:gd name="T5" fmla="*/ 0 h 53"/>
                    <a:gd name="T6" fmla="*/ 25 w 54"/>
                    <a:gd name="T7" fmla="*/ 0 h 53"/>
                    <a:gd name="T8" fmla="*/ 34 w 54"/>
                    <a:gd name="T9" fmla="*/ 13 h 53"/>
                    <a:gd name="T10" fmla="*/ 19 w 54"/>
                    <a:gd name="T11" fmla="*/ 28 h 53"/>
                    <a:gd name="T12" fmla="*/ 4 w 54"/>
                    <a:gd name="T13" fmla="*/ 13 h 53"/>
                    <a:gd name="T14" fmla="*/ 4 w 54"/>
                    <a:gd name="T15" fmla="*/ 12 h 53"/>
                    <a:gd name="T16" fmla="*/ 0 w 54"/>
                    <a:gd name="T17" fmla="*/ 26 h 53"/>
                    <a:gd name="T18" fmla="*/ 27 w 54"/>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3">
                      <a:moveTo>
                        <a:pt x="27" y="53"/>
                      </a:moveTo>
                      <a:cubicBezTo>
                        <a:pt x="42" y="53"/>
                        <a:pt x="54" y="41"/>
                        <a:pt x="54" y="26"/>
                      </a:cubicBezTo>
                      <a:cubicBezTo>
                        <a:pt x="54" y="12"/>
                        <a:pt x="42" y="0"/>
                        <a:pt x="27" y="0"/>
                      </a:cubicBezTo>
                      <a:cubicBezTo>
                        <a:pt x="26" y="0"/>
                        <a:pt x="25" y="0"/>
                        <a:pt x="25" y="0"/>
                      </a:cubicBezTo>
                      <a:cubicBezTo>
                        <a:pt x="30" y="2"/>
                        <a:pt x="34" y="7"/>
                        <a:pt x="34" y="13"/>
                      </a:cubicBezTo>
                      <a:cubicBezTo>
                        <a:pt x="34" y="22"/>
                        <a:pt x="27" y="28"/>
                        <a:pt x="19" y="28"/>
                      </a:cubicBezTo>
                      <a:cubicBezTo>
                        <a:pt x="11" y="28"/>
                        <a:pt x="4" y="22"/>
                        <a:pt x="4" y="13"/>
                      </a:cubicBezTo>
                      <a:cubicBezTo>
                        <a:pt x="4" y="13"/>
                        <a:pt x="4" y="12"/>
                        <a:pt x="4" y="12"/>
                      </a:cubicBezTo>
                      <a:cubicBezTo>
                        <a:pt x="2" y="16"/>
                        <a:pt x="0" y="21"/>
                        <a:pt x="0" y="26"/>
                      </a:cubicBezTo>
                      <a:cubicBezTo>
                        <a:pt x="0" y="41"/>
                        <a:pt x="12" y="53"/>
                        <a:pt x="2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52" name="Freeform 242"/>
                <p:cNvSpPr>
                  <a:spLocks/>
                </p:cNvSpPr>
                <p:nvPr/>
              </p:nvSpPr>
              <p:spPr bwMode="black">
                <a:xfrm>
                  <a:off x="5187950" y="5414963"/>
                  <a:ext cx="960438" cy="88900"/>
                </a:xfrm>
                <a:custGeom>
                  <a:avLst/>
                  <a:gdLst>
                    <a:gd name="T0" fmla="*/ 149 w 151"/>
                    <a:gd name="T1" fmla="*/ 0 h 14"/>
                    <a:gd name="T2" fmla="*/ 3 w 151"/>
                    <a:gd name="T3" fmla="*/ 0 h 14"/>
                    <a:gd name="T4" fmla="*/ 0 w 151"/>
                    <a:gd name="T5" fmla="*/ 3 h 14"/>
                    <a:gd name="T6" fmla="*/ 0 w 151"/>
                    <a:gd name="T7" fmla="*/ 12 h 14"/>
                    <a:gd name="T8" fmla="*/ 3 w 151"/>
                    <a:gd name="T9" fmla="*/ 14 h 14"/>
                    <a:gd name="T10" fmla="*/ 149 w 151"/>
                    <a:gd name="T11" fmla="*/ 14 h 14"/>
                    <a:gd name="T12" fmla="*/ 151 w 151"/>
                    <a:gd name="T13" fmla="*/ 12 h 14"/>
                    <a:gd name="T14" fmla="*/ 151 w 151"/>
                    <a:gd name="T15" fmla="*/ 3 h 14"/>
                    <a:gd name="T16" fmla="*/ 149 w 151"/>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4">
                      <a:moveTo>
                        <a:pt x="149" y="0"/>
                      </a:moveTo>
                      <a:cubicBezTo>
                        <a:pt x="3" y="0"/>
                        <a:pt x="3" y="0"/>
                        <a:pt x="3" y="0"/>
                      </a:cubicBezTo>
                      <a:cubicBezTo>
                        <a:pt x="1" y="0"/>
                        <a:pt x="0" y="1"/>
                        <a:pt x="0" y="3"/>
                      </a:cubicBezTo>
                      <a:cubicBezTo>
                        <a:pt x="0" y="12"/>
                        <a:pt x="0" y="12"/>
                        <a:pt x="0" y="12"/>
                      </a:cubicBezTo>
                      <a:cubicBezTo>
                        <a:pt x="0" y="13"/>
                        <a:pt x="1" y="14"/>
                        <a:pt x="3" y="14"/>
                      </a:cubicBezTo>
                      <a:cubicBezTo>
                        <a:pt x="149" y="14"/>
                        <a:pt x="149" y="14"/>
                        <a:pt x="149" y="14"/>
                      </a:cubicBezTo>
                      <a:cubicBezTo>
                        <a:pt x="150" y="14"/>
                        <a:pt x="151" y="13"/>
                        <a:pt x="151" y="12"/>
                      </a:cubicBezTo>
                      <a:cubicBezTo>
                        <a:pt x="151" y="3"/>
                        <a:pt x="151" y="3"/>
                        <a:pt x="151" y="3"/>
                      </a:cubicBezTo>
                      <a:cubicBezTo>
                        <a:pt x="151" y="1"/>
                        <a:pt x="150" y="0"/>
                        <a:pt x="1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grpSp>
          <p:pic>
            <p:nvPicPr>
              <p:cNvPr id="153" name="Picture 2" descr="\\MAGNUM\Projects\Microsoft\Cloud Power FY12\Design\ICONS_PNG\Devices.png"/>
              <p:cNvPicPr>
                <a:picLocks noChangeAspect="1" noChangeArrowheads="1"/>
              </p:cNvPicPr>
              <p:nvPr/>
            </p:nvPicPr>
            <p:blipFill>
              <a:blip r:embed="rId4" cstate="print">
                <a:lum bright="100000"/>
              </a:blip>
              <a:srcRect l="56000" t="50000" r="10000" b="4000"/>
              <a:stretch>
                <a:fillRect/>
              </a:stretch>
            </p:blipFill>
            <p:spPr bwMode="auto">
              <a:xfrm>
                <a:off x="5349203" y="3912427"/>
                <a:ext cx="405518" cy="548640"/>
              </a:xfrm>
              <a:prstGeom prst="rect">
                <a:avLst/>
              </a:prstGeom>
              <a:noFill/>
              <a:ln>
                <a:noFill/>
              </a:ln>
            </p:spPr>
          </p:pic>
          <p:pic>
            <p:nvPicPr>
              <p:cNvPr id="154" name="Picture 2" descr="\\MAGNUM\Projects\Microsoft\Cloud Power FY12\Design\ICONS_PNG\Devices.png"/>
              <p:cNvPicPr>
                <a:picLocks noChangeAspect="1" noChangeArrowheads="1"/>
              </p:cNvPicPr>
              <p:nvPr/>
            </p:nvPicPr>
            <p:blipFill>
              <a:blip r:embed="rId4" cstate="print">
                <a:lum bright="100000"/>
              </a:blip>
              <a:srcRect l="2000" t="50000" r="46000" b="4000"/>
              <a:stretch>
                <a:fillRect/>
              </a:stretch>
            </p:blipFill>
            <p:spPr bwMode="auto">
              <a:xfrm>
                <a:off x="5965335" y="3952689"/>
                <a:ext cx="516834" cy="457200"/>
              </a:xfrm>
              <a:prstGeom prst="rect">
                <a:avLst/>
              </a:prstGeom>
              <a:noFill/>
              <a:ln>
                <a:noFill/>
              </a:ln>
            </p:spPr>
          </p:pic>
          <p:pic>
            <p:nvPicPr>
              <p:cNvPr id="155" name="Picture 2" descr="\\MAGNUM\Projects\Microsoft\Cloud Power FY12\Design\ICONS_PNG\Devices.png"/>
              <p:cNvPicPr>
                <a:picLocks noChangeAspect="1" noChangeArrowheads="1"/>
              </p:cNvPicPr>
              <p:nvPr/>
            </p:nvPicPr>
            <p:blipFill>
              <a:blip r:embed="rId4" cstate="print">
                <a:lum bright="100000"/>
              </a:blip>
              <a:srcRect r="54000" b="50000"/>
              <a:stretch>
                <a:fillRect/>
              </a:stretch>
            </p:blipFill>
            <p:spPr bwMode="auto">
              <a:xfrm>
                <a:off x="6678065" y="3952689"/>
                <a:ext cx="420623" cy="457200"/>
              </a:xfrm>
              <a:prstGeom prst="rect">
                <a:avLst/>
              </a:prstGeom>
              <a:noFill/>
              <a:ln>
                <a:noFill/>
              </a:ln>
            </p:spPr>
          </p:pic>
        </p:grpSp>
        <p:sp>
          <p:nvSpPr>
            <p:cNvPr id="160" name="TextBox 159"/>
            <p:cNvSpPr txBox="1"/>
            <p:nvPr/>
          </p:nvSpPr>
          <p:spPr>
            <a:xfrm>
              <a:off x="4812465" y="4764078"/>
              <a:ext cx="2813912" cy="1037207"/>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Multiple Channels</a:t>
              </a:r>
            </a:p>
            <a:p>
              <a:pPr algn="ctr">
                <a:lnSpc>
                  <a:spcPct val="90000"/>
                </a:lnSpc>
                <a:spcAft>
                  <a:spcPts val="600"/>
                </a:spcAft>
              </a:pPr>
              <a:r>
                <a:rPr lang="en-US" sz="2400" dirty="0" smtClean="0">
                  <a:gradFill>
                    <a:gsLst>
                      <a:gs pos="2917">
                        <a:srgbClr val="505050"/>
                      </a:gs>
                      <a:gs pos="30000">
                        <a:srgbClr val="505050"/>
                      </a:gs>
                    </a:gsLst>
                    <a:lin ang="5400000" scaled="0"/>
                  </a:gradFill>
                </a:rPr>
                <a:t>Multiple Devices</a:t>
              </a:r>
            </a:p>
          </p:txBody>
        </p:sp>
      </p:grpSp>
    </p:spTree>
    <p:extLst>
      <p:ext uri="{BB962C8B-B14F-4D97-AF65-F5344CB8AC3E}">
        <p14:creationId xmlns:p14="http://schemas.microsoft.com/office/powerpoint/2010/main" val="798922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Internal Social</a:t>
            </a:r>
            <a:endParaRPr lang="en-US" sz="5507" dirty="0">
              <a:latin typeface="Segoe UI Light" pitchFamily="34" charset="0"/>
              <a:ea typeface="Segoe UI" pitchFamily="34" charset="0"/>
            </a:endParaRPr>
          </a:p>
        </p:txBody>
      </p:sp>
      <p:sp>
        <p:nvSpPr>
          <p:cNvPr id="28" name="Rectangle 27"/>
          <p:cNvSpPr/>
          <p:nvPr/>
        </p:nvSpPr>
        <p:spPr bwMode="auto">
          <a:xfrm>
            <a:off x="9270970" y="3497704"/>
            <a:ext cx="1914504" cy="19145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Identify discussion trends</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7251706" y="3497704"/>
            <a:ext cx="1914504" cy="1914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Discuss new products, services</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9270970" y="1472900"/>
            <a:ext cx="1914504" cy="191450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Broadcast news and achievements</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7251706" y="1472900"/>
            <a:ext cx="1914504" cy="19145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Collaborate</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33333"/>
          <a:stretch/>
        </p:blipFill>
        <p:spPr>
          <a:xfrm>
            <a:off x="1173445" y="1472900"/>
            <a:ext cx="3966673" cy="3966673"/>
          </a:xfrm>
          <a:prstGeom prst="rect">
            <a:avLst/>
          </a:prstGeom>
        </p:spPr>
      </p:pic>
      <p:sp>
        <p:nvSpPr>
          <p:cNvPr id="10" name="Rectangle 9"/>
          <p:cNvSpPr/>
          <p:nvPr/>
        </p:nvSpPr>
        <p:spPr bwMode="auto">
          <a:xfrm>
            <a:off x="5249885" y="3497703"/>
            <a:ext cx="1914504" cy="19145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Ask questions &amp; find expertize</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249885" y="1472899"/>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Solicit feedback</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3996" y="1668482"/>
            <a:ext cx="448451" cy="966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7250" y="3726197"/>
            <a:ext cx="959772" cy="95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8071" y="3588701"/>
            <a:ext cx="521771" cy="1069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8070" y="1756144"/>
            <a:ext cx="521771" cy="100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5617" y="3273479"/>
            <a:ext cx="1865207" cy="186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88933" y="1577043"/>
            <a:ext cx="1236406" cy="123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185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External Social</a:t>
            </a:r>
            <a:endParaRPr lang="en-US" sz="5507" dirty="0">
              <a:latin typeface="Segoe UI Light" pitchFamily="34" charset="0"/>
              <a:ea typeface="Segoe UI" pitchFamily="34" charset="0"/>
            </a:endParaRPr>
          </a:p>
        </p:txBody>
      </p:sp>
      <p:sp>
        <p:nvSpPr>
          <p:cNvPr id="28" name="Rectangle 27"/>
          <p:cNvSpPr/>
          <p:nvPr/>
        </p:nvSpPr>
        <p:spPr bwMode="auto">
          <a:xfrm>
            <a:off x="9270970" y="3497704"/>
            <a:ext cx="1914504" cy="19145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Measure impact</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7251706" y="3497704"/>
            <a:ext cx="1914504" cy="19145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Democratize R&amp;D</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9270970" y="1472900"/>
            <a:ext cx="1914504" cy="191450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Broadcast news and offers</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7251706" y="1472900"/>
            <a:ext cx="1914504" cy="191450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Additional service channel</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33333"/>
          <a:stretch/>
        </p:blipFill>
        <p:spPr>
          <a:xfrm>
            <a:off x="1173445" y="1472900"/>
            <a:ext cx="3966673" cy="3966673"/>
          </a:xfrm>
          <a:prstGeom prst="rect">
            <a:avLst/>
          </a:prstGeom>
        </p:spPr>
      </p:pic>
      <p:sp>
        <p:nvSpPr>
          <p:cNvPr id="10" name="Rectangle 9"/>
          <p:cNvSpPr/>
          <p:nvPr/>
        </p:nvSpPr>
        <p:spPr bwMode="auto">
          <a:xfrm>
            <a:off x="5249885" y="3497703"/>
            <a:ext cx="1914504" cy="19145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Harvest FAQ’s and answers</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5249885" y="1472899"/>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spc="-51" dirty="0" smtClean="0">
                <a:gradFill>
                  <a:gsLst>
                    <a:gs pos="0">
                      <a:srgbClr val="FFFFFF"/>
                    </a:gs>
                    <a:gs pos="100000">
                      <a:srgbClr val="FFFFFF"/>
                    </a:gs>
                  </a:gsLst>
                  <a:lin ang="5400000" scaled="0"/>
                </a:gradFill>
                <a:ea typeface="Segoe UI" pitchFamily="34" charset="0"/>
                <a:cs typeface="Segoe UI" pitchFamily="34" charset="0"/>
              </a:rPr>
              <a:t>Understand sentiment</a:t>
            </a: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3996" y="1668482"/>
            <a:ext cx="448451" cy="966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7250" y="3680140"/>
            <a:ext cx="959772" cy="95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8071" y="3680140"/>
            <a:ext cx="521771" cy="1069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8070" y="1668482"/>
            <a:ext cx="521771" cy="100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5617" y="3314384"/>
            <a:ext cx="1865207" cy="186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88933" y="1577043"/>
            <a:ext cx="1236406" cy="123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090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Overview</a:t>
            </a:r>
            <a:br>
              <a:rPr lang="en-US" dirty="0" smtClean="0">
                <a:solidFill>
                  <a:schemeClr val="bg1"/>
                </a:solidFill>
              </a:rPr>
            </a:br>
            <a:r>
              <a:rPr lang="en-US" dirty="0" smtClean="0">
                <a:solidFill>
                  <a:schemeClr val="bg1"/>
                </a:solidFill>
              </a:rPr>
              <a:t/>
            </a:r>
            <a:br>
              <a:rPr lang="en-US" dirty="0" smtClean="0">
                <a:solidFill>
                  <a:schemeClr val="bg1"/>
                </a:solidFill>
              </a:rPr>
            </a:br>
            <a:r>
              <a:rPr lang="en-US" sz="6000" dirty="0" smtClean="0">
                <a:solidFill>
                  <a:schemeClr val="bg1"/>
                </a:solidFill>
              </a:rPr>
              <a:t>Social Technologies from Microsoft</a:t>
            </a:r>
            <a:endParaRPr lang="en-US" sz="4800" dirty="0">
              <a:solidFill>
                <a:schemeClr val="bg1"/>
              </a:solidFill>
            </a:endParaRPr>
          </a:p>
        </p:txBody>
      </p:sp>
    </p:spTree>
    <p:extLst>
      <p:ext uri="{BB962C8B-B14F-4D97-AF65-F5344CB8AC3E}">
        <p14:creationId xmlns:p14="http://schemas.microsoft.com/office/powerpoint/2010/main" val="3504636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Unified Business Platform</a:t>
            </a:r>
            <a:endParaRPr lang="en-US" dirty="0"/>
          </a:p>
        </p:txBody>
      </p:sp>
      <p:sp>
        <p:nvSpPr>
          <p:cNvPr id="125" name="Freeform 6"/>
          <p:cNvSpPr>
            <a:spLocks noEditPoints="1"/>
          </p:cNvSpPr>
          <p:nvPr/>
        </p:nvSpPr>
        <p:spPr bwMode="auto">
          <a:xfrm>
            <a:off x="10417533" y="1411900"/>
            <a:ext cx="690432" cy="331150"/>
          </a:xfrm>
          <a:custGeom>
            <a:avLst/>
            <a:gdLst>
              <a:gd name="T0" fmla="*/ 1039 w 1068"/>
              <a:gd name="T1" fmla="*/ 0 h 796"/>
              <a:gd name="T2" fmla="*/ 189 w 1068"/>
              <a:gd name="T3" fmla="*/ 0 h 796"/>
              <a:gd name="T4" fmla="*/ 158 w 1068"/>
              <a:gd name="T5" fmla="*/ 28 h 796"/>
              <a:gd name="T6" fmla="*/ 158 w 1068"/>
              <a:gd name="T7" fmla="*/ 156 h 796"/>
              <a:gd name="T8" fmla="*/ 8 w 1068"/>
              <a:gd name="T9" fmla="*/ 156 h 796"/>
              <a:gd name="T10" fmla="*/ 0 w 1068"/>
              <a:gd name="T11" fmla="*/ 164 h 796"/>
              <a:gd name="T12" fmla="*/ 0 w 1068"/>
              <a:gd name="T13" fmla="*/ 289 h 796"/>
              <a:gd name="T14" fmla="*/ 0 w 1068"/>
              <a:gd name="T15" fmla="*/ 297 h 796"/>
              <a:gd name="T16" fmla="*/ 0 w 1068"/>
              <a:gd name="T17" fmla="*/ 788 h 796"/>
              <a:gd name="T18" fmla="*/ 8 w 1068"/>
              <a:gd name="T19" fmla="*/ 796 h 796"/>
              <a:gd name="T20" fmla="*/ 309 w 1068"/>
              <a:gd name="T21" fmla="*/ 796 h 796"/>
              <a:gd name="T22" fmla="*/ 317 w 1068"/>
              <a:gd name="T23" fmla="*/ 788 h 796"/>
              <a:gd name="T24" fmla="*/ 317 w 1068"/>
              <a:gd name="T25" fmla="*/ 666 h 796"/>
              <a:gd name="T26" fmla="*/ 469 w 1068"/>
              <a:gd name="T27" fmla="*/ 666 h 796"/>
              <a:gd name="T28" fmla="*/ 469 w 1068"/>
              <a:gd name="T29" fmla="*/ 711 h 796"/>
              <a:gd name="T30" fmla="*/ 406 w 1068"/>
              <a:gd name="T31" fmla="*/ 769 h 796"/>
              <a:gd name="T32" fmla="*/ 837 w 1068"/>
              <a:gd name="T33" fmla="*/ 769 h 796"/>
              <a:gd name="T34" fmla="*/ 776 w 1068"/>
              <a:gd name="T35" fmla="*/ 711 h 796"/>
              <a:gd name="T36" fmla="*/ 776 w 1068"/>
              <a:gd name="T37" fmla="*/ 666 h 796"/>
              <a:gd name="T38" fmla="*/ 1039 w 1068"/>
              <a:gd name="T39" fmla="*/ 666 h 796"/>
              <a:gd name="T40" fmla="*/ 1068 w 1068"/>
              <a:gd name="T41" fmla="*/ 638 h 796"/>
              <a:gd name="T42" fmla="*/ 1068 w 1068"/>
              <a:gd name="T43" fmla="*/ 28 h 796"/>
              <a:gd name="T44" fmla="*/ 1039 w 1068"/>
              <a:gd name="T45" fmla="*/ 0 h 796"/>
              <a:gd name="T46" fmla="*/ 38 w 1068"/>
              <a:gd name="T47" fmla="*/ 253 h 796"/>
              <a:gd name="T48" fmla="*/ 38 w 1068"/>
              <a:gd name="T49" fmla="*/ 223 h 796"/>
              <a:gd name="T50" fmla="*/ 46 w 1068"/>
              <a:gd name="T51" fmla="*/ 215 h 796"/>
              <a:gd name="T52" fmla="*/ 158 w 1068"/>
              <a:gd name="T53" fmla="*/ 215 h 796"/>
              <a:gd name="T54" fmla="*/ 212 w 1068"/>
              <a:gd name="T55" fmla="*/ 215 h 796"/>
              <a:gd name="T56" fmla="*/ 271 w 1068"/>
              <a:gd name="T57" fmla="*/ 215 h 796"/>
              <a:gd name="T58" fmla="*/ 279 w 1068"/>
              <a:gd name="T59" fmla="*/ 223 h 796"/>
              <a:gd name="T60" fmla="*/ 279 w 1068"/>
              <a:gd name="T61" fmla="*/ 253 h 796"/>
              <a:gd name="T62" fmla="*/ 271 w 1068"/>
              <a:gd name="T63" fmla="*/ 261 h 796"/>
              <a:gd name="T64" fmla="*/ 212 w 1068"/>
              <a:gd name="T65" fmla="*/ 261 h 796"/>
              <a:gd name="T66" fmla="*/ 158 w 1068"/>
              <a:gd name="T67" fmla="*/ 261 h 796"/>
              <a:gd name="T68" fmla="*/ 46 w 1068"/>
              <a:gd name="T69" fmla="*/ 261 h 796"/>
              <a:gd name="T70" fmla="*/ 38 w 1068"/>
              <a:gd name="T71" fmla="*/ 253 h 796"/>
              <a:gd name="T72" fmla="*/ 232 w 1068"/>
              <a:gd name="T73" fmla="*/ 437 h 796"/>
              <a:gd name="T74" fmla="*/ 253 w 1068"/>
              <a:gd name="T75" fmla="*/ 415 h 796"/>
              <a:gd name="T76" fmla="*/ 276 w 1068"/>
              <a:gd name="T77" fmla="*/ 437 h 796"/>
              <a:gd name="T78" fmla="*/ 253 w 1068"/>
              <a:gd name="T79" fmla="*/ 458 h 796"/>
              <a:gd name="T80" fmla="*/ 232 w 1068"/>
              <a:gd name="T81" fmla="*/ 437 h 796"/>
              <a:gd name="T82" fmla="*/ 253 w 1068"/>
              <a:gd name="T83" fmla="*/ 387 h 796"/>
              <a:gd name="T84" fmla="*/ 224 w 1068"/>
              <a:gd name="T85" fmla="*/ 358 h 796"/>
              <a:gd name="T86" fmla="*/ 253 w 1068"/>
              <a:gd name="T87" fmla="*/ 330 h 796"/>
              <a:gd name="T88" fmla="*/ 283 w 1068"/>
              <a:gd name="T89" fmla="*/ 358 h 796"/>
              <a:gd name="T90" fmla="*/ 253 w 1068"/>
              <a:gd name="T91" fmla="*/ 387 h 796"/>
              <a:gd name="T92" fmla="*/ 1016 w 1068"/>
              <a:gd name="T93" fmla="*/ 592 h 796"/>
              <a:gd name="T94" fmla="*/ 992 w 1068"/>
              <a:gd name="T95" fmla="*/ 617 h 796"/>
              <a:gd name="T96" fmla="*/ 317 w 1068"/>
              <a:gd name="T97" fmla="*/ 617 h 796"/>
              <a:gd name="T98" fmla="*/ 317 w 1068"/>
              <a:gd name="T99" fmla="*/ 297 h 796"/>
              <a:gd name="T100" fmla="*/ 317 w 1068"/>
              <a:gd name="T101" fmla="*/ 289 h 796"/>
              <a:gd name="T102" fmla="*/ 317 w 1068"/>
              <a:gd name="T103" fmla="*/ 164 h 796"/>
              <a:gd name="T104" fmla="*/ 309 w 1068"/>
              <a:gd name="T105" fmla="*/ 156 h 796"/>
              <a:gd name="T106" fmla="*/ 212 w 1068"/>
              <a:gd name="T107" fmla="*/ 156 h 796"/>
              <a:gd name="T108" fmla="*/ 212 w 1068"/>
              <a:gd name="T109" fmla="*/ 74 h 796"/>
              <a:gd name="T110" fmla="*/ 237 w 1068"/>
              <a:gd name="T111" fmla="*/ 49 h 796"/>
              <a:gd name="T112" fmla="*/ 992 w 1068"/>
              <a:gd name="T113" fmla="*/ 49 h 796"/>
              <a:gd name="T114" fmla="*/ 1016 w 1068"/>
              <a:gd name="T115" fmla="*/ 74 h 796"/>
              <a:gd name="T116" fmla="*/ 1016 w 1068"/>
              <a:gd name="T117" fmla="*/ 592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8" h="796">
                <a:moveTo>
                  <a:pt x="1039" y="0"/>
                </a:moveTo>
                <a:cubicBezTo>
                  <a:pt x="189" y="0"/>
                  <a:pt x="189" y="0"/>
                  <a:pt x="189" y="0"/>
                </a:cubicBezTo>
                <a:cubicBezTo>
                  <a:pt x="173" y="0"/>
                  <a:pt x="158" y="12"/>
                  <a:pt x="158" y="28"/>
                </a:cubicBezTo>
                <a:cubicBezTo>
                  <a:pt x="158" y="74"/>
                  <a:pt x="158" y="116"/>
                  <a:pt x="158" y="156"/>
                </a:cubicBezTo>
                <a:cubicBezTo>
                  <a:pt x="8" y="156"/>
                  <a:pt x="8" y="156"/>
                  <a:pt x="8" y="156"/>
                </a:cubicBezTo>
                <a:cubicBezTo>
                  <a:pt x="3" y="156"/>
                  <a:pt x="0" y="159"/>
                  <a:pt x="0" y="164"/>
                </a:cubicBezTo>
                <a:cubicBezTo>
                  <a:pt x="0" y="289"/>
                  <a:pt x="0" y="289"/>
                  <a:pt x="0" y="289"/>
                </a:cubicBezTo>
                <a:cubicBezTo>
                  <a:pt x="0" y="297"/>
                  <a:pt x="0" y="297"/>
                  <a:pt x="0" y="297"/>
                </a:cubicBezTo>
                <a:cubicBezTo>
                  <a:pt x="0" y="788"/>
                  <a:pt x="0" y="788"/>
                  <a:pt x="0" y="788"/>
                </a:cubicBezTo>
                <a:cubicBezTo>
                  <a:pt x="0" y="793"/>
                  <a:pt x="3" y="796"/>
                  <a:pt x="8" y="796"/>
                </a:cubicBezTo>
                <a:cubicBezTo>
                  <a:pt x="309" y="796"/>
                  <a:pt x="309" y="796"/>
                  <a:pt x="309" y="796"/>
                </a:cubicBezTo>
                <a:cubicBezTo>
                  <a:pt x="314" y="796"/>
                  <a:pt x="317" y="793"/>
                  <a:pt x="317" y="788"/>
                </a:cubicBezTo>
                <a:cubicBezTo>
                  <a:pt x="317" y="743"/>
                  <a:pt x="317" y="703"/>
                  <a:pt x="317" y="666"/>
                </a:cubicBezTo>
                <a:cubicBezTo>
                  <a:pt x="469" y="666"/>
                  <a:pt x="469" y="666"/>
                  <a:pt x="469" y="666"/>
                </a:cubicBezTo>
                <a:cubicBezTo>
                  <a:pt x="469" y="711"/>
                  <a:pt x="469" y="711"/>
                  <a:pt x="469" y="711"/>
                </a:cubicBezTo>
                <a:cubicBezTo>
                  <a:pt x="406" y="769"/>
                  <a:pt x="406" y="769"/>
                  <a:pt x="406" y="769"/>
                </a:cubicBezTo>
                <a:cubicBezTo>
                  <a:pt x="837" y="769"/>
                  <a:pt x="837" y="769"/>
                  <a:pt x="837" y="769"/>
                </a:cubicBezTo>
                <a:cubicBezTo>
                  <a:pt x="776" y="711"/>
                  <a:pt x="776" y="711"/>
                  <a:pt x="776" y="711"/>
                </a:cubicBezTo>
                <a:cubicBezTo>
                  <a:pt x="776" y="666"/>
                  <a:pt x="776" y="666"/>
                  <a:pt x="776" y="666"/>
                </a:cubicBezTo>
                <a:cubicBezTo>
                  <a:pt x="1039" y="666"/>
                  <a:pt x="1039" y="666"/>
                  <a:pt x="1039" y="666"/>
                </a:cubicBezTo>
                <a:cubicBezTo>
                  <a:pt x="1056" y="666"/>
                  <a:pt x="1068" y="654"/>
                  <a:pt x="1068" y="638"/>
                </a:cubicBezTo>
                <a:cubicBezTo>
                  <a:pt x="1068" y="28"/>
                  <a:pt x="1068" y="28"/>
                  <a:pt x="1068" y="28"/>
                </a:cubicBezTo>
                <a:cubicBezTo>
                  <a:pt x="1068" y="12"/>
                  <a:pt x="1056" y="0"/>
                  <a:pt x="1039" y="0"/>
                </a:cubicBezTo>
                <a:close/>
                <a:moveTo>
                  <a:pt x="38" y="253"/>
                </a:moveTo>
                <a:cubicBezTo>
                  <a:pt x="38" y="223"/>
                  <a:pt x="38" y="223"/>
                  <a:pt x="38" y="223"/>
                </a:cubicBezTo>
                <a:cubicBezTo>
                  <a:pt x="38" y="218"/>
                  <a:pt x="41" y="215"/>
                  <a:pt x="46" y="215"/>
                </a:cubicBezTo>
                <a:cubicBezTo>
                  <a:pt x="92" y="215"/>
                  <a:pt x="129" y="215"/>
                  <a:pt x="158" y="215"/>
                </a:cubicBezTo>
                <a:cubicBezTo>
                  <a:pt x="180" y="215"/>
                  <a:pt x="198" y="215"/>
                  <a:pt x="212" y="215"/>
                </a:cubicBezTo>
                <a:cubicBezTo>
                  <a:pt x="271" y="215"/>
                  <a:pt x="271" y="215"/>
                  <a:pt x="271" y="215"/>
                </a:cubicBezTo>
                <a:cubicBezTo>
                  <a:pt x="276" y="215"/>
                  <a:pt x="279" y="218"/>
                  <a:pt x="279" y="223"/>
                </a:cubicBezTo>
                <a:cubicBezTo>
                  <a:pt x="279" y="253"/>
                  <a:pt x="279" y="253"/>
                  <a:pt x="279" y="253"/>
                </a:cubicBezTo>
                <a:cubicBezTo>
                  <a:pt x="279" y="258"/>
                  <a:pt x="276" y="261"/>
                  <a:pt x="271" y="261"/>
                </a:cubicBezTo>
                <a:cubicBezTo>
                  <a:pt x="249" y="261"/>
                  <a:pt x="230" y="261"/>
                  <a:pt x="212" y="261"/>
                </a:cubicBezTo>
                <a:cubicBezTo>
                  <a:pt x="192" y="261"/>
                  <a:pt x="174" y="261"/>
                  <a:pt x="158" y="261"/>
                </a:cubicBezTo>
                <a:cubicBezTo>
                  <a:pt x="46" y="261"/>
                  <a:pt x="46" y="261"/>
                  <a:pt x="46" y="261"/>
                </a:cubicBezTo>
                <a:cubicBezTo>
                  <a:pt x="41" y="261"/>
                  <a:pt x="38" y="258"/>
                  <a:pt x="38" y="253"/>
                </a:cubicBezTo>
                <a:close/>
                <a:moveTo>
                  <a:pt x="232" y="437"/>
                </a:moveTo>
                <a:cubicBezTo>
                  <a:pt x="232" y="425"/>
                  <a:pt x="241" y="415"/>
                  <a:pt x="253" y="415"/>
                </a:cubicBezTo>
                <a:cubicBezTo>
                  <a:pt x="265" y="415"/>
                  <a:pt x="276" y="425"/>
                  <a:pt x="276" y="437"/>
                </a:cubicBezTo>
                <a:cubicBezTo>
                  <a:pt x="276" y="448"/>
                  <a:pt x="265" y="458"/>
                  <a:pt x="253" y="458"/>
                </a:cubicBezTo>
                <a:cubicBezTo>
                  <a:pt x="241" y="458"/>
                  <a:pt x="232" y="448"/>
                  <a:pt x="232" y="437"/>
                </a:cubicBezTo>
                <a:close/>
                <a:moveTo>
                  <a:pt x="253" y="387"/>
                </a:moveTo>
                <a:cubicBezTo>
                  <a:pt x="238" y="387"/>
                  <a:pt x="224" y="374"/>
                  <a:pt x="224" y="358"/>
                </a:cubicBezTo>
                <a:cubicBezTo>
                  <a:pt x="224" y="341"/>
                  <a:pt x="238" y="330"/>
                  <a:pt x="253" y="330"/>
                </a:cubicBezTo>
                <a:cubicBezTo>
                  <a:pt x="270" y="330"/>
                  <a:pt x="283" y="341"/>
                  <a:pt x="283" y="358"/>
                </a:cubicBezTo>
                <a:cubicBezTo>
                  <a:pt x="283" y="374"/>
                  <a:pt x="270" y="387"/>
                  <a:pt x="253" y="387"/>
                </a:cubicBezTo>
                <a:close/>
                <a:moveTo>
                  <a:pt x="1016" y="592"/>
                </a:moveTo>
                <a:cubicBezTo>
                  <a:pt x="1016" y="606"/>
                  <a:pt x="1006" y="617"/>
                  <a:pt x="992" y="617"/>
                </a:cubicBezTo>
                <a:cubicBezTo>
                  <a:pt x="594" y="617"/>
                  <a:pt x="406" y="617"/>
                  <a:pt x="317" y="617"/>
                </a:cubicBezTo>
                <a:cubicBezTo>
                  <a:pt x="317" y="297"/>
                  <a:pt x="317" y="297"/>
                  <a:pt x="317" y="297"/>
                </a:cubicBezTo>
                <a:cubicBezTo>
                  <a:pt x="317" y="289"/>
                  <a:pt x="317" y="289"/>
                  <a:pt x="317" y="289"/>
                </a:cubicBezTo>
                <a:cubicBezTo>
                  <a:pt x="317" y="164"/>
                  <a:pt x="317" y="164"/>
                  <a:pt x="317" y="164"/>
                </a:cubicBezTo>
                <a:cubicBezTo>
                  <a:pt x="317" y="159"/>
                  <a:pt x="314" y="156"/>
                  <a:pt x="309" y="156"/>
                </a:cubicBezTo>
                <a:cubicBezTo>
                  <a:pt x="273" y="156"/>
                  <a:pt x="240" y="156"/>
                  <a:pt x="212" y="156"/>
                </a:cubicBezTo>
                <a:cubicBezTo>
                  <a:pt x="212" y="74"/>
                  <a:pt x="212" y="74"/>
                  <a:pt x="212" y="74"/>
                </a:cubicBezTo>
                <a:cubicBezTo>
                  <a:pt x="212" y="60"/>
                  <a:pt x="223" y="49"/>
                  <a:pt x="237" y="49"/>
                </a:cubicBezTo>
                <a:cubicBezTo>
                  <a:pt x="992" y="49"/>
                  <a:pt x="992" y="49"/>
                  <a:pt x="992" y="49"/>
                </a:cubicBezTo>
                <a:cubicBezTo>
                  <a:pt x="1006" y="49"/>
                  <a:pt x="1016" y="60"/>
                  <a:pt x="1016" y="74"/>
                </a:cubicBezTo>
                <a:cubicBezTo>
                  <a:pt x="1016" y="592"/>
                  <a:pt x="1016" y="592"/>
                  <a:pt x="1016" y="59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ysClr val="windowText" lastClr="000000"/>
              </a:solidFill>
            </a:endParaRPr>
          </a:p>
        </p:txBody>
      </p:sp>
      <p:sp>
        <p:nvSpPr>
          <p:cNvPr id="132" name="Rectangle 131"/>
          <p:cNvSpPr/>
          <p:nvPr/>
        </p:nvSpPr>
        <p:spPr>
          <a:xfrm>
            <a:off x="3017837" y="2125664"/>
            <a:ext cx="9220200" cy="1191338"/>
          </a:xfrm>
          <a:prstGeom prst="rect">
            <a:avLst/>
          </a:prstGeom>
          <a:gradFill>
            <a:gsLst>
              <a:gs pos="0">
                <a:srgbClr val="00187A"/>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3" name="Rectangle 132"/>
          <p:cNvSpPr/>
          <p:nvPr/>
        </p:nvSpPr>
        <p:spPr>
          <a:xfrm>
            <a:off x="3017837" y="3067258"/>
            <a:ext cx="9220200" cy="1508760"/>
          </a:xfrm>
          <a:prstGeom prst="rect">
            <a:avLst/>
          </a:prstGeom>
          <a:gradFill>
            <a:gsLst>
              <a:gs pos="19000">
                <a:srgbClr val="001C67">
                  <a:alpha val="90000"/>
                </a:srgbClr>
              </a:gs>
              <a:gs pos="0">
                <a:srgbClr val="002050">
                  <a:alpha val="0"/>
                </a:srgbClr>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4" name="Rectangle 133"/>
          <p:cNvSpPr/>
          <p:nvPr/>
        </p:nvSpPr>
        <p:spPr>
          <a:xfrm>
            <a:off x="3017837" y="4276234"/>
            <a:ext cx="9220200" cy="1508760"/>
          </a:xfrm>
          <a:prstGeom prst="rect">
            <a:avLst/>
          </a:prstGeom>
          <a:gradFill>
            <a:gsLst>
              <a:gs pos="19000">
                <a:srgbClr val="001C67">
                  <a:alpha val="90000"/>
                </a:srgbClr>
              </a:gs>
              <a:gs pos="0">
                <a:srgbClr val="002050">
                  <a:alpha val="0"/>
                </a:srgbClr>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5" name="Rectangle 134"/>
          <p:cNvSpPr/>
          <p:nvPr/>
        </p:nvSpPr>
        <p:spPr>
          <a:xfrm>
            <a:off x="3017837" y="5578229"/>
            <a:ext cx="9220200" cy="1119433"/>
          </a:xfrm>
          <a:prstGeom prst="rect">
            <a:avLst/>
          </a:prstGeom>
          <a:gradFill>
            <a:gsLst>
              <a:gs pos="100000">
                <a:srgbClr val="00187A"/>
              </a:gs>
              <a:gs pos="20000">
                <a:srgbClr val="00187A">
                  <a:alpha val="90000"/>
                </a:srgbClr>
              </a:gs>
              <a:gs pos="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6" name="Rectangle 135"/>
          <p:cNvSpPr/>
          <p:nvPr/>
        </p:nvSpPr>
        <p:spPr>
          <a:xfrm>
            <a:off x="3017838" y="2125664"/>
            <a:ext cx="7315200" cy="729708"/>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Business solutions</a:t>
            </a:r>
            <a:endParaRPr lang="en-US" sz="2000" kern="0" dirty="0">
              <a:gradFill>
                <a:gsLst>
                  <a:gs pos="0">
                    <a:srgbClr val="FFFFFF"/>
                  </a:gs>
                  <a:gs pos="100000">
                    <a:srgbClr val="FFFFFF"/>
                  </a:gs>
                </a:gsLst>
                <a:lin ang="5400000" scaled="1"/>
              </a:gradFill>
            </a:endParaRPr>
          </a:p>
        </p:txBody>
      </p:sp>
      <p:sp>
        <p:nvSpPr>
          <p:cNvPr id="137" name="Rectangle 136"/>
          <p:cNvSpPr/>
          <p:nvPr/>
        </p:nvSpPr>
        <p:spPr>
          <a:xfrm>
            <a:off x="3017838" y="3255963"/>
            <a:ext cx="7315200" cy="503974"/>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Application Services</a:t>
            </a:r>
            <a:endParaRPr lang="en-US" sz="2000" kern="0" dirty="0">
              <a:gradFill>
                <a:gsLst>
                  <a:gs pos="0">
                    <a:srgbClr val="FFFFFF"/>
                  </a:gs>
                  <a:gs pos="100000">
                    <a:srgbClr val="FFFFFF"/>
                  </a:gs>
                </a:gsLst>
                <a:lin ang="5400000" scaled="1"/>
              </a:gradFill>
            </a:endParaRPr>
          </a:p>
        </p:txBody>
      </p:sp>
      <p:sp>
        <p:nvSpPr>
          <p:cNvPr id="138" name="Rectangle 137"/>
          <p:cNvSpPr/>
          <p:nvPr/>
        </p:nvSpPr>
        <p:spPr>
          <a:xfrm>
            <a:off x="3017838" y="4398963"/>
            <a:ext cx="7315200" cy="484785"/>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Data Platform</a:t>
            </a:r>
            <a:endParaRPr lang="en-US" sz="2000" kern="0" dirty="0">
              <a:gradFill>
                <a:gsLst>
                  <a:gs pos="0">
                    <a:srgbClr val="FFFFFF"/>
                  </a:gs>
                  <a:gs pos="100000">
                    <a:srgbClr val="FFFFFF"/>
                  </a:gs>
                </a:gsLst>
                <a:lin ang="5400000" scaled="1"/>
              </a:gradFill>
            </a:endParaRPr>
          </a:p>
        </p:txBody>
      </p:sp>
      <p:sp>
        <p:nvSpPr>
          <p:cNvPr id="139" name="Rectangle 138"/>
          <p:cNvSpPr/>
          <p:nvPr/>
        </p:nvSpPr>
        <p:spPr>
          <a:xfrm>
            <a:off x="3017838" y="5690443"/>
            <a:ext cx="7315200" cy="495200"/>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Microsoft Platform</a:t>
            </a:r>
            <a:endParaRPr lang="en-US" sz="2000" kern="0" dirty="0">
              <a:gradFill>
                <a:gsLst>
                  <a:gs pos="0">
                    <a:srgbClr val="FFFFFF"/>
                  </a:gs>
                  <a:gs pos="100000">
                    <a:srgbClr val="FFFFFF"/>
                  </a:gs>
                </a:gsLst>
                <a:lin ang="5400000" scaled="1"/>
              </a:gradFill>
            </a:endParaRPr>
          </a:p>
        </p:txBody>
      </p:sp>
      <p:pic>
        <p:nvPicPr>
          <p:cNvPr id="14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08451" y="2373096"/>
            <a:ext cx="2958785" cy="616706"/>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140"/>
          <p:cNvPicPr>
            <a:picLocks noChangeAspect="1"/>
          </p:cNvPicPr>
          <p:nvPr/>
        </p:nvPicPr>
        <p:blipFill rotWithShape="1">
          <a:blip r:embed="rId3">
            <a:extLst>
              <a:ext uri="{28A0092B-C50C-407E-A947-70E740481C1C}">
                <a14:useLocalDpi xmlns:a14="http://schemas.microsoft.com/office/drawing/2010/main" val="0"/>
              </a:ext>
            </a:extLst>
          </a:blip>
          <a:srcRect r="14721"/>
          <a:stretch/>
        </p:blipFill>
        <p:spPr>
          <a:xfrm>
            <a:off x="6877715" y="5998925"/>
            <a:ext cx="1404301" cy="506001"/>
          </a:xfrm>
          <a:prstGeom prst="rect">
            <a:avLst/>
          </a:prstGeom>
        </p:spPr>
      </p:pic>
      <p:sp>
        <p:nvSpPr>
          <p:cNvPr id="142" name="Footer Placeholder 2"/>
          <p:cNvSpPr txBox="1">
            <a:spLocks/>
          </p:cNvSpPr>
          <p:nvPr/>
        </p:nvSpPr>
        <p:spPr>
          <a:xfrm>
            <a:off x="274638" y="6558134"/>
            <a:ext cx="3937000" cy="371475"/>
          </a:xfrm>
          <a:prstGeom prst="rect">
            <a:avLst/>
          </a:prstGeom>
        </p:spPr>
        <p:txBody>
          <a:bodyPr vert="horz" lIns="0" tIns="45720" rIns="91440" bIns="45720" rtlCol="0" anchor="ctr"/>
          <a:lstStyle>
            <a:defPPr>
              <a:defRPr lang="en-US"/>
            </a:defPPr>
            <a:lvl1pPr marL="0" algn="l" defTabSz="932742" rtl="0" eaLnBrk="1" latinLnBrk="0" hangingPunct="1">
              <a:defRPr sz="1200" kern="1200">
                <a:gradFill>
                  <a:gsLst>
                    <a:gs pos="0">
                      <a:schemeClr val="bg2">
                        <a:lumMod val="75000"/>
                      </a:schemeClr>
                    </a:gs>
                    <a:gs pos="100000">
                      <a:schemeClr val="bg2">
                        <a:lumMod val="75000"/>
                      </a:schemeClr>
                    </a:gs>
                  </a:gsLst>
                  <a:lin ang="5400000" scaled="0"/>
                </a:gra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r>
              <a:rPr lang="en-US"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143" name="Freeform 12"/>
          <p:cNvSpPr>
            <a:spLocks noChangeAspect="1" noEditPoints="1"/>
          </p:cNvSpPr>
          <p:nvPr/>
        </p:nvSpPr>
        <p:spPr bwMode="auto">
          <a:xfrm>
            <a:off x="8792200" y="6112527"/>
            <a:ext cx="2799612" cy="276632"/>
          </a:xfrm>
          <a:custGeom>
            <a:avLst/>
            <a:gdLst>
              <a:gd name="T0" fmla="*/ 368 w 8753"/>
              <a:gd name="T1" fmla="*/ 425 h 864"/>
              <a:gd name="T2" fmla="*/ 382 w 8753"/>
              <a:gd name="T3" fmla="*/ 797 h 864"/>
              <a:gd name="T4" fmla="*/ 0 w 8753"/>
              <a:gd name="T5" fmla="*/ 744 h 864"/>
              <a:gd name="T6" fmla="*/ 1835 w 8753"/>
              <a:gd name="T7" fmla="*/ 200 h 864"/>
              <a:gd name="T8" fmla="*/ 1730 w 8753"/>
              <a:gd name="T9" fmla="*/ 173 h 864"/>
              <a:gd name="T10" fmla="*/ 1309 w 8753"/>
              <a:gd name="T11" fmla="*/ 606 h 864"/>
              <a:gd name="T12" fmla="*/ 1462 w 8753"/>
              <a:gd name="T13" fmla="*/ 281 h 864"/>
              <a:gd name="T14" fmla="*/ 1845 w 8753"/>
              <a:gd name="T15" fmla="*/ 321 h 864"/>
              <a:gd name="T16" fmla="*/ 2176 w 8753"/>
              <a:gd name="T17" fmla="*/ 312 h 864"/>
              <a:gd name="T18" fmla="*/ 2053 w 8753"/>
              <a:gd name="T19" fmla="*/ 692 h 864"/>
              <a:gd name="T20" fmla="*/ 2301 w 8753"/>
              <a:gd name="T21" fmla="*/ 692 h 864"/>
              <a:gd name="T22" fmla="*/ 2538 w 8753"/>
              <a:gd name="T23" fmla="*/ 312 h 864"/>
              <a:gd name="T24" fmla="*/ 2651 w 8753"/>
              <a:gd name="T25" fmla="*/ 629 h 864"/>
              <a:gd name="T26" fmla="*/ 2459 w 8753"/>
              <a:gd name="T27" fmla="*/ 613 h 864"/>
              <a:gd name="T28" fmla="*/ 2651 w 8753"/>
              <a:gd name="T29" fmla="*/ 524 h 864"/>
              <a:gd name="T30" fmla="*/ 2835 w 8753"/>
              <a:gd name="T31" fmla="*/ 648 h 864"/>
              <a:gd name="T32" fmla="*/ 2970 w 8753"/>
              <a:gd name="T33" fmla="*/ 650 h 864"/>
              <a:gd name="T34" fmla="*/ 3090 w 8753"/>
              <a:gd name="T35" fmla="*/ 507 h 864"/>
              <a:gd name="T36" fmla="*/ 3410 w 8753"/>
              <a:gd name="T37" fmla="*/ 321 h 864"/>
              <a:gd name="T38" fmla="*/ 3343 w 8753"/>
              <a:gd name="T39" fmla="*/ 692 h 864"/>
              <a:gd name="T40" fmla="*/ 3631 w 8753"/>
              <a:gd name="T41" fmla="*/ 321 h 864"/>
              <a:gd name="T42" fmla="*/ 3840 w 8753"/>
              <a:gd name="T43" fmla="*/ 363 h 864"/>
              <a:gd name="T44" fmla="*/ 3734 w 8753"/>
              <a:gd name="T45" fmla="*/ 483 h 864"/>
              <a:gd name="T46" fmla="*/ 3713 w 8753"/>
              <a:gd name="T47" fmla="*/ 678 h 864"/>
              <a:gd name="T48" fmla="*/ 4303 w 8753"/>
              <a:gd name="T49" fmla="*/ 173 h 864"/>
              <a:gd name="T50" fmla="*/ 4566 w 8753"/>
              <a:gd name="T51" fmla="*/ 692 h 864"/>
              <a:gd name="T52" fmla="*/ 4244 w 8753"/>
              <a:gd name="T53" fmla="*/ 492 h 864"/>
              <a:gd name="T54" fmla="*/ 4585 w 8753"/>
              <a:gd name="T55" fmla="*/ 692 h 864"/>
              <a:gd name="T56" fmla="*/ 5248 w 8753"/>
              <a:gd name="T57" fmla="*/ 321 h 864"/>
              <a:gd name="T58" fmla="*/ 5000 w 8753"/>
              <a:gd name="T59" fmla="*/ 321 h 864"/>
              <a:gd name="T60" fmla="*/ 5188 w 8753"/>
              <a:gd name="T61" fmla="*/ 692 h 864"/>
              <a:gd name="T62" fmla="*/ 5405 w 8753"/>
              <a:gd name="T63" fmla="*/ 397 h 864"/>
              <a:gd name="T64" fmla="*/ 5404 w 8753"/>
              <a:gd name="T65" fmla="*/ 503 h 864"/>
              <a:gd name="T66" fmla="*/ 5829 w 8753"/>
              <a:gd name="T67" fmla="*/ 359 h 864"/>
              <a:gd name="T68" fmla="*/ 5715 w 8753"/>
              <a:gd name="T69" fmla="*/ 701 h 864"/>
              <a:gd name="T70" fmla="*/ 5870 w 8753"/>
              <a:gd name="T71" fmla="*/ 521 h 864"/>
              <a:gd name="T72" fmla="*/ 5809 w 8753"/>
              <a:gd name="T73" fmla="*/ 471 h 864"/>
              <a:gd name="T74" fmla="*/ 6145 w 8753"/>
              <a:gd name="T75" fmla="*/ 697 h 864"/>
              <a:gd name="T76" fmla="*/ 6306 w 8753"/>
              <a:gd name="T77" fmla="*/ 416 h 864"/>
              <a:gd name="T78" fmla="*/ 6306 w 8753"/>
              <a:gd name="T79" fmla="*/ 416 h 864"/>
              <a:gd name="T80" fmla="*/ 6937 w 8753"/>
              <a:gd name="T81" fmla="*/ 455 h 864"/>
              <a:gd name="T82" fmla="*/ 6878 w 8753"/>
              <a:gd name="T83" fmla="*/ 461 h 864"/>
              <a:gd name="T84" fmla="*/ 6878 w 8753"/>
              <a:gd name="T85" fmla="*/ 639 h 864"/>
              <a:gd name="T86" fmla="*/ 6775 w 8753"/>
              <a:gd name="T87" fmla="*/ 656 h 864"/>
              <a:gd name="T88" fmla="*/ 6878 w 8753"/>
              <a:gd name="T89" fmla="*/ 546 h 864"/>
              <a:gd name="T90" fmla="*/ 7222 w 8753"/>
              <a:gd name="T91" fmla="*/ 376 h 864"/>
              <a:gd name="T92" fmla="*/ 7005 w 8753"/>
              <a:gd name="T93" fmla="*/ 325 h 864"/>
              <a:gd name="T94" fmla="*/ 7222 w 8753"/>
              <a:gd name="T95" fmla="*/ 643 h 864"/>
              <a:gd name="T96" fmla="*/ 7261 w 8753"/>
              <a:gd name="T97" fmla="*/ 325 h 864"/>
              <a:gd name="T98" fmla="*/ 7471 w 8753"/>
              <a:gd name="T99" fmla="*/ 376 h 864"/>
              <a:gd name="T100" fmla="*/ 7486 w 8753"/>
              <a:gd name="T101" fmla="*/ 145 h 864"/>
              <a:gd name="T102" fmla="*/ 7688 w 8753"/>
              <a:gd name="T103" fmla="*/ 707 h 864"/>
              <a:gd name="T104" fmla="*/ 7602 w 8753"/>
              <a:gd name="T105" fmla="*/ 618 h 864"/>
              <a:gd name="T106" fmla="*/ 7782 w 8753"/>
              <a:gd name="T107" fmla="*/ 617 h 864"/>
              <a:gd name="T108" fmla="*/ 8026 w 8753"/>
              <a:gd name="T109" fmla="*/ 325 h 864"/>
              <a:gd name="T110" fmla="*/ 8115 w 8753"/>
              <a:gd name="T111" fmla="*/ 373 h 864"/>
              <a:gd name="T112" fmla="*/ 8468 w 8753"/>
              <a:gd name="T113" fmla="*/ 338 h 864"/>
              <a:gd name="T114" fmla="*/ 8224 w 8753"/>
              <a:gd name="T115" fmla="*/ 697 h 864"/>
              <a:gd name="T116" fmla="*/ 8458 w 8753"/>
              <a:gd name="T117" fmla="*/ 697 h 864"/>
              <a:gd name="T118" fmla="*/ 8693 w 8753"/>
              <a:gd name="T119" fmla="*/ 48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53" h="864">
                <a:moveTo>
                  <a:pt x="382" y="67"/>
                </a:moveTo>
                <a:cubicBezTo>
                  <a:pt x="864" y="0"/>
                  <a:pt x="864" y="0"/>
                  <a:pt x="864" y="0"/>
                </a:cubicBezTo>
                <a:cubicBezTo>
                  <a:pt x="864" y="425"/>
                  <a:pt x="864" y="425"/>
                  <a:pt x="864" y="425"/>
                </a:cubicBezTo>
                <a:cubicBezTo>
                  <a:pt x="382" y="425"/>
                  <a:pt x="382" y="425"/>
                  <a:pt x="382" y="425"/>
                </a:cubicBezTo>
                <a:lnTo>
                  <a:pt x="382" y="67"/>
                </a:lnTo>
                <a:close/>
                <a:moveTo>
                  <a:pt x="368" y="425"/>
                </a:moveTo>
                <a:cubicBezTo>
                  <a:pt x="368" y="70"/>
                  <a:pt x="368" y="70"/>
                  <a:pt x="368" y="70"/>
                </a:cubicBezTo>
                <a:cubicBezTo>
                  <a:pt x="0" y="121"/>
                  <a:pt x="0" y="121"/>
                  <a:pt x="0" y="121"/>
                </a:cubicBezTo>
                <a:cubicBezTo>
                  <a:pt x="0" y="425"/>
                  <a:pt x="0" y="425"/>
                  <a:pt x="0" y="425"/>
                </a:cubicBezTo>
                <a:lnTo>
                  <a:pt x="368" y="425"/>
                </a:lnTo>
                <a:close/>
                <a:moveTo>
                  <a:pt x="382" y="440"/>
                </a:moveTo>
                <a:cubicBezTo>
                  <a:pt x="382" y="797"/>
                  <a:pt x="382" y="797"/>
                  <a:pt x="382" y="797"/>
                </a:cubicBezTo>
                <a:cubicBezTo>
                  <a:pt x="864" y="864"/>
                  <a:pt x="864" y="864"/>
                  <a:pt x="864" y="864"/>
                </a:cubicBezTo>
                <a:cubicBezTo>
                  <a:pt x="864" y="440"/>
                  <a:pt x="864" y="440"/>
                  <a:pt x="864" y="440"/>
                </a:cubicBezTo>
                <a:lnTo>
                  <a:pt x="382" y="440"/>
                </a:lnTo>
                <a:close/>
                <a:moveTo>
                  <a:pt x="368" y="440"/>
                </a:moveTo>
                <a:cubicBezTo>
                  <a:pt x="0" y="440"/>
                  <a:pt x="0" y="440"/>
                  <a:pt x="0" y="440"/>
                </a:cubicBezTo>
                <a:cubicBezTo>
                  <a:pt x="0" y="744"/>
                  <a:pt x="0" y="744"/>
                  <a:pt x="0" y="744"/>
                </a:cubicBezTo>
                <a:cubicBezTo>
                  <a:pt x="368" y="795"/>
                  <a:pt x="368" y="795"/>
                  <a:pt x="368" y="795"/>
                </a:cubicBezTo>
                <a:lnTo>
                  <a:pt x="368" y="440"/>
                </a:lnTo>
                <a:close/>
                <a:moveTo>
                  <a:pt x="1902" y="173"/>
                </a:moveTo>
                <a:cubicBezTo>
                  <a:pt x="1894" y="165"/>
                  <a:pt x="1885" y="161"/>
                  <a:pt x="1874" y="161"/>
                </a:cubicBezTo>
                <a:cubicBezTo>
                  <a:pt x="1863" y="161"/>
                  <a:pt x="1853" y="165"/>
                  <a:pt x="1846" y="173"/>
                </a:cubicBezTo>
                <a:cubicBezTo>
                  <a:pt x="1839" y="180"/>
                  <a:pt x="1835" y="189"/>
                  <a:pt x="1835" y="200"/>
                </a:cubicBezTo>
                <a:cubicBezTo>
                  <a:pt x="1835" y="211"/>
                  <a:pt x="1839" y="221"/>
                  <a:pt x="1846" y="228"/>
                </a:cubicBezTo>
                <a:cubicBezTo>
                  <a:pt x="1854" y="235"/>
                  <a:pt x="1863" y="238"/>
                  <a:pt x="1874" y="238"/>
                </a:cubicBezTo>
                <a:cubicBezTo>
                  <a:pt x="1884" y="238"/>
                  <a:pt x="1894" y="235"/>
                  <a:pt x="1901" y="227"/>
                </a:cubicBezTo>
                <a:cubicBezTo>
                  <a:pt x="1909" y="220"/>
                  <a:pt x="1913" y="211"/>
                  <a:pt x="1913" y="200"/>
                </a:cubicBezTo>
                <a:cubicBezTo>
                  <a:pt x="1913" y="189"/>
                  <a:pt x="1909" y="180"/>
                  <a:pt x="1902" y="173"/>
                </a:cubicBezTo>
                <a:close/>
                <a:moveTo>
                  <a:pt x="1730" y="173"/>
                </a:moveTo>
                <a:cubicBezTo>
                  <a:pt x="1615" y="607"/>
                  <a:pt x="1615" y="607"/>
                  <a:pt x="1615" y="607"/>
                </a:cubicBezTo>
                <a:cubicBezTo>
                  <a:pt x="1613" y="607"/>
                  <a:pt x="1613" y="607"/>
                  <a:pt x="1613" y="607"/>
                </a:cubicBezTo>
                <a:cubicBezTo>
                  <a:pt x="1495" y="173"/>
                  <a:pt x="1495" y="173"/>
                  <a:pt x="1495" y="173"/>
                </a:cubicBezTo>
                <a:cubicBezTo>
                  <a:pt x="1436" y="173"/>
                  <a:pt x="1436" y="173"/>
                  <a:pt x="1436" y="173"/>
                </a:cubicBezTo>
                <a:cubicBezTo>
                  <a:pt x="1311" y="606"/>
                  <a:pt x="1311" y="606"/>
                  <a:pt x="1311" y="606"/>
                </a:cubicBezTo>
                <a:cubicBezTo>
                  <a:pt x="1309" y="606"/>
                  <a:pt x="1309" y="606"/>
                  <a:pt x="1309" y="606"/>
                </a:cubicBezTo>
                <a:cubicBezTo>
                  <a:pt x="1189" y="173"/>
                  <a:pt x="1189" y="173"/>
                  <a:pt x="1189" y="173"/>
                </a:cubicBezTo>
                <a:cubicBezTo>
                  <a:pt x="1123" y="173"/>
                  <a:pt x="1123" y="173"/>
                  <a:pt x="1123" y="173"/>
                </a:cubicBezTo>
                <a:cubicBezTo>
                  <a:pt x="1274" y="692"/>
                  <a:pt x="1274" y="692"/>
                  <a:pt x="1274" y="692"/>
                </a:cubicBezTo>
                <a:cubicBezTo>
                  <a:pt x="1345" y="692"/>
                  <a:pt x="1345" y="692"/>
                  <a:pt x="1345" y="692"/>
                </a:cubicBezTo>
                <a:cubicBezTo>
                  <a:pt x="1461" y="281"/>
                  <a:pt x="1461" y="281"/>
                  <a:pt x="1461" y="281"/>
                </a:cubicBezTo>
                <a:cubicBezTo>
                  <a:pt x="1462" y="281"/>
                  <a:pt x="1462" y="281"/>
                  <a:pt x="1462" y="281"/>
                </a:cubicBezTo>
                <a:cubicBezTo>
                  <a:pt x="1578" y="692"/>
                  <a:pt x="1578" y="692"/>
                  <a:pt x="1578" y="692"/>
                </a:cubicBezTo>
                <a:cubicBezTo>
                  <a:pt x="1649" y="692"/>
                  <a:pt x="1649" y="692"/>
                  <a:pt x="1649" y="692"/>
                </a:cubicBezTo>
                <a:cubicBezTo>
                  <a:pt x="1796" y="173"/>
                  <a:pt x="1796" y="173"/>
                  <a:pt x="1796" y="173"/>
                </a:cubicBezTo>
                <a:lnTo>
                  <a:pt x="1730" y="173"/>
                </a:lnTo>
                <a:close/>
                <a:moveTo>
                  <a:pt x="1905" y="321"/>
                </a:moveTo>
                <a:cubicBezTo>
                  <a:pt x="1845" y="321"/>
                  <a:pt x="1845" y="321"/>
                  <a:pt x="1845" y="321"/>
                </a:cubicBezTo>
                <a:cubicBezTo>
                  <a:pt x="1845" y="692"/>
                  <a:pt x="1845" y="692"/>
                  <a:pt x="1845" y="692"/>
                </a:cubicBezTo>
                <a:cubicBezTo>
                  <a:pt x="1905" y="692"/>
                  <a:pt x="1905" y="692"/>
                  <a:pt x="1905" y="692"/>
                </a:cubicBezTo>
                <a:lnTo>
                  <a:pt x="1905" y="321"/>
                </a:lnTo>
                <a:close/>
                <a:moveTo>
                  <a:pt x="2301" y="465"/>
                </a:moveTo>
                <a:cubicBezTo>
                  <a:pt x="2301" y="416"/>
                  <a:pt x="2290" y="378"/>
                  <a:pt x="2269" y="352"/>
                </a:cubicBezTo>
                <a:cubicBezTo>
                  <a:pt x="2248" y="325"/>
                  <a:pt x="2217" y="312"/>
                  <a:pt x="2176" y="312"/>
                </a:cubicBezTo>
                <a:cubicBezTo>
                  <a:pt x="2123" y="312"/>
                  <a:pt x="2082" y="336"/>
                  <a:pt x="2054" y="383"/>
                </a:cubicBezTo>
                <a:cubicBezTo>
                  <a:pt x="2053" y="383"/>
                  <a:pt x="2053" y="383"/>
                  <a:pt x="2053" y="383"/>
                </a:cubicBezTo>
                <a:cubicBezTo>
                  <a:pt x="2053" y="321"/>
                  <a:pt x="2053" y="321"/>
                  <a:pt x="2053" y="321"/>
                </a:cubicBezTo>
                <a:cubicBezTo>
                  <a:pt x="1994" y="321"/>
                  <a:pt x="1994" y="321"/>
                  <a:pt x="1994" y="321"/>
                </a:cubicBezTo>
                <a:cubicBezTo>
                  <a:pt x="1994" y="692"/>
                  <a:pt x="1994" y="692"/>
                  <a:pt x="1994" y="692"/>
                </a:cubicBezTo>
                <a:cubicBezTo>
                  <a:pt x="2053" y="692"/>
                  <a:pt x="2053" y="692"/>
                  <a:pt x="2053" y="692"/>
                </a:cubicBezTo>
                <a:cubicBezTo>
                  <a:pt x="2053" y="480"/>
                  <a:pt x="2053" y="480"/>
                  <a:pt x="2053" y="480"/>
                </a:cubicBezTo>
                <a:cubicBezTo>
                  <a:pt x="2053" y="446"/>
                  <a:pt x="2063" y="418"/>
                  <a:pt x="2082" y="396"/>
                </a:cubicBezTo>
                <a:cubicBezTo>
                  <a:pt x="2102" y="374"/>
                  <a:pt x="2126" y="363"/>
                  <a:pt x="2156" y="363"/>
                </a:cubicBezTo>
                <a:cubicBezTo>
                  <a:pt x="2213" y="363"/>
                  <a:pt x="2242" y="402"/>
                  <a:pt x="2242" y="480"/>
                </a:cubicBezTo>
                <a:cubicBezTo>
                  <a:pt x="2242" y="692"/>
                  <a:pt x="2242" y="692"/>
                  <a:pt x="2242" y="692"/>
                </a:cubicBezTo>
                <a:cubicBezTo>
                  <a:pt x="2301" y="692"/>
                  <a:pt x="2301" y="692"/>
                  <a:pt x="2301" y="692"/>
                </a:cubicBezTo>
                <a:lnTo>
                  <a:pt x="2301" y="465"/>
                </a:lnTo>
                <a:close/>
                <a:moveTo>
                  <a:pt x="2710" y="143"/>
                </a:moveTo>
                <a:cubicBezTo>
                  <a:pt x="2651" y="143"/>
                  <a:pt x="2651" y="143"/>
                  <a:pt x="2651" y="143"/>
                </a:cubicBezTo>
                <a:cubicBezTo>
                  <a:pt x="2651" y="372"/>
                  <a:pt x="2651" y="372"/>
                  <a:pt x="2651" y="372"/>
                </a:cubicBezTo>
                <a:cubicBezTo>
                  <a:pt x="2649" y="372"/>
                  <a:pt x="2649" y="372"/>
                  <a:pt x="2649" y="372"/>
                </a:cubicBezTo>
                <a:cubicBezTo>
                  <a:pt x="2626" y="332"/>
                  <a:pt x="2589" y="312"/>
                  <a:pt x="2538" y="312"/>
                </a:cubicBezTo>
                <a:cubicBezTo>
                  <a:pt x="2487" y="312"/>
                  <a:pt x="2445" y="331"/>
                  <a:pt x="2415" y="368"/>
                </a:cubicBezTo>
                <a:cubicBezTo>
                  <a:pt x="2384" y="405"/>
                  <a:pt x="2369" y="454"/>
                  <a:pt x="2369" y="515"/>
                </a:cubicBezTo>
                <a:cubicBezTo>
                  <a:pt x="2369" y="572"/>
                  <a:pt x="2382" y="617"/>
                  <a:pt x="2410" y="650"/>
                </a:cubicBezTo>
                <a:cubicBezTo>
                  <a:pt x="2438" y="684"/>
                  <a:pt x="2475" y="701"/>
                  <a:pt x="2522" y="701"/>
                </a:cubicBezTo>
                <a:cubicBezTo>
                  <a:pt x="2579" y="701"/>
                  <a:pt x="2622" y="677"/>
                  <a:pt x="2649" y="629"/>
                </a:cubicBezTo>
                <a:cubicBezTo>
                  <a:pt x="2651" y="629"/>
                  <a:pt x="2651" y="629"/>
                  <a:pt x="2651" y="629"/>
                </a:cubicBezTo>
                <a:cubicBezTo>
                  <a:pt x="2651" y="692"/>
                  <a:pt x="2651" y="692"/>
                  <a:pt x="2651" y="692"/>
                </a:cubicBezTo>
                <a:cubicBezTo>
                  <a:pt x="2710" y="692"/>
                  <a:pt x="2710" y="692"/>
                  <a:pt x="2710" y="692"/>
                </a:cubicBezTo>
                <a:lnTo>
                  <a:pt x="2710" y="143"/>
                </a:lnTo>
                <a:close/>
                <a:moveTo>
                  <a:pt x="2619" y="615"/>
                </a:moveTo>
                <a:cubicBezTo>
                  <a:pt x="2598" y="638"/>
                  <a:pt x="2571" y="650"/>
                  <a:pt x="2539" y="650"/>
                </a:cubicBezTo>
                <a:cubicBezTo>
                  <a:pt x="2505" y="650"/>
                  <a:pt x="2479" y="638"/>
                  <a:pt x="2459" y="613"/>
                </a:cubicBezTo>
                <a:cubicBezTo>
                  <a:pt x="2439" y="588"/>
                  <a:pt x="2429" y="555"/>
                  <a:pt x="2429" y="512"/>
                </a:cubicBezTo>
                <a:cubicBezTo>
                  <a:pt x="2429" y="465"/>
                  <a:pt x="2440" y="429"/>
                  <a:pt x="2461" y="402"/>
                </a:cubicBezTo>
                <a:cubicBezTo>
                  <a:pt x="2482" y="376"/>
                  <a:pt x="2510" y="363"/>
                  <a:pt x="2546" y="363"/>
                </a:cubicBezTo>
                <a:cubicBezTo>
                  <a:pt x="2575" y="363"/>
                  <a:pt x="2600" y="373"/>
                  <a:pt x="2620" y="393"/>
                </a:cubicBezTo>
                <a:cubicBezTo>
                  <a:pt x="2641" y="413"/>
                  <a:pt x="2651" y="439"/>
                  <a:pt x="2651" y="469"/>
                </a:cubicBezTo>
                <a:cubicBezTo>
                  <a:pt x="2651" y="524"/>
                  <a:pt x="2651" y="524"/>
                  <a:pt x="2651" y="524"/>
                </a:cubicBezTo>
                <a:cubicBezTo>
                  <a:pt x="2651" y="561"/>
                  <a:pt x="2640" y="591"/>
                  <a:pt x="2619" y="615"/>
                </a:cubicBezTo>
                <a:close/>
                <a:moveTo>
                  <a:pt x="3104" y="364"/>
                </a:moveTo>
                <a:cubicBezTo>
                  <a:pt x="3073" y="329"/>
                  <a:pt x="3030" y="312"/>
                  <a:pt x="2975" y="312"/>
                </a:cubicBezTo>
                <a:cubicBezTo>
                  <a:pt x="2916" y="312"/>
                  <a:pt x="2870" y="330"/>
                  <a:pt x="2836" y="365"/>
                </a:cubicBezTo>
                <a:cubicBezTo>
                  <a:pt x="2803" y="401"/>
                  <a:pt x="2786" y="449"/>
                  <a:pt x="2786" y="511"/>
                </a:cubicBezTo>
                <a:cubicBezTo>
                  <a:pt x="2786" y="568"/>
                  <a:pt x="2802" y="614"/>
                  <a:pt x="2835" y="648"/>
                </a:cubicBezTo>
                <a:cubicBezTo>
                  <a:pt x="2867" y="683"/>
                  <a:pt x="2911" y="701"/>
                  <a:pt x="2966" y="701"/>
                </a:cubicBezTo>
                <a:cubicBezTo>
                  <a:pt x="3022" y="701"/>
                  <a:pt x="3067" y="683"/>
                  <a:pt x="3100" y="647"/>
                </a:cubicBezTo>
                <a:cubicBezTo>
                  <a:pt x="3134" y="611"/>
                  <a:pt x="3150" y="564"/>
                  <a:pt x="3150" y="505"/>
                </a:cubicBezTo>
                <a:cubicBezTo>
                  <a:pt x="3150" y="445"/>
                  <a:pt x="3135" y="398"/>
                  <a:pt x="3104" y="364"/>
                </a:cubicBezTo>
                <a:close/>
                <a:moveTo>
                  <a:pt x="3059" y="613"/>
                </a:moveTo>
                <a:cubicBezTo>
                  <a:pt x="3038" y="638"/>
                  <a:pt x="3009" y="650"/>
                  <a:pt x="2970" y="650"/>
                </a:cubicBezTo>
                <a:cubicBezTo>
                  <a:pt x="2932" y="650"/>
                  <a:pt x="2902" y="638"/>
                  <a:pt x="2880" y="613"/>
                </a:cubicBezTo>
                <a:cubicBezTo>
                  <a:pt x="2858" y="588"/>
                  <a:pt x="2847" y="553"/>
                  <a:pt x="2847" y="509"/>
                </a:cubicBezTo>
                <a:cubicBezTo>
                  <a:pt x="2847" y="462"/>
                  <a:pt x="2858" y="426"/>
                  <a:pt x="2880" y="401"/>
                </a:cubicBezTo>
                <a:cubicBezTo>
                  <a:pt x="2902" y="375"/>
                  <a:pt x="2932" y="363"/>
                  <a:pt x="2970" y="363"/>
                </a:cubicBezTo>
                <a:cubicBezTo>
                  <a:pt x="3009" y="363"/>
                  <a:pt x="3038" y="375"/>
                  <a:pt x="3059" y="400"/>
                </a:cubicBezTo>
                <a:cubicBezTo>
                  <a:pt x="3079" y="425"/>
                  <a:pt x="3090" y="461"/>
                  <a:pt x="3090" y="507"/>
                </a:cubicBezTo>
                <a:cubicBezTo>
                  <a:pt x="3090" y="553"/>
                  <a:pt x="3079" y="589"/>
                  <a:pt x="3059" y="613"/>
                </a:cubicBezTo>
                <a:close/>
                <a:moveTo>
                  <a:pt x="3631" y="321"/>
                </a:moveTo>
                <a:cubicBezTo>
                  <a:pt x="3550" y="620"/>
                  <a:pt x="3550" y="620"/>
                  <a:pt x="3550" y="620"/>
                </a:cubicBezTo>
                <a:cubicBezTo>
                  <a:pt x="3547" y="620"/>
                  <a:pt x="3547" y="620"/>
                  <a:pt x="3547" y="620"/>
                </a:cubicBezTo>
                <a:cubicBezTo>
                  <a:pt x="3464" y="321"/>
                  <a:pt x="3464" y="321"/>
                  <a:pt x="3464" y="321"/>
                </a:cubicBezTo>
                <a:cubicBezTo>
                  <a:pt x="3410" y="321"/>
                  <a:pt x="3410" y="321"/>
                  <a:pt x="3410" y="321"/>
                </a:cubicBezTo>
                <a:cubicBezTo>
                  <a:pt x="3318" y="620"/>
                  <a:pt x="3318" y="620"/>
                  <a:pt x="3318" y="620"/>
                </a:cubicBezTo>
                <a:cubicBezTo>
                  <a:pt x="3315" y="620"/>
                  <a:pt x="3315" y="620"/>
                  <a:pt x="3315" y="620"/>
                </a:cubicBezTo>
                <a:cubicBezTo>
                  <a:pt x="3234" y="321"/>
                  <a:pt x="3234" y="321"/>
                  <a:pt x="3234" y="321"/>
                </a:cubicBezTo>
                <a:cubicBezTo>
                  <a:pt x="3171" y="321"/>
                  <a:pt x="3171" y="321"/>
                  <a:pt x="3171" y="321"/>
                </a:cubicBezTo>
                <a:cubicBezTo>
                  <a:pt x="3283" y="692"/>
                  <a:pt x="3283" y="692"/>
                  <a:pt x="3283" y="692"/>
                </a:cubicBezTo>
                <a:cubicBezTo>
                  <a:pt x="3343" y="692"/>
                  <a:pt x="3343" y="692"/>
                  <a:pt x="3343" y="692"/>
                </a:cubicBezTo>
                <a:cubicBezTo>
                  <a:pt x="3432" y="404"/>
                  <a:pt x="3432" y="404"/>
                  <a:pt x="3432" y="404"/>
                </a:cubicBezTo>
                <a:cubicBezTo>
                  <a:pt x="3434" y="404"/>
                  <a:pt x="3434" y="404"/>
                  <a:pt x="3434" y="404"/>
                </a:cubicBezTo>
                <a:cubicBezTo>
                  <a:pt x="3517" y="692"/>
                  <a:pt x="3517" y="692"/>
                  <a:pt x="3517" y="692"/>
                </a:cubicBezTo>
                <a:cubicBezTo>
                  <a:pt x="3578" y="692"/>
                  <a:pt x="3578" y="692"/>
                  <a:pt x="3578" y="692"/>
                </a:cubicBezTo>
                <a:cubicBezTo>
                  <a:pt x="3689" y="321"/>
                  <a:pt x="3689" y="321"/>
                  <a:pt x="3689" y="321"/>
                </a:cubicBezTo>
                <a:lnTo>
                  <a:pt x="3631" y="321"/>
                </a:lnTo>
                <a:close/>
                <a:moveTo>
                  <a:pt x="3919" y="531"/>
                </a:moveTo>
                <a:cubicBezTo>
                  <a:pt x="3905" y="514"/>
                  <a:pt x="3880" y="499"/>
                  <a:pt x="3845" y="484"/>
                </a:cubicBezTo>
                <a:cubicBezTo>
                  <a:pt x="3816" y="472"/>
                  <a:pt x="3797" y="461"/>
                  <a:pt x="3788" y="452"/>
                </a:cubicBezTo>
                <a:cubicBezTo>
                  <a:pt x="3779" y="444"/>
                  <a:pt x="3775" y="431"/>
                  <a:pt x="3775" y="414"/>
                </a:cubicBezTo>
                <a:cubicBezTo>
                  <a:pt x="3775" y="399"/>
                  <a:pt x="3781" y="387"/>
                  <a:pt x="3792" y="377"/>
                </a:cubicBezTo>
                <a:cubicBezTo>
                  <a:pt x="3804" y="368"/>
                  <a:pt x="3820" y="363"/>
                  <a:pt x="3840" y="363"/>
                </a:cubicBezTo>
                <a:cubicBezTo>
                  <a:pt x="3872" y="363"/>
                  <a:pt x="3899" y="372"/>
                  <a:pt x="3924" y="389"/>
                </a:cubicBezTo>
                <a:cubicBezTo>
                  <a:pt x="3924" y="329"/>
                  <a:pt x="3924" y="329"/>
                  <a:pt x="3924" y="329"/>
                </a:cubicBezTo>
                <a:cubicBezTo>
                  <a:pt x="3900" y="318"/>
                  <a:pt x="3874" y="312"/>
                  <a:pt x="3844" y="312"/>
                </a:cubicBezTo>
                <a:cubicBezTo>
                  <a:pt x="3807" y="312"/>
                  <a:pt x="3775" y="322"/>
                  <a:pt x="3751" y="343"/>
                </a:cubicBezTo>
                <a:cubicBezTo>
                  <a:pt x="3726" y="363"/>
                  <a:pt x="3714" y="389"/>
                  <a:pt x="3714" y="420"/>
                </a:cubicBezTo>
                <a:cubicBezTo>
                  <a:pt x="3714" y="446"/>
                  <a:pt x="3721" y="467"/>
                  <a:pt x="3734" y="483"/>
                </a:cubicBezTo>
                <a:cubicBezTo>
                  <a:pt x="3748" y="499"/>
                  <a:pt x="3771" y="514"/>
                  <a:pt x="3803" y="528"/>
                </a:cubicBezTo>
                <a:cubicBezTo>
                  <a:pt x="3836" y="543"/>
                  <a:pt x="3857" y="555"/>
                  <a:pt x="3866" y="564"/>
                </a:cubicBezTo>
                <a:cubicBezTo>
                  <a:pt x="3875" y="573"/>
                  <a:pt x="3880" y="584"/>
                  <a:pt x="3880" y="598"/>
                </a:cubicBezTo>
                <a:cubicBezTo>
                  <a:pt x="3880" y="633"/>
                  <a:pt x="3856" y="650"/>
                  <a:pt x="3809" y="650"/>
                </a:cubicBezTo>
                <a:cubicBezTo>
                  <a:pt x="3774" y="650"/>
                  <a:pt x="3742" y="638"/>
                  <a:pt x="3713" y="615"/>
                </a:cubicBezTo>
                <a:cubicBezTo>
                  <a:pt x="3713" y="678"/>
                  <a:pt x="3713" y="678"/>
                  <a:pt x="3713" y="678"/>
                </a:cubicBezTo>
                <a:cubicBezTo>
                  <a:pt x="3739" y="693"/>
                  <a:pt x="3770" y="701"/>
                  <a:pt x="3805" y="701"/>
                </a:cubicBezTo>
                <a:cubicBezTo>
                  <a:pt x="3846" y="701"/>
                  <a:pt x="3879" y="691"/>
                  <a:pt x="3904" y="671"/>
                </a:cubicBezTo>
                <a:cubicBezTo>
                  <a:pt x="3928" y="651"/>
                  <a:pt x="3941" y="625"/>
                  <a:pt x="3941" y="593"/>
                </a:cubicBezTo>
                <a:cubicBezTo>
                  <a:pt x="3941" y="568"/>
                  <a:pt x="3934" y="547"/>
                  <a:pt x="3919" y="531"/>
                </a:cubicBezTo>
                <a:close/>
                <a:moveTo>
                  <a:pt x="4366" y="173"/>
                </a:moveTo>
                <a:cubicBezTo>
                  <a:pt x="4303" y="173"/>
                  <a:pt x="4303" y="173"/>
                  <a:pt x="4303" y="173"/>
                </a:cubicBezTo>
                <a:cubicBezTo>
                  <a:pt x="4105" y="692"/>
                  <a:pt x="4105" y="692"/>
                  <a:pt x="4105" y="692"/>
                </a:cubicBezTo>
                <a:cubicBezTo>
                  <a:pt x="4172" y="692"/>
                  <a:pt x="4172" y="692"/>
                  <a:pt x="4172" y="692"/>
                </a:cubicBezTo>
                <a:cubicBezTo>
                  <a:pt x="4224" y="547"/>
                  <a:pt x="4224" y="547"/>
                  <a:pt x="4224" y="547"/>
                </a:cubicBezTo>
                <a:cubicBezTo>
                  <a:pt x="4445" y="547"/>
                  <a:pt x="4445" y="547"/>
                  <a:pt x="4445" y="547"/>
                </a:cubicBezTo>
                <a:cubicBezTo>
                  <a:pt x="4499" y="692"/>
                  <a:pt x="4499" y="692"/>
                  <a:pt x="4499" y="692"/>
                </a:cubicBezTo>
                <a:cubicBezTo>
                  <a:pt x="4566" y="692"/>
                  <a:pt x="4566" y="692"/>
                  <a:pt x="4566" y="692"/>
                </a:cubicBezTo>
                <a:lnTo>
                  <a:pt x="4366" y="173"/>
                </a:lnTo>
                <a:close/>
                <a:moveTo>
                  <a:pt x="4244" y="492"/>
                </a:moveTo>
                <a:cubicBezTo>
                  <a:pt x="4333" y="249"/>
                  <a:pt x="4333" y="249"/>
                  <a:pt x="4333" y="249"/>
                </a:cubicBezTo>
                <a:cubicBezTo>
                  <a:pt x="4335" y="249"/>
                  <a:pt x="4335" y="249"/>
                  <a:pt x="4335" y="249"/>
                </a:cubicBezTo>
                <a:cubicBezTo>
                  <a:pt x="4424" y="492"/>
                  <a:pt x="4424" y="492"/>
                  <a:pt x="4424" y="492"/>
                </a:cubicBezTo>
                <a:lnTo>
                  <a:pt x="4244" y="492"/>
                </a:lnTo>
                <a:close/>
                <a:moveTo>
                  <a:pt x="4892" y="321"/>
                </a:moveTo>
                <a:cubicBezTo>
                  <a:pt x="4606" y="321"/>
                  <a:pt x="4606" y="321"/>
                  <a:pt x="4606" y="321"/>
                </a:cubicBezTo>
                <a:cubicBezTo>
                  <a:pt x="4606" y="371"/>
                  <a:pt x="4606" y="371"/>
                  <a:pt x="4606" y="371"/>
                </a:cubicBezTo>
                <a:cubicBezTo>
                  <a:pt x="4805" y="371"/>
                  <a:pt x="4805" y="371"/>
                  <a:pt x="4805" y="371"/>
                </a:cubicBezTo>
                <a:cubicBezTo>
                  <a:pt x="4585" y="673"/>
                  <a:pt x="4585" y="673"/>
                  <a:pt x="4585" y="673"/>
                </a:cubicBezTo>
                <a:cubicBezTo>
                  <a:pt x="4585" y="692"/>
                  <a:pt x="4585" y="692"/>
                  <a:pt x="4585" y="692"/>
                </a:cubicBezTo>
                <a:cubicBezTo>
                  <a:pt x="4890" y="692"/>
                  <a:pt x="4890" y="692"/>
                  <a:pt x="4890" y="692"/>
                </a:cubicBezTo>
                <a:cubicBezTo>
                  <a:pt x="4890" y="641"/>
                  <a:pt x="4890" y="641"/>
                  <a:pt x="4890" y="641"/>
                </a:cubicBezTo>
                <a:cubicBezTo>
                  <a:pt x="4673" y="641"/>
                  <a:pt x="4673" y="641"/>
                  <a:pt x="4673" y="641"/>
                </a:cubicBezTo>
                <a:cubicBezTo>
                  <a:pt x="4892" y="338"/>
                  <a:pt x="4892" y="338"/>
                  <a:pt x="4892" y="338"/>
                </a:cubicBezTo>
                <a:lnTo>
                  <a:pt x="4892" y="321"/>
                </a:lnTo>
                <a:close/>
                <a:moveTo>
                  <a:pt x="5248" y="321"/>
                </a:moveTo>
                <a:cubicBezTo>
                  <a:pt x="5188" y="321"/>
                  <a:pt x="5188" y="321"/>
                  <a:pt x="5188" y="321"/>
                </a:cubicBezTo>
                <a:cubicBezTo>
                  <a:pt x="5188" y="535"/>
                  <a:pt x="5188" y="535"/>
                  <a:pt x="5188" y="535"/>
                </a:cubicBezTo>
                <a:cubicBezTo>
                  <a:pt x="5188" y="569"/>
                  <a:pt x="5179" y="597"/>
                  <a:pt x="5161" y="618"/>
                </a:cubicBezTo>
                <a:cubicBezTo>
                  <a:pt x="5143" y="639"/>
                  <a:pt x="5119" y="650"/>
                  <a:pt x="5089" y="650"/>
                </a:cubicBezTo>
                <a:cubicBezTo>
                  <a:pt x="5029" y="650"/>
                  <a:pt x="5000" y="611"/>
                  <a:pt x="5000" y="533"/>
                </a:cubicBezTo>
                <a:cubicBezTo>
                  <a:pt x="5000" y="321"/>
                  <a:pt x="5000" y="321"/>
                  <a:pt x="5000" y="321"/>
                </a:cubicBezTo>
                <a:cubicBezTo>
                  <a:pt x="4940" y="321"/>
                  <a:pt x="4940" y="321"/>
                  <a:pt x="4940" y="321"/>
                </a:cubicBezTo>
                <a:cubicBezTo>
                  <a:pt x="4940" y="543"/>
                  <a:pt x="4940" y="543"/>
                  <a:pt x="4940" y="543"/>
                </a:cubicBezTo>
                <a:cubicBezTo>
                  <a:pt x="4940" y="648"/>
                  <a:pt x="4984" y="701"/>
                  <a:pt x="5073" y="701"/>
                </a:cubicBezTo>
                <a:cubicBezTo>
                  <a:pt x="5124" y="701"/>
                  <a:pt x="5162" y="678"/>
                  <a:pt x="5187" y="633"/>
                </a:cubicBezTo>
                <a:cubicBezTo>
                  <a:pt x="5188" y="633"/>
                  <a:pt x="5188" y="633"/>
                  <a:pt x="5188" y="633"/>
                </a:cubicBezTo>
                <a:cubicBezTo>
                  <a:pt x="5188" y="692"/>
                  <a:pt x="5188" y="692"/>
                  <a:pt x="5188" y="692"/>
                </a:cubicBezTo>
                <a:cubicBezTo>
                  <a:pt x="5248" y="692"/>
                  <a:pt x="5248" y="692"/>
                  <a:pt x="5248" y="692"/>
                </a:cubicBezTo>
                <a:lnTo>
                  <a:pt x="5248" y="321"/>
                </a:lnTo>
                <a:close/>
                <a:moveTo>
                  <a:pt x="5537" y="320"/>
                </a:moveTo>
                <a:cubicBezTo>
                  <a:pt x="5529" y="316"/>
                  <a:pt x="5517" y="315"/>
                  <a:pt x="5502" y="315"/>
                </a:cubicBezTo>
                <a:cubicBezTo>
                  <a:pt x="5480" y="315"/>
                  <a:pt x="5460" y="322"/>
                  <a:pt x="5443" y="337"/>
                </a:cubicBezTo>
                <a:cubicBezTo>
                  <a:pt x="5426" y="352"/>
                  <a:pt x="5413" y="372"/>
                  <a:pt x="5405" y="397"/>
                </a:cubicBezTo>
                <a:cubicBezTo>
                  <a:pt x="5404" y="397"/>
                  <a:pt x="5404" y="397"/>
                  <a:pt x="5404" y="397"/>
                </a:cubicBezTo>
                <a:cubicBezTo>
                  <a:pt x="5404" y="321"/>
                  <a:pt x="5404" y="321"/>
                  <a:pt x="5404" y="321"/>
                </a:cubicBezTo>
                <a:cubicBezTo>
                  <a:pt x="5344" y="321"/>
                  <a:pt x="5344" y="321"/>
                  <a:pt x="5344" y="321"/>
                </a:cubicBezTo>
                <a:cubicBezTo>
                  <a:pt x="5344" y="692"/>
                  <a:pt x="5344" y="692"/>
                  <a:pt x="5344" y="692"/>
                </a:cubicBezTo>
                <a:cubicBezTo>
                  <a:pt x="5404" y="692"/>
                  <a:pt x="5404" y="692"/>
                  <a:pt x="5404" y="692"/>
                </a:cubicBezTo>
                <a:cubicBezTo>
                  <a:pt x="5404" y="503"/>
                  <a:pt x="5404" y="503"/>
                  <a:pt x="5404" y="503"/>
                </a:cubicBezTo>
                <a:cubicBezTo>
                  <a:pt x="5404" y="463"/>
                  <a:pt x="5412" y="431"/>
                  <a:pt x="5428" y="406"/>
                </a:cubicBezTo>
                <a:cubicBezTo>
                  <a:pt x="5445" y="382"/>
                  <a:pt x="5466" y="369"/>
                  <a:pt x="5492" y="369"/>
                </a:cubicBezTo>
                <a:cubicBezTo>
                  <a:pt x="5512" y="369"/>
                  <a:pt x="5527" y="373"/>
                  <a:pt x="5537" y="381"/>
                </a:cubicBezTo>
                <a:lnTo>
                  <a:pt x="5537" y="320"/>
                </a:lnTo>
                <a:close/>
                <a:moveTo>
                  <a:pt x="5870" y="490"/>
                </a:moveTo>
                <a:cubicBezTo>
                  <a:pt x="5870" y="434"/>
                  <a:pt x="5856" y="390"/>
                  <a:pt x="5829" y="359"/>
                </a:cubicBezTo>
                <a:cubicBezTo>
                  <a:pt x="5803" y="328"/>
                  <a:pt x="5765" y="312"/>
                  <a:pt x="5717" y="312"/>
                </a:cubicBezTo>
                <a:cubicBezTo>
                  <a:pt x="5685" y="312"/>
                  <a:pt x="5656" y="320"/>
                  <a:pt x="5630" y="337"/>
                </a:cubicBezTo>
                <a:cubicBezTo>
                  <a:pt x="5604" y="354"/>
                  <a:pt x="5584" y="377"/>
                  <a:pt x="5569" y="407"/>
                </a:cubicBezTo>
                <a:cubicBezTo>
                  <a:pt x="5554" y="438"/>
                  <a:pt x="5547" y="471"/>
                  <a:pt x="5547" y="508"/>
                </a:cubicBezTo>
                <a:cubicBezTo>
                  <a:pt x="5547" y="568"/>
                  <a:pt x="5562" y="615"/>
                  <a:pt x="5591" y="649"/>
                </a:cubicBezTo>
                <a:cubicBezTo>
                  <a:pt x="5621" y="684"/>
                  <a:pt x="5662" y="701"/>
                  <a:pt x="5715" y="701"/>
                </a:cubicBezTo>
                <a:cubicBezTo>
                  <a:pt x="5768" y="701"/>
                  <a:pt x="5811" y="689"/>
                  <a:pt x="5844" y="665"/>
                </a:cubicBezTo>
                <a:cubicBezTo>
                  <a:pt x="5844" y="610"/>
                  <a:pt x="5844" y="610"/>
                  <a:pt x="5844" y="610"/>
                </a:cubicBezTo>
                <a:cubicBezTo>
                  <a:pt x="5809" y="637"/>
                  <a:pt x="5771" y="650"/>
                  <a:pt x="5729" y="650"/>
                </a:cubicBezTo>
                <a:cubicBezTo>
                  <a:pt x="5692" y="650"/>
                  <a:pt x="5662" y="639"/>
                  <a:pt x="5641" y="617"/>
                </a:cubicBezTo>
                <a:cubicBezTo>
                  <a:pt x="5620" y="595"/>
                  <a:pt x="5609" y="563"/>
                  <a:pt x="5608" y="521"/>
                </a:cubicBezTo>
                <a:cubicBezTo>
                  <a:pt x="5870" y="521"/>
                  <a:pt x="5870" y="521"/>
                  <a:pt x="5870" y="521"/>
                </a:cubicBezTo>
                <a:lnTo>
                  <a:pt x="5870" y="490"/>
                </a:lnTo>
                <a:close/>
                <a:moveTo>
                  <a:pt x="5609" y="471"/>
                </a:moveTo>
                <a:cubicBezTo>
                  <a:pt x="5614" y="438"/>
                  <a:pt x="5626" y="412"/>
                  <a:pt x="5646" y="392"/>
                </a:cubicBezTo>
                <a:cubicBezTo>
                  <a:pt x="5665" y="373"/>
                  <a:pt x="5689" y="363"/>
                  <a:pt x="5716" y="363"/>
                </a:cubicBezTo>
                <a:cubicBezTo>
                  <a:pt x="5746" y="363"/>
                  <a:pt x="5768" y="372"/>
                  <a:pt x="5784" y="391"/>
                </a:cubicBezTo>
                <a:cubicBezTo>
                  <a:pt x="5800" y="410"/>
                  <a:pt x="5809" y="437"/>
                  <a:pt x="5809" y="471"/>
                </a:cubicBezTo>
                <a:lnTo>
                  <a:pt x="5609" y="471"/>
                </a:lnTo>
                <a:close/>
                <a:moveTo>
                  <a:pt x="6358" y="217"/>
                </a:moveTo>
                <a:cubicBezTo>
                  <a:pt x="6327" y="190"/>
                  <a:pt x="6284" y="176"/>
                  <a:pt x="6227" y="176"/>
                </a:cubicBezTo>
                <a:cubicBezTo>
                  <a:pt x="6084" y="176"/>
                  <a:pt x="6084" y="176"/>
                  <a:pt x="6084" y="176"/>
                </a:cubicBezTo>
                <a:cubicBezTo>
                  <a:pt x="6084" y="697"/>
                  <a:pt x="6084" y="697"/>
                  <a:pt x="6084" y="697"/>
                </a:cubicBezTo>
                <a:cubicBezTo>
                  <a:pt x="6145" y="697"/>
                  <a:pt x="6145" y="697"/>
                  <a:pt x="6145" y="697"/>
                </a:cubicBezTo>
                <a:cubicBezTo>
                  <a:pt x="6145" y="500"/>
                  <a:pt x="6145" y="500"/>
                  <a:pt x="6145" y="500"/>
                </a:cubicBezTo>
                <a:cubicBezTo>
                  <a:pt x="6214" y="500"/>
                  <a:pt x="6214" y="500"/>
                  <a:pt x="6214" y="500"/>
                </a:cubicBezTo>
                <a:cubicBezTo>
                  <a:pt x="6274" y="500"/>
                  <a:pt x="6322" y="483"/>
                  <a:pt x="6356" y="449"/>
                </a:cubicBezTo>
                <a:cubicBezTo>
                  <a:pt x="6387" y="418"/>
                  <a:pt x="6403" y="379"/>
                  <a:pt x="6403" y="332"/>
                </a:cubicBezTo>
                <a:cubicBezTo>
                  <a:pt x="6403" y="283"/>
                  <a:pt x="6388" y="245"/>
                  <a:pt x="6358" y="217"/>
                </a:cubicBezTo>
                <a:close/>
                <a:moveTo>
                  <a:pt x="6306" y="416"/>
                </a:moveTo>
                <a:cubicBezTo>
                  <a:pt x="6284" y="435"/>
                  <a:pt x="6251" y="445"/>
                  <a:pt x="6209" y="445"/>
                </a:cubicBezTo>
                <a:cubicBezTo>
                  <a:pt x="6145" y="445"/>
                  <a:pt x="6145" y="445"/>
                  <a:pt x="6145" y="445"/>
                </a:cubicBezTo>
                <a:cubicBezTo>
                  <a:pt x="6145" y="231"/>
                  <a:pt x="6145" y="231"/>
                  <a:pt x="6145" y="231"/>
                </a:cubicBezTo>
                <a:cubicBezTo>
                  <a:pt x="6217" y="231"/>
                  <a:pt x="6217" y="231"/>
                  <a:pt x="6217" y="231"/>
                </a:cubicBezTo>
                <a:cubicBezTo>
                  <a:pt x="6298" y="231"/>
                  <a:pt x="6339" y="266"/>
                  <a:pt x="6339" y="335"/>
                </a:cubicBezTo>
                <a:cubicBezTo>
                  <a:pt x="6339" y="370"/>
                  <a:pt x="6328" y="397"/>
                  <a:pt x="6306" y="416"/>
                </a:cubicBezTo>
                <a:close/>
                <a:moveTo>
                  <a:pt x="6553" y="146"/>
                </a:moveTo>
                <a:cubicBezTo>
                  <a:pt x="6493" y="146"/>
                  <a:pt x="6493" y="146"/>
                  <a:pt x="6493" y="146"/>
                </a:cubicBezTo>
                <a:cubicBezTo>
                  <a:pt x="6493" y="697"/>
                  <a:pt x="6493" y="697"/>
                  <a:pt x="6493" y="697"/>
                </a:cubicBezTo>
                <a:cubicBezTo>
                  <a:pt x="6553" y="697"/>
                  <a:pt x="6553" y="697"/>
                  <a:pt x="6553" y="697"/>
                </a:cubicBezTo>
                <a:lnTo>
                  <a:pt x="6553" y="146"/>
                </a:lnTo>
                <a:close/>
                <a:moveTo>
                  <a:pt x="6937" y="455"/>
                </a:moveTo>
                <a:cubicBezTo>
                  <a:pt x="6937" y="362"/>
                  <a:pt x="6894" y="316"/>
                  <a:pt x="6806" y="316"/>
                </a:cubicBezTo>
                <a:cubicBezTo>
                  <a:pt x="6783" y="316"/>
                  <a:pt x="6759" y="320"/>
                  <a:pt x="6732" y="328"/>
                </a:cubicBezTo>
                <a:cubicBezTo>
                  <a:pt x="6708" y="335"/>
                  <a:pt x="6691" y="343"/>
                  <a:pt x="6679" y="351"/>
                </a:cubicBezTo>
                <a:cubicBezTo>
                  <a:pt x="6679" y="412"/>
                  <a:pt x="6679" y="412"/>
                  <a:pt x="6679" y="412"/>
                </a:cubicBezTo>
                <a:cubicBezTo>
                  <a:pt x="6716" y="382"/>
                  <a:pt x="6756" y="367"/>
                  <a:pt x="6801" y="367"/>
                </a:cubicBezTo>
                <a:cubicBezTo>
                  <a:pt x="6852" y="367"/>
                  <a:pt x="6878" y="398"/>
                  <a:pt x="6878" y="461"/>
                </a:cubicBezTo>
                <a:cubicBezTo>
                  <a:pt x="6766" y="477"/>
                  <a:pt x="6766" y="477"/>
                  <a:pt x="6766" y="477"/>
                </a:cubicBezTo>
                <a:cubicBezTo>
                  <a:pt x="6684" y="488"/>
                  <a:pt x="6643" y="529"/>
                  <a:pt x="6643" y="599"/>
                </a:cubicBezTo>
                <a:cubicBezTo>
                  <a:pt x="6643" y="630"/>
                  <a:pt x="6653" y="656"/>
                  <a:pt x="6673" y="675"/>
                </a:cubicBezTo>
                <a:cubicBezTo>
                  <a:pt x="6694" y="696"/>
                  <a:pt x="6724" y="707"/>
                  <a:pt x="6762" y="707"/>
                </a:cubicBezTo>
                <a:cubicBezTo>
                  <a:pt x="6812" y="707"/>
                  <a:pt x="6850" y="684"/>
                  <a:pt x="6876" y="639"/>
                </a:cubicBezTo>
                <a:cubicBezTo>
                  <a:pt x="6878" y="639"/>
                  <a:pt x="6878" y="639"/>
                  <a:pt x="6878" y="639"/>
                </a:cubicBezTo>
                <a:cubicBezTo>
                  <a:pt x="6878" y="697"/>
                  <a:pt x="6878" y="697"/>
                  <a:pt x="6878" y="697"/>
                </a:cubicBezTo>
                <a:cubicBezTo>
                  <a:pt x="6937" y="697"/>
                  <a:pt x="6937" y="697"/>
                  <a:pt x="6937" y="697"/>
                </a:cubicBezTo>
                <a:lnTo>
                  <a:pt x="6937" y="455"/>
                </a:lnTo>
                <a:close/>
                <a:moveTo>
                  <a:pt x="6878" y="546"/>
                </a:moveTo>
                <a:cubicBezTo>
                  <a:pt x="6878" y="577"/>
                  <a:pt x="6868" y="604"/>
                  <a:pt x="6849" y="624"/>
                </a:cubicBezTo>
                <a:cubicBezTo>
                  <a:pt x="6830" y="645"/>
                  <a:pt x="6806" y="656"/>
                  <a:pt x="6775" y="656"/>
                </a:cubicBezTo>
                <a:cubicBezTo>
                  <a:pt x="6753" y="656"/>
                  <a:pt x="6736" y="650"/>
                  <a:pt x="6723" y="638"/>
                </a:cubicBezTo>
                <a:cubicBezTo>
                  <a:pt x="6711" y="627"/>
                  <a:pt x="6704" y="612"/>
                  <a:pt x="6704" y="594"/>
                </a:cubicBezTo>
                <a:cubicBezTo>
                  <a:pt x="6704" y="572"/>
                  <a:pt x="6710" y="556"/>
                  <a:pt x="6720" y="546"/>
                </a:cubicBezTo>
                <a:cubicBezTo>
                  <a:pt x="6732" y="535"/>
                  <a:pt x="6755" y="526"/>
                  <a:pt x="6787" y="522"/>
                </a:cubicBezTo>
                <a:cubicBezTo>
                  <a:pt x="6878" y="509"/>
                  <a:pt x="6878" y="509"/>
                  <a:pt x="6878" y="509"/>
                </a:cubicBezTo>
                <a:lnTo>
                  <a:pt x="6878" y="546"/>
                </a:lnTo>
                <a:close/>
                <a:moveTo>
                  <a:pt x="7222" y="643"/>
                </a:moveTo>
                <a:cubicBezTo>
                  <a:pt x="7212" y="651"/>
                  <a:pt x="7199" y="655"/>
                  <a:pt x="7184" y="655"/>
                </a:cubicBezTo>
                <a:cubicBezTo>
                  <a:pt x="7164" y="655"/>
                  <a:pt x="7150" y="650"/>
                  <a:pt x="7141" y="639"/>
                </a:cubicBezTo>
                <a:cubicBezTo>
                  <a:pt x="7133" y="629"/>
                  <a:pt x="7129" y="611"/>
                  <a:pt x="7129" y="586"/>
                </a:cubicBezTo>
                <a:cubicBezTo>
                  <a:pt x="7129" y="376"/>
                  <a:pt x="7129" y="376"/>
                  <a:pt x="7129" y="376"/>
                </a:cubicBezTo>
                <a:cubicBezTo>
                  <a:pt x="7222" y="376"/>
                  <a:pt x="7222" y="376"/>
                  <a:pt x="7222" y="376"/>
                </a:cubicBezTo>
                <a:cubicBezTo>
                  <a:pt x="7222" y="325"/>
                  <a:pt x="7222" y="325"/>
                  <a:pt x="7222" y="325"/>
                </a:cubicBezTo>
                <a:cubicBezTo>
                  <a:pt x="7129" y="325"/>
                  <a:pt x="7129" y="325"/>
                  <a:pt x="7129" y="325"/>
                </a:cubicBezTo>
                <a:cubicBezTo>
                  <a:pt x="7129" y="215"/>
                  <a:pt x="7129" y="215"/>
                  <a:pt x="7129" y="215"/>
                </a:cubicBezTo>
                <a:cubicBezTo>
                  <a:pt x="7108" y="222"/>
                  <a:pt x="7088" y="228"/>
                  <a:pt x="7069" y="234"/>
                </a:cubicBezTo>
                <a:cubicBezTo>
                  <a:pt x="7069" y="325"/>
                  <a:pt x="7069" y="325"/>
                  <a:pt x="7069" y="325"/>
                </a:cubicBezTo>
                <a:cubicBezTo>
                  <a:pt x="7005" y="325"/>
                  <a:pt x="7005" y="325"/>
                  <a:pt x="7005" y="325"/>
                </a:cubicBezTo>
                <a:cubicBezTo>
                  <a:pt x="7005" y="376"/>
                  <a:pt x="7005" y="376"/>
                  <a:pt x="7005" y="376"/>
                </a:cubicBezTo>
                <a:cubicBezTo>
                  <a:pt x="7069" y="376"/>
                  <a:pt x="7069" y="376"/>
                  <a:pt x="7069" y="376"/>
                </a:cubicBezTo>
                <a:cubicBezTo>
                  <a:pt x="7069" y="596"/>
                  <a:pt x="7069" y="596"/>
                  <a:pt x="7069" y="596"/>
                </a:cubicBezTo>
                <a:cubicBezTo>
                  <a:pt x="7069" y="669"/>
                  <a:pt x="7101" y="706"/>
                  <a:pt x="7166" y="706"/>
                </a:cubicBezTo>
                <a:cubicBezTo>
                  <a:pt x="7190" y="706"/>
                  <a:pt x="7208" y="702"/>
                  <a:pt x="7222" y="694"/>
                </a:cubicBezTo>
                <a:lnTo>
                  <a:pt x="7222" y="643"/>
                </a:lnTo>
                <a:close/>
                <a:moveTo>
                  <a:pt x="7486" y="145"/>
                </a:moveTo>
                <a:cubicBezTo>
                  <a:pt x="7476" y="140"/>
                  <a:pt x="7461" y="138"/>
                  <a:pt x="7443" y="138"/>
                </a:cubicBezTo>
                <a:cubicBezTo>
                  <a:pt x="7411" y="138"/>
                  <a:pt x="7384" y="148"/>
                  <a:pt x="7362" y="168"/>
                </a:cubicBezTo>
                <a:cubicBezTo>
                  <a:pt x="7337" y="192"/>
                  <a:pt x="7324" y="224"/>
                  <a:pt x="7324" y="265"/>
                </a:cubicBezTo>
                <a:cubicBezTo>
                  <a:pt x="7324" y="325"/>
                  <a:pt x="7324" y="325"/>
                  <a:pt x="7324" y="325"/>
                </a:cubicBezTo>
                <a:cubicBezTo>
                  <a:pt x="7261" y="325"/>
                  <a:pt x="7261" y="325"/>
                  <a:pt x="7261" y="325"/>
                </a:cubicBezTo>
                <a:cubicBezTo>
                  <a:pt x="7261" y="376"/>
                  <a:pt x="7261" y="376"/>
                  <a:pt x="7261" y="376"/>
                </a:cubicBezTo>
                <a:cubicBezTo>
                  <a:pt x="7324" y="376"/>
                  <a:pt x="7324" y="376"/>
                  <a:pt x="7324" y="376"/>
                </a:cubicBezTo>
                <a:cubicBezTo>
                  <a:pt x="7324" y="697"/>
                  <a:pt x="7324" y="697"/>
                  <a:pt x="7324" y="697"/>
                </a:cubicBezTo>
                <a:cubicBezTo>
                  <a:pt x="7384" y="697"/>
                  <a:pt x="7384" y="697"/>
                  <a:pt x="7384" y="697"/>
                </a:cubicBezTo>
                <a:cubicBezTo>
                  <a:pt x="7384" y="376"/>
                  <a:pt x="7384" y="376"/>
                  <a:pt x="7384" y="376"/>
                </a:cubicBezTo>
                <a:cubicBezTo>
                  <a:pt x="7471" y="376"/>
                  <a:pt x="7471" y="376"/>
                  <a:pt x="7471" y="376"/>
                </a:cubicBezTo>
                <a:cubicBezTo>
                  <a:pt x="7471" y="325"/>
                  <a:pt x="7471" y="325"/>
                  <a:pt x="7471" y="325"/>
                </a:cubicBezTo>
                <a:cubicBezTo>
                  <a:pt x="7384" y="325"/>
                  <a:pt x="7384" y="325"/>
                  <a:pt x="7384" y="325"/>
                </a:cubicBezTo>
                <a:cubicBezTo>
                  <a:pt x="7384" y="268"/>
                  <a:pt x="7384" y="268"/>
                  <a:pt x="7384" y="268"/>
                </a:cubicBezTo>
                <a:cubicBezTo>
                  <a:pt x="7384" y="215"/>
                  <a:pt x="7405" y="189"/>
                  <a:pt x="7446" y="189"/>
                </a:cubicBezTo>
                <a:cubicBezTo>
                  <a:pt x="7461" y="189"/>
                  <a:pt x="7475" y="192"/>
                  <a:pt x="7486" y="198"/>
                </a:cubicBezTo>
                <a:lnTo>
                  <a:pt x="7486" y="145"/>
                </a:lnTo>
                <a:close/>
                <a:moveTo>
                  <a:pt x="7827" y="368"/>
                </a:moveTo>
                <a:cubicBezTo>
                  <a:pt x="7796" y="333"/>
                  <a:pt x="7752" y="316"/>
                  <a:pt x="7697" y="316"/>
                </a:cubicBezTo>
                <a:cubicBezTo>
                  <a:pt x="7640" y="316"/>
                  <a:pt x="7595" y="332"/>
                  <a:pt x="7561" y="365"/>
                </a:cubicBezTo>
                <a:cubicBezTo>
                  <a:pt x="7525" y="401"/>
                  <a:pt x="7507" y="451"/>
                  <a:pt x="7507" y="516"/>
                </a:cubicBezTo>
                <a:cubicBezTo>
                  <a:pt x="7507" y="572"/>
                  <a:pt x="7523" y="618"/>
                  <a:pt x="7555" y="653"/>
                </a:cubicBezTo>
                <a:cubicBezTo>
                  <a:pt x="7588" y="689"/>
                  <a:pt x="7632" y="707"/>
                  <a:pt x="7688" y="707"/>
                </a:cubicBezTo>
                <a:cubicBezTo>
                  <a:pt x="7745" y="707"/>
                  <a:pt x="7790" y="689"/>
                  <a:pt x="7823" y="653"/>
                </a:cubicBezTo>
                <a:cubicBezTo>
                  <a:pt x="7857" y="617"/>
                  <a:pt x="7873" y="569"/>
                  <a:pt x="7873" y="510"/>
                </a:cubicBezTo>
                <a:cubicBezTo>
                  <a:pt x="7873" y="449"/>
                  <a:pt x="7858" y="402"/>
                  <a:pt x="7827" y="368"/>
                </a:cubicBezTo>
                <a:close/>
                <a:moveTo>
                  <a:pt x="7782" y="617"/>
                </a:moveTo>
                <a:cubicBezTo>
                  <a:pt x="7762" y="643"/>
                  <a:pt x="7732" y="656"/>
                  <a:pt x="7692" y="656"/>
                </a:cubicBezTo>
                <a:cubicBezTo>
                  <a:pt x="7655" y="656"/>
                  <a:pt x="7624" y="643"/>
                  <a:pt x="7602" y="618"/>
                </a:cubicBezTo>
                <a:cubicBezTo>
                  <a:pt x="7579" y="593"/>
                  <a:pt x="7568" y="558"/>
                  <a:pt x="7568" y="513"/>
                </a:cubicBezTo>
                <a:cubicBezTo>
                  <a:pt x="7568" y="466"/>
                  <a:pt x="7580" y="429"/>
                  <a:pt x="7603" y="403"/>
                </a:cubicBezTo>
                <a:cubicBezTo>
                  <a:pt x="7626" y="379"/>
                  <a:pt x="7655" y="367"/>
                  <a:pt x="7692" y="367"/>
                </a:cubicBezTo>
                <a:cubicBezTo>
                  <a:pt x="7730" y="367"/>
                  <a:pt x="7759" y="379"/>
                  <a:pt x="7780" y="403"/>
                </a:cubicBezTo>
                <a:cubicBezTo>
                  <a:pt x="7802" y="428"/>
                  <a:pt x="7812" y="464"/>
                  <a:pt x="7812" y="512"/>
                </a:cubicBezTo>
                <a:cubicBezTo>
                  <a:pt x="7812" y="558"/>
                  <a:pt x="7802" y="593"/>
                  <a:pt x="7782" y="617"/>
                </a:cubicBezTo>
                <a:close/>
                <a:moveTo>
                  <a:pt x="8160" y="324"/>
                </a:moveTo>
                <a:cubicBezTo>
                  <a:pt x="8152" y="320"/>
                  <a:pt x="8140" y="318"/>
                  <a:pt x="8124" y="318"/>
                </a:cubicBezTo>
                <a:cubicBezTo>
                  <a:pt x="8103" y="318"/>
                  <a:pt x="8084" y="325"/>
                  <a:pt x="8067" y="339"/>
                </a:cubicBezTo>
                <a:cubicBezTo>
                  <a:pt x="8049" y="354"/>
                  <a:pt x="8036" y="375"/>
                  <a:pt x="8027" y="402"/>
                </a:cubicBezTo>
                <a:cubicBezTo>
                  <a:pt x="8026" y="402"/>
                  <a:pt x="8026" y="402"/>
                  <a:pt x="8026" y="402"/>
                </a:cubicBezTo>
                <a:cubicBezTo>
                  <a:pt x="8026" y="325"/>
                  <a:pt x="8026" y="325"/>
                  <a:pt x="8026" y="325"/>
                </a:cubicBezTo>
                <a:cubicBezTo>
                  <a:pt x="7966" y="325"/>
                  <a:pt x="7966" y="325"/>
                  <a:pt x="7966" y="325"/>
                </a:cubicBezTo>
                <a:cubicBezTo>
                  <a:pt x="7966" y="697"/>
                  <a:pt x="7966" y="697"/>
                  <a:pt x="7966" y="697"/>
                </a:cubicBezTo>
                <a:cubicBezTo>
                  <a:pt x="8026" y="697"/>
                  <a:pt x="8026" y="697"/>
                  <a:pt x="8026" y="697"/>
                </a:cubicBezTo>
                <a:cubicBezTo>
                  <a:pt x="8026" y="508"/>
                  <a:pt x="8026" y="508"/>
                  <a:pt x="8026" y="508"/>
                </a:cubicBezTo>
                <a:cubicBezTo>
                  <a:pt x="8026" y="464"/>
                  <a:pt x="8035" y="431"/>
                  <a:pt x="8054" y="406"/>
                </a:cubicBezTo>
                <a:cubicBezTo>
                  <a:pt x="8070" y="384"/>
                  <a:pt x="8090" y="373"/>
                  <a:pt x="8115" y="373"/>
                </a:cubicBezTo>
                <a:cubicBezTo>
                  <a:pt x="8135" y="373"/>
                  <a:pt x="8150" y="377"/>
                  <a:pt x="8160" y="385"/>
                </a:cubicBezTo>
                <a:lnTo>
                  <a:pt x="8160" y="324"/>
                </a:lnTo>
                <a:close/>
                <a:moveTo>
                  <a:pt x="8753" y="468"/>
                </a:moveTo>
                <a:cubicBezTo>
                  <a:pt x="8753" y="367"/>
                  <a:pt x="8712" y="316"/>
                  <a:pt x="8630" y="316"/>
                </a:cubicBezTo>
                <a:cubicBezTo>
                  <a:pt x="8575" y="316"/>
                  <a:pt x="8534" y="342"/>
                  <a:pt x="8506" y="393"/>
                </a:cubicBezTo>
                <a:cubicBezTo>
                  <a:pt x="8499" y="370"/>
                  <a:pt x="8486" y="352"/>
                  <a:pt x="8468" y="338"/>
                </a:cubicBezTo>
                <a:cubicBezTo>
                  <a:pt x="8448" y="323"/>
                  <a:pt x="8426" y="316"/>
                  <a:pt x="8400" y="316"/>
                </a:cubicBezTo>
                <a:cubicBezTo>
                  <a:pt x="8350" y="316"/>
                  <a:pt x="8311" y="339"/>
                  <a:pt x="8285" y="384"/>
                </a:cubicBezTo>
                <a:cubicBezTo>
                  <a:pt x="8283" y="384"/>
                  <a:pt x="8283" y="384"/>
                  <a:pt x="8283" y="384"/>
                </a:cubicBezTo>
                <a:cubicBezTo>
                  <a:pt x="8283" y="325"/>
                  <a:pt x="8283" y="325"/>
                  <a:pt x="8283" y="325"/>
                </a:cubicBezTo>
                <a:cubicBezTo>
                  <a:pt x="8224" y="325"/>
                  <a:pt x="8224" y="325"/>
                  <a:pt x="8224" y="325"/>
                </a:cubicBezTo>
                <a:cubicBezTo>
                  <a:pt x="8224" y="697"/>
                  <a:pt x="8224" y="697"/>
                  <a:pt x="8224" y="697"/>
                </a:cubicBezTo>
                <a:cubicBezTo>
                  <a:pt x="8283" y="697"/>
                  <a:pt x="8283" y="697"/>
                  <a:pt x="8283" y="697"/>
                </a:cubicBezTo>
                <a:cubicBezTo>
                  <a:pt x="8283" y="485"/>
                  <a:pt x="8283" y="485"/>
                  <a:pt x="8283" y="485"/>
                </a:cubicBezTo>
                <a:cubicBezTo>
                  <a:pt x="8283" y="450"/>
                  <a:pt x="8292" y="421"/>
                  <a:pt x="8310" y="399"/>
                </a:cubicBezTo>
                <a:cubicBezTo>
                  <a:pt x="8326" y="378"/>
                  <a:pt x="8348" y="367"/>
                  <a:pt x="8374" y="367"/>
                </a:cubicBezTo>
                <a:cubicBezTo>
                  <a:pt x="8430" y="367"/>
                  <a:pt x="8458" y="403"/>
                  <a:pt x="8458" y="476"/>
                </a:cubicBezTo>
                <a:cubicBezTo>
                  <a:pt x="8458" y="697"/>
                  <a:pt x="8458" y="697"/>
                  <a:pt x="8458" y="697"/>
                </a:cubicBezTo>
                <a:cubicBezTo>
                  <a:pt x="8518" y="697"/>
                  <a:pt x="8518" y="697"/>
                  <a:pt x="8518" y="697"/>
                </a:cubicBezTo>
                <a:cubicBezTo>
                  <a:pt x="8518" y="485"/>
                  <a:pt x="8518" y="485"/>
                  <a:pt x="8518" y="485"/>
                </a:cubicBezTo>
                <a:cubicBezTo>
                  <a:pt x="8518" y="453"/>
                  <a:pt x="8527" y="425"/>
                  <a:pt x="8545" y="402"/>
                </a:cubicBezTo>
                <a:cubicBezTo>
                  <a:pt x="8562" y="378"/>
                  <a:pt x="8584" y="367"/>
                  <a:pt x="8610" y="367"/>
                </a:cubicBezTo>
                <a:cubicBezTo>
                  <a:pt x="8638" y="367"/>
                  <a:pt x="8659" y="375"/>
                  <a:pt x="8672" y="392"/>
                </a:cubicBezTo>
                <a:cubicBezTo>
                  <a:pt x="8686" y="410"/>
                  <a:pt x="8693" y="441"/>
                  <a:pt x="8693" y="484"/>
                </a:cubicBezTo>
                <a:cubicBezTo>
                  <a:pt x="8693" y="697"/>
                  <a:pt x="8693" y="697"/>
                  <a:pt x="8693" y="697"/>
                </a:cubicBezTo>
                <a:cubicBezTo>
                  <a:pt x="8753" y="697"/>
                  <a:pt x="8753" y="697"/>
                  <a:pt x="8753" y="697"/>
                </a:cubicBezTo>
                <a:lnTo>
                  <a:pt x="8753" y="46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292929"/>
              </a:solidFill>
            </a:endParaRPr>
          </a:p>
        </p:txBody>
      </p:sp>
      <p:grpSp>
        <p:nvGrpSpPr>
          <p:cNvPr id="144" name="Group 143"/>
          <p:cNvGrpSpPr/>
          <p:nvPr/>
        </p:nvGrpSpPr>
        <p:grpSpPr>
          <a:xfrm>
            <a:off x="284576" y="2125662"/>
            <a:ext cx="2667001" cy="4572001"/>
            <a:chOff x="274637" y="2125662"/>
            <a:chExt cx="2667001" cy="4572001"/>
          </a:xfrm>
        </p:grpSpPr>
        <p:pic>
          <p:nvPicPr>
            <p:cNvPr id="145" name="Picture 144"/>
            <p:cNvPicPr>
              <a:picLocks noChangeAspect="1"/>
            </p:cNvPicPr>
            <p:nvPr/>
          </p:nvPicPr>
          <p:blipFill rotWithShape="1">
            <a:blip r:embed="rId4">
              <a:extLst>
                <a:ext uri="{28A0092B-C50C-407E-A947-70E740481C1C}">
                  <a14:useLocalDpi xmlns:a14="http://schemas.microsoft.com/office/drawing/2010/main" val="0"/>
                </a:ext>
              </a:extLst>
            </a:blip>
            <a:srcRect l="28047" t="13552" r="36380" b="5138"/>
            <a:stretch/>
          </p:blipFill>
          <p:spPr>
            <a:xfrm>
              <a:off x="274637" y="2125662"/>
              <a:ext cx="2667000" cy="4572000"/>
            </a:xfrm>
            <a:prstGeom prst="rect">
              <a:avLst/>
            </a:prstGeom>
          </p:spPr>
        </p:pic>
        <p:sp>
          <p:nvSpPr>
            <p:cNvPr id="146" name="Rectangle 145"/>
            <p:cNvSpPr/>
            <p:nvPr/>
          </p:nvSpPr>
          <p:spPr>
            <a:xfrm>
              <a:off x="274638" y="2125664"/>
              <a:ext cx="2667000" cy="4571999"/>
            </a:xfrm>
            <a:prstGeom prst="rect">
              <a:avLst/>
            </a:prstGeom>
            <a:solidFill>
              <a:srgbClr val="000000">
                <a:alpha val="74000"/>
              </a:srgbClr>
            </a:solidFill>
            <a:ln w="10795" cap="flat" cmpd="sng" algn="ctr">
              <a:noFill/>
              <a:prstDash val="solid"/>
            </a:ln>
            <a:effectLst/>
          </p:spPr>
          <p:txBody>
            <a:bodyPr vert="horz" lIns="182880" tIns="182880" rIns="182880" bIns="182880" rtlCol="0" anchor="t"/>
            <a:lstStyle/>
            <a:p>
              <a:pPr defTabSz="914400">
                <a:defRPr/>
              </a:pPr>
              <a:r>
                <a:rPr lang="en-US" sz="2800" kern="0" dirty="0" smtClean="0">
                  <a:gradFill>
                    <a:gsLst>
                      <a:gs pos="0">
                        <a:srgbClr val="FFFFFF"/>
                      </a:gs>
                      <a:gs pos="100000">
                        <a:srgbClr val="FFFFFF"/>
                      </a:gs>
                    </a:gsLst>
                    <a:lin ang="5400000" scaled="1"/>
                  </a:gradFill>
                  <a:latin typeface="Segoe UI Light"/>
                </a:rPr>
                <a:t>Unified Experience</a:t>
              </a:r>
            </a:p>
            <a:p>
              <a:pPr defTabSz="914400">
                <a:defRPr/>
              </a:pPr>
              <a:endParaRPr lang="en-US" sz="2800" kern="0" dirty="0" smtClean="0">
                <a:gradFill>
                  <a:gsLst>
                    <a:gs pos="0">
                      <a:srgbClr val="FFFFFF"/>
                    </a:gs>
                    <a:gs pos="100000">
                      <a:srgbClr val="FFFFFF"/>
                    </a:gs>
                  </a:gsLst>
                  <a:lin ang="5400000" scaled="1"/>
                </a:gradFill>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Subscription</a:t>
              </a:r>
              <a:endParaRPr lang="en-US" sz="2400" kern="0" dirty="0">
                <a:gradFill>
                  <a:gsLst>
                    <a:gs pos="0">
                      <a:srgbClr val="FFFFFF"/>
                    </a:gs>
                    <a:gs pos="100000">
                      <a:srgbClr val="FFFFFF"/>
                    </a:gs>
                  </a:gsLst>
                  <a:lin ang="5400000" scaled="1"/>
                </a:gradFill>
                <a:latin typeface="Segoe UI Light"/>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Identity</a:t>
              </a:r>
              <a:endParaRPr lang="en-US" sz="2400" kern="0" dirty="0">
                <a:gradFill>
                  <a:gsLst>
                    <a:gs pos="0">
                      <a:srgbClr val="FFFFFF"/>
                    </a:gs>
                    <a:gs pos="100000">
                      <a:srgbClr val="FFFFFF"/>
                    </a:gs>
                  </a:gsLst>
                  <a:lin ang="5400000" scaled="1"/>
                </a:gradFill>
                <a:latin typeface="Segoe UI Light"/>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Management</a:t>
              </a:r>
              <a:endParaRPr lang="en-US" sz="2400" kern="0" dirty="0">
                <a:gradFill>
                  <a:gsLst>
                    <a:gs pos="0">
                      <a:srgbClr val="FFFFFF"/>
                    </a:gs>
                    <a:gs pos="100000">
                      <a:srgbClr val="FFFFFF"/>
                    </a:gs>
                  </a:gsLst>
                  <a:lin ang="5400000" scaled="1"/>
                </a:gradFill>
                <a:latin typeface="Segoe UI Light"/>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Development</a:t>
              </a:r>
              <a:endParaRPr lang="en-US" sz="2400" kern="0" dirty="0">
                <a:gradFill>
                  <a:gsLst>
                    <a:gs pos="0">
                      <a:srgbClr val="FFFFFF"/>
                    </a:gs>
                    <a:gs pos="100000">
                      <a:srgbClr val="FFFFFF"/>
                    </a:gs>
                  </a:gsLst>
                  <a:lin ang="5400000" scaled="1"/>
                </a:gradFill>
                <a:latin typeface="Segoe UI Light"/>
              </a:endParaRPr>
            </a:p>
          </p:txBody>
        </p:sp>
      </p:grpSp>
      <p:pic>
        <p:nvPicPr>
          <p:cNvPr id="147" name="Picture 2" descr="C:\Users\chrisw\Desktop\Cloud Services 3.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082967" y="5534043"/>
            <a:ext cx="1039569" cy="716800"/>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3"/>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5433592" y="3656421"/>
            <a:ext cx="1135691" cy="274320"/>
          </a:xfrm>
          <a:prstGeom prst="rect">
            <a:avLst/>
          </a:prstGeom>
          <a:noFill/>
          <a:extLst/>
        </p:spPr>
      </p:pic>
      <p:pic>
        <p:nvPicPr>
          <p:cNvPr id="156" name="Picture 155"/>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708436" y="3623834"/>
            <a:ext cx="1158115" cy="365760"/>
          </a:xfrm>
          <a:prstGeom prst="rect">
            <a:avLst/>
          </a:prstGeom>
          <a:noFill/>
          <a:ln>
            <a:noFill/>
          </a:ln>
        </p:spPr>
      </p:pic>
      <p:sp>
        <p:nvSpPr>
          <p:cNvPr id="157" name="Freeform 5"/>
          <p:cNvSpPr>
            <a:spLocks noChangeAspect="1" noEditPoints="1"/>
          </p:cNvSpPr>
          <p:nvPr/>
        </p:nvSpPr>
        <p:spPr bwMode="auto">
          <a:xfrm>
            <a:off x="8047471" y="3573462"/>
            <a:ext cx="822497" cy="365760"/>
          </a:xfrm>
          <a:custGeom>
            <a:avLst/>
            <a:gdLst>
              <a:gd name="T0" fmla="*/ 1863 w 2270"/>
              <a:gd name="T1" fmla="*/ 168 h 1008"/>
              <a:gd name="T2" fmla="*/ 1270 w 2270"/>
              <a:gd name="T3" fmla="*/ 71 h 1008"/>
              <a:gd name="T4" fmla="*/ 596 w 2270"/>
              <a:gd name="T5" fmla="*/ 0 h 1008"/>
              <a:gd name="T6" fmla="*/ 261 w 2270"/>
              <a:gd name="T7" fmla="*/ 189 h 1008"/>
              <a:gd name="T8" fmla="*/ 53 w 2270"/>
              <a:gd name="T9" fmla="*/ 499 h 1008"/>
              <a:gd name="T10" fmla="*/ 980 w 2270"/>
              <a:gd name="T11" fmla="*/ 1008 h 1008"/>
              <a:gd name="T12" fmla="*/ 1520 w 2270"/>
              <a:gd name="T13" fmla="*/ 839 h 1008"/>
              <a:gd name="T14" fmla="*/ 2189 w 2270"/>
              <a:gd name="T15" fmla="*/ 441 h 1008"/>
              <a:gd name="T16" fmla="*/ 348 w 2270"/>
              <a:gd name="T17" fmla="*/ 705 h 1008"/>
              <a:gd name="T18" fmla="*/ 163 w 2270"/>
              <a:gd name="T19" fmla="*/ 598 h 1008"/>
              <a:gd name="T20" fmla="*/ 283 w 2270"/>
              <a:gd name="T21" fmla="*/ 588 h 1008"/>
              <a:gd name="T22" fmla="*/ 412 w 2270"/>
              <a:gd name="T23" fmla="*/ 575 h 1008"/>
              <a:gd name="T24" fmla="*/ 173 w 2270"/>
              <a:gd name="T25" fmla="*/ 406 h 1008"/>
              <a:gd name="T26" fmla="*/ 436 w 2270"/>
              <a:gd name="T27" fmla="*/ 287 h 1008"/>
              <a:gd name="T28" fmla="*/ 475 w 2270"/>
              <a:gd name="T29" fmla="*/ 406 h 1008"/>
              <a:gd name="T30" fmla="*/ 318 w 2270"/>
              <a:gd name="T31" fmla="*/ 382 h 1008"/>
              <a:gd name="T32" fmla="*/ 511 w 2270"/>
              <a:gd name="T33" fmla="*/ 506 h 1008"/>
              <a:gd name="T34" fmla="*/ 1891 w 2270"/>
              <a:gd name="T35" fmla="*/ 608 h 1008"/>
              <a:gd name="T36" fmla="*/ 2048 w 2270"/>
              <a:gd name="T37" fmla="*/ 570 h 1008"/>
              <a:gd name="T38" fmla="*/ 1968 w 2270"/>
              <a:gd name="T39" fmla="*/ 694 h 1008"/>
              <a:gd name="T40" fmla="*/ 1676 w 2270"/>
              <a:gd name="T41" fmla="*/ 575 h 1008"/>
              <a:gd name="T42" fmla="*/ 1476 w 2270"/>
              <a:gd name="T43" fmla="*/ 708 h 1008"/>
              <a:gd name="T44" fmla="*/ 1352 w 2270"/>
              <a:gd name="T45" fmla="*/ 853 h 1008"/>
              <a:gd name="T46" fmla="*/ 1251 w 2270"/>
              <a:gd name="T47" fmla="*/ 388 h 1008"/>
              <a:gd name="T48" fmla="*/ 988 w 2270"/>
              <a:gd name="T49" fmla="*/ 768 h 1008"/>
              <a:gd name="T50" fmla="*/ 792 w 2270"/>
              <a:gd name="T51" fmla="*/ 456 h 1008"/>
              <a:gd name="T52" fmla="*/ 869 w 2270"/>
              <a:gd name="T53" fmla="*/ 715 h 1008"/>
              <a:gd name="T54" fmla="*/ 665 w 2270"/>
              <a:gd name="T55" fmla="*/ 559 h 1008"/>
              <a:gd name="T56" fmla="*/ 604 w 2270"/>
              <a:gd name="T57" fmla="*/ 711 h 1008"/>
              <a:gd name="T58" fmla="*/ 561 w 2270"/>
              <a:gd name="T59" fmla="*/ 131 h 1008"/>
              <a:gd name="T60" fmla="*/ 664 w 2270"/>
              <a:gd name="T61" fmla="*/ 176 h 1008"/>
              <a:gd name="T62" fmla="*/ 873 w 2270"/>
              <a:gd name="T63" fmla="*/ 290 h 1008"/>
              <a:gd name="T64" fmla="*/ 963 w 2270"/>
              <a:gd name="T65" fmla="*/ 276 h 1008"/>
              <a:gd name="T66" fmla="*/ 1178 w 2270"/>
              <a:gd name="T67" fmla="*/ 276 h 1008"/>
              <a:gd name="T68" fmla="*/ 1267 w 2270"/>
              <a:gd name="T69" fmla="*/ 291 h 1008"/>
              <a:gd name="T70" fmla="*/ 1480 w 2270"/>
              <a:gd name="T71" fmla="*/ 269 h 1008"/>
              <a:gd name="T72" fmla="*/ 1676 w 2270"/>
              <a:gd name="T73" fmla="*/ 407 h 1008"/>
              <a:gd name="T74" fmla="*/ 1957 w 2270"/>
              <a:gd name="T75" fmla="*/ 288 h 1008"/>
              <a:gd name="T76" fmla="*/ 2031 w 2270"/>
              <a:gd name="T77" fmla="*/ 527 h 1008"/>
              <a:gd name="T78" fmla="*/ 2101 w 2270"/>
              <a:gd name="T79" fmla="*/ 294 h 1008"/>
              <a:gd name="T80" fmla="*/ 2062 w 2270"/>
              <a:gd name="T81" fmla="*/ 294 h 1008"/>
              <a:gd name="T82" fmla="*/ 2208 w 2270"/>
              <a:gd name="T83" fmla="*/ 357 h 1008"/>
              <a:gd name="T84" fmla="*/ 2179 w 2270"/>
              <a:gd name="T85" fmla="*/ 357 h 1008"/>
              <a:gd name="T86" fmla="*/ 2148 w 2270"/>
              <a:gd name="T87" fmla="*/ 357 h 1008"/>
              <a:gd name="T88" fmla="*/ 2171 w 2270"/>
              <a:gd name="T89" fmla="*/ 341 h 1008"/>
              <a:gd name="T90" fmla="*/ 2208 w 2270"/>
              <a:gd name="T91" fmla="*/ 357 h 1008"/>
              <a:gd name="T92" fmla="*/ 1793 w 2270"/>
              <a:gd name="T93" fmla="*/ 407 h 1008"/>
              <a:gd name="T94" fmla="*/ 1950 w 2270"/>
              <a:gd name="T95" fmla="*/ 406 h 1008"/>
              <a:gd name="T96" fmla="*/ 1460 w 2270"/>
              <a:gd name="T97" fmla="*/ 603 h 1008"/>
              <a:gd name="T98" fmla="*/ 1410 w 2270"/>
              <a:gd name="T99" fmla="*/ 389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0" h="1008">
                <a:moveTo>
                  <a:pt x="2270" y="320"/>
                </a:moveTo>
                <a:cubicBezTo>
                  <a:pt x="2270" y="248"/>
                  <a:pt x="2212" y="190"/>
                  <a:pt x="2140" y="190"/>
                </a:cubicBezTo>
                <a:cubicBezTo>
                  <a:pt x="2106" y="190"/>
                  <a:pt x="2074" y="204"/>
                  <a:pt x="2051" y="226"/>
                </a:cubicBezTo>
                <a:cubicBezTo>
                  <a:pt x="1997" y="189"/>
                  <a:pt x="1933" y="168"/>
                  <a:pt x="1863" y="168"/>
                </a:cubicBezTo>
                <a:cubicBezTo>
                  <a:pt x="1791" y="168"/>
                  <a:pt x="1725" y="190"/>
                  <a:pt x="1671" y="229"/>
                </a:cubicBezTo>
                <a:cubicBezTo>
                  <a:pt x="1647" y="210"/>
                  <a:pt x="1616" y="198"/>
                  <a:pt x="1583" y="198"/>
                </a:cubicBezTo>
                <a:cubicBezTo>
                  <a:pt x="1560" y="198"/>
                  <a:pt x="1538" y="203"/>
                  <a:pt x="1519" y="213"/>
                </a:cubicBezTo>
                <a:cubicBezTo>
                  <a:pt x="1468" y="128"/>
                  <a:pt x="1376" y="71"/>
                  <a:pt x="1270" y="71"/>
                </a:cubicBezTo>
                <a:cubicBezTo>
                  <a:pt x="1178" y="71"/>
                  <a:pt x="1097" y="114"/>
                  <a:pt x="1043" y="180"/>
                </a:cubicBezTo>
                <a:cubicBezTo>
                  <a:pt x="983" y="141"/>
                  <a:pt x="912" y="118"/>
                  <a:pt x="835" y="118"/>
                </a:cubicBezTo>
                <a:cubicBezTo>
                  <a:pt x="806" y="118"/>
                  <a:pt x="778" y="121"/>
                  <a:pt x="752" y="127"/>
                </a:cubicBezTo>
                <a:cubicBezTo>
                  <a:pt x="737" y="54"/>
                  <a:pt x="673" y="0"/>
                  <a:pt x="596" y="0"/>
                </a:cubicBezTo>
                <a:cubicBezTo>
                  <a:pt x="509" y="0"/>
                  <a:pt x="438" y="70"/>
                  <a:pt x="438" y="158"/>
                </a:cubicBezTo>
                <a:cubicBezTo>
                  <a:pt x="438" y="161"/>
                  <a:pt x="438" y="165"/>
                  <a:pt x="439" y="168"/>
                </a:cubicBezTo>
                <a:cubicBezTo>
                  <a:pt x="422" y="166"/>
                  <a:pt x="405" y="165"/>
                  <a:pt x="387" y="165"/>
                </a:cubicBezTo>
                <a:cubicBezTo>
                  <a:pt x="342" y="165"/>
                  <a:pt x="300" y="173"/>
                  <a:pt x="261" y="189"/>
                </a:cubicBezTo>
                <a:cubicBezTo>
                  <a:pt x="236" y="176"/>
                  <a:pt x="207" y="168"/>
                  <a:pt x="176" y="168"/>
                </a:cubicBezTo>
                <a:cubicBezTo>
                  <a:pt x="79" y="168"/>
                  <a:pt x="0" y="247"/>
                  <a:pt x="0" y="345"/>
                </a:cubicBezTo>
                <a:cubicBezTo>
                  <a:pt x="0" y="395"/>
                  <a:pt x="21" y="440"/>
                  <a:pt x="54" y="472"/>
                </a:cubicBezTo>
                <a:cubicBezTo>
                  <a:pt x="53" y="481"/>
                  <a:pt x="53" y="490"/>
                  <a:pt x="53" y="499"/>
                </a:cubicBezTo>
                <a:cubicBezTo>
                  <a:pt x="53" y="683"/>
                  <a:pt x="203" y="833"/>
                  <a:pt x="387" y="833"/>
                </a:cubicBezTo>
                <a:cubicBezTo>
                  <a:pt x="455" y="833"/>
                  <a:pt x="517" y="813"/>
                  <a:pt x="570" y="778"/>
                </a:cubicBezTo>
                <a:cubicBezTo>
                  <a:pt x="630" y="836"/>
                  <a:pt x="710" y="874"/>
                  <a:pt x="798" y="883"/>
                </a:cubicBezTo>
                <a:cubicBezTo>
                  <a:pt x="826" y="956"/>
                  <a:pt x="897" y="1008"/>
                  <a:pt x="980" y="1008"/>
                </a:cubicBezTo>
                <a:cubicBezTo>
                  <a:pt x="1058" y="1008"/>
                  <a:pt x="1126" y="961"/>
                  <a:pt x="1157" y="894"/>
                </a:cubicBezTo>
                <a:cubicBezTo>
                  <a:pt x="1191" y="939"/>
                  <a:pt x="1245" y="968"/>
                  <a:pt x="1305" y="968"/>
                </a:cubicBezTo>
                <a:cubicBezTo>
                  <a:pt x="1389" y="968"/>
                  <a:pt x="1460" y="913"/>
                  <a:pt x="1484" y="837"/>
                </a:cubicBezTo>
                <a:cubicBezTo>
                  <a:pt x="1496" y="838"/>
                  <a:pt x="1508" y="839"/>
                  <a:pt x="1520" y="839"/>
                </a:cubicBezTo>
                <a:cubicBezTo>
                  <a:pt x="1581" y="839"/>
                  <a:pt x="1636" y="814"/>
                  <a:pt x="1676" y="773"/>
                </a:cubicBezTo>
                <a:cubicBezTo>
                  <a:pt x="1729" y="810"/>
                  <a:pt x="1793" y="831"/>
                  <a:pt x="1863" y="831"/>
                </a:cubicBezTo>
                <a:cubicBezTo>
                  <a:pt x="2046" y="831"/>
                  <a:pt x="2195" y="683"/>
                  <a:pt x="2195" y="499"/>
                </a:cubicBezTo>
                <a:cubicBezTo>
                  <a:pt x="2195" y="479"/>
                  <a:pt x="2193" y="460"/>
                  <a:pt x="2189" y="441"/>
                </a:cubicBezTo>
                <a:cubicBezTo>
                  <a:pt x="2237" y="421"/>
                  <a:pt x="2270" y="375"/>
                  <a:pt x="2270" y="320"/>
                </a:cubicBezTo>
                <a:close/>
                <a:moveTo>
                  <a:pt x="519" y="641"/>
                </a:moveTo>
                <a:cubicBezTo>
                  <a:pt x="502" y="661"/>
                  <a:pt x="479" y="677"/>
                  <a:pt x="450" y="688"/>
                </a:cubicBezTo>
                <a:cubicBezTo>
                  <a:pt x="420" y="699"/>
                  <a:pt x="386" y="705"/>
                  <a:pt x="348" y="705"/>
                </a:cubicBezTo>
                <a:cubicBezTo>
                  <a:pt x="321" y="705"/>
                  <a:pt x="292" y="701"/>
                  <a:pt x="263" y="694"/>
                </a:cubicBezTo>
                <a:cubicBezTo>
                  <a:pt x="233" y="686"/>
                  <a:pt x="208" y="676"/>
                  <a:pt x="187" y="662"/>
                </a:cubicBezTo>
                <a:cubicBezTo>
                  <a:pt x="166" y="649"/>
                  <a:pt x="156" y="635"/>
                  <a:pt x="156" y="619"/>
                </a:cubicBezTo>
                <a:cubicBezTo>
                  <a:pt x="156" y="613"/>
                  <a:pt x="159" y="606"/>
                  <a:pt x="163" y="598"/>
                </a:cubicBezTo>
                <a:cubicBezTo>
                  <a:pt x="168" y="590"/>
                  <a:pt x="175" y="584"/>
                  <a:pt x="185" y="578"/>
                </a:cubicBezTo>
                <a:cubicBezTo>
                  <a:pt x="194" y="572"/>
                  <a:pt x="204" y="569"/>
                  <a:pt x="215" y="569"/>
                </a:cubicBezTo>
                <a:cubicBezTo>
                  <a:pt x="228" y="569"/>
                  <a:pt x="239" y="571"/>
                  <a:pt x="248" y="574"/>
                </a:cubicBezTo>
                <a:cubicBezTo>
                  <a:pt x="257" y="577"/>
                  <a:pt x="269" y="582"/>
                  <a:pt x="283" y="588"/>
                </a:cubicBezTo>
                <a:cubicBezTo>
                  <a:pt x="297" y="595"/>
                  <a:pt x="310" y="600"/>
                  <a:pt x="321" y="603"/>
                </a:cubicBezTo>
                <a:cubicBezTo>
                  <a:pt x="332" y="606"/>
                  <a:pt x="344" y="607"/>
                  <a:pt x="358" y="607"/>
                </a:cubicBezTo>
                <a:cubicBezTo>
                  <a:pt x="378" y="607"/>
                  <a:pt x="392" y="605"/>
                  <a:pt x="400" y="600"/>
                </a:cubicBezTo>
                <a:cubicBezTo>
                  <a:pt x="408" y="595"/>
                  <a:pt x="412" y="587"/>
                  <a:pt x="412" y="575"/>
                </a:cubicBezTo>
                <a:cubicBezTo>
                  <a:pt x="412" y="565"/>
                  <a:pt x="398" y="555"/>
                  <a:pt x="371" y="546"/>
                </a:cubicBezTo>
                <a:cubicBezTo>
                  <a:pt x="344" y="537"/>
                  <a:pt x="315" y="527"/>
                  <a:pt x="284" y="516"/>
                </a:cubicBezTo>
                <a:cubicBezTo>
                  <a:pt x="253" y="506"/>
                  <a:pt x="227" y="492"/>
                  <a:pt x="205" y="475"/>
                </a:cubicBezTo>
                <a:cubicBezTo>
                  <a:pt x="184" y="457"/>
                  <a:pt x="173" y="435"/>
                  <a:pt x="173" y="406"/>
                </a:cubicBezTo>
                <a:cubicBezTo>
                  <a:pt x="173" y="381"/>
                  <a:pt x="181" y="359"/>
                  <a:pt x="197" y="339"/>
                </a:cubicBezTo>
                <a:cubicBezTo>
                  <a:pt x="213" y="320"/>
                  <a:pt x="235" y="305"/>
                  <a:pt x="263" y="294"/>
                </a:cubicBezTo>
                <a:cubicBezTo>
                  <a:pt x="291" y="283"/>
                  <a:pt x="323" y="278"/>
                  <a:pt x="359" y="278"/>
                </a:cubicBezTo>
                <a:cubicBezTo>
                  <a:pt x="385" y="278"/>
                  <a:pt x="410" y="281"/>
                  <a:pt x="436" y="287"/>
                </a:cubicBezTo>
                <a:cubicBezTo>
                  <a:pt x="463" y="293"/>
                  <a:pt x="485" y="302"/>
                  <a:pt x="503" y="314"/>
                </a:cubicBezTo>
                <a:cubicBezTo>
                  <a:pt x="521" y="326"/>
                  <a:pt x="531" y="341"/>
                  <a:pt x="531" y="358"/>
                </a:cubicBezTo>
                <a:cubicBezTo>
                  <a:pt x="531" y="370"/>
                  <a:pt x="525" y="382"/>
                  <a:pt x="515" y="392"/>
                </a:cubicBezTo>
                <a:cubicBezTo>
                  <a:pt x="504" y="401"/>
                  <a:pt x="491" y="406"/>
                  <a:pt x="475" y="406"/>
                </a:cubicBezTo>
                <a:cubicBezTo>
                  <a:pt x="468" y="406"/>
                  <a:pt x="454" y="403"/>
                  <a:pt x="434" y="396"/>
                </a:cubicBezTo>
                <a:cubicBezTo>
                  <a:pt x="414" y="388"/>
                  <a:pt x="399" y="383"/>
                  <a:pt x="388" y="380"/>
                </a:cubicBezTo>
                <a:cubicBezTo>
                  <a:pt x="377" y="376"/>
                  <a:pt x="365" y="374"/>
                  <a:pt x="351" y="374"/>
                </a:cubicBezTo>
                <a:cubicBezTo>
                  <a:pt x="338" y="374"/>
                  <a:pt x="327" y="377"/>
                  <a:pt x="318" y="382"/>
                </a:cubicBezTo>
                <a:cubicBezTo>
                  <a:pt x="309" y="387"/>
                  <a:pt x="305" y="395"/>
                  <a:pt x="305" y="405"/>
                </a:cubicBezTo>
                <a:cubicBezTo>
                  <a:pt x="305" y="416"/>
                  <a:pt x="319" y="426"/>
                  <a:pt x="346" y="436"/>
                </a:cubicBezTo>
                <a:cubicBezTo>
                  <a:pt x="373" y="445"/>
                  <a:pt x="402" y="455"/>
                  <a:pt x="432" y="465"/>
                </a:cubicBezTo>
                <a:cubicBezTo>
                  <a:pt x="463" y="475"/>
                  <a:pt x="489" y="488"/>
                  <a:pt x="511" y="506"/>
                </a:cubicBezTo>
                <a:cubicBezTo>
                  <a:pt x="532" y="523"/>
                  <a:pt x="543" y="546"/>
                  <a:pt x="543" y="574"/>
                </a:cubicBezTo>
                <a:cubicBezTo>
                  <a:pt x="543" y="599"/>
                  <a:pt x="535" y="621"/>
                  <a:pt x="519" y="641"/>
                </a:cubicBezTo>
                <a:close/>
                <a:moveTo>
                  <a:pt x="1817" y="588"/>
                </a:moveTo>
                <a:cubicBezTo>
                  <a:pt x="1838" y="601"/>
                  <a:pt x="1862" y="608"/>
                  <a:pt x="1891" y="608"/>
                </a:cubicBezTo>
                <a:cubicBezTo>
                  <a:pt x="1909" y="608"/>
                  <a:pt x="1924" y="606"/>
                  <a:pt x="1935" y="601"/>
                </a:cubicBezTo>
                <a:cubicBezTo>
                  <a:pt x="1946" y="596"/>
                  <a:pt x="1962" y="588"/>
                  <a:pt x="1982" y="578"/>
                </a:cubicBezTo>
                <a:cubicBezTo>
                  <a:pt x="2002" y="568"/>
                  <a:pt x="2016" y="563"/>
                  <a:pt x="2024" y="563"/>
                </a:cubicBezTo>
                <a:cubicBezTo>
                  <a:pt x="2032" y="563"/>
                  <a:pt x="2040" y="565"/>
                  <a:pt x="2048" y="570"/>
                </a:cubicBezTo>
                <a:cubicBezTo>
                  <a:pt x="2055" y="575"/>
                  <a:pt x="2061" y="581"/>
                  <a:pt x="2066" y="588"/>
                </a:cubicBezTo>
                <a:cubicBezTo>
                  <a:pt x="2070" y="596"/>
                  <a:pt x="2073" y="603"/>
                  <a:pt x="2073" y="612"/>
                </a:cubicBezTo>
                <a:cubicBezTo>
                  <a:pt x="2073" y="628"/>
                  <a:pt x="2063" y="643"/>
                  <a:pt x="2043" y="658"/>
                </a:cubicBezTo>
                <a:cubicBezTo>
                  <a:pt x="2023" y="673"/>
                  <a:pt x="1998" y="685"/>
                  <a:pt x="1968" y="694"/>
                </a:cubicBezTo>
                <a:cubicBezTo>
                  <a:pt x="1938" y="704"/>
                  <a:pt x="1909" y="708"/>
                  <a:pt x="1880" y="708"/>
                </a:cubicBezTo>
                <a:cubicBezTo>
                  <a:pt x="1848" y="708"/>
                  <a:pt x="1818" y="703"/>
                  <a:pt x="1791" y="692"/>
                </a:cubicBezTo>
                <a:cubicBezTo>
                  <a:pt x="1764" y="681"/>
                  <a:pt x="1741" y="666"/>
                  <a:pt x="1721" y="646"/>
                </a:cubicBezTo>
                <a:cubicBezTo>
                  <a:pt x="1701" y="626"/>
                  <a:pt x="1686" y="602"/>
                  <a:pt x="1676" y="575"/>
                </a:cubicBezTo>
                <a:cubicBezTo>
                  <a:pt x="1671" y="564"/>
                  <a:pt x="1668" y="551"/>
                  <a:pt x="1665" y="539"/>
                </a:cubicBezTo>
                <a:cubicBezTo>
                  <a:pt x="1661" y="559"/>
                  <a:pt x="1655" y="578"/>
                  <a:pt x="1646" y="597"/>
                </a:cubicBezTo>
                <a:cubicBezTo>
                  <a:pt x="1630" y="630"/>
                  <a:pt x="1607" y="657"/>
                  <a:pt x="1577" y="678"/>
                </a:cubicBezTo>
                <a:cubicBezTo>
                  <a:pt x="1547" y="698"/>
                  <a:pt x="1513" y="708"/>
                  <a:pt x="1476" y="708"/>
                </a:cubicBezTo>
                <a:cubicBezTo>
                  <a:pt x="1457" y="708"/>
                  <a:pt x="1439" y="705"/>
                  <a:pt x="1420" y="698"/>
                </a:cubicBezTo>
                <a:cubicBezTo>
                  <a:pt x="1401" y="691"/>
                  <a:pt x="1384" y="681"/>
                  <a:pt x="1368" y="669"/>
                </a:cubicBezTo>
                <a:cubicBezTo>
                  <a:pt x="1368" y="807"/>
                  <a:pt x="1368" y="807"/>
                  <a:pt x="1368" y="807"/>
                </a:cubicBezTo>
                <a:cubicBezTo>
                  <a:pt x="1368" y="826"/>
                  <a:pt x="1363" y="842"/>
                  <a:pt x="1352" y="853"/>
                </a:cubicBezTo>
                <a:cubicBezTo>
                  <a:pt x="1341" y="865"/>
                  <a:pt x="1327" y="871"/>
                  <a:pt x="1309" y="871"/>
                </a:cubicBezTo>
                <a:cubicBezTo>
                  <a:pt x="1292" y="871"/>
                  <a:pt x="1278" y="865"/>
                  <a:pt x="1267" y="853"/>
                </a:cubicBezTo>
                <a:cubicBezTo>
                  <a:pt x="1256" y="842"/>
                  <a:pt x="1251" y="826"/>
                  <a:pt x="1251" y="807"/>
                </a:cubicBezTo>
                <a:cubicBezTo>
                  <a:pt x="1251" y="388"/>
                  <a:pt x="1251" y="388"/>
                  <a:pt x="1251" y="388"/>
                </a:cubicBezTo>
                <a:cubicBezTo>
                  <a:pt x="1096" y="800"/>
                  <a:pt x="1096" y="800"/>
                  <a:pt x="1096" y="800"/>
                </a:cubicBezTo>
                <a:cubicBezTo>
                  <a:pt x="1096" y="800"/>
                  <a:pt x="1077" y="867"/>
                  <a:pt x="986" y="871"/>
                </a:cubicBezTo>
                <a:cubicBezTo>
                  <a:pt x="986" y="871"/>
                  <a:pt x="911" y="880"/>
                  <a:pt x="911" y="817"/>
                </a:cubicBezTo>
                <a:cubicBezTo>
                  <a:pt x="911" y="817"/>
                  <a:pt x="902" y="755"/>
                  <a:pt x="988" y="768"/>
                </a:cubicBezTo>
                <a:cubicBezTo>
                  <a:pt x="988" y="768"/>
                  <a:pt x="1030" y="758"/>
                  <a:pt x="1016" y="723"/>
                </a:cubicBezTo>
                <a:cubicBezTo>
                  <a:pt x="878" y="355"/>
                  <a:pt x="878" y="355"/>
                  <a:pt x="878" y="355"/>
                </a:cubicBezTo>
                <a:cubicBezTo>
                  <a:pt x="874" y="359"/>
                  <a:pt x="870" y="364"/>
                  <a:pt x="865" y="368"/>
                </a:cubicBezTo>
                <a:cubicBezTo>
                  <a:pt x="792" y="456"/>
                  <a:pt x="792" y="456"/>
                  <a:pt x="792" y="456"/>
                </a:cubicBezTo>
                <a:cubicBezTo>
                  <a:pt x="910" y="626"/>
                  <a:pt x="910" y="626"/>
                  <a:pt x="910" y="626"/>
                </a:cubicBezTo>
                <a:cubicBezTo>
                  <a:pt x="920" y="636"/>
                  <a:pt x="925" y="649"/>
                  <a:pt x="925" y="662"/>
                </a:cubicBezTo>
                <a:cubicBezTo>
                  <a:pt x="925" y="677"/>
                  <a:pt x="920" y="689"/>
                  <a:pt x="909" y="700"/>
                </a:cubicBezTo>
                <a:cubicBezTo>
                  <a:pt x="898" y="710"/>
                  <a:pt x="885" y="715"/>
                  <a:pt x="869" y="715"/>
                </a:cubicBezTo>
                <a:cubicBezTo>
                  <a:pt x="859" y="715"/>
                  <a:pt x="849" y="712"/>
                  <a:pt x="841" y="707"/>
                </a:cubicBezTo>
                <a:cubicBezTo>
                  <a:pt x="832" y="702"/>
                  <a:pt x="822" y="693"/>
                  <a:pt x="812" y="681"/>
                </a:cubicBezTo>
                <a:cubicBezTo>
                  <a:pt x="704" y="529"/>
                  <a:pt x="704" y="529"/>
                  <a:pt x="704" y="529"/>
                </a:cubicBezTo>
                <a:cubicBezTo>
                  <a:pt x="665" y="559"/>
                  <a:pt x="665" y="559"/>
                  <a:pt x="665" y="559"/>
                </a:cubicBezTo>
                <a:cubicBezTo>
                  <a:pt x="664" y="649"/>
                  <a:pt x="664" y="649"/>
                  <a:pt x="664" y="649"/>
                </a:cubicBezTo>
                <a:cubicBezTo>
                  <a:pt x="664" y="661"/>
                  <a:pt x="662" y="671"/>
                  <a:pt x="657" y="681"/>
                </a:cubicBezTo>
                <a:cubicBezTo>
                  <a:pt x="651" y="691"/>
                  <a:pt x="644" y="698"/>
                  <a:pt x="635" y="703"/>
                </a:cubicBezTo>
                <a:cubicBezTo>
                  <a:pt x="626" y="708"/>
                  <a:pt x="616" y="711"/>
                  <a:pt x="604" y="711"/>
                </a:cubicBezTo>
                <a:cubicBezTo>
                  <a:pt x="587" y="711"/>
                  <a:pt x="572" y="705"/>
                  <a:pt x="561" y="694"/>
                </a:cubicBezTo>
                <a:cubicBezTo>
                  <a:pt x="550" y="682"/>
                  <a:pt x="545" y="667"/>
                  <a:pt x="545" y="649"/>
                </a:cubicBezTo>
                <a:cubicBezTo>
                  <a:pt x="545" y="176"/>
                  <a:pt x="545" y="176"/>
                  <a:pt x="545" y="176"/>
                </a:cubicBezTo>
                <a:cubicBezTo>
                  <a:pt x="545" y="157"/>
                  <a:pt x="550" y="143"/>
                  <a:pt x="561" y="131"/>
                </a:cubicBezTo>
                <a:cubicBezTo>
                  <a:pt x="573" y="120"/>
                  <a:pt x="587" y="114"/>
                  <a:pt x="604" y="114"/>
                </a:cubicBezTo>
                <a:cubicBezTo>
                  <a:pt x="616" y="114"/>
                  <a:pt x="626" y="117"/>
                  <a:pt x="635" y="122"/>
                </a:cubicBezTo>
                <a:cubicBezTo>
                  <a:pt x="644" y="127"/>
                  <a:pt x="651" y="134"/>
                  <a:pt x="657" y="144"/>
                </a:cubicBezTo>
                <a:cubicBezTo>
                  <a:pt x="662" y="154"/>
                  <a:pt x="664" y="164"/>
                  <a:pt x="664" y="176"/>
                </a:cubicBezTo>
                <a:cubicBezTo>
                  <a:pt x="664" y="434"/>
                  <a:pt x="664" y="434"/>
                  <a:pt x="664" y="434"/>
                </a:cubicBezTo>
                <a:cubicBezTo>
                  <a:pt x="783" y="298"/>
                  <a:pt x="783" y="298"/>
                  <a:pt x="783" y="298"/>
                </a:cubicBezTo>
                <a:cubicBezTo>
                  <a:pt x="801" y="283"/>
                  <a:pt x="819" y="275"/>
                  <a:pt x="837" y="275"/>
                </a:cubicBezTo>
                <a:cubicBezTo>
                  <a:pt x="852" y="275"/>
                  <a:pt x="864" y="280"/>
                  <a:pt x="873" y="290"/>
                </a:cubicBezTo>
                <a:cubicBezTo>
                  <a:pt x="874" y="291"/>
                  <a:pt x="875" y="292"/>
                  <a:pt x="876" y="293"/>
                </a:cubicBezTo>
                <a:cubicBezTo>
                  <a:pt x="879" y="289"/>
                  <a:pt x="883" y="284"/>
                  <a:pt x="887" y="281"/>
                </a:cubicBezTo>
                <a:cubicBezTo>
                  <a:pt x="899" y="271"/>
                  <a:pt x="912" y="266"/>
                  <a:pt x="926" y="266"/>
                </a:cubicBezTo>
                <a:cubicBezTo>
                  <a:pt x="940" y="266"/>
                  <a:pt x="952" y="269"/>
                  <a:pt x="963" y="276"/>
                </a:cubicBezTo>
                <a:cubicBezTo>
                  <a:pt x="973" y="284"/>
                  <a:pt x="981" y="294"/>
                  <a:pt x="986" y="308"/>
                </a:cubicBezTo>
                <a:cubicBezTo>
                  <a:pt x="1081" y="586"/>
                  <a:pt x="1081" y="586"/>
                  <a:pt x="1081" y="586"/>
                </a:cubicBezTo>
                <a:cubicBezTo>
                  <a:pt x="1155" y="308"/>
                  <a:pt x="1155" y="308"/>
                  <a:pt x="1155" y="308"/>
                </a:cubicBezTo>
                <a:cubicBezTo>
                  <a:pt x="1160" y="294"/>
                  <a:pt x="1168" y="284"/>
                  <a:pt x="1178" y="276"/>
                </a:cubicBezTo>
                <a:cubicBezTo>
                  <a:pt x="1188" y="269"/>
                  <a:pt x="1201" y="266"/>
                  <a:pt x="1215" y="266"/>
                </a:cubicBezTo>
                <a:cubicBezTo>
                  <a:pt x="1228" y="266"/>
                  <a:pt x="1241" y="271"/>
                  <a:pt x="1253" y="280"/>
                </a:cubicBezTo>
                <a:cubicBezTo>
                  <a:pt x="1258" y="284"/>
                  <a:pt x="1262" y="289"/>
                  <a:pt x="1265" y="293"/>
                </a:cubicBezTo>
                <a:cubicBezTo>
                  <a:pt x="1265" y="293"/>
                  <a:pt x="1266" y="292"/>
                  <a:pt x="1267" y="291"/>
                </a:cubicBezTo>
                <a:cubicBezTo>
                  <a:pt x="1278" y="280"/>
                  <a:pt x="1292" y="274"/>
                  <a:pt x="1309" y="274"/>
                </a:cubicBezTo>
                <a:cubicBezTo>
                  <a:pt x="1341" y="274"/>
                  <a:pt x="1360" y="290"/>
                  <a:pt x="1368" y="321"/>
                </a:cubicBezTo>
                <a:cubicBezTo>
                  <a:pt x="1379" y="304"/>
                  <a:pt x="1395" y="291"/>
                  <a:pt x="1415" y="282"/>
                </a:cubicBezTo>
                <a:cubicBezTo>
                  <a:pt x="1435" y="274"/>
                  <a:pt x="1457" y="269"/>
                  <a:pt x="1480" y="269"/>
                </a:cubicBezTo>
                <a:cubicBezTo>
                  <a:pt x="1520" y="269"/>
                  <a:pt x="1555" y="280"/>
                  <a:pt x="1583" y="301"/>
                </a:cubicBezTo>
                <a:cubicBezTo>
                  <a:pt x="1612" y="322"/>
                  <a:pt x="1633" y="350"/>
                  <a:pt x="1648" y="385"/>
                </a:cubicBezTo>
                <a:cubicBezTo>
                  <a:pt x="1656" y="403"/>
                  <a:pt x="1661" y="423"/>
                  <a:pt x="1665" y="443"/>
                </a:cubicBezTo>
                <a:cubicBezTo>
                  <a:pt x="1668" y="430"/>
                  <a:pt x="1671" y="418"/>
                  <a:pt x="1676" y="407"/>
                </a:cubicBezTo>
                <a:cubicBezTo>
                  <a:pt x="1686" y="380"/>
                  <a:pt x="1701" y="356"/>
                  <a:pt x="1719" y="336"/>
                </a:cubicBezTo>
                <a:cubicBezTo>
                  <a:pt x="1738" y="315"/>
                  <a:pt x="1761" y="299"/>
                  <a:pt x="1787" y="287"/>
                </a:cubicBezTo>
                <a:cubicBezTo>
                  <a:pt x="1813" y="275"/>
                  <a:pt x="1841" y="269"/>
                  <a:pt x="1871" y="269"/>
                </a:cubicBezTo>
                <a:cubicBezTo>
                  <a:pt x="1902" y="269"/>
                  <a:pt x="1930" y="275"/>
                  <a:pt x="1957" y="288"/>
                </a:cubicBezTo>
                <a:cubicBezTo>
                  <a:pt x="1983" y="300"/>
                  <a:pt x="2005" y="316"/>
                  <a:pt x="2024" y="336"/>
                </a:cubicBezTo>
                <a:cubicBezTo>
                  <a:pt x="2042" y="356"/>
                  <a:pt x="2057" y="379"/>
                  <a:pt x="2067" y="403"/>
                </a:cubicBezTo>
                <a:cubicBezTo>
                  <a:pt x="2077" y="427"/>
                  <a:pt x="2082" y="452"/>
                  <a:pt x="2082" y="476"/>
                </a:cubicBezTo>
                <a:cubicBezTo>
                  <a:pt x="2082" y="510"/>
                  <a:pt x="2065" y="527"/>
                  <a:pt x="2031" y="527"/>
                </a:cubicBezTo>
                <a:cubicBezTo>
                  <a:pt x="1780" y="527"/>
                  <a:pt x="1780" y="527"/>
                  <a:pt x="1780" y="527"/>
                </a:cubicBezTo>
                <a:cubicBezTo>
                  <a:pt x="1784" y="554"/>
                  <a:pt x="1796" y="574"/>
                  <a:pt x="1817" y="588"/>
                </a:cubicBezTo>
                <a:close/>
                <a:moveTo>
                  <a:pt x="2125" y="294"/>
                </a:moveTo>
                <a:cubicBezTo>
                  <a:pt x="2101" y="294"/>
                  <a:pt x="2101" y="294"/>
                  <a:pt x="2101" y="294"/>
                </a:cubicBezTo>
                <a:cubicBezTo>
                  <a:pt x="2101" y="357"/>
                  <a:pt x="2101" y="357"/>
                  <a:pt x="2101" y="357"/>
                </a:cubicBezTo>
                <a:cubicBezTo>
                  <a:pt x="2085" y="357"/>
                  <a:pt x="2085" y="357"/>
                  <a:pt x="2085" y="357"/>
                </a:cubicBezTo>
                <a:cubicBezTo>
                  <a:pt x="2085" y="294"/>
                  <a:pt x="2085" y="294"/>
                  <a:pt x="2085" y="294"/>
                </a:cubicBezTo>
                <a:cubicBezTo>
                  <a:pt x="2062" y="294"/>
                  <a:pt x="2062" y="294"/>
                  <a:pt x="2062" y="294"/>
                </a:cubicBezTo>
                <a:cubicBezTo>
                  <a:pt x="2062" y="280"/>
                  <a:pt x="2062" y="280"/>
                  <a:pt x="2062" y="280"/>
                </a:cubicBezTo>
                <a:cubicBezTo>
                  <a:pt x="2125" y="280"/>
                  <a:pt x="2125" y="280"/>
                  <a:pt x="2125" y="280"/>
                </a:cubicBezTo>
                <a:lnTo>
                  <a:pt x="2125" y="294"/>
                </a:lnTo>
                <a:close/>
                <a:moveTo>
                  <a:pt x="2208" y="357"/>
                </a:moveTo>
                <a:cubicBezTo>
                  <a:pt x="2193" y="357"/>
                  <a:pt x="2193" y="357"/>
                  <a:pt x="2193" y="357"/>
                </a:cubicBezTo>
                <a:cubicBezTo>
                  <a:pt x="2193" y="293"/>
                  <a:pt x="2193" y="293"/>
                  <a:pt x="2193" y="293"/>
                </a:cubicBezTo>
                <a:cubicBezTo>
                  <a:pt x="2193" y="293"/>
                  <a:pt x="2193" y="293"/>
                  <a:pt x="2193" y="293"/>
                </a:cubicBezTo>
                <a:cubicBezTo>
                  <a:pt x="2179" y="357"/>
                  <a:pt x="2179" y="357"/>
                  <a:pt x="2179" y="357"/>
                </a:cubicBezTo>
                <a:cubicBezTo>
                  <a:pt x="2163" y="357"/>
                  <a:pt x="2163" y="357"/>
                  <a:pt x="2163" y="357"/>
                </a:cubicBezTo>
                <a:cubicBezTo>
                  <a:pt x="2149" y="293"/>
                  <a:pt x="2149" y="293"/>
                  <a:pt x="2149" y="293"/>
                </a:cubicBezTo>
                <a:cubicBezTo>
                  <a:pt x="2148" y="293"/>
                  <a:pt x="2148" y="293"/>
                  <a:pt x="2148" y="293"/>
                </a:cubicBezTo>
                <a:cubicBezTo>
                  <a:pt x="2148" y="357"/>
                  <a:pt x="2148" y="357"/>
                  <a:pt x="2148" y="357"/>
                </a:cubicBezTo>
                <a:cubicBezTo>
                  <a:pt x="2133" y="357"/>
                  <a:pt x="2133" y="357"/>
                  <a:pt x="2133" y="357"/>
                </a:cubicBezTo>
                <a:cubicBezTo>
                  <a:pt x="2133" y="280"/>
                  <a:pt x="2133" y="280"/>
                  <a:pt x="2133" y="280"/>
                </a:cubicBezTo>
                <a:cubicBezTo>
                  <a:pt x="2157" y="280"/>
                  <a:pt x="2157" y="280"/>
                  <a:pt x="2157" y="280"/>
                </a:cubicBezTo>
                <a:cubicBezTo>
                  <a:pt x="2171" y="341"/>
                  <a:pt x="2171" y="341"/>
                  <a:pt x="2171" y="341"/>
                </a:cubicBezTo>
                <a:cubicBezTo>
                  <a:pt x="2171" y="341"/>
                  <a:pt x="2171" y="341"/>
                  <a:pt x="2171" y="341"/>
                </a:cubicBezTo>
                <a:cubicBezTo>
                  <a:pt x="2185" y="280"/>
                  <a:pt x="2185" y="280"/>
                  <a:pt x="2185" y="280"/>
                </a:cubicBezTo>
                <a:cubicBezTo>
                  <a:pt x="2208" y="280"/>
                  <a:pt x="2208" y="280"/>
                  <a:pt x="2208" y="280"/>
                </a:cubicBezTo>
                <a:lnTo>
                  <a:pt x="2208" y="357"/>
                </a:lnTo>
                <a:close/>
                <a:moveTo>
                  <a:pt x="1950" y="406"/>
                </a:moveTo>
                <a:cubicBezTo>
                  <a:pt x="1958" y="420"/>
                  <a:pt x="1963" y="434"/>
                  <a:pt x="1965" y="451"/>
                </a:cubicBezTo>
                <a:cubicBezTo>
                  <a:pt x="1778" y="451"/>
                  <a:pt x="1778" y="451"/>
                  <a:pt x="1778" y="451"/>
                </a:cubicBezTo>
                <a:cubicBezTo>
                  <a:pt x="1780" y="435"/>
                  <a:pt x="1785" y="420"/>
                  <a:pt x="1793" y="407"/>
                </a:cubicBezTo>
                <a:cubicBezTo>
                  <a:pt x="1801" y="394"/>
                  <a:pt x="1812" y="383"/>
                  <a:pt x="1825" y="376"/>
                </a:cubicBezTo>
                <a:cubicBezTo>
                  <a:pt x="1839" y="368"/>
                  <a:pt x="1854" y="364"/>
                  <a:pt x="1871" y="364"/>
                </a:cubicBezTo>
                <a:cubicBezTo>
                  <a:pt x="1888" y="364"/>
                  <a:pt x="1904" y="368"/>
                  <a:pt x="1917" y="375"/>
                </a:cubicBezTo>
                <a:cubicBezTo>
                  <a:pt x="1931" y="382"/>
                  <a:pt x="1942" y="393"/>
                  <a:pt x="1950" y="406"/>
                </a:cubicBezTo>
                <a:close/>
                <a:moveTo>
                  <a:pt x="1528" y="409"/>
                </a:moveTo>
                <a:cubicBezTo>
                  <a:pt x="1544" y="433"/>
                  <a:pt x="1552" y="459"/>
                  <a:pt x="1552" y="489"/>
                </a:cubicBezTo>
                <a:cubicBezTo>
                  <a:pt x="1552" y="518"/>
                  <a:pt x="1544" y="545"/>
                  <a:pt x="1528" y="568"/>
                </a:cubicBezTo>
                <a:cubicBezTo>
                  <a:pt x="1511" y="592"/>
                  <a:pt x="1489" y="603"/>
                  <a:pt x="1460" y="603"/>
                </a:cubicBezTo>
                <a:cubicBezTo>
                  <a:pt x="1431" y="603"/>
                  <a:pt x="1408" y="591"/>
                  <a:pt x="1392" y="567"/>
                </a:cubicBezTo>
                <a:cubicBezTo>
                  <a:pt x="1376" y="543"/>
                  <a:pt x="1368" y="516"/>
                  <a:pt x="1368" y="485"/>
                </a:cubicBezTo>
                <a:cubicBezTo>
                  <a:pt x="1368" y="466"/>
                  <a:pt x="1372" y="447"/>
                  <a:pt x="1378" y="431"/>
                </a:cubicBezTo>
                <a:cubicBezTo>
                  <a:pt x="1385" y="414"/>
                  <a:pt x="1396" y="400"/>
                  <a:pt x="1410" y="389"/>
                </a:cubicBezTo>
                <a:cubicBezTo>
                  <a:pt x="1424" y="379"/>
                  <a:pt x="1441" y="373"/>
                  <a:pt x="1460" y="373"/>
                </a:cubicBezTo>
                <a:cubicBezTo>
                  <a:pt x="1489" y="373"/>
                  <a:pt x="1511" y="385"/>
                  <a:pt x="1528" y="40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ysClr val="windowText" lastClr="000000"/>
              </a:solidFill>
            </a:endParaRPr>
          </a:p>
        </p:txBody>
      </p:sp>
      <p:sp>
        <p:nvSpPr>
          <p:cNvPr id="158" name="Freeform 9"/>
          <p:cNvSpPr>
            <a:spLocks noChangeAspect="1" noEditPoints="1"/>
          </p:cNvSpPr>
          <p:nvPr/>
        </p:nvSpPr>
        <p:spPr bwMode="auto">
          <a:xfrm>
            <a:off x="9068835" y="3588697"/>
            <a:ext cx="1447035" cy="365760"/>
          </a:xfrm>
          <a:custGeom>
            <a:avLst/>
            <a:gdLst>
              <a:gd name="T0" fmla="*/ 138 w 1719"/>
              <a:gd name="T1" fmla="*/ 244 h 432"/>
              <a:gd name="T2" fmla="*/ 78 w 1719"/>
              <a:gd name="T3" fmla="*/ 274 h 432"/>
              <a:gd name="T4" fmla="*/ 94 w 1719"/>
              <a:gd name="T5" fmla="*/ 418 h 432"/>
              <a:gd name="T6" fmla="*/ 166 w 1719"/>
              <a:gd name="T7" fmla="*/ 299 h 432"/>
              <a:gd name="T8" fmla="*/ 90 w 1719"/>
              <a:gd name="T9" fmla="*/ 330 h 432"/>
              <a:gd name="T10" fmla="*/ 196 w 1719"/>
              <a:gd name="T11" fmla="*/ 429 h 432"/>
              <a:gd name="T12" fmla="*/ 213 w 1719"/>
              <a:gd name="T13" fmla="*/ 381 h 432"/>
              <a:gd name="T14" fmla="*/ 236 w 1719"/>
              <a:gd name="T15" fmla="*/ 259 h 432"/>
              <a:gd name="T16" fmla="*/ 141 w 1719"/>
              <a:gd name="T17" fmla="*/ 67 h 432"/>
              <a:gd name="T18" fmla="*/ 165 w 1719"/>
              <a:gd name="T19" fmla="*/ 3 h 432"/>
              <a:gd name="T20" fmla="*/ 398 w 1719"/>
              <a:gd name="T21" fmla="*/ 171 h 432"/>
              <a:gd name="T22" fmla="*/ 220 w 1719"/>
              <a:gd name="T23" fmla="*/ 155 h 432"/>
              <a:gd name="T24" fmla="*/ 142 w 1719"/>
              <a:gd name="T25" fmla="*/ 174 h 432"/>
              <a:gd name="T26" fmla="*/ 113 w 1719"/>
              <a:gd name="T27" fmla="*/ 230 h 432"/>
              <a:gd name="T28" fmla="*/ 329 w 1719"/>
              <a:gd name="T29" fmla="*/ 123 h 432"/>
              <a:gd name="T30" fmla="*/ 245 w 1719"/>
              <a:gd name="T31" fmla="*/ 93 h 432"/>
              <a:gd name="T32" fmla="*/ 90 w 1719"/>
              <a:gd name="T33" fmla="*/ 61 h 432"/>
              <a:gd name="T34" fmla="*/ 217 w 1719"/>
              <a:gd name="T35" fmla="*/ 414 h 432"/>
              <a:gd name="T36" fmla="*/ 243 w 1719"/>
              <a:gd name="T37" fmla="*/ 432 h 432"/>
              <a:gd name="T38" fmla="*/ 243 w 1719"/>
              <a:gd name="T39" fmla="*/ 428 h 432"/>
              <a:gd name="T40" fmla="*/ 1705 w 1719"/>
              <a:gd name="T41" fmla="*/ 227 h 432"/>
              <a:gd name="T42" fmla="*/ 1718 w 1719"/>
              <a:gd name="T43" fmla="*/ 241 h 432"/>
              <a:gd name="T44" fmla="*/ 1711 w 1719"/>
              <a:gd name="T45" fmla="*/ 237 h 432"/>
              <a:gd name="T46" fmla="*/ 1704 w 1719"/>
              <a:gd name="T47" fmla="*/ 240 h 432"/>
              <a:gd name="T48" fmla="*/ 514 w 1719"/>
              <a:gd name="T49" fmla="*/ 304 h 432"/>
              <a:gd name="T50" fmla="*/ 470 w 1719"/>
              <a:gd name="T51" fmla="*/ 245 h 432"/>
              <a:gd name="T52" fmla="*/ 577 w 1719"/>
              <a:gd name="T53" fmla="*/ 375 h 432"/>
              <a:gd name="T54" fmla="*/ 810 w 1719"/>
              <a:gd name="T55" fmla="*/ 352 h 432"/>
              <a:gd name="T56" fmla="*/ 833 w 1719"/>
              <a:gd name="T57" fmla="*/ 281 h 432"/>
              <a:gd name="T58" fmla="*/ 943 w 1719"/>
              <a:gd name="T59" fmla="*/ 254 h 432"/>
              <a:gd name="T60" fmla="*/ 929 w 1719"/>
              <a:gd name="T61" fmla="*/ 228 h 432"/>
              <a:gd name="T62" fmla="*/ 945 w 1719"/>
              <a:gd name="T63" fmla="*/ 303 h 432"/>
              <a:gd name="T64" fmla="*/ 1047 w 1719"/>
              <a:gd name="T65" fmla="*/ 289 h 432"/>
              <a:gd name="T66" fmla="*/ 1197 w 1719"/>
              <a:gd name="T67" fmla="*/ 235 h 432"/>
              <a:gd name="T68" fmla="*/ 1227 w 1719"/>
              <a:gd name="T69" fmla="*/ 305 h 432"/>
              <a:gd name="T70" fmla="*/ 1298 w 1719"/>
              <a:gd name="T71" fmla="*/ 359 h 432"/>
              <a:gd name="T72" fmla="*/ 1423 w 1719"/>
              <a:gd name="T73" fmla="*/ 179 h 432"/>
              <a:gd name="T74" fmla="*/ 1480 w 1719"/>
              <a:gd name="T75" fmla="*/ 293 h 432"/>
              <a:gd name="T76" fmla="*/ 1678 w 1719"/>
              <a:gd name="T77" fmla="*/ 373 h 432"/>
              <a:gd name="T78" fmla="*/ 1678 w 1719"/>
              <a:gd name="T79" fmla="*/ 250 h 432"/>
              <a:gd name="T80" fmla="*/ 512 w 1719"/>
              <a:gd name="T81" fmla="*/ 86 h 432"/>
              <a:gd name="T82" fmla="*/ 457 w 1719"/>
              <a:gd name="T83" fmla="*/ 76 h 432"/>
              <a:gd name="T84" fmla="*/ 538 w 1719"/>
              <a:gd name="T85" fmla="*/ 83 h 432"/>
              <a:gd name="T86" fmla="*/ 598 w 1719"/>
              <a:gd name="T87" fmla="*/ 147 h 432"/>
              <a:gd name="T88" fmla="*/ 572 w 1719"/>
              <a:gd name="T89" fmla="*/ 138 h 432"/>
              <a:gd name="T90" fmla="*/ 619 w 1719"/>
              <a:gd name="T91" fmla="*/ 97 h 432"/>
              <a:gd name="T92" fmla="*/ 642 w 1719"/>
              <a:gd name="T93" fmla="*/ 124 h 432"/>
              <a:gd name="T94" fmla="*/ 667 w 1719"/>
              <a:gd name="T95" fmla="*/ 143 h 432"/>
              <a:gd name="T96" fmla="*/ 715 w 1719"/>
              <a:gd name="T97" fmla="*/ 126 h 432"/>
              <a:gd name="T98" fmla="*/ 721 w 1719"/>
              <a:gd name="T99" fmla="*/ 120 h 432"/>
              <a:gd name="T100" fmla="*/ 793 w 1719"/>
              <a:gd name="T101" fmla="*/ 123 h 432"/>
              <a:gd name="T102" fmla="*/ 825 w 1719"/>
              <a:gd name="T103" fmla="*/ 78 h 432"/>
              <a:gd name="T104" fmla="*/ 808 w 1719"/>
              <a:gd name="T105" fmla="*/ 97 h 432"/>
              <a:gd name="T106" fmla="*/ 833 w 1719"/>
              <a:gd name="T107" fmla="*/ 97 h 432"/>
              <a:gd name="T108" fmla="*/ 863 w 1719"/>
              <a:gd name="T109" fmla="*/ 142 h 432"/>
              <a:gd name="T110" fmla="*/ 897 w 1719"/>
              <a:gd name="T111" fmla="*/ 101 h 432"/>
              <a:gd name="T112" fmla="*/ 886 w 1719"/>
              <a:gd name="T113" fmla="*/ 105 h 432"/>
              <a:gd name="T114" fmla="*/ 886 w 1719"/>
              <a:gd name="T115" fmla="*/ 10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9" h="432">
                <a:moveTo>
                  <a:pt x="241" y="207"/>
                </a:moveTo>
                <a:cubicBezTo>
                  <a:pt x="240" y="206"/>
                  <a:pt x="233" y="210"/>
                  <a:pt x="231" y="210"/>
                </a:cubicBezTo>
                <a:cubicBezTo>
                  <a:pt x="234" y="224"/>
                  <a:pt x="235" y="238"/>
                  <a:pt x="235" y="252"/>
                </a:cubicBezTo>
                <a:cubicBezTo>
                  <a:pt x="223" y="245"/>
                  <a:pt x="198" y="229"/>
                  <a:pt x="191" y="223"/>
                </a:cubicBezTo>
                <a:cubicBezTo>
                  <a:pt x="187" y="225"/>
                  <a:pt x="187" y="225"/>
                  <a:pt x="187" y="225"/>
                </a:cubicBezTo>
                <a:cubicBezTo>
                  <a:pt x="187" y="225"/>
                  <a:pt x="187" y="224"/>
                  <a:pt x="187" y="223"/>
                </a:cubicBezTo>
                <a:cubicBezTo>
                  <a:pt x="180" y="226"/>
                  <a:pt x="180" y="226"/>
                  <a:pt x="180" y="226"/>
                </a:cubicBezTo>
                <a:cubicBezTo>
                  <a:pt x="178" y="227"/>
                  <a:pt x="178" y="225"/>
                  <a:pt x="179" y="228"/>
                </a:cubicBezTo>
                <a:cubicBezTo>
                  <a:pt x="181" y="246"/>
                  <a:pt x="178" y="265"/>
                  <a:pt x="171" y="284"/>
                </a:cubicBezTo>
                <a:cubicBezTo>
                  <a:pt x="158" y="273"/>
                  <a:pt x="146" y="257"/>
                  <a:pt x="142" y="242"/>
                </a:cubicBezTo>
                <a:cubicBezTo>
                  <a:pt x="141" y="243"/>
                  <a:pt x="140" y="244"/>
                  <a:pt x="138" y="244"/>
                </a:cubicBezTo>
                <a:cubicBezTo>
                  <a:pt x="136" y="245"/>
                  <a:pt x="136" y="244"/>
                  <a:pt x="136" y="246"/>
                </a:cubicBezTo>
                <a:cubicBezTo>
                  <a:pt x="142" y="266"/>
                  <a:pt x="157" y="282"/>
                  <a:pt x="167" y="290"/>
                </a:cubicBezTo>
                <a:cubicBezTo>
                  <a:pt x="155" y="295"/>
                  <a:pt x="141" y="300"/>
                  <a:pt x="125" y="305"/>
                </a:cubicBezTo>
                <a:cubicBezTo>
                  <a:pt x="120" y="307"/>
                  <a:pt x="112" y="310"/>
                  <a:pt x="104" y="312"/>
                </a:cubicBezTo>
                <a:cubicBezTo>
                  <a:pt x="111" y="301"/>
                  <a:pt x="130" y="266"/>
                  <a:pt x="136" y="245"/>
                </a:cubicBezTo>
                <a:cubicBezTo>
                  <a:pt x="126" y="249"/>
                  <a:pt x="126" y="249"/>
                  <a:pt x="126" y="249"/>
                </a:cubicBezTo>
                <a:cubicBezTo>
                  <a:pt x="116" y="274"/>
                  <a:pt x="99" y="300"/>
                  <a:pt x="92" y="311"/>
                </a:cubicBezTo>
                <a:cubicBezTo>
                  <a:pt x="92" y="312"/>
                  <a:pt x="91" y="312"/>
                  <a:pt x="91" y="313"/>
                </a:cubicBezTo>
                <a:cubicBezTo>
                  <a:pt x="84" y="300"/>
                  <a:pt x="82" y="285"/>
                  <a:pt x="87" y="269"/>
                </a:cubicBezTo>
                <a:cubicBezTo>
                  <a:pt x="87" y="270"/>
                  <a:pt x="87" y="270"/>
                  <a:pt x="87" y="270"/>
                </a:cubicBezTo>
                <a:cubicBezTo>
                  <a:pt x="88" y="267"/>
                  <a:pt x="78" y="274"/>
                  <a:pt x="78" y="274"/>
                </a:cubicBezTo>
                <a:cubicBezTo>
                  <a:pt x="75" y="275"/>
                  <a:pt x="75" y="277"/>
                  <a:pt x="75" y="280"/>
                </a:cubicBezTo>
                <a:cubicBezTo>
                  <a:pt x="74" y="284"/>
                  <a:pt x="73" y="288"/>
                  <a:pt x="73" y="292"/>
                </a:cubicBezTo>
                <a:cubicBezTo>
                  <a:pt x="74" y="301"/>
                  <a:pt x="77" y="310"/>
                  <a:pt x="82" y="319"/>
                </a:cubicBezTo>
                <a:cubicBezTo>
                  <a:pt x="62" y="325"/>
                  <a:pt x="38" y="332"/>
                  <a:pt x="16" y="338"/>
                </a:cubicBezTo>
                <a:cubicBezTo>
                  <a:pt x="16" y="337"/>
                  <a:pt x="16" y="337"/>
                  <a:pt x="16" y="336"/>
                </a:cubicBezTo>
                <a:cubicBezTo>
                  <a:pt x="20" y="320"/>
                  <a:pt x="36" y="300"/>
                  <a:pt x="54" y="289"/>
                </a:cubicBezTo>
                <a:cubicBezTo>
                  <a:pt x="58" y="284"/>
                  <a:pt x="58" y="284"/>
                  <a:pt x="58" y="284"/>
                </a:cubicBezTo>
                <a:cubicBezTo>
                  <a:pt x="33" y="301"/>
                  <a:pt x="33" y="301"/>
                  <a:pt x="33" y="301"/>
                </a:cubicBezTo>
                <a:cubicBezTo>
                  <a:pt x="21" y="311"/>
                  <a:pt x="8" y="327"/>
                  <a:pt x="5" y="341"/>
                </a:cubicBezTo>
                <a:cubicBezTo>
                  <a:pt x="0" y="362"/>
                  <a:pt x="16" y="379"/>
                  <a:pt x="33" y="391"/>
                </a:cubicBezTo>
                <a:cubicBezTo>
                  <a:pt x="52" y="404"/>
                  <a:pt x="71" y="411"/>
                  <a:pt x="94" y="418"/>
                </a:cubicBezTo>
                <a:cubicBezTo>
                  <a:pt x="119" y="425"/>
                  <a:pt x="169" y="431"/>
                  <a:pt x="194" y="432"/>
                </a:cubicBezTo>
                <a:cubicBezTo>
                  <a:pt x="196" y="432"/>
                  <a:pt x="199" y="431"/>
                  <a:pt x="199" y="431"/>
                </a:cubicBezTo>
                <a:cubicBezTo>
                  <a:pt x="199" y="431"/>
                  <a:pt x="200" y="429"/>
                  <a:pt x="200" y="429"/>
                </a:cubicBezTo>
                <a:cubicBezTo>
                  <a:pt x="202" y="425"/>
                  <a:pt x="232" y="370"/>
                  <a:pt x="240" y="323"/>
                </a:cubicBezTo>
                <a:cubicBezTo>
                  <a:pt x="245" y="291"/>
                  <a:pt x="249" y="248"/>
                  <a:pt x="241" y="207"/>
                </a:cubicBezTo>
                <a:close/>
                <a:moveTo>
                  <a:pt x="187" y="228"/>
                </a:moveTo>
                <a:cubicBezTo>
                  <a:pt x="198" y="235"/>
                  <a:pt x="225" y="251"/>
                  <a:pt x="235" y="255"/>
                </a:cubicBezTo>
                <a:cubicBezTo>
                  <a:pt x="223" y="264"/>
                  <a:pt x="205" y="274"/>
                  <a:pt x="179" y="285"/>
                </a:cubicBezTo>
                <a:cubicBezTo>
                  <a:pt x="186" y="260"/>
                  <a:pt x="188" y="240"/>
                  <a:pt x="187" y="228"/>
                </a:cubicBezTo>
                <a:close/>
                <a:moveTo>
                  <a:pt x="133" y="312"/>
                </a:moveTo>
                <a:cubicBezTo>
                  <a:pt x="144" y="308"/>
                  <a:pt x="156" y="304"/>
                  <a:pt x="166" y="299"/>
                </a:cubicBezTo>
                <a:cubicBezTo>
                  <a:pt x="158" y="319"/>
                  <a:pt x="148" y="339"/>
                  <a:pt x="137" y="356"/>
                </a:cubicBezTo>
                <a:cubicBezTo>
                  <a:pt x="137" y="356"/>
                  <a:pt x="137" y="356"/>
                  <a:pt x="137" y="356"/>
                </a:cubicBezTo>
                <a:cubicBezTo>
                  <a:pt x="132" y="353"/>
                  <a:pt x="127" y="350"/>
                  <a:pt x="123" y="347"/>
                </a:cubicBezTo>
                <a:cubicBezTo>
                  <a:pt x="113" y="340"/>
                  <a:pt x="104" y="332"/>
                  <a:pt x="98" y="323"/>
                </a:cubicBezTo>
                <a:cubicBezTo>
                  <a:pt x="110" y="320"/>
                  <a:pt x="121" y="316"/>
                  <a:pt x="133" y="312"/>
                </a:cubicBezTo>
                <a:close/>
                <a:moveTo>
                  <a:pt x="16" y="342"/>
                </a:moveTo>
                <a:cubicBezTo>
                  <a:pt x="37" y="337"/>
                  <a:pt x="60" y="332"/>
                  <a:pt x="82" y="327"/>
                </a:cubicBezTo>
                <a:cubicBezTo>
                  <a:pt x="65" y="351"/>
                  <a:pt x="51" y="369"/>
                  <a:pt x="43" y="383"/>
                </a:cubicBezTo>
                <a:cubicBezTo>
                  <a:pt x="30" y="373"/>
                  <a:pt x="17" y="358"/>
                  <a:pt x="16" y="342"/>
                </a:cubicBezTo>
                <a:close/>
                <a:moveTo>
                  <a:pt x="46" y="385"/>
                </a:moveTo>
                <a:cubicBezTo>
                  <a:pt x="59" y="366"/>
                  <a:pt x="75" y="348"/>
                  <a:pt x="90" y="330"/>
                </a:cubicBezTo>
                <a:cubicBezTo>
                  <a:pt x="93" y="334"/>
                  <a:pt x="97" y="339"/>
                  <a:pt x="102" y="342"/>
                </a:cubicBezTo>
                <a:cubicBezTo>
                  <a:pt x="109" y="349"/>
                  <a:pt x="118" y="355"/>
                  <a:pt x="126" y="360"/>
                </a:cubicBezTo>
                <a:cubicBezTo>
                  <a:pt x="101" y="369"/>
                  <a:pt x="74" y="379"/>
                  <a:pt x="48" y="387"/>
                </a:cubicBezTo>
                <a:cubicBezTo>
                  <a:pt x="48" y="387"/>
                  <a:pt x="47" y="386"/>
                  <a:pt x="46" y="385"/>
                </a:cubicBezTo>
                <a:close/>
                <a:moveTo>
                  <a:pt x="103" y="412"/>
                </a:moveTo>
                <a:cubicBezTo>
                  <a:pt x="101" y="412"/>
                  <a:pt x="100" y="411"/>
                  <a:pt x="99" y="411"/>
                </a:cubicBezTo>
                <a:cubicBezTo>
                  <a:pt x="76" y="403"/>
                  <a:pt x="65" y="399"/>
                  <a:pt x="52" y="390"/>
                </a:cubicBezTo>
                <a:cubicBezTo>
                  <a:pt x="62" y="387"/>
                  <a:pt x="108" y="375"/>
                  <a:pt x="131" y="367"/>
                </a:cubicBezTo>
                <a:cubicBezTo>
                  <a:pt x="118" y="388"/>
                  <a:pt x="107" y="404"/>
                  <a:pt x="103" y="412"/>
                </a:cubicBezTo>
                <a:cubicBezTo>
                  <a:pt x="103" y="412"/>
                  <a:pt x="103" y="412"/>
                  <a:pt x="103" y="412"/>
                </a:cubicBezTo>
                <a:close/>
                <a:moveTo>
                  <a:pt x="196" y="429"/>
                </a:moveTo>
                <a:cubicBezTo>
                  <a:pt x="178" y="426"/>
                  <a:pt x="142" y="421"/>
                  <a:pt x="117" y="416"/>
                </a:cubicBezTo>
                <a:cubicBezTo>
                  <a:pt x="151" y="408"/>
                  <a:pt x="173" y="404"/>
                  <a:pt x="212" y="386"/>
                </a:cubicBezTo>
                <a:cubicBezTo>
                  <a:pt x="205" y="405"/>
                  <a:pt x="199" y="421"/>
                  <a:pt x="196" y="429"/>
                </a:cubicBezTo>
                <a:close/>
                <a:moveTo>
                  <a:pt x="111" y="414"/>
                </a:moveTo>
                <a:cubicBezTo>
                  <a:pt x="111" y="414"/>
                  <a:pt x="111" y="414"/>
                  <a:pt x="111" y="414"/>
                </a:cubicBezTo>
                <a:cubicBezTo>
                  <a:pt x="109" y="414"/>
                  <a:pt x="108" y="414"/>
                  <a:pt x="107" y="413"/>
                </a:cubicBezTo>
                <a:cubicBezTo>
                  <a:pt x="121" y="398"/>
                  <a:pt x="132" y="382"/>
                  <a:pt x="142" y="367"/>
                </a:cubicBezTo>
                <a:cubicBezTo>
                  <a:pt x="175" y="381"/>
                  <a:pt x="207" y="383"/>
                  <a:pt x="212" y="384"/>
                </a:cubicBezTo>
                <a:cubicBezTo>
                  <a:pt x="196" y="390"/>
                  <a:pt x="115" y="413"/>
                  <a:pt x="111" y="414"/>
                </a:cubicBezTo>
                <a:close/>
                <a:moveTo>
                  <a:pt x="229" y="328"/>
                </a:moveTo>
                <a:cubicBezTo>
                  <a:pt x="226" y="341"/>
                  <a:pt x="220" y="362"/>
                  <a:pt x="213" y="381"/>
                </a:cubicBezTo>
                <a:cubicBezTo>
                  <a:pt x="191" y="378"/>
                  <a:pt x="168" y="371"/>
                  <a:pt x="147" y="361"/>
                </a:cubicBezTo>
                <a:cubicBezTo>
                  <a:pt x="170" y="352"/>
                  <a:pt x="217" y="330"/>
                  <a:pt x="230" y="321"/>
                </a:cubicBezTo>
                <a:cubicBezTo>
                  <a:pt x="230" y="324"/>
                  <a:pt x="229" y="326"/>
                  <a:pt x="229" y="328"/>
                </a:cubicBezTo>
                <a:close/>
                <a:moveTo>
                  <a:pt x="231" y="318"/>
                </a:moveTo>
                <a:cubicBezTo>
                  <a:pt x="217" y="326"/>
                  <a:pt x="172" y="343"/>
                  <a:pt x="151" y="351"/>
                </a:cubicBezTo>
                <a:cubicBezTo>
                  <a:pt x="162" y="331"/>
                  <a:pt x="170" y="313"/>
                  <a:pt x="176" y="296"/>
                </a:cubicBezTo>
                <a:cubicBezTo>
                  <a:pt x="199" y="310"/>
                  <a:pt x="223" y="316"/>
                  <a:pt x="231" y="318"/>
                </a:cubicBezTo>
                <a:cubicBezTo>
                  <a:pt x="231" y="318"/>
                  <a:pt x="231" y="318"/>
                  <a:pt x="231" y="318"/>
                </a:cubicBezTo>
                <a:close/>
                <a:moveTo>
                  <a:pt x="231" y="315"/>
                </a:moveTo>
                <a:cubicBezTo>
                  <a:pt x="213" y="310"/>
                  <a:pt x="196" y="302"/>
                  <a:pt x="181" y="292"/>
                </a:cubicBezTo>
                <a:cubicBezTo>
                  <a:pt x="213" y="276"/>
                  <a:pt x="233" y="261"/>
                  <a:pt x="236" y="259"/>
                </a:cubicBezTo>
                <a:cubicBezTo>
                  <a:pt x="236" y="280"/>
                  <a:pt x="234" y="299"/>
                  <a:pt x="231" y="315"/>
                </a:cubicBezTo>
                <a:close/>
                <a:moveTo>
                  <a:pt x="87" y="59"/>
                </a:moveTo>
                <a:cubicBezTo>
                  <a:pt x="79" y="53"/>
                  <a:pt x="88" y="44"/>
                  <a:pt x="93" y="39"/>
                </a:cubicBezTo>
                <a:cubicBezTo>
                  <a:pt x="95" y="38"/>
                  <a:pt x="97" y="36"/>
                  <a:pt x="100" y="34"/>
                </a:cubicBezTo>
                <a:cubicBezTo>
                  <a:pt x="106" y="42"/>
                  <a:pt x="123" y="64"/>
                  <a:pt x="129" y="70"/>
                </a:cubicBezTo>
                <a:cubicBezTo>
                  <a:pt x="141" y="69"/>
                  <a:pt x="141" y="69"/>
                  <a:pt x="141" y="69"/>
                </a:cubicBezTo>
                <a:cubicBezTo>
                  <a:pt x="135" y="64"/>
                  <a:pt x="110" y="39"/>
                  <a:pt x="102" y="33"/>
                </a:cubicBezTo>
                <a:cubicBezTo>
                  <a:pt x="102" y="33"/>
                  <a:pt x="103" y="32"/>
                  <a:pt x="103" y="32"/>
                </a:cubicBezTo>
                <a:cubicBezTo>
                  <a:pt x="115" y="37"/>
                  <a:pt x="155" y="45"/>
                  <a:pt x="176" y="46"/>
                </a:cubicBezTo>
                <a:cubicBezTo>
                  <a:pt x="177" y="47"/>
                  <a:pt x="177" y="47"/>
                  <a:pt x="177" y="47"/>
                </a:cubicBezTo>
                <a:cubicBezTo>
                  <a:pt x="169" y="50"/>
                  <a:pt x="155" y="57"/>
                  <a:pt x="141" y="67"/>
                </a:cubicBezTo>
                <a:cubicBezTo>
                  <a:pt x="150" y="69"/>
                  <a:pt x="150" y="69"/>
                  <a:pt x="150" y="69"/>
                </a:cubicBezTo>
                <a:cubicBezTo>
                  <a:pt x="161" y="63"/>
                  <a:pt x="169" y="57"/>
                  <a:pt x="178" y="50"/>
                </a:cubicBezTo>
                <a:cubicBezTo>
                  <a:pt x="182" y="58"/>
                  <a:pt x="187" y="67"/>
                  <a:pt x="192" y="77"/>
                </a:cubicBezTo>
                <a:cubicBezTo>
                  <a:pt x="202" y="78"/>
                  <a:pt x="202" y="78"/>
                  <a:pt x="202" y="78"/>
                </a:cubicBezTo>
                <a:cubicBezTo>
                  <a:pt x="185" y="49"/>
                  <a:pt x="172" y="22"/>
                  <a:pt x="167" y="0"/>
                </a:cubicBezTo>
                <a:cubicBezTo>
                  <a:pt x="154" y="3"/>
                  <a:pt x="86" y="27"/>
                  <a:pt x="74" y="44"/>
                </a:cubicBezTo>
                <a:cubicBezTo>
                  <a:pt x="69" y="51"/>
                  <a:pt x="83" y="56"/>
                  <a:pt x="87" y="59"/>
                </a:cubicBezTo>
                <a:close/>
                <a:moveTo>
                  <a:pt x="165" y="3"/>
                </a:moveTo>
                <a:cubicBezTo>
                  <a:pt x="166" y="16"/>
                  <a:pt x="169" y="28"/>
                  <a:pt x="174" y="41"/>
                </a:cubicBezTo>
                <a:cubicBezTo>
                  <a:pt x="159" y="37"/>
                  <a:pt x="120" y="32"/>
                  <a:pt x="107" y="30"/>
                </a:cubicBezTo>
                <a:cubicBezTo>
                  <a:pt x="130" y="16"/>
                  <a:pt x="161" y="5"/>
                  <a:pt x="165" y="3"/>
                </a:cubicBezTo>
                <a:close/>
                <a:moveTo>
                  <a:pt x="398" y="171"/>
                </a:moveTo>
                <a:cubicBezTo>
                  <a:pt x="374" y="134"/>
                  <a:pt x="338" y="100"/>
                  <a:pt x="231" y="80"/>
                </a:cubicBezTo>
                <a:cubicBezTo>
                  <a:pt x="208" y="76"/>
                  <a:pt x="181" y="73"/>
                  <a:pt x="134" y="64"/>
                </a:cubicBezTo>
                <a:cubicBezTo>
                  <a:pt x="117" y="62"/>
                  <a:pt x="68" y="54"/>
                  <a:pt x="74" y="44"/>
                </a:cubicBezTo>
                <a:cubicBezTo>
                  <a:pt x="71" y="48"/>
                  <a:pt x="73" y="52"/>
                  <a:pt x="75" y="54"/>
                </a:cubicBezTo>
                <a:cubicBezTo>
                  <a:pt x="100" y="82"/>
                  <a:pt x="135" y="98"/>
                  <a:pt x="135" y="155"/>
                </a:cubicBezTo>
                <a:cubicBezTo>
                  <a:pt x="135" y="207"/>
                  <a:pt x="88" y="256"/>
                  <a:pt x="41" y="295"/>
                </a:cubicBezTo>
                <a:cubicBezTo>
                  <a:pt x="38" y="297"/>
                  <a:pt x="36" y="299"/>
                  <a:pt x="33" y="301"/>
                </a:cubicBezTo>
                <a:cubicBezTo>
                  <a:pt x="90" y="267"/>
                  <a:pt x="126" y="252"/>
                  <a:pt x="170" y="235"/>
                </a:cubicBezTo>
                <a:cubicBezTo>
                  <a:pt x="225" y="214"/>
                  <a:pt x="336" y="183"/>
                  <a:pt x="399" y="174"/>
                </a:cubicBezTo>
                <a:lnTo>
                  <a:pt x="398" y="171"/>
                </a:lnTo>
                <a:close/>
                <a:moveTo>
                  <a:pt x="173" y="224"/>
                </a:moveTo>
                <a:cubicBezTo>
                  <a:pt x="173" y="212"/>
                  <a:pt x="170" y="202"/>
                  <a:pt x="165" y="195"/>
                </a:cubicBezTo>
                <a:cubicBezTo>
                  <a:pt x="181" y="185"/>
                  <a:pt x="199" y="175"/>
                  <a:pt x="219" y="165"/>
                </a:cubicBezTo>
                <a:cubicBezTo>
                  <a:pt x="207" y="183"/>
                  <a:pt x="192" y="202"/>
                  <a:pt x="173" y="224"/>
                </a:cubicBezTo>
                <a:cubicBezTo>
                  <a:pt x="173" y="224"/>
                  <a:pt x="173" y="224"/>
                  <a:pt x="173" y="224"/>
                </a:cubicBezTo>
                <a:close/>
                <a:moveTo>
                  <a:pt x="178" y="81"/>
                </a:moveTo>
                <a:cubicBezTo>
                  <a:pt x="178" y="81"/>
                  <a:pt x="178" y="81"/>
                  <a:pt x="178" y="81"/>
                </a:cubicBezTo>
                <a:cubicBezTo>
                  <a:pt x="183" y="94"/>
                  <a:pt x="184" y="109"/>
                  <a:pt x="183" y="124"/>
                </a:cubicBezTo>
                <a:cubicBezTo>
                  <a:pt x="169" y="119"/>
                  <a:pt x="155" y="116"/>
                  <a:pt x="142" y="112"/>
                </a:cubicBezTo>
                <a:cubicBezTo>
                  <a:pt x="150" y="102"/>
                  <a:pt x="163" y="92"/>
                  <a:pt x="178" y="81"/>
                </a:cubicBezTo>
                <a:close/>
                <a:moveTo>
                  <a:pt x="220" y="155"/>
                </a:moveTo>
                <a:cubicBezTo>
                  <a:pt x="203" y="163"/>
                  <a:pt x="187" y="171"/>
                  <a:pt x="174" y="180"/>
                </a:cubicBezTo>
                <a:cubicBezTo>
                  <a:pt x="181" y="166"/>
                  <a:pt x="186" y="152"/>
                  <a:pt x="189" y="139"/>
                </a:cubicBezTo>
                <a:cubicBezTo>
                  <a:pt x="199" y="144"/>
                  <a:pt x="209" y="149"/>
                  <a:pt x="220" y="155"/>
                </a:cubicBezTo>
                <a:close/>
                <a:moveTo>
                  <a:pt x="197" y="129"/>
                </a:moveTo>
                <a:cubicBezTo>
                  <a:pt x="212" y="118"/>
                  <a:pt x="231" y="106"/>
                  <a:pt x="252" y="95"/>
                </a:cubicBezTo>
                <a:cubicBezTo>
                  <a:pt x="251" y="107"/>
                  <a:pt x="244" y="124"/>
                  <a:pt x="231" y="146"/>
                </a:cubicBezTo>
                <a:cubicBezTo>
                  <a:pt x="220" y="139"/>
                  <a:pt x="208" y="134"/>
                  <a:pt x="197" y="129"/>
                </a:cubicBezTo>
                <a:close/>
                <a:moveTo>
                  <a:pt x="142" y="174"/>
                </a:moveTo>
                <a:cubicBezTo>
                  <a:pt x="149" y="167"/>
                  <a:pt x="162" y="155"/>
                  <a:pt x="181" y="141"/>
                </a:cubicBezTo>
                <a:cubicBezTo>
                  <a:pt x="177" y="157"/>
                  <a:pt x="170" y="173"/>
                  <a:pt x="161" y="188"/>
                </a:cubicBezTo>
                <a:cubicBezTo>
                  <a:pt x="154" y="181"/>
                  <a:pt x="147" y="176"/>
                  <a:pt x="142" y="174"/>
                </a:cubicBezTo>
                <a:close/>
                <a:moveTo>
                  <a:pt x="151" y="195"/>
                </a:moveTo>
                <a:cubicBezTo>
                  <a:pt x="140" y="203"/>
                  <a:pt x="130" y="211"/>
                  <a:pt x="121" y="218"/>
                </a:cubicBezTo>
                <a:cubicBezTo>
                  <a:pt x="128" y="208"/>
                  <a:pt x="133" y="197"/>
                  <a:pt x="136" y="185"/>
                </a:cubicBezTo>
                <a:cubicBezTo>
                  <a:pt x="142" y="188"/>
                  <a:pt x="147" y="191"/>
                  <a:pt x="151" y="195"/>
                </a:cubicBezTo>
                <a:close/>
                <a:moveTo>
                  <a:pt x="176" y="134"/>
                </a:moveTo>
                <a:cubicBezTo>
                  <a:pt x="165" y="143"/>
                  <a:pt x="154" y="153"/>
                  <a:pt x="140" y="167"/>
                </a:cubicBezTo>
                <a:cubicBezTo>
                  <a:pt x="142" y="151"/>
                  <a:pt x="141" y="136"/>
                  <a:pt x="139" y="123"/>
                </a:cubicBezTo>
                <a:cubicBezTo>
                  <a:pt x="149" y="125"/>
                  <a:pt x="162" y="129"/>
                  <a:pt x="176" y="134"/>
                </a:cubicBezTo>
                <a:close/>
                <a:moveTo>
                  <a:pt x="148" y="205"/>
                </a:moveTo>
                <a:cubicBezTo>
                  <a:pt x="134" y="223"/>
                  <a:pt x="115" y="240"/>
                  <a:pt x="91" y="254"/>
                </a:cubicBezTo>
                <a:cubicBezTo>
                  <a:pt x="100" y="246"/>
                  <a:pt x="107" y="238"/>
                  <a:pt x="113" y="230"/>
                </a:cubicBezTo>
                <a:cubicBezTo>
                  <a:pt x="121" y="223"/>
                  <a:pt x="133" y="215"/>
                  <a:pt x="148" y="205"/>
                </a:cubicBezTo>
                <a:close/>
                <a:moveTo>
                  <a:pt x="158" y="203"/>
                </a:moveTo>
                <a:cubicBezTo>
                  <a:pt x="165" y="210"/>
                  <a:pt x="168" y="219"/>
                  <a:pt x="168" y="226"/>
                </a:cubicBezTo>
                <a:cubicBezTo>
                  <a:pt x="142" y="236"/>
                  <a:pt x="122" y="244"/>
                  <a:pt x="102" y="254"/>
                </a:cubicBezTo>
                <a:cubicBezTo>
                  <a:pt x="126" y="238"/>
                  <a:pt x="145" y="220"/>
                  <a:pt x="158" y="203"/>
                </a:cubicBezTo>
                <a:close/>
                <a:moveTo>
                  <a:pt x="232" y="162"/>
                </a:moveTo>
                <a:cubicBezTo>
                  <a:pt x="246" y="171"/>
                  <a:pt x="259" y="181"/>
                  <a:pt x="271" y="192"/>
                </a:cubicBezTo>
                <a:cubicBezTo>
                  <a:pt x="244" y="199"/>
                  <a:pt x="214" y="209"/>
                  <a:pt x="180" y="221"/>
                </a:cubicBezTo>
                <a:cubicBezTo>
                  <a:pt x="204" y="201"/>
                  <a:pt x="220" y="181"/>
                  <a:pt x="232" y="162"/>
                </a:cubicBezTo>
                <a:close/>
                <a:moveTo>
                  <a:pt x="243" y="154"/>
                </a:moveTo>
                <a:cubicBezTo>
                  <a:pt x="269" y="142"/>
                  <a:pt x="298" y="132"/>
                  <a:pt x="329" y="123"/>
                </a:cubicBezTo>
                <a:cubicBezTo>
                  <a:pt x="319" y="140"/>
                  <a:pt x="302" y="159"/>
                  <a:pt x="277" y="191"/>
                </a:cubicBezTo>
                <a:cubicBezTo>
                  <a:pt x="277" y="191"/>
                  <a:pt x="277" y="191"/>
                  <a:pt x="277" y="191"/>
                </a:cubicBezTo>
                <a:cubicBezTo>
                  <a:pt x="277" y="191"/>
                  <a:pt x="277" y="191"/>
                  <a:pt x="277" y="191"/>
                </a:cubicBezTo>
                <a:cubicBezTo>
                  <a:pt x="277" y="191"/>
                  <a:pt x="277" y="191"/>
                  <a:pt x="277" y="191"/>
                </a:cubicBezTo>
                <a:cubicBezTo>
                  <a:pt x="268" y="175"/>
                  <a:pt x="256" y="164"/>
                  <a:pt x="243" y="154"/>
                </a:cubicBezTo>
                <a:close/>
                <a:moveTo>
                  <a:pt x="324" y="119"/>
                </a:moveTo>
                <a:cubicBezTo>
                  <a:pt x="294" y="126"/>
                  <a:pt x="266" y="135"/>
                  <a:pt x="242" y="145"/>
                </a:cubicBezTo>
                <a:cubicBezTo>
                  <a:pt x="251" y="126"/>
                  <a:pt x="255" y="110"/>
                  <a:pt x="256" y="96"/>
                </a:cubicBezTo>
                <a:cubicBezTo>
                  <a:pt x="273" y="100"/>
                  <a:pt x="289" y="105"/>
                  <a:pt x="306" y="111"/>
                </a:cubicBezTo>
                <a:cubicBezTo>
                  <a:pt x="312" y="114"/>
                  <a:pt x="318" y="116"/>
                  <a:pt x="324" y="119"/>
                </a:cubicBezTo>
                <a:close/>
                <a:moveTo>
                  <a:pt x="245" y="93"/>
                </a:moveTo>
                <a:cubicBezTo>
                  <a:pt x="226" y="102"/>
                  <a:pt x="209" y="110"/>
                  <a:pt x="191" y="123"/>
                </a:cubicBezTo>
                <a:cubicBezTo>
                  <a:pt x="191" y="108"/>
                  <a:pt x="188" y="93"/>
                  <a:pt x="183" y="81"/>
                </a:cubicBezTo>
                <a:cubicBezTo>
                  <a:pt x="204" y="85"/>
                  <a:pt x="224" y="88"/>
                  <a:pt x="245" y="93"/>
                </a:cubicBezTo>
                <a:close/>
                <a:moveTo>
                  <a:pt x="173" y="80"/>
                </a:moveTo>
                <a:cubicBezTo>
                  <a:pt x="165" y="84"/>
                  <a:pt x="145" y="96"/>
                  <a:pt x="136" y="108"/>
                </a:cubicBezTo>
                <a:cubicBezTo>
                  <a:pt x="131" y="90"/>
                  <a:pt x="125" y="76"/>
                  <a:pt x="122" y="70"/>
                </a:cubicBezTo>
                <a:cubicBezTo>
                  <a:pt x="141" y="74"/>
                  <a:pt x="161" y="78"/>
                  <a:pt x="173" y="80"/>
                </a:cubicBezTo>
                <a:close/>
                <a:moveTo>
                  <a:pt x="90" y="61"/>
                </a:moveTo>
                <a:cubicBezTo>
                  <a:pt x="97" y="64"/>
                  <a:pt x="107" y="67"/>
                  <a:pt x="117" y="69"/>
                </a:cubicBezTo>
                <a:cubicBezTo>
                  <a:pt x="122" y="82"/>
                  <a:pt x="126" y="94"/>
                  <a:pt x="128" y="105"/>
                </a:cubicBezTo>
                <a:cubicBezTo>
                  <a:pt x="119" y="88"/>
                  <a:pt x="106" y="73"/>
                  <a:pt x="90" y="61"/>
                </a:cubicBezTo>
                <a:close/>
                <a:moveTo>
                  <a:pt x="285" y="189"/>
                </a:moveTo>
                <a:cubicBezTo>
                  <a:pt x="309" y="166"/>
                  <a:pt x="321" y="153"/>
                  <a:pt x="334" y="124"/>
                </a:cubicBezTo>
                <a:cubicBezTo>
                  <a:pt x="361" y="139"/>
                  <a:pt x="380" y="157"/>
                  <a:pt x="390" y="169"/>
                </a:cubicBezTo>
                <a:cubicBezTo>
                  <a:pt x="391" y="170"/>
                  <a:pt x="392" y="170"/>
                  <a:pt x="393" y="171"/>
                </a:cubicBezTo>
                <a:cubicBezTo>
                  <a:pt x="380" y="172"/>
                  <a:pt x="342" y="175"/>
                  <a:pt x="285" y="189"/>
                </a:cubicBezTo>
                <a:close/>
                <a:moveTo>
                  <a:pt x="230" y="414"/>
                </a:moveTo>
                <a:cubicBezTo>
                  <a:pt x="225" y="414"/>
                  <a:pt x="225" y="414"/>
                  <a:pt x="225" y="414"/>
                </a:cubicBezTo>
                <a:cubicBezTo>
                  <a:pt x="225" y="432"/>
                  <a:pt x="225" y="432"/>
                  <a:pt x="225" y="432"/>
                </a:cubicBezTo>
                <a:cubicBezTo>
                  <a:pt x="222" y="432"/>
                  <a:pt x="222" y="432"/>
                  <a:pt x="222" y="432"/>
                </a:cubicBezTo>
                <a:cubicBezTo>
                  <a:pt x="222" y="414"/>
                  <a:pt x="222" y="414"/>
                  <a:pt x="222" y="414"/>
                </a:cubicBezTo>
                <a:cubicBezTo>
                  <a:pt x="217" y="414"/>
                  <a:pt x="217" y="414"/>
                  <a:pt x="217" y="414"/>
                </a:cubicBezTo>
                <a:cubicBezTo>
                  <a:pt x="217" y="412"/>
                  <a:pt x="217" y="412"/>
                  <a:pt x="217" y="412"/>
                </a:cubicBezTo>
                <a:cubicBezTo>
                  <a:pt x="230" y="412"/>
                  <a:pt x="230" y="412"/>
                  <a:pt x="230" y="412"/>
                </a:cubicBezTo>
                <a:lnTo>
                  <a:pt x="230" y="414"/>
                </a:lnTo>
                <a:close/>
                <a:moveTo>
                  <a:pt x="253" y="432"/>
                </a:moveTo>
                <a:cubicBezTo>
                  <a:pt x="251" y="432"/>
                  <a:pt x="251" y="432"/>
                  <a:pt x="251" y="432"/>
                </a:cubicBezTo>
                <a:cubicBezTo>
                  <a:pt x="251" y="418"/>
                  <a:pt x="251" y="418"/>
                  <a:pt x="251" y="418"/>
                </a:cubicBezTo>
                <a:cubicBezTo>
                  <a:pt x="251" y="417"/>
                  <a:pt x="251" y="416"/>
                  <a:pt x="251" y="415"/>
                </a:cubicBezTo>
                <a:cubicBezTo>
                  <a:pt x="251" y="415"/>
                  <a:pt x="251" y="415"/>
                  <a:pt x="251" y="415"/>
                </a:cubicBezTo>
                <a:cubicBezTo>
                  <a:pt x="251" y="416"/>
                  <a:pt x="251" y="416"/>
                  <a:pt x="251" y="417"/>
                </a:cubicBezTo>
                <a:cubicBezTo>
                  <a:pt x="244" y="432"/>
                  <a:pt x="244" y="432"/>
                  <a:pt x="244" y="432"/>
                </a:cubicBezTo>
                <a:cubicBezTo>
                  <a:pt x="243" y="432"/>
                  <a:pt x="243" y="432"/>
                  <a:pt x="243" y="432"/>
                </a:cubicBezTo>
                <a:cubicBezTo>
                  <a:pt x="236" y="417"/>
                  <a:pt x="236" y="417"/>
                  <a:pt x="236" y="417"/>
                </a:cubicBezTo>
                <a:cubicBezTo>
                  <a:pt x="236" y="416"/>
                  <a:pt x="236" y="416"/>
                  <a:pt x="235" y="415"/>
                </a:cubicBezTo>
                <a:cubicBezTo>
                  <a:pt x="235" y="415"/>
                  <a:pt x="235" y="415"/>
                  <a:pt x="235" y="415"/>
                </a:cubicBezTo>
                <a:cubicBezTo>
                  <a:pt x="235" y="415"/>
                  <a:pt x="236" y="417"/>
                  <a:pt x="236" y="418"/>
                </a:cubicBezTo>
                <a:cubicBezTo>
                  <a:pt x="236" y="432"/>
                  <a:pt x="236" y="432"/>
                  <a:pt x="236" y="432"/>
                </a:cubicBezTo>
                <a:cubicBezTo>
                  <a:pt x="233" y="432"/>
                  <a:pt x="233" y="432"/>
                  <a:pt x="233" y="432"/>
                </a:cubicBezTo>
                <a:cubicBezTo>
                  <a:pt x="233" y="412"/>
                  <a:pt x="233" y="412"/>
                  <a:pt x="233" y="412"/>
                </a:cubicBezTo>
                <a:cubicBezTo>
                  <a:pt x="236" y="412"/>
                  <a:pt x="236" y="412"/>
                  <a:pt x="236" y="412"/>
                </a:cubicBezTo>
                <a:cubicBezTo>
                  <a:pt x="242" y="426"/>
                  <a:pt x="242" y="426"/>
                  <a:pt x="242" y="426"/>
                </a:cubicBezTo>
                <a:cubicBezTo>
                  <a:pt x="243" y="427"/>
                  <a:pt x="243" y="427"/>
                  <a:pt x="243" y="428"/>
                </a:cubicBezTo>
                <a:cubicBezTo>
                  <a:pt x="243" y="428"/>
                  <a:pt x="243" y="428"/>
                  <a:pt x="243" y="428"/>
                </a:cubicBezTo>
                <a:cubicBezTo>
                  <a:pt x="244" y="427"/>
                  <a:pt x="244" y="426"/>
                  <a:pt x="244" y="426"/>
                </a:cubicBezTo>
                <a:cubicBezTo>
                  <a:pt x="250" y="412"/>
                  <a:pt x="250" y="412"/>
                  <a:pt x="250" y="412"/>
                </a:cubicBezTo>
                <a:cubicBezTo>
                  <a:pt x="253" y="412"/>
                  <a:pt x="253" y="412"/>
                  <a:pt x="253" y="412"/>
                </a:cubicBezTo>
                <a:lnTo>
                  <a:pt x="253" y="432"/>
                </a:lnTo>
                <a:close/>
                <a:moveTo>
                  <a:pt x="1719" y="241"/>
                </a:moveTo>
                <a:cubicBezTo>
                  <a:pt x="1719" y="245"/>
                  <a:pt x="1718" y="249"/>
                  <a:pt x="1715" y="251"/>
                </a:cubicBezTo>
                <a:cubicBezTo>
                  <a:pt x="1712" y="254"/>
                  <a:pt x="1709" y="256"/>
                  <a:pt x="1705" y="256"/>
                </a:cubicBezTo>
                <a:cubicBezTo>
                  <a:pt x="1700" y="256"/>
                  <a:pt x="1697" y="254"/>
                  <a:pt x="1694" y="251"/>
                </a:cubicBezTo>
                <a:cubicBezTo>
                  <a:pt x="1691" y="249"/>
                  <a:pt x="1690" y="245"/>
                  <a:pt x="1690" y="241"/>
                </a:cubicBezTo>
                <a:cubicBezTo>
                  <a:pt x="1690" y="237"/>
                  <a:pt x="1691" y="234"/>
                  <a:pt x="1694" y="231"/>
                </a:cubicBezTo>
                <a:cubicBezTo>
                  <a:pt x="1697" y="228"/>
                  <a:pt x="1701" y="227"/>
                  <a:pt x="1705" y="227"/>
                </a:cubicBezTo>
                <a:cubicBezTo>
                  <a:pt x="1709" y="227"/>
                  <a:pt x="1712" y="228"/>
                  <a:pt x="1715" y="231"/>
                </a:cubicBezTo>
                <a:cubicBezTo>
                  <a:pt x="1718" y="233"/>
                  <a:pt x="1719" y="237"/>
                  <a:pt x="1719" y="241"/>
                </a:cubicBezTo>
                <a:close/>
                <a:moveTo>
                  <a:pt x="1718" y="241"/>
                </a:moveTo>
                <a:cubicBezTo>
                  <a:pt x="1718" y="237"/>
                  <a:pt x="1716" y="234"/>
                  <a:pt x="1714" y="232"/>
                </a:cubicBezTo>
                <a:cubicBezTo>
                  <a:pt x="1711" y="229"/>
                  <a:pt x="1708" y="228"/>
                  <a:pt x="1705" y="228"/>
                </a:cubicBezTo>
                <a:cubicBezTo>
                  <a:pt x="1701" y="228"/>
                  <a:pt x="1698" y="229"/>
                  <a:pt x="1695" y="232"/>
                </a:cubicBezTo>
                <a:cubicBezTo>
                  <a:pt x="1693" y="234"/>
                  <a:pt x="1692" y="237"/>
                  <a:pt x="1692" y="241"/>
                </a:cubicBezTo>
                <a:cubicBezTo>
                  <a:pt x="1692" y="245"/>
                  <a:pt x="1693" y="248"/>
                  <a:pt x="1696" y="250"/>
                </a:cubicBezTo>
                <a:cubicBezTo>
                  <a:pt x="1698" y="253"/>
                  <a:pt x="1701" y="254"/>
                  <a:pt x="1705" y="254"/>
                </a:cubicBezTo>
                <a:cubicBezTo>
                  <a:pt x="1708" y="254"/>
                  <a:pt x="1711" y="253"/>
                  <a:pt x="1714" y="250"/>
                </a:cubicBezTo>
                <a:cubicBezTo>
                  <a:pt x="1716" y="248"/>
                  <a:pt x="1718" y="245"/>
                  <a:pt x="1718" y="241"/>
                </a:cubicBezTo>
                <a:close/>
                <a:moveTo>
                  <a:pt x="1712" y="250"/>
                </a:moveTo>
                <a:cubicBezTo>
                  <a:pt x="1709" y="250"/>
                  <a:pt x="1709" y="250"/>
                  <a:pt x="1709" y="250"/>
                </a:cubicBezTo>
                <a:cubicBezTo>
                  <a:pt x="1707" y="246"/>
                  <a:pt x="1707" y="246"/>
                  <a:pt x="1707" y="246"/>
                </a:cubicBezTo>
                <a:cubicBezTo>
                  <a:pt x="1706" y="244"/>
                  <a:pt x="1704" y="242"/>
                  <a:pt x="1703" y="242"/>
                </a:cubicBezTo>
                <a:cubicBezTo>
                  <a:pt x="1702" y="242"/>
                  <a:pt x="1702" y="242"/>
                  <a:pt x="1702" y="242"/>
                </a:cubicBezTo>
                <a:cubicBezTo>
                  <a:pt x="1702" y="250"/>
                  <a:pt x="1702" y="250"/>
                  <a:pt x="1702" y="250"/>
                </a:cubicBezTo>
                <a:cubicBezTo>
                  <a:pt x="1699" y="250"/>
                  <a:pt x="1699" y="250"/>
                  <a:pt x="1699" y="250"/>
                </a:cubicBezTo>
                <a:cubicBezTo>
                  <a:pt x="1699" y="232"/>
                  <a:pt x="1699" y="232"/>
                  <a:pt x="1699" y="232"/>
                </a:cubicBezTo>
                <a:cubicBezTo>
                  <a:pt x="1704" y="232"/>
                  <a:pt x="1704" y="232"/>
                  <a:pt x="1704" y="232"/>
                </a:cubicBezTo>
                <a:cubicBezTo>
                  <a:pt x="1707" y="232"/>
                  <a:pt x="1708" y="232"/>
                  <a:pt x="1709" y="233"/>
                </a:cubicBezTo>
                <a:cubicBezTo>
                  <a:pt x="1710" y="234"/>
                  <a:pt x="1711" y="235"/>
                  <a:pt x="1711" y="237"/>
                </a:cubicBezTo>
                <a:cubicBezTo>
                  <a:pt x="1711" y="238"/>
                  <a:pt x="1711" y="239"/>
                  <a:pt x="1710" y="240"/>
                </a:cubicBezTo>
                <a:cubicBezTo>
                  <a:pt x="1709" y="241"/>
                  <a:pt x="1708" y="241"/>
                  <a:pt x="1706" y="242"/>
                </a:cubicBezTo>
                <a:cubicBezTo>
                  <a:pt x="1706" y="242"/>
                  <a:pt x="1706" y="242"/>
                  <a:pt x="1706" y="242"/>
                </a:cubicBezTo>
                <a:cubicBezTo>
                  <a:pt x="1707" y="242"/>
                  <a:pt x="1708" y="243"/>
                  <a:pt x="1709" y="245"/>
                </a:cubicBezTo>
                <a:lnTo>
                  <a:pt x="1712" y="250"/>
                </a:lnTo>
                <a:close/>
                <a:moveTo>
                  <a:pt x="1708" y="237"/>
                </a:moveTo>
                <a:cubicBezTo>
                  <a:pt x="1708" y="236"/>
                  <a:pt x="1708" y="235"/>
                  <a:pt x="1707" y="235"/>
                </a:cubicBezTo>
                <a:cubicBezTo>
                  <a:pt x="1707" y="234"/>
                  <a:pt x="1705" y="234"/>
                  <a:pt x="1704" y="234"/>
                </a:cubicBezTo>
                <a:cubicBezTo>
                  <a:pt x="1702" y="234"/>
                  <a:pt x="1702" y="234"/>
                  <a:pt x="1702" y="234"/>
                </a:cubicBezTo>
                <a:cubicBezTo>
                  <a:pt x="1702" y="240"/>
                  <a:pt x="1702" y="240"/>
                  <a:pt x="1702" y="240"/>
                </a:cubicBezTo>
                <a:cubicBezTo>
                  <a:pt x="1704" y="240"/>
                  <a:pt x="1704" y="240"/>
                  <a:pt x="1704" y="240"/>
                </a:cubicBezTo>
                <a:cubicBezTo>
                  <a:pt x="1707" y="240"/>
                  <a:pt x="1708" y="239"/>
                  <a:pt x="1708" y="237"/>
                </a:cubicBezTo>
                <a:close/>
                <a:moveTo>
                  <a:pt x="549" y="324"/>
                </a:moveTo>
                <a:cubicBezTo>
                  <a:pt x="549" y="340"/>
                  <a:pt x="543" y="352"/>
                  <a:pt x="533" y="362"/>
                </a:cubicBezTo>
                <a:cubicBezTo>
                  <a:pt x="521" y="373"/>
                  <a:pt x="504" y="378"/>
                  <a:pt x="482" y="378"/>
                </a:cubicBezTo>
                <a:cubicBezTo>
                  <a:pt x="474" y="378"/>
                  <a:pt x="466" y="377"/>
                  <a:pt x="457" y="375"/>
                </a:cubicBezTo>
                <a:cubicBezTo>
                  <a:pt x="447" y="372"/>
                  <a:pt x="441" y="370"/>
                  <a:pt x="436" y="367"/>
                </a:cubicBezTo>
                <a:cubicBezTo>
                  <a:pt x="436" y="339"/>
                  <a:pt x="436" y="339"/>
                  <a:pt x="436" y="339"/>
                </a:cubicBezTo>
                <a:cubicBezTo>
                  <a:pt x="442" y="344"/>
                  <a:pt x="450" y="349"/>
                  <a:pt x="460" y="352"/>
                </a:cubicBezTo>
                <a:cubicBezTo>
                  <a:pt x="469" y="355"/>
                  <a:pt x="477" y="357"/>
                  <a:pt x="485" y="357"/>
                </a:cubicBezTo>
                <a:cubicBezTo>
                  <a:pt x="511" y="357"/>
                  <a:pt x="524" y="347"/>
                  <a:pt x="524" y="327"/>
                </a:cubicBezTo>
                <a:cubicBezTo>
                  <a:pt x="524" y="318"/>
                  <a:pt x="520" y="310"/>
                  <a:pt x="514" y="304"/>
                </a:cubicBezTo>
                <a:cubicBezTo>
                  <a:pt x="508" y="298"/>
                  <a:pt x="497" y="290"/>
                  <a:pt x="481" y="281"/>
                </a:cubicBezTo>
                <a:cubicBezTo>
                  <a:pt x="465" y="272"/>
                  <a:pt x="453" y="263"/>
                  <a:pt x="446" y="254"/>
                </a:cubicBezTo>
                <a:cubicBezTo>
                  <a:pt x="440" y="246"/>
                  <a:pt x="437" y="235"/>
                  <a:pt x="437" y="224"/>
                </a:cubicBezTo>
                <a:cubicBezTo>
                  <a:pt x="437" y="208"/>
                  <a:pt x="442" y="195"/>
                  <a:pt x="454" y="185"/>
                </a:cubicBezTo>
                <a:cubicBezTo>
                  <a:pt x="465" y="175"/>
                  <a:pt x="481" y="170"/>
                  <a:pt x="500" y="170"/>
                </a:cubicBezTo>
                <a:cubicBezTo>
                  <a:pt x="519" y="170"/>
                  <a:pt x="532" y="172"/>
                  <a:pt x="540" y="177"/>
                </a:cubicBezTo>
                <a:cubicBezTo>
                  <a:pt x="540" y="203"/>
                  <a:pt x="540" y="203"/>
                  <a:pt x="540" y="203"/>
                </a:cubicBezTo>
                <a:cubicBezTo>
                  <a:pt x="530" y="195"/>
                  <a:pt x="516" y="191"/>
                  <a:pt x="499" y="191"/>
                </a:cubicBezTo>
                <a:cubicBezTo>
                  <a:pt x="487" y="191"/>
                  <a:pt x="478" y="194"/>
                  <a:pt x="471" y="200"/>
                </a:cubicBezTo>
                <a:cubicBezTo>
                  <a:pt x="465" y="206"/>
                  <a:pt x="461" y="213"/>
                  <a:pt x="461" y="222"/>
                </a:cubicBezTo>
                <a:cubicBezTo>
                  <a:pt x="461" y="231"/>
                  <a:pt x="464" y="239"/>
                  <a:pt x="470" y="245"/>
                </a:cubicBezTo>
                <a:cubicBezTo>
                  <a:pt x="475" y="250"/>
                  <a:pt x="485" y="257"/>
                  <a:pt x="500" y="265"/>
                </a:cubicBezTo>
                <a:cubicBezTo>
                  <a:pt x="517" y="275"/>
                  <a:pt x="529" y="283"/>
                  <a:pt x="536" y="292"/>
                </a:cubicBezTo>
                <a:cubicBezTo>
                  <a:pt x="544" y="301"/>
                  <a:pt x="549" y="312"/>
                  <a:pt x="549" y="324"/>
                </a:cubicBezTo>
                <a:close/>
                <a:moveTo>
                  <a:pt x="697" y="375"/>
                </a:moveTo>
                <a:cubicBezTo>
                  <a:pt x="674" y="375"/>
                  <a:pt x="674" y="375"/>
                  <a:pt x="674" y="375"/>
                </a:cubicBezTo>
                <a:cubicBezTo>
                  <a:pt x="674" y="292"/>
                  <a:pt x="674" y="292"/>
                  <a:pt x="674" y="292"/>
                </a:cubicBezTo>
                <a:cubicBezTo>
                  <a:pt x="674" y="262"/>
                  <a:pt x="662" y="247"/>
                  <a:pt x="640" y="247"/>
                </a:cubicBezTo>
                <a:cubicBezTo>
                  <a:pt x="629" y="247"/>
                  <a:pt x="620" y="251"/>
                  <a:pt x="612" y="260"/>
                </a:cubicBezTo>
                <a:cubicBezTo>
                  <a:pt x="604" y="268"/>
                  <a:pt x="600" y="279"/>
                  <a:pt x="600" y="293"/>
                </a:cubicBezTo>
                <a:cubicBezTo>
                  <a:pt x="600" y="375"/>
                  <a:pt x="600" y="375"/>
                  <a:pt x="600" y="375"/>
                </a:cubicBezTo>
                <a:cubicBezTo>
                  <a:pt x="577" y="375"/>
                  <a:pt x="577" y="375"/>
                  <a:pt x="577" y="375"/>
                </a:cubicBezTo>
                <a:cubicBezTo>
                  <a:pt x="577" y="162"/>
                  <a:pt x="577" y="162"/>
                  <a:pt x="577" y="162"/>
                </a:cubicBezTo>
                <a:cubicBezTo>
                  <a:pt x="600" y="162"/>
                  <a:pt x="600" y="162"/>
                  <a:pt x="600" y="162"/>
                </a:cubicBezTo>
                <a:cubicBezTo>
                  <a:pt x="600" y="255"/>
                  <a:pt x="600" y="255"/>
                  <a:pt x="600" y="255"/>
                </a:cubicBezTo>
                <a:cubicBezTo>
                  <a:pt x="601" y="255"/>
                  <a:pt x="601" y="255"/>
                  <a:pt x="601" y="255"/>
                </a:cubicBezTo>
                <a:cubicBezTo>
                  <a:pt x="612" y="236"/>
                  <a:pt x="628" y="227"/>
                  <a:pt x="648" y="227"/>
                </a:cubicBezTo>
                <a:cubicBezTo>
                  <a:pt x="680" y="227"/>
                  <a:pt x="697" y="247"/>
                  <a:pt x="697" y="286"/>
                </a:cubicBezTo>
                <a:lnTo>
                  <a:pt x="697" y="375"/>
                </a:lnTo>
                <a:close/>
                <a:moveTo>
                  <a:pt x="833" y="375"/>
                </a:moveTo>
                <a:cubicBezTo>
                  <a:pt x="810" y="375"/>
                  <a:pt x="810" y="375"/>
                  <a:pt x="810" y="375"/>
                </a:cubicBezTo>
                <a:cubicBezTo>
                  <a:pt x="810" y="352"/>
                  <a:pt x="810" y="352"/>
                  <a:pt x="810" y="352"/>
                </a:cubicBezTo>
                <a:cubicBezTo>
                  <a:pt x="810" y="352"/>
                  <a:pt x="810" y="352"/>
                  <a:pt x="810" y="352"/>
                </a:cubicBezTo>
                <a:cubicBezTo>
                  <a:pt x="800" y="370"/>
                  <a:pt x="785" y="378"/>
                  <a:pt x="765" y="378"/>
                </a:cubicBezTo>
                <a:cubicBezTo>
                  <a:pt x="751" y="378"/>
                  <a:pt x="739" y="374"/>
                  <a:pt x="731" y="366"/>
                </a:cubicBezTo>
                <a:cubicBezTo>
                  <a:pt x="723" y="359"/>
                  <a:pt x="720" y="349"/>
                  <a:pt x="720" y="337"/>
                </a:cubicBezTo>
                <a:cubicBezTo>
                  <a:pt x="720" y="310"/>
                  <a:pt x="735" y="294"/>
                  <a:pt x="767" y="290"/>
                </a:cubicBezTo>
                <a:cubicBezTo>
                  <a:pt x="810" y="284"/>
                  <a:pt x="810" y="284"/>
                  <a:pt x="810" y="284"/>
                </a:cubicBezTo>
                <a:cubicBezTo>
                  <a:pt x="810" y="259"/>
                  <a:pt x="800" y="247"/>
                  <a:pt x="781" y="247"/>
                </a:cubicBezTo>
                <a:cubicBezTo>
                  <a:pt x="763" y="247"/>
                  <a:pt x="748" y="253"/>
                  <a:pt x="734" y="265"/>
                </a:cubicBezTo>
                <a:cubicBezTo>
                  <a:pt x="734" y="241"/>
                  <a:pt x="734" y="241"/>
                  <a:pt x="734" y="241"/>
                </a:cubicBezTo>
                <a:cubicBezTo>
                  <a:pt x="738" y="238"/>
                  <a:pt x="745" y="235"/>
                  <a:pt x="754" y="232"/>
                </a:cubicBezTo>
                <a:cubicBezTo>
                  <a:pt x="764" y="229"/>
                  <a:pt x="774" y="227"/>
                  <a:pt x="783" y="227"/>
                </a:cubicBezTo>
                <a:cubicBezTo>
                  <a:pt x="816" y="227"/>
                  <a:pt x="833" y="245"/>
                  <a:pt x="833" y="281"/>
                </a:cubicBezTo>
                <a:lnTo>
                  <a:pt x="833" y="375"/>
                </a:lnTo>
                <a:close/>
                <a:moveTo>
                  <a:pt x="810" y="302"/>
                </a:moveTo>
                <a:cubicBezTo>
                  <a:pt x="775" y="307"/>
                  <a:pt x="775" y="307"/>
                  <a:pt x="775" y="307"/>
                </a:cubicBezTo>
                <a:cubicBezTo>
                  <a:pt x="763" y="309"/>
                  <a:pt x="754" y="312"/>
                  <a:pt x="749" y="316"/>
                </a:cubicBezTo>
                <a:cubicBezTo>
                  <a:pt x="745" y="320"/>
                  <a:pt x="743" y="326"/>
                  <a:pt x="743" y="335"/>
                </a:cubicBezTo>
                <a:cubicBezTo>
                  <a:pt x="743" y="342"/>
                  <a:pt x="746" y="347"/>
                  <a:pt x="751" y="352"/>
                </a:cubicBezTo>
                <a:cubicBezTo>
                  <a:pt x="756" y="356"/>
                  <a:pt x="762" y="359"/>
                  <a:pt x="771" y="359"/>
                </a:cubicBezTo>
                <a:cubicBezTo>
                  <a:pt x="782" y="359"/>
                  <a:pt x="792" y="355"/>
                  <a:pt x="799" y="347"/>
                </a:cubicBezTo>
                <a:cubicBezTo>
                  <a:pt x="807" y="338"/>
                  <a:pt x="810" y="328"/>
                  <a:pt x="810" y="316"/>
                </a:cubicBezTo>
                <a:lnTo>
                  <a:pt x="810" y="302"/>
                </a:lnTo>
                <a:close/>
                <a:moveTo>
                  <a:pt x="943" y="254"/>
                </a:moveTo>
                <a:cubicBezTo>
                  <a:pt x="939" y="251"/>
                  <a:pt x="933" y="250"/>
                  <a:pt x="926" y="250"/>
                </a:cubicBezTo>
                <a:cubicBezTo>
                  <a:pt x="916" y="250"/>
                  <a:pt x="908" y="254"/>
                  <a:pt x="902" y="262"/>
                </a:cubicBezTo>
                <a:cubicBezTo>
                  <a:pt x="895" y="272"/>
                  <a:pt x="891" y="285"/>
                  <a:pt x="891" y="301"/>
                </a:cubicBezTo>
                <a:cubicBezTo>
                  <a:pt x="891" y="375"/>
                  <a:pt x="891" y="375"/>
                  <a:pt x="891" y="375"/>
                </a:cubicBezTo>
                <a:cubicBezTo>
                  <a:pt x="868" y="375"/>
                  <a:pt x="868" y="375"/>
                  <a:pt x="868" y="375"/>
                </a:cubicBezTo>
                <a:cubicBezTo>
                  <a:pt x="868" y="231"/>
                  <a:pt x="868" y="231"/>
                  <a:pt x="868" y="231"/>
                </a:cubicBezTo>
                <a:cubicBezTo>
                  <a:pt x="891" y="231"/>
                  <a:pt x="891" y="231"/>
                  <a:pt x="891" y="231"/>
                </a:cubicBezTo>
                <a:cubicBezTo>
                  <a:pt x="891" y="260"/>
                  <a:pt x="891" y="260"/>
                  <a:pt x="891" y="260"/>
                </a:cubicBezTo>
                <a:cubicBezTo>
                  <a:pt x="892" y="260"/>
                  <a:pt x="892" y="260"/>
                  <a:pt x="892" y="260"/>
                </a:cubicBezTo>
                <a:cubicBezTo>
                  <a:pt x="895" y="250"/>
                  <a:pt x="900" y="242"/>
                  <a:pt x="907" y="236"/>
                </a:cubicBezTo>
                <a:cubicBezTo>
                  <a:pt x="914" y="231"/>
                  <a:pt x="921" y="228"/>
                  <a:pt x="929" y="228"/>
                </a:cubicBezTo>
                <a:cubicBezTo>
                  <a:pt x="936" y="228"/>
                  <a:pt x="940" y="229"/>
                  <a:pt x="943" y="230"/>
                </a:cubicBezTo>
                <a:lnTo>
                  <a:pt x="943" y="254"/>
                </a:lnTo>
                <a:close/>
                <a:moveTo>
                  <a:pt x="1071" y="309"/>
                </a:moveTo>
                <a:cubicBezTo>
                  <a:pt x="969" y="309"/>
                  <a:pt x="969" y="309"/>
                  <a:pt x="969" y="309"/>
                </a:cubicBezTo>
                <a:cubicBezTo>
                  <a:pt x="969" y="325"/>
                  <a:pt x="974" y="337"/>
                  <a:pt x="982" y="346"/>
                </a:cubicBezTo>
                <a:cubicBezTo>
                  <a:pt x="990" y="354"/>
                  <a:pt x="1001" y="359"/>
                  <a:pt x="1016" y="359"/>
                </a:cubicBezTo>
                <a:cubicBezTo>
                  <a:pt x="1032" y="359"/>
                  <a:pt x="1047" y="353"/>
                  <a:pt x="1060" y="343"/>
                </a:cubicBezTo>
                <a:cubicBezTo>
                  <a:pt x="1060" y="364"/>
                  <a:pt x="1060" y="364"/>
                  <a:pt x="1060" y="364"/>
                </a:cubicBezTo>
                <a:cubicBezTo>
                  <a:pt x="1048" y="374"/>
                  <a:pt x="1031" y="378"/>
                  <a:pt x="1010" y="378"/>
                </a:cubicBezTo>
                <a:cubicBezTo>
                  <a:pt x="991" y="378"/>
                  <a:pt x="975" y="372"/>
                  <a:pt x="964" y="360"/>
                </a:cubicBezTo>
                <a:cubicBezTo>
                  <a:pt x="951" y="347"/>
                  <a:pt x="945" y="328"/>
                  <a:pt x="945" y="303"/>
                </a:cubicBezTo>
                <a:cubicBezTo>
                  <a:pt x="945" y="280"/>
                  <a:pt x="952" y="262"/>
                  <a:pt x="965" y="247"/>
                </a:cubicBezTo>
                <a:cubicBezTo>
                  <a:pt x="978" y="234"/>
                  <a:pt x="993" y="227"/>
                  <a:pt x="1011" y="227"/>
                </a:cubicBezTo>
                <a:cubicBezTo>
                  <a:pt x="1031" y="227"/>
                  <a:pt x="1046" y="234"/>
                  <a:pt x="1056" y="247"/>
                </a:cubicBezTo>
                <a:cubicBezTo>
                  <a:pt x="1066" y="259"/>
                  <a:pt x="1071" y="276"/>
                  <a:pt x="1071" y="296"/>
                </a:cubicBezTo>
                <a:lnTo>
                  <a:pt x="1071" y="309"/>
                </a:lnTo>
                <a:close/>
                <a:moveTo>
                  <a:pt x="1047" y="289"/>
                </a:moveTo>
                <a:cubicBezTo>
                  <a:pt x="1047" y="276"/>
                  <a:pt x="1044" y="266"/>
                  <a:pt x="1038" y="258"/>
                </a:cubicBezTo>
                <a:cubicBezTo>
                  <a:pt x="1031" y="251"/>
                  <a:pt x="1023" y="247"/>
                  <a:pt x="1011" y="247"/>
                </a:cubicBezTo>
                <a:cubicBezTo>
                  <a:pt x="1000" y="247"/>
                  <a:pt x="991" y="251"/>
                  <a:pt x="983" y="259"/>
                </a:cubicBezTo>
                <a:cubicBezTo>
                  <a:pt x="976" y="266"/>
                  <a:pt x="971" y="276"/>
                  <a:pt x="969" y="289"/>
                </a:cubicBezTo>
                <a:lnTo>
                  <a:pt x="1047" y="289"/>
                </a:lnTo>
                <a:close/>
                <a:moveTo>
                  <a:pt x="1222" y="233"/>
                </a:moveTo>
                <a:cubicBezTo>
                  <a:pt x="1222" y="252"/>
                  <a:pt x="1216" y="267"/>
                  <a:pt x="1204" y="279"/>
                </a:cubicBezTo>
                <a:cubicBezTo>
                  <a:pt x="1191" y="292"/>
                  <a:pt x="1172" y="298"/>
                  <a:pt x="1149" y="298"/>
                </a:cubicBezTo>
                <a:cubicBezTo>
                  <a:pt x="1122" y="298"/>
                  <a:pt x="1122" y="298"/>
                  <a:pt x="1122" y="298"/>
                </a:cubicBezTo>
                <a:cubicBezTo>
                  <a:pt x="1122" y="375"/>
                  <a:pt x="1122" y="375"/>
                  <a:pt x="1122" y="375"/>
                </a:cubicBezTo>
                <a:cubicBezTo>
                  <a:pt x="1099" y="375"/>
                  <a:pt x="1099" y="375"/>
                  <a:pt x="1099" y="375"/>
                </a:cubicBezTo>
                <a:cubicBezTo>
                  <a:pt x="1099" y="173"/>
                  <a:pt x="1099" y="173"/>
                  <a:pt x="1099" y="173"/>
                </a:cubicBezTo>
                <a:cubicBezTo>
                  <a:pt x="1154" y="173"/>
                  <a:pt x="1154" y="173"/>
                  <a:pt x="1154" y="173"/>
                </a:cubicBezTo>
                <a:cubicBezTo>
                  <a:pt x="1176" y="173"/>
                  <a:pt x="1193" y="179"/>
                  <a:pt x="1205" y="189"/>
                </a:cubicBezTo>
                <a:cubicBezTo>
                  <a:pt x="1216" y="200"/>
                  <a:pt x="1222" y="214"/>
                  <a:pt x="1222" y="233"/>
                </a:cubicBezTo>
                <a:close/>
                <a:moveTo>
                  <a:pt x="1197" y="235"/>
                </a:moveTo>
                <a:cubicBezTo>
                  <a:pt x="1197" y="208"/>
                  <a:pt x="1182" y="195"/>
                  <a:pt x="1150" y="195"/>
                </a:cubicBezTo>
                <a:cubicBezTo>
                  <a:pt x="1122" y="195"/>
                  <a:pt x="1122" y="195"/>
                  <a:pt x="1122" y="195"/>
                </a:cubicBezTo>
                <a:cubicBezTo>
                  <a:pt x="1122" y="277"/>
                  <a:pt x="1122" y="277"/>
                  <a:pt x="1122" y="277"/>
                </a:cubicBezTo>
                <a:cubicBezTo>
                  <a:pt x="1147" y="277"/>
                  <a:pt x="1147" y="277"/>
                  <a:pt x="1147" y="277"/>
                </a:cubicBezTo>
                <a:cubicBezTo>
                  <a:pt x="1164" y="277"/>
                  <a:pt x="1176" y="273"/>
                  <a:pt x="1185" y="266"/>
                </a:cubicBezTo>
                <a:cubicBezTo>
                  <a:pt x="1193" y="259"/>
                  <a:pt x="1197" y="248"/>
                  <a:pt x="1197" y="235"/>
                </a:cubicBezTo>
                <a:close/>
                <a:moveTo>
                  <a:pt x="1368" y="302"/>
                </a:moveTo>
                <a:cubicBezTo>
                  <a:pt x="1368" y="325"/>
                  <a:pt x="1362" y="344"/>
                  <a:pt x="1349" y="358"/>
                </a:cubicBezTo>
                <a:cubicBezTo>
                  <a:pt x="1336" y="371"/>
                  <a:pt x="1319" y="378"/>
                  <a:pt x="1297" y="378"/>
                </a:cubicBezTo>
                <a:cubicBezTo>
                  <a:pt x="1275" y="378"/>
                  <a:pt x="1258" y="371"/>
                  <a:pt x="1245" y="358"/>
                </a:cubicBezTo>
                <a:cubicBezTo>
                  <a:pt x="1233" y="344"/>
                  <a:pt x="1227" y="326"/>
                  <a:pt x="1227" y="305"/>
                </a:cubicBezTo>
                <a:cubicBezTo>
                  <a:pt x="1227" y="279"/>
                  <a:pt x="1234" y="260"/>
                  <a:pt x="1248" y="246"/>
                </a:cubicBezTo>
                <a:cubicBezTo>
                  <a:pt x="1261" y="234"/>
                  <a:pt x="1278" y="227"/>
                  <a:pt x="1300" y="227"/>
                </a:cubicBezTo>
                <a:cubicBezTo>
                  <a:pt x="1322" y="227"/>
                  <a:pt x="1338" y="234"/>
                  <a:pt x="1350" y="247"/>
                </a:cubicBezTo>
                <a:cubicBezTo>
                  <a:pt x="1362" y="261"/>
                  <a:pt x="1368" y="279"/>
                  <a:pt x="1368" y="302"/>
                </a:cubicBezTo>
                <a:close/>
                <a:moveTo>
                  <a:pt x="1345" y="303"/>
                </a:moveTo>
                <a:cubicBezTo>
                  <a:pt x="1345" y="285"/>
                  <a:pt x="1341" y="271"/>
                  <a:pt x="1332" y="261"/>
                </a:cubicBezTo>
                <a:cubicBezTo>
                  <a:pt x="1324" y="252"/>
                  <a:pt x="1313" y="247"/>
                  <a:pt x="1298" y="247"/>
                </a:cubicBezTo>
                <a:cubicBezTo>
                  <a:pt x="1284" y="247"/>
                  <a:pt x="1273" y="252"/>
                  <a:pt x="1264" y="261"/>
                </a:cubicBezTo>
                <a:cubicBezTo>
                  <a:pt x="1255" y="271"/>
                  <a:pt x="1250" y="285"/>
                  <a:pt x="1250" y="304"/>
                </a:cubicBezTo>
                <a:cubicBezTo>
                  <a:pt x="1250" y="321"/>
                  <a:pt x="1255" y="334"/>
                  <a:pt x="1263" y="344"/>
                </a:cubicBezTo>
                <a:cubicBezTo>
                  <a:pt x="1272" y="354"/>
                  <a:pt x="1284" y="359"/>
                  <a:pt x="1298" y="359"/>
                </a:cubicBezTo>
                <a:cubicBezTo>
                  <a:pt x="1314" y="359"/>
                  <a:pt x="1325" y="354"/>
                  <a:pt x="1333" y="344"/>
                </a:cubicBezTo>
                <a:cubicBezTo>
                  <a:pt x="1341" y="334"/>
                  <a:pt x="1345" y="321"/>
                  <a:pt x="1345" y="303"/>
                </a:cubicBezTo>
                <a:close/>
                <a:moveTo>
                  <a:pt x="1423" y="179"/>
                </a:moveTo>
                <a:cubicBezTo>
                  <a:pt x="1423" y="183"/>
                  <a:pt x="1421" y="187"/>
                  <a:pt x="1418" y="190"/>
                </a:cubicBezTo>
                <a:cubicBezTo>
                  <a:pt x="1415" y="193"/>
                  <a:pt x="1412" y="194"/>
                  <a:pt x="1407" y="194"/>
                </a:cubicBezTo>
                <a:cubicBezTo>
                  <a:pt x="1403" y="194"/>
                  <a:pt x="1400" y="193"/>
                  <a:pt x="1397" y="190"/>
                </a:cubicBezTo>
                <a:cubicBezTo>
                  <a:pt x="1394" y="187"/>
                  <a:pt x="1392" y="184"/>
                  <a:pt x="1392" y="179"/>
                </a:cubicBezTo>
                <a:cubicBezTo>
                  <a:pt x="1392" y="175"/>
                  <a:pt x="1394" y="171"/>
                  <a:pt x="1397" y="169"/>
                </a:cubicBezTo>
                <a:cubicBezTo>
                  <a:pt x="1400" y="166"/>
                  <a:pt x="1403" y="164"/>
                  <a:pt x="1407" y="164"/>
                </a:cubicBezTo>
                <a:cubicBezTo>
                  <a:pt x="1412" y="164"/>
                  <a:pt x="1415" y="166"/>
                  <a:pt x="1418" y="169"/>
                </a:cubicBezTo>
                <a:cubicBezTo>
                  <a:pt x="1421" y="171"/>
                  <a:pt x="1423" y="175"/>
                  <a:pt x="1423" y="179"/>
                </a:cubicBezTo>
                <a:close/>
                <a:moveTo>
                  <a:pt x="1419" y="375"/>
                </a:moveTo>
                <a:cubicBezTo>
                  <a:pt x="1396" y="375"/>
                  <a:pt x="1396" y="375"/>
                  <a:pt x="1396" y="375"/>
                </a:cubicBezTo>
                <a:cubicBezTo>
                  <a:pt x="1396" y="231"/>
                  <a:pt x="1396" y="231"/>
                  <a:pt x="1396" y="231"/>
                </a:cubicBezTo>
                <a:cubicBezTo>
                  <a:pt x="1419" y="231"/>
                  <a:pt x="1419" y="231"/>
                  <a:pt x="1419" y="231"/>
                </a:cubicBezTo>
                <a:lnTo>
                  <a:pt x="1419" y="375"/>
                </a:lnTo>
                <a:close/>
                <a:moveTo>
                  <a:pt x="1576" y="375"/>
                </a:moveTo>
                <a:cubicBezTo>
                  <a:pt x="1553" y="375"/>
                  <a:pt x="1553" y="375"/>
                  <a:pt x="1553" y="375"/>
                </a:cubicBezTo>
                <a:cubicBezTo>
                  <a:pt x="1553" y="293"/>
                  <a:pt x="1553" y="293"/>
                  <a:pt x="1553" y="293"/>
                </a:cubicBezTo>
                <a:cubicBezTo>
                  <a:pt x="1553" y="262"/>
                  <a:pt x="1542" y="247"/>
                  <a:pt x="1520" y="247"/>
                </a:cubicBezTo>
                <a:cubicBezTo>
                  <a:pt x="1508" y="247"/>
                  <a:pt x="1499" y="251"/>
                  <a:pt x="1491" y="260"/>
                </a:cubicBezTo>
                <a:cubicBezTo>
                  <a:pt x="1483" y="269"/>
                  <a:pt x="1480" y="279"/>
                  <a:pt x="1480" y="293"/>
                </a:cubicBezTo>
                <a:cubicBezTo>
                  <a:pt x="1480" y="375"/>
                  <a:pt x="1480" y="375"/>
                  <a:pt x="1480" y="375"/>
                </a:cubicBezTo>
                <a:cubicBezTo>
                  <a:pt x="1457" y="375"/>
                  <a:pt x="1457" y="375"/>
                  <a:pt x="1457" y="375"/>
                </a:cubicBezTo>
                <a:cubicBezTo>
                  <a:pt x="1457" y="231"/>
                  <a:pt x="1457" y="231"/>
                  <a:pt x="1457" y="231"/>
                </a:cubicBezTo>
                <a:cubicBezTo>
                  <a:pt x="1480" y="231"/>
                  <a:pt x="1480" y="231"/>
                  <a:pt x="1480" y="231"/>
                </a:cubicBezTo>
                <a:cubicBezTo>
                  <a:pt x="1480" y="255"/>
                  <a:pt x="1480" y="255"/>
                  <a:pt x="1480" y="255"/>
                </a:cubicBezTo>
                <a:cubicBezTo>
                  <a:pt x="1480" y="255"/>
                  <a:pt x="1480" y="255"/>
                  <a:pt x="1480" y="255"/>
                </a:cubicBezTo>
                <a:cubicBezTo>
                  <a:pt x="1491" y="236"/>
                  <a:pt x="1507" y="227"/>
                  <a:pt x="1528" y="227"/>
                </a:cubicBezTo>
                <a:cubicBezTo>
                  <a:pt x="1543" y="227"/>
                  <a:pt x="1555" y="232"/>
                  <a:pt x="1564" y="243"/>
                </a:cubicBezTo>
                <a:cubicBezTo>
                  <a:pt x="1572" y="253"/>
                  <a:pt x="1576" y="268"/>
                  <a:pt x="1576" y="287"/>
                </a:cubicBezTo>
                <a:lnTo>
                  <a:pt x="1576" y="375"/>
                </a:lnTo>
                <a:close/>
                <a:moveTo>
                  <a:pt x="1678" y="373"/>
                </a:moveTo>
                <a:cubicBezTo>
                  <a:pt x="1672" y="377"/>
                  <a:pt x="1665" y="378"/>
                  <a:pt x="1656" y="378"/>
                </a:cubicBezTo>
                <a:cubicBezTo>
                  <a:pt x="1631" y="378"/>
                  <a:pt x="1618" y="364"/>
                  <a:pt x="1618" y="336"/>
                </a:cubicBezTo>
                <a:cubicBezTo>
                  <a:pt x="1618" y="250"/>
                  <a:pt x="1618" y="250"/>
                  <a:pt x="1618" y="250"/>
                </a:cubicBezTo>
                <a:cubicBezTo>
                  <a:pt x="1594" y="250"/>
                  <a:pt x="1594" y="250"/>
                  <a:pt x="1594" y="250"/>
                </a:cubicBezTo>
                <a:cubicBezTo>
                  <a:pt x="1594" y="231"/>
                  <a:pt x="1594" y="231"/>
                  <a:pt x="1594" y="231"/>
                </a:cubicBezTo>
                <a:cubicBezTo>
                  <a:pt x="1618" y="231"/>
                  <a:pt x="1618" y="231"/>
                  <a:pt x="1618" y="231"/>
                </a:cubicBezTo>
                <a:cubicBezTo>
                  <a:pt x="1618" y="196"/>
                  <a:pt x="1618" y="196"/>
                  <a:pt x="1618" y="196"/>
                </a:cubicBezTo>
                <a:cubicBezTo>
                  <a:pt x="1626" y="193"/>
                  <a:pt x="1633" y="191"/>
                  <a:pt x="1642" y="188"/>
                </a:cubicBezTo>
                <a:cubicBezTo>
                  <a:pt x="1642" y="231"/>
                  <a:pt x="1642" y="231"/>
                  <a:pt x="1642" y="231"/>
                </a:cubicBezTo>
                <a:cubicBezTo>
                  <a:pt x="1678" y="231"/>
                  <a:pt x="1678" y="231"/>
                  <a:pt x="1678" y="231"/>
                </a:cubicBezTo>
                <a:cubicBezTo>
                  <a:pt x="1678" y="250"/>
                  <a:pt x="1678" y="250"/>
                  <a:pt x="1678" y="250"/>
                </a:cubicBezTo>
                <a:cubicBezTo>
                  <a:pt x="1642" y="250"/>
                  <a:pt x="1642" y="250"/>
                  <a:pt x="1642" y="250"/>
                </a:cubicBezTo>
                <a:cubicBezTo>
                  <a:pt x="1642" y="332"/>
                  <a:pt x="1642" y="332"/>
                  <a:pt x="1642" y="332"/>
                </a:cubicBezTo>
                <a:cubicBezTo>
                  <a:pt x="1642" y="341"/>
                  <a:pt x="1643" y="348"/>
                  <a:pt x="1646" y="352"/>
                </a:cubicBezTo>
                <a:cubicBezTo>
                  <a:pt x="1650" y="356"/>
                  <a:pt x="1655" y="358"/>
                  <a:pt x="1663" y="358"/>
                </a:cubicBezTo>
                <a:cubicBezTo>
                  <a:pt x="1669" y="358"/>
                  <a:pt x="1674" y="357"/>
                  <a:pt x="1678" y="354"/>
                </a:cubicBezTo>
                <a:lnTo>
                  <a:pt x="1678" y="373"/>
                </a:lnTo>
                <a:close/>
                <a:moveTo>
                  <a:pt x="520" y="149"/>
                </a:moveTo>
                <a:cubicBezTo>
                  <a:pt x="511" y="149"/>
                  <a:pt x="511" y="149"/>
                  <a:pt x="511" y="149"/>
                </a:cubicBezTo>
                <a:cubicBezTo>
                  <a:pt x="511" y="100"/>
                  <a:pt x="511" y="100"/>
                  <a:pt x="511" y="100"/>
                </a:cubicBezTo>
                <a:cubicBezTo>
                  <a:pt x="511" y="97"/>
                  <a:pt x="512" y="92"/>
                  <a:pt x="512" y="86"/>
                </a:cubicBezTo>
                <a:cubicBezTo>
                  <a:pt x="512" y="86"/>
                  <a:pt x="512" y="86"/>
                  <a:pt x="512" y="86"/>
                </a:cubicBezTo>
                <a:cubicBezTo>
                  <a:pt x="511" y="90"/>
                  <a:pt x="510" y="92"/>
                  <a:pt x="510" y="93"/>
                </a:cubicBezTo>
                <a:cubicBezTo>
                  <a:pt x="485" y="149"/>
                  <a:pt x="485" y="149"/>
                  <a:pt x="485" y="149"/>
                </a:cubicBezTo>
                <a:cubicBezTo>
                  <a:pt x="481" y="149"/>
                  <a:pt x="481" y="149"/>
                  <a:pt x="481" y="149"/>
                </a:cubicBezTo>
                <a:cubicBezTo>
                  <a:pt x="456" y="94"/>
                  <a:pt x="456" y="94"/>
                  <a:pt x="456" y="94"/>
                </a:cubicBezTo>
                <a:cubicBezTo>
                  <a:pt x="455" y="92"/>
                  <a:pt x="454" y="90"/>
                  <a:pt x="454" y="86"/>
                </a:cubicBezTo>
                <a:cubicBezTo>
                  <a:pt x="453" y="86"/>
                  <a:pt x="453" y="86"/>
                  <a:pt x="453" y="86"/>
                </a:cubicBezTo>
                <a:cubicBezTo>
                  <a:pt x="454" y="89"/>
                  <a:pt x="454" y="94"/>
                  <a:pt x="454" y="100"/>
                </a:cubicBezTo>
                <a:cubicBezTo>
                  <a:pt x="454" y="149"/>
                  <a:pt x="454" y="149"/>
                  <a:pt x="454" y="149"/>
                </a:cubicBezTo>
                <a:cubicBezTo>
                  <a:pt x="446" y="149"/>
                  <a:pt x="446" y="149"/>
                  <a:pt x="446" y="149"/>
                </a:cubicBezTo>
                <a:cubicBezTo>
                  <a:pt x="446" y="76"/>
                  <a:pt x="446" y="76"/>
                  <a:pt x="446" y="76"/>
                </a:cubicBezTo>
                <a:cubicBezTo>
                  <a:pt x="457" y="76"/>
                  <a:pt x="457" y="76"/>
                  <a:pt x="457" y="76"/>
                </a:cubicBezTo>
                <a:cubicBezTo>
                  <a:pt x="479" y="127"/>
                  <a:pt x="479" y="127"/>
                  <a:pt x="479" y="127"/>
                </a:cubicBezTo>
                <a:cubicBezTo>
                  <a:pt x="481" y="131"/>
                  <a:pt x="482" y="134"/>
                  <a:pt x="483" y="136"/>
                </a:cubicBezTo>
                <a:cubicBezTo>
                  <a:pt x="483" y="136"/>
                  <a:pt x="483" y="136"/>
                  <a:pt x="483" y="136"/>
                </a:cubicBezTo>
                <a:cubicBezTo>
                  <a:pt x="484" y="132"/>
                  <a:pt x="486" y="129"/>
                  <a:pt x="486" y="127"/>
                </a:cubicBezTo>
                <a:cubicBezTo>
                  <a:pt x="509" y="76"/>
                  <a:pt x="509" y="76"/>
                  <a:pt x="509" y="76"/>
                </a:cubicBezTo>
                <a:cubicBezTo>
                  <a:pt x="520" y="76"/>
                  <a:pt x="520" y="76"/>
                  <a:pt x="520" y="76"/>
                </a:cubicBezTo>
                <a:lnTo>
                  <a:pt x="520" y="149"/>
                </a:lnTo>
                <a:close/>
                <a:moveTo>
                  <a:pt x="548" y="79"/>
                </a:moveTo>
                <a:cubicBezTo>
                  <a:pt x="548" y="80"/>
                  <a:pt x="547" y="81"/>
                  <a:pt x="546" y="82"/>
                </a:cubicBezTo>
                <a:cubicBezTo>
                  <a:pt x="545" y="84"/>
                  <a:pt x="544" y="84"/>
                  <a:pt x="542" y="84"/>
                </a:cubicBezTo>
                <a:cubicBezTo>
                  <a:pt x="541" y="84"/>
                  <a:pt x="539" y="84"/>
                  <a:pt x="538" y="83"/>
                </a:cubicBezTo>
                <a:cubicBezTo>
                  <a:pt x="537" y="82"/>
                  <a:pt x="537" y="80"/>
                  <a:pt x="537" y="79"/>
                </a:cubicBezTo>
                <a:cubicBezTo>
                  <a:pt x="537" y="77"/>
                  <a:pt x="537" y="76"/>
                  <a:pt x="538" y="75"/>
                </a:cubicBezTo>
                <a:cubicBezTo>
                  <a:pt x="539" y="74"/>
                  <a:pt x="541" y="73"/>
                  <a:pt x="542" y="73"/>
                </a:cubicBezTo>
                <a:cubicBezTo>
                  <a:pt x="544" y="73"/>
                  <a:pt x="545" y="74"/>
                  <a:pt x="546" y="75"/>
                </a:cubicBezTo>
                <a:cubicBezTo>
                  <a:pt x="547" y="76"/>
                  <a:pt x="548" y="77"/>
                  <a:pt x="548" y="79"/>
                </a:cubicBezTo>
                <a:close/>
                <a:moveTo>
                  <a:pt x="546" y="149"/>
                </a:moveTo>
                <a:cubicBezTo>
                  <a:pt x="538" y="149"/>
                  <a:pt x="538" y="149"/>
                  <a:pt x="538" y="149"/>
                </a:cubicBezTo>
                <a:cubicBezTo>
                  <a:pt x="538" y="97"/>
                  <a:pt x="538" y="97"/>
                  <a:pt x="538" y="97"/>
                </a:cubicBezTo>
                <a:cubicBezTo>
                  <a:pt x="546" y="97"/>
                  <a:pt x="546" y="97"/>
                  <a:pt x="546" y="97"/>
                </a:cubicBezTo>
                <a:lnTo>
                  <a:pt x="546" y="149"/>
                </a:lnTo>
                <a:close/>
                <a:moveTo>
                  <a:pt x="598" y="147"/>
                </a:moveTo>
                <a:cubicBezTo>
                  <a:pt x="594" y="149"/>
                  <a:pt x="589" y="151"/>
                  <a:pt x="584" y="151"/>
                </a:cubicBezTo>
                <a:cubicBezTo>
                  <a:pt x="576" y="151"/>
                  <a:pt x="570" y="148"/>
                  <a:pt x="566" y="143"/>
                </a:cubicBezTo>
                <a:cubicBezTo>
                  <a:pt x="561" y="138"/>
                  <a:pt x="559" y="132"/>
                  <a:pt x="559" y="125"/>
                </a:cubicBezTo>
                <a:cubicBezTo>
                  <a:pt x="559" y="116"/>
                  <a:pt x="562" y="109"/>
                  <a:pt x="566" y="104"/>
                </a:cubicBezTo>
                <a:cubicBezTo>
                  <a:pt x="571" y="99"/>
                  <a:pt x="578" y="96"/>
                  <a:pt x="586" y="96"/>
                </a:cubicBezTo>
                <a:cubicBezTo>
                  <a:pt x="591" y="96"/>
                  <a:pt x="595" y="97"/>
                  <a:pt x="598" y="99"/>
                </a:cubicBezTo>
                <a:cubicBezTo>
                  <a:pt x="598" y="107"/>
                  <a:pt x="598" y="107"/>
                  <a:pt x="598" y="107"/>
                </a:cubicBezTo>
                <a:cubicBezTo>
                  <a:pt x="594" y="104"/>
                  <a:pt x="590" y="103"/>
                  <a:pt x="586" y="103"/>
                </a:cubicBezTo>
                <a:cubicBezTo>
                  <a:pt x="581" y="103"/>
                  <a:pt x="576" y="105"/>
                  <a:pt x="573" y="109"/>
                </a:cubicBezTo>
                <a:cubicBezTo>
                  <a:pt x="569" y="112"/>
                  <a:pt x="568" y="117"/>
                  <a:pt x="568" y="124"/>
                </a:cubicBezTo>
                <a:cubicBezTo>
                  <a:pt x="568" y="130"/>
                  <a:pt x="569" y="135"/>
                  <a:pt x="572" y="138"/>
                </a:cubicBezTo>
                <a:cubicBezTo>
                  <a:pt x="576" y="142"/>
                  <a:pt x="580" y="143"/>
                  <a:pt x="585" y="143"/>
                </a:cubicBezTo>
                <a:cubicBezTo>
                  <a:pt x="590" y="143"/>
                  <a:pt x="594" y="142"/>
                  <a:pt x="598" y="139"/>
                </a:cubicBezTo>
                <a:lnTo>
                  <a:pt x="598" y="147"/>
                </a:lnTo>
                <a:close/>
                <a:moveTo>
                  <a:pt x="638" y="106"/>
                </a:moveTo>
                <a:cubicBezTo>
                  <a:pt x="636" y="105"/>
                  <a:pt x="634" y="104"/>
                  <a:pt x="631" y="104"/>
                </a:cubicBezTo>
                <a:cubicBezTo>
                  <a:pt x="628" y="104"/>
                  <a:pt x="625" y="106"/>
                  <a:pt x="623" y="109"/>
                </a:cubicBezTo>
                <a:cubicBezTo>
                  <a:pt x="620" y="112"/>
                  <a:pt x="619" y="117"/>
                  <a:pt x="619" y="123"/>
                </a:cubicBezTo>
                <a:cubicBezTo>
                  <a:pt x="619" y="149"/>
                  <a:pt x="619" y="149"/>
                  <a:pt x="619" y="149"/>
                </a:cubicBezTo>
                <a:cubicBezTo>
                  <a:pt x="611" y="149"/>
                  <a:pt x="611" y="149"/>
                  <a:pt x="611" y="149"/>
                </a:cubicBezTo>
                <a:cubicBezTo>
                  <a:pt x="611" y="97"/>
                  <a:pt x="611" y="97"/>
                  <a:pt x="611" y="97"/>
                </a:cubicBezTo>
                <a:cubicBezTo>
                  <a:pt x="619" y="97"/>
                  <a:pt x="619" y="97"/>
                  <a:pt x="619" y="97"/>
                </a:cubicBezTo>
                <a:cubicBezTo>
                  <a:pt x="619" y="108"/>
                  <a:pt x="619" y="108"/>
                  <a:pt x="619" y="108"/>
                </a:cubicBezTo>
                <a:cubicBezTo>
                  <a:pt x="619" y="108"/>
                  <a:pt x="619" y="108"/>
                  <a:pt x="619" y="108"/>
                </a:cubicBezTo>
                <a:cubicBezTo>
                  <a:pt x="620" y="104"/>
                  <a:pt x="622" y="101"/>
                  <a:pt x="625" y="99"/>
                </a:cubicBezTo>
                <a:cubicBezTo>
                  <a:pt x="627" y="97"/>
                  <a:pt x="630" y="96"/>
                  <a:pt x="633" y="96"/>
                </a:cubicBezTo>
                <a:cubicBezTo>
                  <a:pt x="635" y="96"/>
                  <a:pt x="637" y="97"/>
                  <a:pt x="638" y="97"/>
                </a:cubicBezTo>
                <a:lnTo>
                  <a:pt x="638" y="106"/>
                </a:lnTo>
                <a:close/>
                <a:moveTo>
                  <a:pt x="693" y="123"/>
                </a:moveTo>
                <a:cubicBezTo>
                  <a:pt x="693" y="131"/>
                  <a:pt x="690" y="138"/>
                  <a:pt x="686" y="143"/>
                </a:cubicBezTo>
                <a:cubicBezTo>
                  <a:pt x="681" y="148"/>
                  <a:pt x="675" y="151"/>
                  <a:pt x="667" y="151"/>
                </a:cubicBezTo>
                <a:cubicBezTo>
                  <a:pt x="659" y="151"/>
                  <a:pt x="653" y="148"/>
                  <a:pt x="648" y="143"/>
                </a:cubicBezTo>
                <a:cubicBezTo>
                  <a:pt x="644" y="138"/>
                  <a:pt x="642" y="132"/>
                  <a:pt x="642" y="124"/>
                </a:cubicBezTo>
                <a:cubicBezTo>
                  <a:pt x="642" y="115"/>
                  <a:pt x="644" y="108"/>
                  <a:pt x="649" y="103"/>
                </a:cubicBezTo>
                <a:cubicBezTo>
                  <a:pt x="654" y="98"/>
                  <a:pt x="660" y="96"/>
                  <a:pt x="668" y="96"/>
                </a:cubicBezTo>
                <a:cubicBezTo>
                  <a:pt x="676" y="96"/>
                  <a:pt x="682" y="98"/>
                  <a:pt x="686" y="103"/>
                </a:cubicBezTo>
                <a:cubicBezTo>
                  <a:pt x="691" y="108"/>
                  <a:pt x="693" y="115"/>
                  <a:pt x="693" y="123"/>
                </a:cubicBezTo>
                <a:close/>
                <a:moveTo>
                  <a:pt x="684" y="123"/>
                </a:moveTo>
                <a:cubicBezTo>
                  <a:pt x="684" y="117"/>
                  <a:pt x="683" y="112"/>
                  <a:pt x="680" y="108"/>
                </a:cubicBezTo>
                <a:cubicBezTo>
                  <a:pt x="677" y="105"/>
                  <a:pt x="673" y="103"/>
                  <a:pt x="667" y="103"/>
                </a:cubicBezTo>
                <a:cubicBezTo>
                  <a:pt x="662" y="103"/>
                  <a:pt x="658" y="105"/>
                  <a:pt x="655" y="108"/>
                </a:cubicBezTo>
                <a:cubicBezTo>
                  <a:pt x="652" y="112"/>
                  <a:pt x="650" y="117"/>
                  <a:pt x="650" y="124"/>
                </a:cubicBezTo>
                <a:cubicBezTo>
                  <a:pt x="650" y="130"/>
                  <a:pt x="652" y="135"/>
                  <a:pt x="655" y="138"/>
                </a:cubicBezTo>
                <a:cubicBezTo>
                  <a:pt x="658" y="142"/>
                  <a:pt x="662" y="143"/>
                  <a:pt x="667" y="143"/>
                </a:cubicBezTo>
                <a:cubicBezTo>
                  <a:pt x="673" y="143"/>
                  <a:pt x="677" y="142"/>
                  <a:pt x="680" y="138"/>
                </a:cubicBezTo>
                <a:cubicBezTo>
                  <a:pt x="683" y="135"/>
                  <a:pt x="684" y="130"/>
                  <a:pt x="684" y="123"/>
                </a:cubicBezTo>
                <a:close/>
                <a:moveTo>
                  <a:pt x="734" y="135"/>
                </a:moveTo>
                <a:cubicBezTo>
                  <a:pt x="734" y="140"/>
                  <a:pt x="732" y="143"/>
                  <a:pt x="729" y="146"/>
                </a:cubicBezTo>
                <a:cubicBezTo>
                  <a:pt x="726" y="149"/>
                  <a:pt x="721" y="151"/>
                  <a:pt x="715" y="151"/>
                </a:cubicBezTo>
                <a:cubicBezTo>
                  <a:pt x="710" y="151"/>
                  <a:pt x="706" y="149"/>
                  <a:pt x="702" y="147"/>
                </a:cubicBezTo>
                <a:cubicBezTo>
                  <a:pt x="702" y="138"/>
                  <a:pt x="702" y="138"/>
                  <a:pt x="702" y="138"/>
                </a:cubicBezTo>
                <a:cubicBezTo>
                  <a:pt x="706" y="142"/>
                  <a:pt x="711" y="143"/>
                  <a:pt x="716" y="143"/>
                </a:cubicBezTo>
                <a:cubicBezTo>
                  <a:pt x="722" y="143"/>
                  <a:pt x="726" y="141"/>
                  <a:pt x="726" y="136"/>
                </a:cubicBezTo>
                <a:cubicBezTo>
                  <a:pt x="726" y="134"/>
                  <a:pt x="725" y="132"/>
                  <a:pt x="723" y="131"/>
                </a:cubicBezTo>
                <a:cubicBezTo>
                  <a:pt x="722" y="130"/>
                  <a:pt x="719" y="128"/>
                  <a:pt x="715" y="126"/>
                </a:cubicBezTo>
                <a:cubicBezTo>
                  <a:pt x="710" y="124"/>
                  <a:pt x="707" y="123"/>
                  <a:pt x="706" y="120"/>
                </a:cubicBezTo>
                <a:cubicBezTo>
                  <a:pt x="703" y="118"/>
                  <a:pt x="702" y="115"/>
                  <a:pt x="702" y="111"/>
                </a:cubicBezTo>
                <a:cubicBezTo>
                  <a:pt x="702" y="107"/>
                  <a:pt x="704" y="103"/>
                  <a:pt x="707" y="100"/>
                </a:cubicBezTo>
                <a:cubicBezTo>
                  <a:pt x="711" y="97"/>
                  <a:pt x="715" y="96"/>
                  <a:pt x="721" y="96"/>
                </a:cubicBezTo>
                <a:cubicBezTo>
                  <a:pt x="725" y="96"/>
                  <a:pt x="728" y="97"/>
                  <a:pt x="732" y="98"/>
                </a:cubicBezTo>
                <a:cubicBezTo>
                  <a:pt x="732" y="107"/>
                  <a:pt x="732" y="107"/>
                  <a:pt x="732" y="107"/>
                </a:cubicBezTo>
                <a:cubicBezTo>
                  <a:pt x="728" y="104"/>
                  <a:pt x="724" y="103"/>
                  <a:pt x="720" y="103"/>
                </a:cubicBezTo>
                <a:cubicBezTo>
                  <a:pt x="717" y="103"/>
                  <a:pt x="715" y="104"/>
                  <a:pt x="713" y="105"/>
                </a:cubicBezTo>
                <a:cubicBezTo>
                  <a:pt x="712" y="106"/>
                  <a:pt x="711" y="108"/>
                  <a:pt x="711" y="110"/>
                </a:cubicBezTo>
                <a:cubicBezTo>
                  <a:pt x="711" y="113"/>
                  <a:pt x="711" y="114"/>
                  <a:pt x="713" y="116"/>
                </a:cubicBezTo>
                <a:cubicBezTo>
                  <a:pt x="714" y="117"/>
                  <a:pt x="717" y="118"/>
                  <a:pt x="721" y="120"/>
                </a:cubicBezTo>
                <a:cubicBezTo>
                  <a:pt x="725" y="122"/>
                  <a:pt x="728" y="124"/>
                  <a:pt x="730" y="126"/>
                </a:cubicBezTo>
                <a:cubicBezTo>
                  <a:pt x="733" y="128"/>
                  <a:pt x="734" y="132"/>
                  <a:pt x="734" y="135"/>
                </a:cubicBezTo>
                <a:close/>
                <a:moveTo>
                  <a:pt x="793" y="123"/>
                </a:moveTo>
                <a:cubicBezTo>
                  <a:pt x="793" y="131"/>
                  <a:pt x="791" y="138"/>
                  <a:pt x="786" y="143"/>
                </a:cubicBezTo>
                <a:cubicBezTo>
                  <a:pt x="782" y="148"/>
                  <a:pt x="775" y="151"/>
                  <a:pt x="768" y="151"/>
                </a:cubicBezTo>
                <a:cubicBezTo>
                  <a:pt x="760" y="151"/>
                  <a:pt x="754" y="148"/>
                  <a:pt x="749" y="143"/>
                </a:cubicBezTo>
                <a:cubicBezTo>
                  <a:pt x="745" y="138"/>
                  <a:pt x="742" y="132"/>
                  <a:pt x="742" y="124"/>
                </a:cubicBezTo>
                <a:cubicBezTo>
                  <a:pt x="742" y="115"/>
                  <a:pt x="745" y="108"/>
                  <a:pt x="750" y="103"/>
                </a:cubicBezTo>
                <a:cubicBezTo>
                  <a:pt x="755" y="98"/>
                  <a:pt x="761" y="96"/>
                  <a:pt x="769" y="96"/>
                </a:cubicBezTo>
                <a:cubicBezTo>
                  <a:pt x="777" y="96"/>
                  <a:pt x="783" y="98"/>
                  <a:pt x="787" y="103"/>
                </a:cubicBezTo>
                <a:cubicBezTo>
                  <a:pt x="791" y="108"/>
                  <a:pt x="793" y="115"/>
                  <a:pt x="793" y="123"/>
                </a:cubicBezTo>
                <a:close/>
                <a:moveTo>
                  <a:pt x="785" y="123"/>
                </a:moveTo>
                <a:cubicBezTo>
                  <a:pt x="785" y="117"/>
                  <a:pt x="783" y="112"/>
                  <a:pt x="780" y="108"/>
                </a:cubicBezTo>
                <a:cubicBezTo>
                  <a:pt x="778" y="105"/>
                  <a:pt x="773" y="103"/>
                  <a:pt x="768" y="103"/>
                </a:cubicBezTo>
                <a:cubicBezTo>
                  <a:pt x="763" y="103"/>
                  <a:pt x="759" y="105"/>
                  <a:pt x="756" y="108"/>
                </a:cubicBezTo>
                <a:cubicBezTo>
                  <a:pt x="752" y="112"/>
                  <a:pt x="751" y="117"/>
                  <a:pt x="751" y="124"/>
                </a:cubicBezTo>
                <a:cubicBezTo>
                  <a:pt x="751" y="130"/>
                  <a:pt x="752" y="135"/>
                  <a:pt x="756" y="138"/>
                </a:cubicBezTo>
                <a:cubicBezTo>
                  <a:pt x="759" y="142"/>
                  <a:pt x="763" y="143"/>
                  <a:pt x="768" y="143"/>
                </a:cubicBezTo>
                <a:cubicBezTo>
                  <a:pt x="774" y="143"/>
                  <a:pt x="778" y="142"/>
                  <a:pt x="781" y="138"/>
                </a:cubicBezTo>
                <a:cubicBezTo>
                  <a:pt x="784" y="135"/>
                  <a:pt x="785" y="130"/>
                  <a:pt x="785" y="123"/>
                </a:cubicBezTo>
                <a:close/>
                <a:moveTo>
                  <a:pt x="830" y="80"/>
                </a:moveTo>
                <a:cubicBezTo>
                  <a:pt x="829" y="79"/>
                  <a:pt x="827" y="78"/>
                  <a:pt x="825" y="78"/>
                </a:cubicBezTo>
                <a:cubicBezTo>
                  <a:pt x="819" y="78"/>
                  <a:pt x="816" y="82"/>
                  <a:pt x="816" y="89"/>
                </a:cubicBezTo>
                <a:cubicBezTo>
                  <a:pt x="816" y="97"/>
                  <a:pt x="816" y="97"/>
                  <a:pt x="816" y="97"/>
                </a:cubicBezTo>
                <a:cubicBezTo>
                  <a:pt x="828" y="97"/>
                  <a:pt x="828" y="97"/>
                  <a:pt x="828" y="97"/>
                </a:cubicBezTo>
                <a:cubicBezTo>
                  <a:pt x="828" y="104"/>
                  <a:pt x="828" y="104"/>
                  <a:pt x="828" y="104"/>
                </a:cubicBezTo>
                <a:cubicBezTo>
                  <a:pt x="816" y="104"/>
                  <a:pt x="816" y="104"/>
                  <a:pt x="816" y="104"/>
                </a:cubicBezTo>
                <a:cubicBezTo>
                  <a:pt x="816" y="149"/>
                  <a:pt x="816" y="149"/>
                  <a:pt x="816" y="149"/>
                </a:cubicBezTo>
                <a:cubicBezTo>
                  <a:pt x="808" y="149"/>
                  <a:pt x="808" y="149"/>
                  <a:pt x="808" y="149"/>
                </a:cubicBezTo>
                <a:cubicBezTo>
                  <a:pt x="808" y="104"/>
                  <a:pt x="808" y="104"/>
                  <a:pt x="808" y="104"/>
                </a:cubicBezTo>
                <a:cubicBezTo>
                  <a:pt x="799" y="104"/>
                  <a:pt x="799" y="104"/>
                  <a:pt x="799" y="104"/>
                </a:cubicBezTo>
                <a:cubicBezTo>
                  <a:pt x="799" y="97"/>
                  <a:pt x="799" y="97"/>
                  <a:pt x="799" y="97"/>
                </a:cubicBezTo>
                <a:cubicBezTo>
                  <a:pt x="808" y="97"/>
                  <a:pt x="808" y="97"/>
                  <a:pt x="808" y="97"/>
                </a:cubicBezTo>
                <a:cubicBezTo>
                  <a:pt x="808" y="89"/>
                  <a:pt x="808" y="89"/>
                  <a:pt x="808" y="89"/>
                </a:cubicBezTo>
                <a:cubicBezTo>
                  <a:pt x="808" y="83"/>
                  <a:pt x="809" y="79"/>
                  <a:pt x="813" y="75"/>
                </a:cubicBezTo>
                <a:cubicBezTo>
                  <a:pt x="816" y="73"/>
                  <a:pt x="820" y="71"/>
                  <a:pt x="824" y="71"/>
                </a:cubicBezTo>
                <a:cubicBezTo>
                  <a:pt x="827" y="71"/>
                  <a:pt x="829" y="71"/>
                  <a:pt x="830" y="72"/>
                </a:cubicBezTo>
                <a:lnTo>
                  <a:pt x="830" y="80"/>
                </a:lnTo>
                <a:close/>
                <a:moveTo>
                  <a:pt x="863" y="149"/>
                </a:moveTo>
                <a:cubicBezTo>
                  <a:pt x="861" y="150"/>
                  <a:pt x="858" y="150"/>
                  <a:pt x="855" y="150"/>
                </a:cubicBezTo>
                <a:cubicBezTo>
                  <a:pt x="846" y="150"/>
                  <a:pt x="842" y="145"/>
                  <a:pt x="842" y="135"/>
                </a:cubicBezTo>
                <a:cubicBezTo>
                  <a:pt x="842" y="104"/>
                  <a:pt x="842" y="104"/>
                  <a:pt x="842" y="104"/>
                </a:cubicBezTo>
                <a:cubicBezTo>
                  <a:pt x="833" y="104"/>
                  <a:pt x="833" y="104"/>
                  <a:pt x="833" y="104"/>
                </a:cubicBezTo>
                <a:cubicBezTo>
                  <a:pt x="833" y="97"/>
                  <a:pt x="833" y="97"/>
                  <a:pt x="833" y="97"/>
                </a:cubicBezTo>
                <a:cubicBezTo>
                  <a:pt x="842" y="97"/>
                  <a:pt x="842" y="97"/>
                  <a:pt x="842" y="97"/>
                </a:cubicBezTo>
                <a:cubicBezTo>
                  <a:pt x="842" y="85"/>
                  <a:pt x="842" y="85"/>
                  <a:pt x="842" y="85"/>
                </a:cubicBezTo>
                <a:cubicBezTo>
                  <a:pt x="844" y="84"/>
                  <a:pt x="847" y="83"/>
                  <a:pt x="850" y="82"/>
                </a:cubicBezTo>
                <a:cubicBezTo>
                  <a:pt x="850" y="97"/>
                  <a:pt x="850" y="97"/>
                  <a:pt x="850" y="97"/>
                </a:cubicBezTo>
                <a:cubicBezTo>
                  <a:pt x="863" y="97"/>
                  <a:pt x="863" y="97"/>
                  <a:pt x="863" y="97"/>
                </a:cubicBezTo>
                <a:cubicBezTo>
                  <a:pt x="863" y="104"/>
                  <a:pt x="863" y="104"/>
                  <a:pt x="863" y="104"/>
                </a:cubicBezTo>
                <a:cubicBezTo>
                  <a:pt x="850" y="104"/>
                  <a:pt x="850" y="104"/>
                  <a:pt x="850" y="104"/>
                </a:cubicBezTo>
                <a:cubicBezTo>
                  <a:pt x="850" y="134"/>
                  <a:pt x="850" y="134"/>
                  <a:pt x="850" y="134"/>
                </a:cubicBezTo>
                <a:cubicBezTo>
                  <a:pt x="850" y="137"/>
                  <a:pt x="851" y="140"/>
                  <a:pt x="852" y="141"/>
                </a:cubicBezTo>
                <a:cubicBezTo>
                  <a:pt x="853" y="143"/>
                  <a:pt x="855" y="143"/>
                  <a:pt x="858" y="143"/>
                </a:cubicBezTo>
                <a:cubicBezTo>
                  <a:pt x="860" y="143"/>
                  <a:pt x="862" y="143"/>
                  <a:pt x="863" y="142"/>
                </a:cubicBezTo>
                <a:lnTo>
                  <a:pt x="863" y="149"/>
                </a:lnTo>
                <a:close/>
                <a:moveTo>
                  <a:pt x="899" y="101"/>
                </a:moveTo>
                <a:cubicBezTo>
                  <a:pt x="899" y="105"/>
                  <a:pt x="897" y="108"/>
                  <a:pt x="895" y="111"/>
                </a:cubicBezTo>
                <a:cubicBezTo>
                  <a:pt x="892" y="114"/>
                  <a:pt x="888" y="115"/>
                  <a:pt x="884" y="115"/>
                </a:cubicBezTo>
                <a:cubicBezTo>
                  <a:pt x="880" y="115"/>
                  <a:pt x="876" y="114"/>
                  <a:pt x="874" y="111"/>
                </a:cubicBezTo>
                <a:cubicBezTo>
                  <a:pt x="871" y="108"/>
                  <a:pt x="870" y="105"/>
                  <a:pt x="870" y="101"/>
                </a:cubicBezTo>
                <a:cubicBezTo>
                  <a:pt x="870" y="97"/>
                  <a:pt x="871" y="93"/>
                  <a:pt x="874" y="91"/>
                </a:cubicBezTo>
                <a:cubicBezTo>
                  <a:pt x="877" y="88"/>
                  <a:pt x="880" y="86"/>
                  <a:pt x="884" y="86"/>
                </a:cubicBezTo>
                <a:cubicBezTo>
                  <a:pt x="888" y="86"/>
                  <a:pt x="892" y="88"/>
                  <a:pt x="895" y="90"/>
                </a:cubicBezTo>
                <a:cubicBezTo>
                  <a:pt x="897" y="93"/>
                  <a:pt x="899" y="97"/>
                  <a:pt x="899" y="101"/>
                </a:cubicBezTo>
                <a:close/>
                <a:moveTo>
                  <a:pt x="897" y="101"/>
                </a:moveTo>
                <a:cubicBezTo>
                  <a:pt x="897" y="97"/>
                  <a:pt x="896" y="94"/>
                  <a:pt x="893" y="92"/>
                </a:cubicBezTo>
                <a:cubicBezTo>
                  <a:pt x="891" y="89"/>
                  <a:pt x="888" y="88"/>
                  <a:pt x="884" y="88"/>
                </a:cubicBezTo>
                <a:cubicBezTo>
                  <a:pt x="881" y="88"/>
                  <a:pt x="877" y="89"/>
                  <a:pt x="875" y="92"/>
                </a:cubicBezTo>
                <a:cubicBezTo>
                  <a:pt x="873" y="94"/>
                  <a:pt x="871" y="97"/>
                  <a:pt x="871" y="101"/>
                </a:cubicBezTo>
                <a:cubicBezTo>
                  <a:pt x="871" y="105"/>
                  <a:pt x="873" y="108"/>
                  <a:pt x="875" y="110"/>
                </a:cubicBezTo>
                <a:cubicBezTo>
                  <a:pt x="878" y="113"/>
                  <a:pt x="881" y="114"/>
                  <a:pt x="884" y="114"/>
                </a:cubicBezTo>
                <a:cubicBezTo>
                  <a:pt x="888" y="114"/>
                  <a:pt x="891" y="113"/>
                  <a:pt x="893" y="110"/>
                </a:cubicBezTo>
                <a:cubicBezTo>
                  <a:pt x="896" y="108"/>
                  <a:pt x="897" y="105"/>
                  <a:pt x="897" y="101"/>
                </a:cubicBezTo>
                <a:close/>
                <a:moveTo>
                  <a:pt x="891" y="110"/>
                </a:moveTo>
                <a:cubicBezTo>
                  <a:pt x="888" y="110"/>
                  <a:pt x="888" y="110"/>
                  <a:pt x="888" y="110"/>
                </a:cubicBezTo>
                <a:cubicBezTo>
                  <a:pt x="886" y="105"/>
                  <a:pt x="886" y="105"/>
                  <a:pt x="886" y="105"/>
                </a:cubicBezTo>
                <a:cubicBezTo>
                  <a:pt x="885" y="103"/>
                  <a:pt x="884" y="102"/>
                  <a:pt x="883" y="102"/>
                </a:cubicBezTo>
                <a:cubicBezTo>
                  <a:pt x="881" y="102"/>
                  <a:pt x="881" y="102"/>
                  <a:pt x="881" y="102"/>
                </a:cubicBezTo>
                <a:cubicBezTo>
                  <a:pt x="881" y="110"/>
                  <a:pt x="881" y="110"/>
                  <a:pt x="881" y="110"/>
                </a:cubicBezTo>
                <a:cubicBezTo>
                  <a:pt x="878" y="110"/>
                  <a:pt x="878" y="110"/>
                  <a:pt x="878" y="110"/>
                </a:cubicBezTo>
                <a:cubicBezTo>
                  <a:pt x="878" y="91"/>
                  <a:pt x="878" y="91"/>
                  <a:pt x="878" y="91"/>
                </a:cubicBezTo>
                <a:cubicBezTo>
                  <a:pt x="884" y="91"/>
                  <a:pt x="884" y="91"/>
                  <a:pt x="884" y="91"/>
                </a:cubicBezTo>
                <a:cubicBezTo>
                  <a:pt x="886" y="91"/>
                  <a:pt x="888" y="92"/>
                  <a:pt x="889" y="93"/>
                </a:cubicBezTo>
                <a:cubicBezTo>
                  <a:pt x="890" y="94"/>
                  <a:pt x="891" y="95"/>
                  <a:pt x="891" y="96"/>
                </a:cubicBezTo>
                <a:cubicBezTo>
                  <a:pt x="891" y="98"/>
                  <a:pt x="890" y="99"/>
                  <a:pt x="889" y="100"/>
                </a:cubicBezTo>
                <a:cubicBezTo>
                  <a:pt x="888" y="101"/>
                  <a:pt x="887" y="101"/>
                  <a:pt x="886" y="101"/>
                </a:cubicBezTo>
                <a:cubicBezTo>
                  <a:pt x="886" y="102"/>
                  <a:pt x="886" y="102"/>
                  <a:pt x="886" y="102"/>
                </a:cubicBezTo>
                <a:cubicBezTo>
                  <a:pt x="887" y="102"/>
                  <a:pt x="888" y="103"/>
                  <a:pt x="889" y="105"/>
                </a:cubicBezTo>
                <a:lnTo>
                  <a:pt x="891" y="110"/>
                </a:lnTo>
                <a:close/>
                <a:moveTo>
                  <a:pt x="888" y="97"/>
                </a:moveTo>
                <a:cubicBezTo>
                  <a:pt x="888" y="96"/>
                  <a:pt x="887" y="95"/>
                  <a:pt x="887" y="94"/>
                </a:cubicBezTo>
                <a:cubicBezTo>
                  <a:pt x="886" y="94"/>
                  <a:pt x="885" y="94"/>
                  <a:pt x="883" y="94"/>
                </a:cubicBezTo>
                <a:cubicBezTo>
                  <a:pt x="881" y="94"/>
                  <a:pt x="881" y="94"/>
                  <a:pt x="881" y="94"/>
                </a:cubicBezTo>
                <a:cubicBezTo>
                  <a:pt x="881" y="100"/>
                  <a:pt x="881" y="100"/>
                  <a:pt x="881" y="100"/>
                </a:cubicBezTo>
                <a:cubicBezTo>
                  <a:pt x="884" y="100"/>
                  <a:pt x="884" y="100"/>
                  <a:pt x="884" y="100"/>
                </a:cubicBezTo>
                <a:cubicBezTo>
                  <a:pt x="886" y="100"/>
                  <a:pt x="888" y="99"/>
                  <a:pt x="888" y="9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ysClr val="windowText" lastClr="000000"/>
              </a:solidFill>
            </a:endParaRPr>
          </a:p>
        </p:txBody>
      </p:sp>
      <p:pic>
        <p:nvPicPr>
          <p:cNvPr id="171" name="Picture 170"/>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t="1" r="20281" b="-14069"/>
          <a:stretch/>
        </p:blipFill>
        <p:spPr>
          <a:xfrm>
            <a:off x="5602388" y="4859258"/>
            <a:ext cx="1853830" cy="548640"/>
          </a:xfrm>
          <a:prstGeom prst="rect">
            <a:avLst/>
          </a:prstGeom>
        </p:spPr>
      </p:pic>
      <p:pic>
        <p:nvPicPr>
          <p:cNvPr id="173" name="Picture 7"/>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10571054" y="3588701"/>
            <a:ext cx="1499279" cy="3657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38569" y="4860579"/>
            <a:ext cx="1780033" cy="548640"/>
          </a:xfrm>
          <a:prstGeom prst="rect">
            <a:avLst/>
          </a:prstGeom>
        </p:spPr>
      </p:pic>
      <p:pic>
        <p:nvPicPr>
          <p:cNvPr id="4" name="Picture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69706" y="4853685"/>
            <a:ext cx="1934871" cy="548640"/>
          </a:xfrm>
          <a:prstGeom prst="rect">
            <a:avLst/>
          </a:prstGeom>
        </p:spPr>
      </p:pic>
      <p:sp>
        <p:nvSpPr>
          <p:cNvPr id="5" name="Rectangle 4"/>
          <p:cNvSpPr/>
          <p:nvPr/>
        </p:nvSpPr>
        <p:spPr bwMode="auto">
          <a:xfrm>
            <a:off x="3017836" y="1302726"/>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PC</a:t>
            </a:r>
            <a:endParaRPr lang="en-US" sz="2000" dirty="0">
              <a:gradFill>
                <a:gsLst>
                  <a:gs pos="0">
                    <a:srgbClr val="FFFFFF"/>
                  </a:gs>
                  <a:gs pos="100000">
                    <a:srgbClr val="FFFFFF"/>
                  </a:gs>
                </a:gsLst>
                <a:lin ang="5400000" scaled="0"/>
              </a:gradFill>
            </a:endParaRPr>
          </a:p>
        </p:txBody>
      </p:sp>
      <p:sp>
        <p:nvSpPr>
          <p:cNvPr id="66" name="Rectangle 65"/>
          <p:cNvSpPr/>
          <p:nvPr/>
        </p:nvSpPr>
        <p:spPr bwMode="auto">
          <a:xfrm>
            <a:off x="6142037" y="1304937"/>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Phone</a:t>
            </a:r>
            <a:endParaRPr lang="en-US" sz="2000" dirty="0">
              <a:gradFill>
                <a:gsLst>
                  <a:gs pos="0">
                    <a:srgbClr val="FFFFFF"/>
                  </a:gs>
                  <a:gs pos="100000">
                    <a:srgbClr val="FFFFFF"/>
                  </a:gs>
                </a:gsLst>
                <a:lin ang="5400000" scaled="0"/>
              </a:gradFill>
            </a:endParaRPr>
          </a:p>
        </p:txBody>
      </p:sp>
      <p:sp>
        <p:nvSpPr>
          <p:cNvPr id="67" name="Rectangle 66"/>
          <p:cNvSpPr/>
          <p:nvPr/>
        </p:nvSpPr>
        <p:spPr bwMode="auto">
          <a:xfrm>
            <a:off x="9266237" y="1307752"/>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Tablet</a:t>
            </a: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99503" y="3925508"/>
            <a:ext cx="870465" cy="394705"/>
          </a:xfrm>
          <a:prstGeom prst="rect">
            <a:avLst/>
          </a:prstGeom>
        </p:spPr>
      </p:pic>
      <p:sp>
        <p:nvSpPr>
          <p:cNvPr id="70" name="Freeform 20"/>
          <p:cNvSpPr>
            <a:spLocks noEditPoints="1"/>
          </p:cNvSpPr>
          <p:nvPr/>
        </p:nvSpPr>
        <p:spPr bwMode="black">
          <a:xfrm>
            <a:off x="4338537" y="1411891"/>
            <a:ext cx="508115" cy="35326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pic>
        <p:nvPicPr>
          <p:cNvPr id="71" name="Picture 70"/>
          <p:cNvPicPr>
            <a:picLocks noChangeAspect="1"/>
          </p:cNvPicPr>
          <p:nvPr/>
        </p:nvPicPr>
        <p:blipFill>
          <a:blip r:embed="rId16" cstate="print">
            <a:extLst>
              <a:ext uri="{BEBA8EAE-BF5A-486C-A8C5-ECC9F3942E4B}">
                <a14:imgProps xmlns:a14="http://schemas.microsoft.com/office/drawing/2010/main">
                  <a14:imgLayer r:embed="rId1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7588785" y="1411890"/>
            <a:ext cx="183915" cy="353259"/>
          </a:xfrm>
          <a:prstGeom prst="rect">
            <a:avLst/>
          </a:prstGeom>
        </p:spPr>
      </p:pic>
      <p:grpSp>
        <p:nvGrpSpPr>
          <p:cNvPr id="72" name="Group 71"/>
          <p:cNvGrpSpPr/>
          <p:nvPr/>
        </p:nvGrpSpPr>
        <p:grpSpPr bwMode="black">
          <a:xfrm>
            <a:off x="10473270" y="1405333"/>
            <a:ext cx="408356" cy="402878"/>
            <a:chOff x="2916435" y="3914152"/>
            <a:chExt cx="930763" cy="918513"/>
          </a:xfrm>
        </p:grpSpPr>
        <p:pic>
          <p:nvPicPr>
            <p:cNvPr id="73" name="Picture 72"/>
            <p:cNvPicPr>
              <a:picLocks noChangeAspect="1"/>
            </p:cNvPicPr>
            <p:nvPr/>
          </p:nvPicPr>
          <p:blipFill>
            <a:blip r:embed="rId18" cstate="print">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7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Tree>
    <p:extLst>
      <p:ext uri="{BB962C8B-B14F-4D97-AF65-F5344CB8AC3E}">
        <p14:creationId xmlns:p14="http://schemas.microsoft.com/office/powerpoint/2010/main" val="206787084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115140" y="1487167"/>
            <a:ext cx="8046697" cy="4712059"/>
          </a:xfrm>
        </p:spPr>
        <p:txBody>
          <a:bodyPr/>
          <a:lstStyle/>
          <a:p>
            <a:pPr marL="0" indent="0">
              <a:buNone/>
            </a:pPr>
            <a:r>
              <a:rPr lang="en-US" dirty="0" smtClean="0"/>
              <a:t>Future Social Experiences research lab (FUSE)</a:t>
            </a:r>
          </a:p>
          <a:p>
            <a:pPr marL="0" indent="0">
              <a:buNone/>
            </a:pPr>
            <a:endParaRPr lang="en-US" sz="1800" dirty="0"/>
          </a:p>
          <a:p>
            <a:pPr marL="0" indent="0">
              <a:buNone/>
            </a:pPr>
            <a:r>
              <a:rPr lang="en-US" dirty="0" smtClean="0"/>
              <a:t>Yammer</a:t>
            </a:r>
          </a:p>
          <a:p>
            <a:pPr marL="0" indent="0">
              <a:buNone/>
            </a:pPr>
            <a:endParaRPr lang="en-US" sz="2400" dirty="0"/>
          </a:p>
          <a:p>
            <a:pPr marL="0" indent="0">
              <a:buNone/>
            </a:pPr>
            <a:r>
              <a:rPr lang="en-US" dirty="0" err="1" smtClean="0"/>
              <a:t>Sharepoint</a:t>
            </a:r>
            <a:r>
              <a:rPr lang="en-US" dirty="0" smtClean="0"/>
              <a:t> 2013</a:t>
            </a:r>
          </a:p>
          <a:p>
            <a:pPr marL="0" indent="0">
              <a:buNone/>
            </a:pPr>
            <a:endParaRPr lang="en-US" dirty="0"/>
          </a:p>
          <a:p>
            <a:pPr marL="0" indent="0">
              <a:buNone/>
            </a:pPr>
            <a:r>
              <a:rPr lang="en-US" dirty="0" smtClean="0"/>
              <a:t>Analytics for Twitter</a:t>
            </a:r>
            <a:endParaRPr lang="en-US" dirty="0"/>
          </a:p>
        </p:txBody>
      </p:sp>
      <p:sp>
        <p:nvSpPr>
          <p:cNvPr id="3" name="Title 2"/>
          <p:cNvSpPr>
            <a:spLocks noGrp="1"/>
          </p:cNvSpPr>
          <p:nvPr>
            <p:ph type="title"/>
          </p:nvPr>
        </p:nvSpPr>
        <p:spPr/>
        <p:txBody>
          <a:bodyPr/>
          <a:lstStyle/>
          <a:p>
            <a:r>
              <a:rPr lang="en-US" dirty="0" smtClean="0"/>
              <a:t>Microsoft Social Technology Investments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2300" y="1983988"/>
            <a:ext cx="2245363" cy="43624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608" y="2948628"/>
            <a:ext cx="2651794" cy="81321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2773" y="4156009"/>
            <a:ext cx="2453629" cy="74254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9734" y="5173126"/>
            <a:ext cx="1036815" cy="1036815"/>
          </a:xfrm>
          <a:prstGeom prst="rect">
            <a:avLst/>
          </a:prstGeom>
        </p:spPr>
      </p:pic>
    </p:spTree>
    <p:extLst>
      <p:ext uri="{BB962C8B-B14F-4D97-AF65-F5344CB8AC3E}">
        <p14:creationId xmlns:p14="http://schemas.microsoft.com/office/powerpoint/2010/main" val="32627309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759" y="22580"/>
            <a:ext cx="9340445" cy="6994525"/>
          </a:xfrm>
          <a:prstGeom prst="rect">
            <a:avLst/>
          </a:prstGeom>
        </p:spPr>
      </p:pic>
      <p:sp>
        <p:nvSpPr>
          <p:cNvPr id="2" name="TextBox 1"/>
          <p:cNvSpPr txBox="1"/>
          <p:nvPr/>
        </p:nvSpPr>
        <p:spPr>
          <a:xfrm>
            <a:off x="183263" y="152573"/>
            <a:ext cx="7212039" cy="1043363"/>
          </a:xfrm>
          <a:prstGeom prst="rect">
            <a:avLst/>
          </a:prstGeom>
          <a:noFill/>
        </p:spPr>
        <p:txBody>
          <a:bodyPr wrap="none" lIns="182880" tIns="146304" rIns="182880" bIns="146304" rtlCol="0">
            <a:spAutoFit/>
          </a:bodyPr>
          <a:lstStyle/>
          <a:p>
            <a:pPr>
              <a:lnSpc>
                <a:spcPct val="90000"/>
              </a:lnSpc>
              <a:spcBef>
                <a:spcPct val="0"/>
              </a:spcBef>
              <a:spcAft>
                <a:spcPts val="600"/>
              </a:spcAft>
            </a:pPr>
            <a:r>
              <a:rPr lang="en-US" sz="5400" spc="-102" dirty="0">
                <a:ln w="3175">
                  <a:noFill/>
                </a:ln>
                <a:gradFill>
                  <a:gsLst>
                    <a:gs pos="1250">
                      <a:srgbClr val="505050"/>
                    </a:gs>
                    <a:gs pos="100000">
                      <a:srgbClr val="505050"/>
                    </a:gs>
                  </a:gsLst>
                  <a:lin ang="5400000" scaled="0"/>
                </a:gradFill>
                <a:latin typeface="Segoe UI Light"/>
                <a:cs typeface="Segoe UI" pitchFamily="34" charset="0"/>
              </a:rPr>
              <a:t>How can Microsoft help?</a:t>
            </a:r>
          </a:p>
        </p:txBody>
      </p:sp>
    </p:spTree>
    <p:extLst>
      <p:ext uri="{BB962C8B-B14F-4D97-AF65-F5344CB8AC3E}">
        <p14:creationId xmlns:p14="http://schemas.microsoft.com/office/powerpoint/2010/main" val="3071327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Effect transition="out" filter="fade">
                                      <p:cBhvr>
                                        <p:cTn id="8" dur="500"/>
                                        <p:tgtEl>
                                          <p:spTgt spid="2"/>
                                        </p:tgtEl>
                                      </p:cBhvr>
                                    </p:animEffect>
                                    <p:set>
                                      <p:cBhvr>
                                        <p:cTn id="9" dur="1" fill="hold">
                                          <p:stCondLst>
                                            <p:cond delay="499"/>
                                          </p:stCondLst>
                                        </p:cTn>
                                        <p:tgtEl>
                                          <p:spTgt spid="2"/>
                                        </p:tgtEl>
                                        <p:attrNameLst>
                                          <p:attrName>style.visibility</p:attrName>
                                        </p:attrNameLst>
                                      </p:cBhvr>
                                      <p:to>
                                        <p:strVal val="hidden"/>
                                      </p:to>
                                    </p:se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3"/>
                                        </p:tgtEl>
                                      </p:cBhvr>
                                    </p:animEffect>
                                    <p:set>
                                      <p:cBhvr>
                                        <p:cTn id="1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mmunity Pos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47" y="18675"/>
            <a:ext cx="12434198" cy="699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085907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223448" y="1249609"/>
            <a:ext cx="10019632" cy="1122795"/>
          </a:xfrm>
          <a:prstGeom prst="rect">
            <a:avLst/>
          </a:prstGeom>
          <a:noFill/>
        </p:spPr>
        <p:txBody>
          <a:bodyPr wrap="square" rtlCol="0">
            <a:spAutoFit/>
          </a:bodyPr>
          <a:lstStyle/>
          <a:p>
            <a:pPr algn="ctr" defTabSz="998741">
              <a:spcAft>
                <a:spcPts val="3277"/>
              </a:spcAft>
            </a:pPr>
            <a:r>
              <a:rPr lang="en-US" sz="3933" dirty="0">
                <a:solidFill>
                  <a:srgbClr val="505050">
                    <a:lumMod val="75000"/>
                    <a:lumOff val="25000"/>
                  </a:srgbClr>
                </a:solidFill>
                <a:latin typeface="Segoe UI Light" panose="020B0502040204020203" pitchFamily="34" charset="0"/>
              </a:rPr>
              <a:t>Best-in-class enterprise social networking</a:t>
            </a:r>
            <a:r>
              <a:rPr lang="en-US" sz="2840" dirty="0">
                <a:solidFill>
                  <a:srgbClr val="505050">
                    <a:lumMod val="75000"/>
                    <a:lumOff val="25000"/>
                  </a:srgbClr>
                </a:solidFill>
                <a:latin typeface="Segoe UI Light" panose="020B0502040204020203" pitchFamily="34" charset="0"/>
              </a:rPr>
              <a:t/>
            </a:r>
            <a:br>
              <a:rPr lang="en-US" sz="2840" dirty="0">
                <a:solidFill>
                  <a:srgbClr val="505050">
                    <a:lumMod val="75000"/>
                    <a:lumOff val="25000"/>
                  </a:srgbClr>
                </a:solidFill>
                <a:latin typeface="Segoe UI Light" panose="020B0502040204020203" pitchFamily="34" charset="0"/>
              </a:rPr>
            </a:br>
            <a:r>
              <a:rPr lang="en-US" sz="2621" dirty="0">
                <a:solidFill>
                  <a:srgbClr val="505050">
                    <a:lumMod val="75000"/>
                    <a:lumOff val="25000"/>
                  </a:srgbClr>
                </a:solidFill>
                <a:latin typeface="Segoe" panose="020B0502040504020203" pitchFamily="34" charset="0"/>
              </a:rPr>
              <a:t>stand-alone</a:t>
            </a:r>
            <a:r>
              <a:rPr lang="en-US" sz="2621" dirty="0">
                <a:solidFill>
                  <a:srgbClr val="505050">
                    <a:lumMod val="75000"/>
                    <a:lumOff val="25000"/>
                  </a:srgbClr>
                </a:solidFill>
                <a:latin typeface="Segoe UI Light" panose="020B0502040204020203" pitchFamily="34" charset="0"/>
              </a:rPr>
              <a:t> social service + </a:t>
            </a:r>
            <a:r>
              <a:rPr lang="en-US" sz="2621" dirty="0">
                <a:solidFill>
                  <a:srgbClr val="505050">
                    <a:lumMod val="75000"/>
                    <a:lumOff val="25000"/>
                  </a:srgbClr>
                </a:solidFill>
                <a:latin typeface="Segoe" panose="020B0502040504020203" pitchFamily="34" charset="0"/>
              </a:rPr>
              <a:t>in-app</a:t>
            </a:r>
            <a:r>
              <a:rPr lang="en-US" sz="2621" dirty="0">
                <a:solidFill>
                  <a:srgbClr val="505050">
                    <a:lumMod val="75000"/>
                    <a:lumOff val="25000"/>
                  </a:srgbClr>
                </a:solidFill>
                <a:latin typeface="Segoe UI Light" panose="020B0502040204020203" pitchFamily="34" charset="0"/>
              </a:rPr>
              <a:t> social experiences</a:t>
            </a:r>
          </a:p>
        </p:txBody>
      </p:sp>
      <p:sp>
        <p:nvSpPr>
          <p:cNvPr id="13" name="Rectangle 12"/>
          <p:cNvSpPr/>
          <p:nvPr/>
        </p:nvSpPr>
        <p:spPr bwMode="auto">
          <a:xfrm>
            <a:off x="1473188" y="5371182"/>
            <a:ext cx="9490098" cy="1235006"/>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82432" tIns="41215" rIns="82432" bIns="41215" numCol="1" rtlCol="0" anchor="ctr" anchorCtr="0" compatLnSpc="1">
            <a:prstTxWarp prst="textNoShape">
              <a:avLst/>
            </a:prstTxWarp>
          </a:bodyPr>
          <a:lstStyle/>
          <a:p>
            <a:pPr algn="ctr" defTabSz="824008" fontAlgn="base">
              <a:spcBef>
                <a:spcPct val="0"/>
              </a:spcBef>
              <a:spcAft>
                <a:spcPct val="0"/>
              </a:spcAft>
            </a:pPr>
            <a:endParaRPr lang="en-US" sz="1983" dirty="0">
              <a:gradFill>
                <a:gsLst>
                  <a:gs pos="0">
                    <a:srgbClr val="FFFFFF"/>
                  </a:gs>
                  <a:gs pos="100000">
                    <a:srgbClr val="FFFFFF"/>
                  </a:gs>
                </a:gsLst>
                <a:lin ang="5400000" scaled="0"/>
              </a:gradFill>
            </a:endParaRPr>
          </a:p>
        </p:txBody>
      </p:sp>
      <p:sp>
        <p:nvSpPr>
          <p:cNvPr id="3" name="Down Arrow 2"/>
          <p:cNvSpPr/>
          <p:nvPr/>
        </p:nvSpPr>
        <p:spPr bwMode="auto">
          <a:xfrm flipV="1">
            <a:off x="2305654" y="4638433"/>
            <a:ext cx="832465" cy="747253"/>
          </a:xfrm>
          <a:prstGeom prst="down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9895" tIns="49948" rIns="49948" bIns="99895" numCol="1" spcCol="0" rtlCol="0" fromWordArt="0" anchor="b" anchorCtr="0" forceAA="0" compatLnSpc="1">
            <a:prstTxWarp prst="textNoShape">
              <a:avLst/>
            </a:prstTxWarp>
            <a:noAutofit/>
          </a:bodyPr>
          <a:lstStyle/>
          <a:p>
            <a:pPr algn="ctr" defTabSz="998556" fontAlgn="base">
              <a:spcBef>
                <a:spcPct val="0"/>
              </a:spcBef>
              <a:spcAft>
                <a:spcPct val="0"/>
              </a:spcAft>
            </a:pPr>
            <a:endParaRPr lang="en-US" sz="1966" spc="-55"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TextBox 38"/>
          <p:cNvSpPr txBox="1"/>
          <p:nvPr/>
        </p:nvSpPr>
        <p:spPr>
          <a:xfrm>
            <a:off x="1488215" y="5446965"/>
            <a:ext cx="9490098" cy="1077218"/>
          </a:xfrm>
          <a:prstGeom prst="rect">
            <a:avLst/>
          </a:prstGeom>
          <a:noFill/>
        </p:spPr>
        <p:txBody>
          <a:bodyPr wrap="square" lIns="0" tIns="0" rIns="0" bIns="0" rtlCol="0">
            <a:spAutoFit/>
          </a:bodyPr>
          <a:lstStyle/>
          <a:p>
            <a:pPr algn="ctr" defTabSz="824245"/>
            <a:r>
              <a:rPr lang="en-US" sz="2800" b="1" dirty="0" smtClean="0">
                <a:solidFill>
                  <a:srgbClr val="FFFFFF"/>
                </a:solidFill>
                <a:cs typeface="Segoe UI" panose="020B0502040204020203" pitchFamily="34" charset="0"/>
              </a:rPr>
              <a:t>Social Layer</a:t>
            </a:r>
          </a:p>
          <a:p>
            <a:pPr algn="ctr" defTabSz="824245"/>
            <a:r>
              <a:rPr lang="en-US" sz="2200" dirty="0" smtClean="0">
                <a:solidFill>
                  <a:srgbClr val="FFFFFF"/>
                </a:solidFill>
                <a:cs typeface="Segoe UI" panose="020B0502040204020203" pitchFamily="34" charset="0"/>
              </a:rPr>
              <a:t>Yammer </a:t>
            </a:r>
            <a:r>
              <a:rPr lang="en-US" sz="2200" dirty="0">
                <a:solidFill>
                  <a:srgbClr val="FFFFFF"/>
                </a:solidFill>
                <a:cs typeface="Segoe UI" panose="020B0502040204020203" pitchFamily="34" charset="0"/>
              </a:rPr>
              <a:t>Enterprise Social Networking </a:t>
            </a:r>
            <a:r>
              <a:rPr lang="en-US" sz="2200" dirty="0" smtClean="0">
                <a:solidFill>
                  <a:srgbClr val="FFFFFF"/>
                </a:solidFill>
                <a:cs typeface="Segoe UI" panose="020B0502040204020203" pitchFamily="34" charset="0"/>
              </a:rPr>
              <a:t>Services</a:t>
            </a:r>
          </a:p>
          <a:p>
            <a:pPr algn="ctr" defTabSz="824245"/>
            <a:r>
              <a:rPr lang="en-US" sz="2000" dirty="0">
                <a:solidFill>
                  <a:srgbClr val="FFFFFF"/>
                </a:solidFill>
                <a:cs typeface="Segoe UI" panose="020B0502040204020203" pitchFamily="34" charset="0"/>
              </a:rPr>
              <a:t>(Enterprise social networking, micro-blogging, document collaboration</a:t>
            </a:r>
            <a:r>
              <a:rPr lang="en-US" sz="2000" dirty="0" smtClean="0">
                <a:solidFill>
                  <a:srgbClr val="FFFFFF"/>
                </a:solidFill>
                <a:cs typeface="Segoe UI" panose="020B0502040204020203" pitchFamily="34" charset="0"/>
              </a:rPr>
              <a:t>)</a:t>
            </a:r>
            <a:endParaRPr lang="en-US" sz="2000" dirty="0">
              <a:solidFill>
                <a:srgbClr val="FFFFFF"/>
              </a:solidFill>
              <a:cs typeface="Segoe UI" panose="020B0502040204020203" pitchFamily="34" charset="0"/>
            </a:endParaRPr>
          </a:p>
        </p:txBody>
      </p:sp>
      <p:sp>
        <p:nvSpPr>
          <p:cNvPr id="40" name="Down Arrow 39"/>
          <p:cNvSpPr/>
          <p:nvPr/>
        </p:nvSpPr>
        <p:spPr bwMode="auto">
          <a:xfrm flipV="1">
            <a:off x="4623410" y="4656470"/>
            <a:ext cx="832465" cy="747253"/>
          </a:xfrm>
          <a:prstGeom prst="down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9895" tIns="49948" rIns="49948" bIns="99895" numCol="1" spcCol="0" rtlCol="0" fromWordArt="0" anchor="b" anchorCtr="0" forceAA="0" compatLnSpc="1">
            <a:prstTxWarp prst="textNoShape">
              <a:avLst/>
            </a:prstTxWarp>
            <a:noAutofit/>
          </a:bodyPr>
          <a:lstStyle/>
          <a:p>
            <a:pPr algn="ctr" defTabSz="998556" fontAlgn="base">
              <a:spcBef>
                <a:spcPct val="0"/>
              </a:spcBef>
              <a:spcAft>
                <a:spcPct val="0"/>
              </a:spcAft>
            </a:pPr>
            <a:endParaRPr lang="en-US" sz="1966" spc="-55"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Down Arrow 40"/>
          <p:cNvSpPr/>
          <p:nvPr/>
        </p:nvSpPr>
        <p:spPr bwMode="auto">
          <a:xfrm flipV="1">
            <a:off x="6967456" y="4656470"/>
            <a:ext cx="832465" cy="747253"/>
          </a:xfrm>
          <a:prstGeom prst="down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9895" tIns="49948" rIns="49948" bIns="99895" numCol="1" spcCol="0" rtlCol="0" fromWordArt="0" anchor="b" anchorCtr="0" forceAA="0" compatLnSpc="1">
            <a:prstTxWarp prst="textNoShape">
              <a:avLst/>
            </a:prstTxWarp>
            <a:noAutofit/>
          </a:bodyPr>
          <a:lstStyle/>
          <a:p>
            <a:pPr algn="ctr" defTabSz="998556" fontAlgn="base">
              <a:spcBef>
                <a:spcPct val="0"/>
              </a:spcBef>
              <a:spcAft>
                <a:spcPct val="0"/>
              </a:spcAft>
            </a:pPr>
            <a:endParaRPr lang="en-US" sz="1966" spc="-55"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Down Arrow 41"/>
          <p:cNvSpPr/>
          <p:nvPr/>
        </p:nvSpPr>
        <p:spPr bwMode="auto">
          <a:xfrm flipV="1">
            <a:off x="9311502" y="4647863"/>
            <a:ext cx="832465" cy="747253"/>
          </a:xfrm>
          <a:prstGeom prst="downArrow">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9895" tIns="49948" rIns="49948" bIns="99895" numCol="1" spcCol="0" rtlCol="0" fromWordArt="0" anchor="b" anchorCtr="0" forceAA="0" compatLnSpc="1">
            <a:prstTxWarp prst="textNoShape">
              <a:avLst/>
            </a:prstTxWarp>
            <a:noAutofit/>
          </a:bodyPr>
          <a:lstStyle/>
          <a:p>
            <a:pPr algn="ctr" defTabSz="998556" fontAlgn="base">
              <a:spcBef>
                <a:spcPct val="0"/>
              </a:spcBef>
              <a:spcAft>
                <a:spcPct val="0"/>
              </a:spcAft>
            </a:pPr>
            <a:endParaRPr lang="en-US" sz="1966" spc="-55"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4203451" y="3064975"/>
            <a:ext cx="1664929" cy="1479087"/>
          </a:xfrm>
          <a:prstGeom prst="rect">
            <a:avLst/>
          </a:prstGeom>
          <a:solidFill>
            <a:schemeClr val="accent6"/>
          </a:solidFill>
          <a:ln w="25400" cap="flat" cmpd="sng" algn="ctr">
            <a:noFill/>
            <a:prstDash val="solid"/>
            <a:headEnd type="none" w="med" len="med"/>
            <a:tailEnd type="none" w="med" len="med"/>
          </a:ln>
          <a:effectLst/>
        </p:spPr>
        <p:txBody>
          <a:bodyPr vert="horz" wrap="square" lIns="82453" tIns="41227" rIns="82453" bIns="41227" numCol="1" rtlCol="0" anchor="ctr" anchorCtr="0" compatLnSpc="1">
            <a:prstTxWarp prst="textNoShape">
              <a:avLst/>
            </a:prstTxWarp>
          </a:bodyPr>
          <a:lstStyle/>
          <a:p>
            <a:pPr algn="ctr" defTabSz="824255" fontAlgn="base">
              <a:spcBef>
                <a:spcPct val="0"/>
              </a:spcBef>
              <a:spcAft>
                <a:spcPct val="0"/>
              </a:spcAft>
              <a:defRPr/>
            </a:pPr>
            <a:endParaRPr lang="en-US" sz="2040" kern="0" dirty="0">
              <a:gradFill>
                <a:gsLst>
                  <a:gs pos="0">
                    <a:srgbClr val="FFFFFF"/>
                  </a:gs>
                  <a:gs pos="100000">
                    <a:srgbClr val="FFFFFF"/>
                  </a:gs>
                </a:gsLst>
                <a:lin ang="5400000" scaled="0"/>
              </a:gradFill>
              <a:latin typeface="Segoe UI Light"/>
            </a:endParaRPr>
          </a:p>
        </p:txBody>
      </p:sp>
      <p:sp>
        <p:nvSpPr>
          <p:cNvPr id="24" name="Rectangle 23"/>
          <p:cNvSpPr/>
          <p:nvPr/>
        </p:nvSpPr>
        <p:spPr bwMode="auto">
          <a:xfrm>
            <a:off x="1875256" y="3064975"/>
            <a:ext cx="1664929" cy="1479087"/>
          </a:xfrm>
          <a:prstGeom prst="rect">
            <a:avLst/>
          </a:prstGeom>
          <a:solidFill>
            <a:schemeClr val="accent6"/>
          </a:solidFill>
          <a:ln w="25400" cap="flat" cmpd="sng" algn="ctr">
            <a:noFill/>
            <a:prstDash val="solid"/>
            <a:headEnd type="none" w="med" len="med"/>
            <a:tailEnd type="none" w="med" len="med"/>
          </a:ln>
          <a:effectLst/>
        </p:spPr>
        <p:txBody>
          <a:bodyPr vert="horz" wrap="square" lIns="82453" tIns="41227" rIns="82453" bIns="41227" numCol="1" rtlCol="0" anchor="ctr" anchorCtr="0" compatLnSpc="1">
            <a:prstTxWarp prst="textNoShape">
              <a:avLst/>
            </a:prstTxWarp>
          </a:bodyPr>
          <a:lstStyle/>
          <a:p>
            <a:pPr algn="ctr" defTabSz="824255" fontAlgn="base">
              <a:spcBef>
                <a:spcPct val="0"/>
              </a:spcBef>
              <a:spcAft>
                <a:spcPct val="0"/>
              </a:spcAft>
              <a:defRPr/>
            </a:pPr>
            <a:endParaRPr lang="en-US" sz="1984" kern="0" dirty="0">
              <a:gradFill>
                <a:gsLst>
                  <a:gs pos="0">
                    <a:srgbClr val="FFFFFF"/>
                  </a:gs>
                  <a:gs pos="100000">
                    <a:srgbClr val="FFFFFF"/>
                  </a:gs>
                </a:gsLst>
                <a:lin ang="5400000" scaled="0"/>
              </a:gradFill>
              <a:latin typeface="Segoe UI Light"/>
            </a:endParaRPr>
          </a:p>
        </p:txBody>
      </p:sp>
      <p:sp>
        <p:nvSpPr>
          <p:cNvPr id="26" name="Rectangle 25"/>
          <p:cNvSpPr/>
          <p:nvPr/>
        </p:nvSpPr>
        <p:spPr bwMode="auto">
          <a:xfrm>
            <a:off x="6531647" y="3062903"/>
            <a:ext cx="1664929" cy="1479087"/>
          </a:xfrm>
          <a:prstGeom prst="rect">
            <a:avLst/>
          </a:prstGeom>
          <a:solidFill>
            <a:schemeClr val="accent6"/>
          </a:solidFill>
          <a:ln w="25400" cap="flat" cmpd="sng" algn="ctr">
            <a:noFill/>
            <a:prstDash val="solid"/>
            <a:headEnd type="none" w="med" len="med"/>
            <a:tailEnd type="none" w="med" len="med"/>
          </a:ln>
          <a:effectLst/>
        </p:spPr>
        <p:txBody>
          <a:bodyPr vert="horz" wrap="square" lIns="82453" tIns="41227" rIns="82453" bIns="41227" numCol="1" rtlCol="0" anchor="ctr" anchorCtr="0" compatLnSpc="1">
            <a:prstTxWarp prst="textNoShape">
              <a:avLst/>
            </a:prstTxWarp>
          </a:bodyPr>
          <a:lstStyle/>
          <a:p>
            <a:pPr algn="ctr" defTabSz="824255" fontAlgn="base">
              <a:spcBef>
                <a:spcPct val="0"/>
              </a:spcBef>
              <a:spcAft>
                <a:spcPct val="0"/>
              </a:spcAft>
              <a:defRPr/>
            </a:pPr>
            <a:endParaRPr lang="en-US" sz="2040" kern="0" dirty="0">
              <a:gradFill>
                <a:gsLst>
                  <a:gs pos="0">
                    <a:srgbClr val="FFFFFF"/>
                  </a:gs>
                  <a:gs pos="100000">
                    <a:srgbClr val="FFFFFF"/>
                  </a:gs>
                </a:gsLst>
                <a:lin ang="5400000" scaled="0"/>
              </a:gradFill>
              <a:latin typeface="Segoe UI Light"/>
            </a:endParaRPr>
          </a:p>
        </p:txBody>
      </p:sp>
      <p:sp>
        <p:nvSpPr>
          <p:cNvPr id="27" name="Rectangle 26"/>
          <p:cNvSpPr/>
          <p:nvPr/>
        </p:nvSpPr>
        <p:spPr bwMode="auto">
          <a:xfrm>
            <a:off x="8859841" y="3063391"/>
            <a:ext cx="1664929" cy="1479087"/>
          </a:xfrm>
          <a:prstGeom prst="rect">
            <a:avLst/>
          </a:prstGeom>
          <a:solidFill>
            <a:schemeClr val="accent6"/>
          </a:solidFill>
          <a:ln w="25400" cap="flat" cmpd="sng" algn="ctr">
            <a:noFill/>
            <a:prstDash val="solid"/>
            <a:headEnd type="none" w="med" len="med"/>
            <a:tailEnd type="none" w="med" len="med"/>
          </a:ln>
          <a:effectLst/>
        </p:spPr>
        <p:txBody>
          <a:bodyPr vert="horz" wrap="square" lIns="82453" tIns="41227" rIns="82453" bIns="41227" numCol="1" rtlCol="0" anchor="ctr" anchorCtr="0" compatLnSpc="1">
            <a:prstTxWarp prst="textNoShape">
              <a:avLst/>
            </a:prstTxWarp>
          </a:bodyPr>
          <a:lstStyle/>
          <a:p>
            <a:pPr algn="ctr" defTabSz="824255" fontAlgn="base">
              <a:spcBef>
                <a:spcPct val="0"/>
              </a:spcBef>
              <a:spcAft>
                <a:spcPct val="0"/>
              </a:spcAft>
              <a:defRPr/>
            </a:pPr>
            <a:endParaRPr lang="en-US" sz="2040" kern="0" dirty="0">
              <a:gradFill>
                <a:gsLst>
                  <a:gs pos="0">
                    <a:srgbClr val="FFFFFF"/>
                  </a:gs>
                  <a:gs pos="100000">
                    <a:srgbClr val="FFFFFF"/>
                  </a:gs>
                </a:gsLst>
                <a:lin ang="5400000" scaled="0"/>
              </a:gradFill>
              <a:latin typeface="Segoe UI Light"/>
            </a:endParaRPr>
          </a:p>
        </p:txBody>
      </p:sp>
      <p:pic>
        <p:nvPicPr>
          <p:cNvPr id="28" name="Picture 27"/>
          <p:cNvPicPr>
            <a:picLocks noChangeAspect="1"/>
          </p:cNvPicPr>
          <p:nvPr/>
        </p:nvPicPr>
        <p:blipFill rotWithShape="1">
          <a:blip r:embed="rId3">
            <a:extLst>
              <a:ext uri="{28A0092B-C50C-407E-A947-70E740481C1C}">
                <a14:useLocalDpi xmlns:a14="http://schemas.microsoft.com/office/drawing/2010/main" val="0"/>
              </a:ext>
            </a:extLst>
          </a:blip>
          <a:srcRect b="34913"/>
          <a:stretch/>
        </p:blipFill>
        <p:spPr>
          <a:xfrm>
            <a:off x="2060968" y="3580309"/>
            <a:ext cx="1308491" cy="340664"/>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5912" y="3552983"/>
            <a:ext cx="1471138" cy="466302"/>
          </a:xfrm>
          <a:prstGeom prst="rect">
            <a:avLst/>
          </a:prstGeom>
        </p:spPr>
      </p:pic>
      <p:pic>
        <p:nvPicPr>
          <p:cNvPr id="31" name="Picture 2" descr="C:\Users\v-sacars\Documents\Microsoft\Product logos\dyn-brand_bL_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58866" y="3639240"/>
            <a:ext cx="1509405" cy="32641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9066" y="3580308"/>
            <a:ext cx="1346969" cy="466302"/>
          </a:xfrm>
          <a:prstGeom prst="rect">
            <a:avLst/>
          </a:prstGeom>
        </p:spPr>
      </p:pic>
      <p:sp>
        <p:nvSpPr>
          <p:cNvPr id="5" name="Title 4"/>
          <p:cNvSpPr>
            <a:spLocks noGrp="1"/>
          </p:cNvSpPr>
          <p:nvPr>
            <p:ph type="title"/>
          </p:nvPr>
        </p:nvSpPr>
        <p:spPr/>
        <p:txBody>
          <a:bodyPr/>
          <a:lstStyle/>
          <a:p>
            <a:r>
              <a:rPr lang="en-US" dirty="0" smtClean="0"/>
              <a:t>Summary - Yammer</a:t>
            </a:r>
            <a:endParaRPr lang="en-US" dirty="0"/>
          </a:p>
        </p:txBody>
      </p:sp>
    </p:spTree>
    <p:extLst>
      <p:ext uri="{BB962C8B-B14F-4D97-AF65-F5344CB8AC3E}">
        <p14:creationId xmlns:p14="http://schemas.microsoft.com/office/powerpoint/2010/main" val="991446597"/>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192476" y="1939304"/>
            <a:ext cx="5980647" cy="3934452"/>
          </a:xfrm>
          <a:prstGeom prst="rect">
            <a:avLst/>
          </a:prstGeom>
        </p:spPr>
      </p:pic>
      <p:sp>
        <p:nvSpPr>
          <p:cNvPr id="4" name="Title 3"/>
          <p:cNvSpPr>
            <a:spLocks noGrp="1"/>
          </p:cNvSpPr>
          <p:nvPr>
            <p:ph type="title"/>
          </p:nvPr>
        </p:nvSpPr>
        <p:spPr/>
        <p:txBody>
          <a:bodyPr/>
          <a:lstStyle/>
          <a:p>
            <a:r>
              <a:rPr lang="en-US" dirty="0" smtClean="0"/>
              <a:t>Yammer</a:t>
            </a:r>
            <a:endParaRPr lang="en-US" dirty="0"/>
          </a:p>
        </p:txBody>
      </p:sp>
      <p:sp>
        <p:nvSpPr>
          <p:cNvPr id="6" name="Rectangle 5"/>
          <p:cNvSpPr/>
          <p:nvPr/>
        </p:nvSpPr>
        <p:spPr bwMode="auto">
          <a:xfrm>
            <a:off x="8307879" y="3959253"/>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b="1" spc="-51"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Desktop, browser &amp; device choice</a:t>
            </a:r>
          </a:p>
        </p:txBody>
      </p:sp>
      <p:sp>
        <p:nvSpPr>
          <p:cNvPr id="7" name="Rectangle 6"/>
          <p:cNvSpPr/>
          <p:nvPr/>
        </p:nvSpPr>
        <p:spPr bwMode="auto">
          <a:xfrm>
            <a:off x="6295954" y="3959253"/>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b="1" spc="-51"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Publish to Yammer activity stream</a:t>
            </a:r>
          </a:p>
        </p:txBody>
      </p:sp>
      <p:sp>
        <p:nvSpPr>
          <p:cNvPr id="8" name="Rectangle 7"/>
          <p:cNvSpPr/>
          <p:nvPr/>
        </p:nvSpPr>
        <p:spPr bwMode="auto">
          <a:xfrm>
            <a:off x="8315219" y="1939306"/>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b="1" spc="-51"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Seamless conversations</a:t>
            </a:r>
          </a:p>
        </p:txBody>
      </p:sp>
      <p:sp>
        <p:nvSpPr>
          <p:cNvPr id="9" name="Rectangle 8"/>
          <p:cNvSpPr/>
          <p:nvPr/>
        </p:nvSpPr>
        <p:spPr bwMode="auto">
          <a:xfrm>
            <a:off x="6306190" y="1939305"/>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b="1" spc="-51"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Follow CRM records in Yammer</a:t>
            </a:r>
          </a:p>
        </p:txBody>
      </p:sp>
      <p:sp>
        <p:nvSpPr>
          <p:cNvPr id="10" name="Rectangle 9"/>
          <p:cNvSpPr/>
          <p:nvPr/>
        </p:nvSpPr>
        <p:spPr bwMode="auto">
          <a:xfrm>
            <a:off x="192477" y="5094019"/>
            <a:ext cx="5980647" cy="779738"/>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836" b="1" spc="-51" dirty="0">
                <a:gradFill>
                  <a:gsLst>
                    <a:gs pos="0">
                      <a:srgbClr val="FFFFFF"/>
                    </a:gs>
                    <a:gs pos="100000">
                      <a:srgbClr val="FFFFFF"/>
                    </a:gs>
                  </a:gsLst>
                  <a:lin ang="5400000" scaled="0"/>
                </a:gradFill>
                <a:ea typeface="Segoe UI" pitchFamily="34" charset="0"/>
                <a:cs typeface="Segoe UI" pitchFamily="34" charset="0"/>
              </a:rPr>
              <a:t>Yammer social layer</a:t>
            </a:r>
          </a:p>
        </p:txBody>
      </p:sp>
      <p:sp>
        <p:nvSpPr>
          <p:cNvPr id="22" name="Rectangle 21"/>
          <p:cNvSpPr/>
          <p:nvPr/>
        </p:nvSpPr>
        <p:spPr bwMode="auto">
          <a:xfrm>
            <a:off x="10324248" y="1935093"/>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b="1" spc="-51"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Post, Like &amp; Share</a:t>
            </a:r>
          </a:p>
        </p:txBody>
      </p:sp>
      <p:sp>
        <p:nvSpPr>
          <p:cNvPr id="34" name="Rectangle 33"/>
          <p:cNvSpPr/>
          <p:nvPr/>
        </p:nvSpPr>
        <p:spPr bwMode="auto">
          <a:xfrm>
            <a:off x="10319803" y="3958402"/>
            <a:ext cx="1914504" cy="19145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1428" b="1" spc="-51"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Global search across Yammer &amp; CRM</a:t>
            </a:r>
          </a:p>
        </p:txBody>
      </p:sp>
      <p:grpSp>
        <p:nvGrpSpPr>
          <p:cNvPr id="35" name="Group 34"/>
          <p:cNvGrpSpPr/>
          <p:nvPr/>
        </p:nvGrpSpPr>
        <p:grpSpPr bwMode="black">
          <a:xfrm>
            <a:off x="6797140" y="2176074"/>
            <a:ext cx="932603" cy="932603"/>
            <a:chOff x="446088" y="3778250"/>
            <a:chExt cx="920750" cy="920750"/>
          </a:xfrm>
          <a:solidFill>
            <a:srgbClr val="FFFFFF"/>
          </a:solidFill>
        </p:grpSpPr>
        <p:sp>
          <p:nvSpPr>
            <p:cNvPr id="36"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37"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grpSp>
      <p:grpSp>
        <p:nvGrpSpPr>
          <p:cNvPr id="38" name="Group 37"/>
          <p:cNvGrpSpPr>
            <a:grpSpLocks noChangeAspect="1"/>
          </p:cNvGrpSpPr>
          <p:nvPr/>
        </p:nvGrpSpPr>
        <p:grpSpPr bwMode="black">
          <a:xfrm>
            <a:off x="10670822" y="4176720"/>
            <a:ext cx="1209142" cy="932603"/>
            <a:chOff x="6673850" y="4338638"/>
            <a:chExt cx="1403351" cy="1082675"/>
          </a:xfrm>
          <a:solidFill>
            <a:srgbClr val="FFFFFF"/>
          </a:solidFill>
        </p:grpSpPr>
        <p:sp>
          <p:nvSpPr>
            <p:cNvPr id="39"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0"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1"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2"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3"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4"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5"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6"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7"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8"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49"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grpSp>
      <p:pic>
        <p:nvPicPr>
          <p:cNvPr id="13" name="Picture 12"/>
          <p:cNvPicPr>
            <a:picLocks noChangeAspect="1"/>
          </p:cNvPicPr>
          <p:nvPr/>
        </p:nvPicPr>
        <p:blipFill>
          <a:blip r:embed="rId4"/>
          <a:stretch>
            <a:fillRect/>
          </a:stretch>
        </p:blipFill>
        <p:spPr>
          <a:xfrm>
            <a:off x="8620741" y="2232836"/>
            <a:ext cx="1243471" cy="932603"/>
          </a:xfrm>
          <a:prstGeom prst="rect">
            <a:avLst/>
          </a:prstGeom>
        </p:spPr>
      </p:pic>
      <p:grpSp>
        <p:nvGrpSpPr>
          <p:cNvPr id="50" name="Group 49"/>
          <p:cNvGrpSpPr>
            <a:grpSpLocks noChangeAspect="1"/>
          </p:cNvGrpSpPr>
          <p:nvPr/>
        </p:nvGrpSpPr>
        <p:grpSpPr bwMode="black">
          <a:xfrm>
            <a:off x="7043555" y="4161416"/>
            <a:ext cx="439772" cy="932603"/>
            <a:chOff x="8920162" y="3943878"/>
            <a:chExt cx="419101" cy="889001"/>
          </a:xfrm>
          <a:solidFill>
            <a:srgbClr val="FFFFFF"/>
          </a:solidFill>
        </p:grpSpPr>
        <p:sp>
          <p:nvSpPr>
            <p:cNvPr id="51"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2"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3"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4"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5"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sp>
          <p:nvSpPr>
            <p:cNvPr id="56"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428" b="1">
                <a:solidFill>
                  <a:srgbClr val="FFFFFF"/>
                </a:solidFill>
                <a:cs typeface="Segoe UI" panose="020B0502040204020203" pitchFamily="34" charset="0"/>
              </a:endParaRPr>
            </a:p>
          </p:txBody>
        </p:sp>
      </p:grpSp>
      <p:pic>
        <p:nvPicPr>
          <p:cNvPr id="57" name="Picture 56"/>
          <p:cNvPicPr>
            <a:picLocks noChangeAspect="1"/>
          </p:cNvPicPr>
          <p:nvPr/>
        </p:nvPicPr>
        <p:blipFill>
          <a:blip r:embed="rId5"/>
          <a:stretch>
            <a:fillRect/>
          </a:stretch>
        </p:blipFill>
        <p:spPr>
          <a:xfrm>
            <a:off x="8739021" y="4136444"/>
            <a:ext cx="1062382" cy="1062383"/>
          </a:xfrm>
          <a:prstGeom prst="rect">
            <a:avLst/>
          </a:prstGeom>
        </p:spPr>
      </p:pic>
      <p:sp>
        <p:nvSpPr>
          <p:cNvPr id="58" name="Freeform 14"/>
          <p:cNvSpPr>
            <a:spLocks noChangeAspect="1" noEditPoints="1"/>
          </p:cNvSpPr>
          <p:nvPr/>
        </p:nvSpPr>
        <p:spPr bwMode="black">
          <a:xfrm>
            <a:off x="10881253" y="2409225"/>
            <a:ext cx="704991" cy="74608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428" b="1" spc="-124">
              <a:solidFill>
                <a:srgbClr val="FFFFFF">
                  <a:lumMod val="50000"/>
                </a:srgbClr>
              </a:solidFill>
              <a:cs typeface="Segoe UI" panose="020B0502040204020203" pitchFamily="34" charset="0"/>
            </a:endParaRPr>
          </a:p>
        </p:txBody>
      </p:sp>
    </p:spTree>
    <p:extLst>
      <p:ext uri="{BB962C8B-B14F-4D97-AF65-F5344CB8AC3E}">
        <p14:creationId xmlns:p14="http://schemas.microsoft.com/office/powerpoint/2010/main" val="216441430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SPC185</a:t>
            </a:r>
            <a:endParaRPr lang="en-US" dirty="0"/>
          </a:p>
        </p:txBody>
      </p:sp>
      <p:sp>
        <p:nvSpPr>
          <p:cNvPr id="4" name="Title 3"/>
          <p:cNvSpPr>
            <a:spLocks noGrp="1"/>
          </p:cNvSpPr>
          <p:nvPr>
            <p:ph type="title"/>
          </p:nvPr>
        </p:nvSpPr>
        <p:spPr/>
        <p:txBody>
          <a:bodyPr/>
          <a:lstStyle/>
          <a:p>
            <a:r>
              <a:rPr lang="en-US" sz="3200" dirty="0"/>
              <a:t>Overview of Social CRM</a:t>
            </a:r>
            <a:r>
              <a:rPr lang="en-US" sz="2800" dirty="0"/>
              <a:t/>
            </a:r>
            <a:br>
              <a:rPr lang="en-US" sz="2800" dirty="0"/>
            </a:br>
            <a:r>
              <a:rPr lang="en-US" sz="2400" dirty="0"/>
              <a:t>Using Microsoft Social technologies for real business benefit </a:t>
            </a:r>
          </a:p>
        </p:txBody>
      </p:sp>
      <p:sp>
        <p:nvSpPr>
          <p:cNvPr id="5" name="Text Placeholder 4"/>
          <p:cNvSpPr>
            <a:spLocks noGrp="1"/>
          </p:cNvSpPr>
          <p:nvPr>
            <p:ph type="body" sz="quarter" idx="12"/>
          </p:nvPr>
        </p:nvSpPr>
        <p:spPr/>
        <p:txBody>
          <a:bodyPr/>
          <a:lstStyle/>
          <a:p>
            <a:r>
              <a:rPr lang="en-US" sz="2800" dirty="0"/>
              <a:t>Reuben Krippner</a:t>
            </a:r>
          </a:p>
          <a:p>
            <a:r>
              <a:rPr lang="en-US" sz="1800" dirty="0"/>
              <a:t>Director, Technical Product Management, Microsoft Dynamics CRM</a:t>
            </a:r>
          </a:p>
          <a:p>
            <a:endParaRPr lang="en-US" sz="400" dirty="0"/>
          </a:p>
          <a:p>
            <a:r>
              <a:rPr lang="en-US" sz="2800" dirty="0"/>
              <a:t>David Pennington</a:t>
            </a:r>
          </a:p>
          <a:p>
            <a:r>
              <a:rPr lang="en-US" sz="1800" dirty="0"/>
              <a:t>Director, Product Marketing, Microsoft Dynamics CRM</a:t>
            </a:r>
          </a:p>
        </p:txBody>
      </p:sp>
    </p:spTree>
    <p:extLst>
      <p:ext uri="{BB962C8B-B14F-4D97-AF65-F5344CB8AC3E}">
        <p14:creationId xmlns:p14="http://schemas.microsoft.com/office/powerpoint/2010/main" val="1468756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6205" y="44616"/>
            <a:ext cx="12344064" cy="6905294"/>
          </a:xfrm>
          <a:prstGeom prst="rect">
            <a:avLst/>
          </a:prstGeom>
        </p:spPr>
      </p:pic>
      <p:pic>
        <p:nvPicPr>
          <p:cNvPr id="7" name="Picture 6"/>
          <p:cNvPicPr>
            <a:picLocks noChangeAspect="1"/>
          </p:cNvPicPr>
          <p:nvPr/>
        </p:nvPicPr>
        <p:blipFill>
          <a:blip r:embed="rId4"/>
          <a:stretch>
            <a:fillRect/>
          </a:stretch>
        </p:blipFill>
        <p:spPr>
          <a:xfrm>
            <a:off x="925149" y="15479"/>
            <a:ext cx="10586176" cy="6963568"/>
          </a:xfrm>
          <a:prstGeom prst="rect">
            <a:avLst/>
          </a:prstGeom>
        </p:spPr>
      </p:pic>
      <p:sp>
        <p:nvSpPr>
          <p:cNvPr id="5" name="Rounded Rectangular Callout 4"/>
          <p:cNvSpPr/>
          <p:nvPr/>
        </p:nvSpPr>
        <p:spPr>
          <a:xfrm>
            <a:off x="3738565" y="951519"/>
            <a:ext cx="1668911" cy="845195"/>
          </a:xfrm>
          <a:prstGeom prst="wedgeRoundRectCallout">
            <a:avLst>
              <a:gd name="adj1" fmla="val 33671"/>
              <a:gd name="adj2" fmla="val 102858"/>
              <a:gd name="adj3" fmla="val 16667"/>
            </a:avLst>
          </a:prstGeom>
          <a:gradFill rotWithShape="1">
            <a:gsLst>
              <a:gs pos="0">
                <a:srgbClr val="E6B729">
                  <a:tint val="64000"/>
                  <a:lumMod val="118000"/>
                </a:srgbClr>
              </a:gs>
              <a:gs pos="100000">
                <a:srgbClr val="E6B729">
                  <a:tint val="92000"/>
                  <a:alpha val="100000"/>
                  <a:lumMod val="110000"/>
                </a:srgbClr>
              </a:gs>
            </a:gsLst>
            <a:lin ang="5400000" scaled="0"/>
          </a:gradFill>
          <a:ln w="9525" cap="rnd" cmpd="sng" algn="ctr">
            <a:solidFill>
              <a:srgbClr val="E6B729"/>
            </a:solidFill>
            <a:prstDash val="solid"/>
          </a:ln>
          <a:effectLst/>
        </p:spPr>
        <p:txBody>
          <a:bodyPr rtlCol="0" anchor="ctr"/>
          <a:lstStyle/>
          <a:p>
            <a:pPr algn="ctr" defTabSz="466159">
              <a:defRPr/>
            </a:pPr>
            <a:r>
              <a:rPr lang="en-US" sz="1224" kern="0" dirty="0">
                <a:solidFill>
                  <a:prstClr val="black">
                    <a:lumMod val="65000"/>
                    <a:lumOff val="35000"/>
                  </a:prstClr>
                </a:solidFill>
                <a:latin typeface="Century Gothic"/>
              </a:rPr>
              <a:t>User posts on record wall – Yammer</a:t>
            </a:r>
          </a:p>
        </p:txBody>
      </p:sp>
      <p:sp>
        <p:nvSpPr>
          <p:cNvPr id="3" name="Rectangle 2"/>
          <p:cNvSpPr/>
          <p:nvPr/>
        </p:nvSpPr>
        <p:spPr>
          <a:xfrm>
            <a:off x="5065056" y="2544455"/>
            <a:ext cx="809681" cy="2944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6" name="Rounded Rectangular Callout 5"/>
          <p:cNvSpPr/>
          <p:nvPr/>
        </p:nvSpPr>
        <p:spPr>
          <a:xfrm>
            <a:off x="968517" y="440454"/>
            <a:ext cx="1928638" cy="1186666"/>
          </a:xfrm>
          <a:prstGeom prst="wedgeRoundRectCallout">
            <a:avLst>
              <a:gd name="adj1" fmla="val 19992"/>
              <a:gd name="adj2" fmla="val -66387"/>
              <a:gd name="adj3" fmla="val 16667"/>
            </a:avLst>
          </a:prstGeom>
          <a:gradFill rotWithShape="1">
            <a:gsLst>
              <a:gs pos="0">
                <a:srgbClr val="E6B729">
                  <a:tint val="64000"/>
                  <a:lumMod val="118000"/>
                </a:srgbClr>
              </a:gs>
              <a:gs pos="100000">
                <a:srgbClr val="E6B729">
                  <a:tint val="92000"/>
                  <a:alpha val="100000"/>
                  <a:lumMod val="110000"/>
                </a:srgbClr>
              </a:gs>
            </a:gsLst>
            <a:lin ang="5400000" scaled="0"/>
          </a:gradFill>
          <a:ln w="9525" cap="rnd" cmpd="sng" algn="ctr">
            <a:solidFill>
              <a:srgbClr val="E6B729"/>
            </a:solidFill>
            <a:prstDash val="solid"/>
          </a:ln>
          <a:effectLst/>
        </p:spPr>
        <p:txBody>
          <a:bodyPr rtlCol="0" anchor="ctr"/>
          <a:lstStyle/>
          <a:p>
            <a:pPr algn="ctr" defTabSz="466159">
              <a:defRPr/>
            </a:pPr>
            <a:r>
              <a:rPr lang="en-US" sz="1224" kern="0" dirty="0">
                <a:solidFill>
                  <a:prstClr val="black">
                    <a:lumMod val="65000"/>
                    <a:lumOff val="35000"/>
                  </a:prstClr>
                </a:solidFill>
                <a:latin typeface="Century Gothic"/>
              </a:rPr>
              <a:t>Follow in CRM auto-follows the </a:t>
            </a:r>
            <a:r>
              <a:rPr lang="en-US" sz="1224" kern="0" dirty="0" err="1">
                <a:solidFill>
                  <a:prstClr val="black">
                    <a:lumMod val="65000"/>
                    <a:lumOff val="35000"/>
                  </a:prstClr>
                </a:solidFill>
                <a:latin typeface="Century Gothic"/>
              </a:rPr>
              <a:t>opengraph</a:t>
            </a:r>
            <a:r>
              <a:rPr lang="en-US" sz="1224" kern="0" dirty="0">
                <a:solidFill>
                  <a:prstClr val="black">
                    <a:lumMod val="65000"/>
                    <a:lumOff val="35000"/>
                  </a:prstClr>
                </a:solidFill>
                <a:latin typeface="Century Gothic"/>
              </a:rPr>
              <a:t> object in Yammer. Same behavior for following users</a:t>
            </a:r>
          </a:p>
        </p:txBody>
      </p:sp>
      <p:sp>
        <p:nvSpPr>
          <p:cNvPr id="4" name="Rectangle 3"/>
          <p:cNvSpPr/>
          <p:nvPr/>
        </p:nvSpPr>
        <p:spPr>
          <a:xfrm>
            <a:off x="4653462" y="2960613"/>
            <a:ext cx="754014" cy="2710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Tree>
    <p:extLst>
      <p:ext uri="{BB962C8B-B14F-4D97-AF65-F5344CB8AC3E}">
        <p14:creationId xmlns:p14="http://schemas.microsoft.com/office/powerpoint/2010/main" val="13629617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6205" y="44616"/>
            <a:ext cx="12344064" cy="6905294"/>
          </a:xfrm>
          <a:prstGeom prst="rect">
            <a:avLst/>
          </a:prstGeom>
        </p:spPr>
      </p:pic>
      <p:pic>
        <p:nvPicPr>
          <p:cNvPr id="7" name="Picture 6"/>
          <p:cNvPicPr>
            <a:picLocks noChangeAspect="1"/>
          </p:cNvPicPr>
          <p:nvPr/>
        </p:nvPicPr>
        <p:blipFill>
          <a:blip r:embed="rId4"/>
          <a:stretch>
            <a:fillRect/>
          </a:stretch>
        </p:blipFill>
        <p:spPr>
          <a:xfrm>
            <a:off x="925149" y="15479"/>
            <a:ext cx="10586176" cy="6963568"/>
          </a:xfrm>
          <a:prstGeom prst="rect">
            <a:avLst/>
          </a:prstGeom>
        </p:spPr>
      </p:pic>
      <p:pic>
        <p:nvPicPr>
          <p:cNvPr id="3" name="Picture 2"/>
          <p:cNvPicPr>
            <a:picLocks noChangeAspect="1"/>
          </p:cNvPicPr>
          <p:nvPr/>
        </p:nvPicPr>
        <p:blipFill>
          <a:blip r:embed="rId5"/>
          <a:stretch>
            <a:fillRect/>
          </a:stretch>
        </p:blipFill>
        <p:spPr>
          <a:xfrm>
            <a:off x="4178187" y="2985844"/>
            <a:ext cx="4603530" cy="2593128"/>
          </a:xfrm>
          <a:prstGeom prst="rect">
            <a:avLst/>
          </a:prstGeom>
        </p:spPr>
      </p:pic>
      <p:sp>
        <p:nvSpPr>
          <p:cNvPr id="5" name="Rounded Rectangular Callout 4"/>
          <p:cNvSpPr/>
          <p:nvPr/>
        </p:nvSpPr>
        <p:spPr>
          <a:xfrm>
            <a:off x="2509277" y="4108459"/>
            <a:ext cx="1668911" cy="845195"/>
          </a:xfrm>
          <a:prstGeom prst="wedgeRoundRectCallout">
            <a:avLst>
              <a:gd name="adj1" fmla="val 88557"/>
              <a:gd name="adj2" fmla="val 25445"/>
              <a:gd name="adj3" fmla="val 16667"/>
            </a:avLst>
          </a:prstGeom>
          <a:gradFill rotWithShape="1">
            <a:gsLst>
              <a:gs pos="0">
                <a:srgbClr val="E6B729">
                  <a:tint val="64000"/>
                  <a:lumMod val="118000"/>
                </a:srgbClr>
              </a:gs>
              <a:gs pos="100000">
                <a:srgbClr val="E6B729">
                  <a:tint val="92000"/>
                  <a:alpha val="100000"/>
                  <a:lumMod val="110000"/>
                </a:srgbClr>
              </a:gs>
            </a:gsLst>
            <a:lin ang="5400000" scaled="0"/>
          </a:gradFill>
          <a:ln w="9525" cap="rnd" cmpd="sng" algn="ctr">
            <a:solidFill>
              <a:srgbClr val="E6B729"/>
            </a:solidFill>
            <a:prstDash val="solid"/>
          </a:ln>
          <a:effectLst/>
        </p:spPr>
        <p:txBody>
          <a:bodyPr rtlCol="0" anchor="ctr"/>
          <a:lstStyle/>
          <a:p>
            <a:pPr algn="ctr" defTabSz="466159">
              <a:defRPr/>
            </a:pPr>
            <a:r>
              <a:rPr lang="en-US" sz="1224" kern="0" dirty="0">
                <a:solidFill>
                  <a:prstClr val="black">
                    <a:lumMod val="65000"/>
                    <a:lumOff val="35000"/>
                  </a:prstClr>
                </a:solidFill>
                <a:latin typeface="Century Gothic"/>
              </a:rPr>
              <a:t>Responses to post show up in Yammer and CRM</a:t>
            </a:r>
          </a:p>
        </p:txBody>
      </p:sp>
      <p:sp>
        <p:nvSpPr>
          <p:cNvPr id="6" name="Rectangle 5"/>
          <p:cNvSpPr/>
          <p:nvPr/>
        </p:nvSpPr>
        <p:spPr>
          <a:xfrm>
            <a:off x="5065056" y="2544455"/>
            <a:ext cx="809681" cy="2944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
        <p:nvSpPr>
          <p:cNvPr id="8" name="Rectangle 7"/>
          <p:cNvSpPr/>
          <p:nvPr/>
        </p:nvSpPr>
        <p:spPr>
          <a:xfrm>
            <a:off x="4653462" y="2960613"/>
            <a:ext cx="754014" cy="2710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5">
              <a:solidFill>
                <a:srgbClr val="FFFFFF"/>
              </a:solidFill>
            </a:endParaRPr>
          </a:p>
        </p:txBody>
      </p:sp>
    </p:spTree>
    <p:extLst>
      <p:ext uri="{BB962C8B-B14F-4D97-AF65-F5344CB8AC3E}">
        <p14:creationId xmlns:p14="http://schemas.microsoft.com/office/powerpoint/2010/main" val="10664654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40447" y="-8802"/>
            <a:ext cx="11955581" cy="7012128"/>
          </a:xfrm>
          <a:prstGeom prst="rect">
            <a:avLst/>
          </a:prstGeom>
        </p:spPr>
      </p:pic>
      <p:sp>
        <p:nvSpPr>
          <p:cNvPr id="6" name="TextBox 5"/>
          <p:cNvSpPr txBox="1"/>
          <p:nvPr/>
        </p:nvSpPr>
        <p:spPr>
          <a:xfrm>
            <a:off x="8966247" y="3632209"/>
            <a:ext cx="2191865" cy="598379"/>
          </a:xfrm>
          <a:prstGeom prst="rect">
            <a:avLst/>
          </a:prstGeom>
          <a:solidFill>
            <a:schemeClr val="bg1"/>
          </a:solidFill>
        </p:spPr>
        <p:txBody>
          <a:bodyPr wrap="square" rtlCol="0">
            <a:spAutoFit/>
          </a:bodyPr>
          <a:lstStyle/>
          <a:p>
            <a:r>
              <a:rPr lang="en-US" sz="1071" dirty="0">
                <a:solidFill>
                  <a:srgbClr val="0070C0"/>
                </a:solidFill>
              </a:rPr>
              <a:t>Seth Jackson </a:t>
            </a:r>
            <a:r>
              <a:rPr lang="en-US" sz="1071" dirty="0">
                <a:solidFill>
                  <a:srgbClr val="505050"/>
                </a:solidFill>
              </a:rPr>
              <a:t>assigned the </a:t>
            </a:r>
            <a:r>
              <a:rPr lang="en-US" sz="1071" dirty="0">
                <a:solidFill>
                  <a:srgbClr val="0070C0"/>
                </a:solidFill>
              </a:rPr>
              <a:t>CRM Upgrade </a:t>
            </a:r>
            <a:r>
              <a:rPr lang="en-US" sz="1071" dirty="0">
                <a:solidFill>
                  <a:srgbClr val="505050"/>
                </a:solidFill>
              </a:rPr>
              <a:t>opportunity to </a:t>
            </a:r>
            <a:r>
              <a:rPr lang="en-US" sz="1071" dirty="0">
                <a:solidFill>
                  <a:srgbClr val="0070C0"/>
                </a:solidFill>
              </a:rPr>
              <a:t>Paul Laurel</a:t>
            </a:r>
            <a:r>
              <a:rPr lang="en-US" sz="1071" dirty="0">
                <a:solidFill>
                  <a:srgbClr val="505050"/>
                </a:solidFill>
              </a:rPr>
              <a:t> </a:t>
            </a:r>
          </a:p>
        </p:txBody>
      </p:sp>
      <p:sp>
        <p:nvSpPr>
          <p:cNvPr id="8" name="Rounded Rectangular Callout 7"/>
          <p:cNvSpPr/>
          <p:nvPr/>
        </p:nvSpPr>
        <p:spPr>
          <a:xfrm>
            <a:off x="835163" y="2243738"/>
            <a:ext cx="1668911" cy="845195"/>
          </a:xfrm>
          <a:prstGeom prst="wedgeRoundRectCallout">
            <a:avLst>
              <a:gd name="adj1" fmla="val 87578"/>
              <a:gd name="adj2" fmla="val -6488"/>
              <a:gd name="adj3" fmla="val 16667"/>
            </a:avLst>
          </a:prstGeom>
          <a:gradFill rotWithShape="1">
            <a:gsLst>
              <a:gs pos="0">
                <a:srgbClr val="E6B729">
                  <a:tint val="64000"/>
                  <a:lumMod val="118000"/>
                </a:srgbClr>
              </a:gs>
              <a:gs pos="100000">
                <a:srgbClr val="E6B729">
                  <a:tint val="92000"/>
                  <a:alpha val="100000"/>
                  <a:lumMod val="110000"/>
                </a:srgbClr>
              </a:gs>
            </a:gsLst>
            <a:lin ang="5400000" scaled="0"/>
          </a:gradFill>
          <a:ln w="9525" cap="rnd" cmpd="sng" algn="ctr">
            <a:solidFill>
              <a:srgbClr val="E6B729"/>
            </a:solidFill>
            <a:prstDash val="solid"/>
          </a:ln>
          <a:effectLst/>
        </p:spPr>
        <p:txBody>
          <a:bodyPr rtlCol="0" anchor="ctr"/>
          <a:lstStyle/>
          <a:p>
            <a:pPr algn="ctr" defTabSz="466159">
              <a:defRPr/>
            </a:pPr>
            <a:r>
              <a:rPr lang="en-US" sz="1224" kern="0" dirty="0">
                <a:solidFill>
                  <a:prstClr val="black">
                    <a:lumMod val="65000"/>
                    <a:lumOff val="35000"/>
                  </a:prstClr>
                </a:solidFill>
                <a:latin typeface="Century Gothic"/>
              </a:rPr>
              <a:t>Same user post on the Yammer web client for colleague</a:t>
            </a:r>
          </a:p>
        </p:txBody>
      </p:sp>
      <p:pic>
        <p:nvPicPr>
          <p:cNvPr id="15" name="Picture 14"/>
          <p:cNvPicPr>
            <a:picLocks noChangeAspect="1"/>
          </p:cNvPicPr>
          <p:nvPr/>
        </p:nvPicPr>
        <p:blipFill>
          <a:blip r:embed="rId4"/>
          <a:stretch>
            <a:fillRect/>
          </a:stretch>
        </p:blipFill>
        <p:spPr>
          <a:xfrm>
            <a:off x="8637808" y="3341613"/>
            <a:ext cx="2758234" cy="2748521"/>
          </a:xfrm>
          <a:prstGeom prst="rect">
            <a:avLst/>
          </a:prstGeom>
        </p:spPr>
      </p:pic>
      <p:sp>
        <p:nvSpPr>
          <p:cNvPr id="16" name="Rounded Rectangular Callout 15"/>
          <p:cNvSpPr/>
          <p:nvPr/>
        </p:nvSpPr>
        <p:spPr>
          <a:xfrm>
            <a:off x="10070359" y="2136885"/>
            <a:ext cx="1545755" cy="1058901"/>
          </a:xfrm>
          <a:prstGeom prst="wedgeRoundRectCallout">
            <a:avLst>
              <a:gd name="adj1" fmla="val -41709"/>
              <a:gd name="adj2" fmla="val 96246"/>
              <a:gd name="adj3" fmla="val 16667"/>
            </a:avLst>
          </a:prstGeom>
          <a:gradFill rotWithShape="1">
            <a:gsLst>
              <a:gs pos="0">
                <a:srgbClr val="E6B729">
                  <a:tint val="64000"/>
                  <a:lumMod val="118000"/>
                </a:srgbClr>
              </a:gs>
              <a:gs pos="100000">
                <a:srgbClr val="E6B729">
                  <a:tint val="92000"/>
                  <a:alpha val="100000"/>
                  <a:lumMod val="110000"/>
                </a:srgbClr>
              </a:gs>
            </a:gsLst>
            <a:lin ang="5400000" scaled="0"/>
          </a:gradFill>
          <a:ln w="9525" cap="rnd" cmpd="sng" algn="ctr">
            <a:solidFill>
              <a:srgbClr val="E6B729"/>
            </a:solidFill>
            <a:prstDash val="solid"/>
          </a:ln>
          <a:effectLst/>
        </p:spPr>
        <p:txBody>
          <a:bodyPr rtlCol="0" anchor="ctr"/>
          <a:lstStyle/>
          <a:p>
            <a:pPr algn="ctr" defTabSz="466159">
              <a:defRPr/>
            </a:pPr>
            <a:r>
              <a:rPr lang="en-US" sz="1224" kern="0" dirty="0">
                <a:solidFill>
                  <a:prstClr val="black">
                    <a:lumMod val="65000"/>
                    <a:lumOff val="35000"/>
                  </a:prstClr>
                </a:solidFill>
                <a:latin typeface="Century Gothic"/>
              </a:rPr>
              <a:t>Some auto-posts appear in Yammer ticker</a:t>
            </a:r>
          </a:p>
        </p:txBody>
      </p:sp>
    </p:spTree>
    <p:extLst>
      <p:ext uri="{BB962C8B-B14F-4D97-AF65-F5344CB8AC3E}">
        <p14:creationId xmlns:p14="http://schemas.microsoft.com/office/powerpoint/2010/main" val="1482045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40447" y="-8802"/>
            <a:ext cx="11955581" cy="7012128"/>
          </a:xfrm>
          <a:prstGeom prst="rect">
            <a:avLst/>
          </a:prstGeom>
        </p:spPr>
      </p:pic>
      <p:sp>
        <p:nvSpPr>
          <p:cNvPr id="6" name="TextBox 5"/>
          <p:cNvSpPr txBox="1"/>
          <p:nvPr/>
        </p:nvSpPr>
        <p:spPr>
          <a:xfrm>
            <a:off x="8966247" y="3632209"/>
            <a:ext cx="2191865" cy="598379"/>
          </a:xfrm>
          <a:prstGeom prst="rect">
            <a:avLst/>
          </a:prstGeom>
          <a:solidFill>
            <a:schemeClr val="bg1"/>
          </a:solidFill>
        </p:spPr>
        <p:txBody>
          <a:bodyPr wrap="square" rtlCol="0">
            <a:spAutoFit/>
          </a:bodyPr>
          <a:lstStyle/>
          <a:p>
            <a:r>
              <a:rPr lang="en-US" sz="1071" dirty="0">
                <a:solidFill>
                  <a:srgbClr val="0070C0"/>
                </a:solidFill>
              </a:rPr>
              <a:t>Seth Jackson </a:t>
            </a:r>
            <a:r>
              <a:rPr lang="en-US" sz="1071" dirty="0">
                <a:solidFill>
                  <a:srgbClr val="505050"/>
                </a:solidFill>
              </a:rPr>
              <a:t>assigned the </a:t>
            </a:r>
            <a:r>
              <a:rPr lang="en-US" sz="1071" dirty="0">
                <a:solidFill>
                  <a:srgbClr val="0070C0"/>
                </a:solidFill>
              </a:rPr>
              <a:t>CRM Upgrade </a:t>
            </a:r>
            <a:r>
              <a:rPr lang="en-US" sz="1071" dirty="0">
                <a:solidFill>
                  <a:srgbClr val="505050"/>
                </a:solidFill>
              </a:rPr>
              <a:t>opportunity to </a:t>
            </a:r>
            <a:r>
              <a:rPr lang="en-US" sz="1071" dirty="0">
                <a:solidFill>
                  <a:srgbClr val="0070C0"/>
                </a:solidFill>
              </a:rPr>
              <a:t>Paul Laurel</a:t>
            </a:r>
            <a:r>
              <a:rPr lang="en-US" sz="1071" dirty="0">
                <a:solidFill>
                  <a:srgbClr val="505050"/>
                </a:solidFill>
              </a:rPr>
              <a:t> </a:t>
            </a:r>
          </a:p>
        </p:txBody>
      </p:sp>
      <p:pic>
        <p:nvPicPr>
          <p:cNvPr id="15" name="Picture 14"/>
          <p:cNvPicPr>
            <a:picLocks noChangeAspect="1"/>
          </p:cNvPicPr>
          <p:nvPr/>
        </p:nvPicPr>
        <p:blipFill>
          <a:blip r:embed="rId4"/>
          <a:stretch>
            <a:fillRect/>
          </a:stretch>
        </p:blipFill>
        <p:spPr>
          <a:xfrm>
            <a:off x="8637808" y="3341613"/>
            <a:ext cx="2758234" cy="2748521"/>
          </a:xfrm>
          <a:prstGeom prst="rect">
            <a:avLst/>
          </a:prstGeom>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3128" y="619322"/>
            <a:ext cx="3822723" cy="4720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ular Callout 9"/>
          <p:cNvSpPr/>
          <p:nvPr/>
        </p:nvSpPr>
        <p:spPr>
          <a:xfrm>
            <a:off x="7666574" y="2572096"/>
            <a:ext cx="2203601" cy="925166"/>
          </a:xfrm>
          <a:prstGeom prst="wedgeRoundRectCallout">
            <a:avLst>
              <a:gd name="adj1" fmla="val -99141"/>
              <a:gd name="adj2" fmla="val 148218"/>
              <a:gd name="adj3" fmla="val 16667"/>
            </a:avLst>
          </a:prstGeom>
          <a:gradFill rotWithShape="1">
            <a:gsLst>
              <a:gs pos="0">
                <a:srgbClr val="E6B729">
                  <a:tint val="64000"/>
                  <a:lumMod val="118000"/>
                </a:srgbClr>
              </a:gs>
              <a:gs pos="100000">
                <a:srgbClr val="E6B729">
                  <a:tint val="92000"/>
                  <a:alpha val="100000"/>
                  <a:lumMod val="110000"/>
                </a:srgbClr>
              </a:gs>
            </a:gsLst>
            <a:lin ang="5400000" scaled="0"/>
          </a:gradFill>
          <a:ln w="9525" cap="rnd" cmpd="sng" algn="ctr">
            <a:solidFill>
              <a:srgbClr val="E6B729"/>
            </a:solidFill>
            <a:prstDash val="solid"/>
          </a:ln>
          <a:effectLst/>
        </p:spPr>
        <p:txBody>
          <a:bodyPr rtlCol="0" anchor="ctr"/>
          <a:lstStyle/>
          <a:p>
            <a:pPr algn="ctr" defTabSz="466159">
              <a:defRPr/>
            </a:pPr>
            <a:r>
              <a:rPr lang="en-US" sz="1224" kern="0" dirty="0">
                <a:solidFill>
                  <a:prstClr val="black">
                    <a:lumMod val="65000"/>
                    <a:lumOff val="35000"/>
                  </a:prstClr>
                </a:solidFill>
                <a:latin typeface="Century Gothic"/>
              </a:rPr>
              <a:t>Yammer global search available on all CRM entities as well.</a:t>
            </a: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0695" y="1607696"/>
            <a:ext cx="417619" cy="505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4486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Demo</a:t>
            </a:r>
            <a:r>
              <a:rPr lang="en-US" dirty="0"/>
              <a:t/>
            </a:r>
            <a:br>
              <a:rPr lang="en-US" dirty="0"/>
            </a:br>
            <a:r>
              <a:rPr lang="en-US" dirty="0"/>
              <a:t>Microsoft Social Technologies</a:t>
            </a:r>
          </a:p>
        </p:txBody>
      </p:sp>
      <p:sp>
        <p:nvSpPr>
          <p:cNvPr id="5" name="Text Placeholder 4"/>
          <p:cNvSpPr>
            <a:spLocks noGrp="1"/>
          </p:cNvSpPr>
          <p:nvPr>
            <p:ph type="body" sz="quarter" idx="12"/>
          </p:nvPr>
        </p:nvSpPr>
        <p:spPr>
          <a:xfrm>
            <a:off x="274639" y="5234603"/>
            <a:ext cx="8229600" cy="1372414"/>
          </a:xfrm>
        </p:spPr>
        <p:txBody>
          <a:bodyPr/>
          <a:lstStyle/>
          <a:p>
            <a:endParaRPr lang="en-US" dirty="0" smtClean="0"/>
          </a:p>
          <a:p>
            <a:r>
              <a:rPr lang="en-US" dirty="0" smtClean="0"/>
              <a:t>Reuben Krippner</a:t>
            </a:r>
          </a:p>
          <a:p>
            <a:r>
              <a:rPr lang="en-US" sz="2000" dirty="0" smtClean="0"/>
              <a:t>Director, Technical Product Management, Microsoft Dynamics CRM</a:t>
            </a:r>
            <a:endParaRPr lang="en-US" sz="2000" dirty="0"/>
          </a:p>
        </p:txBody>
      </p:sp>
    </p:spTree>
    <p:extLst>
      <p:ext uri="{BB962C8B-B14F-4D97-AF65-F5344CB8AC3E}">
        <p14:creationId xmlns:p14="http://schemas.microsoft.com/office/powerpoint/2010/main" val="2515842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a:spLocks noChangeAspect="1"/>
          </p:cNvSpPr>
          <p:nvPr/>
        </p:nvSpPr>
        <p:spPr bwMode="auto">
          <a:xfrm>
            <a:off x="533565" y="1466128"/>
            <a:ext cx="1217568" cy="12175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49" name="Rectangle 48"/>
          <p:cNvSpPr>
            <a:spLocks noChangeAspect="1"/>
          </p:cNvSpPr>
          <p:nvPr/>
        </p:nvSpPr>
        <p:spPr bwMode="auto">
          <a:xfrm>
            <a:off x="533565" y="2754183"/>
            <a:ext cx="1217568" cy="12175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4" name="Rectangle 53"/>
          <p:cNvSpPr>
            <a:spLocks noChangeAspect="1"/>
          </p:cNvSpPr>
          <p:nvPr/>
        </p:nvSpPr>
        <p:spPr bwMode="auto">
          <a:xfrm>
            <a:off x="533565" y="4042237"/>
            <a:ext cx="1217568" cy="12175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60" name="Rectangle 59"/>
          <p:cNvSpPr>
            <a:spLocks noChangeAspect="1"/>
          </p:cNvSpPr>
          <p:nvPr/>
        </p:nvSpPr>
        <p:spPr bwMode="auto">
          <a:xfrm>
            <a:off x="533565" y="5330291"/>
            <a:ext cx="1217568" cy="12175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4" name="Title 3"/>
          <p:cNvSpPr>
            <a:spLocks noGrp="1"/>
          </p:cNvSpPr>
          <p:nvPr>
            <p:ph type="title" idx="4294967295"/>
          </p:nvPr>
        </p:nvSpPr>
        <p:spPr>
          <a:xfrm>
            <a:off x="547688" y="295275"/>
            <a:ext cx="11888787" cy="917575"/>
          </a:xfrm>
        </p:spPr>
        <p:txBody>
          <a:bodyPr/>
          <a:lstStyle/>
          <a:p>
            <a:r>
              <a:rPr lang="en-US" sz="4800" dirty="0" smtClean="0"/>
              <a:t>How do I get started with a social strategy?</a:t>
            </a:r>
            <a:endParaRPr lang="en-US" sz="4800" dirty="0"/>
          </a:p>
        </p:txBody>
      </p:sp>
      <p:sp>
        <p:nvSpPr>
          <p:cNvPr id="22" name="Text Placeholder 4"/>
          <p:cNvSpPr txBox="1">
            <a:spLocks/>
          </p:cNvSpPr>
          <p:nvPr/>
        </p:nvSpPr>
        <p:spPr>
          <a:xfrm>
            <a:off x="1751133" y="1466129"/>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Define and prioritize your social objectives</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Get executive sponsorship. Initial focus on Internal </a:t>
            </a:r>
            <a:r>
              <a:rPr lang="en-US" sz="2040" spc="-71" dirty="0" err="1">
                <a:gradFill>
                  <a:gsLst>
                    <a:gs pos="0">
                      <a:srgbClr val="505050"/>
                    </a:gs>
                    <a:gs pos="100000">
                      <a:srgbClr val="505050"/>
                    </a:gs>
                  </a:gsLst>
                  <a:lin ang="5400000" scaled="0"/>
                </a:gradFill>
                <a:latin typeface="Segoe UI"/>
              </a:rPr>
              <a:t>vs</a:t>
            </a:r>
            <a:r>
              <a:rPr lang="en-US" sz="2040" spc="-71" dirty="0">
                <a:gradFill>
                  <a:gsLst>
                    <a:gs pos="0">
                      <a:srgbClr val="505050"/>
                    </a:gs>
                    <a:gs pos="100000">
                      <a:srgbClr val="505050"/>
                    </a:gs>
                  </a:gsLst>
                  <a:lin ang="5400000" scaled="0"/>
                </a:gradFill>
                <a:latin typeface="Segoe UI"/>
              </a:rPr>
              <a:t> External? Start Simple!</a:t>
            </a:r>
          </a:p>
        </p:txBody>
      </p:sp>
      <p:sp>
        <p:nvSpPr>
          <p:cNvPr id="40" name="Text Placeholder 4"/>
          <p:cNvSpPr txBox="1">
            <a:spLocks/>
          </p:cNvSpPr>
          <p:nvPr/>
        </p:nvSpPr>
        <p:spPr>
          <a:xfrm>
            <a:off x="1751133" y="2750186"/>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Plan your approach</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Define purpose and scope. Allocate ownership. Response plans, Escalations. Governance.</a:t>
            </a:r>
          </a:p>
        </p:txBody>
      </p:sp>
      <p:sp>
        <p:nvSpPr>
          <p:cNvPr id="41" name="Text Placeholder 4"/>
          <p:cNvSpPr txBox="1">
            <a:spLocks/>
          </p:cNvSpPr>
          <p:nvPr/>
        </p:nvSpPr>
        <p:spPr>
          <a:xfrm>
            <a:off x="1751133" y="4034243"/>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Determine success criteria</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Metrics: Usage of internal tools? # Followers on FB/Twitter? Sentiment?</a:t>
            </a:r>
          </a:p>
        </p:txBody>
      </p:sp>
      <p:sp>
        <p:nvSpPr>
          <p:cNvPr id="42" name="Text Placeholder 4"/>
          <p:cNvSpPr txBox="1">
            <a:spLocks/>
          </p:cNvSpPr>
          <p:nvPr/>
        </p:nvSpPr>
        <p:spPr>
          <a:xfrm>
            <a:off x="1751133" y="5318300"/>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Review and Refine your plan constantly</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Just use them! Refine from there. Review constantly.</a:t>
            </a:r>
          </a:p>
        </p:txBody>
      </p:sp>
    </p:spTree>
    <p:extLst>
      <p:ext uri="{BB962C8B-B14F-4D97-AF65-F5344CB8AC3E}">
        <p14:creationId xmlns:p14="http://schemas.microsoft.com/office/powerpoint/2010/main" val="2625464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Case Study</a:t>
            </a:r>
            <a:br>
              <a:rPr lang="en-US" dirty="0" smtClean="0"/>
            </a:br>
            <a:r>
              <a:rPr lang="en-US" dirty="0" smtClean="0"/>
              <a:t/>
            </a:r>
            <a:br>
              <a:rPr lang="en-US" dirty="0" smtClean="0"/>
            </a:br>
            <a:r>
              <a:rPr lang="en-US" sz="5400" dirty="0" smtClean="0"/>
              <a:t>How does Microsoft Dynamics use social?</a:t>
            </a:r>
            <a:endParaRPr lang="en-US" sz="5400" dirty="0"/>
          </a:p>
        </p:txBody>
      </p:sp>
    </p:spTree>
    <p:extLst>
      <p:ext uri="{BB962C8B-B14F-4D97-AF65-F5344CB8AC3E}">
        <p14:creationId xmlns:p14="http://schemas.microsoft.com/office/powerpoint/2010/main" val="2198546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Challenge</a:t>
            </a:r>
            <a:endParaRPr lang="en-US" dirty="0"/>
          </a:p>
        </p:txBody>
      </p:sp>
      <p:sp>
        <p:nvSpPr>
          <p:cNvPr id="5" name="Text Placeholder 4"/>
          <p:cNvSpPr>
            <a:spLocks noGrp="1"/>
          </p:cNvSpPr>
          <p:nvPr>
            <p:ph type="body" sz="quarter" idx="10"/>
          </p:nvPr>
        </p:nvSpPr>
        <p:spPr>
          <a:xfrm>
            <a:off x="530386" y="1476621"/>
            <a:ext cx="11374085" cy="3447098"/>
          </a:xfrm>
        </p:spPr>
        <p:txBody>
          <a:bodyPr/>
          <a:lstStyle/>
          <a:p>
            <a:pPr marL="0" indent="0">
              <a:buNone/>
            </a:pPr>
            <a:r>
              <a:rPr lang="en-US" dirty="0" smtClean="0"/>
              <a:t>Rapid Release Cadence</a:t>
            </a:r>
          </a:p>
          <a:p>
            <a:pPr marL="0" indent="0">
              <a:buNone/>
            </a:pPr>
            <a:r>
              <a:rPr lang="en-US" dirty="0" smtClean="0"/>
              <a:t>Reach our desired audiences</a:t>
            </a:r>
          </a:p>
          <a:p>
            <a:pPr marL="0" indent="0">
              <a:buNone/>
            </a:pPr>
            <a:r>
              <a:rPr lang="en-US" dirty="0" smtClean="0"/>
              <a:t>Manage our story and message</a:t>
            </a:r>
          </a:p>
          <a:p>
            <a:pPr marL="0" indent="0">
              <a:buNone/>
            </a:pPr>
            <a:r>
              <a:rPr lang="en-US" dirty="0" smtClean="0"/>
              <a:t>Measure our reach and impact</a:t>
            </a:r>
          </a:p>
          <a:p>
            <a:pPr marL="0" indent="0">
              <a:buNone/>
            </a:pPr>
            <a:r>
              <a:rPr lang="en-US" dirty="0" smtClean="0"/>
              <a:t>Adapt and respond</a:t>
            </a:r>
          </a:p>
        </p:txBody>
      </p:sp>
    </p:spTree>
    <p:extLst>
      <p:ext uri="{BB962C8B-B14F-4D97-AF65-F5344CB8AC3E}">
        <p14:creationId xmlns:p14="http://schemas.microsoft.com/office/powerpoint/2010/main" val="311656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Our soapbox: Establish voice</a:t>
            </a:r>
            <a:endParaRPr lang="en-US" dirty="0"/>
          </a:p>
        </p:txBody>
      </p:sp>
      <p:pic>
        <p:nvPicPr>
          <p:cNvPr id="4" name="Picture 3"/>
          <p:cNvPicPr>
            <a:picLocks noChangeAspect="1"/>
          </p:cNvPicPr>
          <p:nvPr/>
        </p:nvPicPr>
        <p:blipFill>
          <a:blip r:embed="rId2"/>
          <a:stretch>
            <a:fillRect/>
          </a:stretch>
        </p:blipFill>
        <p:spPr>
          <a:xfrm>
            <a:off x="274703" y="1485605"/>
            <a:ext cx="3546663" cy="2231098"/>
          </a:xfrm>
          <a:prstGeom prst="rect">
            <a:avLst/>
          </a:prstGeom>
        </p:spPr>
      </p:pic>
      <p:pic>
        <p:nvPicPr>
          <p:cNvPr id="5" name="Picture 4"/>
          <p:cNvPicPr>
            <a:picLocks noChangeAspect="1"/>
          </p:cNvPicPr>
          <p:nvPr/>
        </p:nvPicPr>
        <p:blipFill>
          <a:blip r:embed="rId3"/>
          <a:stretch>
            <a:fillRect/>
          </a:stretch>
        </p:blipFill>
        <p:spPr>
          <a:xfrm>
            <a:off x="4296932" y="1485605"/>
            <a:ext cx="3547872" cy="2231098"/>
          </a:xfrm>
          <a:prstGeom prst="rect">
            <a:avLst/>
          </a:prstGeom>
        </p:spPr>
      </p:pic>
      <p:pic>
        <p:nvPicPr>
          <p:cNvPr id="6" name="Picture 5"/>
          <p:cNvPicPr>
            <a:picLocks noChangeAspect="1"/>
          </p:cNvPicPr>
          <p:nvPr/>
        </p:nvPicPr>
        <p:blipFill>
          <a:blip r:embed="rId4"/>
          <a:stretch>
            <a:fillRect/>
          </a:stretch>
        </p:blipFill>
        <p:spPr>
          <a:xfrm>
            <a:off x="8320370" y="1485605"/>
            <a:ext cx="3547872" cy="2231099"/>
          </a:xfrm>
          <a:prstGeom prst="rect">
            <a:avLst/>
          </a:prstGeom>
        </p:spPr>
      </p:pic>
      <p:pic>
        <p:nvPicPr>
          <p:cNvPr id="7" name="Picture 6"/>
          <p:cNvPicPr>
            <a:picLocks noChangeAspect="1"/>
          </p:cNvPicPr>
          <p:nvPr/>
        </p:nvPicPr>
        <p:blipFill>
          <a:blip r:embed="rId5"/>
          <a:stretch>
            <a:fillRect/>
          </a:stretch>
        </p:blipFill>
        <p:spPr>
          <a:xfrm>
            <a:off x="274703" y="4167171"/>
            <a:ext cx="3546663" cy="2231136"/>
          </a:xfrm>
          <a:prstGeom prst="rect">
            <a:avLst/>
          </a:prstGeom>
        </p:spPr>
      </p:pic>
      <p:pic>
        <p:nvPicPr>
          <p:cNvPr id="8" name="Picture 7"/>
          <p:cNvPicPr>
            <a:picLocks noChangeAspect="1"/>
          </p:cNvPicPr>
          <p:nvPr/>
        </p:nvPicPr>
        <p:blipFill>
          <a:blip r:embed="rId6"/>
          <a:stretch>
            <a:fillRect/>
          </a:stretch>
        </p:blipFill>
        <p:spPr>
          <a:xfrm>
            <a:off x="4296933" y="4167172"/>
            <a:ext cx="3547871" cy="2231136"/>
          </a:xfrm>
          <a:prstGeom prst="rect">
            <a:avLst/>
          </a:prstGeom>
        </p:spPr>
      </p:pic>
      <p:pic>
        <p:nvPicPr>
          <p:cNvPr id="9" name="Picture 8"/>
          <p:cNvPicPr>
            <a:picLocks noChangeAspect="1"/>
          </p:cNvPicPr>
          <p:nvPr/>
        </p:nvPicPr>
        <p:blipFill>
          <a:blip r:embed="rId7"/>
          <a:stretch>
            <a:fillRect/>
          </a:stretch>
        </p:blipFill>
        <p:spPr>
          <a:xfrm>
            <a:off x="8320370" y="4167172"/>
            <a:ext cx="3547872" cy="2231136"/>
          </a:xfrm>
          <a:prstGeom prst="rect">
            <a:avLst/>
          </a:prstGeom>
        </p:spPr>
      </p:pic>
    </p:spTree>
    <p:extLst>
      <p:ext uri="{BB962C8B-B14F-4D97-AF65-F5344CB8AC3E}">
        <p14:creationId xmlns:p14="http://schemas.microsoft.com/office/powerpoint/2010/main" val="2569423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3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ppt_x"/>
                                          </p:val>
                                        </p:tav>
                                        <p:tav tm="100000">
                                          <p:val>
                                            <p:strVal val="#ppt_x"/>
                                          </p:val>
                                        </p:tav>
                                      </p:tavLst>
                                    </p:anim>
                                    <p:anim calcmode="lin" valueType="num">
                                      <p:cBhvr additive="base">
                                        <p:cTn id="2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3263" y="1212851"/>
            <a:ext cx="11887200" cy="3877985"/>
          </a:xfrm>
        </p:spPr>
        <p:txBody>
          <a:bodyPr/>
          <a:lstStyle/>
          <a:p>
            <a:r>
              <a:rPr lang="en-US" dirty="0"/>
              <a:t>What is </a:t>
            </a:r>
            <a:r>
              <a:rPr lang="en-US" dirty="0" smtClean="0"/>
              <a:t>working?</a:t>
            </a:r>
            <a:endParaRPr lang="en-US" dirty="0"/>
          </a:p>
          <a:p>
            <a:r>
              <a:rPr lang="en-US" dirty="0"/>
              <a:t>How are we going to </a:t>
            </a:r>
            <a:r>
              <a:rPr lang="en-US" dirty="0" smtClean="0"/>
              <a:t>engage?</a:t>
            </a:r>
            <a:endParaRPr lang="en-US" dirty="0"/>
          </a:p>
          <a:p>
            <a:r>
              <a:rPr lang="en-US" dirty="0"/>
              <a:t>Who are the key influencers </a:t>
            </a:r>
            <a:br>
              <a:rPr lang="en-US" dirty="0"/>
            </a:br>
            <a:r>
              <a:rPr lang="en-US" dirty="0"/>
              <a:t>both good and </a:t>
            </a:r>
            <a:r>
              <a:rPr lang="en-US" dirty="0" smtClean="0"/>
              <a:t>bad?</a:t>
            </a:r>
            <a:endParaRPr lang="en-US" dirty="0"/>
          </a:p>
          <a:p>
            <a:r>
              <a:rPr lang="en-US" dirty="0"/>
              <a:t>What can we change </a:t>
            </a:r>
            <a:br>
              <a:rPr lang="en-US" dirty="0"/>
            </a:br>
            <a:r>
              <a:rPr lang="en-US" dirty="0"/>
              <a:t>to maximize our </a:t>
            </a:r>
            <a:r>
              <a:rPr lang="en-US" dirty="0" smtClean="0"/>
              <a:t>impact?</a:t>
            </a:r>
            <a:endParaRPr lang="en-US" dirty="0"/>
          </a:p>
        </p:txBody>
      </p:sp>
      <p:sp>
        <p:nvSpPr>
          <p:cNvPr id="3" name="Title 2"/>
          <p:cNvSpPr>
            <a:spLocks noGrp="1"/>
          </p:cNvSpPr>
          <p:nvPr>
            <p:ph type="title"/>
          </p:nvPr>
        </p:nvSpPr>
        <p:spPr/>
        <p:txBody>
          <a:bodyPr/>
          <a:lstStyle/>
          <a:p>
            <a:r>
              <a:rPr lang="en-US" dirty="0" smtClean="0"/>
              <a:t>Analyze, adapt and engage</a:t>
            </a:r>
            <a:endParaRPr lang="en-US" dirty="0"/>
          </a:p>
        </p:txBody>
      </p:sp>
      <p:pic>
        <p:nvPicPr>
          <p:cNvPr id="4" name="Picture 3"/>
          <p:cNvPicPr>
            <a:picLocks noChangeAspect="1"/>
          </p:cNvPicPr>
          <p:nvPr/>
        </p:nvPicPr>
        <p:blipFill>
          <a:blip r:embed="rId2"/>
          <a:stretch>
            <a:fillRect/>
          </a:stretch>
        </p:blipFill>
        <p:spPr>
          <a:xfrm>
            <a:off x="6858310" y="1485604"/>
            <a:ext cx="5487129" cy="4297659"/>
          </a:xfrm>
          <a:prstGeom prst="rect">
            <a:avLst/>
          </a:prstGeom>
        </p:spPr>
      </p:pic>
    </p:spTree>
    <p:extLst>
      <p:ext uri="{BB962C8B-B14F-4D97-AF65-F5344CB8AC3E}">
        <p14:creationId xmlns:p14="http://schemas.microsoft.com/office/powerpoint/2010/main" val="80047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a:spLocks noChangeAspect="1"/>
          </p:cNvSpPr>
          <p:nvPr/>
        </p:nvSpPr>
        <p:spPr bwMode="auto">
          <a:xfrm>
            <a:off x="533565" y="1466128"/>
            <a:ext cx="1217568" cy="12175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49" name="Rectangle 48"/>
          <p:cNvSpPr>
            <a:spLocks noChangeAspect="1"/>
          </p:cNvSpPr>
          <p:nvPr/>
        </p:nvSpPr>
        <p:spPr bwMode="auto">
          <a:xfrm>
            <a:off x="533565" y="2754183"/>
            <a:ext cx="1217568" cy="12175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54" name="Rectangle 53"/>
          <p:cNvSpPr>
            <a:spLocks noChangeAspect="1"/>
          </p:cNvSpPr>
          <p:nvPr/>
        </p:nvSpPr>
        <p:spPr bwMode="auto">
          <a:xfrm>
            <a:off x="533565" y="4042237"/>
            <a:ext cx="1217568" cy="12175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60" name="Rectangle 59"/>
          <p:cNvSpPr>
            <a:spLocks noChangeAspect="1"/>
          </p:cNvSpPr>
          <p:nvPr/>
        </p:nvSpPr>
        <p:spPr bwMode="auto">
          <a:xfrm>
            <a:off x="533565" y="5330291"/>
            <a:ext cx="1217568" cy="12175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4" name="Title 3"/>
          <p:cNvSpPr>
            <a:spLocks noGrp="1"/>
          </p:cNvSpPr>
          <p:nvPr>
            <p:ph type="title" idx="4294967295"/>
          </p:nvPr>
        </p:nvSpPr>
        <p:spPr>
          <a:xfrm>
            <a:off x="547688" y="295275"/>
            <a:ext cx="11888787" cy="917575"/>
          </a:xfrm>
        </p:spPr>
        <p:txBody>
          <a:bodyPr/>
          <a:lstStyle/>
          <a:p>
            <a:r>
              <a:rPr lang="en-US" dirty="0" smtClean="0"/>
              <a:t>Agenda</a:t>
            </a:r>
            <a:endParaRPr lang="en-US" dirty="0"/>
          </a:p>
        </p:txBody>
      </p:sp>
      <p:sp>
        <p:nvSpPr>
          <p:cNvPr id="22" name="Text Placeholder 4"/>
          <p:cNvSpPr txBox="1">
            <a:spLocks/>
          </p:cNvSpPr>
          <p:nvPr/>
        </p:nvSpPr>
        <p:spPr>
          <a:xfrm>
            <a:off x="1751133" y="1466129"/>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Introduction</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The Social Revolution: Why should I care? What’s the business opportunity?</a:t>
            </a:r>
          </a:p>
        </p:txBody>
      </p:sp>
      <p:sp>
        <p:nvSpPr>
          <p:cNvPr id="40" name="Text Placeholder 4"/>
          <p:cNvSpPr txBox="1">
            <a:spLocks/>
          </p:cNvSpPr>
          <p:nvPr/>
        </p:nvSpPr>
        <p:spPr>
          <a:xfrm>
            <a:off x="1751133" y="2750186"/>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Business Social Scenarios</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Social in Sales, Service and Marketing.</a:t>
            </a:r>
          </a:p>
        </p:txBody>
      </p:sp>
      <p:sp>
        <p:nvSpPr>
          <p:cNvPr id="41" name="Text Placeholder 4"/>
          <p:cNvSpPr txBox="1">
            <a:spLocks/>
          </p:cNvSpPr>
          <p:nvPr/>
        </p:nvSpPr>
        <p:spPr>
          <a:xfrm>
            <a:off x="1751133" y="4034243"/>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Microsoft Social Technology</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What solutions does Microsoft provide to support a social strategy?</a:t>
            </a:r>
          </a:p>
        </p:txBody>
      </p:sp>
      <p:sp>
        <p:nvSpPr>
          <p:cNvPr id="42" name="Text Placeholder 4"/>
          <p:cNvSpPr txBox="1">
            <a:spLocks/>
          </p:cNvSpPr>
          <p:nvPr/>
        </p:nvSpPr>
        <p:spPr>
          <a:xfrm>
            <a:off x="1751133" y="5318300"/>
            <a:ext cx="10156633" cy="1221710"/>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How to get started?</a:t>
            </a:r>
          </a:p>
          <a:p>
            <a:pPr>
              <a:lnSpc>
                <a:spcPct val="100000"/>
              </a:lnSpc>
              <a:spcBef>
                <a:spcPts val="0"/>
              </a:spcBef>
              <a:buSzTx/>
            </a:pPr>
            <a:r>
              <a:rPr lang="en-US" sz="2040" spc="-71" dirty="0">
                <a:gradFill>
                  <a:gsLst>
                    <a:gs pos="0">
                      <a:srgbClr val="505050"/>
                    </a:gs>
                    <a:gs pos="100000">
                      <a:srgbClr val="505050"/>
                    </a:gs>
                  </a:gsLst>
                  <a:lin ang="5400000" scaled="0"/>
                </a:gradFill>
                <a:latin typeface="Segoe UI"/>
              </a:rPr>
              <a:t>Suggestions for your strategy. What’s the opportunity with your customers?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341" y="1487488"/>
            <a:ext cx="1193278" cy="123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315" y="2794970"/>
            <a:ext cx="1130429" cy="1130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689" y="4110258"/>
            <a:ext cx="1069681" cy="1069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3904" y="5447677"/>
            <a:ext cx="956890" cy="98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7648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9" name="Group 8"/>
          <p:cNvGrpSpPr/>
          <p:nvPr/>
        </p:nvGrpSpPr>
        <p:grpSpPr>
          <a:xfrm>
            <a:off x="5817422" y="1759922"/>
            <a:ext cx="5978594" cy="3542241"/>
            <a:chOff x="5668810" y="5548213"/>
            <a:chExt cx="4841465" cy="2633883"/>
          </a:xfrm>
        </p:grpSpPr>
        <p:pic>
          <p:nvPicPr>
            <p:cNvPr id="35"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4328" y="6157438"/>
              <a:ext cx="4725947" cy="68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4328" y="5548213"/>
              <a:ext cx="4687103" cy="582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8810" y="7579867"/>
              <a:ext cx="4687103" cy="602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4328" y="6873510"/>
              <a:ext cx="4609417" cy="679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Group 14"/>
          <p:cNvGrpSpPr/>
          <p:nvPr/>
        </p:nvGrpSpPr>
        <p:grpSpPr>
          <a:xfrm>
            <a:off x="5871116" y="1851361"/>
            <a:ext cx="5887177" cy="4846267"/>
            <a:chOff x="5870322" y="1851360"/>
            <a:chExt cx="5887177" cy="4846267"/>
          </a:xfrm>
        </p:grpSpPr>
        <p:sp>
          <p:nvSpPr>
            <p:cNvPr id="4" name="TextBox 3"/>
            <p:cNvSpPr txBox="1"/>
            <p:nvPr/>
          </p:nvSpPr>
          <p:spPr>
            <a:xfrm>
              <a:off x="5870322" y="1851360"/>
              <a:ext cx="5887177" cy="276999"/>
            </a:xfrm>
            <a:prstGeom prst="rect">
              <a:avLst/>
            </a:prstGeom>
            <a:noFill/>
          </p:spPr>
          <p:txBody>
            <a:bodyPr wrap="square" lIns="0" tIns="0" rIns="0" bIns="0" rtlCol="0">
              <a:spAutoFit/>
            </a:bodyPr>
            <a:lstStyle/>
            <a:p>
              <a:r>
                <a:rPr lang="en-US" dirty="0">
                  <a:gradFill>
                    <a:gsLst>
                      <a:gs pos="0">
                        <a:srgbClr val="505050"/>
                      </a:gs>
                      <a:gs pos="100000">
                        <a:srgbClr val="505050"/>
                      </a:gs>
                    </a:gsLst>
                    <a:lin ang="5400000" scaled="1"/>
                  </a:gradFill>
                </a:rPr>
                <a:t>“Largest number of blog visits in this CY” - Mary Jo Foley</a:t>
              </a:r>
            </a:p>
          </p:txBody>
        </p:sp>
        <p:pic>
          <p:nvPicPr>
            <p:cNvPr id="2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11421" y="5959410"/>
              <a:ext cx="5163226" cy="738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20348" y="6274082"/>
              <a:ext cx="522195" cy="218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11421" y="5006503"/>
              <a:ext cx="5518046" cy="485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35221" y="5273341"/>
              <a:ext cx="1130925" cy="205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1421" y="2595596"/>
              <a:ext cx="5140276" cy="57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05567" y="2790737"/>
              <a:ext cx="1645116" cy="2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11421" y="3635922"/>
              <a:ext cx="5256806" cy="90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91177" y="3873685"/>
              <a:ext cx="1428280" cy="17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1,200 partners"/>
          <p:cNvSpPr/>
          <p:nvPr/>
        </p:nvSpPr>
        <p:spPr bwMode="auto">
          <a:xfrm>
            <a:off x="530385" y="4411626"/>
            <a:ext cx="2377440" cy="2377440"/>
          </a:xfrm>
          <a:prstGeom prst="rect">
            <a:avLst/>
          </a:prstGeom>
          <a:solidFill>
            <a:schemeClr val="accent1"/>
          </a:solidFill>
          <a:ln w="12700">
            <a:noFill/>
            <a:prstDash val="solid"/>
            <a:miter lim="80000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9855" tIns="93248" rIns="93232" bIns="46617" numCol="1" rtlCol="0" anchor="t" anchorCtr="0" compatLnSpc="1">
            <a:prstTxWarp prst="textNoShape">
              <a:avLst/>
            </a:prstTxWarp>
          </a:bodyPr>
          <a:lstStyle/>
          <a:p>
            <a:pPr defTabSz="932080" fontAlgn="base">
              <a:spcBef>
                <a:spcPct val="0"/>
              </a:spcBef>
              <a:spcAft>
                <a:spcPct val="0"/>
              </a:spcAft>
            </a:pPr>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80 </a:t>
            </a:r>
            <a:r>
              <a:rPr lang="en-US" dirty="0">
                <a:gradFill>
                  <a:gsLst>
                    <a:gs pos="0">
                      <a:srgbClr val="FFFFFF"/>
                    </a:gs>
                    <a:gs pos="100000">
                      <a:srgbClr val="FFFFFF"/>
                    </a:gs>
                  </a:gsLst>
                  <a:lin ang="5400000" scaled="1"/>
                </a:gradFill>
              </a:rPr>
              <a:t>total placements including </a:t>
            </a:r>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38 </a:t>
            </a:r>
            <a:r>
              <a:rPr lang="en-US" dirty="0">
                <a:gradFill>
                  <a:gsLst>
                    <a:gs pos="0">
                      <a:srgbClr val="FFFFFF"/>
                    </a:gs>
                    <a:gs pos="100000">
                      <a:srgbClr val="FFFFFF"/>
                    </a:gs>
                  </a:gsLst>
                  <a:lin ang="5400000" scaled="1"/>
                </a:gradFill>
              </a:rPr>
              <a:t>International placements</a:t>
            </a:r>
            <a:endPar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endParaRPr>
          </a:p>
        </p:txBody>
      </p:sp>
      <p:sp>
        <p:nvSpPr>
          <p:cNvPr id="14" name="2,000,000"/>
          <p:cNvSpPr/>
          <p:nvPr/>
        </p:nvSpPr>
        <p:spPr bwMode="auto">
          <a:xfrm>
            <a:off x="530385" y="1759893"/>
            <a:ext cx="2377440" cy="2377440"/>
          </a:xfrm>
          <a:prstGeom prst="rect">
            <a:avLst/>
          </a:prstGeom>
          <a:solidFill>
            <a:schemeClr val="accent1"/>
          </a:solidFill>
          <a:ln w="12700">
            <a:noFill/>
            <a:prstDash val="solid"/>
            <a:miter lim="80000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9855" tIns="93248" rIns="93232" bIns="46617" numCol="1" rtlCol="0" anchor="t" anchorCtr="0" compatLnSpc="1">
            <a:prstTxWarp prst="textNoShape">
              <a:avLst/>
            </a:prstTxWarp>
          </a:bodyPr>
          <a:lstStyle/>
          <a:p>
            <a:r>
              <a:rPr lang="en-US" dirty="0">
                <a:ln w="635">
                  <a:solidFill>
                    <a:srgbClr val="DDDDDD">
                      <a:alpha val="20000"/>
                    </a:srgbClr>
                  </a:solidFill>
                </a:ln>
                <a:gradFill>
                  <a:gsLst>
                    <a:gs pos="0">
                      <a:srgbClr val="FFFFFF"/>
                    </a:gs>
                    <a:gs pos="100000">
                      <a:srgbClr val="FFFFFF"/>
                    </a:gs>
                  </a:gsLst>
                  <a:lin ang="5400000" scaled="1"/>
                </a:gradFill>
              </a:rPr>
              <a:t>Over </a:t>
            </a:r>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30K </a:t>
            </a:r>
            <a:r>
              <a:rPr lang="en-US" dirty="0">
                <a:gradFill>
                  <a:gsLst>
                    <a:gs pos="0">
                      <a:srgbClr val="FFFFFF"/>
                    </a:gs>
                    <a:gs pos="100000">
                      <a:srgbClr val="FFFFFF"/>
                    </a:gs>
                  </a:gsLst>
                  <a:lin ang="5400000" scaled="1"/>
                </a:gradFill>
              </a:rPr>
              <a:t>digital views/visits to CRM Connection, Press Pass and Tech blog</a:t>
            </a:r>
          </a:p>
        </p:txBody>
      </p:sp>
      <p:sp>
        <p:nvSpPr>
          <p:cNvPr id="16" name="30,000 customers"/>
          <p:cNvSpPr/>
          <p:nvPr/>
        </p:nvSpPr>
        <p:spPr bwMode="auto">
          <a:xfrm>
            <a:off x="3200750" y="1759893"/>
            <a:ext cx="2377440" cy="2377440"/>
          </a:xfrm>
          <a:prstGeom prst="rect">
            <a:avLst/>
          </a:prstGeom>
          <a:solidFill>
            <a:schemeClr val="accent1"/>
          </a:solidFill>
          <a:ln w="12700">
            <a:noFill/>
            <a:prstDash val="solid"/>
            <a:miter lim="80000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9855" tIns="93248" rIns="93232" bIns="46617" numCol="1" rtlCol="0" anchor="t" anchorCtr="0" compatLnSpc="1">
            <a:prstTxWarp prst="textNoShape">
              <a:avLst/>
            </a:prstTxWarp>
          </a:bodyPr>
          <a:lstStyle/>
          <a:p>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24</a:t>
            </a:r>
            <a:r>
              <a:rPr lang="en-US" b="1" dirty="0">
                <a:gradFill>
                  <a:gsLst>
                    <a:gs pos="0">
                      <a:srgbClr val="FFFFFF"/>
                    </a:gs>
                    <a:gs pos="100000">
                      <a:srgbClr val="FFFFFF"/>
                    </a:gs>
                  </a:gsLst>
                  <a:lin ang="5400000" scaled="1"/>
                </a:gradFill>
              </a:rPr>
              <a:t> </a:t>
            </a:r>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PRIME</a:t>
            </a:r>
            <a:r>
              <a:rPr lang="en-US" b="1" dirty="0">
                <a:gradFill>
                  <a:gsLst>
                    <a:gs pos="0">
                      <a:srgbClr val="FFFFFF"/>
                    </a:gs>
                    <a:gs pos="100000">
                      <a:srgbClr val="FFFFFF"/>
                    </a:gs>
                  </a:gsLst>
                  <a:lin ang="5400000" scaled="1"/>
                </a:gradFill>
              </a:rPr>
              <a:t> </a:t>
            </a:r>
            <a:r>
              <a:rPr lang="en-US" dirty="0">
                <a:gradFill>
                  <a:gsLst>
                    <a:gs pos="0">
                      <a:srgbClr val="FFFFFF"/>
                    </a:gs>
                    <a:gs pos="100000">
                      <a:srgbClr val="FFFFFF"/>
                    </a:gs>
                  </a:gsLst>
                  <a:lin ang="5400000" scaled="1"/>
                </a:gradFill>
              </a:rPr>
              <a:t>placements</a:t>
            </a:r>
          </a:p>
          <a:p>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155</a:t>
            </a:r>
            <a:r>
              <a:rPr lang="en-US" b="1" dirty="0">
                <a:gradFill>
                  <a:gsLst>
                    <a:gs pos="0">
                      <a:srgbClr val="FFFFFF"/>
                    </a:gs>
                    <a:gs pos="100000">
                      <a:srgbClr val="FFFFFF"/>
                    </a:gs>
                  </a:gsLst>
                  <a:lin ang="5400000" scaled="1"/>
                </a:gradFill>
              </a:rPr>
              <a:t> </a:t>
            </a:r>
            <a:r>
              <a:rPr lang="en-US" dirty="0">
                <a:gradFill>
                  <a:gsLst>
                    <a:gs pos="0">
                      <a:srgbClr val="FFFFFF"/>
                    </a:gs>
                    <a:gs pos="100000">
                      <a:srgbClr val="FFFFFF"/>
                    </a:gs>
                  </a:gsLst>
                  <a:lin ang="5400000" scaled="1"/>
                </a:gradFill>
              </a:rPr>
              <a:t>proactive </a:t>
            </a:r>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PRIME</a:t>
            </a:r>
            <a:r>
              <a:rPr lang="en-US" dirty="0">
                <a:gradFill>
                  <a:gsLst>
                    <a:gs pos="0">
                      <a:srgbClr val="FFFFFF"/>
                    </a:gs>
                    <a:gs pos="100000">
                      <a:srgbClr val="FFFFFF"/>
                    </a:gs>
                  </a:gsLst>
                  <a:lin ang="5400000" scaled="1"/>
                </a:gradFill>
              </a:rPr>
              <a:t> score </a:t>
            </a:r>
            <a:r>
              <a:rPr lang="en-US" b="1" dirty="0">
                <a:ln w="635">
                  <a:solidFill>
                    <a:srgbClr val="DDDDDD">
                      <a:alpha val="20000"/>
                    </a:srgbClr>
                  </a:solidFill>
                </a:ln>
                <a:gradFill>
                  <a:gsLst>
                    <a:gs pos="0">
                      <a:srgbClr val="FFFFFF"/>
                    </a:gs>
                    <a:gs pos="100000">
                      <a:srgbClr val="FFFFFF"/>
                    </a:gs>
                  </a:gsLst>
                  <a:lin ang="5400000" scaled="1"/>
                </a:gradFill>
                <a:ea typeface="Segoe UI" pitchFamily="34" charset="0"/>
                <a:cs typeface="Segoe UI" pitchFamily="34" charset="0"/>
              </a:rPr>
              <a:t>100% </a:t>
            </a:r>
            <a:r>
              <a:rPr lang="en-US" dirty="0">
                <a:gradFill>
                  <a:gsLst>
                    <a:gs pos="0">
                      <a:srgbClr val="FFFFFF"/>
                    </a:gs>
                    <a:gs pos="100000">
                      <a:srgbClr val="FFFFFF"/>
                    </a:gs>
                  </a:gsLst>
                  <a:lin ang="5400000" scaled="1"/>
                </a:gradFill>
              </a:rPr>
              <a:t>key message pickup</a:t>
            </a:r>
          </a:p>
          <a:p>
            <a:endParaRPr lang="en-US" dirty="0">
              <a:gradFill>
                <a:gsLst>
                  <a:gs pos="0">
                    <a:srgbClr val="FFFFFF"/>
                  </a:gs>
                  <a:gs pos="100000">
                    <a:srgbClr val="FFFFFF"/>
                  </a:gs>
                </a:gsLst>
                <a:lin ang="5400000" scaled="1"/>
              </a:gradFill>
            </a:endParaRPr>
          </a:p>
          <a:p>
            <a:endParaRPr lang="en-US" dirty="0">
              <a:gradFill>
                <a:gsLst>
                  <a:gs pos="0">
                    <a:srgbClr val="FFFFFF"/>
                  </a:gs>
                  <a:gs pos="100000">
                    <a:srgbClr val="FFFFFF"/>
                  </a:gs>
                </a:gsLst>
                <a:lin ang="5400000" scaled="1"/>
              </a:gradFill>
            </a:endParaRPr>
          </a:p>
          <a:p>
            <a:pPr defTabSz="932080" fontAlgn="base">
              <a:spcBef>
                <a:spcPct val="0"/>
              </a:spcBef>
              <a:spcAft>
                <a:spcPct val="0"/>
              </a:spcAft>
            </a:pPr>
            <a:endParaRPr lang="en-US" dirty="0">
              <a:gradFill>
                <a:gsLst>
                  <a:gs pos="0">
                    <a:srgbClr val="FFFFFF"/>
                  </a:gs>
                  <a:gs pos="100000">
                    <a:srgbClr val="FFFFFF"/>
                  </a:gs>
                </a:gsLst>
                <a:lin ang="5400000" scaled="1"/>
              </a:gradFill>
            </a:endParaRPr>
          </a:p>
          <a:p>
            <a:pPr defTabSz="932080" fontAlgn="base">
              <a:spcBef>
                <a:spcPct val="0"/>
              </a:spcBef>
              <a:spcAft>
                <a:spcPct val="0"/>
              </a:spcAft>
            </a:pPr>
            <a:endParaRPr lang="en-US" dirty="0">
              <a:gradFill>
                <a:gsLst>
                  <a:gs pos="0">
                    <a:srgbClr val="FFFFFF"/>
                  </a:gs>
                  <a:gs pos="100000">
                    <a:srgbClr val="FFFFFF"/>
                  </a:gs>
                </a:gsLst>
                <a:lin ang="5400000" scaled="1"/>
              </a:gradFill>
            </a:endParaRPr>
          </a:p>
          <a:p>
            <a:pPr defTabSz="932080" fontAlgn="base">
              <a:spcBef>
                <a:spcPct val="0"/>
              </a:spcBef>
              <a:spcAft>
                <a:spcPct val="0"/>
              </a:spcAft>
            </a:pPr>
            <a:endParaRPr lang="en-US" dirty="0">
              <a:gradFill>
                <a:gsLst>
                  <a:gs pos="0">
                    <a:srgbClr val="FFFFFF"/>
                  </a:gs>
                  <a:gs pos="100000">
                    <a:srgbClr val="FFFFFF"/>
                  </a:gs>
                </a:gsLst>
                <a:lin ang="5400000" scaled="1"/>
              </a:gradFill>
            </a:endParaRPr>
          </a:p>
          <a:p>
            <a:pPr defTabSz="932080" fontAlgn="base">
              <a:spcBef>
                <a:spcPct val="0"/>
              </a:spcBef>
              <a:spcAft>
                <a:spcPct val="0"/>
              </a:spcAft>
            </a:pPr>
            <a:endParaRPr lang="en-US" dirty="0">
              <a:gradFill>
                <a:gsLst>
                  <a:gs pos="0">
                    <a:srgbClr val="FFFFFF"/>
                  </a:gs>
                  <a:gs pos="100000">
                    <a:srgbClr val="FFFFFF"/>
                  </a:gs>
                </a:gsLst>
                <a:lin ang="5400000" scaled="1"/>
              </a:gradFill>
            </a:endParaRPr>
          </a:p>
        </p:txBody>
      </p:sp>
      <p:sp>
        <p:nvSpPr>
          <p:cNvPr id="19" name="100 service providers"/>
          <p:cNvSpPr/>
          <p:nvPr/>
        </p:nvSpPr>
        <p:spPr bwMode="auto">
          <a:xfrm>
            <a:off x="3200750" y="4411626"/>
            <a:ext cx="2377440" cy="2377440"/>
          </a:xfrm>
          <a:prstGeom prst="rect">
            <a:avLst/>
          </a:prstGeom>
          <a:solidFill>
            <a:schemeClr val="accent1"/>
          </a:solidFill>
          <a:ln w="12700">
            <a:noFill/>
            <a:prstDash val="solid"/>
            <a:miter lim="80000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39855" tIns="93248" rIns="93232" bIns="46617" numCol="1" rtlCol="0" anchor="t" anchorCtr="0" compatLnSpc="1">
            <a:prstTxWarp prst="textNoShape">
              <a:avLst/>
            </a:prstTxWarp>
          </a:bodyPr>
          <a:lstStyle/>
          <a:p>
            <a:pPr defTabSz="932080" fontAlgn="base">
              <a:spcBef>
                <a:spcPct val="0"/>
              </a:spcBef>
              <a:spcAft>
                <a:spcPct val="0"/>
              </a:spcAft>
            </a:pPr>
            <a:r>
              <a:rPr lang="en-US" dirty="0">
                <a:ln w="635">
                  <a:solidFill>
                    <a:srgbClr val="DDDDDD">
                      <a:alpha val="20000"/>
                    </a:srgbClr>
                  </a:solidFill>
                </a:ln>
                <a:gradFill>
                  <a:gsLst>
                    <a:gs pos="0">
                      <a:srgbClr val="FFFFFF"/>
                    </a:gs>
                    <a:gs pos="100000">
                      <a:srgbClr val="FFFFFF"/>
                    </a:gs>
                  </a:gsLst>
                  <a:lin ang="5400000" scaled="1"/>
                </a:gradFill>
              </a:rPr>
              <a:t>Engaged key influencers driving</a:t>
            </a:r>
          </a:p>
          <a:p>
            <a:r>
              <a:rPr lang="en-US" b="1" dirty="0">
                <a:gradFill>
                  <a:gsLst>
                    <a:gs pos="0">
                      <a:srgbClr val="FFFFFF"/>
                    </a:gs>
                    <a:gs pos="100000">
                      <a:srgbClr val="FFFFFF"/>
                    </a:gs>
                  </a:gsLst>
                  <a:lin ang="5400000" scaled="1"/>
                </a:gradFill>
              </a:rPr>
              <a:t>&gt;200 tweets </a:t>
            </a:r>
            <a:br>
              <a:rPr lang="en-US" b="1" dirty="0">
                <a:gradFill>
                  <a:gsLst>
                    <a:gs pos="0">
                      <a:srgbClr val="FFFFFF"/>
                    </a:gs>
                    <a:gs pos="100000">
                      <a:srgbClr val="FFFFFF"/>
                    </a:gs>
                  </a:gsLst>
                  <a:lin ang="5400000" scaled="1"/>
                </a:gradFill>
              </a:rPr>
            </a:br>
            <a:r>
              <a:rPr lang="en-US" dirty="0">
                <a:gradFill>
                  <a:gsLst>
                    <a:gs pos="0">
                      <a:srgbClr val="FFFFFF"/>
                    </a:gs>
                    <a:gs pos="100000">
                      <a:srgbClr val="FFFFFF"/>
                    </a:gs>
                  </a:gsLst>
                  <a:lin ang="5400000" scaled="1"/>
                </a:gradFill>
              </a:rPr>
              <a:t>of our blog, </a:t>
            </a:r>
            <a:br>
              <a:rPr lang="en-US" dirty="0">
                <a:gradFill>
                  <a:gsLst>
                    <a:gs pos="0">
                      <a:srgbClr val="FFFFFF"/>
                    </a:gs>
                    <a:gs pos="100000">
                      <a:srgbClr val="FFFFFF"/>
                    </a:gs>
                  </a:gsLst>
                  <a:lin ang="5400000" scaled="1"/>
                </a:gradFill>
              </a:rPr>
            </a:br>
            <a:r>
              <a:rPr lang="en-US" b="1" dirty="0">
                <a:gradFill>
                  <a:gsLst>
                    <a:gs pos="0">
                      <a:srgbClr val="FFFFFF"/>
                    </a:gs>
                    <a:gs pos="100000">
                      <a:srgbClr val="FFFFFF"/>
                    </a:gs>
                  </a:gsLst>
                  <a:lin ang="5400000" scaled="1"/>
                </a:gradFill>
              </a:rPr>
              <a:t>22 blog posts</a:t>
            </a:r>
          </a:p>
        </p:txBody>
      </p:sp>
      <p:sp>
        <p:nvSpPr>
          <p:cNvPr id="4100" name="Title 4099"/>
          <p:cNvSpPr>
            <a:spLocks noGrp="1" noChangeArrowheads="1"/>
          </p:cNvSpPr>
          <p:nvPr>
            <p:ph type="title"/>
          </p:nvPr>
        </p:nvSpPr>
        <p:spPr>
          <a:xfrm>
            <a:off x="405555" y="217986"/>
            <a:ext cx="11664778" cy="609398"/>
          </a:xfrm>
        </p:spPr>
        <p:txBody>
          <a:bodyPr/>
          <a:lstStyle/>
          <a:p>
            <a:r>
              <a:rPr lang="en-US" sz="4400" dirty="0"/>
              <a:t>CRM Q2 2012 Service update: Public announce</a:t>
            </a:r>
          </a:p>
        </p:txBody>
      </p:sp>
      <p:sp>
        <p:nvSpPr>
          <p:cNvPr id="3" name="Rectangle 2"/>
          <p:cNvSpPr/>
          <p:nvPr/>
        </p:nvSpPr>
        <p:spPr>
          <a:xfrm>
            <a:off x="530386" y="896279"/>
            <a:ext cx="10551381" cy="584775"/>
          </a:xfrm>
          <a:prstGeom prst="rect">
            <a:avLst/>
          </a:prstGeom>
        </p:spPr>
        <p:txBody>
          <a:bodyPr wrap="square">
            <a:spAutoFit/>
          </a:bodyPr>
          <a:lstStyle/>
          <a:p>
            <a:r>
              <a:rPr lang="en-US" sz="3200" dirty="0">
                <a:gradFill>
                  <a:gsLst>
                    <a:gs pos="0">
                      <a:srgbClr val="505050"/>
                    </a:gs>
                    <a:gs pos="100000">
                      <a:srgbClr val="505050"/>
                    </a:gs>
                  </a:gsLst>
                  <a:lin ang="5400000" scaled="1"/>
                </a:gradFill>
                <a:latin typeface="Segoe UI Light"/>
              </a:rPr>
              <a:t>PR, AR, and social media results as of 2/24/12</a:t>
            </a:r>
          </a:p>
        </p:txBody>
      </p:sp>
    </p:spTree>
    <p:extLst>
      <p:ext uri="{BB962C8B-B14F-4D97-AF65-F5344CB8AC3E}">
        <p14:creationId xmlns:p14="http://schemas.microsoft.com/office/powerpoint/2010/main" val="1503025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3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1050"/>
                            </p:stCondLst>
                            <p:childTnLst>
                              <p:par>
                                <p:cTn id="22" presetID="2" presetClass="entr" presetSubtype="1" decel="10000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750" fill="hold"/>
                                        <p:tgtEl>
                                          <p:spTgt spid="15"/>
                                        </p:tgtEl>
                                        <p:attrNameLst>
                                          <p:attrName>ppt_x</p:attrName>
                                        </p:attrNameLst>
                                      </p:cBhvr>
                                      <p:tavLst>
                                        <p:tav tm="0">
                                          <p:val>
                                            <p:strVal val="#ppt_x"/>
                                          </p:val>
                                        </p:tav>
                                        <p:tav tm="100000">
                                          <p:val>
                                            <p:strVal val="#ppt_x"/>
                                          </p:val>
                                        </p:tav>
                                      </p:tavLst>
                                    </p:anim>
                                    <p:anim calcmode="lin" valueType="num">
                                      <p:cBhvr additive="base">
                                        <p:cTn id="25"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xit" presetSubtype="1" fill="hold" nodeType="clickEffect">
                                  <p:stCondLst>
                                    <p:cond delay="0"/>
                                  </p:stCondLst>
                                  <p:childTnLst>
                                    <p:anim calcmode="lin" valueType="num">
                                      <p:cBhvr additive="base">
                                        <p:cTn id="29" dur="750"/>
                                        <p:tgtEl>
                                          <p:spTgt spid="15"/>
                                        </p:tgtEl>
                                        <p:attrNameLst>
                                          <p:attrName>ppt_x</p:attrName>
                                        </p:attrNameLst>
                                      </p:cBhvr>
                                      <p:tavLst>
                                        <p:tav tm="0">
                                          <p:val>
                                            <p:strVal val="ppt_x"/>
                                          </p:val>
                                        </p:tav>
                                        <p:tav tm="100000">
                                          <p:val>
                                            <p:strVal val="ppt_x"/>
                                          </p:val>
                                        </p:tav>
                                      </p:tavLst>
                                    </p:anim>
                                    <p:anim calcmode="lin" valueType="num">
                                      <p:cBhvr additive="base">
                                        <p:cTn id="30" dur="750"/>
                                        <p:tgtEl>
                                          <p:spTgt spid="15"/>
                                        </p:tgtEl>
                                        <p:attrNameLst>
                                          <p:attrName>ppt_y</p:attrName>
                                        </p:attrNameLst>
                                      </p:cBhvr>
                                      <p:tavLst>
                                        <p:tav tm="0">
                                          <p:val>
                                            <p:strVal val="ppt_y"/>
                                          </p:val>
                                        </p:tav>
                                        <p:tav tm="100000">
                                          <p:val>
                                            <p:strVal val="0-ppt_h/2"/>
                                          </p:val>
                                        </p:tav>
                                      </p:tavLst>
                                    </p:anim>
                                    <p:set>
                                      <p:cBhvr>
                                        <p:cTn id="31" dur="1" fill="hold">
                                          <p:stCondLst>
                                            <p:cond delay="749"/>
                                          </p:stCondLst>
                                        </p:cTn>
                                        <p:tgtEl>
                                          <p:spTgt spid="15"/>
                                        </p:tgtEl>
                                        <p:attrNameLst>
                                          <p:attrName>style.visibility</p:attrName>
                                        </p:attrNameLst>
                                      </p:cBhvr>
                                      <p:to>
                                        <p:strVal val="hidden"/>
                                      </p:to>
                                    </p:set>
                                  </p:childTnLst>
                                </p:cTn>
                              </p:par>
                            </p:childTnLst>
                          </p:cTn>
                        </p:par>
                        <p:par>
                          <p:cTn id="32" fill="hold">
                            <p:stCondLst>
                              <p:cond delay="750"/>
                            </p:stCondLst>
                            <p:childTnLst>
                              <p:par>
                                <p:cTn id="33" presetID="2" presetClass="entr" presetSubtype="1" decel="10000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750" fill="hold"/>
                                        <p:tgtEl>
                                          <p:spTgt spid="9"/>
                                        </p:tgtEl>
                                        <p:attrNameLst>
                                          <p:attrName>ppt_x</p:attrName>
                                        </p:attrNameLst>
                                      </p:cBhvr>
                                      <p:tavLst>
                                        <p:tav tm="0">
                                          <p:val>
                                            <p:strVal val="#ppt_x"/>
                                          </p:val>
                                        </p:tav>
                                        <p:tav tm="100000">
                                          <p:val>
                                            <p:strVal val="#ppt_x"/>
                                          </p:val>
                                        </p:tav>
                                      </p:tavLst>
                                    </p:anim>
                                    <p:anim calcmode="lin" valueType="num">
                                      <p:cBhvr additive="base">
                                        <p:cTn id="36" dur="7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940155"/>
            <a:ext cx="12161835" cy="5983176"/>
          </a:xfrm>
        </p:spPr>
        <p:txBody>
          <a:bodyPr/>
          <a:lstStyle/>
          <a:p>
            <a:r>
              <a:rPr lang="en-US" sz="3200" dirty="0"/>
              <a:t>Audit what is currently being done in your business</a:t>
            </a:r>
          </a:p>
          <a:p>
            <a:r>
              <a:rPr lang="en-US" sz="3200" dirty="0"/>
              <a:t>Identify the business requirements, objectives, and outcomes </a:t>
            </a:r>
            <a:br>
              <a:rPr lang="en-US" sz="3200" dirty="0"/>
            </a:br>
            <a:r>
              <a:rPr lang="en-US" sz="3200" dirty="0"/>
              <a:t>the line of business owners are looking to drive</a:t>
            </a:r>
          </a:p>
          <a:p>
            <a:r>
              <a:rPr lang="en-US" sz="3200" dirty="0"/>
              <a:t>Gain executive sponsorship</a:t>
            </a:r>
          </a:p>
          <a:p>
            <a:r>
              <a:rPr lang="en-US" sz="3200" dirty="0"/>
              <a:t>Have a single success owner for each social initiative</a:t>
            </a:r>
          </a:p>
          <a:p>
            <a:r>
              <a:rPr lang="en-US" sz="3200" dirty="0" smtClean="0"/>
              <a:t>Start </a:t>
            </a:r>
            <a:r>
              <a:rPr lang="en-US" sz="3200" dirty="0"/>
              <a:t>simple and gain some wins – Internal </a:t>
            </a:r>
            <a:r>
              <a:rPr lang="en-US" sz="3200" dirty="0" smtClean="0"/>
              <a:t>Collaboration</a:t>
            </a:r>
          </a:p>
          <a:p>
            <a:r>
              <a:rPr lang="en-US" sz="3200" dirty="0"/>
              <a:t>Set a benchmark pre-launch or pre-campaign based on objectives</a:t>
            </a:r>
          </a:p>
          <a:p>
            <a:r>
              <a:rPr lang="en-US" sz="3200" dirty="0"/>
              <a:t>Identify areas to improve based on community input via engagement and listening</a:t>
            </a:r>
          </a:p>
          <a:p>
            <a:r>
              <a:rPr lang="en-US" sz="3200" dirty="0"/>
              <a:t>Socialize your results with executive </a:t>
            </a:r>
            <a:r>
              <a:rPr lang="en-US" sz="3200" dirty="0" smtClean="0"/>
              <a:t>sponsors</a:t>
            </a:r>
          </a:p>
          <a:p>
            <a:r>
              <a:rPr lang="en-US" sz="3200" dirty="0"/>
              <a:t>Partner with Microsoft for your social technology </a:t>
            </a:r>
            <a:r>
              <a:rPr lang="en-US" sz="3200" dirty="0" smtClean="0"/>
              <a:t>needs!</a:t>
            </a:r>
            <a:endParaRPr lang="en-US" sz="3200" dirty="0"/>
          </a:p>
        </p:txBody>
      </p:sp>
      <p:sp>
        <p:nvSpPr>
          <p:cNvPr id="2" name="Title 1"/>
          <p:cNvSpPr>
            <a:spLocks noGrp="1"/>
          </p:cNvSpPr>
          <p:nvPr>
            <p:ph type="title"/>
          </p:nvPr>
        </p:nvSpPr>
        <p:spPr>
          <a:xfrm>
            <a:off x="274639" y="22580"/>
            <a:ext cx="11889564" cy="917575"/>
          </a:xfrm>
        </p:spPr>
        <p:txBody>
          <a:bodyPr/>
          <a:lstStyle/>
          <a:p>
            <a:r>
              <a:rPr lang="en-US" dirty="0" smtClean="0"/>
              <a:t>Our Key Learnings</a:t>
            </a:r>
            <a:endParaRPr lang="en-US" dirty="0"/>
          </a:p>
        </p:txBody>
      </p:sp>
    </p:spTree>
    <p:extLst>
      <p:ext uri="{BB962C8B-B14F-4D97-AF65-F5344CB8AC3E}">
        <p14:creationId xmlns:p14="http://schemas.microsoft.com/office/powerpoint/2010/main" val="12678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0386" y="1476622"/>
            <a:ext cx="11374085" cy="4616648"/>
          </a:xfrm>
        </p:spPr>
        <p:txBody>
          <a:bodyPr/>
          <a:lstStyle/>
          <a:p>
            <a:r>
              <a:rPr lang="en-US" sz="3600" dirty="0" smtClean="0"/>
              <a:t>Microsoft Dynamics CRM: </a:t>
            </a:r>
            <a:r>
              <a:rPr lang="en-US" sz="3600" dirty="0" smtClean="0">
                <a:hlinkClick r:id="rId3"/>
              </a:rPr>
              <a:t>http://crm.dynamics.com</a:t>
            </a:r>
            <a:r>
              <a:rPr lang="en-US" sz="3600" dirty="0" smtClean="0"/>
              <a:t> </a:t>
            </a:r>
          </a:p>
          <a:p>
            <a:r>
              <a:rPr lang="en-US" sz="3600" dirty="0" smtClean="0"/>
              <a:t>Analytics </a:t>
            </a:r>
            <a:r>
              <a:rPr lang="en-US" sz="3600" dirty="0"/>
              <a:t>for Twitter: </a:t>
            </a:r>
            <a:r>
              <a:rPr lang="en-US" sz="3600" dirty="0">
                <a:hlinkClick r:id="rId4"/>
              </a:rPr>
              <a:t>http://www.microsoft.com/en-us/download/details.aspx?id=26213</a:t>
            </a:r>
            <a:r>
              <a:rPr lang="en-US" sz="3600" dirty="0"/>
              <a:t> </a:t>
            </a:r>
          </a:p>
          <a:p>
            <a:r>
              <a:rPr lang="en-US" sz="3600" dirty="0"/>
              <a:t>FUSE Labs: </a:t>
            </a:r>
            <a:r>
              <a:rPr lang="en-US" sz="3600" dirty="0">
                <a:hlinkClick r:id="rId5"/>
              </a:rPr>
              <a:t>http://fuse.microsoft.com</a:t>
            </a:r>
            <a:endParaRPr lang="en-US" sz="3600" dirty="0"/>
          </a:p>
          <a:p>
            <a:r>
              <a:rPr lang="en-US" sz="3600" dirty="0"/>
              <a:t>Outlook Social Connector: </a:t>
            </a:r>
            <a:r>
              <a:rPr lang="en-US" sz="3600" dirty="0">
                <a:hlinkClick r:id="rId6"/>
              </a:rPr>
              <a:t>http://office.microsoft.com/en-us/outlook/social-connector-for-microsoft-outlook-HA101794273.aspx</a:t>
            </a:r>
            <a:r>
              <a:rPr lang="en-US" sz="3600" dirty="0"/>
              <a:t> </a:t>
            </a:r>
          </a:p>
          <a:p>
            <a:r>
              <a:rPr lang="en-US" sz="3600" dirty="0" smtClean="0"/>
              <a:t>Yammer: </a:t>
            </a:r>
            <a:r>
              <a:rPr lang="en-US" sz="3600" dirty="0" smtClean="0">
                <a:hlinkClick r:id="rId7"/>
              </a:rPr>
              <a:t>http://www.yammer.com</a:t>
            </a:r>
            <a:r>
              <a:rPr lang="en-US" sz="3600" dirty="0" smtClean="0"/>
              <a:t>  </a:t>
            </a:r>
            <a:endParaRPr lang="en-US" sz="3600" dirty="0"/>
          </a:p>
        </p:txBody>
      </p:sp>
      <p:sp>
        <p:nvSpPr>
          <p:cNvPr id="2" name="Title 1"/>
          <p:cNvSpPr>
            <a:spLocks noGrp="1"/>
          </p:cNvSpPr>
          <p:nvPr>
            <p:ph type="title"/>
          </p:nvPr>
        </p:nvSpPr>
        <p:spPr/>
        <p:txBody>
          <a:bodyPr/>
          <a:lstStyle/>
          <a:p>
            <a:r>
              <a:rPr lang="en-US" dirty="0" smtClean="0"/>
              <a:t>Useful resources</a:t>
            </a:r>
            <a:endParaRPr lang="en-US" dirty="0"/>
          </a:p>
        </p:txBody>
      </p:sp>
    </p:spTree>
    <p:extLst>
      <p:ext uri="{BB962C8B-B14F-4D97-AF65-F5344CB8AC3E}">
        <p14:creationId xmlns:p14="http://schemas.microsoft.com/office/powerpoint/2010/main" val="261087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10823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9356507" y="5131068"/>
            <a:ext cx="1412409" cy="1088661"/>
          </a:xfrm>
          <a:prstGeom prst="rect">
            <a:avLst/>
          </a:prstGeom>
          <a:solidFill>
            <a:schemeClr val="accent2"/>
          </a:solidFill>
          <a:ln w="9525" cap="flat" cmpd="sng" algn="ctr">
            <a:noFill/>
            <a:prstDash val="solid"/>
            <a:miter lim="800000"/>
            <a:headEnd type="none" w="med" len="med"/>
            <a:tailEnd type="none" w="med" len="med"/>
          </a:ln>
          <a:effectLst/>
        </p:spPr>
        <p:txBody>
          <a:bodyPr vert="horz" wrap="square" lIns="124303" tIns="93260" rIns="124303" bIns="62152" numCol="1" rtlCol="0" anchor="t" anchorCtr="0" compatLnSpc="1">
            <a:prstTxWarp prst="textNoShape">
              <a:avLst/>
            </a:prstTxWarp>
          </a:bodyPr>
          <a:lstStyle/>
          <a:p>
            <a:pPr marL="228541" indent="-228541" defTabSz="1241477" fontAlgn="base">
              <a:lnSpc>
                <a:spcPct val="90000"/>
              </a:lnSpc>
              <a:spcBef>
                <a:spcPct val="0"/>
              </a:spcBef>
              <a:spcAft>
                <a:spcPct val="0"/>
              </a:spcAft>
              <a:buFont typeface="Arial" pitchFamily="34" charset="0"/>
              <a:buChar char="•"/>
              <a:defRPr/>
            </a:pPr>
            <a:endParaRPr lang="en-US" sz="2142" kern="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a:xfrm>
            <a:off x="7861237" y="5131068"/>
            <a:ext cx="1438314" cy="1088661"/>
          </a:xfrm>
          <a:prstGeom prst="rect">
            <a:avLst/>
          </a:prstGeom>
          <a:solidFill>
            <a:schemeClr val="accent2"/>
          </a:solidFill>
          <a:ln w="9525" cap="flat" cmpd="sng" algn="ctr">
            <a:noFill/>
            <a:prstDash val="solid"/>
            <a:miter lim="800000"/>
            <a:headEnd type="none" w="med" len="med"/>
            <a:tailEnd type="none" w="med" len="med"/>
          </a:ln>
          <a:effectLst/>
        </p:spPr>
        <p:txBody>
          <a:bodyPr vert="horz" wrap="square" lIns="124303" tIns="93260" rIns="124303" bIns="62152" numCol="1" rtlCol="0" anchor="t" anchorCtr="0" compatLnSpc="1">
            <a:prstTxWarp prst="textNoShape">
              <a:avLst/>
            </a:prstTxWarp>
          </a:bodyPr>
          <a:lstStyle/>
          <a:p>
            <a:pPr marL="228541" indent="-228541" defTabSz="1241477" fontAlgn="base">
              <a:lnSpc>
                <a:spcPct val="90000"/>
              </a:lnSpc>
              <a:spcBef>
                <a:spcPct val="0"/>
              </a:spcBef>
              <a:spcAft>
                <a:spcPct val="0"/>
              </a:spcAft>
              <a:buFont typeface="Arial" pitchFamily="34" charset="0"/>
              <a:buChar char="•"/>
              <a:defRPr/>
            </a:pPr>
            <a:endParaRPr lang="en-US" sz="2142" kern="0" dirty="0">
              <a:gradFill>
                <a:gsLst>
                  <a:gs pos="0">
                    <a:srgbClr val="FFFFFF"/>
                  </a:gs>
                  <a:gs pos="100000">
                    <a:srgbClr val="FFFFFF"/>
                  </a:gs>
                </a:gsLst>
                <a:lin ang="5400000" scaled="0"/>
              </a:gradFill>
              <a:ea typeface="Segoe UI" pitchFamily="34" charset="0"/>
              <a:cs typeface="Segoe UI" pitchFamily="34" charset="0"/>
            </a:endParaRPr>
          </a:p>
        </p:txBody>
      </p:sp>
      <p:sp>
        <p:nvSpPr>
          <p:cNvPr id="36" name="Rounded Rectangle 35"/>
          <p:cNvSpPr/>
          <p:nvPr/>
        </p:nvSpPr>
        <p:spPr bwMode="auto">
          <a:xfrm>
            <a:off x="1371428" y="3865161"/>
            <a:ext cx="2331508" cy="1168863"/>
          </a:xfrm>
          <a:prstGeom prst="rect">
            <a:avLst/>
          </a:prstGeom>
          <a:solidFill>
            <a:schemeClr val="accent1"/>
          </a:solidFill>
          <a:ln w="9525" cap="flat" cmpd="sng" algn="ctr">
            <a:noFill/>
            <a:prstDash val="solid"/>
            <a:miter lim="800000"/>
            <a:headEnd type="none" w="med" len="med"/>
            <a:tailEnd type="none" w="med" len="med"/>
          </a:ln>
          <a:effectLst/>
        </p:spPr>
        <p:txBody>
          <a:bodyPr vert="horz" wrap="square" lIns="139873" tIns="93260" rIns="124303" bIns="139873" numCol="1" rtlCol="0" anchor="b" anchorCtr="0" compatLnSpc="1">
            <a:prstTxWarp prst="textNoShape">
              <a:avLst/>
            </a:prstTxWarp>
          </a:bodyPr>
          <a:lstStyle/>
          <a:p>
            <a:r>
              <a:rPr lang="en-US" sz="2040" dirty="0">
                <a:gradFill>
                  <a:gsLst>
                    <a:gs pos="0">
                      <a:srgbClr val="FFFFFF"/>
                    </a:gs>
                    <a:gs pos="100000">
                      <a:srgbClr val="FFFFFF"/>
                    </a:gs>
                  </a:gsLst>
                  <a:lin ang="5400000" scaled="0"/>
                </a:gradFill>
                <a:ea typeface="Segoe UI" pitchFamily="34" charset="0"/>
                <a:cs typeface="Segoe UI" pitchFamily="34" charset="0"/>
              </a:rPr>
              <a:t>Sales </a:t>
            </a:r>
          </a:p>
          <a:p>
            <a:r>
              <a:rPr lang="en-US" sz="2040" dirty="0">
                <a:gradFill>
                  <a:gsLst>
                    <a:gs pos="0">
                      <a:srgbClr val="FFFFFF"/>
                    </a:gs>
                    <a:gs pos="100000">
                      <a:srgbClr val="FFFFFF"/>
                    </a:gs>
                  </a:gsLst>
                  <a:lin ang="5400000" scaled="0"/>
                </a:gradFill>
                <a:ea typeface="Segoe UI" pitchFamily="34" charset="0"/>
                <a:cs typeface="Segoe UI" pitchFamily="34" charset="0"/>
              </a:rPr>
              <a:t>Productivity</a:t>
            </a:r>
          </a:p>
        </p:txBody>
      </p:sp>
      <p:sp>
        <p:nvSpPr>
          <p:cNvPr id="38" name="Rounded Rectangle 37"/>
          <p:cNvSpPr/>
          <p:nvPr/>
        </p:nvSpPr>
        <p:spPr bwMode="auto">
          <a:xfrm>
            <a:off x="3733796" y="3865161"/>
            <a:ext cx="2331508" cy="1168863"/>
          </a:xfrm>
          <a:prstGeom prst="rect">
            <a:avLst/>
          </a:prstGeom>
          <a:solidFill>
            <a:schemeClr val="accent1"/>
          </a:solidFill>
          <a:ln w="9525" cap="flat" cmpd="sng" algn="ctr">
            <a:noFill/>
            <a:prstDash val="solid"/>
            <a:miter lim="800000"/>
            <a:headEnd type="none" w="med" len="med"/>
            <a:tailEnd type="none" w="med" len="med"/>
          </a:ln>
          <a:effectLst/>
        </p:spPr>
        <p:txBody>
          <a:bodyPr vert="horz" wrap="square" lIns="139873" tIns="93260" rIns="124303" bIns="139873" numCol="1" rtlCol="0" anchor="b" anchorCtr="0" compatLnSpc="1">
            <a:prstTxWarp prst="textNoShape">
              <a:avLst/>
            </a:prstTxWarp>
          </a:bodyPr>
          <a:lstStyle/>
          <a:p>
            <a:r>
              <a:rPr lang="en-US" sz="2040" dirty="0">
                <a:gradFill>
                  <a:gsLst>
                    <a:gs pos="0">
                      <a:srgbClr val="FFFFFF"/>
                    </a:gs>
                    <a:gs pos="100000">
                      <a:srgbClr val="FFFFFF"/>
                    </a:gs>
                  </a:gsLst>
                  <a:lin ang="5400000" scaled="0"/>
                </a:gradFill>
                <a:ea typeface="Segoe UI" pitchFamily="34" charset="0"/>
                <a:cs typeface="Segoe UI" pitchFamily="34" charset="0"/>
              </a:rPr>
              <a:t>Marketing Effectiveness</a:t>
            </a:r>
          </a:p>
        </p:txBody>
      </p:sp>
      <p:sp>
        <p:nvSpPr>
          <p:cNvPr id="40" name="Rounded Rectangle 39"/>
          <p:cNvSpPr/>
          <p:nvPr/>
        </p:nvSpPr>
        <p:spPr bwMode="auto">
          <a:xfrm>
            <a:off x="6100613" y="3865161"/>
            <a:ext cx="2331508" cy="1168863"/>
          </a:xfrm>
          <a:prstGeom prst="rect">
            <a:avLst/>
          </a:prstGeom>
          <a:solidFill>
            <a:schemeClr val="accent1"/>
          </a:solidFill>
          <a:ln w="9525" cap="flat" cmpd="sng" algn="ctr">
            <a:noFill/>
            <a:prstDash val="solid"/>
            <a:miter lim="800000"/>
            <a:headEnd type="none" w="med" len="med"/>
            <a:tailEnd type="none" w="med" len="med"/>
          </a:ln>
          <a:effectLst/>
        </p:spPr>
        <p:txBody>
          <a:bodyPr vert="horz" wrap="square" lIns="139873" tIns="93260" rIns="124303" bIns="139873" numCol="1" rtlCol="0" anchor="b" anchorCtr="0" compatLnSpc="1">
            <a:prstTxWarp prst="textNoShape">
              <a:avLst/>
            </a:prstTxWarp>
          </a:bodyPr>
          <a:lstStyle/>
          <a:p>
            <a:r>
              <a:rPr lang="en-US" sz="2040" dirty="0">
                <a:gradFill>
                  <a:gsLst>
                    <a:gs pos="0">
                      <a:srgbClr val="FFFFFF"/>
                    </a:gs>
                    <a:gs pos="100000">
                      <a:srgbClr val="FFFFFF"/>
                    </a:gs>
                  </a:gsLst>
                  <a:lin ang="5400000" scaled="0"/>
                </a:gradFill>
                <a:ea typeface="Segoe UI" pitchFamily="34" charset="0"/>
                <a:cs typeface="Segoe UI" pitchFamily="34" charset="0"/>
              </a:rPr>
              <a:t>Customer </a:t>
            </a:r>
          </a:p>
          <a:p>
            <a:r>
              <a:rPr lang="en-US" sz="2040" dirty="0">
                <a:gradFill>
                  <a:gsLst>
                    <a:gs pos="0">
                      <a:srgbClr val="FFFFFF"/>
                    </a:gs>
                    <a:gs pos="100000">
                      <a:srgbClr val="FFFFFF"/>
                    </a:gs>
                  </a:gsLst>
                  <a:lin ang="5400000" scaled="0"/>
                </a:gradFill>
                <a:ea typeface="Segoe UI" pitchFamily="34" charset="0"/>
                <a:cs typeface="Segoe UI" pitchFamily="34" charset="0"/>
              </a:rPr>
              <a:t>Care</a:t>
            </a:r>
          </a:p>
        </p:txBody>
      </p:sp>
      <p:sp>
        <p:nvSpPr>
          <p:cNvPr id="42" name="Rounded Rectangle 41"/>
          <p:cNvSpPr/>
          <p:nvPr/>
        </p:nvSpPr>
        <p:spPr bwMode="auto">
          <a:xfrm>
            <a:off x="8454327" y="3854058"/>
            <a:ext cx="2331508" cy="1179966"/>
          </a:xfrm>
          <a:prstGeom prst="rect">
            <a:avLst/>
          </a:prstGeom>
          <a:solidFill>
            <a:schemeClr val="bg2">
              <a:lumMod val="50000"/>
            </a:schemeClr>
          </a:solidFill>
          <a:ln w="9525" cap="flat" cmpd="sng" algn="ctr">
            <a:solidFill>
              <a:schemeClr val="bg1"/>
            </a:solidFill>
            <a:prstDash val="solid"/>
            <a:headEnd type="none" w="med" len="med"/>
            <a:tailEnd type="none" w="med" len="med"/>
          </a:ln>
          <a:effectLst/>
        </p:spPr>
        <p:txBody>
          <a:bodyPr vert="horz" wrap="square" lIns="139873" tIns="139873" rIns="124303" bIns="139873" numCol="1" rtlCol="0" anchor="b" anchorCtr="0" compatLnSpc="1">
            <a:prstTxWarp prst="textNoShape">
              <a:avLst/>
            </a:prstTxWarp>
          </a:bodyPr>
          <a:lstStyle/>
          <a:p>
            <a:pPr defTabSz="1241477" fontAlgn="base">
              <a:lnSpc>
                <a:spcPct val="90000"/>
              </a:lnSpc>
              <a:spcBef>
                <a:spcPct val="0"/>
              </a:spcBef>
              <a:spcAft>
                <a:spcPct val="0"/>
              </a:spcAft>
              <a:defRPr/>
            </a:pPr>
            <a:r>
              <a:rPr lang="en-US" sz="2040" dirty="0">
                <a:gradFill>
                  <a:gsLst>
                    <a:gs pos="0">
                      <a:srgbClr val="FFFFFF"/>
                    </a:gs>
                    <a:gs pos="100000">
                      <a:srgbClr val="FFFFFF"/>
                    </a:gs>
                  </a:gsLst>
                  <a:lin ang="5400000" scaled="0"/>
                </a:gradFill>
                <a:ea typeface="Segoe UI" pitchFamily="34" charset="0"/>
                <a:cs typeface="Segoe UI" pitchFamily="34" charset="0"/>
              </a:rPr>
              <a:t>Extended CRM Applications</a:t>
            </a:r>
          </a:p>
        </p:txBody>
      </p:sp>
      <p:sp>
        <p:nvSpPr>
          <p:cNvPr id="46" name="Rectangle 45"/>
          <p:cNvSpPr/>
          <p:nvPr/>
        </p:nvSpPr>
        <p:spPr>
          <a:xfrm>
            <a:off x="1371427" y="5134180"/>
            <a:ext cx="6434963" cy="1088661"/>
          </a:xfrm>
          <a:prstGeom prst="rect">
            <a:avLst/>
          </a:prstGeom>
          <a:solidFill>
            <a:schemeClr val="accent2"/>
          </a:solidFill>
          <a:ln w="9525" cap="flat" cmpd="sng" algn="ctr">
            <a:noFill/>
            <a:prstDash val="solid"/>
            <a:miter lim="800000"/>
            <a:headEnd type="none" w="med" len="med"/>
            <a:tailEnd type="none" w="med" len="med"/>
          </a:ln>
          <a:effectLst/>
        </p:spPr>
        <p:txBody>
          <a:bodyPr vert="horz" wrap="square" lIns="124303" tIns="93260" rIns="124303" bIns="93260" numCol="1" rtlCol="0" anchor="b" anchorCtr="0" compatLnSpc="1">
            <a:prstTxWarp prst="textNoShape">
              <a:avLst/>
            </a:prstTxWarp>
          </a:bodyPr>
          <a:lstStyle/>
          <a:p>
            <a:pPr marL="228541" indent="-228541" defTabSz="1241477" fontAlgn="base">
              <a:lnSpc>
                <a:spcPct val="90000"/>
              </a:lnSpc>
              <a:spcBef>
                <a:spcPct val="0"/>
              </a:spcBef>
              <a:spcAft>
                <a:spcPct val="0"/>
              </a:spcAft>
              <a:defRPr/>
            </a:pPr>
            <a:r>
              <a:rPr lang="en-US" sz="1836" dirty="0">
                <a:gradFill>
                  <a:gsLst>
                    <a:gs pos="0">
                      <a:srgbClr val="FFFFFF"/>
                    </a:gs>
                    <a:gs pos="100000">
                      <a:srgbClr val="FFFFFF"/>
                    </a:gs>
                  </a:gsLst>
                  <a:lin ang="5400000" scaled="0"/>
                </a:gradFill>
                <a:ea typeface="Segoe UI" pitchFamily="34" charset="0"/>
                <a:cs typeface="Segoe UI" pitchFamily="34" charset="0"/>
              </a:rPr>
              <a:t>RELATIONSHIPS | INTERACTIONS | PROCESS | INSIGHTS</a:t>
            </a:r>
          </a:p>
        </p:txBody>
      </p:sp>
      <p:grpSp>
        <p:nvGrpSpPr>
          <p:cNvPr id="6" name="Group 5"/>
          <p:cNvGrpSpPr/>
          <p:nvPr/>
        </p:nvGrpSpPr>
        <p:grpSpPr>
          <a:xfrm>
            <a:off x="1366533" y="1739033"/>
            <a:ext cx="3073161" cy="2051730"/>
            <a:chOff x="1354343" y="1385888"/>
            <a:chExt cx="3013176" cy="2011683"/>
          </a:xfrm>
        </p:grpSpPr>
        <p:sp>
          <p:nvSpPr>
            <p:cNvPr id="29" name="TextBox 28"/>
            <p:cNvSpPr txBox="1"/>
            <p:nvPr/>
          </p:nvSpPr>
          <p:spPr>
            <a:xfrm>
              <a:off x="1354343" y="1385892"/>
              <a:ext cx="3013176" cy="2011679"/>
            </a:xfrm>
            <a:prstGeom prst="rect">
              <a:avLst/>
            </a:prstGeom>
            <a:solidFill>
              <a:schemeClr val="bg2">
                <a:lumMod val="50000"/>
              </a:schemeClr>
            </a:solidFill>
            <a:ln>
              <a:noFill/>
              <a:miter lim="800000"/>
            </a:ln>
          </p:spPr>
          <p:txBody>
            <a:bodyPr wrap="square" lIns="124309" tIns="62154" rIns="124309" bIns="62154" rtlCol="0" anchor="b" anchorCtr="0">
              <a:noAutofit/>
            </a:bodyPr>
            <a:lstStyle/>
            <a:p>
              <a:r>
                <a:rPr lang="en-US" sz="2040" dirty="0">
                  <a:gradFill>
                    <a:gsLst>
                      <a:gs pos="0">
                        <a:srgbClr val="FFFFFF"/>
                      </a:gs>
                      <a:gs pos="100000">
                        <a:srgbClr val="FFFFFF"/>
                      </a:gs>
                    </a:gsLst>
                    <a:lin ang="5400000" scaled="0"/>
                  </a:gradFill>
                  <a:ea typeface="Segoe UI" pitchFamily="34" charset="0"/>
                  <a:cs typeface="Segoe UI" pitchFamily="34" charset="0"/>
                </a:rPr>
                <a:t>PC</a:t>
              </a:r>
            </a:p>
          </p:txBody>
        </p:sp>
        <p:pic>
          <p:nvPicPr>
            <p:cNvPr id="27" name="Picture 26" descr="iStock_000008560944Small.jpg"/>
            <p:cNvPicPr>
              <a:picLocks noChangeAspect="1"/>
            </p:cNvPicPr>
            <p:nvPr/>
          </p:nvPicPr>
          <p:blipFill>
            <a:blip r:embed="rId3" cstate="print"/>
            <a:srcRect l="6723" t="16035" r="10380" b="13302"/>
            <a:stretch>
              <a:fillRect/>
            </a:stretch>
          </p:blipFill>
          <p:spPr>
            <a:xfrm>
              <a:off x="1359142" y="1385888"/>
              <a:ext cx="3008376" cy="1638669"/>
            </a:xfrm>
            <a:prstGeom prst="rect">
              <a:avLst/>
            </a:prstGeom>
            <a:solidFill>
              <a:schemeClr val="bg2">
                <a:lumMod val="50000"/>
              </a:schemeClr>
            </a:solidFill>
            <a:ln>
              <a:noFill/>
              <a:miter lim="800000"/>
            </a:ln>
          </p:spPr>
        </p:pic>
      </p:grpSp>
      <p:grpSp>
        <p:nvGrpSpPr>
          <p:cNvPr id="7" name="Group 6"/>
          <p:cNvGrpSpPr/>
          <p:nvPr/>
        </p:nvGrpSpPr>
        <p:grpSpPr>
          <a:xfrm>
            <a:off x="4542275" y="1739037"/>
            <a:ext cx="3068266" cy="2051727"/>
            <a:chOff x="4606202" y="1385888"/>
            <a:chExt cx="3008377" cy="2011680"/>
          </a:xfrm>
        </p:grpSpPr>
        <p:sp>
          <p:nvSpPr>
            <p:cNvPr id="30" name="TextBox 29"/>
            <p:cNvSpPr txBox="1"/>
            <p:nvPr/>
          </p:nvSpPr>
          <p:spPr>
            <a:xfrm>
              <a:off x="4606203" y="1385888"/>
              <a:ext cx="3008376" cy="2011680"/>
            </a:xfrm>
            <a:prstGeom prst="rect">
              <a:avLst/>
            </a:prstGeom>
            <a:solidFill>
              <a:schemeClr val="bg2">
                <a:lumMod val="50000"/>
              </a:schemeClr>
            </a:solidFill>
            <a:ln>
              <a:noFill/>
              <a:miter lim="800000"/>
            </a:ln>
          </p:spPr>
          <p:txBody>
            <a:bodyPr wrap="square" lIns="124309" tIns="62154" rIns="124309" bIns="62154" rtlCol="0" anchor="b" anchorCtr="0">
              <a:noAutofit/>
            </a:bodyPr>
            <a:lstStyle/>
            <a:p>
              <a:r>
                <a:rPr lang="en-US" sz="2040" dirty="0">
                  <a:gradFill>
                    <a:gsLst>
                      <a:gs pos="0">
                        <a:srgbClr val="FFFFFF"/>
                      </a:gs>
                      <a:gs pos="100000">
                        <a:srgbClr val="FFFFFF"/>
                      </a:gs>
                    </a:gsLst>
                    <a:lin ang="5400000" scaled="0"/>
                  </a:gradFill>
                  <a:ea typeface="Segoe UI" pitchFamily="34" charset="0"/>
                  <a:cs typeface="Segoe UI" pitchFamily="34" charset="0"/>
                </a:rPr>
                <a:t>Browser</a:t>
              </a:r>
            </a:p>
          </p:txBody>
        </p:sp>
        <p:pic>
          <p:nvPicPr>
            <p:cNvPr id="26" name="Picture 25" descr="iStock_000007263871Small.jpg"/>
            <p:cNvPicPr>
              <a:picLocks noChangeAspect="1"/>
            </p:cNvPicPr>
            <p:nvPr/>
          </p:nvPicPr>
          <p:blipFill>
            <a:blip r:embed="rId4" cstate="print"/>
            <a:srcRect b="20527"/>
            <a:stretch>
              <a:fillRect/>
            </a:stretch>
          </p:blipFill>
          <p:spPr>
            <a:xfrm>
              <a:off x="4606202" y="1385892"/>
              <a:ext cx="3008376" cy="1625007"/>
            </a:xfrm>
            <a:prstGeom prst="rect">
              <a:avLst/>
            </a:prstGeom>
            <a:solidFill>
              <a:schemeClr val="bg2">
                <a:lumMod val="50000"/>
              </a:schemeClr>
            </a:solidFill>
            <a:ln>
              <a:noFill/>
              <a:miter lim="800000"/>
            </a:ln>
            <a:effectLst/>
          </p:spPr>
        </p:pic>
      </p:grpSp>
      <p:sp>
        <p:nvSpPr>
          <p:cNvPr id="61" name="small box shadow"/>
          <p:cNvSpPr/>
          <p:nvPr/>
        </p:nvSpPr>
        <p:spPr bwMode="auto">
          <a:xfrm>
            <a:off x="1244358" y="6259452"/>
            <a:ext cx="9947768" cy="727713"/>
          </a:xfrm>
          <a:prstGeom prst="rect">
            <a:avLst/>
          </a:prstGeom>
          <a:solidFill>
            <a:srgbClr val="000000">
              <a:alpha val="10000"/>
            </a:srgbClr>
          </a:solidFill>
          <a:ln>
            <a:noFill/>
            <a:headEnd type="none" w="med" len="med"/>
            <a:tailEnd type="none" w="med" len="med"/>
          </a:ln>
          <a:effectLst>
            <a:softEdge rad="241300"/>
          </a:effectLst>
        </p:spPr>
        <p:style>
          <a:lnRef idx="2">
            <a:schemeClr val="accent5"/>
          </a:lnRef>
          <a:fillRef idx="1">
            <a:schemeClr val="lt1"/>
          </a:fillRef>
          <a:effectRef idx="0">
            <a:schemeClr val="accent5"/>
          </a:effectRef>
          <a:fontRef idx="minor">
            <a:schemeClr val="dk1"/>
          </a:fontRef>
        </p:style>
        <p:txBody>
          <a:bodyPr vert="horz" wrap="square" lIns="93244" tIns="46623" rIns="93244" bIns="46623" numCol="1" rtlCol="0" anchor="ctr" anchorCtr="0" compatLnSpc="1">
            <a:prstTxWarp prst="textNoShape">
              <a:avLst/>
            </a:prstTxWarp>
          </a:bodyPr>
          <a:lstStyle/>
          <a:p>
            <a:pPr algn="ctr" defTabSz="932173" fontAlgn="base">
              <a:spcBef>
                <a:spcPct val="0"/>
              </a:spcBef>
              <a:spcAft>
                <a:spcPct val="0"/>
              </a:spcAft>
            </a:pPr>
            <a:endParaRPr lang="en-US" sz="2346" dirty="0">
              <a:gradFill>
                <a:gsLst>
                  <a:gs pos="0">
                    <a:srgbClr val="FFFFFF"/>
                  </a:gs>
                  <a:gs pos="100000">
                    <a:srgbClr val="FFFFFF"/>
                  </a:gs>
                </a:gsLst>
                <a:lin ang="5400000" scaled="0"/>
              </a:gradFill>
              <a:ea typeface="Segoe UI" pitchFamily="34" charset="0"/>
              <a:cs typeface="Segoe UI" pitchFamily="34" charset="0"/>
            </a:endParaRPr>
          </a:p>
        </p:txBody>
      </p:sp>
      <p:pic>
        <p:nvPicPr>
          <p:cNvPr id="49" name="Picture 2" descr="C:\Users\chrisw\Desktop\Cloud Services 3.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030396" y="5307805"/>
            <a:ext cx="1048554" cy="723371"/>
          </a:xfrm>
          <a:prstGeom prst="rect">
            <a:avLst/>
          </a:prstGeom>
          <a:noFill/>
          <a:extLst/>
        </p:spPr>
      </p:pic>
      <p:grpSp>
        <p:nvGrpSpPr>
          <p:cNvPr id="64" name="Group 63"/>
          <p:cNvGrpSpPr>
            <a:grpSpLocks noChangeAspect="1"/>
          </p:cNvGrpSpPr>
          <p:nvPr/>
        </p:nvGrpSpPr>
        <p:grpSpPr>
          <a:xfrm>
            <a:off x="9359373" y="5131692"/>
            <a:ext cx="1450993" cy="1091146"/>
            <a:chOff x="8761412" y="5791200"/>
            <a:chExt cx="1524001" cy="1146048"/>
          </a:xfrm>
          <a:noFill/>
        </p:grpSpPr>
        <p:sp>
          <p:nvSpPr>
            <p:cNvPr id="63" name="Rounded Rectangle 35"/>
            <p:cNvSpPr/>
            <p:nvPr/>
          </p:nvSpPr>
          <p:spPr bwMode="auto">
            <a:xfrm>
              <a:off x="8761412" y="5791200"/>
              <a:ext cx="1524001" cy="1146048"/>
            </a:xfrm>
            <a:prstGeom prst="rect">
              <a:avLst/>
            </a:prstGeom>
            <a:grpFill/>
            <a:ln>
              <a:noFill/>
            </a:ln>
          </p:spPr>
          <p:txBody>
            <a:bodyPr vert="horz" wrap="square" lIns="124320" tIns="248650" rIns="124320" bIns="62160" numCol="1" rtlCol="0" anchor="t" anchorCtr="0" compatLnSpc="1">
              <a:prstTxWarp prst="textNoShape">
                <a:avLst/>
              </a:prstTxWarp>
            </a:bodyPr>
            <a:lstStyle/>
            <a:p>
              <a:pPr marL="228541" indent="-228541" defTabSz="1241477" fontAlgn="base">
                <a:lnSpc>
                  <a:spcPct val="90000"/>
                </a:lnSpc>
                <a:spcBef>
                  <a:spcPct val="0"/>
                </a:spcBef>
                <a:spcAft>
                  <a:spcPct val="0"/>
                </a:spcAft>
                <a:buFont typeface="Arial" pitchFamily="34" charset="0"/>
                <a:buChar char="•"/>
                <a:defRPr/>
              </a:pPr>
              <a:endParaRPr lang="en-US" sz="2142" kern="0" dirty="0">
                <a:gradFill>
                  <a:gsLst>
                    <a:gs pos="0">
                      <a:srgbClr val="FFFFFF"/>
                    </a:gs>
                    <a:gs pos="100000">
                      <a:srgbClr val="FFFFFF"/>
                    </a:gs>
                  </a:gsLst>
                  <a:lin ang="5400000" scaled="0"/>
                </a:gradFill>
                <a:ea typeface="Segoe UI" pitchFamily="34" charset="0"/>
                <a:cs typeface="Segoe UI" pitchFamily="34" charset="0"/>
              </a:endParaRPr>
            </a:p>
          </p:txBody>
        </p:sp>
        <p:sp>
          <p:nvSpPr>
            <p:cNvPr id="50" name="Freeform 78"/>
            <p:cNvSpPr>
              <a:spLocks noEditPoints="1"/>
            </p:cNvSpPr>
            <p:nvPr/>
          </p:nvSpPr>
          <p:spPr bwMode="auto">
            <a:xfrm>
              <a:off x="9085602" y="5945124"/>
              <a:ext cx="875620" cy="838200"/>
            </a:xfrm>
            <a:custGeom>
              <a:avLst/>
              <a:gdLst>
                <a:gd name="T0" fmla="*/ 1448 w 2291"/>
                <a:gd name="T1" fmla="*/ 923 h 2197"/>
                <a:gd name="T2" fmla="*/ 1464 w 2291"/>
                <a:gd name="T3" fmla="*/ 1048 h 2197"/>
                <a:gd name="T4" fmla="*/ 1622 w 2291"/>
                <a:gd name="T5" fmla="*/ 1225 h 2197"/>
                <a:gd name="T6" fmla="*/ 1522 w 2291"/>
                <a:gd name="T7" fmla="*/ 1149 h 2197"/>
                <a:gd name="T8" fmla="*/ 1622 w 2291"/>
                <a:gd name="T9" fmla="*/ 1225 h 2197"/>
                <a:gd name="T10" fmla="*/ 769 w 2291"/>
                <a:gd name="T11" fmla="*/ 1149 h 2197"/>
                <a:gd name="T12" fmla="*/ 669 w 2291"/>
                <a:gd name="T13" fmla="*/ 1225 h 2197"/>
                <a:gd name="T14" fmla="*/ 828 w 2291"/>
                <a:gd name="T15" fmla="*/ 1048 h 2197"/>
                <a:gd name="T16" fmla="*/ 844 w 2291"/>
                <a:gd name="T17" fmla="*/ 923 h 2197"/>
                <a:gd name="T18" fmla="*/ 828 w 2291"/>
                <a:gd name="T19" fmla="*/ 1048 h 2197"/>
                <a:gd name="T20" fmla="*/ 1390 w 2291"/>
                <a:gd name="T21" fmla="*/ 540 h 2197"/>
                <a:gd name="T22" fmla="*/ 1493 w 2291"/>
                <a:gd name="T23" fmla="*/ 103 h 2197"/>
                <a:gd name="T24" fmla="*/ 902 w 2291"/>
                <a:gd name="T25" fmla="*/ 0 h 2197"/>
                <a:gd name="T26" fmla="*/ 799 w 2291"/>
                <a:gd name="T27" fmla="*/ 437 h 2197"/>
                <a:gd name="T28" fmla="*/ 859 w 2291"/>
                <a:gd name="T29" fmla="*/ 103 h 2197"/>
                <a:gd name="T30" fmla="*/ 1390 w 2291"/>
                <a:gd name="T31" fmla="*/ 60 h 2197"/>
                <a:gd name="T32" fmla="*/ 1433 w 2291"/>
                <a:gd name="T33" fmla="*/ 437 h 2197"/>
                <a:gd name="T34" fmla="*/ 902 w 2291"/>
                <a:gd name="T35" fmla="*/ 480 h 2197"/>
                <a:gd name="T36" fmla="*/ 859 w 2291"/>
                <a:gd name="T37" fmla="*/ 103 h 2197"/>
                <a:gd name="T38" fmla="*/ 1614 w 2291"/>
                <a:gd name="T39" fmla="*/ 824 h 2197"/>
                <a:gd name="T40" fmla="*/ 1640 w 2291"/>
                <a:gd name="T41" fmla="*/ 786 h 2197"/>
                <a:gd name="T42" fmla="*/ 1499 w 2291"/>
                <a:gd name="T43" fmla="*/ 596 h 2197"/>
                <a:gd name="T44" fmla="*/ 835 w 2291"/>
                <a:gd name="T45" fmla="*/ 576 h 2197"/>
                <a:gd name="T46" fmla="*/ 669 w 2291"/>
                <a:gd name="T47" fmla="*/ 741 h 2197"/>
                <a:gd name="T48" fmla="*/ 652 w 2291"/>
                <a:gd name="T49" fmla="*/ 798 h 2197"/>
                <a:gd name="T50" fmla="*/ 1450 w 2291"/>
                <a:gd name="T51" fmla="*/ 1476 h 2197"/>
                <a:gd name="T52" fmla="*/ 1554 w 2291"/>
                <a:gd name="T53" fmla="*/ 1913 h 2197"/>
                <a:gd name="T54" fmla="*/ 2144 w 2291"/>
                <a:gd name="T55" fmla="*/ 1810 h 2197"/>
                <a:gd name="T56" fmla="*/ 2041 w 2291"/>
                <a:gd name="T57" fmla="*/ 1373 h 2197"/>
                <a:gd name="T58" fmla="*/ 1450 w 2291"/>
                <a:gd name="T59" fmla="*/ 1476 h 2197"/>
                <a:gd name="T60" fmla="*/ 2084 w 2291"/>
                <a:gd name="T61" fmla="*/ 1810 h 2197"/>
                <a:gd name="T62" fmla="*/ 1554 w 2291"/>
                <a:gd name="T63" fmla="*/ 1853 h 2197"/>
                <a:gd name="T64" fmla="*/ 1511 w 2291"/>
                <a:gd name="T65" fmla="*/ 1476 h 2197"/>
                <a:gd name="T66" fmla="*/ 2041 w 2291"/>
                <a:gd name="T67" fmla="*/ 1433 h 2197"/>
                <a:gd name="T68" fmla="*/ 2275 w 2291"/>
                <a:gd name="T69" fmla="*/ 2114 h 2197"/>
                <a:gd name="T70" fmla="*/ 2108 w 2291"/>
                <a:gd name="T71" fmla="*/ 1949 h 2197"/>
                <a:gd name="T72" fmla="*/ 1444 w 2291"/>
                <a:gd name="T73" fmla="*/ 1969 h 2197"/>
                <a:gd name="T74" fmla="*/ 1304 w 2291"/>
                <a:gd name="T75" fmla="*/ 2159 h 2197"/>
                <a:gd name="T76" fmla="*/ 1329 w 2291"/>
                <a:gd name="T77" fmla="*/ 2197 h 2197"/>
                <a:gd name="T78" fmla="*/ 2291 w 2291"/>
                <a:gd name="T79" fmla="*/ 2171 h 2197"/>
                <a:gd name="T80" fmla="*/ 2275 w 2291"/>
                <a:gd name="T81" fmla="*/ 2114 h 2197"/>
                <a:gd name="T82" fmla="*/ 738 w 2291"/>
                <a:gd name="T83" fmla="*/ 1913 h 2197"/>
                <a:gd name="T84" fmla="*/ 841 w 2291"/>
                <a:gd name="T85" fmla="*/ 1476 h 2197"/>
                <a:gd name="T86" fmla="*/ 250 w 2291"/>
                <a:gd name="T87" fmla="*/ 1373 h 2197"/>
                <a:gd name="T88" fmla="*/ 147 w 2291"/>
                <a:gd name="T89" fmla="*/ 1810 h 2197"/>
                <a:gd name="T90" fmla="*/ 207 w 2291"/>
                <a:gd name="T91" fmla="*/ 1476 h 2197"/>
                <a:gd name="T92" fmla="*/ 738 w 2291"/>
                <a:gd name="T93" fmla="*/ 1433 h 2197"/>
                <a:gd name="T94" fmla="*/ 781 w 2291"/>
                <a:gd name="T95" fmla="*/ 1810 h 2197"/>
                <a:gd name="T96" fmla="*/ 250 w 2291"/>
                <a:gd name="T97" fmla="*/ 1853 h 2197"/>
                <a:gd name="T98" fmla="*/ 207 w 2291"/>
                <a:gd name="T99" fmla="*/ 1476 h 2197"/>
                <a:gd name="T100" fmla="*/ 805 w 2291"/>
                <a:gd name="T101" fmla="*/ 1949 h 2197"/>
                <a:gd name="T102" fmla="*/ 141 w 2291"/>
                <a:gd name="T103" fmla="*/ 1969 h 2197"/>
                <a:gd name="T104" fmla="*/ 0 w 2291"/>
                <a:gd name="T105" fmla="*/ 2159 h 2197"/>
                <a:gd name="T106" fmla="*/ 26 w 2291"/>
                <a:gd name="T107" fmla="*/ 2197 h 2197"/>
                <a:gd name="T108" fmla="*/ 988 w 2291"/>
                <a:gd name="T109" fmla="*/ 2171 h 2197"/>
                <a:gd name="T110" fmla="*/ 971 w 2291"/>
                <a:gd name="T111" fmla="*/ 2114 h 2197"/>
                <a:gd name="T112" fmla="*/ 971 w 2291"/>
                <a:gd name="T113" fmla="*/ 1659 h 2197"/>
                <a:gd name="T114" fmla="*/ 1088 w 2291"/>
                <a:gd name="T115" fmla="*/ 1610 h 2197"/>
                <a:gd name="T116" fmla="*/ 971 w 2291"/>
                <a:gd name="T117" fmla="*/ 1659 h 2197"/>
                <a:gd name="T118" fmla="*/ 1204 w 2291"/>
                <a:gd name="T119" fmla="*/ 1610 h 2197"/>
                <a:gd name="T120" fmla="*/ 1320 w 2291"/>
                <a:gd name="T121" fmla="*/ 1659 h 2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a typeface="Segoe UI" pitchFamily="34" charset="0"/>
                <a:cs typeface="Segoe UI" pitchFamily="34" charset="0"/>
              </a:endParaRPr>
            </a:p>
          </p:txBody>
        </p:sp>
      </p:grpSp>
      <p:sp>
        <p:nvSpPr>
          <p:cNvPr id="24" name="Title 1"/>
          <p:cNvSpPr txBox="1">
            <a:spLocks/>
          </p:cNvSpPr>
          <p:nvPr/>
        </p:nvSpPr>
        <p:spPr>
          <a:xfrm>
            <a:off x="1240064" y="216922"/>
            <a:ext cx="11370961" cy="715699"/>
          </a:xfrm>
          <a:prstGeom prst="rect">
            <a:avLst/>
          </a:prstGeom>
        </p:spPr>
        <p:txBody>
          <a:bodyPr/>
          <a:lstStyle>
            <a:lvl1pPr algn="l" defTabSz="914249"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sz="4488">
                <a:solidFill>
                  <a:srgbClr val="505050"/>
                </a:solidFill>
                <a:ea typeface="Segoe UI" pitchFamily="34" charset="0"/>
                <a:cs typeface="Segoe UI" pitchFamily="34" charset="0"/>
              </a:rPr>
              <a:t>Microsoft Dynamics CRM Overview</a:t>
            </a:r>
          </a:p>
        </p:txBody>
      </p:sp>
      <p:grpSp>
        <p:nvGrpSpPr>
          <p:cNvPr id="2" name="Group 1"/>
          <p:cNvGrpSpPr/>
          <p:nvPr/>
        </p:nvGrpSpPr>
        <p:grpSpPr>
          <a:xfrm>
            <a:off x="7713131" y="1739032"/>
            <a:ext cx="3068266" cy="2051728"/>
            <a:chOff x="7787383" y="1566859"/>
            <a:chExt cx="3008377" cy="2011681"/>
          </a:xfrm>
        </p:grpSpPr>
        <p:sp>
          <p:nvSpPr>
            <p:cNvPr id="31" name="TextBox 30"/>
            <p:cNvSpPr txBox="1"/>
            <p:nvPr/>
          </p:nvSpPr>
          <p:spPr>
            <a:xfrm>
              <a:off x="7787383" y="1566860"/>
              <a:ext cx="3008376" cy="2011680"/>
            </a:xfrm>
            <a:prstGeom prst="rect">
              <a:avLst/>
            </a:prstGeom>
            <a:solidFill>
              <a:schemeClr val="bg2">
                <a:lumMod val="50000"/>
              </a:schemeClr>
            </a:solidFill>
            <a:ln>
              <a:noFill/>
              <a:miter lim="800000"/>
            </a:ln>
          </p:spPr>
          <p:txBody>
            <a:bodyPr wrap="square" lIns="124309" tIns="62154" rIns="124309" bIns="62154" rtlCol="0" anchor="b" anchorCtr="0">
              <a:noAutofit/>
            </a:bodyPr>
            <a:lstStyle/>
            <a:p>
              <a:r>
                <a:rPr lang="en-US" sz="2040" dirty="0">
                  <a:gradFill>
                    <a:gsLst>
                      <a:gs pos="0">
                        <a:srgbClr val="FFFFFF"/>
                      </a:gs>
                      <a:gs pos="100000">
                        <a:srgbClr val="FFFFFF"/>
                      </a:gs>
                    </a:gsLst>
                    <a:lin ang="5400000" scaled="0"/>
                  </a:gradFill>
                  <a:ea typeface="Segoe UI" pitchFamily="34" charset="0"/>
                  <a:cs typeface="Segoe UI" pitchFamily="34" charset="0"/>
                </a:rPr>
                <a:t>Mobile Devices</a:t>
              </a:r>
            </a:p>
          </p:txBody>
        </p:sp>
        <p:pic>
          <p:nvPicPr>
            <p:cNvPr id="41" name="Picture 6" descr="C:\Users\claireh\Desktop\iStock_000016101990XSmall.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t="15324" b="24884"/>
            <a:stretch/>
          </p:blipFill>
          <p:spPr bwMode="auto">
            <a:xfrm>
              <a:off x="7787384" y="1566859"/>
              <a:ext cx="3008376" cy="162501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53723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ppt_x"/>
                                          </p:val>
                                        </p:tav>
                                        <p:tav tm="100000">
                                          <p:val>
                                            <p:strVal val="#ppt_x"/>
                                          </p:val>
                                        </p:tav>
                                      </p:tavLst>
                                    </p:anim>
                                    <p:anim calcmode="lin" valueType="num">
                                      <p:cBhvr additive="base">
                                        <p:cTn id="8" dur="10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0" fill="hold"/>
                                        <p:tgtEl>
                                          <p:spTgt spid="46"/>
                                        </p:tgtEl>
                                        <p:attrNameLst>
                                          <p:attrName>ppt_x</p:attrName>
                                        </p:attrNameLst>
                                      </p:cBhvr>
                                      <p:tavLst>
                                        <p:tav tm="0">
                                          <p:val>
                                            <p:strVal val="#ppt_x"/>
                                          </p:val>
                                        </p:tav>
                                        <p:tav tm="100000">
                                          <p:val>
                                            <p:strVal val="#ppt_x"/>
                                          </p:val>
                                        </p:tav>
                                      </p:tavLst>
                                    </p:anim>
                                    <p:anim calcmode="lin" valueType="num">
                                      <p:cBhvr additive="base">
                                        <p:cTn id="12" dur="1000" fill="hold"/>
                                        <p:tgtEl>
                                          <p:spTgt spid="4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1000" fill="hold"/>
                                        <p:tgtEl>
                                          <p:spTgt spid="64"/>
                                        </p:tgtEl>
                                        <p:attrNameLst>
                                          <p:attrName>ppt_x</p:attrName>
                                        </p:attrNameLst>
                                      </p:cBhvr>
                                      <p:tavLst>
                                        <p:tav tm="0">
                                          <p:val>
                                            <p:strVal val="#ppt_x"/>
                                          </p:val>
                                        </p:tav>
                                        <p:tav tm="100000">
                                          <p:val>
                                            <p:strVal val="#ppt_x"/>
                                          </p:val>
                                        </p:tav>
                                      </p:tavLst>
                                    </p:anim>
                                    <p:anim calcmode="lin" valueType="num">
                                      <p:cBhvr additive="base">
                                        <p:cTn id="16" dur="1000" fill="hold"/>
                                        <p:tgtEl>
                                          <p:spTgt spid="6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1000" fill="hold"/>
                                        <p:tgtEl>
                                          <p:spTgt spid="49"/>
                                        </p:tgtEl>
                                        <p:attrNameLst>
                                          <p:attrName>ppt_x</p:attrName>
                                        </p:attrNameLst>
                                      </p:cBhvr>
                                      <p:tavLst>
                                        <p:tav tm="0">
                                          <p:val>
                                            <p:strVal val="#ppt_x"/>
                                          </p:val>
                                        </p:tav>
                                        <p:tav tm="100000">
                                          <p:val>
                                            <p:strVal val="#ppt_x"/>
                                          </p:val>
                                        </p:tav>
                                      </p:tavLst>
                                    </p:anim>
                                    <p:anim calcmode="lin" valueType="num">
                                      <p:cBhvr additive="base">
                                        <p:cTn id="20" dur="1000" fill="hold"/>
                                        <p:tgtEl>
                                          <p:spTgt spid="49"/>
                                        </p:tgtEl>
                                        <p:attrNameLst>
                                          <p:attrName>ppt_y</p:attrName>
                                        </p:attrNameLst>
                                      </p:cBhvr>
                                      <p:tavLst>
                                        <p:tav tm="0">
                                          <p:val>
                                            <p:strVal val="1+#ppt_h/2"/>
                                          </p:val>
                                        </p:tav>
                                        <p:tav tm="100000">
                                          <p:val>
                                            <p:strVal val="#ppt_y"/>
                                          </p:val>
                                        </p:tav>
                                      </p:tavLst>
                                    </p:anim>
                                  </p:childTnLst>
                                </p:cTn>
                              </p:par>
                              <p:par>
                                <p:cTn id="21" presetID="2" presetClass="entr" presetSubtype="8" decel="6000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0-#ppt_w/2"/>
                                          </p:val>
                                        </p:tav>
                                        <p:tav tm="100000">
                                          <p:val>
                                            <p:strVal val="#ppt_x"/>
                                          </p:val>
                                        </p:tav>
                                      </p:tavLst>
                                    </p:anim>
                                    <p:anim calcmode="lin" valueType="num">
                                      <p:cBhvr additive="base">
                                        <p:cTn id="24" dur="10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8" decel="60000" fill="hold" grpId="0" nodeType="withEffect">
                                  <p:stCondLst>
                                    <p:cond delay="25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0-#ppt_w/2"/>
                                          </p:val>
                                        </p:tav>
                                        <p:tav tm="100000">
                                          <p:val>
                                            <p:strVal val="#ppt_x"/>
                                          </p:val>
                                        </p:tav>
                                      </p:tavLst>
                                    </p:anim>
                                    <p:anim calcmode="lin" valueType="num">
                                      <p:cBhvr additive="base">
                                        <p:cTn id="28" dur="1000" fill="hold"/>
                                        <p:tgtEl>
                                          <p:spTgt spid="38"/>
                                        </p:tgtEl>
                                        <p:attrNameLst>
                                          <p:attrName>ppt_y</p:attrName>
                                        </p:attrNameLst>
                                      </p:cBhvr>
                                      <p:tavLst>
                                        <p:tav tm="0">
                                          <p:val>
                                            <p:strVal val="#ppt_y"/>
                                          </p:val>
                                        </p:tav>
                                        <p:tav tm="100000">
                                          <p:val>
                                            <p:strVal val="#ppt_y"/>
                                          </p:val>
                                        </p:tav>
                                      </p:tavLst>
                                    </p:anim>
                                  </p:childTnLst>
                                </p:cTn>
                              </p:par>
                              <p:par>
                                <p:cTn id="29" presetID="2" presetClass="entr" presetSubtype="8" decel="60000" fill="hold" grpId="0" nodeType="withEffect">
                                  <p:stCondLst>
                                    <p:cond delay="75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1000" fill="hold"/>
                                        <p:tgtEl>
                                          <p:spTgt spid="36"/>
                                        </p:tgtEl>
                                        <p:attrNameLst>
                                          <p:attrName>ppt_x</p:attrName>
                                        </p:attrNameLst>
                                      </p:cBhvr>
                                      <p:tavLst>
                                        <p:tav tm="0">
                                          <p:val>
                                            <p:strVal val="0-#ppt_w/2"/>
                                          </p:val>
                                        </p:tav>
                                        <p:tav tm="100000">
                                          <p:val>
                                            <p:strVal val="#ppt_x"/>
                                          </p:val>
                                        </p:tav>
                                      </p:tavLst>
                                    </p:anim>
                                    <p:anim calcmode="lin" valueType="num">
                                      <p:cBhvr additive="base">
                                        <p:cTn id="32" dur="1000" fill="hold"/>
                                        <p:tgtEl>
                                          <p:spTgt spid="36"/>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1000" fill="hold"/>
                                        <p:tgtEl>
                                          <p:spTgt spid="34"/>
                                        </p:tgtEl>
                                        <p:attrNameLst>
                                          <p:attrName>ppt_x</p:attrName>
                                        </p:attrNameLst>
                                      </p:cBhvr>
                                      <p:tavLst>
                                        <p:tav tm="0">
                                          <p:val>
                                            <p:strVal val="#ppt_x"/>
                                          </p:val>
                                        </p:tav>
                                        <p:tav tm="100000">
                                          <p:val>
                                            <p:strVal val="#ppt_x"/>
                                          </p:val>
                                        </p:tav>
                                      </p:tavLst>
                                    </p:anim>
                                    <p:anim calcmode="lin" valueType="num">
                                      <p:cBhvr additive="base">
                                        <p:cTn id="36" dur="1000" fill="hold"/>
                                        <p:tgtEl>
                                          <p:spTgt spid="3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1000" fill="hold"/>
                                        <p:tgtEl>
                                          <p:spTgt spid="35"/>
                                        </p:tgtEl>
                                        <p:attrNameLst>
                                          <p:attrName>ppt_x</p:attrName>
                                        </p:attrNameLst>
                                      </p:cBhvr>
                                      <p:tavLst>
                                        <p:tav tm="0">
                                          <p:val>
                                            <p:strVal val="#ppt_x"/>
                                          </p:val>
                                        </p:tav>
                                        <p:tav tm="100000">
                                          <p:val>
                                            <p:strVal val="#ppt_x"/>
                                          </p:val>
                                        </p:tav>
                                      </p:tavLst>
                                    </p:anim>
                                    <p:anim calcmode="lin" valueType="num">
                                      <p:cBhvr additive="base">
                                        <p:cTn id="40" dur="1000" fill="hold"/>
                                        <p:tgtEl>
                                          <p:spTgt spid="35"/>
                                        </p:tgtEl>
                                        <p:attrNameLst>
                                          <p:attrName>ppt_y</p:attrName>
                                        </p:attrNameLst>
                                      </p:cBhvr>
                                      <p:tavLst>
                                        <p:tav tm="0">
                                          <p:val>
                                            <p:strVal val="1+#ppt_h/2"/>
                                          </p:val>
                                        </p:tav>
                                        <p:tav tm="100000">
                                          <p:val>
                                            <p:strVal val="#ppt_y"/>
                                          </p:val>
                                        </p:tav>
                                      </p:tavLst>
                                    </p:anim>
                                  </p:childTnLst>
                                </p:cTn>
                              </p:par>
                            </p:childTnLst>
                          </p:cTn>
                        </p:par>
                        <p:par>
                          <p:cTn id="41" fill="hold">
                            <p:stCondLst>
                              <p:cond delay="1750"/>
                            </p:stCondLst>
                            <p:childTnLst>
                              <p:par>
                                <p:cTn id="42" presetID="2" presetClass="entr" presetSubtype="2" decel="6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750" fill="hold"/>
                                        <p:tgtEl>
                                          <p:spTgt spid="42"/>
                                        </p:tgtEl>
                                        <p:attrNameLst>
                                          <p:attrName>ppt_x</p:attrName>
                                        </p:attrNameLst>
                                      </p:cBhvr>
                                      <p:tavLst>
                                        <p:tav tm="0">
                                          <p:val>
                                            <p:strVal val="1+#ppt_w/2"/>
                                          </p:val>
                                        </p:tav>
                                        <p:tav tm="100000">
                                          <p:val>
                                            <p:strVal val="#ppt_x"/>
                                          </p:val>
                                        </p:tav>
                                      </p:tavLst>
                                    </p:anim>
                                    <p:anim calcmode="lin" valueType="num">
                                      <p:cBhvr additive="base">
                                        <p:cTn id="45" dur="750" fill="hold"/>
                                        <p:tgtEl>
                                          <p:spTgt spid="42"/>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750" fill="hold"/>
                                        <p:tgtEl>
                                          <p:spTgt spid="6"/>
                                        </p:tgtEl>
                                        <p:attrNameLst>
                                          <p:attrName>ppt_x</p:attrName>
                                        </p:attrNameLst>
                                      </p:cBhvr>
                                      <p:tavLst>
                                        <p:tav tm="0">
                                          <p:val>
                                            <p:strVal val="#ppt_x"/>
                                          </p:val>
                                        </p:tav>
                                        <p:tav tm="100000">
                                          <p:val>
                                            <p:strVal val="#ppt_x"/>
                                          </p:val>
                                        </p:tav>
                                      </p:tavLst>
                                    </p:anim>
                                    <p:anim calcmode="lin" valueType="num">
                                      <p:cBhvr additive="base">
                                        <p:cTn id="49" dur="750" fill="hold"/>
                                        <p:tgtEl>
                                          <p:spTgt spid="6"/>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750" fill="hold"/>
                                        <p:tgtEl>
                                          <p:spTgt spid="7"/>
                                        </p:tgtEl>
                                        <p:attrNameLst>
                                          <p:attrName>ppt_x</p:attrName>
                                        </p:attrNameLst>
                                      </p:cBhvr>
                                      <p:tavLst>
                                        <p:tav tm="0">
                                          <p:val>
                                            <p:strVal val="#ppt_x"/>
                                          </p:val>
                                        </p:tav>
                                        <p:tav tm="100000">
                                          <p:val>
                                            <p:strVal val="#ppt_x"/>
                                          </p:val>
                                        </p:tav>
                                      </p:tavLst>
                                    </p:anim>
                                    <p:anim calcmode="lin" valueType="num">
                                      <p:cBhvr additive="base">
                                        <p:cTn id="53" dur="750" fill="hold"/>
                                        <p:tgtEl>
                                          <p:spTgt spid="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750" fill="hold"/>
                                        <p:tgtEl>
                                          <p:spTgt spid="2"/>
                                        </p:tgtEl>
                                        <p:attrNameLst>
                                          <p:attrName>ppt_x</p:attrName>
                                        </p:attrNameLst>
                                      </p:cBhvr>
                                      <p:tavLst>
                                        <p:tav tm="0">
                                          <p:val>
                                            <p:strVal val="#ppt_x"/>
                                          </p:val>
                                        </p:tav>
                                        <p:tav tm="100000">
                                          <p:val>
                                            <p:strVal val="#ppt_x"/>
                                          </p:val>
                                        </p:tav>
                                      </p:tavLst>
                                    </p:anim>
                                    <p:anim calcmode="lin" valueType="num">
                                      <p:cBhvr additive="base">
                                        <p:cTn id="57" dur="7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8" grpId="0" animBg="1"/>
      <p:bldP spid="40" grpId="0" animBg="1"/>
      <p:bldP spid="42" grpId="0" animBg="1"/>
      <p:bldP spid="46" grpId="0" animBg="1"/>
      <p:bldP spid="6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bwMode="ltGray">
          <a:xfrm>
            <a:off x="4103507" y="1719493"/>
            <a:ext cx="4189697" cy="4246613"/>
            <a:chOff x="1408175" y="1445253"/>
            <a:chExt cx="2267712" cy="2267712"/>
          </a:xfrm>
        </p:grpSpPr>
        <p:pic>
          <p:nvPicPr>
            <p:cNvPr id="4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ltGray">
            <a:xfrm>
              <a:off x="1408175" y="1445253"/>
              <a:ext cx="2267712" cy="2267712"/>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bwMode="ltGray">
            <a:xfrm>
              <a:off x="1408175" y="3170970"/>
              <a:ext cx="2267712" cy="541995"/>
            </a:xfrm>
            <a:prstGeom prst="rect">
              <a:avLst/>
            </a:prstGeom>
            <a:gradFill flip="none" rotWithShape="1">
              <a:gsLst>
                <a:gs pos="10000">
                  <a:srgbClr val="000000"/>
                </a:gs>
                <a:gs pos="100000">
                  <a:srgbClr val="000000">
                    <a:alpha val="0"/>
                  </a:srgbClr>
                </a:gs>
              </a:gsLst>
              <a:lin ang="16200000" scaled="1"/>
              <a:tileRect/>
            </a:gradFill>
          </p:spPr>
          <p:txBody>
            <a:bodyPr wrap="square" lIns="93260" tIns="0" rIns="93260" bIns="93260" rtlCol="0" anchor="b">
              <a:noAutofit/>
            </a:bodyPr>
            <a:lstStyle/>
            <a:p>
              <a:pPr defTabSz="932559">
                <a:lnSpc>
                  <a:spcPct val="90000"/>
                </a:lnSpc>
              </a:pPr>
              <a:r>
                <a:rPr lang="en-US" sz="1836" dirty="0">
                  <a:gradFill>
                    <a:gsLst>
                      <a:gs pos="0">
                        <a:srgbClr val="FFFFFF"/>
                      </a:gs>
                      <a:gs pos="100000">
                        <a:srgbClr val="FFFFFF"/>
                      </a:gs>
                    </a:gsLst>
                    <a:lin ang="5400000" scaled="0"/>
                  </a:gradFill>
                </a:rPr>
                <a:t>Empowered Customers</a:t>
              </a:r>
            </a:p>
          </p:txBody>
        </p:sp>
      </p:grpSp>
      <p:sp>
        <p:nvSpPr>
          <p:cNvPr id="50" name="Rectangle 49"/>
          <p:cNvSpPr/>
          <p:nvPr/>
        </p:nvSpPr>
        <p:spPr bwMode="auto">
          <a:xfrm>
            <a:off x="8423943" y="3884535"/>
            <a:ext cx="2082112" cy="2081571"/>
          </a:xfrm>
          <a:prstGeom prst="rect">
            <a:avLst/>
          </a:prstGeom>
          <a:solidFill>
            <a:schemeClr val="accent1"/>
          </a:solidFill>
          <a:effectLst/>
        </p:spPr>
        <p:txBody>
          <a:bodyPr lIns="93260" tIns="93260" rIns="93260" bIns="93260" anchor="b" anchorCtr="0">
            <a:noAutofit/>
          </a:bodyPr>
          <a:lstStyle/>
          <a:p>
            <a:pPr defTabSz="932559">
              <a:lnSpc>
                <a:spcPct val="90000"/>
              </a:lnSpc>
              <a:spcBef>
                <a:spcPct val="0"/>
              </a:spcBef>
            </a:pPr>
            <a:r>
              <a:rPr lang="en-US" sz="1326" dirty="0">
                <a:ln w="3175">
                  <a:noFill/>
                </a:ln>
                <a:gradFill>
                  <a:gsLst>
                    <a:gs pos="0">
                      <a:srgbClr val="FFFFFF"/>
                    </a:gs>
                    <a:gs pos="100000">
                      <a:srgbClr val="FFFFFF"/>
                    </a:gs>
                  </a:gsLst>
                  <a:lin ang="5400000" scaled="0"/>
                </a:gradFill>
                <a:cs typeface="Segoe UI" pitchFamily="34" charset="0"/>
              </a:rPr>
              <a:t>Cloud</a:t>
            </a:r>
          </a:p>
        </p:txBody>
      </p:sp>
      <p:sp useBgFill="1">
        <p:nvSpPr>
          <p:cNvPr id="61" name="Rectangle 60"/>
          <p:cNvSpPr/>
          <p:nvPr/>
        </p:nvSpPr>
        <p:spPr bwMode="auto">
          <a:xfrm>
            <a:off x="2502" y="6602071"/>
            <a:ext cx="12431473" cy="392463"/>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64" name="Rectangle 63"/>
          <p:cNvSpPr/>
          <p:nvPr/>
        </p:nvSpPr>
        <p:spPr bwMode="auto">
          <a:xfrm>
            <a:off x="2502" y="0"/>
            <a:ext cx="12431473" cy="1107987"/>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35649" y="288227"/>
            <a:ext cx="12858886" cy="565027"/>
          </a:xfrm>
        </p:spPr>
        <p:txBody>
          <a:bodyPr/>
          <a:lstStyle/>
          <a:p>
            <a:pPr defTabSz="932443"/>
            <a:r>
              <a:rPr lang="en-US" sz="4080" dirty="0">
                <a:solidFill>
                  <a:schemeClr val="tx1"/>
                </a:solidFill>
                <a:ea typeface="Segoe UI" pitchFamily="34" charset="0"/>
              </a:rPr>
              <a:t>Key Trends Impacting Customer Relationship Management</a:t>
            </a:r>
          </a:p>
        </p:txBody>
      </p:sp>
      <p:sp>
        <p:nvSpPr>
          <p:cNvPr id="39" name="Rectangle 38"/>
          <p:cNvSpPr>
            <a:spLocks noChangeAspect="1"/>
          </p:cNvSpPr>
          <p:nvPr/>
        </p:nvSpPr>
        <p:spPr bwMode="auto">
          <a:xfrm>
            <a:off x="8417549" y="1713221"/>
            <a:ext cx="2082114" cy="2081571"/>
          </a:xfrm>
          <a:prstGeom prst="rect">
            <a:avLst/>
          </a:prstGeom>
          <a:solidFill>
            <a:schemeClr val="accent1"/>
          </a:solidFill>
          <a:effectLst/>
        </p:spPr>
        <p:txBody>
          <a:bodyPr lIns="93260" tIns="93260" rIns="93260" bIns="93260" anchor="b" anchorCtr="0">
            <a:noAutofit/>
          </a:bodyPr>
          <a:lstStyle/>
          <a:p>
            <a:pPr defTabSz="932559">
              <a:lnSpc>
                <a:spcPct val="90000"/>
              </a:lnSpc>
              <a:spcBef>
                <a:spcPct val="0"/>
              </a:spcBef>
            </a:pPr>
            <a:r>
              <a:rPr lang="en-US" sz="1326" dirty="0">
                <a:ln w="3175">
                  <a:noFill/>
                </a:ln>
                <a:gradFill>
                  <a:gsLst>
                    <a:gs pos="0">
                      <a:srgbClr val="FFFFFF"/>
                    </a:gs>
                    <a:gs pos="100000">
                      <a:srgbClr val="FFFFFF"/>
                    </a:gs>
                  </a:gsLst>
                  <a:lin ang="5400000" scaled="0"/>
                </a:gradFill>
                <a:cs typeface="Segoe UI" pitchFamily="34" charset="0"/>
              </a:rPr>
              <a:t>Social and Digital</a:t>
            </a:r>
          </a:p>
        </p:txBody>
      </p:sp>
      <p:sp>
        <p:nvSpPr>
          <p:cNvPr id="40" name="Rectangle 39"/>
          <p:cNvSpPr>
            <a:spLocks noChangeAspect="1"/>
          </p:cNvSpPr>
          <p:nvPr/>
        </p:nvSpPr>
        <p:spPr bwMode="auto">
          <a:xfrm>
            <a:off x="1905868" y="1713221"/>
            <a:ext cx="2082114" cy="2081571"/>
          </a:xfrm>
          <a:prstGeom prst="rect">
            <a:avLst/>
          </a:prstGeom>
          <a:solidFill>
            <a:schemeClr val="accent1"/>
          </a:solidFill>
          <a:effectLst/>
        </p:spPr>
        <p:txBody>
          <a:bodyPr lIns="93260" tIns="93260" rIns="93260" bIns="93260" anchor="b" anchorCtr="0">
            <a:noAutofit/>
          </a:bodyPr>
          <a:lstStyle/>
          <a:p>
            <a:pPr defTabSz="932559">
              <a:lnSpc>
                <a:spcPct val="90000"/>
              </a:lnSpc>
              <a:spcBef>
                <a:spcPct val="0"/>
              </a:spcBef>
            </a:pPr>
            <a:r>
              <a:rPr lang="en-US" sz="1326" dirty="0">
                <a:ln w="3175">
                  <a:noFill/>
                </a:ln>
                <a:gradFill>
                  <a:gsLst>
                    <a:gs pos="0">
                      <a:srgbClr val="FFFFFF"/>
                    </a:gs>
                    <a:gs pos="100000">
                      <a:srgbClr val="FFFFFF"/>
                    </a:gs>
                  </a:gsLst>
                  <a:lin ang="5400000" scaled="0"/>
                </a:gradFill>
                <a:cs typeface="Segoe UI" pitchFamily="34" charset="0"/>
              </a:rPr>
              <a:t>Mobile</a:t>
            </a:r>
          </a:p>
        </p:txBody>
      </p:sp>
      <p:pic>
        <p:nvPicPr>
          <p:cNvPr id="42" name="Picture 2" descr="C:\Users\chrisw\Desktop\Cloud Services 3.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848147" y="4505647"/>
            <a:ext cx="1216975" cy="83934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a:grpSpLocks noChangeAspect="1"/>
          </p:cNvGrpSpPr>
          <p:nvPr/>
        </p:nvGrpSpPr>
        <p:grpSpPr>
          <a:xfrm>
            <a:off x="8807573" y="2105503"/>
            <a:ext cx="467004" cy="466302"/>
            <a:chOff x="6658261" y="1493512"/>
            <a:chExt cx="274733" cy="274320"/>
          </a:xfrm>
        </p:grpSpPr>
        <p:sp>
          <p:nvSpPr>
            <p:cNvPr id="43" name="Freeform 6"/>
            <p:cNvSpPr>
              <a:spLocks/>
            </p:cNvSpPr>
            <p:nvPr/>
          </p:nvSpPr>
          <p:spPr bwMode="black">
            <a:xfrm>
              <a:off x="6658261" y="1493512"/>
              <a:ext cx="274733" cy="274320"/>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sp>
          <p:nvSpPr>
            <p:cNvPr id="46" name="Freeform 7"/>
            <p:cNvSpPr>
              <a:spLocks/>
            </p:cNvSpPr>
            <p:nvPr/>
          </p:nvSpPr>
          <p:spPr bwMode="black">
            <a:xfrm>
              <a:off x="6775822" y="1527296"/>
              <a:ext cx="115535" cy="218362"/>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rgbClr val="004185"/>
            </a:solidFill>
            <a:ln>
              <a:noFill/>
              <a:headEnd type="none" w="med" len="med"/>
              <a:tailEnd type="none" w="med" len="med"/>
            </a:ln>
            <a:extLst/>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428" dirty="0">
                <a:gradFill>
                  <a:gsLst>
                    <a:gs pos="0">
                      <a:srgbClr val="FFFFFF"/>
                    </a:gs>
                    <a:gs pos="100000">
                      <a:srgbClr val="FFFFFF"/>
                    </a:gs>
                  </a:gsLst>
                  <a:lin ang="5400000" scaled="0"/>
                </a:gradFill>
              </a:endParaRPr>
            </a:p>
          </p:txBody>
        </p:sp>
      </p:grpSp>
      <p:sp>
        <p:nvSpPr>
          <p:cNvPr id="75" name="Freeform 13"/>
          <p:cNvSpPr>
            <a:spLocks noChangeAspect="1" noEditPoints="1"/>
          </p:cNvSpPr>
          <p:nvPr/>
        </p:nvSpPr>
        <p:spPr bwMode="black">
          <a:xfrm>
            <a:off x="9554236" y="2162931"/>
            <a:ext cx="547670" cy="466302"/>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grpSp>
        <p:nvGrpSpPr>
          <p:cNvPr id="7" name="Group 6"/>
          <p:cNvGrpSpPr>
            <a:grpSpLocks noChangeAspect="1"/>
          </p:cNvGrpSpPr>
          <p:nvPr/>
        </p:nvGrpSpPr>
        <p:grpSpPr>
          <a:xfrm>
            <a:off x="8665577" y="2752166"/>
            <a:ext cx="740257" cy="559562"/>
            <a:chOff x="6337598" y="1916602"/>
            <a:chExt cx="483872" cy="365760"/>
          </a:xfrm>
        </p:grpSpPr>
        <p:sp>
          <p:nvSpPr>
            <p:cNvPr id="76" name="Freeform 168"/>
            <p:cNvSpPr>
              <a:spLocks noEditPoints="1"/>
            </p:cNvSpPr>
            <p:nvPr/>
          </p:nvSpPr>
          <p:spPr bwMode="black">
            <a:xfrm>
              <a:off x="6337598" y="1916602"/>
              <a:ext cx="330450" cy="309717"/>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sp>
          <p:nvSpPr>
            <p:cNvPr id="77" name="Freeform 169"/>
            <p:cNvSpPr>
              <a:spLocks/>
            </p:cNvSpPr>
            <p:nvPr/>
          </p:nvSpPr>
          <p:spPr bwMode="black">
            <a:xfrm>
              <a:off x="6558880" y="2022791"/>
              <a:ext cx="262590" cy="25957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grpSp>
      <p:grpSp>
        <p:nvGrpSpPr>
          <p:cNvPr id="11" name="Group 10"/>
          <p:cNvGrpSpPr/>
          <p:nvPr/>
        </p:nvGrpSpPr>
        <p:grpSpPr>
          <a:xfrm>
            <a:off x="9554584" y="2806267"/>
            <a:ext cx="572081" cy="434142"/>
            <a:chOff x="7159004" y="2026645"/>
            <a:chExt cx="560915" cy="425668"/>
          </a:xfrm>
        </p:grpSpPr>
        <p:sp>
          <p:nvSpPr>
            <p:cNvPr id="78" name="Freeform 6"/>
            <p:cNvSpPr>
              <a:spLocks/>
            </p:cNvSpPr>
            <p:nvPr/>
          </p:nvSpPr>
          <p:spPr bwMode="black">
            <a:xfrm>
              <a:off x="7225619" y="2054224"/>
              <a:ext cx="173650" cy="207703"/>
            </a:xfrm>
            <a:custGeom>
              <a:avLst/>
              <a:gdLst>
                <a:gd name="T0" fmla="*/ 53 w 159"/>
                <a:gd name="T1" fmla="*/ 165 h 195"/>
                <a:gd name="T2" fmla="*/ 135 w 159"/>
                <a:gd name="T3" fmla="*/ 195 h 195"/>
                <a:gd name="T4" fmla="*/ 159 w 159"/>
                <a:gd name="T5" fmla="*/ 152 h 195"/>
                <a:gd name="T6" fmla="*/ 115 w 159"/>
                <a:gd name="T7" fmla="*/ 127 h 195"/>
                <a:gd name="T8" fmla="*/ 151 w 159"/>
                <a:gd name="T9" fmla="*/ 68 h 195"/>
                <a:gd name="T10" fmla="*/ 84 w 159"/>
                <a:gd name="T11" fmla="*/ 0 h 195"/>
                <a:gd name="T12" fmla="*/ 17 w 159"/>
                <a:gd name="T13" fmla="*/ 68 h 195"/>
                <a:gd name="T14" fmla="*/ 53 w 159"/>
                <a:gd name="T15" fmla="*/ 127 h 195"/>
                <a:gd name="T16" fmla="*/ 0 w 159"/>
                <a:gd name="T17" fmla="*/ 164 h 195"/>
                <a:gd name="T18" fmla="*/ 53 w 159"/>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95">
                  <a:moveTo>
                    <a:pt x="53" y="165"/>
                  </a:moveTo>
                  <a:cubicBezTo>
                    <a:pt x="81" y="171"/>
                    <a:pt x="108" y="182"/>
                    <a:pt x="135" y="195"/>
                  </a:cubicBezTo>
                  <a:cubicBezTo>
                    <a:pt x="142" y="178"/>
                    <a:pt x="149" y="164"/>
                    <a:pt x="159" y="152"/>
                  </a:cubicBezTo>
                  <a:cubicBezTo>
                    <a:pt x="141" y="134"/>
                    <a:pt x="122" y="128"/>
                    <a:pt x="115" y="127"/>
                  </a:cubicBezTo>
                  <a:cubicBezTo>
                    <a:pt x="137" y="116"/>
                    <a:pt x="151" y="94"/>
                    <a:pt x="151" y="68"/>
                  </a:cubicBezTo>
                  <a:cubicBezTo>
                    <a:pt x="151" y="30"/>
                    <a:pt x="121" y="0"/>
                    <a:pt x="84" y="0"/>
                  </a:cubicBezTo>
                  <a:cubicBezTo>
                    <a:pt x="47" y="0"/>
                    <a:pt x="17" y="30"/>
                    <a:pt x="17" y="68"/>
                  </a:cubicBezTo>
                  <a:cubicBezTo>
                    <a:pt x="17" y="94"/>
                    <a:pt x="31" y="116"/>
                    <a:pt x="53" y="127"/>
                  </a:cubicBezTo>
                  <a:cubicBezTo>
                    <a:pt x="47" y="129"/>
                    <a:pt x="21" y="136"/>
                    <a:pt x="0" y="164"/>
                  </a:cubicBezTo>
                  <a:cubicBezTo>
                    <a:pt x="15" y="161"/>
                    <a:pt x="35" y="161"/>
                    <a:pt x="53" y="165"/>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sp>
          <p:nvSpPr>
            <p:cNvPr id="79" name="Freeform 7"/>
            <p:cNvSpPr>
              <a:spLocks noEditPoints="1"/>
            </p:cNvSpPr>
            <p:nvPr/>
          </p:nvSpPr>
          <p:spPr bwMode="black">
            <a:xfrm>
              <a:off x="7159004" y="2232551"/>
              <a:ext cx="560915" cy="219762"/>
            </a:xfrm>
            <a:custGeom>
              <a:avLst/>
              <a:gdLst>
                <a:gd name="T0" fmla="*/ 510 w 514"/>
                <a:gd name="T1" fmla="*/ 123 h 207"/>
                <a:gd name="T2" fmla="*/ 486 w 514"/>
                <a:gd name="T3" fmla="*/ 122 h 207"/>
                <a:gd name="T4" fmla="*/ 400 w 514"/>
                <a:gd name="T5" fmla="*/ 109 h 207"/>
                <a:gd name="T6" fmla="*/ 280 w 514"/>
                <a:gd name="T7" fmla="*/ 70 h 207"/>
                <a:gd name="T8" fmla="*/ 89 w 514"/>
                <a:gd name="T9" fmla="*/ 2 h 207"/>
                <a:gd name="T10" fmla="*/ 38 w 514"/>
                <a:gd name="T11" fmla="*/ 8 h 207"/>
                <a:gd name="T12" fmla="*/ 0 w 514"/>
                <a:gd name="T13" fmla="*/ 60 h 207"/>
                <a:gd name="T14" fmla="*/ 39 w 514"/>
                <a:gd name="T15" fmla="*/ 109 h 207"/>
                <a:gd name="T16" fmla="*/ 39 w 514"/>
                <a:gd name="T17" fmla="*/ 110 h 207"/>
                <a:gd name="T18" fmla="*/ 52 w 514"/>
                <a:gd name="T19" fmla="*/ 123 h 207"/>
                <a:gd name="T20" fmla="*/ 65 w 514"/>
                <a:gd name="T21" fmla="*/ 123 h 207"/>
                <a:gd name="T22" fmla="*/ 69 w 514"/>
                <a:gd name="T23" fmla="*/ 122 h 207"/>
                <a:gd name="T24" fmla="*/ 69 w 514"/>
                <a:gd name="T25" fmla="*/ 143 h 207"/>
                <a:gd name="T26" fmla="*/ 154 w 514"/>
                <a:gd name="T27" fmla="*/ 160 h 207"/>
                <a:gd name="T28" fmla="*/ 204 w 514"/>
                <a:gd name="T29" fmla="*/ 158 h 207"/>
                <a:gd name="T30" fmla="*/ 204 w 514"/>
                <a:gd name="T31" fmla="*/ 154 h 207"/>
                <a:gd name="T32" fmla="*/ 194 w 514"/>
                <a:gd name="T33" fmla="*/ 133 h 207"/>
                <a:gd name="T34" fmla="*/ 198 w 514"/>
                <a:gd name="T35" fmla="*/ 48 h 207"/>
                <a:gd name="T36" fmla="*/ 210 w 514"/>
                <a:gd name="T37" fmla="*/ 52 h 207"/>
                <a:gd name="T38" fmla="*/ 206 w 514"/>
                <a:gd name="T39" fmla="*/ 133 h 207"/>
                <a:gd name="T40" fmla="*/ 216 w 514"/>
                <a:gd name="T41" fmla="*/ 145 h 207"/>
                <a:gd name="T42" fmla="*/ 221 w 514"/>
                <a:gd name="T43" fmla="*/ 186 h 207"/>
                <a:gd name="T44" fmla="*/ 315 w 514"/>
                <a:gd name="T45" fmla="*/ 207 h 207"/>
                <a:gd name="T46" fmla="*/ 414 w 514"/>
                <a:gd name="T47" fmla="*/ 184 h 207"/>
                <a:gd name="T48" fmla="*/ 414 w 514"/>
                <a:gd name="T49" fmla="*/ 171 h 207"/>
                <a:gd name="T50" fmla="*/ 430 w 514"/>
                <a:gd name="T51" fmla="*/ 168 h 207"/>
                <a:gd name="T52" fmla="*/ 437 w 514"/>
                <a:gd name="T53" fmla="*/ 151 h 207"/>
                <a:gd name="T54" fmla="*/ 437 w 514"/>
                <a:gd name="T55" fmla="*/ 138 h 207"/>
                <a:gd name="T56" fmla="*/ 437 w 514"/>
                <a:gd name="T57" fmla="*/ 125 h 207"/>
                <a:gd name="T58" fmla="*/ 509 w 514"/>
                <a:gd name="T59" fmla="*/ 126 h 207"/>
                <a:gd name="T60" fmla="*/ 514 w 514"/>
                <a:gd name="T61" fmla="*/ 124 h 207"/>
                <a:gd name="T62" fmla="*/ 510 w 514"/>
                <a:gd name="T63" fmla="*/ 123 h 207"/>
                <a:gd name="T64" fmla="*/ 39 w 514"/>
                <a:gd name="T65" fmla="*/ 90 h 207"/>
                <a:gd name="T66" fmla="*/ 11 w 514"/>
                <a:gd name="T67" fmla="*/ 61 h 207"/>
                <a:gd name="T68" fmla="*/ 53 w 514"/>
                <a:gd name="T69" fmla="*/ 21 h 207"/>
                <a:gd name="T70" fmla="*/ 39 w 514"/>
                <a:gd name="T71" fmla="*/ 9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4" h="207">
                  <a:moveTo>
                    <a:pt x="510" y="123"/>
                  </a:moveTo>
                  <a:cubicBezTo>
                    <a:pt x="509" y="123"/>
                    <a:pt x="500" y="123"/>
                    <a:pt x="486" y="122"/>
                  </a:cubicBezTo>
                  <a:cubicBezTo>
                    <a:pt x="479" y="121"/>
                    <a:pt x="445" y="119"/>
                    <a:pt x="400" y="109"/>
                  </a:cubicBezTo>
                  <a:cubicBezTo>
                    <a:pt x="364" y="101"/>
                    <a:pt x="319" y="86"/>
                    <a:pt x="280" y="70"/>
                  </a:cubicBezTo>
                  <a:cubicBezTo>
                    <a:pt x="212" y="43"/>
                    <a:pt x="147" y="5"/>
                    <a:pt x="89" y="2"/>
                  </a:cubicBezTo>
                  <a:cubicBezTo>
                    <a:pt x="58" y="0"/>
                    <a:pt x="49" y="5"/>
                    <a:pt x="38" y="8"/>
                  </a:cubicBezTo>
                  <a:cubicBezTo>
                    <a:pt x="10" y="19"/>
                    <a:pt x="0" y="41"/>
                    <a:pt x="0" y="60"/>
                  </a:cubicBezTo>
                  <a:cubicBezTo>
                    <a:pt x="0" y="79"/>
                    <a:pt x="8" y="103"/>
                    <a:pt x="39" y="109"/>
                  </a:cubicBezTo>
                  <a:cubicBezTo>
                    <a:pt x="39" y="109"/>
                    <a:pt x="39" y="110"/>
                    <a:pt x="39" y="110"/>
                  </a:cubicBezTo>
                  <a:cubicBezTo>
                    <a:pt x="39" y="119"/>
                    <a:pt x="44" y="123"/>
                    <a:pt x="52" y="123"/>
                  </a:cubicBezTo>
                  <a:cubicBezTo>
                    <a:pt x="56" y="123"/>
                    <a:pt x="65" y="123"/>
                    <a:pt x="65" y="123"/>
                  </a:cubicBezTo>
                  <a:cubicBezTo>
                    <a:pt x="65" y="123"/>
                    <a:pt x="68" y="123"/>
                    <a:pt x="69" y="122"/>
                  </a:cubicBezTo>
                  <a:cubicBezTo>
                    <a:pt x="69" y="143"/>
                    <a:pt x="69" y="143"/>
                    <a:pt x="69" y="143"/>
                  </a:cubicBezTo>
                  <a:cubicBezTo>
                    <a:pt x="69" y="153"/>
                    <a:pt x="79" y="160"/>
                    <a:pt x="154" y="160"/>
                  </a:cubicBezTo>
                  <a:cubicBezTo>
                    <a:pt x="176" y="160"/>
                    <a:pt x="192" y="159"/>
                    <a:pt x="204" y="158"/>
                  </a:cubicBezTo>
                  <a:cubicBezTo>
                    <a:pt x="204" y="157"/>
                    <a:pt x="204" y="155"/>
                    <a:pt x="204" y="154"/>
                  </a:cubicBezTo>
                  <a:cubicBezTo>
                    <a:pt x="199" y="150"/>
                    <a:pt x="194" y="144"/>
                    <a:pt x="194" y="133"/>
                  </a:cubicBezTo>
                  <a:cubicBezTo>
                    <a:pt x="194" y="131"/>
                    <a:pt x="193" y="82"/>
                    <a:pt x="198" y="48"/>
                  </a:cubicBezTo>
                  <a:cubicBezTo>
                    <a:pt x="202" y="49"/>
                    <a:pt x="206" y="51"/>
                    <a:pt x="210" y="52"/>
                  </a:cubicBezTo>
                  <a:cubicBezTo>
                    <a:pt x="206" y="82"/>
                    <a:pt x="206" y="122"/>
                    <a:pt x="206" y="133"/>
                  </a:cubicBezTo>
                  <a:cubicBezTo>
                    <a:pt x="206" y="146"/>
                    <a:pt x="216" y="145"/>
                    <a:pt x="216" y="145"/>
                  </a:cubicBezTo>
                  <a:cubicBezTo>
                    <a:pt x="216" y="177"/>
                    <a:pt x="219" y="183"/>
                    <a:pt x="221" y="186"/>
                  </a:cubicBezTo>
                  <a:cubicBezTo>
                    <a:pt x="222" y="189"/>
                    <a:pt x="226" y="207"/>
                    <a:pt x="315" y="207"/>
                  </a:cubicBezTo>
                  <a:cubicBezTo>
                    <a:pt x="412" y="207"/>
                    <a:pt x="414" y="184"/>
                    <a:pt x="414" y="184"/>
                  </a:cubicBezTo>
                  <a:cubicBezTo>
                    <a:pt x="414" y="171"/>
                    <a:pt x="414" y="171"/>
                    <a:pt x="414" y="171"/>
                  </a:cubicBezTo>
                  <a:cubicBezTo>
                    <a:pt x="422" y="172"/>
                    <a:pt x="427" y="170"/>
                    <a:pt x="430" y="168"/>
                  </a:cubicBezTo>
                  <a:cubicBezTo>
                    <a:pt x="437" y="163"/>
                    <a:pt x="437" y="155"/>
                    <a:pt x="437" y="151"/>
                  </a:cubicBezTo>
                  <a:cubicBezTo>
                    <a:pt x="437" y="150"/>
                    <a:pt x="437" y="145"/>
                    <a:pt x="437" y="138"/>
                  </a:cubicBezTo>
                  <a:cubicBezTo>
                    <a:pt x="437" y="134"/>
                    <a:pt x="437" y="130"/>
                    <a:pt x="437" y="125"/>
                  </a:cubicBezTo>
                  <a:cubicBezTo>
                    <a:pt x="482" y="127"/>
                    <a:pt x="502" y="127"/>
                    <a:pt x="509" y="126"/>
                  </a:cubicBezTo>
                  <a:cubicBezTo>
                    <a:pt x="513" y="126"/>
                    <a:pt x="514" y="124"/>
                    <a:pt x="514" y="124"/>
                  </a:cubicBezTo>
                  <a:cubicBezTo>
                    <a:pt x="513" y="123"/>
                    <a:pt x="511" y="123"/>
                    <a:pt x="510" y="123"/>
                  </a:cubicBezTo>
                  <a:close/>
                  <a:moveTo>
                    <a:pt x="39" y="90"/>
                  </a:moveTo>
                  <a:cubicBezTo>
                    <a:pt x="29" y="88"/>
                    <a:pt x="11" y="82"/>
                    <a:pt x="11" y="61"/>
                  </a:cubicBezTo>
                  <a:cubicBezTo>
                    <a:pt x="11" y="39"/>
                    <a:pt x="27" y="26"/>
                    <a:pt x="53" y="21"/>
                  </a:cubicBezTo>
                  <a:cubicBezTo>
                    <a:pt x="42" y="46"/>
                    <a:pt x="40" y="66"/>
                    <a:pt x="39" y="90"/>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sp>
          <p:nvSpPr>
            <p:cNvPr id="80" name="Freeform 5"/>
            <p:cNvSpPr>
              <a:spLocks/>
            </p:cNvSpPr>
            <p:nvPr/>
          </p:nvSpPr>
          <p:spPr bwMode="black">
            <a:xfrm>
              <a:off x="7374989" y="2026645"/>
              <a:ext cx="320654" cy="324283"/>
            </a:xfrm>
            <a:custGeom>
              <a:avLst/>
              <a:gdLst>
                <a:gd name="T0" fmla="*/ 65 w 294"/>
                <a:gd name="T1" fmla="*/ 149 h 305"/>
                <a:gd name="T2" fmla="*/ 0 w 294"/>
                <a:gd name="T3" fmla="*/ 221 h 305"/>
                <a:gd name="T4" fmla="*/ 82 w 294"/>
                <a:gd name="T5" fmla="*/ 260 h 305"/>
                <a:gd name="T6" fmla="*/ 222 w 294"/>
                <a:gd name="T7" fmla="*/ 305 h 305"/>
                <a:gd name="T8" fmla="*/ 215 w 294"/>
                <a:gd name="T9" fmla="*/ 253 h 305"/>
                <a:gd name="T10" fmla="*/ 211 w 294"/>
                <a:gd name="T11" fmla="*/ 238 h 305"/>
                <a:gd name="T12" fmla="*/ 281 w 294"/>
                <a:gd name="T13" fmla="*/ 174 h 305"/>
                <a:gd name="T14" fmla="*/ 281 w 294"/>
                <a:gd name="T15" fmla="*/ 166 h 305"/>
                <a:gd name="T16" fmla="*/ 208 w 294"/>
                <a:gd name="T17" fmla="*/ 225 h 305"/>
                <a:gd name="T18" fmla="*/ 173 w 294"/>
                <a:gd name="T19" fmla="*/ 167 h 305"/>
                <a:gd name="T20" fmla="*/ 133 w 294"/>
                <a:gd name="T21" fmla="*/ 148 h 305"/>
                <a:gd name="T22" fmla="*/ 165 w 294"/>
                <a:gd name="T23" fmla="*/ 121 h 305"/>
                <a:gd name="T24" fmla="*/ 177 w 294"/>
                <a:gd name="T25" fmla="*/ 78 h 305"/>
                <a:gd name="T26" fmla="*/ 99 w 294"/>
                <a:gd name="T27" fmla="*/ 0 h 305"/>
                <a:gd name="T28" fmla="*/ 21 w 294"/>
                <a:gd name="T29" fmla="*/ 78 h 305"/>
                <a:gd name="T30" fmla="*/ 34 w 294"/>
                <a:gd name="T31" fmla="*/ 121 h 305"/>
                <a:gd name="T32" fmla="*/ 65 w 294"/>
                <a:gd name="T33" fmla="*/ 14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4" h="305">
                  <a:moveTo>
                    <a:pt x="65" y="149"/>
                  </a:moveTo>
                  <a:cubicBezTo>
                    <a:pt x="26" y="163"/>
                    <a:pt x="9" y="195"/>
                    <a:pt x="0" y="221"/>
                  </a:cubicBezTo>
                  <a:cubicBezTo>
                    <a:pt x="27" y="234"/>
                    <a:pt x="55" y="249"/>
                    <a:pt x="82" y="260"/>
                  </a:cubicBezTo>
                  <a:cubicBezTo>
                    <a:pt x="130" y="282"/>
                    <a:pt x="171" y="296"/>
                    <a:pt x="222" y="305"/>
                  </a:cubicBezTo>
                  <a:cubicBezTo>
                    <a:pt x="221" y="290"/>
                    <a:pt x="219" y="272"/>
                    <a:pt x="215" y="253"/>
                  </a:cubicBezTo>
                  <a:cubicBezTo>
                    <a:pt x="214" y="248"/>
                    <a:pt x="212" y="243"/>
                    <a:pt x="211" y="238"/>
                  </a:cubicBezTo>
                  <a:cubicBezTo>
                    <a:pt x="248" y="223"/>
                    <a:pt x="270" y="193"/>
                    <a:pt x="281" y="174"/>
                  </a:cubicBezTo>
                  <a:cubicBezTo>
                    <a:pt x="294" y="151"/>
                    <a:pt x="283" y="163"/>
                    <a:pt x="281" y="166"/>
                  </a:cubicBezTo>
                  <a:cubicBezTo>
                    <a:pt x="252" y="203"/>
                    <a:pt x="226" y="218"/>
                    <a:pt x="208" y="225"/>
                  </a:cubicBezTo>
                  <a:cubicBezTo>
                    <a:pt x="200" y="200"/>
                    <a:pt x="191" y="184"/>
                    <a:pt x="173" y="167"/>
                  </a:cubicBezTo>
                  <a:cubicBezTo>
                    <a:pt x="160" y="156"/>
                    <a:pt x="145" y="150"/>
                    <a:pt x="133" y="148"/>
                  </a:cubicBezTo>
                  <a:cubicBezTo>
                    <a:pt x="146" y="142"/>
                    <a:pt x="157" y="133"/>
                    <a:pt x="165" y="121"/>
                  </a:cubicBezTo>
                  <a:cubicBezTo>
                    <a:pt x="173" y="108"/>
                    <a:pt x="177" y="93"/>
                    <a:pt x="177" y="78"/>
                  </a:cubicBezTo>
                  <a:cubicBezTo>
                    <a:pt x="177" y="35"/>
                    <a:pt x="142" y="0"/>
                    <a:pt x="99" y="0"/>
                  </a:cubicBezTo>
                  <a:cubicBezTo>
                    <a:pt x="56" y="0"/>
                    <a:pt x="21" y="35"/>
                    <a:pt x="21" y="78"/>
                  </a:cubicBezTo>
                  <a:cubicBezTo>
                    <a:pt x="21" y="94"/>
                    <a:pt x="26" y="108"/>
                    <a:pt x="34" y="121"/>
                  </a:cubicBezTo>
                  <a:cubicBezTo>
                    <a:pt x="42" y="133"/>
                    <a:pt x="53" y="142"/>
                    <a:pt x="65" y="149"/>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FFFFFF">
                    <a:lumMod val="50000"/>
                  </a:srgbClr>
                </a:solidFill>
                <a:latin typeface="Segoe Light" pitchFamily="34" charset="0"/>
              </a:endParaRPr>
            </a:p>
          </p:txBody>
        </p:sp>
      </p:grpSp>
      <p:grpSp>
        <p:nvGrpSpPr>
          <p:cNvPr id="88" name="Group 87"/>
          <p:cNvGrpSpPr/>
          <p:nvPr/>
        </p:nvGrpSpPr>
        <p:grpSpPr>
          <a:xfrm>
            <a:off x="2124442" y="2517316"/>
            <a:ext cx="1517610" cy="634159"/>
            <a:chOff x="1528918" y="1318533"/>
            <a:chExt cx="1064099" cy="354789"/>
          </a:xfrm>
        </p:grpSpPr>
        <p:grpSp>
          <p:nvGrpSpPr>
            <p:cNvPr id="89" name="Group 88"/>
            <p:cNvGrpSpPr/>
            <p:nvPr/>
          </p:nvGrpSpPr>
          <p:grpSpPr bwMode="black">
            <a:xfrm>
              <a:off x="1528918" y="1318533"/>
              <a:ext cx="359613" cy="354789"/>
              <a:chOff x="2916435" y="3914152"/>
              <a:chExt cx="930763" cy="918513"/>
            </a:xfrm>
          </p:grpSpPr>
          <p:pic>
            <p:nvPicPr>
              <p:cNvPr id="92" name="Picture 91"/>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93"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pPr defTabSz="932559"/>
                <a:endParaRPr lang="en-US" sz="918" dirty="0">
                  <a:solidFill>
                    <a:srgbClr val="FFFFFF"/>
                  </a:solidFill>
                </a:endParaRPr>
              </a:p>
            </p:txBody>
          </p:sp>
        </p:grpSp>
        <p:sp>
          <p:nvSpPr>
            <p:cNvPr id="90" name="Freeform 20"/>
            <p:cNvSpPr>
              <a:spLocks noEditPoints="1"/>
            </p:cNvSpPr>
            <p:nvPr/>
          </p:nvSpPr>
          <p:spPr bwMode="black">
            <a:xfrm>
              <a:off x="1939443" y="1324308"/>
              <a:ext cx="447465" cy="311094"/>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3943" tIns="41972" rIns="83943" bIns="41972" numCol="1" anchor="t" anchorCtr="0" compatLnSpc="1">
              <a:prstTxWarp prst="textNoShape">
                <a:avLst/>
              </a:prstTxWarp>
            </a:bodyPr>
            <a:lstStyle/>
            <a:p>
              <a:pPr defTabSz="932559"/>
              <a:endParaRPr lang="en-US" sz="918" dirty="0">
                <a:solidFill>
                  <a:srgbClr val="FFFFFF"/>
                </a:solidFill>
              </a:endParaRPr>
            </a:p>
          </p:txBody>
        </p:sp>
        <p:pic>
          <p:nvPicPr>
            <p:cNvPr id="91" name="Picture 90"/>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2431055" y="1324307"/>
              <a:ext cx="161962" cy="311093"/>
            </a:xfrm>
            <a:prstGeom prst="rect">
              <a:avLst/>
            </a:prstGeom>
          </p:spPr>
        </p:pic>
      </p:grpSp>
      <p:sp>
        <p:nvSpPr>
          <p:cNvPr id="94" name="Rectangle 93"/>
          <p:cNvSpPr/>
          <p:nvPr/>
        </p:nvSpPr>
        <p:spPr bwMode="auto">
          <a:xfrm>
            <a:off x="1895602" y="3884544"/>
            <a:ext cx="2082112" cy="2081571"/>
          </a:xfrm>
          <a:prstGeom prst="rect">
            <a:avLst/>
          </a:prstGeom>
          <a:solidFill>
            <a:schemeClr val="accent1"/>
          </a:solidFill>
          <a:effectLst/>
        </p:spPr>
        <p:txBody>
          <a:bodyPr lIns="93260" tIns="93260" rIns="93260" bIns="93260" anchor="b" anchorCtr="0">
            <a:noAutofit/>
          </a:bodyPr>
          <a:lstStyle/>
          <a:p>
            <a:pPr defTabSz="932559">
              <a:lnSpc>
                <a:spcPct val="90000"/>
              </a:lnSpc>
              <a:spcBef>
                <a:spcPct val="0"/>
              </a:spcBef>
            </a:pPr>
            <a:r>
              <a:rPr lang="en-US" sz="1326" dirty="0">
                <a:ln w="3175">
                  <a:noFill/>
                </a:ln>
                <a:gradFill>
                  <a:gsLst>
                    <a:gs pos="0">
                      <a:srgbClr val="FFFFFF"/>
                    </a:gs>
                    <a:gs pos="100000">
                      <a:srgbClr val="FFFFFF"/>
                    </a:gs>
                  </a:gsLst>
                  <a:lin ang="5400000" scaled="0"/>
                </a:gradFill>
                <a:cs typeface="Segoe UI" pitchFamily="34" charset="0"/>
              </a:rPr>
              <a:t>Big Data and Analytics</a:t>
            </a:r>
          </a:p>
        </p:txBody>
      </p:sp>
      <p:grpSp>
        <p:nvGrpSpPr>
          <p:cNvPr id="95" name="Group 94"/>
          <p:cNvGrpSpPr>
            <a:grpSpLocks noChangeAspect="1"/>
          </p:cNvGrpSpPr>
          <p:nvPr/>
        </p:nvGrpSpPr>
        <p:grpSpPr bwMode="black">
          <a:xfrm>
            <a:off x="2556472" y="4527164"/>
            <a:ext cx="780908" cy="839343"/>
            <a:chOff x="1435100" y="3879850"/>
            <a:chExt cx="739775" cy="795338"/>
          </a:xfrm>
          <a:solidFill>
            <a:schemeClr val="tx1"/>
          </a:solidFill>
        </p:grpSpPr>
        <p:sp>
          <p:nvSpPr>
            <p:cNvPr id="96" name="Freeform 6"/>
            <p:cNvSpPr>
              <a:spLocks/>
            </p:cNvSpPr>
            <p:nvPr/>
          </p:nvSpPr>
          <p:spPr bwMode="black">
            <a:xfrm>
              <a:off x="1435100" y="4191000"/>
              <a:ext cx="106363" cy="106363"/>
            </a:xfrm>
            <a:custGeom>
              <a:avLst/>
              <a:gdLst>
                <a:gd name="T0" fmla="*/ 15 w 67"/>
                <a:gd name="T1" fmla="*/ 67 h 67"/>
                <a:gd name="T2" fmla="*/ 15 w 67"/>
                <a:gd name="T3" fmla="*/ 66 h 67"/>
                <a:gd name="T4" fmla="*/ 33 w 67"/>
                <a:gd name="T5" fmla="*/ 48 h 67"/>
                <a:gd name="T6" fmla="*/ 52 w 67"/>
                <a:gd name="T7" fmla="*/ 67 h 67"/>
                <a:gd name="T8" fmla="*/ 67 w 67"/>
                <a:gd name="T9" fmla="*/ 52 h 67"/>
                <a:gd name="T10" fmla="*/ 66 w 67"/>
                <a:gd name="T11" fmla="*/ 51 h 67"/>
                <a:gd name="T12" fmla="*/ 48 w 67"/>
                <a:gd name="T13" fmla="*/ 33 h 67"/>
                <a:gd name="T14" fmla="*/ 67 w 67"/>
                <a:gd name="T15" fmla="*/ 15 h 67"/>
                <a:gd name="T16" fmla="*/ 52 w 67"/>
                <a:gd name="T17" fmla="*/ 0 h 67"/>
                <a:gd name="T18" fmla="*/ 33 w 67"/>
                <a:gd name="T19" fmla="*/ 19 h 67"/>
                <a:gd name="T20" fmla="*/ 15 w 67"/>
                <a:gd name="T21" fmla="*/ 0 h 67"/>
                <a:gd name="T22" fmla="*/ 0 w 67"/>
                <a:gd name="T23" fmla="*/ 15 h 67"/>
                <a:gd name="T24" fmla="*/ 19 w 67"/>
                <a:gd name="T25" fmla="*/ 33 h 67"/>
                <a:gd name="T26" fmla="*/ 0 w 67"/>
                <a:gd name="T27" fmla="*/ 52 h 67"/>
                <a:gd name="T28" fmla="*/ 15 w 67"/>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7">
                  <a:moveTo>
                    <a:pt x="15" y="67"/>
                  </a:moveTo>
                  <a:lnTo>
                    <a:pt x="15" y="66"/>
                  </a:lnTo>
                  <a:lnTo>
                    <a:pt x="33" y="48"/>
                  </a:lnTo>
                  <a:lnTo>
                    <a:pt x="52" y="67"/>
                  </a:lnTo>
                  <a:lnTo>
                    <a:pt x="67" y="52"/>
                  </a:lnTo>
                  <a:lnTo>
                    <a:pt x="66" y="51"/>
                  </a:lnTo>
                  <a:lnTo>
                    <a:pt x="48" y="33"/>
                  </a:lnTo>
                  <a:lnTo>
                    <a:pt x="67" y="15"/>
                  </a:lnTo>
                  <a:lnTo>
                    <a:pt x="52" y="0"/>
                  </a:lnTo>
                  <a:lnTo>
                    <a:pt x="33" y="19"/>
                  </a:lnTo>
                  <a:lnTo>
                    <a:pt x="15" y="0"/>
                  </a:lnTo>
                  <a:lnTo>
                    <a:pt x="0" y="15"/>
                  </a:lnTo>
                  <a:lnTo>
                    <a:pt x="19" y="33"/>
                  </a:lnTo>
                  <a:lnTo>
                    <a:pt x="0" y="52"/>
                  </a:lnTo>
                  <a:lnTo>
                    <a:pt x="1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97" name="Freeform 7"/>
            <p:cNvSpPr>
              <a:spLocks/>
            </p:cNvSpPr>
            <p:nvPr/>
          </p:nvSpPr>
          <p:spPr bwMode="black">
            <a:xfrm>
              <a:off x="1620838" y="4208463"/>
              <a:ext cx="106363" cy="104775"/>
            </a:xfrm>
            <a:custGeom>
              <a:avLst/>
              <a:gdLst>
                <a:gd name="T0" fmla="*/ 66 w 67"/>
                <a:gd name="T1" fmla="*/ 51 h 66"/>
                <a:gd name="T2" fmla="*/ 48 w 67"/>
                <a:gd name="T3" fmla="*/ 33 h 66"/>
                <a:gd name="T4" fmla="*/ 67 w 67"/>
                <a:gd name="T5" fmla="*/ 14 h 66"/>
                <a:gd name="T6" fmla="*/ 52 w 67"/>
                <a:gd name="T7" fmla="*/ 0 h 66"/>
                <a:gd name="T8" fmla="*/ 33 w 67"/>
                <a:gd name="T9" fmla="*/ 18 h 66"/>
                <a:gd name="T10" fmla="*/ 15 w 67"/>
                <a:gd name="T11" fmla="*/ 0 h 66"/>
                <a:gd name="T12" fmla="*/ 0 w 67"/>
                <a:gd name="T13" fmla="*/ 14 h 66"/>
                <a:gd name="T14" fmla="*/ 19 w 67"/>
                <a:gd name="T15" fmla="*/ 33 h 66"/>
                <a:gd name="T16" fmla="*/ 0 w 67"/>
                <a:gd name="T17" fmla="*/ 51 h 66"/>
                <a:gd name="T18" fmla="*/ 15 w 67"/>
                <a:gd name="T19" fmla="*/ 66 h 66"/>
                <a:gd name="T20" fmla="*/ 15 w 67"/>
                <a:gd name="T21" fmla="*/ 66 h 66"/>
                <a:gd name="T22" fmla="*/ 33 w 67"/>
                <a:gd name="T23" fmla="*/ 48 h 66"/>
                <a:gd name="T24" fmla="*/ 52 w 67"/>
                <a:gd name="T25" fmla="*/ 66 h 66"/>
                <a:gd name="T26" fmla="*/ 67 w 67"/>
                <a:gd name="T27" fmla="*/ 51 h 66"/>
                <a:gd name="T28" fmla="*/ 66 w 67"/>
                <a:gd name="T29"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66" y="51"/>
                  </a:moveTo>
                  <a:lnTo>
                    <a:pt x="48" y="33"/>
                  </a:lnTo>
                  <a:lnTo>
                    <a:pt x="67" y="14"/>
                  </a:lnTo>
                  <a:lnTo>
                    <a:pt x="52" y="0"/>
                  </a:lnTo>
                  <a:lnTo>
                    <a:pt x="33" y="18"/>
                  </a:lnTo>
                  <a:lnTo>
                    <a:pt x="15" y="0"/>
                  </a:lnTo>
                  <a:lnTo>
                    <a:pt x="0" y="14"/>
                  </a:lnTo>
                  <a:lnTo>
                    <a:pt x="19" y="33"/>
                  </a:lnTo>
                  <a:lnTo>
                    <a:pt x="0" y="51"/>
                  </a:lnTo>
                  <a:lnTo>
                    <a:pt x="15" y="66"/>
                  </a:lnTo>
                  <a:lnTo>
                    <a:pt x="15" y="66"/>
                  </a:lnTo>
                  <a:lnTo>
                    <a:pt x="33" y="48"/>
                  </a:lnTo>
                  <a:lnTo>
                    <a:pt x="52" y="66"/>
                  </a:lnTo>
                  <a:lnTo>
                    <a:pt x="67" y="51"/>
                  </a:lnTo>
                  <a:lnTo>
                    <a:pt x="66"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98" name="Freeform 8"/>
            <p:cNvSpPr>
              <a:spLocks/>
            </p:cNvSpPr>
            <p:nvPr/>
          </p:nvSpPr>
          <p:spPr bwMode="black">
            <a:xfrm>
              <a:off x="1876425" y="4184650"/>
              <a:ext cx="104775" cy="104775"/>
            </a:xfrm>
            <a:custGeom>
              <a:avLst/>
              <a:gdLst>
                <a:gd name="T0" fmla="*/ 14 w 66"/>
                <a:gd name="T1" fmla="*/ 66 h 66"/>
                <a:gd name="T2" fmla="*/ 15 w 66"/>
                <a:gd name="T3" fmla="*/ 66 h 66"/>
                <a:gd name="T4" fmla="*/ 33 w 66"/>
                <a:gd name="T5" fmla="*/ 48 h 66"/>
                <a:gd name="T6" fmla="*/ 52 w 66"/>
                <a:gd name="T7" fmla="*/ 66 h 66"/>
                <a:gd name="T8" fmla="*/ 66 w 66"/>
                <a:gd name="T9" fmla="*/ 51 h 66"/>
                <a:gd name="T10" fmla="*/ 66 w 66"/>
                <a:gd name="T11" fmla="*/ 51 h 66"/>
                <a:gd name="T12" fmla="*/ 48 w 66"/>
                <a:gd name="T13" fmla="*/ 33 h 66"/>
                <a:gd name="T14" fmla="*/ 66 w 66"/>
                <a:gd name="T15" fmla="*/ 14 h 66"/>
                <a:gd name="T16" fmla="*/ 52 w 66"/>
                <a:gd name="T17" fmla="*/ 0 h 66"/>
                <a:gd name="T18" fmla="*/ 33 w 66"/>
                <a:gd name="T19" fmla="*/ 18 h 66"/>
                <a:gd name="T20" fmla="*/ 14 w 66"/>
                <a:gd name="T21" fmla="*/ 0 h 66"/>
                <a:gd name="T22" fmla="*/ 0 w 66"/>
                <a:gd name="T23" fmla="*/ 14 h 66"/>
                <a:gd name="T24" fmla="*/ 18 w 66"/>
                <a:gd name="T25" fmla="*/ 33 h 66"/>
                <a:gd name="T26" fmla="*/ 0 w 66"/>
                <a:gd name="T27" fmla="*/ 51 h 66"/>
                <a:gd name="T28" fmla="*/ 14 w 66"/>
                <a:gd name="T2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14" y="66"/>
                  </a:moveTo>
                  <a:lnTo>
                    <a:pt x="15" y="66"/>
                  </a:lnTo>
                  <a:lnTo>
                    <a:pt x="33" y="48"/>
                  </a:lnTo>
                  <a:lnTo>
                    <a:pt x="52" y="66"/>
                  </a:lnTo>
                  <a:lnTo>
                    <a:pt x="66" y="51"/>
                  </a:lnTo>
                  <a:lnTo>
                    <a:pt x="66" y="51"/>
                  </a:lnTo>
                  <a:lnTo>
                    <a:pt x="48" y="33"/>
                  </a:lnTo>
                  <a:lnTo>
                    <a:pt x="66" y="14"/>
                  </a:lnTo>
                  <a:lnTo>
                    <a:pt x="52" y="0"/>
                  </a:lnTo>
                  <a:lnTo>
                    <a:pt x="33" y="18"/>
                  </a:lnTo>
                  <a:lnTo>
                    <a:pt x="14" y="0"/>
                  </a:lnTo>
                  <a:lnTo>
                    <a:pt x="0" y="14"/>
                  </a:lnTo>
                  <a:lnTo>
                    <a:pt x="18" y="33"/>
                  </a:lnTo>
                  <a:lnTo>
                    <a:pt x="0" y="51"/>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99" name="Freeform 9"/>
            <p:cNvSpPr>
              <a:spLocks/>
            </p:cNvSpPr>
            <p:nvPr/>
          </p:nvSpPr>
          <p:spPr bwMode="black">
            <a:xfrm>
              <a:off x="1498600" y="3879850"/>
              <a:ext cx="336550" cy="795338"/>
            </a:xfrm>
            <a:custGeom>
              <a:avLst/>
              <a:gdLst>
                <a:gd name="T0" fmla="*/ 938 w 1156"/>
                <a:gd name="T1" fmla="*/ 2724 h 2724"/>
                <a:gd name="T2" fmla="*/ 1139 w 1156"/>
                <a:gd name="T3" fmla="*/ 2523 h 2724"/>
                <a:gd name="T4" fmla="*/ 1036 w 1156"/>
                <a:gd name="T5" fmla="*/ 2347 h 2724"/>
                <a:gd name="T6" fmla="*/ 1156 w 1156"/>
                <a:gd name="T7" fmla="*/ 1686 h 2724"/>
                <a:gd name="T8" fmla="*/ 953 w 1156"/>
                <a:gd name="T9" fmla="*/ 884 h 2724"/>
                <a:gd name="T10" fmla="*/ 188 w 1156"/>
                <a:gd name="T11" fmla="*/ 128 h 2724"/>
                <a:gd name="T12" fmla="*/ 327 w 1156"/>
                <a:gd name="T13" fmla="*/ 90 h 2724"/>
                <a:gd name="T14" fmla="*/ 302 w 1156"/>
                <a:gd name="T15" fmla="*/ 0 h 2724"/>
                <a:gd name="T16" fmla="*/ 0 w 1156"/>
                <a:gd name="T17" fmla="*/ 82 h 2724"/>
                <a:gd name="T18" fmla="*/ 83 w 1156"/>
                <a:gd name="T19" fmla="*/ 385 h 2724"/>
                <a:gd name="T20" fmla="*/ 173 w 1156"/>
                <a:gd name="T21" fmla="*/ 360 h 2724"/>
                <a:gd name="T22" fmla="*/ 135 w 1156"/>
                <a:gd name="T23" fmla="*/ 223 h 2724"/>
                <a:gd name="T24" fmla="*/ 858 w 1156"/>
                <a:gd name="T25" fmla="*/ 937 h 2724"/>
                <a:gd name="T26" fmla="*/ 1047 w 1156"/>
                <a:gd name="T27" fmla="*/ 1686 h 2724"/>
                <a:gd name="T28" fmla="*/ 979 w 1156"/>
                <a:gd name="T29" fmla="*/ 2171 h 2724"/>
                <a:gd name="T30" fmla="*/ 933 w 1156"/>
                <a:gd name="T31" fmla="*/ 2312 h 2724"/>
                <a:gd name="T32" fmla="*/ 929 w 1156"/>
                <a:gd name="T33" fmla="*/ 2321 h 2724"/>
                <a:gd name="T34" fmla="*/ 736 w 1156"/>
                <a:gd name="T35" fmla="*/ 2523 h 2724"/>
                <a:gd name="T36" fmla="*/ 938 w 1156"/>
                <a:gd name="T37" fmla="*/ 2724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6" h="2724">
                  <a:moveTo>
                    <a:pt x="938" y="2724"/>
                  </a:moveTo>
                  <a:cubicBezTo>
                    <a:pt x="1049" y="2724"/>
                    <a:pt x="1139" y="2634"/>
                    <a:pt x="1139" y="2523"/>
                  </a:cubicBezTo>
                  <a:cubicBezTo>
                    <a:pt x="1139" y="2447"/>
                    <a:pt x="1098" y="2382"/>
                    <a:pt x="1036" y="2347"/>
                  </a:cubicBezTo>
                  <a:cubicBezTo>
                    <a:pt x="1078" y="2239"/>
                    <a:pt x="1156" y="1994"/>
                    <a:pt x="1156" y="1686"/>
                  </a:cubicBezTo>
                  <a:cubicBezTo>
                    <a:pt x="1156" y="1444"/>
                    <a:pt x="1108" y="1164"/>
                    <a:pt x="953" y="884"/>
                  </a:cubicBezTo>
                  <a:cubicBezTo>
                    <a:pt x="807" y="619"/>
                    <a:pt x="566" y="356"/>
                    <a:pt x="188" y="128"/>
                  </a:cubicBezTo>
                  <a:cubicBezTo>
                    <a:pt x="327" y="90"/>
                    <a:pt x="327" y="90"/>
                    <a:pt x="327" y="90"/>
                  </a:cubicBezTo>
                  <a:cubicBezTo>
                    <a:pt x="302" y="0"/>
                    <a:pt x="302" y="0"/>
                    <a:pt x="302" y="0"/>
                  </a:cubicBezTo>
                  <a:cubicBezTo>
                    <a:pt x="0" y="82"/>
                    <a:pt x="0" y="82"/>
                    <a:pt x="0" y="82"/>
                  </a:cubicBezTo>
                  <a:cubicBezTo>
                    <a:pt x="83" y="385"/>
                    <a:pt x="83" y="385"/>
                    <a:pt x="83" y="385"/>
                  </a:cubicBezTo>
                  <a:cubicBezTo>
                    <a:pt x="173" y="360"/>
                    <a:pt x="173" y="360"/>
                    <a:pt x="173" y="360"/>
                  </a:cubicBezTo>
                  <a:cubicBezTo>
                    <a:pt x="135" y="223"/>
                    <a:pt x="135" y="223"/>
                    <a:pt x="135" y="223"/>
                  </a:cubicBezTo>
                  <a:cubicBezTo>
                    <a:pt x="497" y="443"/>
                    <a:pt x="721" y="690"/>
                    <a:pt x="858" y="937"/>
                  </a:cubicBezTo>
                  <a:cubicBezTo>
                    <a:pt x="1002" y="1198"/>
                    <a:pt x="1047" y="1459"/>
                    <a:pt x="1047" y="1686"/>
                  </a:cubicBezTo>
                  <a:cubicBezTo>
                    <a:pt x="1047" y="1881"/>
                    <a:pt x="1013" y="2051"/>
                    <a:pt x="979" y="2171"/>
                  </a:cubicBezTo>
                  <a:cubicBezTo>
                    <a:pt x="963" y="2231"/>
                    <a:pt x="946" y="2279"/>
                    <a:pt x="933" y="2312"/>
                  </a:cubicBezTo>
                  <a:cubicBezTo>
                    <a:pt x="932" y="2315"/>
                    <a:pt x="931" y="2318"/>
                    <a:pt x="929" y="2321"/>
                  </a:cubicBezTo>
                  <a:cubicBezTo>
                    <a:pt x="822" y="2326"/>
                    <a:pt x="736" y="2414"/>
                    <a:pt x="736" y="2523"/>
                  </a:cubicBezTo>
                  <a:cubicBezTo>
                    <a:pt x="736" y="2634"/>
                    <a:pt x="826" y="2724"/>
                    <a:pt x="938" y="27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100" name="Oval 10"/>
            <p:cNvSpPr>
              <a:spLocks noChangeArrowheads="1"/>
            </p:cNvSpPr>
            <p:nvPr/>
          </p:nvSpPr>
          <p:spPr bwMode="black">
            <a:xfrm>
              <a:off x="1744663" y="4589463"/>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101" name="Freeform 11"/>
            <p:cNvSpPr>
              <a:spLocks/>
            </p:cNvSpPr>
            <p:nvPr/>
          </p:nvSpPr>
          <p:spPr bwMode="black">
            <a:xfrm>
              <a:off x="1860550" y="4225925"/>
              <a:ext cx="314325" cy="350838"/>
            </a:xfrm>
            <a:custGeom>
              <a:avLst/>
              <a:gdLst>
                <a:gd name="T0" fmla="*/ 695 w 1079"/>
                <a:gd name="T1" fmla="*/ 124 h 1206"/>
                <a:gd name="T2" fmla="*/ 834 w 1079"/>
                <a:gd name="T3" fmla="*/ 90 h 1206"/>
                <a:gd name="T4" fmla="*/ 812 w 1079"/>
                <a:gd name="T5" fmla="*/ 0 h 1206"/>
                <a:gd name="T6" fmla="*/ 507 w 1079"/>
                <a:gd name="T7" fmla="*/ 73 h 1206"/>
                <a:gd name="T8" fmla="*/ 580 w 1079"/>
                <a:gd name="T9" fmla="*/ 378 h 1206"/>
                <a:gd name="T10" fmla="*/ 671 w 1079"/>
                <a:gd name="T11" fmla="*/ 356 h 1206"/>
                <a:gd name="T12" fmla="*/ 638 w 1079"/>
                <a:gd name="T13" fmla="*/ 217 h 1206"/>
                <a:gd name="T14" fmla="*/ 924 w 1079"/>
                <a:gd name="T15" fmla="*/ 392 h 1206"/>
                <a:gd name="T16" fmla="*/ 528 w 1079"/>
                <a:gd name="T17" fmla="*/ 753 h 1206"/>
                <a:gd name="T18" fmla="*/ 362 w 1079"/>
                <a:gd name="T19" fmla="*/ 844 h 1206"/>
                <a:gd name="T20" fmla="*/ 337 w 1079"/>
                <a:gd name="T21" fmla="*/ 856 h 1206"/>
                <a:gd name="T22" fmla="*/ 201 w 1079"/>
                <a:gd name="T23" fmla="*/ 803 h 1206"/>
                <a:gd name="T24" fmla="*/ 0 w 1079"/>
                <a:gd name="T25" fmla="*/ 1005 h 1206"/>
                <a:gd name="T26" fmla="*/ 201 w 1079"/>
                <a:gd name="T27" fmla="*/ 1206 h 1206"/>
                <a:gd name="T28" fmla="*/ 403 w 1079"/>
                <a:gd name="T29" fmla="*/ 1005 h 1206"/>
                <a:gd name="T30" fmla="*/ 395 w 1079"/>
                <a:gd name="T31" fmla="*/ 949 h 1206"/>
                <a:gd name="T32" fmla="*/ 1047 w 1079"/>
                <a:gd name="T33" fmla="*/ 406 h 1206"/>
                <a:gd name="T34" fmla="*/ 1079 w 1079"/>
                <a:gd name="T35" fmla="*/ 359 h 1206"/>
                <a:gd name="T36" fmla="*/ 695 w 1079"/>
                <a:gd name="T37" fmla="*/ 12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9" h="1206">
                  <a:moveTo>
                    <a:pt x="695" y="124"/>
                  </a:moveTo>
                  <a:cubicBezTo>
                    <a:pt x="834" y="90"/>
                    <a:pt x="834" y="90"/>
                    <a:pt x="834" y="90"/>
                  </a:cubicBezTo>
                  <a:cubicBezTo>
                    <a:pt x="812" y="0"/>
                    <a:pt x="812" y="0"/>
                    <a:pt x="812" y="0"/>
                  </a:cubicBezTo>
                  <a:cubicBezTo>
                    <a:pt x="507" y="73"/>
                    <a:pt x="507" y="73"/>
                    <a:pt x="507" y="73"/>
                  </a:cubicBezTo>
                  <a:cubicBezTo>
                    <a:pt x="580" y="378"/>
                    <a:pt x="580" y="378"/>
                    <a:pt x="580" y="378"/>
                  </a:cubicBezTo>
                  <a:cubicBezTo>
                    <a:pt x="671" y="356"/>
                    <a:pt x="671" y="356"/>
                    <a:pt x="671" y="356"/>
                  </a:cubicBezTo>
                  <a:cubicBezTo>
                    <a:pt x="638" y="217"/>
                    <a:pt x="638" y="217"/>
                    <a:pt x="638" y="217"/>
                  </a:cubicBezTo>
                  <a:cubicBezTo>
                    <a:pt x="924" y="392"/>
                    <a:pt x="924" y="392"/>
                    <a:pt x="924" y="392"/>
                  </a:cubicBezTo>
                  <a:cubicBezTo>
                    <a:pt x="800" y="559"/>
                    <a:pt x="651" y="677"/>
                    <a:pt x="528" y="753"/>
                  </a:cubicBezTo>
                  <a:cubicBezTo>
                    <a:pt x="462" y="795"/>
                    <a:pt x="403" y="825"/>
                    <a:pt x="362" y="844"/>
                  </a:cubicBezTo>
                  <a:cubicBezTo>
                    <a:pt x="353" y="849"/>
                    <a:pt x="344" y="853"/>
                    <a:pt x="337" y="856"/>
                  </a:cubicBezTo>
                  <a:cubicBezTo>
                    <a:pt x="301" y="823"/>
                    <a:pt x="253" y="803"/>
                    <a:pt x="201" y="803"/>
                  </a:cubicBezTo>
                  <a:cubicBezTo>
                    <a:pt x="90" y="803"/>
                    <a:pt x="0" y="894"/>
                    <a:pt x="0" y="1005"/>
                  </a:cubicBezTo>
                  <a:cubicBezTo>
                    <a:pt x="0" y="1116"/>
                    <a:pt x="90" y="1206"/>
                    <a:pt x="201" y="1206"/>
                  </a:cubicBezTo>
                  <a:cubicBezTo>
                    <a:pt x="312" y="1206"/>
                    <a:pt x="403" y="1116"/>
                    <a:pt x="403" y="1005"/>
                  </a:cubicBezTo>
                  <a:cubicBezTo>
                    <a:pt x="403" y="986"/>
                    <a:pt x="400" y="967"/>
                    <a:pt x="395" y="949"/>
                  </a:cubicBezTo>
                  <a:cubicBezTo>
                    <a:pt x="524" y="891"/>
                    <a:pt x="829" y="729"/>
                    <a:pt x="1047" y="406"/>
                  </a:cubicBezTo>
                  <a:cubicBezTo>
                    <a:pt x="1079" y="359"/>
                    <a:pt x="1079" y="359"/>
                    <a:pt x="1079" y="359"/>
                  </a:cubicBezTo>
                  <a:lnTo>
                    <a:pt x="695"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102" name="Oval 12"/>
            <p:cNvSpPr>
              <a:spLocks noChangeArrowheads="1"/>
            </p:cNvSpPr>
            <p:nvPr/>
          </p:nvSpPr>
          <p:spPr bwMode="black">
            <a:xfrm>
              <a:off x="1892300" y="4491038"/>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103" name="Freeform 13"/>
            <p:cNvSpPr>
              <a:spLocks/>
            </p:cNvSpPr>
            <p:nvPr/>
          </p:nvSpPr>
          <p:spPr bwMode="black">
            <a:xfrm>
              <a:off x="1447800" y="4306888"/>
              <a:ext cx="215900" cy="322263"/>
            </a:xfrm>
            <a:custGeom>
              <a:avLst/>
              <a:gdLst>
                <a:gd name="T0" fmla="*/ 537 w 738"/>
                <a:gd name="T1" fmla="*/ 706 h 1109"/>
                <a:gd name="T2" fmla="*/ 506 w 738"/>
                <a:gd name="T3" fmla="*/ 708 h 1109"/>
                <a:gd name="T4" fmla="*/ 273 w 738"/>
                <a:gd name="T5" fmla="*/ 155 h 1109"/>
                <a:gd name="T6" fmla="*/ 408 w 738"/>
                <a:gd name="T7" fmla="*/ 101 h 1109"/>
                <a:gd name="T8" fmla="*/ 368 w 738"/>
                <a:gd name="T9" fmla="*/ 0 h 1109"/>
                <a:gd name="T10" fmla="*/ 0 w 738"/>
                <a:gd name="T11" fmla="*/ 147 h 1109"/>
                <a:gd name="T12" fmla="*/ 41 w 738"/>
                <a:gd name="T13" fmla="*/ 248 h 1109"/>
                <a:gd name="T14" fmla="*/ 172 w 738"/>
                <a:gd name="T15" fmla="*/ 195 h 1109"/>
                <a:gd name="T16" fmla="*/ 407 w 738"/>
                <a:gd name="T17" fmla="*/ 753 h 1109"/>
                <a:gd name="T18" fmla="*/ 335 w 738"/>
                <a:gd name="T19" fmla="*/ 908 h 1109"/>
                <a:gd name="T20" fmla="*/ 537 w 738"/>
                <a:gd name="T21" fmla="*/ 1109 h 1109"/>
                <a:gd name="T22" fmla="*/ 738 w 738"/>
                <a:gd name="T23" fmla="*/ 908 h 1109"/>
                <a:gd name="T24" fmla="*/ 537 w 738"/>
                <a:gd name="T25" fmla="*/ 706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1109">
                  <a:moveTo>
                    <a:pt x="537" y="706"/>
                  </a:moveTo>
                  <a:cubicBezTo>
                    <a:pt x="526" y="706"/>
                    <a:pt x="516" y="707"/>
                    <a:pt x="506" y="708"/>
                  </a:cubicBezTo>
                  <a:cubicBezTo>
                    <a:pt x="273" y="155"/>
                    <a:pt x="273" y="155"/>
                    <a:pt x="273" y="155"/>
                  </a:cubicBezTo>
                  <a:cubicBezTo>
                    <a:pt x="408" y="101"/>
                    <a:pt x="408" y="101"/>
                    <a:pt x="408" y="101"/>
                  </a:cubicBezTo>
                  <a:cubicBezTo>
                    <a:pt x="368" y="0"/>
                    <a:pt x="368" y="0"/>
                    <a:pt x="368" y="0"/>
                  </a:cubicBezTo>
                  <a:cubicBezTo>
                    <a:pt x="0" y="147"/>
                    <a:pt x="0" y="147"/>
                    <a:pt x="0" y="147"/>
                  </a:cubicBezTo>
                  <a:cubicBezTo>
                    <a:pt x="41" y="248"/>
                    <a:pt x="41" y="248"/>
                    <a:pt x="41" y="248"/>
                  </a:cubicBezTo>
                  <a:cubicBezTo>
                    <a:pt x="172" y="195"/>
                    <a:pt x="172" y="195"/>
                    <a:pt x="172" y="195"/>
                  </a:cubicBezTo>
                  <a:cubicBezTo>
                    <a:pt x="407" y="753"/>
                    <a:pt x="407" y="753"/>
                    <a:pt x="407" y="753"/>
                  </a:cubicBezTo>
                  <a:cubicBezTo>
                    <a:pt x="363" y="790"/>
                    <a:pt x="335" y="846"/>
                    <a:pt x="335" y="908"/>
                  </a:cubicBezTo>
                  <a:cubicBezTo>
                    <a:pt x="335" y="1019"/>
                    <a:pt x="425" y="1109"/>
                    <a:pt x="537" y="1109"/>
                  </a:cubicBezTo>
                  <a:cubicBezTo>
                    <a:pt x="648" y="1109"/>
                    <a:pt x="738" y="1019"/>
                    <a:pt x="738" y="908"/>
                  </a:cubicBezTo>
                  <a:cubicBezTo>
                    <a:pt x="738" y="796"/>
                    <a:pt x="648" y="706"/>
                    <a:pt x="537" y="7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sp>
          <p:nvSpPr>
            <p:cNvPr id="104" name="Oval 14"/>
            <p:cNvSpPr>
              <a:spLocks noChangeArrowheads="1"/>
            </p:cNvSpPr>
            <p:nvPr/>
          </p:nvSpPr>
          <p:spPr bwMode="black">
            <a:xfrm>
              <a:off x="1577975" y="4543425"/>
              <a:ext cx="53975"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632" dirty="0">
                <a:solidFill>
                  <a:srgbClr val="FFFFFF"/>
                </a:solidFill>
              </a:endParaRPr>
            </a:p>
          </p:txBody>
        </p:sp>
      </p:grpSp>
    </p:spTree>
    <p:extLst>
      <p:ext uri="{BB962C8B-B14F-4D97-AF65-F5344CB8AC3E}">
        <p14:creationId xmlns:p14="http://schemas.microsoft.com/office/powerpoint/2010/main" val="2949069742"/>
      </p:ext>
    </p:extLst>
  </p:cSld>
  <p:clrMapOvr>
    <a:masterClrMapping/>
  </p:clrMapOvr>
  <mc:AlternateContent xmlns:mc="http://schemas.openxmlformats.org/markup-compatibility/2006" xmlns:p14="http://schemas.microsoft.com/office/powerpoint/2010/main">
    <mc:Choice Requires="p14">
      <p:transition spd="slow" p14:dur="1750">
        <p:push/>
      </p:transition>
    </mc:Choice>
    <mc:Fallback xmlns="">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2486646" y="2252237"/>
            <a:ext cx="9947329" cy="2490051"/>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rIns="186521" rtlCol="0" anchor="ctr"/>
          <a:lstStyle/>
          <a:p>
            <a:pPr>
              <a:lnSpc>
                <a:spcPct val="90000"/>
              </a:lnSpc>
            </a:pPr>
            <a:endParaRPr lang="en-US" sz="2448">
              <a:gradFill>
                <a:gsLst>
                  <a:gs pos="0">
                    <a:srgbClr val="000000"/>
                  </a:gs>
                  <a:gs pos="100000">
                    <a:srgbClr val="000000"/>
                  </a:gs>
                </a:gsLst>
                <a:lin ang="5400000" scaled="0"/>
              </a:gradFill>
            </a:endParaRPr>
          </a:p>
        </p:txBody>
      </p:sp>
      <p:sp>
        <p:nvSpPr>
          <p:cNvPr id="25" name="Rectangle 24"/>
          <p:cNvSpPr/>
          <p:nvPr/>
        </p:nvSpPr>
        <p:spPr bwMode="auto">
          <a:xfrm>
            <a:off x="2501" y="2252237"/>
            <a:ext cx="2484145" cy="24841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 name="TextBox 6"/>
          <p:cNvSpPr txBox="1"/>
          <p:nvPr/>
        </p:nvSpPr>
        <p:spPr>
          <a:xfrm>
            <a:off x="2883042" y="2821979"/>
            <a:ext cx="9024724" cy="1348018"/>
          </a:xfrm>
          <a:prstGeom prst="rect">
            <a:avLst/>
          </a:prstGeom>
          <a:noFill/>
        </p:spPr>
        <p:txBody>
          <a:bodyPr wrap="square" lIns="0" tIns="0" rIns="0" bIns="0" rtlCol="0" anchor="ctr" anchorCtr="0">
            <a:noAutofit/>
          </a:bodyPr>
          <a:lstStyle/>
          <a:p>
            <a:r>
              <a:rPr lang="en-US" sz="3264" spc="-102" dirty="0">
                <a:gradFill>
                  <a:gsLst>
                    <a:gs pos="0">
                      <a:srgbClr val="505050"/>
                    </a:gs>
                    <a:gs pos="100000">
                      <a:srgbClr val="505050"/>
                    </a:gs>
                  </a:gsLst>
                  <a:lin ang="5400000" scaled="0"/>
                </a:gradFill>
                <a:latin typeface="Segoe UI Light"/>
              </a:rPr>
              <a:t>“The social Web appeals to innate human desires for self-expression, human connection, and a sense of belonging... Social networking captures our pictures, feelings, and relationships, and makes the Web feel human again.”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926" y="2562662"/>
            <a:ext cx="1863293" cy="1863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txBox="1">
            <a:spLocks/>
          </p:cNvSpPr>
          <p:nvPr/>
        </p:nvSpPr>
        <p:spPr>
          <a:xfrm>
            <a:off x="531948" y="233151"/>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r>
              <a:rPr sz="5507">
                <a:gradFill>
                  <a:gsLst>
                    <a:gs pos="1250">
                      <a:srgbClr val="505050"/>
                    </a:gs>
                    <a:gs pos="100000">
                      <a:srgbClr val="505050"/>
                    </a:gs>
                  </a:gsLst>
                  <a:lin ang="5400000" scaled="0"/>
                </a:gradFill>
              </a:rPr>
              <a:t>Why is everyone going social?</a:t>
            </a:r>
          </a:p>
        </p:txBody>
      </p:sp>
      <p:sp>
        <p:nvSpPr>
          <p:cNvPr id="2" name="TextBox 1"/>
          <p:cNvSpPr txBox="1"/>
          <p:nvPr/>
        </p:nvSpPr>
        <p:spPr>
          <a:xfrm>
            <a:off x="8700051" y="4485259"/>
            <a:ext cx="3480603" cy="256159"/>
          </a:xfrm>
          <a:prstGeom prst="rect">
            <a:avLst/>
          </a:prstGeom>
          <a:noFill/>
        </p:spPr>
        <p:txBody>
          <a:bodyPr wrap="none" lIns="0" tIns="0" rIns="0" bIns="0" rtlCol="0">
            <a:spAutoFit/>
          </a:bodyPr>
          <a:lstStyle/>
          <a:p>
            <a:r>
              <a:rPr lang="en-US" sz="1632" spc="-71" dirty="0">
                <a:gradFill>
                  <a:gsLst>
                    <a:gs pos="2917">
                      <a:srgbClr val="505050"/>
                    </a:gs>
                    <a:gs pos="30000">
                      <a:srgbClr val="505050"/>
                    </a:gs>
                  </a:gsLst>
                  <a:lin ang="5400000" scaled="0"/>
                </a:gradFill>
              </a:rPr>
              <a:t>Clara Shih – author of “the Facebook Era”</a:t>
            </a:r>
          </a:p>
        </p:txBody>
      </p:sp>
    </p:spTree>
    <p:extLst>
      <p:ext uri="{BB962C8B-B14F-4D97-AF65-F5344CB8AC3E}">
        <p14:creationId xmlns:p14="http://schemas.microsoft.com/office/powerpoint/2010/main" val="297589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295275"/>
            <a:ext cx="11888787" cy="917575"/>
          </a:xfrm>
        </p:spPr>
        <p:txBody>
          <a:bodyPr/>
          <a:lstStyle/>
          <a:p>
            <a:r>
              <a:rPr lang="en-US" dirty="0" smtClean="0"/>
              <a:t>Years to reach 50 million users…</a:t>
            </a:r>
            <a:endParaRPr lang="en-US" dirty="0"/>
          </a:p>
        </p:txBody>
      </p:sp>
      <p:sp>
        <p:nvSpPr>
          <p:cNvPr id="3" name="Rectangle 2"/>
          <p:cNvSpPr/>
          <p:nvPr/>
        </p:nvSpPr>
        <p:spPr bwMode="auto">
          <a:xfrm>
            <a:off x="403602" y="1975570"/>
            <a:ext cx="2792358" cy="279781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3672" dirty="0">
                <a:gradFill>
                  <a:gsLst>
                    <a:gs pos="0">
                      <a:srgbClr val="FFFFFF"/>
                    </a:gs>
                    <a:gs pos="100000">
                      <a:srgbClr val="FFFFFF"/>
                    </a:gs>
                  </a:gsLst>
                  <a:lin ang="5400000" scaled="0"/>
                </a:gradFill>
              </a:rPr>
              <a:t>Radio</a:t>
            </a:r>
            <a:endParaRPr lang="en-US" sz="2040" dirty="0">
              <a:gradFill>
                <a:gsLst>
                  <a:gs pos="0">
                    <a:srgbClr val="FFFFFF"/>
                  </a:gs>
                  <a:gs pos="100000">
                    <a:srgbClr val="FFFFFF"/>
                  </a:gs>
                </a:gsLst>
                <a:lin ang="5400000" scaled="0"/>
              </a:gradFill>
            </a:endParaRPr>
          </a:p>
        </p:txBody>
      </p:sp>
      <p:sp>
        <p:nvSpPr>
          <p:cNvPr id="5" name="Rectangle 4"/>
          <p:cNvSpPr/>
          <p:nvPr/>
        </p:nvSpPr>
        <p:spPr bwMode="auto">
          <a:xfrm>
            <a:off x="3351393" y="1975570"/>
            <a:ext cx="2792358" cy="279781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3672" dirty="0">
                <a:gradFill>
                  <a:gsLst>
                    <a:gs pos="0">
                      <a:srgbClr val="FFFFFF"/>
                    </a:gs>
                    <a:gs pos="100000">
                      <a:srgbClr val="FFFFFF"/>
                    </a:gs>
                  </a:gsLst>
                  <a:lin ang="5400000" scaled="0"/>
                </a:gradFill>
              </a:rPr>
              <a:t>Television</a:t>
            </a:r>
          </a:p>
        </p:txBody>
      </p:sp>
      <p:sp>
        <p:nvSpPr>
          <p:cNvPr id="6" name="Rectangle 5"/>
          <p:cNvSpPr/>
          <p:nvPr/>
        </p:nvSpPr>
        <p:spPr bwMode="auto">
          <a:xfrm>
            <a:off x="6338349" y="1975570"/>
            <a:ext cx="2792358" cy="279781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3672" dirty="0">
                <a:gradFill>
                  <a:gsLst>
                    <a:gs pos="0">
                      <a:srgbClr val="FFFFFF"/>
                    </a:gs>
                    <a:gs pos="100000">
                      <a:srgbClr val="FFFFFF"/>
                    </a:gs>
                  </a:gsLst>
                  <a:lin ang="5400000" scaled="0"/>
                </a:gradFill>
              </a:rPr>
              <a:t>Internet</a:t>
            </a:r>
          </a:p>
        </p:txBody>
      </p:sp>
      <p:sp>
        <p:nvSpPr>
          <p:cNvPr id="7" name="Rectangle 6"/>
          <p:cNvSpPr/>
          <p:nvPr/>
        </p:nvSpPr>
        <p:spPr bwMode="auto">
          <a:xfrm>
            <a:off x="9279260" y="1975570"/>
            <a:ext cx="2792358" cy="279781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3672" dirty="0">
                <a:gradFill>
                  <a:gsLst>
                    <a:gs pos="0">
                      <a:srgbClr val="FFFFFF"/>
                    </a:gs>
                    <a:gs pos="100000">
                      <a:srgbClr val="FFFFFF"/>
                    </a:gs>
                  </a:gsLst>
                  <a:lin ang="5400000" scaled="0"/>
                </a:gradFill>
              </a:rPr>
              <a:t>Facebook</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0985" y="2580525"/>
            <a:ext cx="997591" cy="1244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7193" y="2733066"/>
            <a:ext cx="1500759" cy="93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6164" y="2404587"/>
            <a:ext cx="1596729" cy="1596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4341" y="2701854"/>
            <a:ext cx="1002196" cy="1002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03602" y="4889097"/>
            <a:ext cx="2792358" cy="576340"/>
          </a:xfrm>
          <a:prstGeom prst="rect">
            <a:avLst/>
          </a:prstGeom>
          <a:noFill/>
        </p:spPr>
        <p:txBody>
          <a:bodyPr wrap="square" lIns="0" tIns="0" rIns="0" bIns="0" rtlCol="0">
            <a:spAutoFit/>
          </a:bodyPr>
          <a:lstStyle/>
          <a:p>
            <a:r>
              <a:rPr lang="en-US" sz="3672" spc="-71" dirty="0">
                <a:solidFill>
                  <a:srgbClr val="002060"/>
                </a:solidFill>
              </a:rPr>
              <a:t>38 Years</a:t>
            </a:r>
          </a:p>
        </p:txBody>
      </p:sp>
      <p:sp>
        <p:nvSpPr>
          <p:cNvPr id="14" name="TextBox 13"/>
          <p:cNvSpPr txBox="1"/>
          <p:nvPr/>
        </p:nvSpPr>
        <p:spPr>
          <a:xfrm>
            <a:off x="3351393" y="4889097"/>
            <a:ext cx="2792358" cy="576340"/>
          </a:xfrm>
          <a:prstGeom prst="rect">
            <a:avLst/>
          </a:prstGeom>
          <a:noFill/>
        </p:spPr>
        <p:txBody>
          <a:bodyPr wrap="square" lIns="0" tIns="0" rIns="0" bIns="0" rtlCol="0">
            <a:spAutoFit/>
          </a:bodyPr>
          <a:lstStyle/>
          <a:p>
            <a:r>
              <a:rPr lang="en-US" sz="3672" spc="-71" dirty="0">
                <a:solidFill>
                  <a:srgbClr val="002060"/>
                </a:solidFill>
              </a:rPr>
              <a:t>13 Years</a:t>
            </a:r>
          </a:p>
        </p:txBody>
      </p:sp>
      <p:sp>
        <p:nvSpPr>
          <p:cNvPr id="15" name="TextBox 14"/>
          <p:cNvSpPr txBox="1"/>
          <p:nvPr/>
        </p:nvSpPr>
        <p:spPr>
          <a:xfrm>
            <a:off x="6338349" y="4889097"/>
            <a:ext cx="2792358" cy="576340"/>
          </a:xfrm>
          <a:prstGeom prst="rect">
            <a:avLst/>
          </a:prstGeom>
          <a:noFill/>
        </p:spPr>
        <p:txBody>
          <a:bodyPr wrap="square" lIns="0" tIns="0" rIns="0" bIns="0" rtlCol="0">
            <a:spAutoFit/>
          </a:bodyPr>
          <a:lstStyle/>
          <a:p>
            <a:r>
              <a:rPr lang="en-US" sz="3672" spc="-71" dirty="0">
                <a:solidFill>
                  <a:srgbClr val="002060"/>
                </a:solidFill>
              </a:rPr>
              <a:t>4 Years</a:t>
            </a:r>
          </a:p>
        </p:txBody>
      </p:sp>
      <p:sp>
        <p:nvSpPr>
          <p:cNvPr id="16" name="TextBox 15"/>
          <p:cNvSpPr txBox="1"/>
          <p:nvPr/>
        </p:nvSpPr>
        <p:spPr>
          <a:xfrm>
            <a:off x="9279260" y="4889097"/>
            <a:ext cx="2792358" cy="576340"/>
          </a:xfrm>
          <a:prstGeom prst="rect">
            <a:avLst/>
          </a:prstGeom>
          <a:noFill/>
        </p:spPr>
        <p:txBody>
          <a:bodyPr wrap="square" lIns="0" tIns="0" rIns="0" bIns="0" rtlCol="0">
            <a:spAutoFit/>
          </a:bodyPr>
          <a:lstStyle/>
          <a:p>
            <a:r>
              <a:rPr lang="en-US" sz="3672" spc="-71" dirty="0">
                <a:solidFill>
                  <a:srgbClr val="002060"/>
                </a:solidFill>
              </a:rPr>
              <a:t>&lt; 9 months!</a:t>
            </a:r>
          </a:p>
        </p:txBody>
      </p:sp>
    </p:spTree>
    <p:extLst>
      <p:ext uri="{BB962C8B-B14F-4D97-AF65-F5344CB8AC3E}">
        <p14:creationId xmlns:p14="http://schemas.microsoft.com/office/powerpoint/2010/main" val="1659203336"/>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9550"/>
            <a:ext cx="11380788" cy="763588"/>
          </a:xfrm>
        </p:spPr>
        <p:txBody>
          <a:bodyPr/>
          <a:lstStyle/>
          <a:p>
            <a:r>
              <a:rPr lang="en-US" dirty="0" smtClean="0"/>
              <a:t>Social De-mystified</a:t>
            </a:r>
            <a:endParaRPr lang="en-US" dirty="0"/>
          </a:p>
        </p:txBody>
      </p:sp>
      <p:grpSp>
        <p:nvGrpSpPr>
          <p:cNvPr id="5" name="Group 4"/>
          <p:cNvGrpSpPr/>
          <p:nvPr/>
        </p:nvGrpSpPr>
        <p:grpSpPr>
          <a:xfrm>
            <a:off x="5228730" y="4075499"/>
            <a:ext cx="2559800" cy="2559803"/>
            <a:chOff x="5124219" y="3995950"/>
            <a:chExt cx="2509836" cy="2509839"/>
          </a:xfrm>
          <a:solidFill>
            <a:schemeClr val="accent3"/>
          </a:solidFill>
        </p:grpSpPr>
        <p:sp>
          <p:nvSpPr>
            <p:cNvPr id="16" name="Rectangle 15"/>
            <p:cNvSpPr/>
            <p:nvPr/>
          </p:nvSpPr>
          <p:spPr bwMode="auto">
            <a:xfrm>
              <a:off x="5124219" y="3995950"/>
              <a:ext cx="2509836" cy="2509839"/>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2" tIns="46626" rIns="93252" bIns="46626" numCol="1" rtlCol="0" anchor="t" anchorCtr="0" compatLnSpc="1">
              <a:prstTxWarp prst="textNoShape">
                <a:avLst/>
              </a:prstTxWarp>
            </a:bodyPr>
            <a:lstStyle/>
            <a:p>
              <a:pPr algn="ctr" defTabSz="931971" fontAlgn="base">
                <a:spcBef>
                  <a:spcPct val="0"/>
                </a:spcBef>
                <a:spcAft>
                  <a:spcPct val="0"/>
                </a:spcAft>
              </a:pPr>
              <a:r>
                <a:rPr lang="en-US" sz="1836" b="1" dirty="0" smtClean="0">
                  <a:gradFill>
                    <a:gsLst>
                      <a:gs pos="0">
                        <a:srgbClr val="FFFFFF"/>
                      </a:gs>
                      <a:gs pos="100000">
                        <a:srgbClr val="FFFFFF"/>
                      </a:gs>
                    </a:gsLst>
                    <a:lin ang="5400000" scaled="0"/>
                  </a:gradFill>
                </a:rPr>
                <a:t>Social is just how things get done</a:t>
              </a:r>
              <a:endParaRPr lang="en-US" sz="1836" b="1" dirty="0">
                <a:gradFill>
                  <a:gsLst>
                    <a:gs pos="0">
                      <a:srgbClr val="FFFFFF"/>
                    </a:gs>
                    <a:gs pos="100000">
                      <a:srgbClr val="FFFFFF"/>
                    </a:gs>
                  </a:gsLst>
                  <a:lin ang="5400000" scaled="0"/>
                </a:gradFill>
              </a:endParaRPr>
            </a:p>
          </p:txBody>
        </p:sp>
        <p:pic>
          <p:nvPicPr>
            <p:cNvPr id="6186" name="Picture 4" descr="\\MAGNUM\Projects\Microsoft\Cloud Power FY12\Design\Icons\PNGs\IT_guy.png"/>
            <p:cNvPicPr>
              <a:picLocks noChangeAspect="1" noChangeArrowheads="1"/>
            </p:cNvPicPr>
            <p:nvPr/>
          </p:nvPicPr>
          <p:blipFill>
            <a:blip r:embed="rId3" cstate="print">
              <a:lum bright="100000"/>
            </a:blip>
            <a:stretch>
              <a:fillRect/>
            </a:stretch>
          </p:blipFill>
          <p:spPr bwMode="auto">
            <a:xfrm>
              <a:off x="5464739" y="4594878"/>
              <a:ext cx="1828800" cy="1828800"/>
            </a:xfrm>
            <a:prstGeom prst="rect">
              <a:avLst/>
            </a:prstGeom>
            <a:grpFill/>
          </p:spPr>
        </p:pic>
        <p:grpSp>
          <p:nvGrpSpPr>
            <p:cNvPr id="6187" name="Group 79"/>
            <p:cNvGrpSpPr>
              <a:grpSpLocks noChangeAspect="1"/>
            </p:cNvGrpSpPr>
            <p:nvPr/>
          </p:nvGrpSpPr>
          <p:grpSpPr bwMode="black">
            <a:xfrm>
              <a:off x="5656282" y="4830171"/>
              <a:ext cx="388532" cy="236601"/>
              <a:chOff x="10387012" y="4179358"/>
              <a:chExt cx="974726" cy="593725"/>
            </a:xfrm>
            <a:grpFill/>
          </p:grpSpPr>
          <p:sp>
            <p:nvSpPr>
              <p:cNvPr id="81" name="Freeform 26"/>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82"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83"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84"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85"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grpSp>
        <p:grpSp>
          <p:nvGrpSpPr>
            <p:cNvPr id="6188" name="Group 85"/>
            <p:cNvGrpSpPr>
              <a:grpSpLocks noChangeAspect="1"/>
            </p:cNvGrpSpPr>
            <p:nvPr/>
          </p:nvGrpSpPr>
          <p:grpSpPr bwMode="black">
            <a:xfrm>
              <a:off x="6722451" y="4792923"/>
              <a:ext cx="447815" cy="345398"/>
              <a:chOff x="6673850" y="4338638"/>
              <a:chExt cx="1403351" cy="1082675"/>
            </a:xfrm>
            <a:grpFill/>
          </p:grpSpPr>
          <p:sp>
            <p:nvSpPr>
              <p:cNvPr id="87"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88"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89"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0"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1"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2"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3"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4"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5"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6"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sp>
            <p:nvSpPr>
              <p:cNvPr id="97"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solidFill>
                    <a:srgbClr val="505050"/>
                  </a:solidFill>
                </a:endParaRPr>
              </a:p>
            </p:txBody>
          </p:sp>
        </p:grpSp>
        <p:sp>
          <p:nvSpPr>
            <p:cNvPr id="6189" name="Freeform 159"/>
            <p:cNvSpPr>
              <a:spLocks noChangeAspect="1" noEditPoints="1"/>
            </p:cNvSpPr>
            <p:nvPr/>
          </p:nvSpPr>
          <p:spPr bwMode="black">
            <a:xfrm>
              <a:off x="5478191" y="5624495"/>
              <a:ext cx="298783" cy="449433"/>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endParaRPr lang="en-US" sz="1632">
                <a:solidFill>
                  <a:srgbClr val="505050"/>
                </a:solidFill>
              </a:endParaRPr>
            </a:p>
          </p:txBody>
        </p:sp>
      </p:grpSp>
      <p:grpSp>
        <p:nvGrpSpPr>
          <p:cNvPr id="20" name="Group 19"/>
          <p:cNvGrpSpPr/>
          <p:nvPr/>
        </p:nvGrpSpPr>
        <p:grpSpPr>
          <a:xfrm>
            <a:off x="1100152" y="1167646"/>
            <a:ext cx="10669682" cy="851265"/>
            <a:chOff x="1076226" y="1144855"/>
            <a:chExt cx="10461422" cy="834649"/>
          </a:xfrm>
        </p:grpSpPr>
        <p:sp>
          <p:nvSpPr>
            <p:cNvPr id="77" name="Rectangle 76"/>
            <p:cNvSpPr>
              <a:spLocks noChangeAspect="1"/>
            </p:cNvSpPr>
            <p:nvPr/>
          </p:nvSpPr>
          <p:spPr bwMode="auto">
            <a:xfrm>
              <a:off x="1076226" y="1144855"/>
              <a:ext cx="834649" cy="83464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80" name="Text Placeholder 4"/>
            <p:cNvSpPr txBox="1">
              <a:spLocks/>
            </p:cNvSpPr>
            <p:nvPr/>
          </p:nvSpPr>
          <p:spPr>
            <a:xfrm>
              <a:off x="1896079" y="1144855"/>
              <a:ext cx="9641569" cy="834649"/>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Human society and how it is organized</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149" y="1213778"/>
              <a:ext cx="696801" cy="696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1" name="Group 20"/>
          <p:cNvGrpSpPr/>
          <p:nvPr/>
        </p:nvGrpSpPr>
        <p:grpSpPr>
          <a:xfrm>
            <a:off x="1114278" y="2086144"/>
            <a:ext cx="10655556" cy="851265"/>
            <a:chOff x="1090076" y="2045425"/>
            <a:chExt cx="10447572" cy="834649"/>
          </a:xfrm>
        </p:grpSpPr>
        <p:sp>
          <p:nvSpPr>
            <p:cNvPr id="102" name="Rectangle 101"/>
            <p:cNvSpPr>
              <a:spLocks noChangeAspect="1"/>
            </p:cNvSpPr>
            <p:nvPr/>
          </p:nvSpPr>
          <p:spPr bwMode="auto">
            <a:xfrm>
              <a:off x="1090076" y="2045425"/>
              <a:ext cx="834649" cy="8346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3" name="Text Placeholder 4"/>
            <p:cNvSpPr txBox="1">
              <a:spLocks/>
            </p:cNvSpPr>
            <p:nvPr/>
          </p:nvSpPr>
          <p:spPr>
            <a:xfrm>
              <a:off x="1909929" y="2045425"/>
              <a:ext cx="9627719" cy="834649"/>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The way in which groups of people behave and interact</a:t>
              </a:r>
            </a:p>
          </p:txBody>
        </p:sp>
        <p:pic>
          <p:nvPicPr>
            <p:cNvPr id="10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8999" y="2114348"/>
              <a:ext cx="696801" cy="696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 name="Group 21"/>
          <p:cNvGrpSpPr/>
          <p:nvPr/>
        </p:nvGrpSpPr>
        <p:grpSpPr>
          <a:xfrm>
            <a:off x="1100152" y="3006714"/>
            <a:ext cx="10669682" cy="851265"/>
            <a:chOff x="1076226" y="2948027"/>
            <a:chExt cx="10461422" cy="834649"/>
          </a:xfrm>
        </p:grpSpPr>
        <p:sp>
          <p:nvSpPr>
            <p:cNvPr id="105" name="Rectangle 104"/>
            <p:cNvSpPr>
              <a:spLocks noChangeAspect="1"/>
            </p:cNvSpPr>
            <p:nvPr/>
          </p:nvSpPr>
          <p:spPr bwMode="auto">
            <a:xfrm>
              <a:off x="1076226" y="2948027"/>
              <a:ext cx="834649" cy="8346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ndParaRPr>
            </a:p>
          </p:txBody>
        </p:sp>
        <p:sp>
          <p:nvSpPr>
            <p:cNvPr id="106" name="Text Placeholder 4"/>
            <p:cNvSpPr txBox="1">
              <a:spLocks/>
            </p:cNvSpPr>
            <p:nvPr/>
          </p:nvSpPr>
          <p:spPr>
            <a:xfrm>
              <a:off x="1896079" y="2948027"/>
              <a:ext cx="9641569" cy="834649"/>
            </a:xfrm>
            <a:prstGeom prst="rect">
              <a:avLst/>
            </a:prstGeom>
            <a:solidFill>
              <a:schemeClr val="tx1">
                <a:alpha val="5000"/>
              </a:schemeClr>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505050"/>
                      </a:gs>
                      <a:gs pos="100000">
                        <a:srgbClr val="505050"/>
                      </a:gs>
                    </a:gsLst>
                    <a:lin ang="5400000" scaled="0"/>
                  </a:gradFill>
                  <a:latin typeface="Segoe UI Light"/>
                </a:rPr>
                <a:t>Living as part of a community or colony rather than alone</a:t>
              </a:r>
            </a:p>
          </p:txBody>
        </p:sp>
        <p:pic>
          <p:nvPicPr>
            <p:cNvPr id="1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149" y="3016950"/>
              <a:ext cx="696801" cy="696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9210034" y="4075500"/>
            <a:ext cx="2559800" cy="2559803"/>
            <a:chOff x="9210034" y="4075500"/>
            <a:chExt cx="2559800" cy="2559803"/>
          </a:xfrm>
        </p:grpSpPr>
        <p:grpSp>
          <p:nvGrpSpPr>
            <p:cNvPr id="19" name="Group 18"/>
            <p:cNvGrpSpPr/>
            <p:nvPr/>
          </p:nvGrpSpPr>
          <p:grpSpPr>
            <a:xfrm>
              <a:off x="9210034" y="4075500"/>
              <a:ext cx="2559800" cy="2559803"/>
              <a:chOff x="9027812" y="3995951"/>
              <a:chExt cx="2509836" cy="2509839"/>
            </a:xfrm>
            <a:solidFill>
              <a:schemeClr val="accent2"/>
            </a:solidFill>
          </p:grpSpPr>
          <p:grpSp>
            <p:nvGrpSpPr>
              <p:cNvPr id="6" name="Group 2"/>
              <p:cNvGrpSpPr/>
              <p:nvPr/>
            </p:nvGrpSpPr>
            <p:grpSpPr>
              <a:xfrm>
                <a:off x="9027812" y="3995951"/>
                <a:ext cx="2509836" cy="2509839"/>
                <a:chOff x="13638212" y="1238250"/>
                <a:chExt cx="2509835" cy="2509838"/>
              </a:xfrm>
              <a:grpFill/>
            </p:grpSpPr>
            <p:sp>
              <p:nvSpPr>
                <p:cNvPr id="7" name="Rectangle 3"/>
                <p:cNvSpPr/>
                <p:nvPr/>
              </p:nvSpPr>
              <p:spPr bwMode="auto">
                <a:xfrm>
                  <a:off x="13638212" y="1238250"/>
                  <a:ext cx="2509835" cy="2509838"/>
                </a:xfrm>
                <a:prstGeom prst="rect">
                  <a:avLst/>
                </a:prstGeom>
                <a:grp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2" tIns="46626" rIns="93252" bIns="46626" numCol="1" rtlCol="0" anchor="t" anchorCtr="0" compatLnSpc="1">
                  <a:prstTxWarp prst="textNoShape">
                    <a:avLst/>
                  </a:prstTxWarp>
                </a:bodyPr>
                <a:lstStyle/>
                <a:p>
                  <a:pPr algn="ctr" defTabSz="931971" fontAlgn="base">
                    <a:spcBef>
                      <a:spcPct val="0"/>
                    </a:spcBef>
                    <a:spcAft>
                      <a:spcPct val="0"/>
                    </a:spcAft>
                  </a:pPr>
                  <a:r>
                    <a:rPr lang="en-US" sz="1836" b="1" dirty="0" smtClean="0">
                      <a:gradFill>
                        <a:gsLst>
                          <a:gs pos="0">
                            <a:srgbClr val="FFFFFF"/>
                          </a:gs>
                          <a:gs pos="100000">
                            <a:srgbClr val="FFFFFF"/>
                          </a:gs>
                        </a:gsLst>
                        <a:lin ang="5400000" scaled="0"/>
                      </a:gradFill>
                    </a:rPr>
                    <a:t>Evolved Social = Global &amp; Real-time</a:t>
                  </a:r>
                  <a:endParaRPr lang="en-US" sz="1836" b="1" dirty="0">
                    <a:gradFill>
                      <a:gsLst>
                        <a:gs pos="0">
                          <a:srgbClr val="FFFFFF"/>
                        </a:gs>
                        <a:gs pos="100000">
                          <a:srgbClr val="FFFFFF"/>
                        </a:gs>
                      </a:gsLst>
                      <a:lin ang="5400000" scaled="0"/>
                    </a:gradFill>
                  </a:endParaRPr>
                </a:p>
              </p:txBody>
            </p:sp>
            <p:grpSp>
              <p:nvGrpSpPr>
                <p:cNvPr id="8" name="Group 4"/>
                <p:cNvGrpSpPr/>
                <p:nvPr/>
              </p:nvGrpSpPr>
              <p:grpSpPr bwMode="black">
                <a:xfrm>
                  <a:off x="14317400" y="2317793"/>
                  <a:ext cx="1151458" cy="701178"/>
                  <a:chOff x="10387012" y="4179366"/>
                  <a:chExt cx="974739" cy="593721"/>
                </a:xfrm>
                <a:grpFill/>
              </p:grpSpPr>
              <p:sp>
                <p:nvSpPr>
                  <p:cNvPr id="9" name="Freeform 26"/>
                  <p:cNvSpPr>
                    <a:spLocks/>
                  </p:cNvSpPr>
                  <p:nvPr/>
                </p:nvSpPr>
                <p:spPr bwMode="black">
                  <a:xfrm>
                    <a:off x="10506089" y="4258737"/>
                    <a:ext cx="706439"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endParaRPr>
                  </a:p>
                </p:txBody>
              </p:sp>
              <p:sp>
                <p:nvSpPr>
                  <p:cNvPr id="10" name="Freeform 27"/>
                  <p:cNvSpPr>
                    <a:spLocks/>
                  </p:cNvSpPr>
                  <p:nvPr/>
                </p:nvSpPr>
                <p:spPr bwMode="black">
                  <a:xfrm>
                    <a:off x="10615627" y="4179366"/>
                    <a:ext cx="657226"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endParaRPr>
                  </a:p>
                </p:txBody>
              </p:sp>
              <p:sp>
                <p:nvSpPr>
                  <p:cNvPr id="11" name="Freeform 28"/>
                  <p:cNvSpPr>
                    <a:spLocks/>
                  </p:cNvSpPr>
                  <p:nvPr/>
                </p:nvSpPr>
                <p:spPr bwMode="black">
                  <a:xfrm>
                    <a:off x="10536252" y="4544494"/>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endParaRPr>
                  </a:p>
                </p:txBody>
              </p:sp>
              <p:sp>
                <p:nvSpPr>
                  <p:cNvPr id="12" name="Freeform 29"/>
                  <p:cNvSpPr>
                    <a:spLocks/>
                  </p:cNvSpPr>
                  <p:nvPr/>
                </p:nvSpPr>
                <p:spPr bwMode="black">
                  <a:xfrm>
                    <a:off x="11207763" y="4239687"/>
                    <a:ext cx="153988" cy="319089"/>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endParaRPr>
                  </a:p>
                </p:txBody>
              </p:sp>
              <p:sp>
                <p:nvSpPr>
                  <p:cNvPr id="13"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endParaRPr>
                  </a:p>
                </p:txBody>
              </p:sp>
            </p:grpSp>
          </p:grpSp>
          <p:pic>
            <p:nvPicPr>
              <p:cNvPr id="12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02093" y="4702469"/>
                <a:ext cx="2360268" cy="87417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9" name="Freeform 13"/>
            <p:cNvSpPr>
              <a:spLocks noChangeAspect="1" noEditPoints="1"/>
            </p:cNvSpPr>
            <p:nvPr/>
          </p:nvSpPr>
          <p:spPr bwMode="black">
            <a:xfrm>
              <a:off x="9607308" y="6194710"/>
              <a:ext cx="268489" cy="228600"/>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grpSp>
          <p:nvGrpSpPr>
            <p:cNvPr id="17" name="Group 16"/>
            <p:cNvGrpSpPr>
              <a:grpSpLocks noChangeAspect="1"/>
            </p:cNvGrpSpPr>
            <p:nvPr/>
          </p:nvGrpSpPr>
          <p:grpSpPr>
            <a:xfrm>
              <a:off x="9875797" y="5920393"/>
              <a:ext cx="228660" cy="228600"/>
              <a:chOff x="10100083" y="5831324"/>
              <a:chExt cx="527147" cy="527009"/>
            </a:xfrm>
          </p:grpSpPr>
          <p:sp>
            <p:nvSpPr>
              <p:cNvPr id="63" name="Freeform 6"/>
              <p:cNvSpPr>
                <a:spLocks/>
              </p:cNvSpPr>
              <p:nvPr/>
            </p:nvSpPr>
            <p:spPr bwMode="black">
              <a:xfrm>
                <a:off x="10100083" y="5831324"/>
                <a:ext cx="527147" cy="527009"/>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64" name="Freeform 7"/>
              <p:cNvSpPr>
                <a:spLocks/>
              </p:cNvSpPr>
              <p:nvPr/>
            </p:nvSpPr>
            <p:spPr bwMode="black">
              <a:xfrm>
                <a:off x="10325654" y="5896229"/>
                <a:ext cx="221684" cy="41950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rgbClr val="0087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a:gradFill>
                    <a:gsLst>
                      <a:gs pos="0">
                        <a:srgbClr val="FFFFFF"/>
                      </a:gs>
                      <a:gs pos="100000">
                        <a:srgbClr val="FFFFFF"/>
                      </a:gs>
                    </a:gsLst>
                    <a:lin ang="5400000" scaled="0"/>
                  </a:gradFill>
                </a:endParaRPr>
              </a:p>
            </p:txBody>
          </p:sp>
        </p:grpSp>
        <p:grpSp>
          <p:nvGrpSpPr>
            <p:cNvPr id="23" name="Group 22"/>
            <p:cNvGrpSpPr>
              <a:grpSpLocks noChangeAspect="1"/>
            </p:cNvGrpSpPr>
            <p:nvPr/>
          </p:nvGrpSpPr>
          <p:grpSpPr>
            <a:xfrm>
              <a:off x="10944963" y="5828954"/>
              <a:ext cx="302419" cy="228600"/>
              <a:chOff x="5687772" y="641121"/>
              <a:chExt cx="729453" cy="551396"/>
            </a:xfrm>
          </p:grpSpPr>
          <p:sp>
            <p:nvSpPr>
              <p:cNvPr id="66" name="Freeform 168"/>
              <p:cNvSpPr>
                <a:spLocks noEditPoints="1"/>
              </p:cNvSpPr>
              <p:nvPr/>
            </p:nvSpPr>
            <p:spPr bwMode="black">
              <a:xfrm>
                <a:off x="5687772" y="641121"/>
                <a:ext cx="498165" cy="46690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67" name="Freeform 169"/>
              <p:cNvSpPr>
                <a:spLocks/>
              </p:cNvSpPr>
              <p:nvPr/>
            </p:nvSpPr>
            <p:spPr bwMode="black">
              <a:xfrm>
                <a:off x="6021362" y="801204"/>
                <a:ext cx="395863" cy="391313"/>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grpSp>
        <p:sp>
          <p:nvSpPr>
            <p:cNvPr id="70" name="Freeform 62"/>
            <p:cNvSpPr>
              <a:spLocks noEditPoints="1"/>
            </p:cNvSpPr>
            <p:nvPr/>
          </p:nvSpPr>
          <p:spPr bwMode="black">
            <a:xfrm>
              <a:off x="10241553" y="5874669"/>
              <a:ext cx="548784" cy="54864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71" name="Group 70"/>
            <p:cNvGrpSpPr>
              <a:grpSpLocks noChangeAspect="1"/>
            </p:cNvGrpSpPr>
            <p:nvPr/>
          </p:nvGrpSpPr>
          <p:grpSpPr bwMode="black">
            <a:xfrm>
              <a:off x="10008895" y="6253424"/>
              <a:ext cx="185920" cy="228600"/>
              <a:chOff x="11769473" y="2939274"/>
              <a:chExt cx="838704" cy="1031508"/>
            </a:xfrm>
          </p:grpSpPr>
          <p:sp>
            <p:nvSpPr>
              <p:cNvPr id="72" name="Trapezoid 71"/>
              <p:cNvSpPr/>
              <p:nvPr/>
            </p:nvSpPr>
            <p:spPr bwMode="black">
              <a:xfrm>
                <a:off x="11769473" y="3780720"/>
                <a:ext cx="838704" cy="190062"/>
              </a:xfrm>
              <a:prstGeom prst="trapezoid">
                <a:avLst/>
              </a:prstGeom>
              <a:noFill/>
              <a:ln w="25400" cap="sq" cmpd="sng" algn="ctr">
                <a:solidFill>
                  <a:srgbClr val="FFFFFF"/>
                </a:solidFill>
                <a:prstDash val="solid"/>
                <a:miter lim="800000"/>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defRPr/>
                </a:pPr>
                <a:endParaRPr lang="en-US" kern="0" spc="-135" dirty="0">
                  <a:gradFill>
                    <a:gsLst>
                      <a:gs pos="0">
                        <a:srgbClr val="FFFFFF"/>
                      </a:gs>
                      <a:gs pos="100000">
                        <a:srgbClr val="FFFFFF"/>
                      </a:gs>
                    </a:gsLst>
                    <a:lin ang="5400000" scaled="0"/>
                  </a:gradFill>
                  <a:latin typeface="Segoe Light" pitchFamily="34" charset="0"/>
                </a:endParaRPr>
              </a:p>
            </p:txBody>
          </p:sp>
          <p:sp>
            <p:nvSpPr>
              <p:cNvPr id="73" name="Freeform 6"/>
              <p:cNvSpPr>
                <a:spLocks/>
              </p:cNvSpPr>
              <p:nvPr/>
            </p:nvSpPr>
            <p:spPr bwMode="black">
              <a:xfrm>
                <a:off x="11934735" y="2939274"/>
                <a:ext cx="504048" cy="961272"/>
              </a:xfrm>
              <a:custGeom>
                <a:avLst/>
                <a:gdLst/>
                <a:ahLst/>
                <a:cxnLst/>
                <a:rect l="l" t="t" r="r" b="b"/>
                <a:pathLst>
                  <a:path w="504048" h="961272">
                    <a:moveTo>
                      <a:pt x="252787" y="143227"/>
                    </a:moveTo>
                    <a:cubicBezTo>
                      <a:pt x="208292" y="143227"/>
                      <a:pt x="172221" y="179298"/>
                      <a:pt x="172221" y="223793"/>
                    </a:cubicBezTo>
                    <a:cubicBezTo>
                      <a:pt x="172221" y="268288"/>
                      <a:pt x="208292" y="304359"/>
                      <a:pt x="252787" y="304359"/>
                    </a:cubicBezTo>
                    <a:cubicBezTo>
                      <a:pt x="297282" y="304359"/>
                      <a:pt x="333353" y="268288"/>
                      <a:pt x="333353" y="223793"/>
                    </a:cubicBezTo>
                    <a:cubicBezTo>
                      <a:pt x="333353" y="179298"/>
                      <a:pt x="297282" y="143227"/>
                      <a:pt x="252787" y="143227"/>
                    </a:cubicBezTo>
                    <a:close/>
                    <a:moveTo>
                      <a:pt x="251531" y="0"/>
                    </a:moveTo>
                    <a:cubicBezTo>
                      <a:pt x="390613" y="0"/>
                      <a:pt x="504048" y="112858"/>
                      <a:pt x="504048" y="252445"/>
                    </a:cubicBezTo>
                    <a:cubicBezTo>
                      <a:pt x="504048" y="255415"/>
                      <a:pt x="504048" y="258385"/>
                      <a:pt x="504048" y="261355"/>
                    </a:cubicBezTo>
                    <a:cubicBezTo>
                      <a:pt x="504048" y="278185"/>
                      <a:pt x="502075" y="296005"/>
                      <a:pt x="498130" y="314814"/>
                    </a:cubicBezTo>
                    <a:cubicBezTo>
                      <a:pt x="498130" y="314814"/>
                      <a:pt x="498130" y="314814"/>
                      <a:pt x="250544" y="961272"/>
                    </a:cubicBezTo>
                    <a:cubicBezTo>
                      <a:pt x="250544" y="961272"/>
                      <a:pt x="250544" y="961272"/>
                      <a:pt x="4932" y="314814"/>
                    </a:cubicBezTo>
                    <a:cubicBezTo>
                      <a:pt x="1973" y="299965"/>
                      <a:pt x="0" y="285115"/>
                      <a:pt x="0" y="271255"/>
                    </a:cubicBezTo>
                    <a:cubicBezTo>
                      <a:pt x="0" y="265315"/>
                      <a:pt x="0" y="259375"/>
                      <a:pt x="0" y="252445"/>
                    </a:cubicBezTo>
                    <a:cubicBezTo>
                      <a:pt x="0" y="112858"/>
                      <a:pt x="112449" y="0"/>
                      <a:pt x="251531" y="0"/>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grpSp>
        <p:grpSp>
          <p:nvGrpSpPr>
            <p:cNvPr id="74" name="Group 73"/>
            <p:cNvGrpSpPr>
              <a:grpSpLocks noChangeAspect="1"/>
            </p:cNvGrpSpPr>
            <p:nvPr/>
          </p:nvGrpSpPr>
          <p:grpSpPr bwMode="black">
            <a:xfrm>
              <a:off x="11155943" y="6103271"/>
              <a:ext cx="296386" cy="228600"/>
              <a:chOff x="6673850" y="4338638"/>
              <a:chExt cx="1403351" cy="1082675"/>
            </a:xfrm>
            <a:solidFill>
              <a:srgbClr val="FFFFFF"/>
            </a:solidFill>
          </p:grpSpPr>
          <p:sp>
            <p:nvSpPr>
              <p:cNvPr id="75"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6"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8"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9"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86"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98"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99"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00"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01"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08"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09"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110" name="Freeform 14"/>
            <p:cNvSpPr>
              <a:spLocks noChangeAspect="1" noEditPoints="1"/>
            </p:cNvSpPr>
            <p:nvPr/>
          </p:nvSpPr>
          <p:spPr bwMode="black">
            <a:xfrm>
              <a:off x="10847794" y="6251226"/>
              <a:ext cx="216009" cy="228600"/>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
          <p:nvSpPr>
            <p:cNvPr id="111" name="Freeform 12"/>
            <p:cNvSpPr>
              <a:spLocks noChangeAspect="1"/>
            </p:cNvSpPr>
            <p:nvPr/>
          </p:nvSpPr>
          <p:spPr bwMode="black">
            <a:xfrm>
              <a:off x="11448578" y="5828954"/>
              <a:ext cx="164560" cy="22860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nvGrpSpPr>
            <p:cNvPr id="112" name="Group 111"/>
            <p:cNvGrpSpPr>
              <a:grpSpLocks noChangeAspect="1"/>
            </p:cNvGrpSpPr>
            <p:nvPr/>
          </p:nvGrpSpPr>
          <p:grpSpPr>
            <a:xfrm>
              <a:off x="9571620" y="5783237"/>
              <a:ext cx="212738" cy="228600"/>
              <a:chOff x="10098722" y="4844264"/>
              <a:chExt cx="721677" cy="775485"/>
            </a:xfrm>
          </p:grpSpPr>
          <p:pic>
            <p:nvPicPr>
              <p:cNvPr id="113"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 t="1" r="-5030" b="-3753"/>
              <a:stretch/>
            </p:blipFill>
            <p:spPr bwMode="auto">
              <a:xfrm>
                <a:off x="10098722" y="4844264"/>
                <a:ext cx="721677" cy="77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 name="Picture 4"/>
              <p:cNvPicPr>
                <a:picLocks noChangeAspect="1" noChangeArrowheads="1"/>
              </p:cNvPicPr>
              <p:nvPr/>
            </p:nvPicPr>
            <p:blipFill rotWithShape="1">
              <a:blip r:embed="rId7" cstate="print">
                <a:duotone>
                  <a:prstClr val="black"/>
                  <a:schemeClr val="tx2">
                    <a:tint val="45000"/>
                    <a:satMod val="400000"/>
                  </a:schemeClr>
                </a:duotone>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31967" t="23715" r="34093" b="38032"/>
              <a:stretch/>
            </p:blipFill>
            <p:spPr bwMode="auto">
              <a:xfrm>
                <a:off x="10243328" y="4934580"/>
                <a:ext cx="408323" cy="589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477823" y="6300732"/>
              <a:ext cx="180328" cy="228600"/>
            </a:xfrm>
            <a:prstGeom prst="rect">
              <a:avLst/>
            </a:prstGeom>
          </p:spPr>
        </p:pic>
        <p:pic>
          <p:nvPicPr>
            <p:cNvPr id="1026" name="Picture 2" descr="http://socialsilk.com/wp-content/uploads/2011/02/YammerLogoCropped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24534" y="6269326"/>
              <a:ext cx="256622" cy="228600"/>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114"/>
            <p:cNvPicPr>
              <a:picLocks noChangeAspect="1"/>
            </p:cNvPicPr>
            <p:nvPr/>
          </p:nvPicPr>
          <p:blipFill rotWithShape="1">
            <a:blip r:embed="rId11" cstate="print">
              <a:extLst>
                <a:ext uri="{28A0092B-C50C-407E-A947-70E740481C1C}">
                  <a14:useLocalDpi xmlns:a14="http://schemas.microsoft.com/office/drawing/2010/main" val="0"/>
                </a:ext>
              </a:extLst>
            </a:blip>
            <a:srcRect l="-11712" t="-1" r="-11019" b="-19481"/>
            <a:stretch/>
          </p:blipFill>
          <p:spPr>
            <a:xfrm>
              <a:off x="9362905" y="5966112"/>
              <a:ext cx="238575" cy="274320"/>
            </a:xfrm>
            <a:prstGeom prst="rect">
              <a:avLst/>
            </a:prstGeom>
          </p:spPr>
        </p:pic>
      </p:grpSp>
      <p:grpSp>
        <p:nvGrpSpPr>
          <p:cNvPr id="15" name="Group 14"/>
          <p:cNvGrpSpPr/>
          <p:nvPr/>
        </p:nvGrpSpPr>
        <p:grpSpPr>
          <a:xfrm>
            <a:off x="1114278" y="4075499"/>
            <a:ext cx="2559800" cy="2559803"/>
            <a:chOff x="1114278" y="4075499"/>
            <a:chExt cx="2559800" cy="2559803"/>
          </a:xfrm>
        </p:grpSpPr>
        <p:sp>
          <p:nvSpPr>
            <p:cNvPr id="14" name="Rectangle 13"/>
            <p:cNvSpPr/>
            <p:nvPr/>
          </p:nvSpPr>
          <p:spPr bwMode="auto">
            <a:xfrm>
              <a:off x="1114278" y="4075499"/>
              <a:ext cx="2559800" cy="2559803"/>
            </a:xfrm>
            <a:prstGeom prst="rect">
              <a:avLst/>
            </a:prstGeom>
            <a:solidFill>
              <a:schemeClr val="accent6"/>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2" tIns="46626" rIns="93252" bIns="46626" numCol="1" rtlCol="0" anchor="t" anchorCtr="0" compatLnSpc="1">
              <a:prstTxWarp prst="textNoShape">
                <a:avLst/>
              </a:prstTxWarp>
            </a:bodyPr>
            <a:lstStyle/>
            <a:p>
              <a:pPr algn="ctr" defTabSz="931971" fontAlgn="base">
                <a:spcBef>
                  <a:spcPct val="0"/>
                </a:spcBef>
                <a:spcAft>
                  <a:spcPct val="0"/>
                </a:spcAft>
              </a:pPr>
              <a:r>
                <a:rPr lang="en-US" sz="1836" b="1" dirty="0" smtClean="0">
                  <a:gradFill>
                    <a:gsLst>
                      <a:gs pos="0">
                        <a:srgbClr val="FFFFFF"/>
                      </a:gs>
                      <a:gs pos="100000">
                        <a:srgbClr val="FFFFFF"/>
                      </a:gs>
                    </a:gsLst>
                    <a:lin ang="5400000" scaled="0"/>
                  </a:gradFill>
                </a:rPr>
                <a:t>It’s still all about communities</a:t>
              </a:r>
              <a:endParaRPr lang="en-US" sz="1836" b="1" dirty="0">
                <a:gradFill>
                  <a:gsLst>
                    <a:gs pos="0">
                      <a:srgbClr val="FFFFFF"/>
                    </a:gs>
                    <a:gs pos="100000">
                      <a:srgbClr val="FFFFFF"/>
                    </a:gs>
                  </a:gsLst>
                  <a:lin ang="5400000" scaled="0"/>
                </a:gradFill>
              </a:endParaRPr>
            </a:p>
          </p:txBody>
        </p:sp>
        <p:sp>
          <p:nvSpPr>
            <p:cNvPr id="117" name="Freeform 35"/>
            <p:cNvSpPr>
              <a:spLocks noChangeAspect="1" noEditPoints="1"/>
            </p:cNvSpPr>
            <p:nvPr/>
          </p:nvSpPr>
          <p:spPr bwMode="black">
            <a:xfrm>
              <a:off x="1646287" y="4868847"/>
              <a:ext cx="1444846" cy="1463040"/>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236742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1000" fill="hold"/>
                                        <p:tgtEl>
                                          <p:spTgt spid="3"/>
                                        </p:tgtEl>
                                        <p:attrNameLst>
                                          <p:attrName>ppt_x</p:attrName>
                                        </p:attrNameLst>
                                      </p:cBhvr>
                                      <p:tavLst>
                                        <p:tav tm="0">
                                          <p:val>
                                            <p:strVal val="#ppt_x"/>
                                          </p:val>
                                        </p:tav>
                                        <p:tav tm="100000">
                                          <p:val>
                                            <p:strVal val="#ppt_x"/>
                                          </p:val>
                                        </p:tav>
                                      </p:tavLst>
                                    </p:anim>
                                    <p:anim calcmode="lin" valueType="num">
                                      <p:cBhvr additive="base">
                                        <p:cTn id="3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68859"/>
            <a:ext cx="11889564" cy="917575"/>
          </a:xfrm>
        </p:spPr>
        <p:txBody>
          <a:bodyPr/>
          <a:lstStyle/>
          <a:p>
            <a:r>
              <a:rPr lang="en-US" dirty="0" smtClean="0"/>
              <a:t>Traditional Enterprise Model</a:t>
            </a:r>
            <a:endParaRPr lang="en-US" dirty="0"/>
          </a:p>
        </p:txBody>
      </p:sp>
      <p:sp>
        <p:nvSpPr>
          <p:cNvPr id="56" name="TextBox 55"/>
          <p:cNvSpPr txBox="1"/>
          <p:nvPr/>
        </p:nvSpPr>
        <p:spPr>
          <a:xfrm>
            <a:off x="602041" y="754870"/>
            <a:ext cx="7850540" cy="251159"/>
          </a:xfrm>
          <a:prstGeom prst="rect">
            <a:avLst/>
          </a:prstGeom>
          <a:noFill/>
        </p:spPr>
        <p:txBody>
          <a:bodyPr wrap="square" lIns="0" tIns="0" rIns="0" bIns="0" rtlCol="0">
            <a:spAutoFit/>
          </a:bodyPr>
          <a:lstStyle/>
          <a:p>
            <a:pPr defTabSz="932550"/>
            <a:r>
              <a:rPr lang="en-US" sz="1632" dirty="0" smtClean="0">
                <a:solidFill>
                  <a:srgbClr val="000000">
                    <a:lumMod val="75000"/>
                    <a:lumOff val="25000"/>
                  </a:srgbClr>
                </a:solidFill>
              </a:rPr>
              <a:t>Marketing, sales &amp; service siloes</a:t>
            </a:r>
            <a:endParaRPr lang="en-US" sz="1632" dirty="0">
              <a:solidFill>
                <a:srgbClr val="000000">
                  <a:lumMod val="75000"/>
                  <a:lumOff val="25000"/>
                </a:srgbClr>
              </a:solidFill>
            </a:endParaRPr>
          </a:p>
        </p:txBody>
      </p:sp>
      <p:grpSp>
        <p:nvGrpSpPr>
          <p:cNvPr id="7" name="Group 6"/>
          <p:cNvGrpSpPr/>
          <p:nvPr/>
        </p:nvGrpSpPr>
        <p:grpSpPr>
          <a:xfrm>
            <a:off x="2021766" y="3321040"/>
            <a:ext cx="8223172" cy="1352189"/>
            <a:chOff x="2021766" y="1487474"/>
            <a:chExt cx="8223172" cy="1352189"/>
          </a:xfrm>
        </p:grpSpPr>
        <p:sp>
          <p:nvSpPr>
            <p:cNvPr id="31" name="Rounded Rectangle 30"/>
            <p:cNvSpPr/>
            <p:nvPr/>
          </p:nvSpPr>
          <p:spPr bwMode="auto">
            <a:xfrm>
              <a:off x="5057424" y="1955811"/>
              <a:ext cx="2105482" cy="591220"/>
            </a:xfrm>
            <a:prstGeom prst="roundRect">
              <a:avLst/>
            </a:prstGeom>
            <a:solidFill>
              <a:srgbClr val="75737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p:nvPr/>
          </p:nvGrpSpPr>
          <p:grpSpPr>
            <a:xfrm>
              <a:off x="2024044" y="1487474"/>
              <a:ext cx="1338660" cy="1338660"/>
              <a:chOff x="827865" y="2509109"/>
              <a:chExt cx="1565116" cy="1565116"/>
            </a:xfrm>
          </p:grpSpPr>
          <p:sp>
            <p:nvSpPr>
              <p:cNvPr id="47" name="Oval 46"/>
              <p:cNvSpPr/>
              <p:nvPr/>
            </p:nvSpPr>
            <p:spPr>
              <a:xfrm>
                <a:off x="827865" y="2509109"/>
                <a:ext cx="1565116" cy="1565116"/>
              </a:xfrm>
              <a:prstGeom prst="ellipse">
                <a:avLst/>
              </a:prstGeom>
              <a:solidFill>
                <a:schemeClr val="bg1"/>
              </a:solidFill>
              <a:ln w="19050" cmpd="sng">
                <a:solidFill>
                  <a:schemeClr val="bg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48" name="Picture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9905" y="3045743"/>
                <a:ext cx="1382436" cy="1028480"/>
              </a:xfrm>
              <a:prstGeom prst="rect">
                <a:avLst/>
              </a:prstGeom>
            </p:spPr>
          </p:pic>
        </p:grpSp>
        <p:sp>
          <p:nvSpPr>
            <p:cNvPr id="24" name="TextBox 28"/>
            <p:cNvSpPr txBox="1"/>
            <p:nvPr/>
          </p:nvSpPr>
          <p:spPr>
            <a:xfrm>
              <a:off x="2021766" y="2428324"/>
              <a:ext cx="1338660" cy="3434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32" dirty="0">
                  <a:solidFill>
                    <a:srgbClr val="FFFFFF"/>
                  </a:solidFill>
                  <a:latin typeface="Segoe UI Light"/>
                </a:rPr>
                <a:t>Sales</a:t>
              </a:r>
              <a:endParaRPr lang="en-US" sz="2448" dirty="0">
                <a:solidFill>
                  <a:srgbClr val="FFFFFF"/>
                </a:solidFill>
                <a:latin typeface="Segoe UI Light"/>
              </a:endParaRPr>
            </a:p>
          </p:txBody>
        </p:sp>
        <p:grpSp>
          <p:nvGrpSpPr>
            <p:cNvPr id="65" name="Group 64"/>
            <p:cNvGrpSpPr>
              <a:grpSpLocks noChangeAspect="1"/>
            </p:cNvGrpSpPr>
            <p:nvPr/>
          </p:nvGrpSpPr>
          <p:grpSpPr bwMode="black">
            <a:xfrm>
              <a:off x="5214848" y="2099260"/>
              <a:ext cx="411189" cy="274320"/>
              <a:chOff x="8672460" y="-1818199"/>
              <a:chExt cx="1811337" cy="1203325"/>
            </a:xfrm>
          </p:grpSpPr>
          <p:sp>
            <p:nvSpPr>
              <p:cNvPr id="66"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67"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68"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sp>
          <p:nvSpPr>
            <p:cNvPr id="74" name="Freeform 12"/>
            <p:cNvSpPr>
              <a:spLocks noChangeAspect="1"/>
            </p:cNvSpPr>
            <p:nvPr/>
          </p:nvSpPr>
          <p:spPr bwMode="black">
            <a:xfrm>
              <a:off x="5977056" y="2051271"/>
              <a:ext cx="263296" cy="36576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nvGrpSpPr>
            <p:cNvPr id="76" name="Group 75"/>
            <p:cNvGrpSpPr>
              <a:grpSpLocks noChangeAspect="1"/>
            </p:cNvGrpSpPr>
            <p:nvPr/>
          </p:nvGrpSpPr>
          <p:grpSpPr bwMode="black">
            <a:xfrm>
              <a:off x="6590715" y="2102928"/>
              <a:ext cx="450473" cy="274320"/>
              <a:chOff x="10387012" y="4179358"/>
              <a:chExt cx="974726" cy="593725"/>
            </a:xfrm>
            <a:solidFill>
              <a:srgbClr val="FFFFFF"/>
            </a:solidFill>
          </p:grpSpPr>
          <p:sp>
            <p:nvSpPr>
              <p:cNvPr id="77" name="Freeform 26"/>
              <p:cNvSpPr>
                <a:spLocks/>
              </p:cNvSpPr>
              <p:nvPr/>
            </p:nvSpPr>
            <p:spPr bwMode="black">
              <a:xfrm>
                <a:off x="10506075" y="4258734"/>
                <a:ext cx="706438" cy="514349"/>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78"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80"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81"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82"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grpSp>
        <p:grpSp>
          <p:nvGrpSpPr>
            <p:cNvPr id="120" name="Group 119"/>
            <p:cNvGrpSpPr/>
            <p:nvPr/>
          </p:nvGrpSpPr>
          <p:grpSpPr>
            <a:xfrm>
              <a:off x="8903999" y="1501003"/>
              <a:ext cx="1340939" cy="1338660"/>
              <a:chOff x="2249678" y="1606181"/>
              <a:chExt cx="1340939" cy="1338660"/>
            </a:xfrm>
          </p:grpSpPr>
          <p:sp>
            <p:nvSpPr>
              <p:cNvPr id="49" name="Oval 48"/>
              <p:cNvSpPr/>
              <p:nvPr/>
            </p:nvSpPr>
            <p:spPr>
              <a:xfrm>
                <a:off x="2251957" y="1606181"/>
                <a:ext cx="1338660" cy="1338660"/>
              </a:xfrm>
              <a:prstGeom prst="ellipse">
                <a:avLst/>
              </a:prstGeom>
              <a:solidFill>
                <a:schemeClr val="bg1"/>
              </a:solidFill>
              <a:ln w="19050" cmpd="sng">
                <a:solidFill>
                  <a:schemeClr val="bg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50" name="Picture 4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0681" y="2065170"/>
                <a:ext cx="1182412" cy="879670"/>
              </a:xfrm>
              <a:prstGeom prst="rect">
                <a:avLst/>
              </a:prstGeom>
            </p:spPr>
          </p:pic>
          <p:sp>
            <p:nvSpPr>
              <p:cNvPr id="51" name="TextBox 28"/>
              <p:cNvSpPr txBox="1"/>
              <p:nvPr/>
            </p:nvSpPr>
            <p:spPr>
              <a:xfrm>
                <a:off x="2249678" y="2547031"/>
                <a:ext cx="1338660"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smtClean="0">
                    <a:solidFill>
                      <a:srgbClr val="FFFFFF"/>
                    </a:solidFill>
                    <a:latin typeface="Segoe UI Light"/>
                  </a:rPr>
                  <a:t>Leads</a:t>
                </a:r>
                <a:endParaRPr lang="en-US" sz="2448" b="1" dirty="0">
                  <a:solidFill>
                    <a:srgbClr val="FFFFFF"/>
                  </a:solidFill>
                  <a:latin typeface="Segoe UI Light"/>
                </a:endParaRPr>
              </a:p>
            </p:txBody>
          </p:sp>
        </p:grpSp>
        <p:sp>
          <p:nvSpPr>
            <p:cNvPr id="57" name="Right Arrow 56"/>
            <p:cNvSpPr/>
            <p:nvPr/>
          </p:nvSpPr>
          <p:spPr bwMode="auto">
            <a:xfrm>
              <a:off x="7119911" y="2083090"/>
              <a:ext cx="1426207" cy="274320"/>
            </a:xfrm>
            <a:prstGeom prst="rightArrow">
              <a:avLst/>
            </a:prstGeom>
            <a:solidFill>
              <a:srgbClr val="75737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4" name="Left Arrow 113"/>
            <p:cNvSpPr/>
            <p:nvPr/>
          </p:nvSpPr>
          <p:spPr bwMode="auto">
            <a:xfrm>
              <a:off x="3718799" y="2065170"/>
              <a:ext cx="1418524" cy="274320"/>
            </a:xfrm>
            <a:prstGeom prst="leftArrow">
              <a:avLst/>
            </a:prstGeom>
            <a:solidFill>
              <a:srgbClr val="75737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6" name="Group 5"/>
          <p:cNvGrpSpPr/>
          <p:nvPr/>
        </p:nvGrpSpPr>
        <p:grpSpPr>
          <a:xfrm>
            <a:off x="2021766" y="5070276"/>
            <a:ext cx="8225450" cy="1353034"/>
            <a:chOff x="2021766" y="3236710"/>
            <a:chExt cx="8225450" cy="1353034"/>
          </a:xfrm>
        </p:grpSpPr>
        <p:sp>
          <p:nvSpPr>
            <p:cNvPr id="89" name="Rounded Rectangle 88"/>
            <p:cNvSpPr/>
            <p:nvPr/>
          </p:nvSpPr>
          <p:spPr bwMode="auto">
            <a:xfrm>
              <a:off x="5057424" y="3691518"/>
              <a:ext cx="2105482" cy="591220"/>
            </a:xfrm>
            <a:prstGeom prst="roundRect">
              <a:avLst/>
            </a:prstGeom>
            <a:solidFill>
              <a:srgbClr val="0099C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 name="Oval 28"/>
            <p:cNvSpPr/>
            <p:nvPr/>
          </p:nvSpPr>
          <p:spPr>
            <a:xfrm>
              <a:off x="2021766" y="3253856"/>
              <a:ext cx="1335679" cy="1335679"/>
            </a:xfrm>
            <a:prstGeom prst="ellipse">
              <a:avLst/>
            </a:prstGeom>
            <a:solidFill>
              <a:srgbClr val="FFFFFF"/>
            </a:solidFill>
            <a:ln w="19050" cmpd="sng"/>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30" name="Picture 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04870" y="3721405"/>
              <a:ext cx="1167183" cy="868339"/>
            </a:xfrm>
            <a:prstGeom prst="rect">
              <a:avLst/>
            </a:prstGeom>
          </p:spPr>
        </p:pic>
        <p:sp>
          <p:nvSpPr>
            <p:cNvPr id="79" name="TextBox 32"/>
            <p:cNvSpPr txBox="1"/>
            <p:nvPr/>
          </p:nvSpPr>
          <p:spPr>
            <a:xfrm>
              <a:off x="2021766" y="4201441"/>
              <a:ext cx="1338660" cy="3434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32" dirty="0" smtClean="0">
                  <a:solidFill>
                    <a:srgbClr val="FFFFFF"/>
                  </a:solidFill>
                  <a:latin typeface="Segoe UI Light"/>
                </a:rPr>
                <a:t>Service</a:t>
              </a:r>
              <a:endParaRPr lang="en-US" sz="2448" dirty="0">
                <a:solidFill>
                  <a:srgbClr val="FFFFFF"/>
                </a:solidFill>
                <a:latin typeface="Segoe UI Light"/>
              </a:endParaRPr>
            </a:p>
          </p:txBody>
        </p:sp>
        <p:pic>
          <p:nvPicPr>
            <p:cNvPr id="75" name="Picture 2" descr="\\MAGNUM\Projects\Microsoft\Cloud Power FY12\Design\ICONS_PNG\Devices.png"/>
            <p:cNvPicPr>
              <a:picLocks noChangeAspect="1" noChangeArrowheads="1"/>
            </p:cNvPicPr>
            <p:nvPr/>
          </p:nvPicPr>
          <p:blipFill>
            <a:blip r:embed="rId5" cstate="print">
              <a:lum bright="100000"/>
            </a:blip>
            <a:srcRect l="50000" r="2000" b="50000"/>
            <a:stretch>
              <a:fillRect/>
            </a:stretch>
          </p:blipFill>
          <p:spPr bwMode="auto">
            <a:xfrm>
              <a:off x="5176198" y="3734118"/>
              <a:ext cx="438914" cy="457200"/>
            </a:xfrm>
            <a:prstGeom prst="rect">
              <a:avLst/>
            </a:prstGeom>
            <a:noFill/>
            <a:ln>
              <a:noFill/>
            </a:ln>
          </p:spPr>
        </p:pic>
        <p:grpSp>
          <p:nvGrpSpPr>
            <p:cNvPr id="121" name="Group 120"/>
            <p:cNvGrpSpPr/>
            <p:nvPr/>
          </p:nvGrpSpPr>
          <p:grpSpPr>
            <a:xfrm>
              <a:off x="8906277" y="3236710"/>
              <a:ext cx="1340939" cy="1338660"/>
              <a:chOff x="2251956" y="3341888"/>
              <a:chExt cx="1340939" cy="1338660"/>
            </a:xfrm>
          </p:grpSpPr>
          <p:sp>
            <p:nvSpPr>
              <p:cNvPr id="83" name="Oval 82"/>
              <p:cNvSpPr/>
              <p:nvPr/>
            </p:nvSpPr>
            <p:spPr>
              <a:xfrm>
                <a:off x="2254235" y="3341888"/>
                <a:ext cx="1338660" cy="1338660"/>
              </a:xfrm>
              <a:prstGeom prst="ellipse">
                <a:avLst/>
              </a:prstGeom>
              <a:solidFill>
                <a:schemeClr val="bg1"/>
              </a:solidFill>
              <a:ln w="19050" cmpd="sng">
                <a:solidFill>
                  <a:schemeClr val="bg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84" name="Picture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32959" y="3800877"/>
                <a:ext cx="1182412" cy="879670"/>
              </a:xfrm>
              <a:prstGeom prst="rect">
                <a:avLst/>
              </a:prstGeom>
            </p:spPr>
          </p:pic>
          <p:sp>
            <p:nvSpPr>
              <p:cNvPr id="85" name="TextBox 28"/>
              <p:cNvSpPr txBox="1"/>
              <p:nvPr/>
            </p:nvSpPr>
            <p:spPr>
              <a:xfrm>
                <a:off x="2251956" y="4282738"/>
                <a:ext cx="1338660"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smtClean="0">
                    <a:solidFill>
                      <a:srgbClr val="FFFFFF"/>
                    </a:solidFill>
                    <a:latin typeface="Segoe UI Light"/>
                  </a:rPr>
                  <a:t>Customers</a:t>
                </a:r>
                <a:endParaRPr lang="en-US" sz="2448" b="1" dirty="0">
                  <a:solidFill>
                    <a:srgbClr val="FFFFFF"/>
                  </a:solidFill>
                  <a:latin typeface="Segoe UI Light"/>
                </a:endParaRPr>
              </a:p>
            </p:txBody>
          </p:sp>
        </p:grpSp>
        <p:grpSp>
          <p:nvGrpSpPr>
            <p:cNvPr id="90" name="Group 89"/>
            <p:cNvGrpSpPr>
              <a:grpSpLocks noChangeAspect="1"/>
            </p:cNvGrpSpPr>
            <p:nvPr/>
          </p:nvGrpSpPr>
          <p:grpSpPr bwMode="black">
            <a:xfrm>
              <a:off x="5698216" y="3834967"/>
              <a:ext cx="411189" cy="274320"/>
              <a:chOff x="8672460" y="-1818199"/>
              <a:chExt cx="1811337" cy="1203325"/>
            </a:xfrm>
          </p:grpSpPr>
          <p:sp>
            <p:nvSpPr>
              <p:cNvPr id="91"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92"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93"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sp>
          <p:nvSpPr>
            <p:cNvPr id="94" name="Freeform 12"/>
            <p:cNvSpPr>
              <a:spLocks noChangeAspect="1"/>
            </p:cNvSpPr>
            <p:nvPr/>
          </p:nvSpPr>
          <p:spPr bwMode="black">
            <a:xfrm>
              <a:off x="6226653" y="3804248"/>
              <a:ext cx="263296" cy="36576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nvGrpSpPr>
            <p:cNvPr id="95" name="Group 94"/>
            <p:cNvGrpSpPr>
              <a:grpSpLocks noChangeAspect="1"/>
            </p:cNvGrpSpPr>
            <p:nvPr/>
          </p:nvGrpSpPr>
          <p:grpSpPr bwMode="black">
            <a:xfrm>
              <a:off x="6590715" y="3838635"/>
              <a:ext cx="450473" cy="274320"/>
              <a:chOff x="10387012" y="4179358"/>
              <a:chExt cx="974726" cy="593725"/>
            </a:xfrm>
            <a:solidFill>
              <a:srgbClr val="FFFFFF"/>
            </a:solidFill>
          </p:grpSpPr>
          <p:sp>
            <p:nvSpPr>
              <p:cNvPr id="96" name="Freeform 26"/>
              <p:cNvSpPr>
                <a:spLocks/>
              </p:cNvSpPr>
              <p:nvPr/>
            </p:nvSpPr>
            <p:spPr bwMode="black">
              <a:xfrm>
                <a:off x="10506075" y="4258734"/>
                <a:ext cx="706438" cy="514349"/>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97"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98"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99"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00"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grpSp>
        <p:sp>
          <p:nvSpPr>
            <p:cNvPr id="115" name="Left Arrow 114"/>
            <p:cNvSpPr/>
            <p:nvPr/>
          </p:nvSpPr>
          <p:spPr bwMode="auto">
            <a:xfrm>
              <a:off x="3713457" y="3825558"/>
              <a:ext cx="1418524" cy="274320"/>
            </a:xfrm>
            <a:prstGeom prst="leftArrow">
              <a:avLst/>
            </a:prstGeom>
            <a:solidFill>
              <a:srgbClr val="0099C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6" name="Right Arrow 115"/>
            <p:cNvSpPr/>
            <p:nvPr/>
          </p:nvSpPr>
          <p:spPr bwMode="auto">
            <a:xfrm>
              <a:off x="7115836" y="3803061"/>
              <a:ext cx="1426207" cy="274320"/>
            </a:xfrm>
            <a:prstGeom prst="rightArrow">
              <a:avLst/>
            </a:prstGeom>
            <a:solidFill>
              <a:srgbClr val="0099C7"/>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5" name="Group 4"/>
          <p:cNvGrpSpPr/>
          <p:nvPr/>
        </p:nvGrpSpPr>
        <p:grpSpPr>
          <a:xfrm>
            <a:off x="2018784" y="1668482"/>
            <a:ext cx="8223875" cy="1352189"/>
            <a:chOff x="2018784" y="5024969"/>
            <a:chExt cx="8223875" cy="1352189"/>
          </a:xfrm>
        </p:grpSpPr>
        <p:grpSp>
          <p:nvGrpSpPr>
            <p:cNvPr id="58" name="Group 57"/>
            <p:cNvGrpSpPr/>
            <p:nvPr/>
          </p:nvGrpSpPr>
          <p:grpSpPr>
            <a:xfrm>
              <a:off x="2018785" y="5024969"/>
              <a:ext cx="1338660" cy="1338660"/>
              <a:chOff x="-572935" y="5458821"/>
              <a:chExt cx="1565116" cy="1565116"/>
            </a:xfrm>
          </p:grpSpPr>
          <p:sp>
            <p:nvSpPr>
              <p:cNvPr id="25" name="Oval 24"/>
              <p:cNvSpPr/>
              <p:nvPr/>
            </p:nvSpPr>
            <p:spPr>
              <a:xfrm>
                <a:off x="-572935" y="5458821"/>
                <a:ext cx="1565116" cy="1565116"/>
              </a:xfrm>
              <a:prstGeom prst="ellipse">
                <a:avLst/>
              </a:prstGeom>
              <a:solidFill>
                <a:schemeClr val="bg1"/>
              </a:solidFill>
              <a:ln w="1905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27" name="Picture 2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1920" y="5995401"/>
                <a:ext cx="1382514" cy="1028536"/>
              </a:xfrm>
              <a:prstGeom prst="rect">
                <a:avLst/>
              </a:prstGeom>
            </p:spPr>
          </p:pic>
        </p:grpSp>
        <p:sp>
          <p:nvSpPr>
            <p:cNvPr id="28" name="TextBox 32"/>
            <p:cNvSpPr txBox="1"/>
            <p:nvPr/>
          </p:nvSpPr>
          <p:spPr>
            <a:xfrm>
              <a:off x="2018784" y="5937573"/>
              <a:ext cx="1338660" cy="3434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32" dirty="0">
                  <a:solidFill>
                    <a:srgbClr val="FFFFFF"/>
                  </a:solidFill>
                  <a:latin typeface="Segoe UI Light"/>
                </a:rPr>
                <a:t>Marketing</a:t>
              </a:r>
              <a:endParaRPr lang="en-US" sz="2448" dirty="0">
                <a:solidFill>
                  <a:srgbClr val="FFFFFF"/>
                </a:solidFill>
                <a:latin typeface="Segoe UI Light"/>
              </a:endParaRPr>
            </a:p>
          </p:txBody>
        </p:sp>
        <p:grpSp>
          <p:nvGrpSpPr>
            <p:cNvPr id="122" name="Group 121"/>
            <p:cNvGrpSpPr/>
            <p:nvPr/>
          </p:nvGrpSpPr>
          <p:grpSpPr>
            <a:xfrm>
              <a:off x="8901720" y="5038498"/>
              <a:ext cx="1340939" cy="1338660"/>
              <a:chOff x="2247399" y="5143676"/>
              <a:chExt cx="1340939" cy="1338660"/>
            </a:xfrm>
          </p:grpSpPr>
          <p:sp>
            <p:nvSpPr>
              <p:cNvPr id="86" name="Oval 85"/>
              <p:cNvSpPr/>
              <p:nvPr/>
            </p:nvSpPr>
            <p:spPr>
              <a:xfrm>
                <a:off x="2249678" y="5143676"/>
                <a:ext cx="1338660" cy="1338660"/>
              </a:xfrm>
              <a:prstGeom prst="ellipse">
                <a:avLst/>
              </a:prstGeom>
              <a:solidFill>
                <a:schemeClr val="bg1"/>
              </a:solidFill>
              <a:ln w="19050" cmpd="sng">
                <a:solidFill>
                  <a:schemeClr val="bg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48">
                  <a:solidFill>
                    <a:srgbClr val="FFFFFF"/>
                  </a:solidFill>
                </a:endParaRPr>
              </a:p>
            </p:txBody>
          </p:sp>
          <p:pic>
            <p:nvPicPr>
              <p:cNvPr id="87" name="Picture 8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28402" y="5602665"/>
                <a:ext cx="1182412" cy="879670"/>
              </a:xfrm>
              <a:prstGeom prst="rect">
                <a:avLst/>
              </a:prstGeom>
            </p:spPr>
          </p:pic>
          <p:sp>
            <p:nvSpPr>
              <p:cNvPr id="88" name="TextBox 28"/>
              <p:cNvSpPr txBox="1"/>
              <p:nvPr/>
            </p:nvSpPr>
            <p:spPr>
              <a:xfrm>
                <a:off x="2247399" y="6084526"/>
                <a:ext cx="1338660"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1" dirty="0" smtClean="0">
                    <a:solidFill>
                      <a:srgbClr val="FFFFFF"/>
                    </a:solidFill>
                    <a:latin typeface="Segoe UI Light"/>
                  </a:rPr>
                  <a:t>Targets</a:t>
                </a:r>
                <a:endParaRPr lang="en-US" sz="2448" b="1" dirty="0">
                  <a:solidFill>
                    <a:srgbClr val="FFFFFF"/>
                  </a:solidFill>
                  <a:latin typeface="Segoe UI Light"/>
                </a:endParaRPr>
              </a:p>
            </p:txBody>
          </p:sp>
        </p:grpSp>
        <p:sp>
          <p:nvSpPr>
            <p:cNvPr id="101" name="Rounded Rectangle 100"/>
            <p:cNvSpPr/>
            <p:nvPr/>
          </p:nvSpPr>
          <p:spPr bwMode="auto">
            <a:xfrm>
              <a:off x="5053654" y="5459206"/>
              <a:ext cx="2105482" cy="591220"/>
            </a:xfrm>
            <a:prstGeom prst="roundRect">
              <a:avLst/>
            </a:prstGeom>
            <a:solidFill>
              <a:srgbClr val="FF921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2" name="Picture 2" descr="\\MAGNUM\Projects\Microsoft\Cloud Power FY12\Design\ICONS_PNG\Devices.png"/>
            <p:cNvPicPr>
              <a:picLocks noChangeAspect="1" noChangeArrowheads="1"/>
            </p:cNvPicPr>
            <p:nvPr/>
          </p:nvPicPr>
          <p:blipFill>
            <a:blip r:embed="rId5" cstate="print">
              <a:lum bright="100000"/>
            </a:blip>
            <a:srcRect l="50000" r="2000" b="50000"/>
            <a:stretch>
              <a:fillRect/>
            </a:stretch>
          </p:blipFill>
          <p:spPr bwMode="auto">
            <a:xfrm>
              <a:off x="5172428" y="5501806"/>
              <a:ext cx="438914" cy="457200"/>
            </a:xfrm>
            <a:prstGeom prst="rect">
              <a:avLst/>
            </a:prstGeom>
            <a:noFill/>
            <a:ln>
              <a:noFill/>
            </a:ln>
          </p:spPr>
        </p:pic>
        <p:grpSp>
          <p:nvGrpSpPr>
            <p:cNvPr id="103" name="Group 102"/>
            <p:cNvGrpSpPr>
              <a:grpSpLocks noChangeAspect="1"/>
            </p:cNvGrpSpPr>
            <p:nvPr/>
          </p:nvGrpSpPr>
          <p:grpSpPr bwMode="black">
            <a:xfrm>
              <a:off x="5694446" y="5602655"/>
              <a:ext cx="411189" cy="274320"/>
              <a:chOff x="8672460" y="-1818199"/>
              <a:chExt cx="1811337" cy="1203325"/>
            </a:xfrm>
          </p:grpSpPr>
          <p:sp>
            <p:nvSpPr>
              <p:cNvPr id="104"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105"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sp>
            <p:nvSpPr>
              <p:cNvPr id="106"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rgbClr val="FFFFFF">
                      <a:lumMod val="50000"/>
                    </a:srgbClr>
                  </a:solidFill>
                  <a:latin typeface="Segoe Light" pitchFamily="34" charset="0"/>
                </a:endParaRPr>
              </a:p>
            </p:txBody>
          </p:sp>
        </p:grpSp>
        <p:sp>
          <p:nvSpPr>
            <p:cNvPr id="107" name="Freeform 12"/>
            <p:cNvSpPr>
              <a:spLocks noChangeAspect="1"/>
            </p:cNvSpPr>
            <p:nvPr/>
          </p:nvSpPr>
          <p:spPr bwMode="black">
            <a:xfrm>
              <a:off x="6222883" y="5571936"/>
              <a:ext cx="263296" cy="36576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FFFFFF"/>
                </a:solidFill>
              </a:endParaRPr>
            </a:p>
          </p:txBody>
        </p:sp>
        <p:grpSp>
          <p:nvGrpSpPr>
            <p:cNvPr id="108" name="Group 107"/>
            <p:cNvGrpSpPr>
              <a:grpSpLocks noChangeAspect="1"/>
            </p:cNvGrpSpPr>
            <p:nvPr/>
          </p:nvGrpSpPr>
          <p:grpSpPr bwMode="black">
            <a:xfrm>
              <a:off x="6586945" y="5606323"/>
              <a:ext cx="450473" cy="274320"/>
              <a:chOff x="10387012" y="4179358"/>
              <a:chExt cx="974726" cy="593725"/>
            </a:xfrm>
            <a:solidFill>
              <a:srgbClr val="FFFFFF"/>
            </a:solidFill>
          </p:grpSpPr>
          <p:sp>
            <p:nvSpPr>
              <p:cNvPr id="109" name="Freeform 26"/>
              <p:cNvSpPr>
                <a:spLocks/>
              </p:cNvSpPr>
              <p:nvPr/>
            </p:nvSpPr>
            <p:spPr bwMode="black">
              <a:xfrm>
                <a:off x="10506075" y="4258734"/>
                <a:ext cx="706438" cy="514349"/>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10" name="Freeform 27"/>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11" name="Freeform 2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12" name="Freeform 29"/>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sp>
            <p:nvSpPr>
              <p:cNvPr id="113" name="Freeform 30"/>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1440" tIns="45720" rIns="91440" bIns="45720" numCol="1" anchor="t" anchorCtr="0" compatLnSpc="1">
                <a:prstTxWarp prst="textNoShape">
                  <a:avLst/>
                </a:prstTxWarp>
              </a:bodyPr>
              <a:lstStyle/>
              <a:p>
                <a:pPr defTabSz="914363"/>
                <a:endParaRPr lang="en-US" sz="1600">
                  <a:solidFill>
                    <a:srgbClr val="FFFFFF"/>
                  </a:solidFill>
                </a:endParaRPr>
              </a:p>
            </p:txBody>
          </p:sp>
        </p:grpSp>
        <p:sp>
          <p:nvSpPr>
            <p:cNvPr id="117" name="Right Arrow 116"/>
            <p:cNvSpPr/>
            <p:nvPr/>
          </p:nvSpPr>
          <p:spPr bwMode="auto">
            <a:xfrm>
              <a:off x="7123737" y="5602655"/>
              <a:ext cx="1426207" cy="274320"/>
            </a:xfrm>
            <a:prstGeom prst="rightArrow">
              <a:avLst/>
            </a:prstGeom>
            <a:solidFill>
              <a:srgbClr val="FF921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8" name="Left Arrow 117"/>
            <p:cNvSpPr/>
            <p:nvPr/>
          </p:nvSpPr>
          <p:spPr bwMode="auto">
            <a:xfrm>
              <a:off x="3716557" y="5602618"/>
              <a:ext cx="1418524" cy="274320"/>
            </a:xfrm>
            <a:prstGeom prst="leftArrow">
              <a:avLst/>
            </a:prstGeom>
            <a:solidFill>
              <a:srgbClr val="FF921E"/>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1618760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Reuben Krippner, David Pennington</External_x0020_Speaker>
    <Session_x0020_Code xmlns="2295e2e7-0eeb-498e-8716-217bb2ee6ee3">SPC185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David Pennington, Reuben Krippner</Speaker>
    <AverageRating xmlns="http://schemas.microsoft.com/sharepoint/v3" xsi:nil="true"/>
  </documentManagement>
</p:properties>
</file>

<file path=customXml/itemProps1.xml><?xml version="1.0" encoding="utf-8"?>
<ds:datastoreItem xmlns:ds="http://schemas.openxmlformats.org/officeDocument/2006/customXml" ds:itemID="{DE2078A9-ABD5-4BC7-A7CC-BA745A0224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schemas.microsoft.com/sharepoint/v3"/>
    <ds:schemaRef ds:uri="2295e2e7-0eeb-498e-8716-217bb2ee6ee3"/>
    <ds:schemaRef ds:uri="http://purl.org/dc/elements/1.1/"/>
    <ds:schemaRef ds:uri="http://schemas.microsoft.com/office/2006/metadata/properties"/>
    <ds:schemaRef ds:uri="http://purl.org/dc/terms/"/>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230e9df3-be65-4c73-a93b-d1236ebd677e"/>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89</TotalTime>
  <Words>2780</Words>
  <Application>Microsoft Office PowerPoint</Application>
  <PresentationFormat>Custom</PresentationFormat>
  <Paragraphs>267</Paragraphs>
  <Slides>34</Slides>
  <Notes>24</Notes>
  <HiddenSlides>0</HiddenSlides>
  <MMClips>0</MMClips>
  <ScaleCrop>false</ScaleCrop>
  <HeadingPairs>
    <vt:vector size="4" baseType="variant">
      <vt:variant>
        <vt:lpstr>Theme</vt:lpstr>
      </vt:variant>
      <vt:variant>
        <vt:i4>4</vt:i4>
      </vt:variant>
      <vt:variant>
        <vt:lpstr>Slide Titles</vt:lpstr>
      </vt:variant>
      <vt:variant>
        <vt:i4>34</vt:i4>
      </vt:variant>
    </vt:vector>
  </HeadingPairs>
  <TitlesOfParts>
    <vt:vector size="38" baseType="lpstr">
      <vt:lpstr>SPC2012_Business_Template_16x9</vt:lpstr>
      <vt:lpstr>5-30072_SPC2012_Business_Template_16x9_Light</vt:lpstr>
      <vt:lpstr>5-30072_SPC2012_Business_Template_16x9</vt:lpstr>
      <vt:lpstr>5-30072_SPC2012_IT-Pro_Template_16x9_Light</vt:lpstr>
      <vt:lpstr>PowerPoint Presentation</vt:lpstr>
      <vt:lpstr>Overview of Social CRM Using Microsoft Social technologies for real business benefit </vt:lpstr>
      <vt:lpstr>Agenda</vt:lpstr>
      <vt:lpstr>PowerPoint Presentation</vt:lpstr>
      <vt:lpstr>Key Trends Impacting Customer Relationship Management</vt:lpstr>
      <vt:lpstr>PowerPoint Presentation</vt:lpstr>
      <vt:lpstr>Years to reach 50 million users…</vt:lpstr>
      <vt:lpstr>Social De-mystified</vt:lpstr>
      <vt:lpstr>Traditional Enterprise Model</vt:lpstr>
      <vt:lpstr>Social Transformation</vt:lpstr>
      <vt:lpstr>Internal Social</vt:lpstr>
      <vt:lpstr>External Social</vt:lpstr>
      <vt:lpstr>Overview  Social Technologies from Microsoft</vt:lpstr>
      <vt:lpstr>Microsoft Unified Business Platform</vt:lpstr>
      <vt:lpstr>Microsoft Social Technology Investments</vt:lpstr>
      <vt:lpstr>PowerPoint Presentation</vt:lpstr>
      <vt:lpstr>PowerPoint Presentation</vt:lpstr>
      <vt:lpstr>Summary - Yammer</vt:lpstr>
      <vt:lpstr>Yammer</vt:lpstr>
      <vt:lpstr>PowerPoint Presentation</vt:lpstr>
      <vt:lpstr>PowerPoint Presentation</vt:lpstr>
      <vt:lpstr>PowerPoint Presentation</vt:lpstr>
      <vt:lpstr>PowerPoint Presentation</vt:lpstr>
      <vt:lpstr>Demo Microsoft Social Technologies</vt:lpstr>
      <vt:lpstr>How do I get started with a social strategy?</vt:lpstr>
      <vt:lpstr>Case Study  How does Microsoft Dynamics use social?</vt:lpstr>
      <vt:lpstr>Challenge</vt:lpstr>
      <vt:lpstr>Our soapbox: Establish voice</vt:lpstr>
      <vt:lpstr>Analyze, adapt and engage</vt:lpstr>
      <vt:lpstr>CRM Q2 2012 Service update: Public announce</vt:lpstr>
      <vt:lpstr>Our Key Learnings</vt:lpstr>
      <vt:lpstr>Useful 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Social CRM: Using Microsoft Social technologies for real business benefit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cp:revision>
  <dcterms:created xsi:type="dcterms:W3CDTF">2012-11-13T17:26:00Z</dcterms:created>
  <dcterms:modified xsi:type="dcterms:W3CDTF">2012-12-06T23:47:40Z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