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0" r:id="rId7"/>
    <p:sldMasterId id="2147484243" r:id="rId8"/>
  </p:sldMasterIdLst>
  <p:notesMasterIdLst>
    <p:notesMasterId r:id="rId68"/>
  </p:notesMasterIdLst>
  <p:handoutMasterIdLst>
    <p:handoutMasterId r:id="rId69"/>
  </p:handoutMasterIdLst>
  <p:sldIdLst>
    <p:sldId id="1055" r:id="rId9"/>
    <p:sldId id="1057" r:id="rId10"/>
    <p:sldId id="1058" r:id="rId11"/>
    <p:sldId id="1059" r:id="rId12"/>
    <p:sldId id="1060" r:id="rId13"/>
    <p:sldId id="1061" r:id="rId14"/>
    <p:sldId id="1062" r:id="rId15"/>
    <p:sldId id="1063" r:id="rId16"/>
    <p:sldId id="1064" r:id="rId17"/>
    <p:sldId id="1065" r:id="rId18"/>
    <p:sldId id="1066" r:id="rId19"/>
    <p:sldId id="1067" r:id="rId20"/>
    <p:sldId id="1068" r:id="rId21"/>
    <p:sldId id="1069" r:id="rId22"/>
    <p:sldId id="1070" r:id="rId23"/>
    <p:sldId id="1071" r:id="rId24"/>
    <p:sldId id="1072" r:id="rId25"/>
    <p:sldId id="1073" r:id="rId26"/>
    <p:sldId id="1074" r:id="rId27"/>
    <p:sldId id="1075" r:id="rId28"/>
    <p:sldId id="1076" r:id="rId29"/>
    <p:sldId id="1077" r:id="rId30"/>
    <p:sldId id="1078" r:id="rId31"/>
    <p:sldId id="1114" r:id="rId32"/>
    <p:sldId id="1080" r:id="rId33"/>
    <p:sldId id="1081" r:id="rId34"/>
    <p:sldId id="1082" r:id="rId35"/>
    <p:sldId id="1115" r:id="rId36"/>
    <p:sldId id="1083" r:id="rId37"/>
    <p:sldId id="1084" r:id="rId38"/>
    <p:sldId id="1085" r:id="rId39"/>
    <p:sldId id="1086" r:id="rId40"/>
    <p:sldId id="1087" r:id="rId41"/>
    <p:sldId id="1088" r:id="rId42"/>
    <p:sldId id="1089" r:id="rId43"/>
    <p:sldId id="1090" r:id="rId44"/>
    <p:sldId id="1091" r:id="rId45"/>
    <p:sldId id="1092" r:id="rId46"/>
    <p:sldId id="1093" r:id="rId47"/>
    <p:sldId id="1094" r:id="rId48"/>
    <p:sldId id="1095" r:id="rId49"/>
    <p:sldId id="1096" r:id="rId50"/>
    <p:sldId id="1097" r:id="rId51"/>
    <p:sldId id="1098" r:id="rId52"/>
    <p:sldId id="1099" r:id="rId53"/>
    <p:sldId id="1100" r:id="rId54"/>
    <p:sldId id="1101" r:id="rId55"/>
    <p:sldId id="1102" r:id="rId56"/>
    <p:sldId id="1103" r:id="rId57"/>
    <p:sldId id="1104" r:id="rId58"/>
    <p:sldId id="1105" r:id="rId59"/>
    <p:sldId id="1106" r:id="rId60"/>
    <p:sldId id="1107" r:id="rId61"/>
    <p:sldId id="1108" r:id="rId62"/>
    <p:sldId id="1109" r:id="rId63"/>
    <p:sldId id="1110" r:id="rId64"/>
    <p:sldId id="1111" r:id="rId65"/>
    <p:sldId id="1112" r:id="rId66"/>
    <p:sldId id="1113" r:id="rId67"/>
  </p:sldIdLst>
  <p:sldSz cx="12436475" cy="6994525"/>
  <p:notesSz cx="6858000" cy="9144000"/>
  <p:defaultText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AD2F141-1A6C-411E-AAD5-DC14F8A8E86D}">
          <p14:sldIdLst>
            <p14:sldId id="1055"/>
            <p14:sldId id="1057"/>
            <p14:sldId id="1058"/>
            <p14:sldId id="1059"/>
          </p14:sldIdLst>
        </p14:section>
        <p14:section name="Overview" id="{5D2732B8-2B90-4F14-A93F-153C5647FD10}">
          <p14:sldIdLst>
            <p14:sldId id="1060"/>
            <p14:sldId id="1061"/>
            <p14:sldId id="1062"/>
            <p14:sldId id="1063"/>
            <p14:sldId id="1064"/>
            <p14:sldId id="1065"/>
          </p14:sldIdLst>
        </p14:section>
        <p14:section name="On the web" id="{5F1413A2-9535-492D-92CA-5C8B13572B7C}">
          <p14:sldIdLst>
            <p14:sldId id="1066"/>
            <p14:sldId id="1067"/>
            <p14:sldId id="1068"/>
            <p14:sldId id="1069"/>
          </p14:sldIdLst>
        </p14:section>
        <p14:section name="SkyDrive Pro" id="{DBA3FBA6-7FC5-43AD-805C-046FCCB09480}">
          <p14:sldIdLst>
            <p14:sldId id="1070"/>
            <p14:sldId id="1071"/>
            <p14:sldId id="1072"/>
            <p14:sldId id="1073"/>
            <p14:sldId id="1074"/>
            <p14:sldId id="1075"/>
            <p14:sldId id="1076"/>
            <p14:sldId id="1077"/>
            <p14:sldId id="1078"/>
          </p14:sldIdLst>
        </p14:section>
        <p14:section name="Wrap up" id="{2140836C-9823-403C-868B-2FEDA26B4FAC}">
          <p14:sldIdLst>
            <p14:sldId id="1114"/>
            <p14:sldId id="1080"/>
            <p14:sldId id="1081"/>
            <p14:sldId id="1082"/>
            <p14:sldId id="1115"/>
            <p14:sldId id="1083"/>
            <p14:sldId id="1084"/>
            <p14:sldId id="1085"/>
          </p14:sldIdLst>
        </p14:section>
        <p14:section name="Backstage share" id="{1098738E-6AD4-4FF1-BF25-50D6AFCEE76A}">
          <p14:sldIdLst>
            <p14:sldId id="1086"/>
            <p14:sldId id="1087"/>
            <p14:sldId id="1088"/>
            <p14:sldId id="1089"/>
            <p14:sldId id="1090"/>
            <p14:sldId id="1091"/>
            <p14:sldId id="1092"/>
            <p14:sldId id="1093"/>
            <p14:sldId id="1094"/>
            <p14:sldId id="1095"/>
          </p14:sldIdLst>
        </p14:section>
        <p14:section name="Web" id="{62BAE15E-BBDA-44EE-9BA9-AD2346DBAB3B}">
          <p14:sldIdLst>
            <p14:sldId id="1096"/>
            <p14:sldId id="1097"/>
            <p14:sldId id="1098"/>
            <p14:sldId id="1099"/>
            <p14:sldId id="1100"/>
            <p14:sldId id="1101"/>
            <p14:sldId id="1102"/>
            <p14:sldId id="1103"/>
            <p14:sldId id="1104"/>
            <p14:sldId id="1105"/>
            <p14:sldId id="1106"/>
          </p14:sldIdLst>
        </p14:section>
        <p14:section name="Sync" id="{EAE610C7-7BAD-4DB0-899B-747070B249F3}">
          <p14:sldIdLst>
            <p14:sldId id="1107"/>
            <p14:sldId id="1108"/>
            <p14:sldId id="1109"/>
            <p14:sldId id="1110"/>
            <p14:sldId id="1111"/>
            <p14:sldId id="1112"/>
            <p14:sldId id="1113"/>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20" d="100"/>
          <a:sy n="120"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1626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notesMaster" Target="notesMasters/notesMaster1.xml"/><Relationship Id="rId7" Type="http://schemas.openxmlformats.org/officeDocument/2006/relationships/slideMaster" Target="slideMasters/slideMaster4.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468"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198" indent="-107925"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66" indent="-117369"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04" indent="-149745"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13" indent="-117369"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170" algn="l" defTabSz="932468" rtl="0" eaLnBrk="1" latinLnBrk="0" hangingPunct="1">
      <a:defRPr sz="1200" kern="1200">
        <a:solidFill>
          <a:schemeClr val="tx1"/>
        </a:solidFill>
        <a:latin typeface="+mn-lt"/>
        <a:ea typeface="+mn-ea"/>
        <a:cs typeface="+mn-cs"/>
      </a:defRPr>
    </a:lvl6pPr>
    <a:lvl7pPr marL="2797404" algn="l" defTabSz="932468" rtl="0" eaLnBrk="1" latinLnBrk="0" hangingPunct="1">
      <a:defRPr sz="1200" kern="1200">
        <a:solidFill>
          <a:schemeClr val="tx1"/>
        </a:solidFill>
        <a:latin typeface="+mn-lt"/>
        <a:ea typeface="+mn-ea"/>
        <a:cs typeface="+mn-cs"/>
      </a:defRPr>
    </a:lvl7pPr>
    <a:lvl8pPr marL="3263638" algn="l" defTabSz="932468" rtl="0" eaLnBrk="1" latinLnBrk="0" hangingPunct="1">
      <a:defRPr sz="1200" kern="1200">
        <a:solidFill>
          <a:schemeClr val="tx1"/>
        </a:solidFill>
        <a:latin typeface="+mn-lt"/>
        <a:ea typeface="+mn-ea"/>
        <a:cs typeface="+mn-cs"/>
      </a:defRPr>
    </a:lvl8pPr>
    <a:lvl9pPr marL="3729872" algn="l" defTabSz="93246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3FD4B4-BDE8-4340-9FCD-DECE8189317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262036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96EB59C-DF89-4C3F-BB62-4E85BEF9C8F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012374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62BB634-E937-4967-8A0A-EBC34FCD0C0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449780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ym typeface="Wingdings" panose="05000000000000000000" pitchFamily="2" charset="2"/>
            </a:endParaRPr>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BA10F78-D53C-4982-AB1F-AA6F2FB9743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1218036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7C86BC6C-FF16-4A37-A418-0A8FF7DE83D1}"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747334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8492FAD-6442-46EC-B4A5-C56F99DD1AB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186129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9CE40D4-E38A-4508-81BC-FE422259063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423398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1:52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891915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332BC7-85EF-4779-9600-3A60C4A0DA8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978076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6</a:t>
            </a:fld>
            <a:endParaRPr lang="en-US" dirty="0">
              <a:solidFill>
                <a:prstClr val="black"/>
              </a:solidFill>
            </a:endParaRPr>
          </a:p>
        </p:txBody>
      </p:sp>
    </p:spTree>
    <p:extLst>
      <p:ext uri="{BB962C8B-B14F-4D97-AF65-F5344CB8AC3E}">
        <p14:creationId xmlns:p14="http://schemas.microsoft.com/office/powerpoint/2010/main" val="2739345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7DDF45-B954-4A48-8349-1E7E879E84A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732272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4BF6F69-C144-4594-A948-F1E0D09E702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161112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96EB9D5-8CA2-4970-9643-B98A554CEB0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698763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9D172A1-7ECA-4E1C-9AA6-9540965A035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248533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2D8F16F-93DA-4E6A-BA2F-C88483EFB71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188511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A47D78B-FF48-40CF-8EBD-A6F1508A149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9912109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4" y="1028412"/>
            <a:ext cx="2103437" cy="467125"/>
          </a:xfrm>
        </p:spPr>
        <p:txBody>
          <a:bodyPr/>
          <a:lstStyle>
            <a:lvl1pPr marL="0" indent="0" algn="r" defTabSz="932468"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1" y="3954465"/>
            <a:ext cx="7315200" cy="1371579"/>
          </a:xfrm>
          <a:noFill/>
        </p:spPr>
        <p:txBody>
          <a:bodyPr lIns="146260" tIns="91413" rIns="146260" bIns="9141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60" tIns="109696" rIns="146260" bIns="109696">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199"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13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lvl="0"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26" tIns="146260" rIns="182826" bIns="14626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1" y="3954465"/>
            <a:ext cx="7315200" cy="1371579"/>
          </a:xfrm>
          <a:noFill/>
        </p:spPr>
        <p:txBody>
          <a:bodyPr lIns="146260" tIns="91413" rIns="146260" bIns="9141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60" tIns="109696" rIns="146260" bIns="109696">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17570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132">
                <a:defRPr/>
              </a:pPr>
              <a:endParaRPr lang="en-US" kern="0" smtClean="0">
                <a:solidFill>
                  <a:sysClr val="windowText" lastClr="000000"/>
                </a:solidFill>
              </a:endParaRPr>
            </a:p>
          </p:txBody>
        </p:sp>
      </p:grpSp>
    </p:spTree>
    <p:extLst>
      <p:ext uri="{BB962C8B-B14F-4D97-AF65-F5344CB8AC3E}">
        <p14:creationId xmlns:p14="http://schemas.microsoft.com/office/powerpoint/2010/main" val="6377568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26" tIns="146260" rIns="182826" bIns="14626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8460362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0897395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2931925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9028911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lvl="0"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2439546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003043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933933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072605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3395009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5695758"/>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426105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7229467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7118794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0976471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991125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80143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173097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217413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2058110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7463645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3"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3" y="1476621"/>
            <a:ext cx="11375536" cy="2130814"/>
          </a:xfrm>
          <a:prstGeom prst="rect">
            <a:avLst/>
          </a:prstGeom>
        </p:spPr>
        <p:txBody>
          <a:bodyPr/>
          <a:lstStyle>
            <a:lvl1pPr marL="289733" indent="-289733">
              <a:buFont typeface="Wingdings" pitchFamily="2" charset="2"/>
              <a:buChar char=""/>
              <a:defRPr sz="4100"/>
            </a:lvl1pPr>
            <a:lvl2pPr marL="527668" indent="-237936">
              <a:buFont typeface="Wingdings" pitchFamily="2" charset="2"/>
              <a:buChar char=""/>
              <a:defRPr>
                <a:latin typeface="+mn-lt"/>
              </a:defRPr>
            </a:lvl2pPr>
            <a:lvl3pPr marL="755894" indent="-228225">
              <a:buFont typeface="Wingdings" pitchFamily="2" charset="2"/>
              <a:buChar char=""/>
              <a:tabLst/>
              <a:defRPr>
                <a:latin typeface="+mn-lt"/>
              </a:defRPr>
            </a:lvl3pPr>
            <a:lvl4pPr marL="932322" indent="-176429">
              <a:buFont typeface="Wingdings" pitchFamily="2" charset="2"/>
              <a:buChar char=""/>
              <a:defRPr>
                <a:latin typeface="+mn-lt"/>
              </a:defRPr>
            </a:lvl4pPr>
            <a:lvl5pPr marL="1108752" indent="-176429">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63" tIns="60931" rIns="121863" bIns="60931"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012654"/>
                    </a:gs>
                    <a:gs pos="0">
                      <a:srgbClr val="012654"/>
                    </a:gs>
                  </a:gsLst>
                  <a:lin ang="5400000" scaled="0"/>
                </a:gradFill>
              </a:rPr>
              <a:pPr/>
              <a:t>‹#›</a:t>
            </a:fld>
            <a:endParaRPr lang="en-US" dirty="0">
              <a:gradFill>
                <a:gsLst>
                  <a:gs pos="100000">
                    <a:srgbClr val="012654"/>
                  </a:gs>
                  <a:gs pos="0">
                    <a:srgbClr val="012654"/>
                  </a:gs>
                </a:gsLst>
                <a:lin ang="5400000" scaled="0"/>
              </a:gra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9" y="6264565"/>
            <a:ext cx="1632342" cy="559562"/>
          </a:xfrm>
          <a:prstGeom prst="rect">
            <a:avLst/>
          </a:prstGeom>
        </p:spPr>
      </p:pic>
    </p:spTree>
    <p:extLst>
      <p:ext uri="{BB962C8B-B14F-4D97-AF65-F5344CB8AC3E}">
        <p14:creationId xmlns:p14="http://schemas.microsoft.com/office/powerpoint/2010/main" val="170112332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3" y="1476621"/>
            <a:ext cx="11375536" cy="2130904"/>
          </a:xfrm>
          <a:prstGeom prst="rect">
            <a:avLst/>
          </a:prstGeom>
        </p:spPr>
        <p:txBody>
          <a:bodyPr/>
          <a:lstStyle>
            <a:lvl1pPr marL="0" indent="0">
              <a:spcBef>
                <a:spcPts val="2448"/>
              </a:spcBef>
              <a:buNone/>
              <a:defRPr sz="4100">
                <a:gradFill>
                  <a:gsLst>
                    <a:gs pos="100000">
                      <a:schemeClr val="tx2"/>
                    </a:gs>
                    <a:gs pos="0">
                      <a:schemeClr val="tx2"/>
                    </a:gs>
                  </a:gsLst>
                  <a:lin ang="5400000" scaled="0"/>
                </a:gradFill>
                <a:latin typeface="+mj-lt"/>
              </a:defRPr>
            </a:lvl1pPr>
            <a:lvl2pPr marL="0" indent="0">
              <a:buNone/>
              <a:defRPr sz="2000">
                <a:gradFill>
                  <a:gsLst>
                    <a:gs pos="100000">
                      <a:schemeClr val="bg2"/>
                    </a:gs>
                    <a:gs pos="6000">
                      <a:schemeClr val="bg2"/>
                    </a:gs>
                  </a:gsLst>
                  <a:lin ang="5400000" scaled="0"/>
                </a:gradFill>
              </a:defRPr>
            </a:lvl2pPr>
            <a:lvl3pPr marL="236317" indent="0">
              <a:buNone/>
              <a:defRPr sz="2000">
                <a:gradFill>
                  <a:gsLst>
                    <a:gs pos="100000">
                      <a:schemeClr val="bg2"/>
                    </a:gs>
                    <a:gs pos="6000">
                      <a:schemeClr val="bg2"/>
                    </a:gs>
                  </a:gsLst>
                  <a:lin ang="5400000" scaled="0"/>
                </a:gradFill>
              </a:defRPr>
            </a:lvl3pPr>
            <a:lvl4pPr marL="466160" indent="0">
              <a:buNone/>
              <a:defRPr sz="2000">
                <a:gradFill>
                  <a:gsLst>
                    <a:gs pos="100000">
                      <a:schemeClr val="bg2"/>
                    </a:gs>
                    <a:gs pos="6000">
                      <a:schemeClr val="bg2"/>
                    </a:gs>
                  </a:gsLst>
                  <a:lin ang="5400000" scaled="0"/>
                </a:gradFill>
              </a:defRPr>
            </a:lvl4pPr>
            <a:lvl5pPr marL="707335" indent="0">
              <a:buNone/>
              <a:defRPr sz="200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63" tIns="60931" rIns="121863" bIns="60931"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012654"/>
                    </a:gs>
                    <a:gs pos="0">
                      <a:srgbClr val="012654"/>
                    </a:gs>
                  </a:gsLst>
                  <a:lin ang="5400000" scaled="0"/>
                </a:gradFill>
              </a:rPr>
              <a:pPr/>
              <a:t>‹#›</a:t>
            </a:fld>
            <a:endParaRPr lang="en-US" dirty="0">
              <a:gradFill>
                <a:gsLst>
                  <a:gs pos="100000">
                    <a:srgbClr val="012654"/>
                  </a:gs>
                  <a:gs pos="0">
                    <a:srgbClr val="012654"/>
                  </a:gs>
                </a:gsLst>
                <a:lin ang="5400000" scaled="0"/>
              </a:gra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9" y="6264565"/>
            <a:ext cx="1632342" cy="559562"/>
          </a:xfrm>
          <a:prstGeom prst="rect">
            <a:avLst/>
          </a:prstGeom>
        </p:spPr>
      </p:pic>
    </p:spTree>
    <p:extLst>
      <p:ext uri="{BB962C8B-B14F-4D97-AF65-F5344CB8AC3E}">
        <p14:creationId xmlns:p14="http://schemas.microsoft.com/office/powerpoint/2010/main" val="176459695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454310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0297028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691614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671563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6968190"/>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97149363"/>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5243639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5997856"/>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53947430"/>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1542219"/>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46238341"/>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407625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82547519"/>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03195136"/>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81477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62965818"/>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25107675"/>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7181241"/>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42076144"/>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86456950"/>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1874829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616701"/>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4.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image" Target="../media/image7.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image" Target="../media/image7.png"/><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theme" Target="../theme/theme5.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6159692"/>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36085531"/>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 id="2147484241" r:id="rId11"/>
    <p:sldLayoutId id="2147484242" r:id="rId12"/>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3997056"/>
      </p:ext>
    </p:extLst>
  </p:cSld>
  <p:clrMap bg1="lt1" tx1="dk1" bg2="lt2" tx2="dk2" accent1="accent1" accent2="accent2" accent3="accent3" accent4="accent4" accent5="accent5" accent6="accent6" hlink="hlink" folHlink="folHlink"/>
  <p:sldLayoutIdLst>
    <p:sldLayoutId id="2147484244" r:id="rId1"/>
    <p:sldLayoutId id="2147484245" r:id="rId2"/>
    <p:sldLayoutId id="2147484246" r:id="rId3"/>
    <p:sldLayoutId id="2147484247" r:id="rId4"/>
    <p:sldLayoutId id="2147484248" r:id="rId5"/>
    <p:sldLayoutId id="2147484249" r:id="rId6"/>
    <p:sldLayoutId id="2147484250" r:id="rId7"/>
    <p:sldLayoutId id="2147484251" r:id="rId8"/>
    <p:sldLayoutId id="2147484252" r:id="rId9"/>
    <p:sldLayoutId id="2147484253"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1.xml"/></Relationships>
</file>

<file path=ppt/slides/_rels/slide1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61.xml"/><Relationship Id="rId6" Type="http://schemas.microsoft.com/office/2007/relationships/hdphoto" Target="../media/hdphoto3.wdp"/><Relationship Id="rId5" Type="http://schemas.openxmlformats.org/officeDocument/2006/relationships/image" Target="../media/image15.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66.xml"/><Relationship Id="rId6" Type="http://schemas.openxmlformats.org/officeDocument/2006/relationships/image" Target="../media/image18.png"/><Relationship Id="rId5" Type="http://schemas.microsoft.com/office/2007/relationships/hdphoto" Target="../media/hdphoto4.wdp"/><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6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myspc.sharepointconference.com/" TargetMode="External"/><Relationship Id="rId1" Type="http://schemas.openxmlformats.org/officeDocument/2006/relationships/slideLayout" Target="../slideLayouts/slideLayout7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7.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7.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7.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7.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7.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7.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7.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7.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7.xml"/></Relationships>
</file>

<file path=ppt/slides/_rels/slide4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7.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7.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7.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7.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7.xml"/></Relationships>
</file>

<file path=ppt/slides/_rels/slide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7.xml"/></Relationships>
</file>

<file path=ppt/slides/_rels/slide5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7.xml"/></Relationships>
</file>

<file path=ppt/slides/_rels/slide5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7.xml"/></Relationships>
</file>

<file path=ppt/slides/_rels/slide5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7.xml"/></Relationships>
</file>

<file path=ppt/slides/_rels/slide5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7.xml"/></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7.xml"/></Relationships>
</file>

<file path=ppt/slides/_rels/slide5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60.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SkyDrive or SkyDrive Pro?</a:t>
            </a:r>
            <a:endParaRPr lang="en-US" dirty="0"/>
          </a:p>
        </p:txBody>
      </p:sp>
      <p:sp>
        <p:nvSpPr>
          <p:cNvPr id="3" name="Rectangle 2"/>
          <p:cNvSpPr/>
          <p:nvPr/>
        </p:nvSpPr>
        <p:spPr bwMode="auto">
          <a:xfrm>
            <a:off x="2612799" y="1214441"/>
            <a:ext cx="7481455" cy="2313059"/>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b" anchorCtr="0" forceAA="0" compatLnSpc="1">
            <a:prstTxWarp prst="textNoShape">
              <a:avLst/>
            </a:prstTxWarp>
            <a:noAutofit/>
          </a:bodyPr>
          <a:lstStyle/>
          <a:p>
            <a:pPr>
              <a:lnSpc>
                <a:spcPct val="90000"/>
              </a:lnSpc>
              <a:spcAft>
                <a:spcPts val="600"/>
              </a:spcAft>
            </a:pPr>
            <a:r>
              <a:rPr lang="en-US" sz="2400" dirty="0">
                <a:solidFill>
                  <a:srgbClr val="FFFFFF"/>
                </a:solidFill>
              </a:rPr>
              <a:t>Vacation pictures</a:t>
            </a:r>
          </a:p>
          <a:p>
            <a:pPr>
              <a:lnSpc>
                <a:spcPct val="90000"/>
              </a:lnSpc>
              <a:spcAft>
                <a:spcPts val="600"/>
              </a:spcAft>
            </a:pPr>
            <a:r>
              <a:rPr lang="en-US" sz="2400" dirty="0">
                <a:solidFill>
                  <a:srgbClr val="FFFFFF"/>
                </a:solidFill>
              </a:rPr>
              <a:t>Recipes</a:t>
            </a:r>
          </a:p>
          <a:p>
            <a:pPr>
              <a:lnSpc>
                <a:spcPct val="90000"/>
              </a:lnSpc>
              <a:spcAft>
                <a:spcPts val="600"/>
              </a:spcAft>
            </a:pPr>
            <a:r>
              <a:rPr lang="en-US" sz="2400" dirty="0">
                <a:solidFill>
                  <a:srgbClr val="FFFFFF"/>
                </a:solidFill>
              </a:rPr>
              <a:t>Baseball schedule</a:t>
            </a:r>
          </a:p>
        </p:txBody>
      </p:sp>
      <p:grpSp>
        <p:nvGrpSpPr>
          <p:cNvPr id="7" name="Group 6"/>
          <p:cNvGrpSpPr/>
          <p:nvPr/>
        </p:nvGrpSpPr>
        <p:grpSpPr>
          <a:xfrm>
            <a:off x="274642" y="1218217"/>
            <a:ext cx="2338157" cy="2309280"/>
            <a:chOff x="731837" y="1287462"/>
            <a:chExt cx="2564659" cy="2564659"/>
          </a:xfrm>
          <a:solidFill>
            <a:schemeClr val="bg2">
              <a:lumMod val="75000"/>
            </a:schemeClr>
          </a:solidFill>
        </p:grpSpPr>
        <p:grpSp>
          <p:nvGrpSpPr>
            <p:cNvPr id="8" name="Group 7"/>
            <p:cNvGrpSpPr/>
            <p:nvPr/>
          </p:nvGrpSpPr>
          <p:grpSpPr>
            <a:xfrm>
              <a:off x="731837" y="1287462"/>
              <a:ext cx="2564659" cy="2564659"/>
              <a:chOff x="2055812" y="1600200"/>
              <a:chExt cx="2514600" cy="2514600"/>
            </a:xfrm>
            <a:grpFill/>
          </p:grpSpPr>
          <p:sp>
            <p:nvSpPr>
              <p:cNvPr id="10" name="Rectangle 9"/>
              <p:cNvSpPr/>
              <p:nvPr/>
            </p:nvSpPr>
            <p:spPr bwMode="auto">
              <a:xfrm>
                <a:off x="20558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solidFill>
                    <a:srgbClr val="505050"/>
                  </a:solidFill>
                  <a:ea typeface="Segoe UI" pitchFamily="34" charset="0"/>
                  <a:cs typeface="Segoe UI" pitchFamily="34" charset="0"/>
                </a:endParaRPr>
              </a:p>
            </p:txBody>
          </p:sp>
          <p:sp>
            <p:nvSpPr>
              <p:cNvPr id="11" name="TextBox 10"/>
              <p:cNvSpPr txBox="1"/>
              <p:nvPr/>
            </p:nvSpPr>
            <p:spPr>
              <a:xfrm>
                <a:off x="2055812" y="3657600"/>
                <a:ext cx="2514600" cy="410176"/>
              </a:xfrm>
              <a:prstGeom prst="rect">
                <a:avLst/>
              </a:prstGeom>
              <a:grpFill/>
            </p:spPr>
            <p:txBody>
              <a:bodyPr wrap="square" lIns="0" tIns="0" rIns="0" bIns="0" rtlCol="0">
                <a:spAutoFit/>
              </a:bodyPr>
              <a:lstStyle/>
              <a:p>
                <a:r>
                  <a:rPr lang="en-US" sz="2400" spc="-71" dirty="0">
                    <a:solidFill>
                      <a:srgbClr val="FFFFFF"/>
                    </a:solidFill>
                    <a:latin typeface="Segoe UI Light"/>
                  </a:rPr>
                  <a:t> SkyDrive</a:t>
                </a:r>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6411" y="1651634"/>
              <a:ext cx="2175510" cy="1295400"/>
            </a:xfrm>
            <a:prstGeom prst="rect">
              <a:avLst/>
            </a:prstGeom>
            <a:grpFill/>
          </p:spPr>
        </p:pic>
      </p:grpSp>
      <p:sp>
        <p:nvSpPr>
          <p:cNvPr id="12" name="Rectangle 11"/>
          <p:cNvSpPr/>
          <p:nvPr/>
        </p:nvSpPr>
        <p:spPr bwMode="auto">
          <a:xfrm>
            <a:off x="2612799" y="3712336"/>
            <a:ext cx="7481455" cy="2313059"/>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b" anchorCtr="0" forceAA="0" compatLnSpc="1">
            <a:prstTxWarp prst="textNoShape">
              <a:avLst/>
            </a:prstTxWarp>
            <a:noAutofit/>
          </a:bodyPr>
          <a:lstStyle/>
          <a:p>
            <a:pPr>
              <a:lnSpc>
                <a:spcPct val="90000"/>
              </a:lnSpc>
              <a:spcAft>
                <a:spcPts val="600"/>
              </a:spcAft>
            </a:pPr>
            <a:r>
              <a:rPr lang="en-US" sz="2400" dirty="0">
                <a:solidFill>
                  <a:srgbClr val="FFFFFF"/>
                </a:solidFill>
              </a:rPr>
              <a:t>Morale event pictures</a:t>
            </a:r>
          </a:p>
          <a:p>
            <a:pPr>
              <a:lnSpc>
                <a:spcPct val="90000"/>
              </a:lnSpc>
              <a:spcAft>
                <a:spcPts val="600"/>
              </a:spcAft>
            </a:pPr>
            <a:r>
              <a:rPr lang="en-US" sz="2400" dirty="0">
                <a:solidFill>
                  <a:srgbClr val="FFFFFF"/>
                </a:solidFill>
              </a:rPr>
              <a:t>Specification documents</a:t>
            </a:r>
          </a:p>
          <a:p>
            <a:pPr>
              <a:lnSpc>
                <a:spcPct val="90000"/>
              </a:lnSpc>
              <a:spcAft>
                <a:spcPts val="600"/>
              </a:spcAft>
            </a:pPr>
            <a:r>
              <a:rPr lang="en-US" sz="2400" dirty="0">
                <a:solidFill>
                  <a:srgbClr val="FFFFFF"/>
                </a:solidFill>
              </a:rPr>
              <a:t>Draft SPC presentation</a:t>
            </a:r>
          </a:p>
        </p:txBody>
      </p:sp>
      <p:grpSp>
        <p:nvGrpSpPr>
          <p:cNvPr id="18" name="Group 17"/>
          <p:cNvGrpSpPr/>
          <p:nvPr/>
        </p:nvGrpSpPr>
        <p:grpSpPr>
          <a:xfrm>
            <a:off x="295280" y="3714434"/>
            <a:ext cx="2338157" cy="2310961"/>
            <a:chOff x="8885237" y="1287462"/>
            <a:chExt cx="2564659" cy="2564659"/>
          </a:xfrm>
          <a:solidFill>
            <a:schemeClr val="bg2">
              <a:lumMod val="75000"/>
            </a:schemeClr>
          </a:solidFill>
        </p:grpSpPr>
        <p:grpSp>
          <p:nvGrpSpPr>
            <p:cNvPr id="19" name="Group 18"/>
            <p:cNvGrpSpPr/>
            <p:nvPr/>
          </p:nvGrpSpPr>
          <p:grpSpPr>
            <a:xfrm>
              <a:off x="8885237" y="1287462"/>
              <a:ext cx="2564659" cy="2564659"/>
              <a:chOff x="2055812" y="1600200"/>
              <a:chExt cx="2514600" cy="2514600"/>
            </a:xfrm>
            <a:grpFill/>
          </p:grpSpPr>
          <p:sp>
            <p:nvSpPr>
              <p:cNvPr id="21" name="Rectangle 20"/>
              <p:cNvSpPr/>
              <p:nvPr/>
            </p:nvSpPr>
            <p:spPr bwMode="auto">
              <a:xfrm>
                <a:off x="20558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solidFill>
                    <a:srgbClr val="505050"/>
                  </a:solidFill>
                  <a:ea typeface="Segoe UI" pitchFamily="34" charset="0"/>
                  <a:cs typeface="Segoe UI" pitchFamily="34" charset="0"/>
                </a:endParaRPr>
              </a:p>
            </p:txBody>
          </p:sp>
          <p:sp>
            <p:nvSpPr>
              <p:cNvPr id="22" name="TextBox 21"/>
              <p:cNvSpPr txBox="1"/>
              <p:nvPr/>
            </p:nvSpPr>
            <p:spPr>
              <a:xfrm>
                <a:off x="2055812" y="3657601"/>
                <a:ext cx="2514600" cy="409877"/>
              </a:xfrm>
              <a:prstGeom prst="rect">
                <a:avLst/>
              </a:prstGeom>
              <a:grpFill/>
            </p:spPr>
            <p:txBody>
              <a:bodyPr wrap="square" lIns="0" tIns="0" rIns="0" bIns="0" rtlCol="0">
                <a:spAutoFit/>
              </a:bodyPr>
              <a:lstStyle/>
              <a:p>
                <a:r>
                  <a:rPr lang="en-US" sz="2400" spc="-71" dirty="0">
                    <a:solidFill>
                      <a:srgbClr val="FFFFFF"/>
                    </a:solidFill>
                    <a:latin typeface="Segoe UI Light"/>
                  </a:rPr>
                  <a:t> SkyDrive Pro</a:t>
                </a:r>
              </a:p>
            </p:txBody>
          </p:sp>
        </p:gr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8856" y="1607819"/>
              <a:ext cx="2217420" cy="1383030"/>
            </a:xfrm>
            <a:prstGeom prst="rect">
              <a:avLst/>
            </a:prstGeom>
            <a:grpFill/>
          </p:spPr>
        </p:pic>
      </p:grpSp>
    </p:spTree>
    <p:extLst>
      <p:ext uri="{BB962C8B-B14F-4D97-AF65-F5344CB8AC3E}">
        <p14:creationId xmlns:p14="http://schemas.microsoft.com/office/powerpoint/2010/main" val="420076106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3" y="0"/>
            <a:ext cx="12436475" cy="6994525"/>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On the web</a:t>
            </a:r>
            <a:endParaRPr lang="en-US" dirty="0"/>
          </a:p>
        </p:txBody>
      </p:sp>
    </p:spTree>
    <p:extLst>
      <p:ext uri="{BB962C8B-B14F-4D97-AF65-F5344CB8AC3E}">
        <p14:creationId xmlns:p14="http://schemas.microsoft.com/office/powerpoint/2010/main" val="393706822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3"/>
            <a:ext cx="11887200" cy="2240157"/>
          </a:xfrm>
        </p:spPr>
        <p:txBody>
          <a:bodyPr/>
          <a:lstStyle/>
          <a:p>
            <a:pPr>
              <a:spcAft>
                <a:spcPts val="800"/>
              </a:spcAft>
            </a:pPr>
            <a:r>
              <a:rPr lang="en-US" dirty="0" smtClean="0"/>
              <a:t>A special document library</a:t>
            </a:r>
          </a:p>
          <a:p>
            <a:pPr lvl="1">
              <a:spcAft>
                <a:spcPts val="600"/>
              </a:spcAft>
            </a:pPr>
            <a:r>
              <a:rPr lang="en-US" dirty="0" smtClean="0"/>
              <a:t>SharePoint 2013 evolution of “Personal” and “Shared”</a:t>
            </a:r>
          </a:p>
          <a:p>
            <a:pPr lvl="1">
              <a:spcAft>
                <a:spcPts val="600"/>
              </a:spcAft>
            </a:pPr>
            <a:r>
              <a:rPr lang="en-US" dirty="0" smtClean="0"/>
              <a:t>Simplified experiences around sharing &amp; versions</a:t>
            </a:r>
          </a:p>
          <a:p>
            <a:pPr lvl="1">
              <a:spcAft>
                <a:spcPts val="600"/>
              </a:spcAft>
            </a:pPr>
            <a:r>
              <a:rPr lang="en-US" dirty="0" smtClean="0"/>
              <a:t>Private by default, easy for users to manage access</a:t>
            </a:r>
          </a:p>
        </p:txBody>
      </p:sp>
      <p:sp>
        <p:nvSpPr>
          <p:cNvPr id="3" name="Title 2"/>
          <p:cNvSpPr>
            <a:spLocks noGrp="1"/>
          </p:cNvSpPr>
          <p:nvPr>
            <p:ph type="title"/>
          </p:nvPr>
        </p:nvSpPr>
        <p:spPr/>
        <p:txBody>
          <a:bodyPr/>
          <a:lstStyle/>
          <a:p>
            <a:r>
              <a:rPr lang="en-US" dirty="0" smtClean="0"/>
              <a:t>On the web</a:t>
            </a:r>
            <a:endParaRPr lang="en-US" dirty="0"/>
          </a:p>
        </p:txBody>
      </p:sp>
    </p:spTree>
    <p:extLst>
      <p:ext uri="{BB962C8B-B14F-4D97-AF65-F5344CB8AC3E}">
        <p14:creationId xmlns:p14="http://schemas.microsoft.com/office/powerpoint/2010/main" val="262484129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SkyDrive Pro</a:t>
            </a:r>
            <a:endParaRPr lang="en-US" dirty="0"/>
          </a:p>
        </p:txBody>
      </p:sp>
      <p:sp>
        <p:nvSpPr>
          <p:cNvPr id="3" name="Text Placeholder 2"/>
          <p:cNvSpPr>
            <a:spLocks noGrp="1"/>
          </p:cNvSpPr>
          <p:nvPr>
            <p:ph type="body" sz="quarter" idx="12"/>
          </p:nvPr>
        </p:nvSpPr>
        <p:spPr/>
        <p:txBody>
          <a:bodyPr/>
          <a:lstStyle/>
          <a:p>
            <a:r>
              <a:rPr lang="en-US" dirty="0" smtClean="0"/>
              <a:t>Web experiences demo</a:t>
            </a:r>
            <a:endParaRPr lang="en-US" dirty="0"/>
          </a:p>
        </p:txBody>
      </p:sp>
    </p:spTree>
    <p:extLst>
      <p:ext uri="{BB962C8B-B14F-4D97-AF65-F5344CB8AC3E}">
        <p14:creationId xmlns:p14="http://schemas.microsoft.com/office/powerpoint/2010/main" val="15746312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5989637" y="1401304"/>
            <a:ext cx="5973762" cy="4191917"/>
          </a:xfrm>
        </p:spPr>
        <p:txBody>
          <a:bodyPr/>
          <a:lstStyle/>
          <a:p>
            <a:pPr marL="0" indent="0">
              <a:buNone/>
            </a:pPr>
            <a:r>
              <a:rPr lang="en-US" sz="2800" dirty="0">
                <a:solidFill>
                  <a:schemeClr val="tx1"/>
                </a:solidFill>
              </a:rPr>
              <a:t>Personal storage, private by default</a:t>
            </a:r>
          </a:p>
          <a:p>
            <a:pPr marL="0" indent="0">
              <a:buNone/>
            </a:pPr>
            <a:endParaRPr lang="en-US" sz="2800" dirty="0">
              <a:solidFill>
                <a:schemeClr val="tx1"/>
              </a:solidFill>
            </a:endParaRPr>
          </a:p>
          <a:p>
            <a:pPr marL="0" indent="0">
              <a:buNone/>
            </a:pPr>
            <a:r>
              <a:rPr lang="en-US" sz="2800" dirty="0">
                <a:solidFill>
                  <a:schemeClr val="tx1"/>
                </a:solidFill>
              </a:rPr>
              <a:t>7 GB on O365, 100 MB (configurable) on premise</a:t>
            </a:r>
          </a:p>
          <a:p>
            <a:pPr marL="0" indent="0">
              <a:buNone/>
            </a:pPr>
            <a:endParaRPr lang="en-US" sz="2800" dirty="0">
              <a:solidFill>
                <a:schemeClr val="tx1"/>
              </a:solidFill>
            </a:endParaRPr>
          </a:p>
          <a:p>
            <a:pPr marL="0" indent="0">
              <a:buNone/>
            </a:pPr>
            <a:r>
              <a:rPr lang="en-US" sz="2800" dirty="0">
                <a:solidFill>
                  <a:schemeClr val="tx1"/>
                </a:solidFill>
              </a:rPr>
              <a:t>Sharing hint, access control and management</a:t>
            </a:r>
          </a:p>
          <a:p>
            <a:pPr marL="0" indent="0">
              <a:buNone/>
            </a:pPr>
            <a:endParaRPr lang="en-US" sz="2800" dirty="0">
              <a:solidFill>
                <a:schemeClr val="tx1"/>
              </a:solidFill>
            </a:endParaRPr>
          </a:p>
          <a:p>
            <a:pPr marL="0" indent="0">
              <a:buNone/>
            </a:pPr>
            <a:r>
              <a:rPr lang="en-US" sz="2800" dirty="0">
                <a:solidFill>
                  <a:schemeClr val="tx1"/>
                </a:solidFill>
              </a:rPr>
              <a:t>Collaborate internally &amp; externally</a:t>
            </a:r>
          </a:p>
        </p:txBody>
      </p:sp>
      <p:sp>
        <p:nvSpPr>
          <p:cNvPr id="4" name="Rectangle 3"/>
          <p:cNvSpPr/>
          <p:nvPr/>
        </p:nvSpPr>
        <p:spPr bwMode="auto">
          <a:xfrm>
            <a:off x="-30160" y="0"/>
            <a:ext cx="5684837" cy="6994525"/>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idx="4294967295"/>
          </p:nvPr>
        </p:nvSpPr>
        <p:spPr>
          <a:xfrm>
            <a:off x="350837" y="5783265"/>
            <a:ext cx="4451349" cy="917575"/>
          </a:xfrm>
        </p:spPr>
        <p:txBody>
          <a:bodyPr/>
          <a:lstStyle/>
          <a:p>
            <a:r>
              <a:rPr lang="en-US" dirty="0" smtClean="0">
                <a:solidFill>
                  <a:schemeClr val="bg1"/>
                </a:solidFill>
              </a:rPr>
              <a:t>Key features</a:t>
            </a:r>
            <a:endParaRPr lang="en-US" dirty="0">
              <a:solidFill>
                <a:schemeClr val="bg1"/>
              </a:solidFill>
            </a:endParaRPr>
          </a:p>
        </p:txBody>
      </p:sp>
    </p:spTree>
    <p:extLst>
      <p:ext uri="{BB962C8B-B14F-4D97-AF65-F5344CB8AC3E}">
        <p14:creationId xmlns:p14="http://schemas.microsoft.com/office/powerpoint/2010/main" val="284814289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apps</a:t>
            </a:r>
            <a:endParaRPr lang="en-US" dirty="0"/>
          </a:p>
        </p:txBody>
      </p:sp>
    </p:spTree>
    <p:extLst>
      <p:ext uri="{BB962C8B-B14F-4D97-AF65-F5344CB8AC3E}">
        <p14:creationId xmlns:p14="http://schemas.microsoft.com/office/powerpoint/2010/main" val="38028052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092881"/>
          </a:xfrm>
        </p:spPr>
        <p:txBody>
          <a:bodyPr/>
          <a:lstStyle/>
          <a:p>
            <a:r>
              <a:rPr lang="en-US" dirty="0"/>
              <a:t>Office Sync client</a:t>
            </a:r>
          </a:p>
          <a:p>
            <a:r>
              <a:rPr lang="en-US" dirty="0"/>
              <a:t>Backstage &amp; most recently used in Office apps</a:t>
            </a:r>
          </a:p>
          <a:p>
            <a:r>
              <a:rPr lang="en-US" dirty="0" smtClean="0"/>
              <a:t>Windows Phone Office Hub</a:t>
            </a:r>
            <a:endParaRPr lang="en-US" dirty="0"/>
          </a:p>
        </p:txBody>
      </p:sp>
      <p:sp>
        <p:nvSpPr>
          <p:cNvPr id="3" name="Title 2"/>
          <p:cNvSpPr>
            <a:spLocks noGrp="1"/>
          </p:cNvSpPr>
          <p:nvPr>
            <p:ph type="title"/>
          </p:nvPr>
        </p:nvSpPr>
        <p:spPr/>
        <p:txBody>
          <a:bodyPr/>
          <a:lstStyle/>
          <a:p>
            <a:r>
              <a:rPr lang="en-US" dirty="0" smtClean="0"/>
              <a:t>Apps</a:t>
            </a:r>
            <a:endParaRPr lang="en-US" dirty="0"/>
          </a:p>
        </p:txBody>
      </p:sp>
    </p:spTree>
    <p:extLst>
      <p:ext uri="{BB962C8B-B14F-4D97-AF65-F5344CB8AC3E}">
        <p14:creationId xmlns:p14="http://schemas.microsoft.com/office/powerpoint/2010/main" val="7894421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865674"/>
          </a:xfrm>
        </p:spPr>
        <p:txBody>
          <a:bodyPr/>
          <a:lstStyle/>
          <a:p>
            <a:r>
              <a:rPr lang="en-US" dirty="0" smtClean="0"/>
              <a:t>Part </a:t>
            </a:r>
            <a:r>
              <a:rPr lang="en-US" dirty="0"/>
              <a:t>of </a:t>
            </a:r>
            <a:r>
              <a:rPr lang="en-US" dirty="0" smtClean="0"/>
              <a:t>Office</a:t>
            </a:r>
            <a:endParaRPr lang="en-US" dirty="0"/>
          </a:p>
          <a:p>
            <a:pPr lvl="1"/>
            <a:r>
              <a:rPr lang="en-US" dirty="0" smtClean="0"/>
              <a:t>Office 2013 Standard &amp; Professional Plus</a:t>
            </a:r>
          </a:p>
          <a:p>
            <a:pPr lvl="1"/>
            <a:r>
              <a:rPr lang="en-US" dirty="0" smtClean="0"/>
              <a:t>Office 365 Professional Plus &amp; Small Business Premium</a:t>
            </a:r>
          </a:p>
          <a:p>
            <a:r>
              <a:rPr lang="en-US" dirty="0" smtClean="0"/>
              <a:t>Classic windows sync client</a:t>
            </a:r>
          </a:p>
          <a:p>
            <a:r>
              <a:rPr lang="en-US" dirty="0" smtClean="0"/>
              <a:t>Creates </a:t>
            </a:r>
            <a:r>
              <a:rPr lang="en-US" dirty="0"/>
              <a:t>a desktop favorite synchronized to your SkyDrive Pro</a:t>
            </a:r>
          </a:p>
          <a:p>
            <a:pPr lvl="1"/>
            <a:endParaRPr lang="en-US" dirty="0"/>
          </a:p>
        </p:txBody>
      </p:sp>
      <p:sp>
        <p:nvSpPr>
          <p:cNvPr id="3" name="Title 2"/>
          <p:cNvSpPr>
            <a:spLocks noGrp="1"/>
          </p:cNvSpPr>
          <p:nvPr>
            <p:ph type="title"/>
          </p:nvPr>
        </p:nvSpPr>
        <p:spPr/>
        <p:txBody>
          <a:bodyPr/>
          <a:lstStyle/>
          <a:p>
            <a:r>
              <a:rPr lang="en-US" dirty="0" smtClean="0"/>
              <a:t>Sync</a:t>
            </a:r>
            <a:endParaRPr lang="en-US" dirty="0"/>
          </a:p>
        </p:txBody>
      </p:sp>
    </p:spTree>
    <p:extLst>
      <p:ext uri="{BB962C8B-B14F-4D97-AF65-F5344CB8AC3E}">
        <p14:creationId xmlns:p14="http://schemas.microsoft.com/office/powerpoint/2010/main" val="228499169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How does it sync?</a:t>
            </a:r>
            <a:endParaRPr lang="en-US" dirty="0"/>
          </a:p>
        </p:txBody>
      </p:sp>
      <p:sp>
        <p:nvSpPr>
          <p:cNvPr id="18" name="Rectangle 17"/>
          <p:cNvSpPr/>
          <p:nvPr/>
        </p:nvSpPr>
        <p:spPr bwMode="auto">
          <a:xfrm>
            <a:off x="6756089" y="1844440"/>
            <a:ext cx="4110348" cy="4110348"/>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solidFill>
                <a:srgbClr val="505050"/>
              </a:solidFill>
              <a:ea typeface="Segoe UI" pitchFamily="34" charset="0"/>
              <a:cs typeface="Segoe UI" pitchFamily="34" charset="0"/>
            </a:endParaRPr>
          </a:p>
        </p:txBody>
      </p:sp>
      <p:sp>
        <p:nvSpPr>
          <p:cNvPr id="20" name="Right Arrow 19"/>
          <p:cNvSpPr/>
          <p:nvPr/>
        </p:nvSpPr>
        <p:spPr bwMode="auto">
          <a:xfrm>
            <a:off x="5684840" y="3649662"/>
            <a:ext cx="914400" cy="457200"/>
          </a:xfrm>
          <a:prstGeom prst="rightArrow">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9"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1" name="Group 40"/>
          <p:cNvGrpSpPr/>
          <p:nvPr/>
        </p:nvGrpSpPr>
        <p:grpSpPr>
          <a:xfrm>
            <a:off x="7899088" y="4030665"/>
            <a:ext cx="1854548" cy="872046"/>
            <a:chOff x="8580437" y="4259262"/>
            <a:chExt cx="2133600" cy="1003262"/>
          </a:xfrm>
        </p:grpSpPr>
        <p:pic>
          <p:nvPicPr>
            <p:cNvPr id="21" name="Picture 20"/>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gray">
            <a:xfrm>
              <a:off x="9123054" y="4259262"/>
              <a:ext cx="462270" cy="1003262"/>
            </a:xfrm>
            <a:prstGeom prst="rect">
              <a:avLst/>
            </a:prstGeom>
          </p:spPr>
        </p:pic>
        <p:pic>
          <p:nvPicPr>
            <p:cNvPr id="22" name="Picture 21"/>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gray">
            <a:xfrm>
              <a:off x="8580437" y="4260176"/>
              <a:ext cx="394531" cy="1002348"/>
            </a:xfrm>
            <a:prstGeom prst="rect">
              <a:avLst/>
            </a:prstGeom>
          </p:spPr>
        </p:pic>
        <p:pic>
          <p:nvPicPr>
            <p:cNvPr id="23" name="Picture 2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gray">
            <a:xfrm>
              <a:off x="10251767" y="4259262"/>
              <a:ext cx="462270" cy="1003262"/>
            </a:xfrm>
            <a:prstGeom prst="rect">
              <a:avLst/>
            </a:prstGeom>
          </p:spPr>
        </p:pic>
        <p:pic>
          <p:nvPicPr>
            <p:cNvPr id="24" name="Picture 23"/>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gray">
            <a:xfrm>
              <a:off x="9717292" y="4260176"/>
              <a:ext cx="394531" cy="1002348"/>
            </a:xfrm>
            <a:prstGeom prst="rect">
              <a:avLst/>
            </a:prstGeom>
          </p:spPr>
        </p:pic>
      </p:grpSp>
      <p:pic>
        <p:nvPicPr>
          <p:cNvPr id="29" name="Picture 28" descr="C:\Users\chrisw\Desktop\Cloud Services 3.png"/>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8028955" y="2531551"/>
            <a:ext cx="1708759" cy="1178216"/>
          </a:xfrm>
          <a:prstGeom prst="rect">
            <a:avLst/>
          </a:prstGeom>
          <a:noFill/>
          <a:extLst>
            <a:ext uri="{909E8E84-426E-40DD-AFC4-6F175D3DCCD1}">
              <a14:hiddenFill xmlns:a14="http://schemas.microsoft.com/office/drawing/2010/main">
                <a:solidFill>
                  <a:srgbClr val="FFFFFF"/>
                </a:solidFill>
              </a14:hiddenFill>
            </a:ext>
          </a:extLst>
        </p:spPr>
      </p:pic>
      <p:grpSp>
        <p:nvGrpSpPr>
          <p:cNvPr id="34" name="Group 33"/>
          <p:cNvGrpSpPr/>
          <p:nvPr/>
        </p:nvGrpSpPr>
        <p:grpSpPr>
          <a:xfrm>
            <a:off x="1422092" y="1844399"/>
            <a:ext cx="4115943" cy="4110081"/>
            <a:chOff x="5023225" y="1627097"/>
            <a:chExt cx="4406280" cy="4400005"/>
          </a:xfrm>
        </p:grpSpPr>
        <p:sp>
          <p:nvSpPr>
            <p:cNvPr id="36" name="Rectangle 35"/>
            <p:cNvSpPr/>
            <p:nvPr/>
          </p:nvSpPr>
          <p:spPr bwMode="auto">
            <a:xfrm>
              <a:off x="5023225" y="3878262"/>
              <a:ext cx="4406280" cy="214884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081" fontAlgn="base">
                <a:lnSpc>
                  <a:spcPct val="90000"/>
                </a:lnSpc>
                <a:spcBef>
                  <a:spcPct val="0"/>
                </a:spcBef>
                <a:spcAft>
                  <a:spcPct val="0"/>
                </a:spcAft>
              </a:pP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Word, Excel, </a:t>
              </a:r>
              <a:r>
                <a:rPr lang="en-US" sz="2400" spc="-39" dirty="0" err="1">
                  <a:gradFill>
                    <a:gsLst>
                      <a:gs pos="0">
                        <a:srgbClr val="FFFFFF"/>
                      </a:gs>
                      <a:gs pos="100000">
                        <a:srgbClr val="FFFFFF"/>
                      </a:gs>
                    </a:gsLst>
                    <a:lin ang="5400000" scaled="0"/>
                  </a:gradFill>
                  <a:latin typeface="Segoe UI Light"/>
                  <a:ea typeface="Segoe UI" pitchFamily="34" charset="0"/>
                  <a:cs typeface="Segoe UI" pitchFamily="34" charset="0"/>
                </a:rPr>
                <a:t>Powerpoint</a:t>
              </a:r>
              <a:endPar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7" name="Rectangle 36"/>
            <p:cNvSpPr/>
            <p:nvPr/>
          </p:nvSpPr>
          <p:spPr bwMode="auto">
            <a:xfrm>
              <a:off x="7285037" y="1627097"/>
              <a:ext cx="2144468" cy="2148840"/>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081" fontAlgn="base">
                <a:lnSpc>
                  <a:spcPct val="90000"/>
                </a:lnSpc>
                <a:spcBef>
                  <a:spcPct val="0"/>
                </a:spcBef>
                <a:spcAft>
                  <a:spcPct val="0"/>
                </a:spcAft>
              </a:pP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Adaptive </a:t>
              </a:r>
            </a:p>
            <a:p>
              <a:pPr defTabSz="699081" fontAlgn="base">
                <a:lnSpc>
                  <a:spcPct val="90000"/>
                </a:lnSpc>
                <a:spcBef>
                  <a:spcPct val="0"/>
                </a:spcBef>
                <a:spcAft>
                  <a:spcPct val="0"/>
                </a:spcAft>
              </a:pP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sync</a:t>
              </a:r>
            </a:p>
          </p:txBody>
        </p:sp>
        <p:sp>
          <p:nvSpPr>
            <p:cNvPr id="38" name="Rectangle 37"/>
            <p:cNvSpPr/>
            <p:nvPr/>
          </p:nvSpPr>
          <p:spPr bwMode="auto">
            <a:xfrm>
              <a:off x="5023225" y="1627097"/>
              <a:ext cx="2144468" cy="21488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081" fontAlgn="base">
                <a:lnSpc>
                  <a:spcPct val="90000"/>
                </a:lnSpc>
                <a:spcBef>
                  <a:spcPct val="0"/>
                </a:spcBef>
                <a:spcAft>
                  <a:spcPct val="0"/>
                </a:spcAft>
              </a:pP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Automatic </a:t>
              </a:r>
            </a:p>
            <a:p>
              <a:pPr defTabSz="699081" fontAlgn="base">
                <a:lnSpc>
                  <a:spcPct val="90000"/>
                </a:lnSpc>
                <a:spcBef>
                  <a:spcPct val="0"/>
                </a:spcBef>
                <a:spcAft>
                  <a:spcPct val="0"/>
                </a:spcAft>
              </a:pPr>
              <a:r>
                <a:rPr lang="en-US" sz="2400" spc="-39" dirty="0">
                  <a:gradFill>
                    <a:gsLst>
                      <a:gs pos="0">
                        <a:srgbClr val="FFFFFF"/>
                      </a:gs>
                      <a:gs pos="100000">
                        <a:srgbClr val="FFFFFF"/>
                      </a:gs>
                    </a:gsLst>
                    <a:lin ang="5400000" scaled="0"/>
                  </a:gradFill>
                  <a:latin typeface="Segoe UI Light"/>
                  <a:ea typeface="Segoe UI" pitchFamily="34" charset="0"/>
                  <a:cs typeface="Segoe UI" pitchFamily="34" charset="0"/>
                </a:rPr>
                <a:t>sync</a:t>
              </a:r>
            </a:p>
          </p:txBody>
        </p:sp>
      </p:grpSp>
    </p:spTree>
    <p:extLst>
      <p:ext uri="{BB962C8B-B14F-4D97-AF65-F5344CB8AC3E}">
        <p14:creationId xmlns:p14="http://schemas.microsoft.com/office/powerpoint/2010/main" val="16981400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5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750"/>
                                        <p:tgtEl>
                                          <p:spTgt spid="20"/>
                                        </p:tgtEl>
                                      </p:cBhvr>
                                    </p:animEffect>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Sync Architecture</a:t>
            </a:r>
            <a:endParaRPr lang="en-US" dirty="0"/>
          </a:p>
        </p:txBody>
      </p:sp>
      <p:sp>
        <p:nvSpPr>
          <p:cNvPr id="2" name="Rectangle 1"/>
          <p:cNvSpPr/>
          <p:nvPr/>
        </p:nvSpPr>
        <p:spPr bwMode="auto">
          <a:xfrm>
            <a:off x="1409245" y="4640265"/>
            <a:ext cx="9677400" cy="6873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ctr" anchorCtr="0" forceAA="0" compatLnSpc="1">
            <a:prstTxWarp prst="textNoShape">
              <a:avLst/>
            </a:prstTxWarp>
            <a:noAutofit/>
          </a:bodyPr>
          <a:lstStyle/>
          <a:p>
            <a:pPr algn="ctr" defTabSz="932199"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SharePoint 2013 &amp; SkyDrive Pro service</a:t>
            </a:r>
          </a:p>
        </p:txBody>
      </p:sp>
      <p:sp>
        <p:nvSpPr>
          <p:cNvPr id="10" name="Rectangle 9"/>
          <p:cNvSpPr/>
          <p:nvPr/>
        </p:nvSpPr>
        <p:spPr bwMode="auto">
          <a:xfrm>
            <a:off x="1409245" y="2663190"/>
            <a:ext cx="9677400" cy="18288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ctr" anchorCtr="0" forceAA="0" compatLnSpc="1">
            <a:prstTxWarp prst="textNoShape">
              <a:avLst/>
            </a:prstTxWarp>
            <a:noAutofit/>
          </a:bodyPr>
          <a:lstStyle/>
          <a:p>
            <a:pPr algn="ctr" defTabSz="932199"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Share Office client storage</a:t>
            </a:r>
          </a:p>
        </p:txBody>
      </p:sp>
      <p:sp>
        <p:nvSpPr>
          <p:cNvPr id="11" name="Rectangle 10"/>
          <p:cNvSpPr/>
          <p:nvPr/>
        </p:nvSpPr>
        <p:spPr bwMode="auto">
          <a:xfrm>
            <a:off x="1417637" y="1820862"/>
            <a:ext cx="9677400" cy="685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ctr" anchorCtr="0" forceAA="0" compatLnSpc="1">
            <a:prstTxWarp prst="textNoShape">
              <a:avLst/>
            </a:prstTxWarp>
            <a:noAutofit/>
          </a:bodyPr>
          <a:lstStyle/>
          <a:p>
            <a:pPr algn="ctr" defTabSz="932199"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SkyDrive Pro UI</a:t>
            </a:r>
          </a:p>
        </p:txBody>
      </p:sp>
    </p:spTree>
    <p:extLst>
      <p:ext uri="{BB962C8B-B14F-4D97-AF65-F5344CB8AC3E}">
        <p14:creationId xmlns:p14="http://schemas.microsoft.com/office/powerpoint/2010/main" val="3968911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smtClean="0"/>
              <a:t>SPC184</a:t>
            </a:r>
            <a:endParaRPr lang="en-US" dirty="0"/>
          </a:p>
        </p:txBody>
      </p:sp>
      <p:sp>
        <p:nvSpPr>
          <p:cNvPr id="2" name="Title 1"/>
          <p:cNvSpPr>
            <a:spLocks noGrp="1"/>
          </p:cNvSpPr>
          <p:nvPr>
            <p:ph type="title"/>
          </p:nvPr>
        </p:nvSpPr>
        <p:spPr/>
        <p:txBody>
          <a:bodyPr/>
          <a:lstStyle/>
          <a:p>
            <a:r>
              <a:rPr lang="en-US" dirty="0"/>
              <a:t>Overview of SkyDrive Pro</a:t>
            </a:r>
          </a:p>
        </p:txBody>
      </p:sp>
      <p:sp>
        <p:nvSpPr>
          <p:cNvPr id="3" name="Text Placeholder 2"/>
          <p:cNvSpPr>
            <a:spLocks noGrp="1"/>
          </p:cNvSpPr>
          <p:nvPr>
            <p:ph type="body" sz="quarter" idx="12"/>
          </p:nvPr>
        </p:nvSpPr>
        <p:spPr/>
        <p:txBody>
          <a:bodyPr/>
          <a:lstStyle/>
          <a:p>
            <a:r>
              <a:rPr lang="en-US" dirty="0"/>
              <a:t>Richard Sgro</a:t>
            </a:r>
          </a:p>
          <a:p>
            <a:r>
              <a:rPr lang="en-US" dirty="0"/>
              <a:t>Microsoft Office Program Management</a:t>
            </a:r>
          </a:p>
          <a:p>
            <a:endParaRPr lang="en-US" dirty="0"/>
          </a:p>
        </p:txBody>
      </p:sp>
    </p:spTree>
    <p:extLst>
      <p:ext uri="{BB962C8B-B14F-4D97-AF65-F5344CB8AC3E}">
        <p14:creationId xmlns:p14="http://schemas.microsoft.com/office/powerpoint/2010/main" val="1515090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3"/>
            <a:ext cx="11887200" cy="2237541"/>
          </a:xfrm>
        </p:spPr>
        <p:txBody>
          <a:bodyPr/>
          <a:lstStyle/>
          <a:p>
            <a:r>
              <a:rPr lang="en-US" dirty="0" smtClean="0"/>
              <a:t>Backstage</a:t>
            </a:r>
          </a:p>
          <a:p>
            <a:pPr lvl="1"/>
            <a:r>
              <a:rPr lang="en-US" dirty="0" smtClean="0"/>
              <a:t>Sharing</a:t>
            </a:r>
          </a:p>
          <a:p>
            <a:pPr lvl="1"/>
            <a:r>
              <a:rPr lang="en-US" dirty="0" smtClean="0"/>
              <a:t>Save location</a:t>
            </a:r>
          </a:p>
          <a:p>
            <a:r>
              <a:rPr lang="en-US" dirty="0" smtClean="0"/>
              <a:t>Roaming ‘most recently used’ list</a:t>
            </a:r>
            <a:endParaRPr lang="en-US" dirty="0"/>
          </a:p>
        </p:txBody>
      </p:sp>
      <p:sp>
        <p:nvSpPr>
          <p:cNvPr id="3" name="Title 2"/>
          <p:cNvSpPr>
            <a:spLocks noGrp="1"/>
          </p:cNvSpPr>
          <p:nvPr>
            <p:ph type="title"/>
          </p:nvPr>
        </p:nvSpPr>
        <p:spPr/>
        <p:txBody>
          <a:bodyPr/>
          <a:lstStyle/>
          <a:p>
            <a:r>
              <a:rPr lang="en-US" dirty="0" smtClean="0"/>
              <a:t>Office Suite</a:t>
            </a:r>
            <a:endParaRPr lang="en-US" dirty="0"/>
          </a:p>
        </p:txBody>
      </p:sp>
    </p:spTree>
    <p:extLst>
      <p:ext uri="{BB962C8B-B14F-4D97-AF65-F5344CB8AC3E}">
        <p14:creationId xmlns:p14="http://schemas.microsoft.com/office/powerpoint/2010/main" val="388700754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itle 2"/>
          <p:cNvSpPr txBox="1">
            <a:spLocks/>
          </p:cNvSpPr>
          <p:nvPr/>
        </p:nvSpPr>
        <p:spPr>
          <a:xfrm>
            <a:off x="274642" y="295277"/>
            <a:ext cx="11889564" cy="917575"/>
          </a:xfrm>
          <a:prstGeom prst="rect">
            <a:avLst/>
          </a:prstGeom>
        </p:spPr>
        <p:txBody>
          <a:bodyPr lIns="91413" tIns="45708" rIns="91413" bIns="45708"/>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505050"/>
                    </a:gs>
                    <a:gs pos="100000">
                      <a:srgbClr val="505050"/>
                    </a:gs>
                  </a:gsLst>
                  <a:lin ang="5400000" scaled="0"/>
                </a:gradFill>
              </a:rPr>
              <a:t>Windows Phone</a:t>
            </a:r>
          </a:p>
        </p:txBody>
      </p:sp>
      <p:grpSp>
        <p:nvGrpSpPr>
          <p:cNvPr id="127" name="Group 126"/>
          <p:cNvGrpSpPr/>
          <p:nvPr/>
        </p:nvGrpSpPr>
        <p:grpSpPr>
          <a:xfrm>
            <a:off x="8692095" y="284464"/>
            <a:ext cx="3469745" cy="6413200"/>
            <a:chOff x="7886935" y="496051"/>
            <a:chExt cx="3469745" cy="6413200"/>
          </a:xfrm>
        </p:grpSpPr>
        <p:pic>
          <p:nvPicPr>
            <p:cNvPr id="128" name="Picture 127"/>
            <p:cNvPicPr>
              <a:picLocks noChangeAspect="1"/>
            </p:cNvPicPr>
            <p:nvPr/>
          </p:nvPicPr>
          <p:blipFill>
            <a:blip r:embed="rId3"/>
            <a:stretch>
              <a:fillRect/>
            </a:stretch>
          </p:blipFill>
          <p:spPr>
            <a:xfrm>
              <a:off x="8066983" y="907509"/>
              <a:ext cx="3109650" cy="5161377"/>
            </a:xfrm>
            <a:prstGeom prst="rect">
              <a:avLst/>
            </a:prstGeom>
          </p:spPr>
        </p:pic>
        <p:grpSp>
          <p:nvGrpSpPr>
            <p:cNvPr id="129" name="Group 128"/>
            <p:cNvGrpSpPr>
              <a:grpSpLocks noChangeAspect="1"/>
            </p:cNvGrpSpPr>
            <p:nvPr/>
          </p:nvGrpSpPr>
          <p:grpSpPr>
            <a:xfrm>
              <a:off x="7886935" y="496051"/>
              <a:ext cx="3469745" cy="6413200"/>
              <a:chOff x="3124197" y="1238250"/>
              <a:chExt cx="2626514" cy="4879179"/>
            </a:xfrm>
          </p:grpSpPr>
          <p:grpSp>
            <p:nvGrpSpPr>
              <p:cNvPr id="130" name="Group 129"/>
              <p:cNvGrpSpPr/>
              <p:nvPr/>
            </p:nvGrpSpPr>
            <p:grpSpPr>
              <a:xfrm>
                <a:off x="3124197" y="1238250"/>
                <a:ext cx="2626514" cy="4879179"/>
                <a:chOff x="3124197" y="1238250"/>
                <a:chExt cx="2626514" cy="4879179"/>
              </a:xfrm>
              <a:solidFill>
                <a:schemeClr val="tx1">
                  <a:lumMod val="75000"/>
                  <a:lumOff val="25000"/>
                </a:schemeClr>
              </a:solidFill>
            </p:grpSpPr>
            <p:sp>
              <p:nvSpPr>
                <p:cNvPr id="140" name="Round Same Side Corner Rectangle 139"/>
                <p:cNvSpPr/>
                <p:nvPr/>
              </p:nvSpPr>
              <p:spPr>
                <a:xfrm>
                  <a:off x="3124200" y="1238250"/>
                  <a:ext cx="2626510" cy="285749"/>
                </a:xfrm>
                <a:prstGeom prst="round2SameRect">
                  <a:avLst>
                    <a:gd name="adj1" fmla="val 19584"/>
                    <a:gd name="adj2" fmla="val 0"/>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41" name="Rectangle 140"/>
                <p:cNvSpPr/>
                <p:nvPr/>
              </p:nvSpPr>
              <p:spPr>
                <a:xfrm>
                  <a:off x="5612595" y="1524000"/>
                  <a:ext cx="138116" cy="3962400"/>
                </a:xfrm>
                <a:prstGeom prst="rect">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42" name="Rectangle 141"/>
                <p:cNvSpPr/>
                <p:nvPr/>
              </p:nvSpPr>
              <p:spPr>
                <a:xfrm>
                  <a:off x="3124197" y="1524000"/>
                  <a:ext cx="138116" cy="3962400"/>
                </a:xfrm>
                <a:prstGeom prst="rect">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43" name="Round Same Side Corner Rectangle 142"/>
                <p:cNvSpPr/>
                <p:nvPr/>
              </p:nvSpPr>
              <p:spPr>
                <a:xfrm rot="10800000">
                  <a:off x="3124197" y="5486400"/>
                  <a:ext cx="2626513" cy="631029"/>
                </a:xfrm>
                <a:prstGeom prst="round2SameRect">
                  <a:avLst>
                    <a:gd name="adj1" fmla="val 12697"/>
                    <a:gd name="adj2" fmla="val 0"/>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grpSp>
            <p:nvGrpSpPr>
              <p:cNvPr id="131" name="Group 130"/>
              <p:cNvGrpSpPr/>
              <p:nvPr/>
            </p:nvGrpSpPr>
            <p:grpSpPr>
              <a:xfrm>
                <a:off x="3334085" y="5699307"/>
                <a:ext cx="253507" cy="100607"/>
                <a:chOff x="6662119" y="5853708"/>
                <a:chExt cx="253507" cy="100607"/>
              </a:xfrm>
            </p:grpSpPr>
            <p:sp>
              <p:nvSpPr>
                <p:cNvPr id="137" name="Isosceles Triangle 136"/>
                <p:cNvSpPr/>
                <p:nvPr/>
              </p:nvSpPr>
              <p:spPr>
                <a:xfrm rot="16200000">
                  <a:off x="6652098" y="5863729"/>
                  <a:ext cx="100607" cy="80565"/>
                </a:xfrm>
                <a:prstGeom prst="triangl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38" name="Oval 137"/>
                <p:cNvSpPr/>
                <p:nvPr/>
              </p:nvSpPr>
              <p:spPr>
                <a:xfrm>
                  <a:off x="6791326" y="5881152"/>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39" name="Oval 138"/>
                <p:cNvSpPr/>
                <p:nvPr/>
              </p:nvSpPr>
              <p:spPr>
                <a:xfrm>
                  <a:off x="6869907" y="5881152"/>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grpSp>
            <p:nvGrpSpPr>
              <p:cNvPr id="132" name="Group 131"/>
              <p:cNvGrpSpPr/>
              <p:nvPr/>
            </p:nvGrpSpPr>
            <p:grpSpPr>
              <a:xfrm>
                <a:off x="5274462" y="5693769"/>
                <a:ext cx="268853" cy="111683"/>
                <a:chOff x="5274462" y="5808105"/>
                <a:chExt cx="268853" cy="111683"/>
              </a:xfrm>
            </p:grpSpPr>
            <p:sp>
              <p:nvSpPr>
                <p:cNvPr id="134" name="Oval 133"/>
                <p:cNvSpPr/>
                <p:nvPr/>
              </p:nvSpPr>
              <p:spPr>
                <a:xfrm>
                  <a:off x="5274462" y="5841087"/>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35" name="Oval 134"/>
                <p:cNvSpPr/>
                <p:nvPr/>
              </p:nvSpPr>
              <p:spPr>
                <a:xfrm>
                  <a:off x="5353043" y="5841087"/>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36" name="Oval 135"/>
                <p:cNvSpPr/>
                <p:nvPr/>
              </p:nvSpPr>
              <p:spPr>
                <a:xfrm>
                  <a:off x="5431632" y="5808105"/>
                  <a:ext cx="111683" cy="111683"/>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pic>
            <p:nvPicPr>
              <p:cNvPr id="133" name="Picture 13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308159" y="5611836"/>
                <a:ext cx="258591" cy="2755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grpSp>
        <p:nvGrpSpPr>
          <p:cNvPr id="144" name="Group 143"/>
          <p:cNvGrpSpPr/>
          <p:nvPr/>
        </p:nvGrpSpPr>
        <p:grpSpPr>
          <a:xfrm>
            <a:off x="323037" y="284464"/>
            <a:ext cx="3469745" cy="6413200"/>
            <a:chOff x="4705815" y="284988"/>
            <a:chExt cx="3402020" cy="6288022"/>
          </a:xfrm>
        </p:grpSpPr>
        <p:pic>
          <p:nvPicPr>
            <p:cNvPr id="145" name="Picture 144"/>
            <p:cNvPicPr>
              <a:picLocks noChangeAspect="1"/>
            </p:cNvPicPr>
            <p:nvPr/>
          </p:nvPicPr>
          <p:blipFill>
            <a:blip r:embed="rId6"/>
            <a:stretch>
              <a:fillRect/>
            </a:stretch>
          </p:blipFill>
          <p:spPr>
            <a:xfrm>
              <a:off x="4872014" y="647428"/>
              <a:ext cx="3115437" cy="5194554"/>
            </a:xfrm>
            <a:prstGeom prst="rect">
              <a:avLst/>
            </a:prstGeom>
          </p:spPr>
        </p:pic>
        <p:grpSp>
          <p:nvGrpSpPr>
            <p:cNvPr id="146" name="Group 145"/>
            <p:cNvGrpSpPr>
              <a:grpSpLocks noChangeAspect="1"/>
            </p:cNvGrpSpPr>
            <p:nvPr/>
          </p:nvGrpSpPr>
          <p:grpSpPr>
            <a:xfrm>
              <a:off x="4705815" y="284988"/>
              <a:ext cx="3402020" cy="6288022"/>
              <a:chOff x="3124197" y="1238250"/>
              <a:chExt cx="2626514" cy="4879179"/>
            </a:xfrm>
          </p:grpSpPr>
          <p:grpSp>
            <p:nvGrpSpPr>
              <p:cNvPr id="147" name="Group 146"/>
              <p:cNvGrpSpPr/>
              <p:nvPr/>
            </p:nvGrpSpPr>
            <p:grpSpPr>
              <a:xfrm>
                <a:off x="3124197" y="1238250"/>
                <a:ext cx="2626514" cy="4879179"/>
                <a:chOff x="3124197" y="1238250"/>
                <a:chExt cx="2626514" cy="4879179"/>
              </a:xfrm>
              <a:solidFill>
                <a:schemeClr val="tx1">
                  <a:lumMod val="75000"/>
                  <a:lumOff val="25000"/>
                </a:schemeClr>
              </a:solidFill>
            </p:grpSpPr>
            <p:sp>
              <p:nvSpPr>
                <p:cNvPr id="157" name="Round Same Side Corner Rectangle 156"/>
                <p:cNvSpPr/>
                <p:nvPr/>
              </p:nvSpPr>
              <p:spPr>
                <a:xfrm>
                  <a:off x="3124200" y="1238250"/>
                  <a:ext cx="2626510" cy="285749"/>
                </a:xfrm>
                <a:prstGeom prst="round2SameRect">
                  <a:avLst>
                    <a:gd name="adj1" fmla="val 19584"/>
                    <a:gd name="adj2" fmla="val 0"/>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58" name="Rectangle 157"/>
                <p:cNvSpPr/>
                <p:nvPr/>
              </p:nvSpPr>
              <p:spPr>
                <a:xfrm>
                  <a:off x="5612595" y="1524000"/>
                  <a:ext cx="138116" cy="3962400"/>
                </a:xfrm>
                <a:prstGeom prst="rect">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59" name="Rectangle 158"/>
                <p:cNvSpPr/>
                <p:nvPr/>
              </p:nvSpPr>
              <p:spPr>
                <a:xfrm>
                  <a:off x="3124197" y="1524000"/>
                  <a:ext cx="138116" cy="3962400"/>
                </a:xfrm>
                <a:prstGeom prst="rect">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60" name="Round Same Side Corner Rectangle 159"/>
                <p:cNvSpPr/>
                <p:nvPr/>
              </p:nvSpPr>
              <p:spPr>
                <a:xfrm rot="10800000">
                  <a:off x="3124197" y="5486400"/>
                  <a:ext cx="2626513" cy="631029"/>
                </a:xfrm>
                <a:prstGeom prst="round2SameRect">
                  <a:avLst>
                    <a:gd name="adj1" fmla="val 12697"/>
                    <a:gd name="adj2" fmla="val 0"/>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grpSp>
            <p:nvGrpSpPr>
              <p:cNvPr id="148" name="Group 147"/>
              <p:cNvGrpSpPr/>
              <p:nvPr/>
            </p:nvGrpSpPr>
            <p:grpSpPr>
              <a:xfrm>
                <a:off x="3334085" y="5699307"/>
                <a:ext cx="253507" cy="100607"/>
                <a:chOff x="6662119" y="5853708"/>
                <a:chExt cx="253507" cy="100607"/>
              </a:xfrm>
            </p:grpSpPr>
            <p:sp>
              <p:nvSpPr>
                <p:cNvPr id="154" name="Isosceles Triangle 153"/>
                <p:cNvSpPr/>
                <p:nvPr/>
              </p:nvSpPr>
              <p:spPr>
                <a:xfrm rot="16200000">
                  <a:off x="6652098" y="5863729"/>
                  <a:ext cx="100607" cy="80565"/>
                </a:xfrm>
                <a:prstGeom prst="triangl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55" name="Oval 154"/>
                <p:cNvSpPr/>
                <p:nvPr/>
              </p:nvSpPr>
              <p:spPr>
                <a:xfrm>
                  <a:off x="6791326" y="5881152"/>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56" name="Oval 155"/>
                <p:cNvSpPr/>
                <p:nvPr/>
              </p:nvSpPr>
              <p:spPr>
                <a:xfrm>
                  <a:off x="6869907" y="5881152"/>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grpSp>
            <p:nvGrpSpPr>
              <p:cNvPr id="149" name="Group 148"/>
              <p:cNvGrpSpPr/>
              <p:nvPr/>
            </p:nvGrpSpPr>
            <p:grpSpPr>
              <a:xfrm>
                <a:off x="5274462" y="5693769"/>
                <a:ext cx="268853" cy="111683"/>
                <a:chOff x="5274462" y="5808105"/>
                <a:chExt cx="268853" cy="111683"/>
              </a:xfrm>
            </p:grpSpPr>
            <p:sp>
              <p:nvSpPr>
                <p:cNvPr id="151" name="Oval 150"/>
                <p:cNvSpPr/>
                <p:nvPr/>
              </p:nvSpPr>
              <p:spPr>
                <a:xfrm>
                  <a:off x="5274462" y="5841087"/>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52" name="Oval 151"/>
                <p:cNvSpPr/>
                <p:nvPr/>
              </p:nvSpPr>
              <p:spPr>
                <a:xfrm>
                  <a:off x="5353043" y="5841087"/>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53" name="Oval 152"/>
                <p:cNvSpPr/>
                <p:nvPr/>
              </p:nvSpPr>
              <p:spPr>
                <a:xfrm>
                  <a:off x="5431632" y="5808105"/>
                  <a:ext cx="111683" cy="111683"/>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pic>
            <p:nvPicPr>
              <p:cNvPr id="150" name="Picture 149"/>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308159" y="5611836"/>
                <a:ext cx="258591" cy="2755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grpSp>
        <p:nvGrpSpPr>
          <p:cNvPr id="161" name="Group 160"/>
          <p:cNvGrpSpPr/>
          <p:nvPr/>
        </p:nvGrpSpPr>
        <p:grpSpPr>
          <a:xfrm>
            <a:off x="4507566" y="311224"/>
            <a:ext cx="3469745" cy="6413200"/>
            <a:chOff x="4705815" y="284988"/>
            <a:chExt cx="3402020" cy="6288022"/>
          </a:xfrm>
        </p:grpSpPr>
        <p:pic>
          <p:nvPicPr>
            <p:cNvPr id="162" name="Picture 161"/>
            <p:cNvPicPr>
              <a:picLocks noChangeAspect="1"/>
            </p:cNvPicPr>
            <p:nvPr/>
          </p:nvPicPr>
          <p:blipFill>
            <a:blip r:embed="rId7"/>
            <a:stretch>
              <a:fillRect/>
            </a:stretch>
          </p:blipFill>
          <p:spPr>
            <a:xfrm>
              <a:off x="4833789" y="666074"/>
              <a:ext cx="3095149" cy="5118164"/>
            </a:xfrm>
            <a:prstGeom prst="rect">
              <a:avLst/>
            </a:prstGeom>
          </p:spPr>
        </p:pic>
        <p:grpSp>
          <p:nvGrpSpPr>
            <p:cNvPr id="163" name="Group 162"/>
            <p:cNvGrpSpPr>
              <a:grpSpLocks noChangeAspect="1"/>
            </p:cNvGrpSpPr>
            <p:nvPr/>
          </p:nvGrpSpPr>
          <p:grpSpPr>
            <a:xfrm>
              <a:off x="4705815" y="284988"/>
              <a:ext cx="3402020" cy="6288022"/>
              <a:chOff x="3124197" y="1238250"/>
              <a:chExt cx="2626514" cy="4879179"/>
            </a:xfrm>
          </p:grpSpPr>
          <p:grpSp>
            <p:nvGrpSpPr>
              <p:cNvPr id="164" name="Group 163"/>
              <p:cNvGrpSpPr/>
              <p:nvPr/>
            </p:nvGrpSpPr>
            <p:grpSpPr>
              <a:xfrm>
                <a:off x="3124197" y="1238250"/>
                <a:ext cx="2626514" cy="4879179"/>
                <a:chOff x="3124197" y="1238250"/>
                <a:chExt cx="2626514" cy="4879179"/>
              </a:xfrm>
              <a:solidFill>
                <a:schemeClr val="tx1">
                  <a:lumMod val="75000"/>
                  <a:lumOff val="25000"/>
                </a:schemeClr>
              </a:solidFill>
            </p:grpSpPr>
            <p:sp>
              <p:nvSpPr>
                <p:cNvPr id="174" name="Round Same Side Corner Rectangle 173"/>
                <p:cNvSpPr/>
                <p:nvPr/>
              </p:nvSpPr>
              <p:spPr>
                <a:xfrm>
                  <a:off x="3124200" y="1238250"/>
                  <a:ext cx="2626510" cy="285749"/>
                </a:xfrm>
                <a:prstGeom prst="round2SameRect">
                  <a:avLst>
                    <a:gd name="adj1" fmla="val 19584"/>
                    <a:gd name="adj2" fmla="val 0"/>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75" name="Rectangle 174"/>
                <p:cNvSpPr/>
                <p:nvPr/>
              </p:nvSpPr>
              <p:spPr>
                <a:xfrm>
                  <a:off x="5612595" y="1524000"/>
                  <a:ext cx="138116" cy="3962400"/>
                </a:xfrm>
                <a:prstGeom prst="rect">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76" name="Rectangle 175"/>
                <p:cNvSpPr/>
                <p:nvPr/>
              </p:nvSpPr>
              <p:spPr>
                <a:xfrm>
                  <a:off x="3124197" y="1524000"/>
                  <a:ext cx="138116" cy="3962400"/>
                </a:xfrm>
                <a:prstGeom prst="rect">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77" name="Round Same Side Corner Rectangle 176"/>
                <p:cNvSpPr/>
                <p:nvPr/>
              </p:nvSpPr>
              <p:spPr>
                <a:xfrm rot="10800000">
                  <a:off x="3124197" y="5486400"/>
                  <a:ext cx="2626513" cy="631029"/>
                </a:xfrm>
                <a:prstGeom prst="round2SameRect">
                  <a:avLst>
                    <a:gd name="adj1" fmla="val 12697"/>
                    <a:gd name="adj2" fmla="val 0"/>
                  </a:avLst>
                </a:prstGeom>
                <a:grp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grpSp>
            <p:nvGrpSpPr>
              <p:cNvPr id="165" name="Group 164"/>
              <p:cNvGrpSpPr/>
              <p:nvPr/>
            </p:nvGrpSpPr>
            <p:grpSpPr>
              <a:xfrm>
                <a:off x="3334085" y="5699307"/>
                <a:ext cx="253507" cy="100607"/>
                <a:chOff x="6662119" y="5853708"/>
                <a:chExt cx="253507" cy="100607"/>
              </a:xfrm>
            </p:grpSpPr>
            <p:sp>
              <p:nvSpPr>
                <p:cNvPr id="171" name="Isosceles Triangle 170"/>
                <p:cNvSpPr/>
                <p:nvPr/>
              </p:nvSpPr>
              <p:spPr>
                <a:xfrm rot="16200000">
                  <a:off x="6652098" y="5863729"/>
                  <a:ext cx="100607" cy="80565"/>
                </a:xfrm>
                <a:prstGeom prst="triangle">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72" name="Oval 171"/>
                <p:cNvSpPr/>
                <p:nvPr/>
              </p:nvSpPr>
              <p:spPr>
                <a:xfrm>
                  <a:off x="6791326" y="5881152"/>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73" name="Oval 172"/>
                <p:cNvSpPr/>
                <p:nvPr/>
              </p:nvSpPr>
              <p:spPr>
                <a:xfrm>
                  <a:off x="6869907" y="5881152"/>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grpSp>
            <p:nvGrpSpPr>
              <p:cNvPr id="166" name="Group 165"/>
              <p:cNvGrpSpPr/>
              <p:nvPr/>
            </p:nvGrpSpPr>
            <p:grpSpPr>
              <a:xfrm>
                <a:off x="5274462" y="5693769"/>
                <a:ext cx="268853" cy="111683"/>
                <a:chOff x="5274462" y="5808105"/>
                <a:chExt cx="268853" cy="111683"/>
              </a:xfrm>
            </p:grpSpPr>
            <p:sp>
              <p:nvSpPr>
                <p:cNvPr id="168" name="Oval 167"/>
                <p:cNvSpPr/>
                <p:nvPr/>
              </p:nvSpPr>
              <p:spPr>
                <a:xfrm>
                  <a:off x="5274462" y="5841087"/>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69" name="Oval 168"/>
                <p:cNvSpPr/>
                <p:nvPr/>
              </p:nvSpPr>
              <p:spPr>
                <a:xfrm>
                  <a:off x="5353043" y="5841087"/>
                  <a:ext cx="45719" cy="457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sp>
              <p:nvSpPr>
                <p:cNvPr id="170" name="Oval 169"/>
                <p:cNvSpPr/>
                <p:nvPr/>
              </p:nvSpPr>
              <p:spPr>
                <a:xfrm>
                  <a:off x="5431632" y="5808105"/>
                  <a:ext cx="111683" cy="111683"/>
                </a:xfrm>
                <a:prstGeom prst="ellipse">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grpSp>
          <p:pic>
            <p:nvPicPr>
              <p:cNvPr id="167" name="Picture 166"/>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308159" y="5611836"/>
                <a:ext cx="258591" cy="2755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spTree>
    <p:extLst>
      <p:ext uri="{BB962C8B-B14F-4D97-AF65-F5344CB8AC3E}">
        <p14:creationId xmlns:p14="http://schemas.microsoft.com/office/powerpoint/2010/main" val="41148000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500"/>
                                        <p:tgtEl>
                                          <p:spTgt spid="144"/>
                                        </p:tgtEl>
                                      </p:cBhvr>
                                    </p:animEffect>
                                  </p:childTnLst>
                                </p:cTn>
                              </p:par>
                              <p:par>
                                <p:cTn id="8" presetID="10" presetClass="exit" presetSubtype="0" fill="hold" grpId="0" nodeType="withEffect">
                                  <p:stCondLst>
                                    <p:cond delay="0"/>
                                  </p:stCondLst>
                                  <p:childTnLst>
                                    <p:animEffect transition="out" filter="fade">
                                      <p:cBhvr>
                                        <p:cTn id="9" dur="500"/>
                                        <p:tgtEl>
                                          <p:spTgt spid="88"/>
                                        </p:tgtEl>
                                      </p:cBhvr>
                                    </p:animEffect>
                                    <p:set>
                                      <p:cBhvr>
                                        <p:cTn id="10" dur="1" fill="hold">
                                          <p:stCondLst>
                                            <p:cond delay="499"/>
                                          </p:stCondLst>
                                        </p:cTn>
                                        <p:tgtEl>
                                          <p:spTgt spid="8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1"/>
                                        </p:tgtEl>
                                        <p:attrNameLst>
                                          <p:attrName>style.visibility</p:attrName>
                                        </p:attrNameLst>
                                      </p:cBhvr>
                                      <p:to>
                                        <p:strVal val="visible"/>
                                      </p:to>
                                    </p:set>
                                    <p:animEffect transition="in" filter="fade">
                                      <p:cBhvr>
                                        <p:cTn id="15" dur="500"/>
                                        <p:tgtEl>
                                          <p:spTgt spid="16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27"/>
                                        </p:tgtEl>
                                        <p:attrNameLst>
                                          <p:attrName>style.visibility</p:attrName>
                                        </p:attrNameLst>
                                      </p:cBhvr>
                                      <p:to>
                                        <p:strVal val="visible"/>
                                      </p:to>
                                    </p:set>
                                    <p:animEffect transition="in" filter="fade">
                                      <p:cBhvr>
                                        <p:cTn id="20"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SkyDrive Pro</a:t>
            </a:r>
            <a:endParaRPr lang="en-US" dirty="0"/>
          </a:p>
        </p:txBody>
      </p:sp>
      <p:sp>
        <p:nvSpPr>
          <p:cNvPr id="3" name="Text Placeholder 2"/>
          <p:cNvSpPr>
            <a:spLocks noGrp="1"/>
          </p:cNvSpPr>
          <p:nvPr>
            <p:ph type="body" sz="quarter" idx="4294967295"/>
          </p:nvPr>
        </p:nvSpPr>
        <p:spPr>
          <a:xfrm>
            <a:off x="0" y="5326063"/>
            <a:ext cx="8229600" cy="735512"/>
          </a:xfrm>
        </p:spPr>
        <p:txBody>
          <a:bodyPr/>
          <a:lstStyle/>
          <a:p>
            <a:r>
              <a:rPr lang="en-US" dirty="0" smtClean="0"/>
              <a:t>App demo</a:t>
            </a:r>
            <a:endParaRPr lang="en-US" dirty="0"/>
          </a:p>
        </p:txBody>
      </p:sp>
    </p:spTree>
    <p:extLst>
      <p:ext uri="{BB962C8B-B14F-4D97-AF65-F5344CB8AC3E}">
        <p14:creationId xmlns:p14="http://schemas.microsoft.com/office/powerpoint/2010/main" val="7315414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5959475" y="1212850"/>
            <a:ext cx="6477000" cy="3804118"/>
          </a:xfrm>
        </p:spPr>
        <p:txBody>
          <a:bodyPr/>
          <a:lstStyle/>
          <a:p>
            <a:pPr marL="0" indent="0">
              <a:buNone/>
            </a:pPr>
            <a:r>
              <a:rPr lang="en-US" sz="2800" dirty="0"/>
              <a:t>Automatic, adaptive sync</a:t>
            </a:r>
          </a:p>
          <a:p>
            <a:pPr marL="0" indent="0">
              <a:buNone/>
            </a:pPr>
            <a:endParaRPr lang="en-US" sz="2800" dirty="0"/>
          </a:p>
          <a:p>
            <a:pPr marL="0" indent="0">
              <a:buNone/>
            </a:pPr>
            <a:r>
              <a:rPr lang="en-US" sz="2800" dirty="0"/>
              <a:t>Word, Excel, PowerPoint - differentials</a:t>
            </a:r>
          </a:p>
          <a:p>
            <a:pPr marL="241229" lvl="1" indent="0">
              <a:buNone/>
            </a:pPr>
            <a:endParaRPr lang="en-US" sz="2800" dirty="0">
              <a:latin typeface="+mj-lt"/>
            </a:endParaRPr>
          </a:p>
          <a:p>
            <a:pPr marL="0" indent="0">
              <a:buNone/>
            </a:pPr>
            <a:r>
              <a:rPr lang="en-US" sz="2800" dirty="0"/>
              <a:t>Syncs SkyDrive pro and site document libraries</a:t>
            </a:r>
          </a:p>
          <a:p>
            <a:pPr marL="0" indent="0">
              <a:buNone/>
            </a:pPr>
            <a:endParaRPr lang="en-US" sz="2800" dirty="0"/>
          </a:p>
          <a:p>
            <a:pPr marL="0" indent="0">
              <a:buNone/>
            </a:pPr>
            <a:r>
              <a:rPr lang="en-US" sz="2800" dirty="0"/>
              <a:t>Office Hub integration</a:t>
            </a:r>
          </a:p>
        </p:txBody>
      </p:sp>
      <p:sp>
        <p:nvSpPr>
          <p:cNvPr id="4" name="Rectangle 3"/>
          <p:cNvSpPr/>
          <p:nvPr/>
        </p:nvSpPr>
        <p:spPr bwMode="auto">
          <a:xfrm>
            <a:off x="-30160" y="0"/>
            <a:ext cx="5684837" cy="69945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itle 1"/>
          <p:cNvSpPr txBox="1">
            <a:spLocks/>
          </p:cNvSpPr>
          <p:nvPr/>
        </p:nvSpPr>
        <p:spPr>
          <a:xfrm>
            <a:off x="350837" y="5783265"/>
            <a:ext cx="4451349" cy="917575"/>
          </a:xfrm>
          <a:prstGeom prst="rect">
            <a:avLst/>
          </a:prstGeom>
        </p:spPr>
        <p:txBody>
          <a:bodyPr vert="horz" wrap="square" lIns="146260" tIns="91413" rIns="146260" bIns="91413"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solidFill>
                  <a:srgbClr val="FFFFFF"/>
                </a:solidFill>
              </a:rPr>
              <a:t>Key features</a:t>
            </a:r>
          </a:p>
        </p:txBody>
      </p:sp>
    </p:spTree>
    <p:extLst>
      <p:ext uri="{BB962C8B-B14F-4D97-AF65-F5344CB8AC3E}">
        <p14:creationId xmlns:p14="http://schemas.microsoft.com/office/powerpoint/2010/main" val="369467593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74638" y="2125665"/>
            <a:ext cx="11887200" cy="1831975"/>
          </a:xfrm>
          <a:prstGeom prst="rect">
            <a:avLst/>
          </a:prstGeom>
        </p:spPr>
        <p:txBody>
          <a:bodyPr lIns="91413" tIns="45708" rIns="91413" bIns="45708"/>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800" dirty="0"/>
              <a:t>Wrap up</a:t>
            </a:r>
          </a:p>
        </p:txBody>
      </p:sp>
    </p:spTree>
    <p:extLst>
      <p:ext uri="{BB962C8B-B14F-4D97-AF65-F5344CB8AC3E}">
        <p14:creationId xmlns:p14="http://schemas.microsoft.com/office/powerpoint/2010/main" val="74299950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Admins</a:t>
            </a:r>
            <a:endParaRPr lang="en-US" dirty="0"/>
          </a:p>
        </p:txBody>
      </p:sp>
      <p:sp>
        <p:nvSpPr>
          <p:cNvPr id="4" name="Rectangle 3"/>
          <p:cNvSpPr/>
          <p:nvPr/>
        </p:nvSpPr>
        <p:spPr bwMode="auto">
          <a:xfrm>
            <a:off x="318143" y="1377370"/>
            <a:ext cx="6890694" cy="1659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2" tIns="146260" rIns="186502" bIns="146260" numCol="1" spcCol="0" rtlCol="0" fromWordArt="0" anchor="b" anchorCtr="0" forceAA="0" compatLnSpc="1">
            <a:prstTxWarp prst="textNoShape">
              <a:avLst/>
            </a:prstTxWarp>
            <a:noAutofit/>
          </a:bodyPr>
          <a:lstStyle/>
          <a:p>
            <a:pPr fontAlgn="b">
              <a:spcAft>
                <a:spcPts val="400"/>
              </a:spcAft>
            </a:pPr>
            <a:r>
              <a:rPr lang="en-US" sz="2400" dirty="0">
                <a:solidFill>
                  <a:srgbClr val="FFFFFF"/>
                </a:solidFill>
                <a:latin typeface="Segoe UI Light"/>
              </a:rPr>
              <a:t>Upgrade from SharePoint 2010</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ltGray">
          <a:xfrm>
            <a:off x="7282287" y="1377370"/>
            <a:ext cx="5154191" cy="5154191"/>
          </a:xfrm>
          <a:prstGeom prst="rect">
            <a:avLst/>
          </a:prstGeom>
        </p:spPr>
      </p:pic>
      <p:sp>
        <p:nvSpPr>
          <p:cNvPr id="6" name="Rectangle 5"/>
          <p:cNvSpPr/>
          <p:nvPr/>
        </p:nvSpPr>
        <p:spPr bwMode="auto">
          <a:xfrm>
            <a:off x="318143" y="3124781"/>
            <a:ext cx="6890694" cy="1659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2" tIns="146260" rIns="186502" bIns="146260" numCol="1" spcCol="0" rtlCol="0" fromWordArt="0" anchor="b" anchorCtr="0" forceAA="0" compatLnSpc="1">
            <a:prstTxWarp prst="textNoShape">
              <a:avLst/>
            </a:prstTxWarp>
            <a:noAutofit/>
          </a:bodyPr>
          <a:lstStyle/>
          <a:p>
            <a:pPr fontAlgn="b">
              <a:spcAft>
                <a:spcPts val="400"/>
              </a:spcAft>
            </a:pPr>
            <a:r>
              <a:rPr lang="en-US" sz="2400" dirty="0">
                <a:solidFill>
                  <a:srgbClr val="FFFFFF"/>
                </a:solidFill>
                <a:latin typeface="Segoe UI Light"/>
              </a:rPr>
              <a:t>External users</a:t>
            </a:r>
          </a:p>
        </p:txBody>
      </p:sp>
      <p:sp>
        <p:nvSpPr>
          <p:cNvPr id="7" name="Rectangle 6"/>
          <p:cNvSpPr/>
          <p:nvPr/>
        </p:nvSpPr>
        <p:spPr bwMode="auto">
          <a:xfrm>
            <a:off x="311426" y="4872198"/>
            <a:ext cx="6890694" cy="1659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2" tIns="146260" rIns="186502" bIns="146260" numCol="1" spcCol="0" rtlCol="0" fromWordArt="0" anchor="b" anchorCtr="0" forceAA="0" compatLnSpc="1">
            <a:prstTxWarp prst="textNoShape">
              <a:avLst/>
            </a:prstTxWarp>
            <a:noAutofit/>
          </a:bodyPr>
          <a:lstStyle/>
          <a:p>
            <a:pPr fontAlgn="b">
              <a:spcAft>
                <a:spcPts val="400"/>
              </a:spcAft>
            </a:pPr>
            <a:r>
              <a:rPr lang="en-US" sz="2400" dirty="0">
                <a:solidFill>
                  <a:srgbClr val="FFFFFF"/>
                </a:solidFill>
                <a:latin typeface="Segoe UI Light"/>
              </a:rPr>
              <a:t>SkyDrive Pro on WP, desktop</a:t>
            </a:r>
          </a:p>
        </p:txBody>
      </p:sp>
    </p:spTree>
    <p:extLst>
      <p:ext uri="{BB962C8B-B14F-4D97-AF65-F5344CB8AC3E}">
        <p14:creationId xmlns:p14="http://schemas.microsoft.com/office/powerpoint/2010/main" val="205680274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651894"/>
          </a:xfrm>
        </p:spPr>
        <p:txBody>
          <a:bodyPr/>
          <a:lstStyle/>
          <a:p>
            <a:r>
              <a:rPr lang="en-US" dirty="0" smtClean="0"/>
              <a:t>Near term</a:t>
            </a:r>
          </a:p>
          <a:p>
            <a:pPr lvl="1"/>
            <a:r>
              <a:rPr lang="en-US" dirty="0" smtClean="0"/>
              <a:t>SharePoint on Windows 8</a:t>
            </a:r>
          </a:p>
          <a:p>
            <a:pPr lvl="1"/>
            <a:r>
              <a:rPr lang="en-US" dirty="0" smtClean="0"/>
              <a:t>Buy more space, adjust space available</a:t>
            </a:r>
          </a:p>
          <a:p>
            <a:r>
              <a:rPr lang="en-US" dirty="0" smtClean="0"/>
              <a:t>Longer term</a:t>
            </a:r>
          </a:p>
          <a:p>
            <a:pPr lvl="1"/>
            <a:r>
              <a:rPr lang="en-US" dirty="0" smtClean="0"/>
              <a:t>X-platform experiences</a:t>
            </a:r>
          </a:p>
        </p:txBody>
      </p:sp>
      <p:sp>
        <p:nvSpPr>
          <p:cNvPr id="3" name="Title 2"/>
          <p:cNvSpPr>
            <a:spLocks noGrp="1"/>
          </p:cNvSpPr>
          <p:nvPr>
            <p:ph type="title"/>
          </p:nvPr>
        </p:nvSpPr>
        <p:spPr/>
        <p:txBody>
          <a:bodyPr/>
          <a:lstStyle/>
          <a:p>
            <a:r>
              <a:rPr lang="en-US" dirty="0" smtClean="0"/>
              <a:t>Our thinking</a:t>
            </a:r>
            <a:endParaRPr lang="en-US" dirty="0"/>
          </a:p>
        </p:txBody>
      </p:sp>
    </p:spTree>
    <p:extLst>
      <p:ext uri="{BB962C8B-B14F-4D97-AF65-F5344CB8AC3E}">
        <p14:creationId xmlns:p14="http://schemas.microsoft.com/office/powerpoint/2010/main" val="500356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500"/>
                                        <p:tgtEl>
                                          <p:spTgt spid="2">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3"/>
            <a:ext cx="11887200" cy="5133713"/>
          </a:xfrm>
        </p:spPr>
        <p:txBody>
          <a:bodyPr/>
          <a:lstStyle/>
          <a:p>
            <a:r>
              <a:rPr lang="en-US" dirty="0" smtClean="0"/>
              <a:t>Tuesday</a:t>
            </a:r>
          </a:p>
          <a:p>
            <a:pPr lvl="1"/>
            <a:r>
              <a:rPr lang="en-US" dirty="0" smtClean="0"/>
              <a:t>SPC183 – Overview </a:t>
            </a:r>
            <a:r>
              <a:rPr lang="en-US" dirty="0"/>
              <a:t>of Sharing in SharePoint 2013 and SharePoint Online </a:t>
            </a:r>
            <a:endParaRPr lang="en-US" dirty="0" smtClean="0"/>
          </a:p>
          <a:p>
            <a:pPr lvl="1"/>
            <a:r>
              <a:rPr lang="en-US" dirty="0" smtClean="0"/>
              <a:t>SPC182 – Overview of SharePoint Mobile and the New SharePoint apps </a:t>
            </a:r>
          </a:p>
          <a:p>
            <a:pPr lvl="1"/>
            <a:r>
              <a:rPr lang="en-US" dirty="0"/>
              <a:t>SPC028 – </a:t>
            </a:r>
            <a:r>
              <a:rPr lang="en-US" dirty="0" smtClean="0"/>
              <a:t>Building </a:t>
            </a:r>
            <a:r>
              <a:rPr lang="en-US" dirty="0"/>
              <a:t>apps that take advantage of the new UX platform components in SharePoint 2013 </a:t>
            </a:r>
            <a:endParaRPr lang="en-US" dirty="0" smtClean="0"/>
          </a:p>
          <a:p>
            <a:r>
              <a:rPr lang="en-US" dirty="0" smtClean="0"/>
              <a:t>Wednesday</a:t>
            </a:r>
            <a:endParaRPr lang="en-US" dirty="0"/>
          </a:p>
          <a:p>
            <a:pPr lvl="1"/>
            <a:r>
              <a:rPr lang="en-US" dirty="0" smtClean="0"/>
              <a:t>Ask the Experts – Table 3</a:t>
            </a:r>
          </a:p>
          <a:p>
            <a:r>
              <a:rPr lang="en-US" dirty="0" smtClean="0"/>
              <a:t>All week</a:t>
            </a:r>
          </a:p>
          <a:p>
            <a:pPr lvl="1"/>
            <a:r>
              <a:rPr lang="en-US" dirty="0" smtClean="0"/>
              <a:t>SharePoint pavilion – ECM booths</a:t>
            </a:r>
          </a:p>
          <a:p>
            <a:endParaRPr lang="en-US" dirty="0"/>
          </a:p>
        </p:txBody>
      </p:sp>
      <p:sp>
        <p:nvSpPr>
          <p:cNvPr id="3" name="Title 2"/>
          <p:cNvSpPr>
            <a:spLocks noGrp="1"/>
          </p:cNvSpPr>
          <p:nvPr>
            <p:ph type="title"/>
          </p:nvPr>
        </p:nvSpPr>
        <p:spPr/>
        <p:txBody>
          <a:bodyPr/>
          <a:lstStyle/>
          <a:p>
            <a:r>
              <a:rPr lang="en-US" dirty="0" smtClean="0"/>
              <a:t>Related sessions</a:t>
            </a:r>
            <a:endParaRPr lang="en-US" dirty="0"/>
          </a:p>
        </p:txBody>
      </p:sp>
    </p:spTree>
    <p:extLst>
      <p:ext uri="{BB962C8B-B14F-4D97-AF65-F5344CB8AC3E}">
        <p14:creationId xmlns:p14="http://schemas.microsoft.com/office/powerpoint/2010/main" val="376430328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96576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32595996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SkyDrive Pro</a:t>
            </a:r>
            <a:endParaRPr lang="en-US" dirty="0"/>
          </a:p>
        </p:txBody>
      </p:sp>
      <p:sp>
        <p:nvSpPr>
          <p:cNvPr id="3" name="Text Placeholder 2"/>
          <p:cNvSpPr>
            <a:spLocks noGrp="1"/>
          </p:cNvSpPr>
          <p:nvPr>
            <p:ph type="body" sz="quarter" idx="4294967295"/>
          </p:nvPr>
        </p:nvSpPr>
        <p:spPr>
          <a:xfrm>
            <a:off x="0" y="5326063"/>
            <a:ext cx="8229600" cy="735512"/>
          </a:xfrm>
        </p:spPr>
        <p:txBody>
          <a:bodyPr/>
          <a:lstStyle/>
          <a:p>
            <a:r>
              <a:rPr lang="en-US" dirty="0" smtClean="0"/>
              <a:t>Quick demo</a:t>
            </a:r>
            <a:endParaRPr lang="en-US" dirty="0"/>
          </a:p>
        </p:txBody>
      </p:sp>
    </p:spTree>
    <p:extLst>
      <p:ext uri="{BB962C8B-B14F-4D97-AF65-F5344CB8AC3E}">
        <p14:creationId xmlns:p14="http://schemas.microsoft.com/office/powerpoint/2010/main" val="178165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4" y="6079035"/>
            <a:ext cx="10974388" cy="624979"/>
          </a:xfrm>
          <a:prstGeom prst="rect">
            <a:avLst/>
          </a:prstGeom>
          <a:noFill/>
          <a:ln w="12700">
            <a:noFill/>
            <a:miter lim="800000"/>
            <a:headEnd type="none" w="sm" len="sm"/>
            <a:tailEnd type="none" w="sm" len="sm"/>
          </a:ln>
          <a:effectLst/>
        </p:spPr>
        <p:txBody>
          <a:bodyPr vert="horz" wrap="square" lIns="182826" tIns="146260" rIns="182826" bIns="146260" numCol="1" anchor="t" anchorCtr="0" compatLnSpc="1">
            <a:prstTxWarp prst="textNoShape">
              <a:avLst/>
            </a:prstTxWarp>
            <a:spAutoFit/>
          </a:bodyPr>
          <a:lstStyle/>
          <a:p>
            <a:pPr defTabSz="932015"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015"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3"/>
            <a:ext cx="3288506" cy="704445"/>
          </a:xfrm>
          <a:prstGeom prst="rect">
            <a:avLst/>
          </a:prstGeom>
        </p:spPr>
      </p:pic>
    </p:spTree>
    <p:extLst>
      <p:ext uri="{BB962C8B-B14F-4D97-AF65-F5344CB8AC3E}">
        <p14:creationId xmlns:p14="http://schemas.microsoft.com/office/powerpoint/2010/main" val="3566311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If internet is down</a:t>
            </a:r>
            <a:endParaRPr lang="en-US" dirty="0"/>
          </a:p>
        </p:txBody>
      </p:sp>
    </p:spTree>
    <p:extLst>
      <p:ext uri="{BB962C8B-B14F-4D97-AF65-F5344CB8AC3E}">
        <p14:creationId xmlns:p14="http://schemas.microsoft.com/office/powerpoint/2010/main" val="122632675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Backstage</a:t>
            </a:r>
            <a:endParaRPr lang="en-US" dirty="0">
              <a:solidFill>
                <a:schemeClr val="bg1"/>
              </a:solidFill>
            </a:endParaRPr>
          </a:p>
        </p:txBody>
      </p:sp>
    </p:spTree>
    <p:extLst>
      <p:ext uri="{BB962C8B-B14F-4D97-AF65-F5344CB8AC3E}">
        <p14:creationId xmlns:p14="http://schemas.microsoft.com/office/powerpoint/2010/main" val="349729994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3329880756"/>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404153830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3363538643"/>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2402962254"/>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3527862680"/>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243787381"/>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32351243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547691" y="295278"/>
            <a:ext cx="11888787" cy="917575"/>
          </a:xfrm>
        </p:spPr>
        <p:txBody>
          <a:bodyPr/>
          <a:lstStyle/>
          <a:p>
            <a:r>
              <a:rPr lang="en-US" dirty="0" smtClean="0"/>
              <a:t>Agenda</a:t>
            </a:r>
            <a:endParaRPr lang="en-US" dirty="0"/>
          </a:p>
        </p:txBody>
      </p:sp>
      <p:sp>
        <p:nvSpPr>
          <p:cNvPr id="14" name="Rectangle 13"/>
          <p:cNvSpPr/>
          <p:nvPr/>
        </p:nvSpPr>
        <p:spPr bwMode="auto">
          <a:xfrm>
            <a:off x="655640" y="2201866"/>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b" anchorCtr="0" forceAA="0" compatLnSpc="1">
            <a:prstTxWarp prst="textNoShape">
              <a:avLst/>
            </a:prstTxWarp>
            <a:noAutofit/>
          </a:bodyPr>
          <a:lstStyle/>
          <a:p>
            <a:pPr defTabSz="932199"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Overview</a:t>
            </a:r>
          </a:p>
        </p:txBody>
      </p:sp>
      <p:sp>
        <p:nvSpPr>
          <p:cNvPr id="15" name="Rectangle 14"/>
          <p:cNvSpPr/>
          <p:nvPr/>
        </p:nvSpPr>
        <p:spPr bwMode="auto">
          <a:xfrm>
            <a:off x="3398597" y="2201866"/>
            <a:ext cx="2697480" cy="2744787"/>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b" anchorCtr="0" forceAA="0" compatLnSpc="1">
            <a:prstTxWarp prst="textNoShape">
              <a:avLst/>
            </a:prstTxWarp>
            <a:noAutofit/>
          </a:bodyPr>
          <a:lstStyle/>
          <a:p>
            <a:pPr defTabSz="932199"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On the web</a:t>
            </a:r>
          </a:p>
        </p:txBody>
      </p:sp>
      <p:sp>
        <p:nvSpPr>
          <p:cNvPr id="16" name="Rectangle 15"/>
          <p:cNvSpPr/>
          <p:nvPr/>
        </p:nvSpPr>
        <p:spPr bwMode="auto">
          <a:xfrm>
            <a:off x="6141554" y="2201866"/>
            <a:ext cx="2697480" cy="2744787"/>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b" anchorCtr="0" forceAA="0" compatLnSpc="1">
            <a:prstTxWarp prst="textNoShape">
              <a:avLst/>
            </a:prstTxWarp>
            <a:noAutofit/>
          </a:bodyPr>
          <a:lstStyle/>
          <a:p>
            <a:pPr defTabSz="932199"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In apps</a:t>
            </a:r>
          </a:p>
        </p:txBody>
      </p:sp>
      <p:sp>
        <p:nvSpPr>
          <p:cNvPr id="17" name="Rectangle 16"/>
          <p:cNvSpPr/>
          <p:nvPr/>
        </p:nvSpPr>
        <p:spPr bwMode="auto">
          <a:xfrm>
            <a:off x="8884511" y="2201865"/>
            <a:ext cx="2697480" cy="27447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b" anchorCtr="0" forceAA="0" compatLnSpc="1">
            <a:prstTxWarp prst="textNoShape">
              <a:avLst/>
            </a:prstTxWarp>
            <a:noAutofit/>
          </a:bodyPr>
          <a:lstStyle/>
          <a:p>
            <a:pPr defTabSz="932199"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Wrap up</a:t>
            </a:r>
          </a:p>
        </p:txBody>
      </p:sp>
    </p:spTree>
    <p:extLst>
      <p:ext uri="{BB962C8B-B14F-4D97-AF65-F5344CB8AC3E}">
        <p14:creationId xmlns:p14="http://schemas.microsoft.com/office/powerpoint/2010/main" val="271110453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2509917897"/>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2579340797"/>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Web</a:t>
            </a:r>
            <a:endParaRPr lang="en-US" dirty="0">
              <a:solidFill>
                <a:schemeClr val="bg1"/>
              </a:solidFill>
            </a:endParaRPr>
          </a:p>
        </p:txBody>
      </p:sp>
    </p:spTree>
    <p:extLst>
      <p:ext uri="{BB962C8B-B14F-4D97-AF65-F5344CB8AC3E}">
        <p14:creationId xmlns:p14="http://schemas.microsoft.com/office/powerpoint/2010/main" val="71054083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4134089669"/>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88157344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428394592"/>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956557849"/>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2331752222"/>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361217478"/>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342111715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Tree>
    <p:extLst>
      <p:ext uri="{BB962C8B-B14F-4D97-AF65-F5344CB8AC3E}">
        <p14:creationId xmlns:p14="http://schemas.microsoft.com/office/powerpoint/2010/main" val="3992516268"/>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330461617"/>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30426653"/>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428979271"/>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a:t>
            </a:r>
            <a:endParaRPr lang="en-US" dirty="0"/>
          </a:p>
        </p:txBody>
      </p:sp>
    </p:spTree>
    <p:extLst>
      <p:ext uri="{BB962C8B-B14F-4D97-AF65-F5344CB8AC3E}">
        <p14:creationId xmlns:p14="http://schemas.microsoft.com/office/powerpoint/2010/main" val="4230049306"/>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904868643"/>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965255623"/>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3126563782"/>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4145052581"/>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538967855"/>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7338" y="-160338"/>
            <a:ext cx="13011150" cy="7315200"/>
          </a:xfrm>
          <a:prstGeom prst="rect">
            <a:avLst/>
          </a:prstGeom>
        </p:spPr>
      </p:pic>
    </p:spTree>
    <p:extLst>
      <p:ext uri="{BB962C8B-B14F-4D97-AF65-F5344CB8AC3E}">
        <p14:creationId xmlns:p14="http://schemas.microsoft.com/office/powerpoint/2010/main" val="162124326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Principles</a:t>
            </a:r>
            <a:endParaRPr lang="en-US" dirty="0"/>
          </a:p>
        </p:txBody>
      </p:sp>
      <p:sp>
        <p:nvSpPr>
          <p:cNvPr id="22" name="Rectangle 21"/>
          <p:cNvSpPr/>
          <p:nvPr/>
        </p:nvSpPr>
        <p:spPr bwMode="auto">
          <a:xfrm>
            <a:off x="7313998" y="4056792"/>
            <a:ext cx="4406280" cy="1812509"/>
          </a:xfrm>
          <a:prstGeom prst="rect">
            <a:avLst/>
          </a:prstGeom>
          <a:solidFill>
            <a:schemeClr val="tx2">
              <a:lumMod val="75000"/>
            </a:schemeClr>
          </a:solidFill>
          <a:ln>
            <a:solidFill>
              <a:schemeClr val="tx2">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3" tIns="34968" rIns="34968" bIns="69933" numCol="1" spcCol="0" rtlCol="0" fromWordArt="0" anchor="b" anchorCtr="0" forceAA="0" compatLnSpc="1">
            <a:prstTxWarp prst="textNoShape">
              <a:avLst/>
            </a:prstTxWarp>
            <a:noAutofit/>
          </a:bodyPr>
          <a:lstStyle/>
          <a:p>
            <a:pPr defTabSz="699081" fontAlgn="base">
              <a:spcBef>
                <a:spcPct val="0"/>
              </a:spcBef>
              <a:spcAft>
                <a:spcPct val="0"/>
              </a:spcAft>
            </a:pPr>
            <a:r>
              <a:rPr lang="en-US" sz="2900" spc="-39" dirty="0">
                <a:gradFill>
                  <a:gsLst>
                    <a:gs pos="0">
                      <a:srgbClr val="FFFFFF"/>
                    </a:gs>
                    <a:gs pos="100000">
                      <a:srgbClr val="FFFFFF"/>
                    </a:gs>
                  </a:gsLst>
                  <a:lin ang="5400000" scaled="0"/>
                </a:gradFill>
                <a:latin typeface="Segoe UI Light"/>
                <a:ea typeface="Segoe UI" pitchFamily="34" charset="0"/>
                <a:cs typeface="Segoe UI" pitchFamily="34" charset="0"/>
              </a:rPr>
              <a:t>Discover</a:t>
            </a:r>
          </a:p>
        </p:txBody>
      </p:sp>
      <p:sp>
        <p:nvSpPr>
          <p:cNvPr id="24" name="Rectangle 23"/>
          <p:cNvSpPr/>
          <p:nvPr/>
        </p:nvSpPr>
        <p:spPr bwMode="auto">
          <a:xfrm>
            <a:off x="7313998" y="2139860"/>
            <a:ext cx="4406280" cy="1812509"/>
          </a:xfrm>
          <a:prstGeom prst="rect">
            <a:avLst/>
          </a:prstGeom>
          <a:solidFill>
            <a:schemeClr val="tx2">
              <a:lumMod val="75000"/>
            </a:schemeClr>
          </a:solidFill>
          <a:ln>
            <a:solidFill>
              <a:schemeClr val="tx2">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3" tIns="34968" rIns="34968" bIns="69933" numCol="1" spcCol="0" rtlCol="0" fromWordArt="0" anchor="b" anchorCtr="0" forceAA="0" compatLnSpc="1">
            <a:prstTxWarp prst="textNoShape">
              <a:avLst/>
            </a:prstTxWarp>
            <a:noAutofit/>
          </a:bodyPr>
          <a:lstStyle/>
          <a:p>
            <a:pPr defTabSz="699081" fontAlgn="base">
              <a:spcBef>
                <a:spcPct val="0"/>
              </a:spcBef>
              <a:spcAft>
                <a:spcPct val="0"/>
              </a:spcAft>
            </a:pPr>
            <a:r>
              <a:rPr lang="en-US" sz="2900" spc="-39" dirty="0">
                <a:gradFill>
                  <a:gsLst>
                    <a:gs pos="0">
                      <a:srgbClr val="FFFFFF"/>
                    </a:gs>
                    <a:gs pos="100000">
                      <a:srgbClr val="FFFFFF"/>
                    </a:gs>
                  </a:gsLst>
                  <a:lin ang="5400000" scaled="0"/>
                </a:gradFill>
                <a:latin typeface="Segoe UI Light"/>
                <a:ea typeface="Segoe UI" pitchFamily="34" charset="0"/>
                <a:cs typeface="Segoe UI" pitchFamily="34" charset="0"/>
              </a:rPr>
              <a:t>Organize</a:t>
            </a:r>
          </a:p>
        </p:txBody>
      </p:sp>
      <p:sp>
        <p:nvSpPr>
          <p:cNvPr id="25" name="Rectangle 24"/>
          <p:cNvSpPr/>
          <p:nvPr/>
        </p:nvSpPr>
        <p:spPr bwMode="auto">
          <a:xfrm>
            <a:off x="531951" y="2140946"/>
            <a:ext cx="6664703" cy="26860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3" tIns="34968" rIns="34968" bIns="69933" numCol="1" spcCol="0" rtlCol="0" fromWordArt="0" anchor="b" anchorCtr="0" forceAA="0" compatLnSpc="1">
            <a:prstTxWarp prst="textNoShape">
              <a:avLst/>
            </a:prstTxWarp>
            <a:noAutofit/>
          </a:bodyPr>
          <a:lstStyle/>
          <a:p>
            <a:pPr algn="ctr" defTabSz="699081" fontAlgn="base">
              <a:spcBef>
                <a:spcPct val="0"/>
              </a:spcBef>
              <a:spcAft>
                <a:spcPct val="0"/>
              </a:spcAft>
            </a:pPr>
            <a:r>
              <a:rPr lang="en-US" sz="6700" spc="-39" dirty="0">
                <a:gradFill>
                  <a:gsLst>
                    <a:gs pos="0">
                      <a:srgbClr val="FFFFFF"/>
                    </a:gs>
                    <a:gs pos="100000">
                      <a:srgbClr val="FFFFFF"/>
                    </a:gs>
                  </a:gsLst>
                  <a:lin ang="5400000" scaled="0"/>
                </a:gradFill>
                <a:latin typeface="Segoe UI Light"/>
                <a:ea typeface="Segoe UI" pitchFamily="34" charset="0"/>
                <a:cs typeface="Segoe UI" pitchFamily="34" charset="0"/>
              </a:rPr>
              <a:t>SHARE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951" y="2140398"/>
            <a:ext cx="6664703" cy="3728898"/>
          </a:xfrm>
          <a:prstGeom prst="rect">
            <a:avLst/>
          </a:prstGeom>
        </p:spPr>
      </p:pic>
      <p:sp>
        <p:nvSpPr>
          <p:cNvPr id="7" name="Rectangle 6"/>
          <p:cNvSpPr/>
          <p:nvPr/>
        </p:nvSpPr>
        <p:spPr>
          <a:xfrm>
            <a:off x="4633446" y="4543492"/>
            <a:ext cx="2383117" cy="1246328"/>
          </a:xfrm>
          <a:prstGeom prst="rect">
            <a:avLst/>
          </a:prstGeom>
        </p:spPr>
        <p:txBody>
          <a:bodyPr wrap="none" lIns="91413" tIns="45708" rIns="91413" bIns="45708">
            <a:spAutoFit/>
          </a:bodyPr>
          <a:lstStyle/>
          <a:p>
            <a:pPr algn="just" defTabSz="699081" fontAlgn="base">
              <a:spcBef>
                <a:spcPct val="0"/>
              </a:spcBef>
              <a:spcAft>
                <a:spcPct val="0"/>
              </a:spcAft>
            </a:pPr>
            <a:r>
              <a:rPr lang="en-US" sz="7300" spc="-82" dirty="0">
                <a:solidFill>
                  <a:srgbClr val="FFFFFF"/>
                </a:solidFill>
                <a:latin typeface="Segoe UI Light"/>
                <a:ea typeface="Segoe UI" pitchFamily="34" charset="0"/>
                <a:cs typeface="Segoe UI" pitchFamily="34" charset="0"/>
              </a:rPr>
              <a:t>Share</a:t>
            </a:r>
          </a:p>
        </p:txBody>
      </p:sp>
    </p:spTree>
    <p:extLst>
      <p:ext uri="{BB962C8B-B14F-4D97-AF65-F5344CB8AC3E}">
        <p14:creationId xmlns:p14="http://schemas.microsoft.com/office/powerpoint/2010/main" val="211049720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Approach</a:t>
            </a:r>
            <a:endParaRPr lang="en-US" dirty="0"/>
          </a:p>
        </p:txBody>
      </p:sp>
      <p:grpSp>
        <p:nvGrpSpPr>
          <p:cNvPr id="11" name="Group 10"/>
          <p:cNvGrpSpPr/>
          <p:nvPr/>
        </p:nvGrpSpPr>
        <p:grpSpPr>
          <a:xfrm>
            <a:off x="4694237" y="1461080"/>
            <a:ext cx="4735268" cy="4728524"/>
            <a:chOff x="5023225" y="1627097"/>
            <a:chExt cx="4406280" cy="4400005"/>
          </a:xfrm>
        </p:grpSpPr>
        <p:sp>
          <p:nvSpPr>
            <p:cNvPr id="4" name="Rectangle 3"/>
            <p:cNvSpPr/>
            <p:nvPr/>
          </p:nvSpPr>
          <p:spPr bwMode="auto">
            <a:xfrm>
              <a:off x="7285037" y="3878262"/>
              <a:ext cx="2144468" cy="2148840"/>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081" fontAlgn="base">
                <a:spcBef>
                  <a:spcPct val="0"/>
                </a:spcBef>
                <a:spcAft>
                  <a:spcPct val="0"/>
                </a:spcAft>
              </a:pPr>
              <a:r>
                <a:rPr lang="en-US" sz="2900" spc="-39" dirty="0">
                  <a:gradFill>
                    <a:gsLst>
                      <a:gs pos="0">
                        <a:srgbClr val="FFFFFF"/>
                      </a:gs>
                      <a:gs pos="100000">
                        <a:srgbClr val="FFFFFF"/>
                      </a:gs>
                    </a:gsLst>
                    <a:lin ang="5400000" scaled="0"/>
                  </a:gradFill>
                  <a:latin typeface="Segoe UI Light"/>
                  <a:ea typeface="Segoe UI" pitchFamily="34" charset="0"/>
                  <a:cs typeface="Segoe UI" pitchFamily="34" charset="0"/>
                </a:rPr>
                <a:t>Armando</a:t>
              </a:r>
            </a:p>
          </p:txBody>
        </p:sp>
        <p:sp>
          <p:nvSpPr>
            <p:cNvPr id="5" name="Rectangle 4"/>
            <p:cNvSpPr/>
            <p:nvPr/>
          </p:nvSpPr>
          <p:spPr bwMode="auto">
            <a:xfrm>
              <a:off x="5023225" y="3878262"/>
              <a:ext cx="2144468" cy="214884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081" fontAlgn="base">
                <a:spcBef>
                  <a:spcPct val="0"/>
                </a:spcBef>
                <a:spcAft>
                  <a:spcPct val="0"/>
                </a:spcAft>
              </a:pPr>
              <a:r>
                <a:rPr lang="en-US" sz="2900" spc="-39" dirty="0">
                  <a:gradFill>
                    <a:gsLst>
                      <a:gs pos="0">
                        <a:srgbClr val="FFFFFF"/>
                      </a:gs>
                      <a:gs pos="100000">
                        <a:srgbClr val="FFFFFF"/>
                      </a:gs>
                    </a:gsLst>
                    <a:lin ang="5400000" scaled="0"/>
                  </a:gradFill>
                  <a:latin typeface="Segoe UI Light"/>
                  <a:ea typeface="Segoe UI" pitchFamily="34" charset="0"/>
                  <a:cs typeface="Segoe UI" pitchFamily="34" charset="0"/>
                </a:rPr>
                <a:t>Brain</a:t>
              </a:r>
            </a:p>
          </p:txBody>
        </p:sp>
        <p:sp>
          <p:nvSpPr>
            <p:cNvPr id="6" name="Rectangle 5"/>
            <p:cNvSpPr/>
            <p:nvPr/>
          </p:nvSpPr>
          <p:spPr bwMode="auto">
            <a:xfrm>
              <a:off x="7285037" y="1627097"/>
              <a:ext cx="2144468" cy="214884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081" fontAlgn="base">
                <a:spcBef>
                  <a:spcPct val="0"/>
                </a:spcBef>
                <a:spcAft>
                  <a:spcPct val="0"/>
                </a:spcAft>
              </a:pPr>
              <a:r>
                <a:rPr lang="en-US" sz="2900" spc="-39" dirty="0">
                  <a:gradFill>
                    <a:gsLst>
                      <a:gs pos="0">
                        <a:srgbClr val="FFFFFF"/>
                      </a:gs>
                      <a:gs pos="100000">
                        <a:srgbClr val="FFFFFF"/>
                      </a:gs>
                    </a:gsLst>
                    <a:lin ang="5400000" scaled="0"/>
                  </a:gradFill>
                  <a:latin typeface="Segoe UI Light"/>
                  <a:ea typeface="Segoe UI" pitchFamily="34" charset="0"/>
                  <a:cs typeface="Segoe UI" pitchFamily="34" charset="0"/>
                </a:rPr>
                <a:t>Clouds</a:t>
              </a:r>
            </a:p>
          </p:txBody>
        </p:sp>
        <p:sp>
          <p:nvSpPr>
            <p:cNvPr id="7" name="Rectangle 6"/>
            <p:cNvSpPr/>
            <p:nvPr/>
          </p:nvSpPr>
          <p:spPr bwMode="auto">
            <a:xfrm>
              <a:off x="5023225" y="1627097"/>
              <a:ext cx="2144468" cy="21488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081" fontAlgn="base">
                <a:spcBef>
                  <a:spcPct val="0"/>
                </a:spcBef>
                <a:spcAft>
                  <a:spcPct val="0"/>
                </a:spcAft>
              </a:pPr>
              <a:r>
                <a:rPr lang="en-US" sz="2900" spc="-39" dirty="0">
                  <a:gradFill>
                    <a:gsLst>
                      <a:gs pos="0">
                        <a:srgbClr val="FFFFFF"/>
                      </a:gs>
                      <a:gs pos="100000">
                        <a:srgbClr val="FFFFFF"/>
                      </a:gs>
                    </a:gsLst>
                    <a:lin ang="5400000" scaled="0"/>
                  </a:gradFill>
                  <a:latin typeface="Segoe UI Light"/>
                  <a:ea typeface="Segoe UI" pitchFamily="34" charset="0"/>
                  <a:cs typeface="Segoe UI" pitchFamily="34" charset="0"/>
                </a:rPr>
                <a:t>Hearts</a:t>
              </a:r>
            </a:p>
          </p:txBody>
        </p:sp>
        <p:sp>
          <p:nvSpPr>
            <p:cNvPr id="9" name="Freeform 8"/>
            <p:cNvSpPr>
              <a:spLocks noEditPoints="1"/>
            </p:cNvSpPr>
            <p:nvPr/>
          </p:nvSpPr>
          <p:spPr bwMode="black">
            <a:xfrm>
              <a:off x="5532437" y="1993188"/>
              <a:ext cx="976889" cy="867648"/>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00">
                <a:solidFill>
                  <a:srgbClr val="505050"/>
                </a:solidFill>
              </a:endParaRPr>
            </a:p>
          </p:txBody>
        </p:sp>
        <p:pic>
          <p:nvPicPr>
            <p:cNvPr id="10" name="Picture 9" descr="C:\Users\chrisw\Desktop\Cloud Services 3.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7742237" y="1967353"/>
              <a:ext cx="1227925" cy="846674"/>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Rectangle 12"/>
          <p:cNvSpPr/>
          <p:nvPr/>
        </p:nvSpPr>
        <p:spPr bwMode="auto">
          <a:xfrm>
            <a:off x="7124927" y="3880324"/>
            <a:ext cx="2304581" cy="2309280"/>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3" tIns="34968" rIns="34968" bIns="69933" numCol="1" spcCol="0" rtlCol="0" fromWordArt="0" anchor="b" anchorCtr="0" forceAA="0" compatLnSpc="1">
            <a:prstTxWarp prst="textNoShape">
              <a:avLst/>
            </a:prstTxWarp>
            <a:noAutofit/>
          </a:bodyPr>
          <a:lstStyle/>
          <a:p>
            <a:pPr defTabSz="699081" fontAlgn="base">
              <a:spcBef>
                <a:spcPct val="0"/>
              </a:spcBef>
              <a:spcAft>
                <a:spcPct val="0"/>
              </a:spcAft>
            </a:pPr>
            <a:r>
              <a:rPr lang="en-US" sz="2900" spc="-39" dirty="0">
                <a:gradFill>
                  <a:gsLst>
                    <a:gs pos="0">
                      <a:srgbClr val="FFFFFF"/>
                    </a:gs>
                    <a:gs pos="100000">
                      <a:srgbClr val="FFFFFF"/>
                    </a:gs>
                  </a:gsLst>
                  <a:lin ang="5400000" scaled="0"/>
                </a:gradFill>
                <a:latin typeface="Segoe UI Light"/>
                <a:ea typeface="Segoe UI" pitchFamily="34" charset="0"/>
                <a:cs typeface="Segoe UI" pitchFamily="34" charset="0"/>
              </a:rPr>
              <a:t>865m by 2018</a:t>
            </a:r>
          </a:p>
        </p:txBody>
      </p:sp>
      <p:sp>
        <p:nvSpPr>
          <p:cNvPr id="14" name="Rectangle 13"/>
          <p:cNvSpPr/>
          <p:nvPr/>
        </p:nvSpPr>
        <p:spPr bwMode="auto">
          <a:xfrm>
            <a:off x="4694240" y="3880324"/>
            <a:ext cx="2304581" cy="230928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3" tIns="34968" rIns="34968" bIns="69933" numCol="1" spcCol="0" rtlCol="0" fromWordArt="0" anchor="b" anchorCtr="0" forceAA="0" compatLnSpc="1">
            <a:prstTxWarp prst="textNoShape">
              <a:avLst/>
            </a:prstTxWarp>
            <a:noAutofit/>
          </a:bodyPr>
          <a:lstStyle/>
          <a:p>
            <a:pPr defTabSz="699081" fontAlgn="base">
              <a:spcBef>
                <a:spcPct val="0"/>
              </a:spcBef>
              <a:spcAft>
                <a:spcPct val="0"/>
              </a:spcAft>
            </a:pPr>
            <a:r>
              <a:rPr lang="en-US" sz="2900" spc="-39" dirty="0">
                <a:gradFill>
                  <a:gsLst>
                    <a:gs pos="0">
                      <a:srgbClr val="FFFFFF"/>
                    </a:gs>
                    <a:gs pos="100000">
                      <a:srgbClr val="FFFFFF"/>
                    </a:gs>
                  </a:gsLst>
                  <a:lin ang="5400000" scaled="0"/>
                </a:gradFill>
                <a:latin typeface="Segoe UI Light"/>
                <a:ea typeface="Segoe UI" pitchFamily="34" charset="0"/>
                <a:cs typeface="Segoe UI" pitchFamily="34" charset="0"/>
              </a:rPr>
              <a:t>Many devices</a:t>
            </a:r>
          </a:p>
        </p:txBody>
      </p:sp>
      <p:sp>
        <p:nvSpPr>
          <p:cNvPr id="15" name="Rectangle 14"/>
          <p:cNvSpPr/>
          <p:nvPr/>
        </p:nvSpPr>
        <p:spPr bwMode="auto">
          <a:xfrm>
            <a:off x="7124927" y="1461080"/>
            <a:ext cx="2304581" cy="2309280"/>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3" tIns="34968" rIns="34968" bIns="69933" numCol="1" spcCol="0" rtlCol="0" fromWordArt="0" anchor="b" anchorCtr="0" forceAA="0" compatLnSpc="1">
            <a:prstTxWarp prst="textNoShape">
              <a:avLst/>
            </a:prstTxWarp>
            <a:noAutofit/>
          </a:bodyPr>
          <a:lstStyle/>
          <a:p>
            <a:pPr defTabSz="699081" fontAlgn="base">
              <a:spcBef>
                <a:spcPct val="0"/>
              </a:spcBef>
              <a:spcAft>
                <a:spcPct val="0"/>
              </a:spcAft>
            </a:pPr>
            <a:r>
              <a:rPr lang="en-US" sz="2900" spc="-39" dirty="0">
                <a:gradFill>
                  <a:gsLst>
                    <a:gs pos="0">
                      <a:srgbClr val="FFFFFF"/>
                    </a:gs>
                    <a:gs pos="100000">
                      <a:srgbClr val="FFFFFF"/>
                    </a:gs>
                  </a:gsLst>
                  <a:lin ang="5400000" scaled="0"/>
                </a:gradFill>
                <a:latin typeface="Segoe UI Light"/>
                <a:ea typeface="Segoe UI" pitchFamily="34" charset="0"/>
                <a:cs typeface="Segoe UI" pitchFamily="34" charset="0"/>
              </a:rPr>
              <a:t>Work from many locations</a:t>
            </a:r>
          </a:p>
        </p:txBody>
      </p:sp>
      <p:sp>
        <p:nvSpPr>
          <p:cNvPr id="16" name="Rectangle 15"/>
          <p:cNvSpPr/>
          <p:nvPr/>
        </p:nvSpPr>
        <p:spPr bwMode="auto">
          <a:xfrm>
            <a:off x="4694240" y="1461080"/>
            <a:ext cx="2304581" cy="23092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3" tIns="34968" rIns="34968" bIns="69933" numCol="1" spcCol="0" rtlCol="0" fromWordArt="0" anchor="b" anchorCtr="0" forceAA="0" compatLnSpc="1">
            <a:prstTxWarp prst="textNoShape">
              <a:avLst/>
            </a:prstTxWarp>
            <a:noAutofit/>
          </a:bodyPr>
          <a:lstStyle/>
          <a:p>
            <a:pPr defTabSz="699081" fontAlgn="base">
              <a:spcBef>
                <a:spcPct val="0"/>
              </a:spcBef>
              <a:spcAft>
                <a:spcPct val="0"/>
              </a:spcAft>
            </a:pPr>
            <a:r>
              <a:rPr lang="en-US" sz="2900" spc="-39" dirty="0">
                <a:gradFill>
                  <a:gsLst>
                    <a:gs pos="0">
                      <a:srgbClr val="FFFFFF"/>
                    </a:gs>
                    <a:gs pos="100000">
                      <a:srgbClr val="FFFFFF"/>
                    </a:gs>
                  </a:gsLst>
                  <a:lin ang="5400000" scaled="0"/>
                </a:gradFill>
                <a:latin typeface="Segoe UI Light"/>
                <a:ea typeface="Segoe UI" pitchFamily="34" charset="0"/>
                <a:cs typeface="Segoe UI" pitchFamily="34" charset="0"/>
              </a:rPr>
              <a:t>Blend work and personal</a:t>
            </a:r>
          </a:p>
        </p:txBody>
      </p:sp>
    </p:spTree>
    <p:extLst>
      <p:ext uri="{BB962C8B-B14F-4D97-AF65-F5344CB8AC3E}">
        <p14:creationId xmlns:p14="http://schemas.microsoft.com/office/powerpoint/2010/main" val="40182342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Business Context</a:t>
            </a:r>
            <a:endParaRPr lang="en-US" dirty="0"/>
          </a:p>
        </p:txBody>
      </p:sp>
      <p:grpSp>
        <p:nvGrpSpPr>
          <p:cNvPr id="19" name="Group 18"/>
          <p:cNvGrpSpPr/>
          <p:nvPr/>
        </p:nvGrpSpPr>
        <p:grpSpPr>
          <a:xfrm>
            <a:off x="2099239" y="2019955"/>
            <a:ext cx="2564659" cy="2564659"/>
            <a:chOff x="2055812" y="1600200"/>
            <a:chExt cx="2514600" cy="2514600"/>
          </a:xfrm>
          <a:solidFill>
            <a:schemeClr val="bg2">
              <a:lumMod val="75000"/>
            </a:schemeClr>
          </a:solidFill>
        </p:grpSpPr>
        <p:sp>
          <p:nvSpPr>
            <p:cNvPr id="20" name="Rectangle 19"/>
            <p:cNvSpPr/>
            <p:nvPr/>
          </p:nvSpPr>
          <p:spPr bwMode="auto">
            <a:xfrm>
              <a:off x="20558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solidFill>
                  <a:srgbClr val="505050"/>
                </a:solidFill>
                <a:ea typeface="Segoe UI" pitchFamily="34" charset="0"/>
                <a:cs typeface="Segoe UI" pitchFamily="34" charset="0"/>
              </a:endParaRPr>
            </a:p>
          </p:txBody>
        </p:sp>
        <p:sp>
          <p:nvSpPr>
            <p:cNvPr id="21" name="TextBox 20"/>
            <p:cNvSpPr txBox="1"/>
            <p:nvPr/>
          </p:nvSpPr>
          <p:spPr>
            <a:xfrm>
              <a:off x="2160272" y="3578426"/>
              <a:ext cx="2290463" cy="422477"/>
            </a:xfrm>
            <a:prstGeom prst="rect">
              <a:avLst/>
            </a:prstGeom>
            <a:grpFill/>
          </p:spPr>
          <p:txBody>
            <a:bodyPr wrap="square" lIns="0" tIns="0" rIns="0" bIns="0" rtlCol="0">
              <a:spAutoFit/>
            </a:bodyPr>
            <a:lstStyle/>
            <a:p>
              <a:r>
                <a:rPr lang="en-US" sz="2800" spc="-71" dirty="0">
                  <a:solidFill>
                    <a:srgbClr val="FFFFFF"/>
                  </a:solidFill>
                  <a:latin typeface="Segoe UI Light"/>
                </a:rPr>
                <a:t>Proliferation</a:t>
              </a:r>
            </a:p>
          </p:txBody>
        </p:sp>
      </p:grpSp>
      <p:grpSp>
        <p:nvGrpSpPr>
          <p:cNvPr id="22" name="Group 21"/>
          <p:cNvGrpSpPr/>
          <p:nvPr/>
        </p:nvGrpSpPr>
        <p:grpSpPr>
          <a:xfrm>
            <a:off x="4846640" y="2019955"/>
            <a:ext cx="2564659" cy="2564659"/>
            <a:chOff x="4799012" y="1600200"/>
            <a:chExt cx="2514600" cy="2514600"/>
          </a:xfrm>
          <a:solidFill>
            <a:schemeClr val="accent2">
              <a:lumMod val="75000"/>
            </a:schemeClr>
          </a:solidFill>
        </p:grpSpPr>
        <p:sp>
          <p:nvSpPr>
            <p:cNvPr id="23" name="Rectangle 22"/>
            <p:cNvSpPr/>
            <p:nvPr/>
          </p:nvSpPr>
          <p:spPr bwMode="auto">
            <a:xfrm>
              <a:off x="47990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solidFill>
                  <a:srgbClr val="505050"/>
                </a:solidFill>
                <a:ea typeface="Segoe UI" pitchFamily="34" charset="0"/>
                <a:cs typeface="Segoe UI" pitchFamily="34" charset="0"/>
              </a:endParaRPr>
            </a:p>
          </p:txBody>
        </p:sp>
        <p:sp>
          <p:nvSpPr>
            <p:cNvPr id="24" name="TextBox 23"/>
            <p:cNvSpPr txBox="1"/>
            <p:nvPr/>
          </p:nvSpPr>
          <p:spPr>
            <a:xfrm>
              <a:off x="4924640" y="3578426"/>
              <a:ext cx="2290463" cy="422477"/>
            </a:xfrm>
            <a:prstGeom prst="rect">
              <a:avLst/>
            </a:prstGeom>
            <a:grpFill/>
          </p:spPr>
          <p:txBody>
            <a:bodyPr wrap="square" lIns="0" tIns="0" rIns="0" bIns="0" rtlCol="0">
              <a:spAutoFit/>
            </a:bodyPr>
            <a:lstStyle/>
            <a:p>
              <a:r>
                <a:rPr lang="en-US" sz="2800" spc="-71" dirty="0">
                  <a:solidFill>
                    <a:srgbClr val="FFFFFF"/>
                  </a:solidFill>
                  <a:latin typeface="Segoe UI Light"/>
                </a:rPr>
                <a:t>Integration</a:t>
              </a:r>
            </a:p>
          </p:txBody>
        </p:sp>
      </p:grpSp>
      <p:grpSp>
        <p:nvGrpSpPr>
          <p:cNvPr id="25" name="Group 24"/>
          <p:cNvGrpSpPr/>
          <p:nvPr/>
        </p:nvGrpSpPr>
        <p:grpSpPr>
          <a:xfrm>
            <a:off x="7589840" y="2019955"/>
            <a:ext cx="2564659" cy="2564659"/>
            <a:chOff x="7542212" y="1600200"/>
            <a:chExt cx="2514600" cy="2514600"/>
          </a:xfrm>
          <a:solidFill>
            <a:schemeClr val="bg2">
              <a:lumMod val="75000"/>
            </a:schemeClr>
          </a:solidFill>
        </p:grpSpPr>
        <p:sp>
          <p:nvSpPr>
            <p:cNvPr id="26" name="Rectangle 25"/>
            <p:cNvSpPr/>
            <p:nvPr/>
          </p:nvSpPr>
          <p:spPr bwMode="auto">
            <a:xfrm>
              <a:off x="7542212" y="1600200"/>
              <a:ext cx="2514600" cy="2514600"/>
            </a:xfrm>
            <a:prstGeom prst="rect">
              <a:avLst/>
            </a:prstGeom>
            <a:solidFill>
              <a:srgbClr val="EB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dirty="0">
                <a:solidFill>
                  <a:srgbClr val="505050"/>
                </a:solidFill>
                <a:ea typeface="Segoe UI" pitchFamily="34" charset="0"/>
                <a:cs typeface="Segoe UI" pitchFamily="34" charset="0"/>
              </a:endParaRPr>
            </a:p>
          </p:txBody>
        </p:sp>
        <p:sp>
          <p:nvSpPr>
            <p:cNvPr id="27" name="TextBox 26"/>
            <p:cNvSpPr txBox="1"/>
            <p:nvPr/>
          </p:nvSpPr>
          <p:spPr>
            <a:xfrm>
              <a:off x="7689010" y="3578426"/>
              <a:ext cx="2141038" cy="422477"/>
            </a:xfrm>
            <a:prstGeom prst="rect">
              <a:avLst/>
            </a:prstGeom>
            <a:solidFill>
              <a:srgbClr val="EB3C00"/>
            </a:solidFill>
          </p:spPr>
          <p:txBody>
            <a:bodyPr wrap="square" lIns="0" tIns="0" rIns="0" bIns="0" rtlCol="0">
              <a:spAutoFit/>
            </a:bodyPr>
            <a:lstStyle/>
            <a:p>
              <a:r>
                <a:rPr lang="en-US" sz="2800" spc="-71" dirty="0">
                  <a:solidFill>
                    <a:srgbClr val="FFFFFF"/>
                  </a:solidFill>
                  <a:latin typeface="Segoe UI Light"/>
                </a:rPr>
                <a:t>Simplicity</a:t>
              </a:r>
            </a:p>
          </p:txBody>
        </p:sp>
      </p:grpSp>
      <p:sp>
        <p:nvSpPr>
          <p:cNvPr id="34" name="Freeform 128"/>
          <p:cNvSpPr>
            <a:spLocks noChangeAspect="1" noEditPoints="1"/>
          </p:cNvSpPr>
          <p:nvPr/>
        </p:nvSpPr>
        <p:spPr bwMode="black">
          <a:xfrm>
            <a:off x="2861934" y="2513565"/>
            <a:ext cx="1066800" cy="939139"/>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50" tIns="46627" rIns="93250" bIns="46627" numCol="1" anchor="t" anchorCtr="0" compatLnSpc="1">
            <a:prstTxWarp prst="textNoShape">
              <a:avLst/>
            </a:prstTxWarp>
          </a:bodyPr>
          <a:lstStyle/>
          <a:p>
            <a:endParaRPr lang="en-US" dirty="0">
              <a:solidFill>
                <a:srgbClr val="000000"/>
              </a:solidFill>
            </a:endParaRPr>
          </a:p>
        </p:txBody>
      </p:sp>
      <p:sp>
        <p:nvSpPr>
          <p:cNvPr id="35" name="Freeform 104"/>
          <p:cNvSpPr>
            <a:spLocks noChangeAspect="1" noEditPoints="1"/>
          </p:cNvSpPr>
          <p:nvPr/>
        </p:nvSpPr>
        <p:spPr bwMode="black">
          <a:xfrm>
            <a:off x="5579307" y="2437365"/>
            <a:ext cx="1096133" cy="109613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50" tIns="46627" rIns="93250" bIns="46627" numCol="1" anchor="t" anchorCtr="0" compatLnSpc="1">
            <a:prstTxWarp prst="textNoShape">
              <a:avLst/>
            </a:prstTxWarp>
          </a:bodyPr>
          <a:lstStyle/>
          <a:p>
            <a:endParaRPr lang="en-US" dirty="0">
              <a:solidFill>
                <a:srgbClr val="000000"/>
              </a:solidFill>
            </a:endParaRPr>
          </a:p>
        </p:txBody>
      </p:sp>
      <p:pic>
        <p:nvPicPr>
          <p:cNvPr id="36" name="Picture 3" descr="\\MAGNUM\Projects\Microsoft\Cloud Power FY12\Design\ICONS_PNG\Document.png"/>
          <p:cNvPicPr>
            <a:picLocks noChangeAspect="1" noChangeArrowheads="1"/>
          </p:cNvPicPr>
          <p:nvPr/>
        </p:nvPicPr>
        <p:blipFill>
          <a:blip r:embed="rId3" cstate="print">
            <a:lum bright="100000"/>
          </a:blip>
          <a:stretch>
            <a:fillRect/>
          </a:stretch>
        </p:blipFill>
        <p:spPr bwMode="auto">
          <a:xfrm>
            <a:off x="8123237" y="2208762"/>
            <a:ext cx="1479826" cy="1479826"/>
          </a:xfrm>
          <a:prstGeom prst="rect">
            <a:avLst/>
          </a:prstGeom>
          <a:noFill/>
        </p:spPr>
      </p:pic>
    </p:spTree>
    <p:extLst>
      <p:ext uri="{BB962C8B-B14F-4D97-AF65-F5344CB8AC3E}">
        <p14:creationId xmlns:p14="http://schemas.microsoft.com/office/powerpoint/2010/main" val="7467191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988784"/>
          </a:xfrm>
        </p:spPr>
        <p:txBody>
          <a:bodyPr/>
          <a:lstStyle/>
          <a:p>
            <a:r>
              <a:rPr lang="en-US" dirty="0" smtClean="0"/>
              <a:t>Cloud storage for users</a:t>
            </a:r>
          </a:p>
          <a:p>
            <a:r>
              <a:rPr lang="en-US" dirty="0" smtClean="0"/>
              <a:t>On cloud, on premise, under your control</a:t>
            </a:r>
            <a:endParaRPr lang="en-US" dirty="0"/>
          </a:p>
          <a:p>
            <a:r>
              <a:rPr lang="en-US" dirty="0" smtClean="0"/>
              <a:t>Online</a:t>
            </a:r>
            <a:r>
              <a:rPr lang="en-US" dirty="0"/>
              <a:t>, offline, in apps</a:t>
            </a:r>
          </a:p>
          <a:p>
            <a:pPr lvl="1"/>
            <a:r>
              <a:rPr lang="en-US" dirty="0" smtClean="0"/>
              <a:t>SharePoint 2013</a:t>
            </a:r>
          </a:p>
          <a:p>
            <a:pPr lvl="1"/>
            <a:r>
              <a:rPr lang="en-US" dirty="0" smtClean="0"/>
              <a:t>Office 2013</a:t>
            </a:r>
          </a:p>
          <a:p>
            <a:pPr lvl="1"/>
            <a:r>
              <a:rPr lang="en-US" dirty="0" smtClean="0"/>
              <a:t>Office hub in Windows Phone</a:t>
            </a:r>
          </a:p>
          <a:p>
            <a:endParaRPr lang="en-US" dirty="0" smtClean="0"/>
          </a:p>
        </p:txBody>
      </p:sp>
      <p:sp>
        <p:nvSpPr>
          <p:cNvPr id="3" name="Title 2"/>
          <p:cNvSpPr>
            <a:spLocks noGrp="1"/>
          </p:cNvSpPr>
          <p:nvPr>
            <p:ph type="title"/>
          </p:nvPr>
        </p:nvSpPr>
        <p:spPr/>
        <p:txBody>
          <a:bodyPr/>
          <a:lstStyle/>
          <a:p>
            <a:r>
              <a:rPr lang="en-US" dirty="0" smtClean="0"/>
              <a:t>What is SkyDrive Pro?</a:t>
            </a:r>
            <a:endParaRPr lang="en-US" dirty="0"/>
          </a:p>
        </p:txBody>
      </p:sp>
    </p:spTree>
    <p:extLst>
      <p:ext uri="{BB962C8B-B14F-4D97-AF65-F5344CB8AC3E}">
        <p14:creationId xmlns:p14="http://schemas.microsoft.com/office/powerpoint/2010/main" val="152582841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Business_Template_NOSLIDES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Richard Sgro</External_x0020_Speaker>
    <Session_x0020_Code xmlns="2295e2e7-0eeb-498e-8716-217bb2ee6ee3">SPC184</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Richard Sgro</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infopath/2007/PartnerControls"/>
    <ds:schemaRef ds:uri="http://purl.org/dc/elements/1.1/"/>
    <ds:schemaRef ds:uri="http://schemas.microsoft.com/office/2006/documentManagement/types"/>
    <ds:schemaRef ds:uri="http://purl.org/dc/terms/"/>
    <ds:schemaRef ds:uri="230e9df3-be65-4c73-a93b-d1236ebd677e"/>
    <ds:schemaRef ds:uri="http://schemas.microsoft.com/office/2006/metadata/properties"/>
    <ds:schemaRef ds:uri="032d541b-1b4e-4d91-93c7-b10533c52f73"/>
    <ds:schemaRef ds:uri="http://schemas.openxmlformats.org/package/2006/metadata/core-properties"/>
    <ds:schemaRef ds:uri="http://www.w3.org/XML/1998/namespace"/>
    <ds:schemaRef ds:uri="2295e2e7-0eeb-498e-8716-217bb2ee6ee3"/>
    <ds:schemaRef ds:uri="http://schemas.microsoft.com/sharepoint/v3"/>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546C3999-F7E2-4497-B7A4-177A06E189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SPC2012_Business_Template_NOSLIDES_16x9</Template>
  <TotalTime>8</TotalTime>
  <Words>2338</Words>
  <Application>Microsoft Office PowerPoint</Application>
  <PresentationFormat>Custom</PresentationFormat>
  <Paragraphs>204</Paragraphs>
  <Slides>59</Slides>
  <Notes>17</Notes>
  <HiddenSlides>0</HiddenSlides>
  <MMClips>0</MMClips>
  <ScaleCrop>false</ScaleCrop>
  <HeadingPairs>
    <vt:vector size="4" baseType="variant">
      <vt:variant>
        <vt:lpstr>Theme</vt:lpstr>
      </vt:variant>
      <vt:variant>
        <vt:i4>5</vt:i4>
      </vt:variant>
      <vt:variant>
        <vt:lpstr>Slide Titles</vt:lpstr>
      </vt:variant>
      <vt:variant>
        <vt:i4>59</vt:i4>
      </vt:variant>
    </vt:vector>
  </HeadingPairs>
  <TitlesOfParts>
    <vt:vector size="64" baseType="lpstr">
      <vt:lpstr>SPC2012_Business_Template_NOSLIDES_16x9</vt:lpstr>
      <vt:lpstr>5-30072_SPC2012_Business_Template_16x9_Light</vt:lpstr>
      <vt:lpstr>5-30072_SPC2012_Business_Template_16x9</vt:lpstr>
      <vt:lpstr>1_5-30072_SPC2012_Business_Template_16x9_Light</vt:lpstr>
      <vt:lpstr>2_5-30072_SPC2012_Business_Template_16x9_Light</vt:lpstr>
      <vt:lpstr>PowerPoint Presentation</vt:lpstr>
      <vt:lpstr>Overview of SkyDrive Pro</vt:lpstr>
      <vt:lpstr>SkyDrive Pro</vt:lpstr>
      <vt:lpstr>Agenda</vt:lpstr>
      <vt:lpstr>Overview</vt:lpstr>
      <vt:lpstr>Principles</vt:lpstr>
      <vt:lpstr>The Approach</vt:lpstr>
      <vt:lpstr>Business Context</vt:lpstr>
      <vt:lpstr>What is SkyDrive Pro?</vt:lpstr>
      <vt:lpstr>SkyDrive or SkyDrive Pro?</vt:lpstr>
      <vt:lpstr>On the web</vt:lpstr>
      <vt:lpstr>On the web</vt:lpstr>
      <vt:lpstr>SkyDrive Pro</vt:lpstr>
      <vt:lpstr>Key features</vt:lpstr>
      <vt:lpstr>In apps</vt:lpstr>
      <vt:lpstr>Apps</vt:lpstr>
      <vt:lpstr>Sync</vt:lpstr>
      <vt:lpstr>How does it sync?</vt:lpstr>
      <vt:lpstr>Sync Architecture</vt:lpstr>
      <vt:lpstr>Office Suite</vt:lpstr>
      <vt:lpstr>PowerPoint Presentation</vt:lpstr>
      <vt:lpstr>SkyDrive Pro</vt:lpstr>
      <vt:lpstr>PowerPoint Presentation</vt:lpstr>
      <vt:lpstr>PowerPoint Presentation</vt:lpstr>
      <vt:lpstr>Admins</vt:lpstr>
      <vt:lpstr>Our thinking</vt:lpstr>
      <vt:lpstr>Related sessions</vt:lpstr>
      <vt:lpstr>PowerPoint Presentation</vt:lpstr>
      <vt:lpstr>Q&amp;A</vt:lpstr>
      <vt:lpstr>PowerPoint Presentation</vt:lpstr>
      <vt:lpstr>If internet is down</vt:lpstr>
      <vt:lpstr>Backstage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Sync</vt:lpstr>
      <vt:lpstr>PowerPoint Presentation</vt:lpstr>
      <vt:lpstr>PowerPoint Presentation</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SkyDrive Pro</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2012-11-12T17:29:17Z</dcterms:created>
  <dcterms:modified xsi:type="dcterms:W3CDTF">2012-12-06T21:53:49Z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