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2" r:id="rId8"/>
  </p:sldMasterIdLst>
  <p:notesMasterIdLst>
    <p:notesMasterId r:id="rId67"/>
  </p:notesMasterIdLst>
  <p:handoutMasterIdLst>
    <p:handoutMasterId r:id="rId68"/>
  </p:handoutMasterIdLst>
  <p:sldIdLst>
    <p:sldId id="1090" r:id="rId9"/>
    <p:sldId id="1091" r:id="rId10"/>
    <p:sldId id="1092" r:id="rId11"/>
    <p:sldId id="1093" r:id="rId12"/>
    <p:sldId id="1094" r:id="rId13"/>
    <p:sldId id="1095" r:id="rId14"/>
    <p:sldId id="1096" r:id="rId15"/>
    <p:sldId id="1097" r:id="rId16"/>
    <p:sldId id="1098" r:id="rId17"/>
    <p:sldId id="1099" r:id="rId18"/>
    <p:sldId id="1100" r:id="rId19"/>
    <p:sldId id="1101" r:id="rId20"/>
    <p:sldId id="1102" r:id="rId21"/>
    <p:sldId id="1103" r:id="rId22"/>
    <p:sldId id="1104" r:id="rId23"/>
    <p:sldId id="1105" r:id="rId24"/>
    <p:sldId id="1106" r:id="rId25"/>
    <p:sldId id="1107" r:id="rId26"/>
    <p:sldId id="1108" r:id="rId27"/>
    <p:sldId id="1109" r:id="rId28"/>
    <p:sldId id="1110" r:id="rId29"/>
    <p:sldId id="1111" r:id="rId30"/>
    <p:sldId id="1112" r:id="rId31"/>
    <p:sldId id="1113" r:id="rId32"/>
    <p:sldId id="1114" r:id="rId33"/>
    <p:sldId id="1115" r:id="rId34"/>
    <p:sldId id="1116" r:id="rId35"/>
    <p:sldId id="1117" r:id="rId36"/>
    <p:sldId id="1118" r:id="rId37"/>
    <p:sldId id="1119" r:id="rId38"/>
    <p:sldId id="1120" r:id="rId39"/>
    <p:sldId id="1162" r:id="rId40"/>
    <p:sldId id="1121" r:id="rId41"/>
    <p:sldId id="1122" r:id="rId42"/>
    <p:sldId id="1123" r:id="rId43"/>
    <p:sldId id="1124" r:id="rId44"/>
    <p:sldId id="1125" r:id="rId45"/>
    <p:sldId id="1126" r:id="rId46"/>
    <p:sldId id="1127" r:id="rId47"/>
    <p:sldId id="1128" r:id="rId48"/>
    <p:sldId id="1129" r:id="rId49"/>
    <p:sldId id="1130" r:id="rId50"/>
    <p:sldId id="1131" r:id="rId51"/>
    <p:sldId id="1132" r:id="rId52"/>
    <p:sldId id="1133" r:id="rId53"/>
    <p:sldId id="1134" r:id="rId54"/>
    <p:sldId id="1135" r:id="rId55"/>
    <p:sldId id="1136" r:id="rId56"/>
    <p:sldId id="1137" r:id="rId57"/>
    <p:sldId id="1138" r:id="rId58"/>
    <p:sldId id="1139" r:id="rId59"/>
    <p:sldId id="1140" r:id="rId60"/>
    <p:sldId id="1141" r:id="rId61"/>
    <p:sldId id="1142" r:id="rId62"/>
    <p:sldId id="1143" r:id="rId63"/>
    <p:sldId id="1159" r:id="rId64"/>
    <p:sldId id="1160" r:id="rId65"/>
    <p:sldId id="1161" r:id="rId6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90"/>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62"/>
            <p14:sldId id="1121"/>
            <p14:sldId id="1122"/>
            <p14:sldId id="1123"/>
            <p14:sldId id="1124"/>
            <p14:sldId id="1125"/>
            <p14:sldId id="1126"/>
            <p14:sldId id="1127"/>
            <p14:sldId id="1128"/>
            <p14:sldId id="1129"/>
            <p14:sldId id="1130"/>
            <p14:sldId id="1131"/>
            <p14:sldId id="1132"/>
            <p14:sldId id="1133"/>
            <p14:sldId id="1134"/>
            <p14:sldId id="1135"/>
            <p14:sldId id="1136"/>
            <p14:sldId id="1137"/>
            <p14:sldId id="1138"/>
            <p14:sldId id="1139"/>
            <p14:sldId id="1140"/>
            <p14:sldId id="1141"/>
            <p14:sldId id="1142"/>
            <p14:sldId id="1143"/>
            <p14:sldId id="1159"/>
            <p14:sldId id="1160"/>
            <p14:sldId id="1161"/>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45" autoAdjust="0"/>
    <p:restoredTop sz="95238" autoAdjust="0"/>
  </p:normalViewPr>
  <p:slideViewPr>
    <p:cSldViewPr>
      <p:cViewPr>
        <p:scale>
          <a:sx n="120" d="100"/>
          <a:sy n="120"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C293C2-E04F-4582-91AF-C01949F0FC0F}" type="doc">
      <dgm:prSet loTypeId="urn:microsoft.com/office/officeart/2005/8/layout/process1" loCatId="process" qsTypeId="urn:microsoft.com/office/officeart/2005/8/quickstyle/simple1" qsCatId="simple" csTypeId="urn:microsoft.com/office/officeart/2005/8/colors/accent1_2" csCatId="accent1" phldr="1"/>
      <dgm:spPr/>
    </dgm:pt>
    <dgm:pt modelId="{041D3CBA-5B6E-4C4E-80B4-CB4528F5680A}">
      <dgm:prSet phldrT="[Text]" custT="1"/>
      <dgm:spPr/>
      <dgm:t>
        <a:bodyPr/>
        <a:lstStyle/>
        <a:p>
          <a:r>
            <a:rPr lang="en-US" sz="1200" dirty="0" smtClean="0"/>
            <a:t>Break inheritance</a:t>
          </a:r>
          <a:endParaRPr lang="en-US" sz="1200" dirty="0"/>
        </a:p>
      </dgm:t>
    </dgm:pt>
    <dgm:pt modelId="{A4524605-9219-46C4-8358-F8099EDEC3E6}" type="parTrans" cxnId="{7C181056-AA21-44F4-88F4-D07FA935FB40}">
      <dgm:prSet/>
      <dgm:spPr/>
      <dgm:t>
        <a:bodyPr/>
        <a:lstStyle/>
        <a:p>
          <a:endParaRPr lang="en-US" sz="1200"/>
        </a:p>
      </dgm:t>
    </dgm:pt>
    <dgm:pt modelId="{108122E1-D4DF-4BAB-A80D-D3782D3BADE1}" type="sibTrans" cxnId="{7C181056-AA21-44F4-88F4-D07FA935FB40}">
      <dgm:prSet custT="1"/>
      <dgm:spPr/>
      <dgm:t>
        <a:bodyPr/>
        <a:lstStyle/>
        <a:p>
          <a:endParaRPr lang="en-US" sz="1200"/>
        </a:p>
      </dgm:t>
    </dgm:pt>
    <dgm:pt modelId="{D0D41583-9A51-4CB7-A235-52C4A4EB95A0}">
      <dgm:prSet phldrT="[Text]" custT="1"/>
      <dgm:spPr/>
      <dgm:t>
        <a:bodyPr/>
        <a:lstStyle/>
        <a:p>
          <a:r>
            <a:rPr lang="en-US" sz="1200" dirty="0" smtClean="0"/>
            <a:t>Grant permissions to recipient on the document</a:t>
          </a:r>
          <a:endParaRPr lang="en-US" sz="1200" dirty="0"/>
        </a:p>
      </dgm:t>
    </dgm:pt>
    <dgm:pt modelId="{BC1BA3A9-0C71-403F-9ADC-E0BDC25F8335}" type="parTrans" cxnId="{C8FA08B4-0A65-4004-926E-07A99994F7AF}">
      <dgm:prSet/>
      <dgm:spPr/>
      <dgm:t>
        <a:bodyPr/>
        <a:lstStyle/>
        <a:p>
          <a:endParaRPr lang="en-US" sz="1200"/>
        </a:p>
      </dgm:t>
    </dgm:pt>
    <dgm:pt modelId="{E4FAD0A6-77FB-4FDD-8BCA-12FF4429FCDA}" type="sibTrans" cxnId="{C8FA08B4-0A65-4004-926E-07A99994F7AF}">
      <dgm:prSet custT="1"/>
      <dgm:spPr/>
      <dgm:t>
        <a:bodyPr/>
        <a:lstStyle/>
        <a:p>
          <a:endParaRPr lang="en-US" sz="1200"/>
        </a:p>
      </dgm:t>
    </dgm:pt>
    <dgm:pt modelId="{5EA32C76-15E7-464A-8C63-68F40CCB2DDC}">
      <dgm:prSet phldrT="[Text]" custT="1"/>
      <dgm:spPr/>
      <dgm:t>
        <a:bodyPr/>
        <a:lstStyle/>
        <a:p>
          <a:r>
            <a:rPr lang="en-US" sz="1200" dirty="0" smtClean="0"/>
            <a:t>Send email notification to recipient</a:t>
          </a:r>
          <a:endParaRPr lang="en-US" sz="1200" dirty="0"/>
        </a:p>
      </dgm:t>
    </dgm:pt>
    <dgm:pt modelId="{14E69391-0BC1-4096-9172-632457367DA6}" type="parTrans" cxnId="{D7035F8C-E663-4516-A672-69958700D0DE}">
      <dgm:prSet/>
      <dgm:spPr/>
      <dgm:t>
        <a:bodyPr/>
        <a:lstStyle/>
        <a:p>
          <a:endParaRPr lang="en-US" sz="1200"/>
        </a:p>
      </dgm:t>
    </dgm:pt>
    <dgm:pt modelId="{EB3856BE-4685-466B-8828-3E3688F35D00}" type="sibTrans" cxnId="{D7035F8C-E663-4516-A672-69958700D0DE}">
      <dgm:prSet/>
      <dgm:spPr/>
      <dgm:t>
        <a:bodyPr/>
        <a:lstStyle/>
        <a:p>
          <a:endParaRPr lang="en-US" sz="1200"/>
        </a:p>
      </dgm:t>
    </dgm:pt>
    <dgm:pt modelId="{3D29A896-BD31-41FE-909B-A587CF2A6A79}">
      <dgm:prSet phldrT="[Text]" custT="1"/>
      <dgm:spPr/>
      <dgm:t>
        <a:bodyPr/>
        <a:lstStyle/>
        <a:p>
          <a:r>
            <a:rPr lang="en-US" sz="1200" dirty="0" smtClean="0"/>
            <a:t>Copy permissions/groups from Site to Document</a:t>
          </a:r>
          <a:endParaRPr lang="en-US" sz="1200" dirty="0"/>
        </a:p>
      </dgm:t>
    </dgm:pt>
    <dgm:pt modelId="{08C0E5D1-1A7E-40B3-8B15-DA498998600F}" type="parTrans" cxnId="{BDD4F79A-132D-4D9C-A223-9F79BD82DB5D}">
      <dgm:prSet/>
      <dgm:spPr/>
      <dgm:t>
        <a:bodyPr/>
        <a:lstStyle/>
        <a:p>
          <a:endParaRPr lang="en-US" sz="1200"/>
        </a:p>
      </dgm:t>
    </dgm:pt>
    <dgm:pt modelId="{9012366E-9E33-449E-90EA-EC5A9AC45641}" type="sibTrans" cxnId="{BDD4F79A-132D-4D9C-A223-9F79BD82DB5D}">
      <dgm:prSet custT="1"/>
      <dgm:spPr/>
      <dgm:t>
        <a:bodyPr/>
        <a:lstStyle/>
        <a:p>
          <a:endParaRPr lang="en-US" sz="1200"/>
        </a:p>
      </dgm:t>
    </dgm:pt>
    <dgm:pt modelId="{773371B0-0E75-4AA4-898F-68C8CED30C6A}" type="pres">
      <dgm:prSet presAssocID="{8EC293C2-E04F-4582-91AF-C01949F0FC0F}" presName="Name0" presStyleCnt="0">
        <dgm:presLayoutVars>
          <dgm:dir/>
          <dgm:resizeHandles val="exact"/>
        </dgm:presLayoutVars>
      </dgm:prSet>
      <dgm:spPr/>
    </dgm:pt>
    <dgm:pt modelId="{308461CF-EA3B-4031-AA85-83F814D2CF2D}" type="pres">
      <dgm:prSet presAssocID="{041D3CBA-5B6E-4C4E-80B4-CB4528F5680A}" presName="node" presStyleLbl="node1" presStyleIdx="0" presStyleCnt="4">
        <dgm:presLayoutVars>
          <dgm:bulletEnabled val="1"/>
        </dgm:presLayoutVars>
      </dgm:prSet>
      <dgm:spPr/>
      <dgm:t>
        <a:bodyPr/>
        <a:lstStyle/>
        <a:p>
          <a:endParaRPr lang="en-US"/>
        </a:p>
      </dgm:t>
    </dgm:pt>
    <dgm:pt modelId="{18F25A37-F7A9-4814-BD72-4F47F2AA3A1F}" type="pres">
      <dgm:prSet presAssocID="{108122E1-D4DF-4BAB-A80D-D3782D3BADE1}" presName="sibTrans" presStyleLbl="sibTrans2D1" presStyleIdx="0" presStyleCnt="3"/>
      <dgm:spPr/>
      <dgm:t>
        <a:bodyPr/>
        <a:lstStyle/>
        <a:p>
          <a:endParaRPr lang="en-US"/>
        </a:p>
      </dgm:t>
    </dgm:pt>
    <dgm:pt modelId="{76B69F67-5471-41CB-9BA5-1403F191346C}" type="pres">
      <dgm:prSet presAssocID="{108122E1-D4DF-4BAB-A80D-D3782D3BADE1}" presName="connectorText" presStyleLbl="sibTrans2D1" presStyleIdx="0" presStyleCnt="3"/>
      <dgm:spPr/>
      <dgm:t>
        <a:bodyPr/>
        <a:lstStyle/>
        <a:p>
          <a:endParaRPr lang="en-US"/>
        </a:p>
      </dgm:t>
    </dgm:pt>
    <dgm:pt modelId="{56109D4E-8428-4FAF-988A-DEF97CDEE5DD}" type="pres">
      <dgm:prSet presAssocID="{3D29A896-BD31-41FE-909B-A587CF2A6A79}" presName="node" presStyleLbl="node1" presStyleIdx="1" presStyleCnt="4">
        <dgm:presLayoutVars>
          <dgm:bulletEnabled val="1"/>
        </dgm:presLayoutVars>
      </dgm:prSet>
      <dgm:spPr/>
      <dgm:t>
        <a:bodyPr/>
        <a:lstStyle/>
        <a:p>
          <a:endParaRPr lang="en-US"/>
        </a:p>
      </dgm:t>
    </dgm:pt>
    <dgm:pt modelId="{FD8F3B28-A577-406A-9436-02A0A83A54C5}" type="pres">
      <dgm:prSet presAssocID="{9012366E-9E33-449E-90EA-EC5A9AC45641}" presName="sibTrans" presStyleLbl="sibTrans2D1" presStyleIdx="1" presStyleCnt="3"/>
      <dgm:spPr/>
      <dgm:t>
        <a:bodyPr/>
        <a:lstStyle/>
        <a:p>
          <a:endParaRPr lang="en-US"/>
        </a:p>
      </dgm:t>
    </dgm:pt>
    <dgm:pt modelId="{247CC877-294F-4BC3-8B8D-049C4623CD48}" type="pres">
      <dgm:prSet presAssocID="{9012366E-9E33-449E-90EA-EC5A9AC45641}" presName="connectorText" presStyleLbl="sibTrans2D1" presStyleIdx="1" presStyleCnt="3"/>
      <dgm:spPr/>
      <dgm:t>
        <a:bodyPr/>
        <a:lstStyle/>
        <a:p>
          <a:endParaRPr lang="en-US"/>
        </a:p>
      </dgm:t>
    </dgm:pt>
    <dgm:pt modelId="{115F9D78-FCE4-4513-80F5-008696755A82}" type="pres">
      <dgm:prSet presAssocID="{D0D41583-9A51-4CB7-A235-52C4A4EB95A0}" presName="node" presStyleLbl="node1" presStyleIdx="2" presStyleCnt="4">
        <dgm:presLayoutVars>
          <dgm:bulletEnabled val="1"/>
        </dgm:presLayoutVars>
      </dgm:prSet>
      <dgm:spPr/>
      <dgm:t>
        <a:bodyPr/>
        <a:lstStyle/>
        <a:p>
          <a:endParaRPr lang="en-US"/>
        </a:p>
      </dgm:t>
    </dgm:pt>
    <dgm:pt modelId="{2DE5B2A8-16E9-4F7A-9ED4-634C8C98957F}" type="pres">
      <dgm:prSet presAssocID="{E4FAD0A6-77FB-4FDD-8BCA-12FF4429FCDA}" presName="sibTrans" presStyleLbl="sibTrans2D1" presStyleIdx="2" presStyleCnt="3"/>
      <dgm:spPr/>
      <dgm:t>
        <a:bodyPr/>
        <a:lstStyle/>
        <a:p>
          <a:endParaRPr lang="en-US"/>
        </a:p>
      </dgm:t>
    </dgm:pt>
    <dgm:pt modelId="{A6D70DE1-6AFF-4623-8680-E30A60CE6217}" type="pres">
      <dgm:prSet presAssocID="{E4FAD0A6-77FB-4FDD-8BCA-12FF4429FCDA}" presName="connectorText" presStyleLbl="sibTrans2D1" presStyleIdx="2" presStyleCnt="3"/>
      <dgm:spPr/>
      <dgm:t>
        <a:bodyPr/>
        <a:lstStyle/>
        <a:p>
          <a:endParaRPr lang="en-US"/>
        </a:p>
      </dgm:t>
    </dgm:pt>
    <dgm:pt modelId="{DE9DFE9D-FEA0-46DF-9BBB-A7394C1A7037}" type="pres">
      <dgm:prSet presAssocID="{5EA32C76-15E7-464A-8C63-68F40CCB2DDC}" presName="node" presStyleLbl="node1" presStyleIdx="3" presStyleCnt="4">
        <dgm:presLayoutVars>
          <dgm:bulletEnabled val="1"/>
        </dgm:presLayoutVars>
      </dgm:prSet>
      <dgm:spPr/>
      <dgm:t>
        <a:bodyPr/>
        <a:lstStyle/>
        <a:p>
          <a:endParaRPr lang="en-US"/>
        </a:p>
      </dgm:t>
    </dgm:pt>
  </dgm:ptLst>
  <dgm:cxnLst>
    <dgm:cxn modelId="{484F4A97-BAC0-4BDD-92FA-69B374BF1893}" type="presOf" srcId="{108122E1-D4DF-4BAB-A80D-D3782D3BADE1}" destId="{76B69F67-5471-41CB-9BA5-1403F191346C}" srcOrd="1" destOrd="0" presId="urn:microsoft.com/office/officeart/2005/8/layout/process1"/>
    <dgm:cxn modelId="{D7035F8C-E663-4516-A672-69958700D0DE}" srcId="{8EC293C2-E04F-4582-91AF-C01949F0FC0F}" destId="{5EA32C76-15E7-464A-8C63-68F40CCB2DDC}" srcOrd="3" destOrd="0" parTransId="{14E69391-0BC1-4096-9172-632457367DA6}" sibTransId="{EB3856BE-4685-466B-8828-3E3688F35D00}"/>
    <dgm:cxn modelId="{9ADF7DA7-EE3E-4F98-917B-786DFDEAF1C0}" type="presOf" srcId="{E4FAD0A6-77FB-4FDD-8BCA-12FF4429FCDA}" destId="{2DE5B2A8-16E9-4F7A-9ED4-634C8C98957F}" srcOrd="0" destOrd="0" presId="urn:microsoft.com/office/officeart/2005/8/layout/process1"/>
    <dgm:cxn modelId="{367B45D9-0F06-4950-B385-15B13F4F826B}" type="presOf" srcId="{3D29A896-BD31-41FE-909B-A587CF2A6A79}" destId="{56109D4E-8428-4FAF-988A-DEF97CDEE5DD}" srcOrd="0" destOrd="0" presId="urn:microsoft.com/office/officeart/2005/8/layout/process1"/>
    <dgm:cxn modelId="{72AFB8FB-0D6A-45F1-BF89-76A6360C07E5}" type="presOf" srcId="{8EC293C2-E04F-4582-91AF-C01949F0FC0F}" destId="{773371B0-0E75-4AA4-898F-68C8CED30C6A}" srcOrd="0" destOrd="0" presId="urn:microsoft.com/office/officeart/2005/8/layout/process1"/>
    <dgm:cxn modelId="{7C181056-AA21-44F4-88F4-D07FA935FB40}" srcId="{8EC293C2-E04F-4582-91AF-C01949F0FC0F}" destId="{041D3CBA-5B6E-4C4E-80B4-CB4528F5680A}" srcOrd="0" destOrd="0" parTransId="{A4524605-9219-46C4-8358-F8099EDEC3E6}" sibTransId="{108122E1-D4DF-4BAB-A80D-D3782D3BADE1}"/>
    <dgm:cxn modelId="{684F49D0-AF28-4CF4-A54F-174CBAEE5420}" type="presOf" srcId="{9012366E-9E33-449E-90EA-EC5A9AC45641}" destId="{FD8F3B28-A577-406A-9436-02A0A83A54C5}" srcOrd="0" destOrd="0" presId="urn:microsoft.com/office/officeart/2005/8/layout/process1"/>
    <dgm:cxn modelId="{09D7053D-1175-4616-97A9-3DFD7439AB04}" type="presOf" srcId="{9012366E-9E33-449E-90EA-EC5A9AC45641}" destId="{247CC877-294F-4BC3-8B8D-049C4623CD48}" srcOrd="1" destOrd="0" presId="urn:microsoft.com/office/officeart/2005/8/layout/process1"/>
    <dgm:cxn modelId="{44A4DE65-6E4D-41C9-887D-E9C7E6106A94}" type="presOf" srcId="{E4FAD0A6-77FB-4FDD-8BCA-12FF4429FCDA}" destId="{A6D70DE1-6AFF-4623-8680-E30A60CE6217}" srcOrd="1" destOrd="0" presId="urn:microsoft.com/office/officeart/2005/8/layout/process1"/>
    <dgm:cxn modelId="{BDD4F79A-132D-4D9C-A223-9F79BD82DB5D}" srcId="{8EC293C2-E04F-4582-91AF-C01949F0FC0F}" destId="{3D29A896-BD31-41FE-909B-A587CF2A6A79}" srcOrd="1" destOrd="0" parTransId="{08C0E5D1-1A7E-40B3-8B15-DA498998600F}" sibTransId="{9012366E-9E33-449E-90EA-EC5A9AC45641}"/>
    <dgm:cxn modelId="{52F3D9C5-5EAB-48F1-9274-7C5BF8289FF1}" type="presOf" srcId="{D0D41583-9A51-4CB7-A235-52C4A4EB95A0}" destId="{115F9D78-FCE4-4513-80F5-008696755A82}" srcOrd="0" destOrd="0" presId="urn:microsoft.com/office/officeart/2005/8/layout/process1"/>
    <dgm:cxn modelId="{047155AD-3827-4F13-8F62-81DD026378ED}" type="presOf" srcId="{108122E1-D4DF-4BAB-A80D-D3782D3BADE1}" destId="{18F25A37-F7A9-4814-BD72-4F47F2AA3A1F}" srcOrd="0" destOrd="0" presId="urn:microsoft.com/office/officeart/2005/8/layout/process1"/>
    <dgm:cxn modelId="{959895E7-9239-4E76-BB1F-BDC0E02A8F83}" type="presOf" srcId="{041D3CBA-5B6E-4C4E-80B4-CB4528F5680A}" destId="{308461CF-EA3B-4031-AA85-83F814D2CF2D}" srcOrd="0" destOrd="0" presId="urn:microsoft.com/office/officeart/2005/8/layout/process1"/>
    <dgm:cxn modelId="{C8FA08B4-0A65-4004-926E-07A99994F7AF}" srcId="{8EC293C2-E04F-4582-91AF-C01949F0FC0F}" destId="{D0D41583-9A51-4CB7-A235-52C4A4EB95A0}" srcOrd="2" destOrd="0" parTransId="{BC1BA3A9-0C71-403F-9ADC-E0BDC25F8335}" sibTransId="{E4FAD0A6-77FB-4FDD-8BCA-12FF4429FCDA}"/>
    <dgm:cxn modelId="{C3C88E88-7C72-4D8C-8D8D-78952CB0BEE2}" type="presOf" srcId="{5EA32C76-15E7-464A-8C63-68F40CCB2DDC}" destId="{DE9DFE9D-FEA0-46DF-9BBB-A7394C1A7037}" srcOrd="0" destOrd="0" presId="urn:microsoft.com/office/officeart/2005/8/layout/process1"/>
    <dgm:cxn modelId="{101DA7E4-6F60-480B-91F6-F4AEF3BF5DC0}" type="presParOf" srcId="{773371B0-0E75-4AA4-898F-68C8CED30C6A}" destId="{308461CF-EA3B-4031-AA85-83F814D2CF2D}" srcOrd="0" destOrd="0" presId="urn:microsoft.com/office/officeart/2005/8/layout/process1"/>
    <dgm:cxn modelId="{C7383743-7955-41AB-AC5F-5D28A0E57B38}" type="presParOf" srcId="{773371B0-0E75-4AA4-898F-68C8CED30C6A}" destId="{18F25A37-F7A9-4814-BD72-4F47F2AA3A1F}" srcOrd="1" destOrd="0" presId="urn:microsoft.com/office/officeart/2005/8/layout/process1"/>
    <dgm:cxn modelId="{DF444190-20D4-44EC-A10A-79C4AB24E238}" type="presParOf" srcId="{18F25A37-F7A9-4814-BD72-4F47F2AA3A1F}" destId="{76B69F67-5471-41CB-9BA5-1403F191346C}" srcOrd="0" destOrd="0" presId="urn:microsoft.com/office/officeart/2005/8/layout/process1"/>
    <dgm:cxn modelId="{A481DA55-C0D7-4AD8-B657-81CE77578A90}" type="presParOf" srcId="{773371B0-0E75-4AA4-898F-68C8CED30C6A}" destId="{56109D4E-8428-4FAF-988A-DEF97CDEE5DD}" srcOrd="2" destOrd="0" presId="urn:microsoft.com/office/officeart/2005/8/layout/process1"/>
    <dgm:cxn modelId="{35150D47-0D5A-4DE5-B225-972F1AC70A3D}" type="presParOf" srcId="{773371B0-0E75-4AA4-898F-68C8CED30C6A}" destId="{FD8F3B28-A577-406A-9436-02A0A83A54C5}" srcOrd="3" destOrd="0" presId="urn:microsoft.com/office/officeart/2005/8/layout/process1"/>
    <dgm:cxn modelId="{F2284823-C390-46CA-BABC-F7ABF0D174A7}" type="presParOf" srcId="{FD8F3B28-A577-406A-9436-02A0A83A54C5}" destId="{247CC877-294F-4BC3-8B8D-049C4623CD48}" srcOrd="0" destOrd="0" presId="urn:microsoft.com/office/officeart/2005/8/layout/process1"/>
    <dgm:cxn modelId="{1CAFD446-2560-413A-B817-80010F0F5873}" type="presParOf" srcId="{773371B0-0E75-4AA4-898F-68C8CED30C6A}" destId="{115F9D78-FCE4-4513-80F5-008696755A82}" srcOrd="4" destOrd="0" presId="urn:microsoft.com/office/officeart/2005/8/layout/process1"/>
    <dgm:cxn modelId="{314C4734-CA84-449C-8EE6-6164497CCDA6}" type="presParOf" srcId="{773371B0-0E75-4AA4-898F-68C8CED30C6A}" destId="{2DE5B2A8-16E9-4F7A-9ED4-634C8C98957F}" srcOrd="5" destOrd="0" presId="urn:microsoft.com/office/officeart/2005/8/layout/process1"/>
    <dgm:cxn modelId="{C0B2AFF8-F1AE-4B54-B35C-0562EAAC213C}" type="presParOf" srcId="{2DE5B2A8-16E9-4F7A-9ED4-634C8C98957F}" destId="{A6D70DE1-6AFF-4623-8680-E30A60CE6217}" srcOrd="0" destOrd="0" presId="urn:microsoft.com/office/officeart/2005/8/layout/process1"/>
    <dgm:cxn modelId="{E500245A-82DD-4AE5-8184-D42FA9D0D3B3}" type="presParOf" srcId="{773371B0-0E75-4AA4-898F-68C8CED30C6A}" destId="{DE9DFE9D-FEA0-46DF-9BBB-A7394C1A7037}" srcOrd="6"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2929663-8E93-4915-B463-B809A96AD244}" type="doc">
      <dgm:prSet loTypeId="urn:microsoft.com/office/officeart/2005/8/layout/process1" loCatId="process" qsTypeId="urn:microsoft.com/office/officeart/2005/8/quickstyle/simple1" qsCatId="simple" csTypeId="urn:microsoft.com/office/officeart/2005/8/colors/accent2_2" csCatId="accent2" phldr="1"/>
      <dgm:spPr/>
    </dgm:pt>
    <dgm:pt modelId="{79E4D75C-6781-49B4-BA1F-9A0CB52AFB78}">
      <dgm:prSet phldrT="[Text]"/>
      <dgm:spPr/>
      <dgm:t>
        <a:bodyPr/>
        <a:lstStyle/>
        <a:p>
          <a:r>
            <a:rPr lang="en-US" dirty="0" smtClean="0"/>
            <a:t>User gets Access Denied</a:t>
          </a:r>
          <a:endParaRPr lang="en-US" dirty="0"/>
        </a:p>
      </dgm:t>
    </dgm:pt>
    <dgm:pt modelId="{3E9032E8-5DAF-4C8C-94FD-93DB5638D070}" type="parTrans" cxnId="{E5727E81-043D-492B-820B-C813462D7D57}">
      <dgm:prSet/>
      <dgm:spPr/>
      <dgm:t>
        <a:bodyPr/>
        <a:lstStyle/>
        <a:p>
          <a:endParaRPr lang="en-US"/>
        </a:p>
      </dgm:t>
    </dgm:pt>
    <dgm:pt modelId="{7C6F3BB7-B7BA-428A-8DEE-F4780778CDF2}" type="sibTrans" cxnId="{E5727E81-043D-492B-820B-C813462D7D57}">
      <dgm:prSet/>
      <dgm:spPr/>
      <dgm:t>
        <a:bodyPr/>
        <a:lstStyle/>
        <a:p>
          <a:endParaRPr lang="en-US"/>
        </a:p>
      </dgm:t>
    </dgm:pt>
    <dgm:pt modelId="{B4ECB9A6-7975-46D2-85E4-832485C678DE}">
      <dgm:prSet/>
      <dgm:spPr/>
      <dgm:t>
        <a:bodyPr/>
        <a:lstStyle/>
        <a:p>
          <a:r>
            <a:rPr lang="en-US" dirty="0" smtClean="0"/>
            <a:t>Requests access</a:t>
          </a:r>
          <a:endParaRPr lang="en-US" dirty="0"/>
        </a:p>
      </dgm:t>
    </dgm:pt>
    <dgm:pt modelId="{CEE60A00-E0CE-4CFD-8CC5-7DEA273ABE5E}" type="parTrans" cxnId="{737E789C-B670-4035-BC04-86334F7639E2}">
      <dgm:prSet/>
      <dgm:spPr/>
      <dgm:t>
        <a:bodyPr/>
        <a:lstStyle/>
        <a:p>
          <a:endParaRPr lang="en-US"/>
        </a:p>
      </dgm:t>
    </dgm:pt>
    <dgm:pt modelId="{E9A45BE0-2A19-42A6-8794-C6464974A0DF}" type="sibTrans" cxnId="{737E789C-B670-4035-BC04-86334F7639E2}">
      <dgm:prSet/>
      <dgm:spPr/>
      <dgm:t>
        <a:bodyPr/>
        <a:lstStyle/>
        <a:p>
          <a:endParaRPr lang="en-US"/>
        </a:p>
      </dgm:t>
    </dgm:pt>
    <dgm:pt modelId="{53B74D4A-E322-44C9-9143-7822186F8B84}" type="pres">
      <dgm:prSet presAssocID="{72929663-8E93-4915-B463-B809A96AD244}" presName="Name0" presStyleCnt="0">
        <dgm:presLayoutVars>
          <dgm:dir/>
          <dgm:resizeHandles val="exact"/>
        </dgm:presLayoutVars>
      </dgm:prSet>
      <dgm:spPr/>
    </dgm:pt>
    <dgm:pt modelId="{ACE6D12C-500A-4D49-B0CF-6117FD777471}" type="pres">
      <dgm:prSet presAssocID="{79E4D75C-6781-49B4-BA1F-9A0CB52AFB78}" presName="node" presStyleLbl="node1" presStyleIdx="0" presStyleCnt="2">
        <dgm:presLayoutVars>
          <dgm:bulletEnabled val="1"/>
        </dgm:presLayoutVars>
      </dgm:prSet>
      <dgm:spPr/>
      <dgm:t>
        <a:bodyPr/>
        <a:lstStyle/>
        <a:p>
          <a:endParaRPr lang="en-US"/>
        </a:p>
      </dgm:t>
    </dgm:pt>
    <dgm:pt modelId="{F7E4AC31-B760-4B5F-AF63-FD846EE2266F}" type="pres">
      <dgm:prSet presAssocID="{7C6F3BB7-B7BA-428A-8DEE-F4780778CDF2}" presName="sibTrans" presStyleLbl="sibTrans2D1" presStyleIdx="0" presStyleCnt="1"/>
      <dgm:spPr/>
      <dgm:t>
        <a:bodyPr/>
        <a:lstStyle/>
        <a:p>
          <a:endParaRPr lang="en-US"/>
        </a:p>
      </dgm:t>
    </dgm:pt>
    <dgm:pt modelId="{BF870838-9ADE-43CE-8A09-8AAA0CAB7917}" type="pres">
      <dgm:prSet presAssocID="{7C6F3BB7-B7BA-428A-8DEE-F4780778CDF2}" presName="connectorText" presStyleLbl="sibTrans2D1" presStyleIdx="0" presStyleCnt="1"/>
      <dgm:spPr/>
      <dgm:t>
        <a:bodyPr/>
        <a:lstStyle/>
        <a:p>
          <a:endParaRPr lang="en-US"/>
        </a:p>
      </dgm:t>
    </dgm:pt>
    <dgm:pt modelId="{1A8F679F-A159-4C99-B659-AED0860B1BB0}" type="pres">
      <dgm:prSet presAssocID="{B4ECB9A6-7975-46D2-85E4-832485C678DE}" presName="node" presStyleLbl="node1" presStyleIdx="1" presStyleCnt="2">
        <dgm:presLayoutVars>
          <dgm:bulletEnabled val="1"/>
        </dgm:presLayoutVars>
      </dgm:prSet>
      <dgm:spPr/>
      <dgm:t>
        <a:bodyPr/>
        <a:lstStyle/>
        <a:p>
          <a:endParaRPr lang="en-US"/>
        </a:p>
      </dgm:t>
    </dgm:pt>
  </dgm:ptLst>
  <dgm:cxnLst>
    <dgm:cxn modelId="{D005ADBD-9FDC-47AA-AD1E-F87C91A341C4}" type="presOf" srcId="{79E4D75C-6781-49B4-BA1F-9A0CB52AFB78}" destId="{ACE6D12C-500A-4D49-B0CF-6117FD777471}" srcOrd="0" destOrd="0" presId="urn:microsoft.com/office/officeart/2005/8/layout/process1"/>
    <dgm:cxn modelId="{EB41035D-275B-4146-98CA-A4A720ECC8C7}" type="presOf" srcId="{7C6F3BB7-B7BA-428A-8DEE-F4780778CDF2}" destId="{BF870838-9ADE-43CE-8A09-8AAA0CAB7917}" srcOrd="1" destOrd="0" presId="urn:microsoft.com/office/officeart/2005/8/layout/process1"/>
    <dgm:cxn modelId="{737E789C-B670-4035-BC04-86334F7639E2}" srcId="{72929663-8E93-4915-B463-B809A96AD244}" destId="{B4ECB9A6-7975-46D2-85E4-832485C678DE}" srcOrd="1" destOrd="0" parTransId="{CEE60A00-E0CE-4CFD-8CC5-7DEA273ABE5E}" sibTransId="{E9A45BE0-2A19-42A6-8794-C6464974A0DF}"/>
    <dgm:cxn modelId="{25CFAEA4-DCD8-4CB5-8440-F631E4005831}" type="presOf" srcId="{B4ECB9A6-7975-46D2-85E4-832485C678DE}" destId="{1A8F679F-A159-4C99-B659-AED0860B1BB0}" srcOrd="0" destOrd="0" presId="urn:microsoft.com/office/officeart/2005/8/layout/process1"/>
    <dgm:cxn modelId="{B4C88203-B88E-4995-A391-6537C2069E96}" type="presOf" srcId="{72929663-8E93-4915-B463-B809A96AD244}" destId="{53B74D4A-E322-44C9-9143-7822186F8B84}" srcOrd="0" destOrd="0" presId="urn:microsoft.com/office/officeart/2005/8/layout/process1"/>
    <dgm:cxn modelId="{E5727E81-043D-492B-820B-C813462D7D57}" srcId="{72929663-8E93-4915-B463-B809A96AD244}" destId="{79E4D75C-6781-49B4-BA1F-9A0CB52AFB78}" srcOrd="0" destOrd="0" parTransId="{3E9032E8-5DAF-4C8C-94FD-93DB5638D070}" sibTransId="{7C6F3BB7-B7BA-428A-8DEE-F4780778CDF2}"/>
    <dgm:cxn modelId="{DF4D18C6-ECB9-49F3-8AC2-81041224067E}" type="presOf" srcId="{7C6F3BB7-B7BA-428A-8DEE-F4780778CDF2}" destId="{F7E4AC31-B760-4B5F-AF63-FD846EE2266F}" srcOrd="0" destOrd="0" presId="urn:microsoft.com/office/officeart/2005/8/layout/process1"/>
    <dgm:cxn modelId="{7825FDC7-0DEF-45B8-9574-CD3B3C2EEB68}" type="presParOf" srcId="{53B74D4A-E322-44C9-9143-7822186F8B84}" destId="{ACE6D12C-500A-4D49-B0CF-6117FD777471}" srcOrd="0" destOrd="0" presId="urn:microsoft.com/office/officeart/2005/8/layout/process1"/>
    <dgm:cxn modelId="{DB25042A-9367-4D4C-9801-0A3BB82C1A30}" type="presParOf" srcId="{53B74D4A-E322-44C9-9143-7822186F8B84}" destId="{F7E4AC31-B760-4B5F-AF63-FD846EE2266F}" srcOrd="1" destOrd="0" presId="urn:microsoft.com/office/officeart/2005/8/layout/process1"/>
    <dgm:cxn modelId="{F2DCC645-7881-4170-8CBF-91283E1B751A}" type="presParOf" srcId="{F7E4AC31-B760-4B5F-AF63-FD846EE2266F}" destId="{BF870838-9ADE-43CE-8A09-8AAA0CAB7917}" srcOrd="0" destOrd="0" presId="urn:microsoft.com/office/officeart/2005/8/layout/process1"/>
    <dgm:cxn modelId="{A5839FA7-2EE3-44D4-AF6C-7FAD7196D8D3}" type="presParOf" srcId="{53B74D4A-E322-44C9-9143-7822186F8B84}" destId="{1A8F679F-A159-4C99-B659-AED0860B1BB0}"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2929663-8E93-4915-B463-B809A96AD244}" type="doc">
      <dgm:prSet loTypeId="urn:microsoft.com/office/officeart/2005/8/layout/process1" loCatId="process" qsTypeId="urn:microsoft.com/office/officeart/2005/8/quickstyle/simple1" qsCatId="simple" csTypeId="urn:microsoft.com/office/officeart/2005/8/colors/accent2_2" csCatId="accent2" phldr="1"/>
      <dgm:spPr/>
    </dgm:pt>
    <dgm:pt modelId="{79E4D75C-6781-49B4-BA1F-9A0CB52AFB78}">
      <dgm:prSet phldrT="[Text]"/>
      <dgm:spPr/>
      <dgm:t>
        <a:bodyPr/>
        <a:lstStyle/>
        <a:p>
          <a:r>
            <a:rPr lang="en-US" dirty="0" smtClean="0"/>
            <a:t>User shares a site with a recipient who doesn’t have access</a:t>
          </a:r>
          <a:endParaRPr lang="en-US" dirty="0"/>
        </a:p>
      </dgm:t>
    </dgm:pt>
    <dgm:pt modelId="{3E9032E8-5DAF-4C8C-94FD-93DB5638D070}" type="parTrans" cxnId="{E5727E81-043D-492B-820B-C813462D7D57}">
      <dgm:prSet/>
      <dgm:spPr/>
      <dgm:t>
        <a:bodyPr/>
        <a:lstStyle/>
        <a:p>
          <a:endParaRPr lang="en-US"/>
        </a:p>
      </dgm:t>
    </dgm:pt>
    <dgm:pt modelId="{7C6F3BB7-B7BA-428A-8DEE-F4780778CDF2}" type="sibTrans" cxnId="{E5727E81-043D-492B-820B-C813462D7D57}">
      <dgm:prSet/>
      <dgm:spPr/>
      <dgm:t>
        <a:bodyPr/>
        <a:lstStyle/>
        <a:p>
          <a:endParaRPr lang="en-US"/>
        </a:p>
      </dgm:t>
    </dgm:pt>
    <dgm:pt modelId="{B4ECB9A6-7975-46D2-85E4-832485C678DE}">
      <dgm:prSet/>
      <dgm:spPr/>
      <dgm:t>
        <a:bodyPr/>
        <a:lstStyle/>
        <a:p>
          <a:r>
            <a:rPr lang="en-US" dirty="0" smtClean="0"/>
            <a:t>Access request created </a:t>
          </a:r>
          <a:endParaRPr lang="en-US" dirty="0"/>
        </a:p>
      </dgm:t>
    </dgm:pt>
    <dgm:pt modelId="{CEE60A00-E0CE-4CFD-8CC5-7DEA273ABE5E}" type="parTrans" cxnId="{737E789C-B670-4035-BC04-86334F7639E2}">
      <dgm:prSet/>
      <dgm:spPr/>
      <dgm:t>
        <a:bodyPr/>
        <a:lstStyle/>
        <a:p>
          <a:endParaRPr lang="en-US"/>
        </a:p>
      </dgm:t>
    </dgm:pt>
    <dgm:pt modelId="{E9A45BE0-2A19-42A6-8794-C6464974A0DF}" type="sibTrans" cxnId="{737E789C-B670-4035-BC04-86334F7639E2}">
      <dgm:prSet/>
      <dgm:spPr/>
      <dgm:t>
        <a:bodyPr/>
        <a:lstStyle/>
        <a:p>
          <a:endParaRPr lang="en-US"/>
        </a:p>
      </dgm:t>
    </dgm:pt>
    <dgm:pt modelId="{53B74D4A-E322-44C9-9143-7822186F8B84}" type="pres">
      <dgm:prSet presAssocID="{72929663-8E93-4915-B463-B809A96AD244}" presName="Name0" presStyleCnt="0">
        <dgm:presLayoutVars>
          <dgm:dir/>
          <dgm:resizeHandles val="exact"/>
        </dgm:presLayoutVars>
      </dgm:prSet>
      <dgm:spPr/>
    </dgm:pt>
    <dgm:pt modelId="{ACE6D12C-500A-4D49-B0CF-6117FD777471}" type="pres">
      <dgm:prSet presAssocID="{79E4D75C-6781-49B4-BA1F-9A0CB52AFB78}" presName="node" presStyleLbl="node1" presStyleIdx="0" presStyleCnt="2">
        <dgm:presLayoutVars>
          <dgm:bulletEnabled val="1"/>
        </dgm:presLayoutVars>
      </dgm:prSet>
      <dgm:spPr/>
      <dgm:t>
        <a:bodyPr/>
        <a:lstStyle/>
        <a:p>
          <a:endParaRPr lang="en-US"/>
        </a:p>
      </dgm:t>
    </dgm:pt>
    <dgm:pt modelId="{F7E4AC31-B760-4B5F-AF63-FD846EE2266F}" type="pres">
      <dgm:prSet presAssocID="{7C6F3BB7-B7BA-428A-8DEE-F4780778CDF2}" presName="sibTrans" presStyleLbl="sibTrans2D1" presStyleIdx="0" presStyleCnt="1"/>
      <dgm:spPr/>
      <dgm:t>
        <a:bodyPr/>
        <a:lstStyle/>
        <a:p>
          <a:endParaRPr lang="en-US"/>
        </a:p>
      </dgm:t>
    </dgm:pt>
    <dgm:pt modelId="{BF870838-9ADE-43CE-8A09-8AAA0CAB7917}" type="pres">
      <dgm:prSet presAssocID="{7C6F3BB7-B7BA-428A-8DEE-F4780778CDF2}" presName="connectorText" presStyleLbl="sibTrans2D1" presStyleIdx="0" presStyleCnt="1"/>
      <dgm:spPr/>
      <dgm:t>
        <a:bodyPr/>
        <a:lstStyle/>
        <a:p>
          <a:endParaRPr lang="en-US"/>
        </a:p>
      </dgm:t>
    </dgm:pt>
    <dgm:pt modelId="{1A8F679F-A159-4C99-B659-AED0860B1BB0}" type="pres">
      <dgm:prSet presAssocID="{B4ECB9A6-7975-46D2-85E4-832485C678DE}" presName="node" presStyleLbl="node1" presStyleIdx="1" presStyleCnt="2">
        <dgm:presLayoutVars>
          <dgm:bulletEnabled val="1"/>
        </dgm:presLayoutVars>
      </dgm:prSet>
      <dgm:spPr/>
      <dgm:t>
        <a:bodyPr/>
        <a:lstStyle/>
        <a:p>
          <a:endParaRPr lang="en-US"/>
        </a:p>
      </dgm:t>
    </dgm:pt>
  </dgm:ptLst>
  <dgm:cxnLst>
    <dgm:cxn modelId="{DBBDB1AC-5D05-4741-B0D3-07363AD1474A}" type="presOf" srcId="{79E4D75C-6781-49B4-BA1F-9A0CB52AFB78}" destId="{ACE6D12C-500A-4D49-B0CF-6117FD777471}" srcOrd="0" destOrd="0" presId="urn:microsoft.com/office/officeart/2005/8/layout/process1"/>
    <dgm:cxn modelId="{8EDBB697-E3D3-4DF2-80CB-033352E19B07}" type="presOf" srcId="{72929663-8E93-4915-B463-B809A96AD244}" destId="{53B74D4A-E322-44C9-9143-7822186F8B84}" srcOrd="0" destOrd="0" presId="urn:microsoft.com/office/officeart/2005/8/layout/process1"/>
    <dgm:cxn modelId="{737E789C-B670-4035-BC04-86334F7639E2}" srcId="{72929663-8E93-4915-B463-B809A96AD244}" destId="{B4ECB9A6-7975-46D2-85E4-832485C678DE}" srcOrd="1" destOrd="0" parTransId="{CEE60A00-E0CE-4CFD-8CC5-7DEA273ABE5E}" sibTransId="{E9A45BE0-2A19-42A6-8794-C6464974A0DF}"/>
    <dgm:cxn modelId="{285B1977-BD94-4684-8AD3-D6AE17F1B9AE}" type="presOf" srcId="{B4ECB9A6-7975-46D2-85E4-832485C678DE}" destId="{1A8F679F-A159-4C99-B659-AED0860B1BB0}" srcOrd="0" destOrd="0" presId="urn:microsoft.com/office/officeart/2005/8/layout/process1"/>
    <dgm:cxn modelId="{7031C5D7-BA61-4A04-9FA9-D8E6DE7E0799}" type="presOf" srcId="{7C6F3BB7-B7BA-428A-8DEE-F4780778CDF2}" destId="{F7E4AC31-B760-4B5F-AF63-FD846EE2266F}" srcOrd="0" destOrd="0" presId="urn:microsoft.com/office/officeart/2005/8/layout/process1"/>
    <dgm:cxn modelId="{E5727E81-043D-492B-820B-C813462D7D57}" srcId="{72929663-8E93-4915-B463-B809A96AD244}" destId="{79E4D75C-6781-49B4-BA1F-9A0CB52AFB78}" srcOrd="0" destOrd="0" parTransId="{3E9032E8-5DAF-4C8C-94FD-93DB5638D070}" sibTransId="{7C6F3BB7-B7BA-428A-8DEE-F4780778CDF2}"/>
    <dgm:cxn modelId="{34BBE392-885E-4DC5-B636-C65771CCE8CC}" type="presOf" srcId="{7C6F3BB7-B7BA-428A-8DEE-F4780778CDF2}" destId="{BF870838-9ADE-43CE-8A09-8AAA0CAB7917}" srcOrd="1" destOrd="0" presId="urn:microsoft.com/office/officeart/2005/8/layout/process1"/>
    <dgm:cxn modelId="{1C9BC4FC-39F1-4C91-80F9-9EFA7E0B30E2}" type="presParOf" srcId="{53B74D4A-E322-44C9-9143-7822186F8B84}" destId="{ACE6D12C-500A-4D49-B0CF-6117FD777471}" srcOrd="0" destOrd="0" presId="urn:microsoft.com/office/officeart/2005/8/layout/process1"/>
    <dgm:cxn modelId="{10CC603C-4FD8-4264-A64B-33E6359A6B6F}" type="presParOf" srcId="{53B74D4A-E322-44C9-9143-7822186F8B84}" destId="{F7E4AC31-B760-4B5F-AF63-FD846EE2266F}" srcOrd="1" destOrd="0" presId="urn:microsoft.com/office/officeart/2005/8/layout/process1"/>
    <dgm:cxn modelId="{48823B13-E3CC-4619-87BA-079C52D45515}" type="presParOf" srcId="{F7E4AC31-B760-4B5F-AF63-FD846EE2266F}" destId="{BF870838-9ADE-43CE-8A09-8AAA0CAB7917}" srcOrd="0" destOrd="0" presId="urn:microsoft.com/office/officeart/2005/8/layout/process1"/>
    <dgm:cxn modelId="{9BB4AEF3-BA8A-4EB6-B360-2D0CC110D05D}" type="presParOf" srcId="{53B74D4A-E322-44C9-9143-7822186F8B84}" destId="{1A8F679F-A159-4C99-B659-AED0860B1BB0}" srcOrd="2"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2929663-8E93-4915-B463-B809A96AD244}" type="doc">
      <dgm:prSet loTypeId="urn:microsoft.com/office/officeart/2005/8/layout/process1" loCatId="process" qsTypeId="urn:microsoft.com/office/officeart/2005/8/quickstyle/simple1" qsCatId="simple" csTypeId="urn:microsoft.com/office/officeart/2005/8/colors/accent2_2" csCatId="accent2" phldr="1"/>
      <dgm:spPr/>
    </dgm:pt>
    <dgm:pt modelId="{33AE1C3E-0763-4052-BCC8-2D8DB53610C8}">
      <dgm:prSet/>
      <dgm:spPr/>
      <dgm:t>
        <a:bodyPr/>
        <a:lstStyle/>
        <a:p>
          <a:r>
            <a:rPr lang="en-US" dirty="0" smtClean="0"/>
            <a:t>Admin notified of pending access request by email</a:t>
          </a:r>
          <a:endParaRPr lang="en-US" dirty="0"/>
        </a:p>
      </dgm:t>
    </dgm:pt>
    <dgm:pt modelId="{9860FFB8-2BE6-48DF-AF3B-6B48ABD0F013}" type="parTrans" cxnId="{5CDF3C12-4BCE-4B7A-B20F-B8629AEC8CDA}">
      <dgm:prSet/>
      <dgm:spPr/>
      <dgm:t>
        <a:bodyPr/>
        <a:lstStyle/>
        <a:p>
          <a:endParaRPr lang="en-US"/>
        </a:p>
      </dgm:t>
    </dgm:pt>
    <dgm:pt modelId="{34685517-08DF-41F7-83ED-5882733F74EA}" type="sibTrans" cxnId="{5CDF3C12-4BCE-4B7A-B20F-B8629AEC8CDA}">
      <dgm:prSet/>
      <dgm:spPr/>
      <dgm:t>
        <a:bodyPr/>
        <a:lstStyle/>
        <a:p>
          <a:endParaRPr lang="en-US"/>
        </a:p>
      </dgm:t>
    </dgm:pt>
    <dgm:pt modelId="{7050FDD6-285C-46ED-BB02-AB102A1675A6}">
      <dgm:prSet/>
      <dgm:spPr/>
      <dgm:t>
        <a:bodyPr/>
        <a:lstStyle/>
        <a:p>
          <a:r>
            <a:rPr lang="en-US" dirty="0" smtClean="0"/>
            <a:t>Approves access request from access request list</a:t>
          </a:r>
          <a:endParaRPr lang="en-US" dirty="0"/>
        </a:p>
      </dgm:t>
    </dgm:pt>
    <dgm:pt modelId="{1E01818E-9B05-4166-B830-D7B7E0AEC461}" type="parTrans" cxnId="{0AFDBE58-BFEF-455B-B71D-CAE930965D11}">
      <dgm:prSet/>
      <dgm:spPr/>
      <dgm:t>
        <a:bodyPr/>
        <a:lstStyle/>
        <a:p>
          <a:endParaRPr lang="en-US"/>
        </a:p>
      </dgm:t>
    </dgm:pt>
    <dgm:pt modelId="{A67DD87B-B577-4760-AA55-80F32C0498F7}" type="sibTrans" cxnId="{0AFDBE58-BFEF-455B-B71D-CAE930965D11}">
      <dgm:prSet/>
      <dgm:spPr/>
      <dgm:t>
        <a:bodyPr/>
        <a:lstStyle/>
        <a:p>
          <a:endParaRPr lang="en-US"/>
        </a:p>
      </dgm:t>
    </dgm:pt>
    <dgm:pt modelId="{9651C431-0C8C-4E22-9C01-2BB53571D960}">
      <dgm:prSet/>
      <dgm:spPr/>
      <dgm:t>
        <a:bodyPr/>
        <a:lstStyle/>
        <a:p>
          <a:r>
            <a:rPr lang="en-US" dirty="0" smtClean="0"/>
            <a:t>User is notified by email with a link to the resource</a:t>
          </a:r>
          <a:endParaRPr lang="en-US" dirty="0"/>
        </a:p>
      </dgm:t>
    </dgm:pt>
    <dgm:pt modelId="{E7CBDD67-744F-4A00-AA10-FCE319A1370A}" type="parTrans" cxnId="{DF31D132-4DAF-4D09-BC41-636BDED7A08C}">
      <dgm:prSet/>
      <dgm:spPr/>
      <dgm:t>
        <a:bodyPr/>
        <a:lstStyle/>
        <a:p>
          <a:endParaRPr lang="en-US"/>
        </a:p>
      </dgm:t>
    </dgm:pt>
    <dgm:pt modelId="{595E0CE0-5F9D-4D23-8B6E-3D960375235F}" type="sibTrans" cxnId="{DF31D132-4DAF-4D09-BC41-636BDED7A08C}">
      <dgm:prSet/>
      <dgm:spPr/>
      <dgm:t>
        <a:bodyPr/>
        <a:lstStyle/>
        <a:p>
          <a:endParaRPr lang="en-US"/>
        </a:p>
      </dgm:t>
    </dgm:pt>
    <dgm:pt modelId="{53B74D4A-E322-44C9-9143-7822186F8B84}" type="pres">
      <dgm:prSet presAssocID="{72929663-8E93-4915-B463-B809A96AD244}" presName="Name0" presStyleCnt="0">
        <dgm:presLayoutVars>
          <dgm:dir/>
          <dgm:resizeHandles val="exact"/>
        </dgm:presLayoutVars>
      </dgm:prSet>
      <dgm:spPr/>
    </dgm:pt>
    <dgm:pt modelId="{45B84050-EA37-468E-A1BB-C839E07E5D2F}" type="pres">
      <dgm:prSet presAssocID="{33AE1C3E-0763-4052-BCC8-2D8DB53610C8}" presName="node" presStyleLbl="node1" presStyleIdx="0" presStyleCnt="3" custScaleY="138378">
        <dgm:presLayoutVars>
          <dgm:bulletEnabled val="1"/>
        </dgm:presLayoutVars>
      </dgm:prSet>
      <dgm:spPr/>
      <dgm:t>
        <a:bodyPr/>
        <a:lstStyle/>
        <a:p>
          <a:endParaRPr lang="en-US"/>
        </a:p>
      </dgm:t>
    </dgm:pt>
    <dgm:pt modelId="{4D75CF9E-8DD2-41DA-825A-161DAF93A0D1}" type="pres">
      <dgm:prSet presAssocID="{34685517-08DF-41F7-83ED-5882733F74EA}" presName="sibTrans" presStyleLbl="sibTrans2D1" presStyleIdx="0" presStyleCnt="2"/>
      <dgm:spPr/>
      <dgm:t>
        <a:bodyPr/>
        <a:lstStyle/>
        <a:p>
          <a:endParaRPr lang="en-US"/>
        </a:p>
      </dgm:t>
    </dgm:pt>
    <dgm:pt modelId="{EFFA4A7A-CC9F-421E-832A-EB57D016816D}" type="pres">
      <dgm:prSet presAssocID="{34685517-08DF-41F7-83ED-5882733F74EA}" presName="connectorText" presStyleLbl="sibTrans2D1" presStyleIdx="0" presStyleCnt="2"/>
      <dgm:spPr/>
      <dgm:t>
        <a:bodyPr/>
        <a:lstStyle/>
        <a:p>
          <a:endParaRPr lang="en-US"/>
        </a:p>
      </dgm:t>
    </dgm:pt>
    <dgm:pt modelId="{BFABC7F0-141C-46C5-A5AA-C6169CB353F9}" type="pres">
      <dgm:prSet presAssocID="{7050FDD6-285C-46ED-BB02-AB102A1675A6}" presName="node" presStyleLbl="node1" presStyleIdx="1" presStyleCnt="3" custScaleY="138378">
        <dgm:presLayoutVars>
          <dgm:bulletEnabled val="1"/>
        </dgm:presLayoutVars>
      </dgm:prSet>
      <dgm:spPr/>
      <dgm:t>
        <a:bodyPr/>
        <a:lstStyle/>
        <a:p>
          <a:endParaRPr lang="en-US"/>
        </a:p>
      </dgm:t>
    </dgm:pt>
    <dgm:pt modelId="{870AB48F-281A-4CE2-AB48-207C9623E51E}" type="pres">
      <dgm:prSet presAssocID="{A67DD87B-B577-4760-AA55-80F32C0498F7}" presName="sibTrans" presStyleLbl="sibTrans2D1" presStyleIdx="1" presStyleCnt="2"/>
      <dgm:spPr/>
      <dgm:t>
        <a:bodyPr/>
        <a:lstStyle/>
        <a:p>
          <a:endParaRPr lang="en-US"/>
        </a:p>
      </dgm:t>
    </dgm:pt>
    <dgm:pt modelId="{9C44D3F2-EFBE-4ED4-837E-8CFAAC87F8A3}" type="pres">
      <dgm:prSet presAssocID="{A67DD87B-B577-4760-AA55-80F32C0498F7}" presName="connectorText" presStyleLbl="sibTrans2D1" presStyleIdx="1" presStyleCnt="2"/>
      <dgm:spPr/>
      <dgm:t>
        <a:bodyPr/>
        <a:lstStyle/>
        <a:p>
          <a:endParaRPr lang="en-US"/>
        </a:p>
      </dgm:t>
    </dgm:pt>
    <dgm:pt modelId="{5BD1FBFD-F84A-4764-A1B3-F9F0CDBE6431}" type="pres">
      <dgm:prSet presAssocID="{9651C431-0C8C-4E22-9C01-2BB53571D960}" presName="node" presStyleLbl="node1" presStyleIdx="2" presStyleCnt="3" custScaleY="138378">
        <dgm:presLayoutVars>
          <dgm:bulletEnabled val="1"/>
        </dgm:presLayoutVars>
      </dgm:prSet>
      <dgm:spPr/>
      <dgm:t>
        <a:bodyPr/>
        <a:lstStyle/>
        <a:p>
          <a:endParaRPr lang="en-US"/>
        </a:p>
      </dgm:t>
    </dgm:pt>
  </dgm:ptLst>
  <dgm:cxnLst>
    <dgm:cxn modelId="{5CDF3C12-4BCE-4B7A-B20F-B8629AEC8CDA}" srcId="{72929663-8E93-4915-B463-B809A96AD244}" destId="{33AE1C3E-0763-4052-BCC8-2D8DB53610C8}" srcOrd="0" destOrd="0" parTransId="{9860FFB8-2BE6-48DF-AF3B-6B48ABD0F013}" sibTransId="{34685517-08DF-41F7-83ED-5882733F74EA}"/>
    <dgm:cxn modelId="{F5135301-91E7-4CE4-9105-9CD3D07BD5AF}" type="presOf" srcId="{34685517-08DF-41F7-83ED-5882733F74EA}" destId="{EFFA4A7A-CC9F-421E-832A-EB57D016816D}" srcOrd="1" destOrd="0" presId="urn:microsoft.com/office/officeart/2005/8/layout/process1"/>
    <dgm:cxn modelId="{E9D79DAC-6D88-4281-A922-1EBFCF1C8F3B}" type="presOf" srcId="{7050FDD6-285C-46ED-BB02-AB102A1675A6}" destId="{BFABC7F0-141C-46C5-A5AA-C6169CB353F9}" srcOrd="0" destOrd="0" presId="urn:microsoft.com/office/officeart/2005/8/layout/process1"/>
    <dgm:cxn modelId="{820D1FD2-C296-465D-B6F7-2B6B1D55427C}" type="presOf" srcId="{33AE1C3E-0763-4052-BCC8-2D8DB53610C8}" destId="{45B84050-EA37-468E-A1BB-C839E07E5D2F}" srcOrd="0" destOrd="0" presId="urn:microsoft.com/office/officeart/2005/8/layout/process1"/>
    <dgm:cxn modelId="{DF31D132-4DAF-4D09-BC41-636BDED7A08C}" srcId="{72929663-8E93-4915-B463-B809A96AD244}" destId="{9651C431-0C8C-4E22-9C01-2BB53571D960}" srcOrd="2" destOrd="0" parTransId="{E7CBDD67-744F-4A00-AA10-FCE319A1370A}" sibTransId="{595E0CE0-5F9D-4D23-8B6E-3D960375235F}"/>
    <dgm:cxn modelId="{E0276410-1F91-4DC8-9420-BEB2F3F17C14}" type="presOf" srcId="{A67DD87B-B577-4760-AA55-80F32C0498F7}" destId="{9C44D3F2-EFBE-4ED4-837E-8CFAAC87F8A3}" srcOrd="1" destOrd="0" presId="urn:microsoft.com/office/officeart/2005/8/layout/process1"/>
    <dgm:cxn modelId="{D493FF0D-2F7B-4EFB-A861-64051734F116}" type="presOf" srcId="{34685517-08DF-41F7-83ED-5882733F74EA}" destId="{4D75CF9E-8DD2-41DA-825A-161DAF93A0D1}" srcOrd="0" destOrd="0" presId="urn:microsoft.com/office/officeart/2005/8/layout/process1"/>
    <dgm:cxn modelId="{089DF833-580B-4155-AB78-B633847E3FEE}" type="presOf" srcId="{9651C431-0C8C-4E22-9C01-2BB53571D960}" destId="{5BD1FBFD-F84A-4764-A1B3-F9F0CDBE6431}" srcOrd="0" destOrd="0" presId="urn:microsoft.com/office/officeart/2005/8/layout/process1"/>
    <dgm:cxn modelId="{A29EF470-90DE-4660-AB48-3A74CB11C38A}" type="presOf" srcId="{72929663-8E93-4915-B463-B809A96AD244}" destId="{53B74D4A-E322-44C9-9143-7822186F8B84}" srcOrd="0" destOrd="0" presId="urn:microsoft.com/office/officeart/2005/8/layout/process1"/>
    <dgm:cxn modelId="{0AFDBE58-BFEF-455B-B71D-CAE930965D11}" srcId="{72929663-8E93-4915-B463-B809A96AD244}" destId="{7050FDD6-285C-46ED-BB02-AB102A1675A6}" srcOrd="1" destOrd="0" parTransId="{1E01818E-9B05-4166-B830-D7B7E0AEC461}" sibTransId="{A67DD87B-B577-4760-AA55-80F32C0498F7}"/>
    <dgm:cxn modelId="{EE8AA860-6E9B-4F0A-B8E9-6C8C7F7A4C54}" type="presOf" srcId="{A67DD87B-B577-4760-AA55-80F32C0498F7}" destId="{870AB48F-281A-4CE2-AB48-207C9623E51E}" srcOrd="0" destOrd="0" presId="urn:microsoft.com/office/officeart/2005/8/layout/process1"/>
    <dgm:cxn modelId="{A3697B92-C39E-47CE-8AF9-0F0947AE9A21}" type="presParOf" srcId="{53B74D4A-E322-44C9-9143-7822186F8B84}" destId="{45B84050-EA37-468E-A1BB-C839E07E5D2F}" srcOrd="0" destOrd="0" presId="urn:microsoft.com/office/officeart/2005/8/layout/process1"/>
    <dgm:cxn modelId="{F403750B-7221-499F-B95E-79AB879A273E}" type="presParOf" srcId="{53B74D4A-E322-44C9-9143-7822186F8B84}" destId="{4D75CF9E-8DD2-41DA-825A-161DAF93A0D1}" srcOrd="1" destOrd="0" presId="urn:microsoft.com/office/officeart/2005/8/layout/process1"/>
    <dgm:cxn modelId="{4D00B80C-600B-46CB-9E7D-BE969B9513CD}" type="presParOf" srcId="{4D75CF9E-8DD2-41DA-825A-161DAF93A0D1}" destId="{EFFA4A7A-CC9F-421E-832A-EB57D016816D}" srcOrd="0" destOrd="0" presId="urn:microsoft.com/office/officeart/2005/8/layout/process1"/>
    <dgm:cxn modelId="{1D2D127D-97B8-42F3-81AA-1AD3B368E93F}" type="presParOf" srcId="{53B74D4A-E322-44C9-9143-7822186F8B84}" destId="{BFABC7F0-141C-46C5-A5AA-C6169CB353F9}" srcOrd="2" destOrd="0" presId="urn:microsoft.com/office/officeart/2005/8/layout/process1"/>
    <dgm:cxn modelId="{9C31D6ED-3791-4F28-B713-C2386D8A3A0C}" type="presParOf" srcId="{53B74D4A-E322-44C9-9143-7822186F8B84}" destId="{870AB48F-281A-4CE2-AB48-207C9623E51E}" srcOrd="3" destOrd="0" presId="urn:microsoft.com/office/officeart/2005/8/layout/process1"/>
    <dgm:cxn modelId="{FA0F7595-DA7C-451E-8E8E-BBEBAE66B996}" type="presParOf" srcId="{870AB48F-281A-4CE2-AB48-207C9623E51E}" destId="{9C44D3F2-EFBE-4ED4-837E-8CFAAC87F8A3}" srcOrd="0" destOrd="0" presId="urn:microsoft.com/office/officeart/2005/8/layout/process1"/>
    <dgm:cxn modelId="{04989BE7-09B4-4D69-A9C9-26EFB79E7323}" type="presParOf" srcId="{53B74D4A-E322-44C9-9143-7822186F8B84}" destId="{5BD1FBFD-F84A-4764-A1B3-F9F0CDBE6431}" srcOrd="4"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2929663-8E93-4915-B463-B809A96AD244}" type="doc">
      <dgm:prSet loTypeId="urn:microsoft.com/office/officeart/2005/8/layout/process1" loCatId="process" qsTypeId="urn:microsoft.com/office/officeart/2005/8/quickstyle/simple1" qsCatId="simple" csTypeId="urn:microsoft.com/office/officeart/2005/8/colors/accent1_2" csCatId="accent1" phldr="1"/>
      <dgm:spPr/>
    </dgm:pt>
    <dgm:pt modelId="{79E4D75C-6781-49B4-BA1F-9A0CB52AFB78}">
      <dgm:prSet phldrT="[Text]" custT="1"/>
      <dgm:spPr/>
      <dgm:t>
        <a:bodyPr/>
        <a:lstStyle/>
        <a:p>
          <a:r>
            <a:rPr lang="en-US" sz="1400" dirty="0" smtClean="0"/>
            <a:t>External user invited </a:t>
          </a:r>
        </a:p>
        <a:p>
          <a:r>
            <a:rPr lang="en-US" sz="1400" dirty="0" smtClean="0"/>
            <a:t>This creates invitation in Access Request List</a:t>
          </a:r>
          <a:endParaRPr lang="en-US" sz="1400" dirty="0"/>
        </a:p>
      </dgm:t>
    </dgm:pt>
    <dgm:pt modelId="{3E9032E8-5DAF-4C8C-94FD-93DB5638D070}" type="parTrans" cxnId="{E5727E81-043D-492B-820B-C813462D7D57}">
      <dgm:prSet/>
      <dgm:spPr/>
      <dgm:t>
        <a:bodyPr/>
        <a:lstStyle/>
        <a:p>
          <a:endParaRPr lang="en-US" sz="1400"/>
        </a:p>
      </dgm:t>
    </dgm:pt>
    <dgm:pt modelId="{7C6F3BB7-B7BA-428A-8DEE-F4780778CDF2}" type="sibTrans" cxnId="{E5727E81-043D-492B-820B-C813462D7D57}">
      <dgm:prSet custT="1"/>
      <dgm:spPr/>
      <dgm:t>
        <a:bodyPr/>
        <a:lstStyle/>
        <a:p>
          <a:endParaRPr lang="en-US" sz="1400"/>
        </a:p>
      </dgm:t>
    </dgm:pt>
    <dgm:pt modelId="{B4ECB9A6-7975-46D2-85E4-832485C678DE}">
      <dgm:prSet custT="1"/>
      <dgm:spPr/>
      <dgm:t>
        <a:bodyPr/>
        <a:lstStyle/>
        <a:p>
          <a:r>
            <a:rPr lang="en-US" sz="1400" dirty="0" smtClean="0"/>
            <a:t>Invitation email sent to guest with invitation URL</a:t>
          </a:r>
          <a:endParaRPr lang="en-US" sz="1400" dirty="0"/>
        </a:p>
      </dgm:t>
    </dgm:pt>
    <dgm:pt modelId="{CEE60A00-E0CE-4CFD-8CC5-7DEA273ABE5E}" type="parTrans" cxnId="{737E789C-B670-4035-BC04-86334F7639E2}">
      <dgm:prSet/>
      <dgm:spPr/>
      <dgm:t>
        <a:bodyPr/>
        <a:lstStyle/>
        <a:p>
          <a:endParaRPr lang="en-US" sz="1400"/>
        </a:p>
      </dgm:t>
    </dgm:pt>
    <dgm:pt modelId="{E9A45BE0-2A19-42A6-8794-C6464974A0DF}" type="sibTrans" cxnId="{737E789C-B670-4035-BC04-86334F7639E2}">
      <dgm:prSet custT="1"/>
      <dgm:spPr/>
      <dgm:t>
        <a:bodyPr/>
        <a:lstStyle/>
        <a:p>
          <a:endParaRPr lang="en-US" sz="1400"/>
        </a:p>
      </dgm:t>
    </dgm:pt>
    <dgm:pt modelId="{33AE1C3E-0763-4052-BCC8-2D8DB53610C8}">
      <dgm:prSet custT="1"/>
      <dgm:spPr/>
      <dgm:t>
        <a:bodyPr/>
        <a:lstStyle/>
        <a:p>
          <a:r>
            <a:rPr lang="en-US" sz="1400" dirty="0" smtClean="0"/>
            <a:t>Guest clicks URL. Verification of validity of invitation and if external access is enabled.</a:t>
          </a:r>
          <a:endParaRPr lang="en-US" sz="1400" dirty="0"/>
        </a:p>
      </dgm:t>
    </dgm:pt>
    <dgm:pt modelId="{9860FFB8-2BE6-48DF-AF3B-6B48ABD0F013}" type="parTrans" cxnId="{5CDF3C12-4BCE-4B7A-B20F-B8629AEC8CDA}">
      <dgm:prSet/>
      <dgm:spPr/>
      <dgm:t>
        <a:bodyPr/>
        <a:lstStyle/>
        <a:p>
          <a:endParaRPr lang="en-US" sz="1400"/>
        </a:p>
      </dgm:t>
    </dgm:pt>
    <dgm:pt modelId="{34685517-08DF-41F7-83ED-5882733F74EA}" type="sibTrans" cxnId="{5CDF3C12-4BCE-4B7A-B20F-B8629AEC8CDA}">
      <dgm:prSet custT="1"/>
      <dgm:spPr/>
      <dgm:t>
        <a:bodyPr/>
        <a:lstStyle/>
        <a:p>
          <a:endParaRPr lang="en-US" sz="1400"/>
        </a:p>
      </dgm:t>
    </dgm:pt>
    <dgm:pt modelId="{7050FDD6-285C-46ED-BB02-AB102A1675A6}">
      <dgm:prSet custT="1"/>
      <dgm:spPr/>
      <dgm:t>
        <a:bodyPr/>
        <a:lstStyle/>
        <a:p>
          <a:r>
            <a:rPr lang="en-US" sz="1400" dirty="0" smtClean="0"/>
            <a:t>Guest added to SharePoint Online Directory Service &amp; to site collection</a:t>
          </a:r>
          <a:endParaRPr lang="en-US" sz="1400" dirty="0"/>
        </a:p>
      </dgm:t>
    </dgm:pt>
    <dgm:pt modelId="{1E01818E-9B05-4166-B830-D7B7E0AEC461}" type="parTrans" cxnId="{0AFDBE58-BFEF-455B-B71D-CAE930965D11}">
      <dgm:prSet/>
      <dgm:spPr/>
      <dgm:t>
        <a:bodyPr/>
        <a:lstStyle/>
        <a:p>
          <a:endParaRPr lang="en-US" sz="1400"/>
        </a:p>
      </dgm:t>
    </dgm:pt>
    <dgm:pt modelId="{A67DD87B-B577-4760-AA55-80F32C0498F7}" type="sibTrans" cxnId="{0AFDBE58-BFEF-455B-B71D-CAE930965D11}">
      <dgm:prSet custT="1"/>
      <dgm:spPr/>
      <dgm:t>
        <a:bodyPr/>
        <a:lstStyle/>
        <a:p>
          <a:endParaRPr lang="en-US" sz="1400"/>
        </a:p>
      </dgm:t>
    </dgm:pt>
    <dgm:pt modelId="{9651C431-0C8C-4E22-9C01-2BB53571D960}">
      <dgm:prSet custT="1"/>
      <dgm:spPr/>
      <dgm:t>
        <a:bodyPr/>
        <a:lstStyle/>
        <a:p>
          <a:r>
            <a:rPr lang="en-US" sz="1400" dirty="0" smtClean="0"/>
            <a:t>Guest gets permissions on the object &amp; is redirected to it</a:t>
          </a:r>
          <a:endParaRPr lang="en-US" sz="1400" dirty="0"/>
        </a:p>
      </dgm:t>
    </dgm:pt>
    <dgm:pt modelId="{E7CBDD67-744F-4A00-AA10-FCE319A1370A}" type="parTrans" cxnId="{DF31D132-4DAF-4D09-BC41-636BDED7A08C}">
      <dgm:prSet/>
      <dgm:spPr/>
      <dgm:t>
        <a:bodyPr/>
        <a:lstStyle/>
        <a:p>
          <a:endParaRPr lang="en-US" sz="1400"/>
        </a:p>
      </dgm:t>
    </dgm:pt>
    <dgm:pt modelId="{595E0CE0-5F9D-4D23-8B6E-3D960375235F}" type="sibTrans" cxnId="{DF31D132-4DAF-4D09-BC41-636BDED7A08C}">
      <dgm:prSet/>
      <dgm:spPr/>
      <dgm:t>
        <a:bodyPr/>
        <a:lstStyle/>
        <a:p>
          <a:endParaRPr lang="en-US" sz="1400"/>
        </a:p>
      </dgm:t>
    </dgm:pt>
    <dgm:pt modelId="{49738C41-C274-4BA1-A16A-3740FD12C6D7}">
      <dgm:prSet custT="1"/>
      <dgm:spPr/>
      <dgm:t>
        <a:bodyPr/>
        <a:lstStyle/>
        <a:p>
          <a:r>
            <a:rPr lang="en-US" sz="1400" dirty="0" smtClean="0"/>
            <a:t>Guest signs in with Microsoft Account or Office 365 Account. Verification of redeemer.</a:t>
          </a:r>
          <a:endParaRPr lang="en-US" sz="1400" dirty="0"/>
        </a:p>
      </dgm:t>
    </dgm:pt>
    <dgm:pt modelId="{C278E290-9BDA-43C7-9878-FD63DA6FDE0E}" type="parTrans" cxnId="{52E425E9-8810-43E0-9FB4-2F3660587FB4}">
      <dgm:prSet/>
      <dgm:spPr/>
      <dgm:t>
        <a:bodyPr/>
        <a:lstStyle/>
        <a:p>
          <a:endParaRPr lang="en-US" sz="1400"/>
        </a:p>
      </dgm:t>
    </dgm:pt>
    <dgm:pt modelId="{022327B1-A67C-478B-BA9A-EB0827279CFD}" type="sibTrans" cxnId="{52E425E9-8810-43E0-9FB4-2F3660587FB4}">
      <dgm:prSet custT="1"/>
      <dgm:spPr/>
      <dgm:t>
        <a:bodyPr/>
        <a:lstStyle/>
        <a:p>
          <a:endParaRPr lang="en-US" sz="1400"/>
        </a:p>
      </dgm:t>
    </dgm:pt>
    <dgm:pt modelId="{53B74D4A-E322-44C9-9143-7822186F8B84}" type="pres">
      <dgm:prSet presAssocID="{72929663-8E93-4915-B463-B809A96AD244}" presName="Name0" presStyleCnt="0">
        <dgm:presLayoutVars>
          <dgm:dir/>
          <dgm:resizeHandles val="exact"/>
        </dgm:presLayoutVars>
      </dgm:prSet>
      <dgm:spPr/>
    </dgm:pt>
    <dgm:pt modelId="{ACE6D12C-500A-4D49-B0CF-6117FD777471}" type="pres">
      <dgm:prSet presAssocID="{79E4D75C-6781-49B4-BA1F-9A0CB52AFB78}" presName="node" presStyleLbl="node1" presStyleIdx="0" presStyleCnt="6">
        <dgm:presLayoutVars>
          <dgm:bulletEnabled val="1"/>
        </dgm:presLayoutVars>
      </dgm:prSet>
      <dgm:spPr/>
      <dgm:t>
        <a:bodyPr/>
        <a:lstStyle/>
        <a:p>
          <a:endParaRPr lang="en-US"/>
        </a:p>
      </dgm:t>
    </dgm:pt>
    <dgm:pt modelId="{F7E4AC31-B760-4B5F-AF63-FD846EE2266F}" type="pres">
      <dgm:prSet presAssocID="{7C6F3BB7-B7BA-428A-8DEE-F4780778CDF2}" presName="sibTrans" presStyleLbl="sibTrans2D1" presStyleIdx="0" presStyleCnt="5"/>
      <dgm:spPr/>
      <dgm:t>
        <a:bodyPr/>
        <a:lstStyle/>
        <a:p>
          <a:endParaRPr lang="en-US"/>
        </a:p>
      </dgm:t>
    </dgm:pt>
    <dgm:pt modelId="{BF870838-9ADE-43CE-8A09-8AAA0CAB7917}" type="pres">
      <dgm:prSet presAssocID="{7C6F3BB7-B7BA-428A-8DEE-F4780778CDF2}" presName="connectorText" presStyleLbl="sibTrans2D1" presStyleIdx="0" presStyleCnt="5"/>
      <dgm:spPr/>
      <dgm:t>
        <a:bodyPr/>
        <a:lstStyle/>
        <a:p>
          <a:endParaRPr lang="en-US"/>
        </a:p>
      </dgm:t>
    </dgm:pt>
    <dgm:pt modelId="{1A8F679F-A159-4C99-B659-AED0860B1BB0}" type="pres">
      <dgm:prSet presAssocID="{B4ECB9A6-7975-46D2-85E4-832485C678DE}" presName="node" presStyleLbl="node1" presStyleIdx="1" presStyleCnt="6">
        <dgm:presLayoutVars>
          <dgm:bulletEnabled val="1"/>
        </dgm:presLayoutVars>
      </dgm:prSet>
      <dgm:spPr/>
      <dgm:t>
        <a:bodyPr/>
        <a:lstStyle/>
        <a:p>
          <a:endParaRPr lang="en-US"/>
        </a:p>
      </dgm:t>
    </dgm:pt>
    <dgm:pt modelId="{4B002AC7-57E2-4575-9884-05536A4107FF}" type="pres">
      <dgm:prSet presAssocID="{E9A45BE0-2A19-42A6-8794-C6464974A0DF}" presName="sibTrans" presStyleLbl="sibTrans2D1" presStyleIdx="1" presStyleCnt="5"/>
      <dgm:spPr/>
      <dgm:t>
        <a:bodyPr/>
        <a:lstStyle/>
        <a:p>
          <a:endParaRPr lang="en-US"/>
        </a:p>
      </dgm:t>
    </dgm:pt>
    <dgm:pt modelId="{C3A03EF9-0D62-4597-8E0A-EF632BA0AFA3}" type="pres">
      <dgm:prSet presAssocID="{E9A45BE0-2A19-42A6-8794-C6464974A0DF}" presName="connectorText" presStyleLbl="sibTrans2D1" presStyleIdx="1" presStyleCnt="5"/>
      <dgm:spPr/>
      <dgm:t>
        <a:bodyPr/>
        <a:lstStyle/>
        <a:p>
          <a:endParaRPr lang="en-US"/>
        </a:p>
      </dgm:t>
    </dgm:pt>
    <dgm:pt modelId="{45B84050-EA37-468E-A1BB-C839E07E5D2F}" type="pres">
      <dgm:prSet presAssocID="{33AE1C3E-0763-4052-BCC8-2D8DB53610C8}" presName="node" presStyleLbl="node1" presStyleIdx="2" presStyleCnt="6">
        <dgm:presLayoutVars>
          <dgm:bulletEnabled val="1"/>
        </dgm:presLayoutVars>
      </dgm:prSet>
      <dgm:spPr/>
      <dgm:t>
        <a:bodyPr/>
        <a:lstStyle/>
        <a:p>
          <a:endParaRPr lang="en-US"/>
        </a:p>
      </dgm:t>
    </dgm:pt>
    <dgm:pt modelId="{4D75CF9E-8DD2-41DA-825A-161DAF93A0D1}" type="pres">
      <dgm:prSet presAssocID="{34685517-08DF-41F7-83ED-5882733F74EA}" presName="sibTrans" presStyleLbl="sibTrans2D1" presStyleIdx="2" presStyleCnt="5"/>
      <dgm:spPr/>
      <dgm:t>
        <a:bodyPr/>
        <a:lstStyle/>
        <a:p>
          <a:endParaRPr lang="en-US"/>
        </a:p>
      </dgm:t>
    </dgm:pt>
    <dgm:pt modelId="{EFFA4A7A-CC9F-421E-832A-EB57D016816D}" type="pres">
      <dgm:prSet presAssocID="{34685517-08DF-41F7-83ED-5882733F74EA}" presName="connectorText" presStyleLbl="sibTrans2D1" presStyleIdx="2" presStyleCnt="5"/>
      <dgm:spPr/>
      <dgm:t>
        <a:bodyPr/>
        <a:lstStyle/>
        <a:p>
          <a:endParaRPr lang="en-US"/>
        </a:p>
      </dgm:t>
    </dgm:pt>
    <dgm:pt modelId="{140BCEED-8AD4-4B8D-9D04-A4CCCAE209C2}" type="pres">
      <dgm:prSet presAssocID="{49738C41-C274-4BA1-A16A-3740FD12C6D7}" presName="node" presStyleLbl="node1" presStyleIdx="3" presStyleCnt="6">
        <dgm:presLayoutVars>
          <dgm:bulletEnabled val="1"/>
        </dgm:presLayoutVars>
      </dgm:prSet>
      <dgm:spPr/>
      <dgm:t>
        <a:bodyPr/>
        <a:lstStyle/>
        <a:p>
          <a:endParaRPr lang="en-US"/>
        </a:p>
      </dgm:t>
    </dgm:pt>
    <dgm:pt modelId="{6EBF5D19-37D0-4374-9CC0-BA11E48A310E}" type="pres">
      <dgm:prSet presAssocID="{022327B1-A67C-478B-BA9A-EB0827279CFD}" presName="sibTrans" presStyleLbl="sibTrans2D1" presStyleIdx="3" presStyleCnt="5"/>
      <dgm:spPr/>
      <dgm:t>
        <a:bodyPr/>
        <a:lstStyle/>
        <a:p>
          <a:endParaRPr lang="en-US"/>
        </a:p>
      </dgm:t>
    </dgm:pt>
    <dgm:pt modelId="{A80D9C12-1BBA-4F99-93C2-3470BE307810}" type="pres">
      <dgm:prSet presAssocID="{022327B1-A67C-478B-BA9A-EB0827279CFD}" presName="connectorText" presStyleLbl="sibTrans2D1" presStyleIdx="3" presStyleCnt="5"/>
      <dgm:spPr/>
      <dgm:t>
        <a:bodyPr/>
        <a:lstStyle/>
        <a:p>
          <a:endParaRPr lang="en-US"/>
        </a:p>
      </dgm:t>
    </dgm:pt>
    <dgm:pt modelId="{BFABC7F0-141C-46C5-A5AA-C6169CB353F9}" type="pres">
      <dgm:prSet presAssocID="{7050FDD6-285C-46ED-BB02-AB102A1675A6}" presName="node" presStyleLbl="node1" presStyleIdx="4" presStyleCnt="6">
        <dgm:presLayoutVars>
          <dgm:bulletEnabled val="1"/>
        </dgm:presLayoutVars>
      </dgm:prSet>
      <dgm:spPr/>
      <dgm:t>
        <a:bodyPr/>
        <a:lstStyle/>
        <a:p>
          <a:endParaRPr lang="en-US"/>
        </a:p>
      </dgm:t>
    </dgm:pt>
    <dgm:pt modelId="{870AB48F-281A-4CE2-AB48-207C9623E51E}" type="pres">
      <dgm:prSet presAssocID="{A67DD87B-B577-4760-AA55-80F32C0498F7}" presName="sibTrans" presStyleLbl="sibTrans2D1" presStyleIdx="4" presStyleCnt="5"/>
      <dgm:spPr/>
      <dgm:t>
        <a:bodyPr/>
        <a:lstStyle/>
        <a:p>
          <a:endParaRPr lang="en-US"/>
        </a:p>
      </dgm:t>
    </dgm:pt>
    <dgm:pt modelId="{9C44D3F2-EFBE-4ED4-837E-8CFAAC87F8A3}" type="pres">
      <dgm:prSet presAssocID="{A67DD87B-B577-4760-AA55-80F32C0498F7}" presName="connectorText" presStyleLbl="sibTrans2D1" presStyleIdx="4" presStyleCnt="5"/>
      <dgm:spPr/>
      <dgm:t>
        <a:bodyPr/>
        <a:lstStyle/>
        <a:p>
          <a:endParaRPr lang="en-US"/>
        </a:p>
      </dgm:t>
    </dgm:pt>
    <dgm:pt modelId="{5BD1FBFD-F84A-4764-A1B3-F9F0CDBE6431}" type="pres">
      <dgm:prSet presAssocID="{9651C431-0C8C-4E22-9C01-2BB53571D960}" presName="node" presStyleLbl="node1" presStyleIdx="5" presStyleCnt="6">
        <dgm:presLayoutVars>
          <dgm:bulletEnabled val="1"/>
        </dgm:presLayoutVars>
      </dgm:prSet>
      <dgm:spPr/>
      <dgm:t>
        <a:bodyPr/>
        <a:lstStyle/>
        <a:p>
          <a:endParaRPr lang="en-US"/>
        </a:p>
      </dgm:t>
    </dgm:pt>
  </dgm:ptLst>
  <dgm:cxnLst>
    <dgm:cxn modelId="{E5727E81-043D-492B-820B-C813462D7D57}" srcId="{72929663-8E93-4915-B463-B809A96AD244}" destId="{79E4D75C-6781-49B4-BA1F-9A0CB52AFB78}" srcOrd="0" destOrd="0" parTransId="{3E9032E8-5DAF-4C8C-94FD-93DB5638D070}" sibTransId="{7C6F3BB7-B7BA-428A-8DEE-F4780778CDF2}"/>
    <dgm:cxn modelId="{4C91EBF9-65A0-4C52-815B-2A6C9A043402}" type="presOf" srcId="{49738C41-C274-4BA1-A16A-3740FD12C6D7}" destId="{140BCEED-8AD4-4B8D-9D04-A4CCCAE209C2}" srcOrd="0" destOrd="0" presId="urn:microsoft.com/office/officeart/2005/8/layout/process1"/>
    <dgm:cxn modelId="{0B4C792A-1E5F-4B63-9883-58A4D3694B8A}" type="presOf" srcId="{A67DD87B-B577-4760-AA55-80F32C0498F7}" destId="{9C44D3F2-EFBE-4ED4-837E-8CFAAC87F8A3}" srcOrd="1" destOrd="0" presId="urn:microsoft.com/office/officeart/2005/8/layout/process1"/>
    <dgm:cxn modelId="{7DA92257-2794-4A43-897B-C86FDAD48E03}" type="presOf" srcId="{A67DD87B-B577-4760-AA55-80F32C0498F7}" destId="{870AB48F-281A-4CE2-AB48-207C9623E51E}" srcOrd="0" destOrd="0" presId="urn:microsoft.com/office/officeart/2005/8/layout/process1"/>
    <dgm:cxn modelId="{3554701C-5A9A-45AE-9D2A-C735EE71D74B}" type="presOf" srcId="{34685517-08DF-41F7-83ED-5882733F74EA}" destId="{4D75CF9E-8DD2-41DA-825A-161DAF93A0D1}" srcOrd="0" destOrd="0" presId="urn:microsoft.com/office/officeart/2005/8/layout/process1"/>
    <dgm:cxn modelId="{737E789C-B670-4035-BC04-86334F7639E2}" srcId="{72929663-8E93-4915-B463-B809A96AD244}" destId="{B4ECB9A6-7975-46D2-85E4-832485C678DE}" srcOrd="1" destOrd="0" parTransId="{CEE60A00-E0CE-4CFD-8CC5-7DEA273ABE5E}" sibTransId="{E9A45BE0-2A19-42A6-8794-C6464974A0DF}"/>
    <dgm:cxn modelId="{5CDF3C12-4BCE-4B7A-B20F-B8629AEC8CDA}" srcId="{72929663-8E93-4915-B463-B809A96AD244}" destId="{33AE1C3E-0763-4052-BCC8-2D8DB53610C8}" srcOrd="2" destOrd="0" parTransId="{9860FFB8-2BE6-48DF-AF3B-6B48ABD0F013}" sibTransId="{34685517-08DF-41F7-83ED-5882733F74EA}"/>
    <dgm:cxn modelId="{0AFDBE58-BFEF-455B-B71D-CAE930965D11}" srcId="{72929663-8E93-4915-B463-B809A96AD244}" destId="{7050FDD6-285C-46ED-BB02-AB102A1675A6}" srcOrd="4" destOrd="0" parTransId="{1E01818E-9B05-4166-B830-D7B7E0AEC461}" sibTransId="{A67DD87B-B577-4760-AA55-80F32C0498F7}"/>
    <dgm:cxn modelId="{8490FA3D-D7AF-4062-8BC9-316924FD5DC6}" type="presOf" srcId="{33AE1C3E-0763-4052-BCC8-2D8DB53610C8}" destId="{45B84050-EA37-468E-A1BB-C839E07E5D2F}" srcOrd="0" destOrd="0" presId="urn:microsoft.com/office/officeart/2005/8/layout/process1"/>
    <dgm:cxn modelId="{7C6EC809-B589-42E7-95A7-563F3BC4C0E8}" type="presOf" srcId="{72929663-8E93-4915-B463-B809A96AD244}" destId="{53B74D4A-E322-44C9-9143-7822186F8B84}" srcOrd="0" destOrd="0" presId="urn:microsoft.com/office/officeart/2005/8/layout/process1"/>
    <dgm:cxn modelId="{B3A99C63-2A77-4AFB-A8DD-FB4097E10B85}" type="presOf" srcId="{7C6F3BB7-B7BA-428A-8DEE-F4780778CDF2}" destId="{BF870838-9ADE-43CE-8A09-8AAA0CAB7917}" srcOrd="1" destOrd="0" presId="urn:microsoft.com/office/officeart/2005/8/layout/process1"/>
    <dgm:cxn modelId="{52E425E9-8810-43E0-9FB4-2F3660587FB4}" srcId="{72929663-8E93-4915-B463-B809A96AD244}" destId="{49738C41-C274-4BA1-A16A-3740FD12C6D7}" srcOrd="3" destOrd="0" parTransId="{C278E290-9BDA-43C7-9878-FD63DA6FDE0E}" sibTransId="{022327B1-A67C-478B-BA9A-EB0827279CFD}"/>
    <dgm:cxn modelId="{E38C405C-C240-4849-A2FA-BD5E872D66AC}" type="presOf" srcId="{B4ECB9A6-7975-46D2-85E4-832485C678DE}" destId="{1A8F679F-A159-4C99-B659-AED0860B1BB0}" srcOrd="0" destOrd="0" presId="urn:microsoft.com/office/officeart/2005/8/layout/process1"/>
    <dgm:cxn modelId="{FC299B8F-612F-4075-8C87-7B1BFFE9CD8D}" type="presOf" srcId="{E9A45BE0-2A19-42A6-8794-C6464974A0DF}" destId="{4B002AC7-57E2-4575-9884-05536A4107FF}" srcOrd="0" destOrd="0" presId="urn:microsoft.com/office/officeart/2005/8/layout/process1"/>
    <dgm:cxn modelId="{B2BEA00A-B4FB-4EA5-96E0-9AB3A3A09090}" type="presOf" srcId="{9651C431-0C8C-4E22-9C01-2BB53571D960}" destId="{5BD1FBFD-F84A-4764-A1B3-F9F0CDBE6431}" srcOrd="0" destOrd="0" presId="urn:microsoft.com/office/officeart/2005/8/layout/process1"/>
    <dgm:cxn modelId="{227276F4-57AA-40E3-9F49-1ECA4AFC5AC0}" type="presOf" srcId="{34685517-08DF-41F7-83ED-5882733F74EA}" destId="{EFFA4A7A-CC9F-421E-832A-EB57D016816D}" srcOrd="1" destOrd="0" presId="urn:microsoft.com/office/officeart/2005/8/layout/process1"/>
    <dgm:cxn modelId="{DF31D132-4DAF-4D09-BC41-636BDED7A08C}" srcId="{72929663-8E93-4915-B463-B809A96AD244}" destId="{9651C431-0C8C-4E22-9C01-2BB53571D960}" srcOrd="5" destOrd="0" parTransId="{E7CBDD67-744F-4A00-AA10-FCE319A1370A}" sibTransId="{595E0CE0-5F9D-4D23-8B6E-3D960375235F}"/>
    <dgm:cxn modelId="{5BF73959-CF66-4C7A-ABA3-805966D11701}" type="presOf" srcId="{79E4D75C-6781-49B4-BA1F-9A0CB52AFB78}" destId="{ACE6D12C-500A-4D49-B0CF-6117FD777471}" srcOrd="0" destOrd="0" presId="urn:microsoft.com/office/officeart/2005/8/layout/process1"/>
    <dgm:cxn modelId="{78909B70-3CB5-45CC-B583-4440224E53EE}" type="presOf" srcId="{022327B1-A67C-478B-BA9A-EB0827279CFD}" destId="{A80D9C12-1BBA-4F99-93C2-3470BE307810}" srcOrd="1" destOrd="0" presId="urn:microsoft.com/office/officeart/2005/8/layout/process1"/>
    <dgm:cxn modelId="{C595E030-219E-4C28-A521-F5E58A0A22DA}" type="presOf" srcId="{022327B1-A67C-478B-BA9A-EB0827279CFD}" destId="{6EBF5D19-37D0-4374-9CC0-BA11E48A310E}" srcOrd="0" destOrd="0" presId="urn:microsoft.com/office/officeart/2005/8/layout/process1"/>
    <dgm:cxn modelId="{7A68BBA3-B5D9-4BFB-8313-1F5BEA9B1DC4}" type="presOf" srcId="{7C6F3BB7-B7BA-428A-8DEE-F4780778CDF2}" destId="{F7E4AC31-B760-4B5F-AF63-FD846EE2266F}" srcOrd="0" destOrd="0" presId="urn:microsoft.com/office/officeart/2005/8/layout/process1"/>
    <dgm:cxn modelId="{8A00E0A0-AB60-43B9-8F98-4C0099F503EC}" type="presOf" srcId="{E9A45BE0-2A19-42A6-8794-C6464974A0DF}" destId="{C3A03EF9-0D62-4597-8E0A-EF632BA0AFA3}" srcOrd="1" destOrd="0" presId="urn:microsoft.com/office/officeart/2005/8/layout/process1"/>
    <dgm:cxn modelId="{330F58EE-650E-4B2B-B19B-4C61F3C9ECEE}" type="presOf" srcId="{7050FDD6-285C-46ED-BB02-AB102A1675A6}" destId="{BFABC7F0-141C-46C5-A5AA-C6169CB353F9}" srcOrd="0" destOrd="0" presId="urn:microsoft.com/office/officeart/2005/8/layout/process1"/>
    <dgm:cxn modelId="{C20A668F-DFEC-49C0-AFDE-3542AE36825F}" type="presParOf" srcId="{53B74D4A-E322-44C9-9143-7822186F8B84}" destId="{ACE6D12C-500A-4D49-B0CF-6117FD777471}" srcOrd="0" destOrd="0" presId="urn:microsoft.com/office/officeart/2005/8/layout/process1"/>
    <dgm:cxn modelId="{D20D22DC-A961-479D-BBD4-80DA36EE0395}" type="presParOf" srcId="{53B74D4A-E322-44C9-9143-7822186F8B84}" destId="{F7E4AC31-B760-4B5F-AF63-FD846EE2266F}" srcOrd="1" destOrd="0" presId="urn:microsoft.com/office/officeart/2005/8/layout/process1"/>
    <dgm:cxn modelId="{CAF4A9AF-7034-4ACC-9CD7-B02E32CDD62C}" type="presParOf" srcId="{F7E4AC31-B760-4B5F-AF63-FD846EE2266F}" destId="{BF870838-9ADE-43CE-8A09-8AAA0CAB7917}" srcOrd="0" destOrd="0" presId="urn:microsoft.com/office/officeart/2005/8/layout/process1"/>
    <dgm:cxn modelId="{4FDFF960-7542-4835-B3A1-66B84664CEF4}" type="presParOf" srcId="{53B74D4A-E322-44C9-9143-7822186F8B84}" destId="{1A8F679F-A159-4C99-B659-AED0860B1BB0}" srcOrd="2" destOrd="0" presId="urn:microsoft.com/office/officeart/2005/8/layout/process1"/>
    <dgm:cxn modelId="{E1DF3088-6932-4328-BA90-654B68E04AE5}" type="presParOf" srcId="{53B74D4A-E322-44C9-9143-7822186F8B84}" destId="{4B002AC7-57E2-4575-9884-05536A4107FF}" srcOrd="3" destOrd="0" presId="urn:microsoft.com/office/officeart/2005/8/layout/process1"/>
    <dgm:cxn modelId="{7BED9096-A9A7-4D3D-A94B-FA96CFC9148A}" type="presParOf" srcId="{4B002AC7-57E2-4575-9884-05536A4107FF}" destId="{C3A03EF9-0D62-4597-8E0A-EF632BA0AFA3}" srcOrd="0" destOrd="0" presId="urn:microsoft.com/office/officeart/2005/8/layout/process1"/>
    <dgm:cxn modelId="{79031ED7-FB5F-4A3F-B11E-348BAA6932BD}" type="presParOf" srcId="{53B74D4A-E322-44C9-9143-7822186F8B84}" destId="{45B84050-EA37-468E-A1BB-C839E07E5D2F}" srcOrd="4" destOrd="0" presId="urn:microsoft.com/office/officeart/2005/8/layout/process1"/>
    <dgm:cxn modelId="{29F9D679-B161-48AE-8254-6017D858A0B1}" type="presParOf" srcId="{53B74D4A-E322-44C9-9143-7822186F8B84}" destId="{4D75CF9E-8DD2-41DA-825A-161DAF93A0D1}" srcOrd="5" destOrd="0" presId="urn:microsoft.com/office/officeart/2005/8/layout/process1"/>
    <dgm:cxn modelId="{9E4E17C6-D4EA-4CDB-A502-AB02903973B1}" type="presParOf" srcId="{4D75CF9E-8DD2-41DA-825A-161DAF93A0D1}" destId="{EFFA4A7A-CC9F-421E-832A-EB57D016816D}" srcOrd="0" destOrd="0" presId="urn:microsoft.com/office/officeart/2005/8/layout/process1"/>
    <dgm:cxn modelId="{3CEC980A-FE49-4F57-B789-280E5486628D}" type="presParOf" srcId="{53B74D4A-E322-44C9-9143-7822186F8B84}" destId="{140BCEED-8AD4-4B8D-9D04-A4CCCAE209C2}" srcOrd="6" destOrd="0" presId="urn:microsoft.com/office/officeart/2005/8/layout/process1"/>
    <dgm:cxn modelId="{9388BFF3-5145-4FA5-9AB8-6B2239B14574}" type="presParOf" srcId="{53B74D4A-E322-44C9-9143-7822186F8B84}" destId="{6EBF5D19-37D0-4374-9CC0-BA11E48A310E}" srcOrd="7" destOrd="0" presId="urn:microsoft.com/office/officeart/2005/8/layout/process1"/>
    <dgm:cxn modelId="{66082849-5D24-4BD2-A168-A507800020BD}" type="presParOf" srcId="{6EBF5D19-37D0-4374-9CC0-BA11E48A310E}" destId="{A80D9C12-1BBA-4F99-93C2-3470BE307810}" srcOrd="0" destOrd="0" presId="urn:microsoft.com/office/officeart/2005/8/layout/process1"/>
    <dgm:cxn modelId="{B4351DC4-04D1-4219-9E43-9F98053952E4}" type="presParOf" srcId="{53B74D4A-E322-44C9-9143-7822186F8B84}" destId="{BFABC7F0-141C-46C5-A5AA-C6169CB353F9}" srcOrd="8" destOrd="0" presId="urn:microsoft.com/office/officeart/2005/8/layout/process1"/>
    <dgm:cxn modelId="{13AECCF4-4432-4464-8968-1D3B09F3CBCD}" type="presParOf" srcId="{53B74D4A-E322-44C9-9143-7822186F8B84}" destId="{870AB48F-281A-4CE2-AB48-207C9623E51E}" srcOrd="9" destOrd="0" presId="urn:microsoft.com/office/officeart/2005/8/layout/process1"/>
    <dgm:cxn modelId="{65C5D58A-EF2E-4F5D-8454-3D21CCF7E852}" type="presParOf" srcId="{870AB48F-281A-4CE2-AB48-207C9623E51E}" destId="{9C44D3F2-EFBE-4ED4-837E-8CFAAC87F8A3}" srcOrd="0" destOrd="0" presId="urn:microsoft.com/office/officeart/2005/8/layout/process1"/>
    <dgm:cxn modelId="{14C3E930-2E25-40B5-B4D9-CE058A0CF162}" type="presParOf" srcId="{53B74D4A-E322-44C9-9143-7822186F8B84}" destId="{5BD1FBFD-F84A-4764-A1B3-F9F0CDBE6431}" srcOrd="1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2929663-8E93-4915-B463-B809A96AD244}" type="doc">
      <dgm:prSet loTypeId="urn:microsoft.com/office/officeart/2005/8/layout/process1" loCatId="process" qsTypeId="urn:microsoft.com/office/officeart/2005/8/quickstyle/simple1" qsCatId="simple" csTypeId="urn:microsoft.com/office/officeart/2005/8/colors/accent4_2" csCatId="accent4" phldr="1"/>
      <dgm:spPr/>
    </dgm:pt>
    <dgm:pt modelId="{79E4D75C-6781-49B4-BA1F-9A0CB52AFB78}">
      <dgm:prSet phldrT="[Text]" custT="1"/>
      <dgm:spPr/>
      <dgm:t>
        <a:bodyPr/>
        <a:lstStyle/>
        <a:p>
          <a:r>
            <a:rPr lang="en-US" sz="1500" dirty="0" smtClean="0"/>
            <a:t>User shares a document using Edit or View link</a:t>
          </a:r>
          <a:endParaRPr lang="en-US" sz="1500" dirty="0"/>
        </a:p>
      </dgm:t>
    </dgm:pt>
    <dgm:pt modelId="{3E9032E8-5DAF-4C8C-94FD-93DB5638D070}" type="parTrans" cxnId="{E5727E81-043D-492B-820B-C813462D7D57}">
      <dgm:prSet/>
      <dgm:spPr/>
      <dgm:t>
        <a:bodyPr/>
        <a:lstStyle/>
        <a:p>
          <a:endParaRPr lang="en-US" sz="1500"/>
        </a:p>
      </dgm:t>
    </dgm:pt>
    <dgm:pt modelId="{7C6F3BB7-B7BA-428A-8DEE-F4780778CDF2}" type="sibTrans" cxnId="{E5727E81-043D-492B-820B-C813462D7D57}">
      <dgm:prSet custT="1"/>
      <dgm:spPr/>
      <dgm:t>
        <a:bodyPr/>
        <a:lstStyle/>
        <a:p>
          <a:endParaRPr lang="en-US" sz="1500"/>
        </a:p>
      </dgm:t>
    </dgm:pt>
    <dgm:pt modelId="{B4ECB9A6-7975-46D2-85E4-832485C678DE}">
      <dgm:prSet custT="1"/>
      <dgm:spPr/>
      <dgm:t>
        <a:bodyPr/>
        <a:lstStyle/>
        <a:p>
          <a:r>
            <a:rPr lang="en-US" sz="1500" dirty="0" smtClean="0"/>
            <a:t>Hidden user created and granted permissions on the document. Inheritance broken.</a:t>
          </a:r>
          <a:endParaRPr lang="en-US" sz="1500" dirty="0"/>
        </a:p>
      </dgm:t>
    </dgm:pt>
    <dgm:pt modelId="{CEE60A00-E0CE-4CFD-8CC5-7DEA273ABE5E}" type="parTrans" cxnId="{737E789C-B670-4035-BC04-86334F7639E2}">
      <dgm:prSet/>
      <dgm:spPr/>
      <dgm:t>
        <a:bodyPr/>
        <a:lstStyle/>
        <a:p>
          <a:endParaRPr lang="en-US" sz="1500"/>
        </a:p>
      </dgm:t>
    </dgm:pt>
    <dgm:pt modelId="{E9A45BE0-2A19-42A6-8794-C6464974A0DF}" type="sibTrans" cxnId="{737E789C-B670-4035-BC04-86334F7639E2}">
      <dgm:prSet custT="1"/>
      <dgm:spPr/>
      <dgm:t>
        <a:bodyPr/>
        <a:lstStyle/>
        <a:p>
          <a:endParaRPr lang="en-US" sz="1500"/>
        </a:p>
      </dgm:t>
    </dgm:pt>
    <dgm:pt modelId="{33AE1C3E-0763-4052-BCC8-2D8DB53610C8}">
      <dgm:prSet custT="1"/>
      <dgm:spPr/>
      <dgm:t>
        <a:bodyPr/>
        <a:lstStyle/>
        <a:p>
          <a:r>
            <a:rPr lang="en-US" sz="1500" dirty="0" smtClean="0"/>
            <a:t>Guest receives email with Guest Link. Clicks on the link.</a:t>
          </a:r>
          <a:endParaRPr lang="en-US" sz="1500" dirty="0"/>
        </a:p>
      </dgm:t>
    </dgm:pt>
    <dgm:pt modelId="{9860FFB8-2BE6-48DF-AF3B-6B48ABD0F013}" type="parTrans" cxnId="{5CDF3C12-4BCE-4B7A-B20F-B8629AEC8CDA}">
      <dgm:prSet/>
      <dgm:spPr/>
      <dgm:t>
        <a:bodyPr/>
        <a:lstStyle/>
        <a:p>
          <a:endParaRPr lang="en-US" sz="1500"/>
        </a:p>
      </dgm:t>
    </dgm:pt>
    <dgm:pt modelId="{34685517-08DF-41F7-83ED-5882733F74EA}" type="sibTrans" cxnId="{5CDF3C12-4BCE-4B7A-B20F-B8629AEC8CDA}">
      <dgm:prSet custT="1"/>
      <dgm:spPr/>
      <dgm:t>
        <a:bodyPr/>
        <a:lstStyle/>
        <a:p>
          <a:endParaRPr lang="en-US" sz="1500"/>
        </a:p>
      </dgm:t>
    </dgm:pt>
    <dgm:pt modelId="{7050FDD6-285C-46ED-BB02-AB102A1675A6}">
      <dgm:prSet custT="1"/>
      <dgm:spPr/>
      <dgm:t>
        <a:bodyPr/>
        <a:lstStyle/>
        <a:p>
          <a:r>
            <a:rPr lang="en-US" sz="1500" dirty="0" smtClean="0"/>
            <a:t>User impersonates the hidden user and is redirected to the document in web apps.</a:t>
          </a:r>
          <a:endParaRPr lang="en-US" sz="1500" dirty="0"/>
        </a:p>
      </dgm:t>
    </dgm:pt>
    <dgm:pt modelId="{1E01818E-9B05-4166-B830-D7B7E0AEC461}" type="parTrans" cxnId="{0AFDBE58-BFEF-455B-B71D-CAE930965D11}">
      <dgm:prSet/>
      <dgm:spPr/>
      <dgm:t>
        <a:bodyPr/>
        <a:lstStyle/>
        <a:p>
          <a:endParaRPr lang="en-US" sz="1500"/>
        </a:p>
      </dgm:t>
    </dgm:pt>
    <dgm:pt modelId="{A67DD87B-B577-4760-AA55-80F32C0498F7}" type="sibTrans" cxnId="{0AFDBE58-BFEF-455B-B71D-CAE930965D11}">
      <dgm:prSet custT="1"/>
      <dgm:spPr/>
      <dgm:t>
        <a:bodyPr/>
        <a:lstStyle/>
        <a:p>
          <a:endParaRPr lang="en-US" sz="1500"/>
        </a:p>
      </dgm:t>
    </dgm:pt>
    <dgm:pt modelId="{49738C41-C274-4BA1-A16A-3740FD12C6D7}">
      <dgm:prSet custT="1"/>
      <dgm:spPr/>
      <dgm:t>
        <a:bodyPr/>
        <a:lstStyle/>
        <a:p>
          <a:r>
            <a:rPr lang="en-US" sz="1500" dirty="0" smtClean="0"/>
            <a:t>Verification:</a:t>
          </a:r>
        </a:p>
        <a:p>
          <a:r>
            <a:rPr lang="en-US" sz="1500" dirty="0" smtClean="0"/>
            <a:t>Are Guest Links enabled? Is this a valid link? Does the document exist?</a:t>
          </a:r>
          <a:endParaRPr lang="en-US" sz="1500" dirty="0"/>
        </a:p>
      </dgm:t>
    </dgm:pt>
    <dgm:pt modelId="{C278E290-9BDA-43C7-9878-FD63DA6FDE0E}" type="parTrans" cxnId="{52E425E9-8810-43E0-9FB4-2F3660587FB4}">
      <dgm:prSet/>
      <dgm:spPr/>
      <dgm:t>
        <a:bodyPr/>
        <a:lstStyle/>
        <a:p>
          <a:endParaRPr lang="en-US" sz="1500"/>
        </a:p>
      </dgm:t>
    </dgm:pt>
    <dgm:pt modelId="{022327B1-A67C-478B-BA9A-EB0827279CFD}" type="sibTrans" cxnId="{52E425E9-8810-43E0-9FB4-2F3660587FB4}">
      <dgm:prSet custT="1"/>
      <dgm:spPr/>
      <dgm:t>
        <a:bodyPr/>
        <a:lstStyle/>
        <a:p>
          <a:endParaRPr lang="en-US" sz="1500"/>
        </a:p>
      </dgm:t>
    </dgm:pt>
    <dgm:pt modelId="{53B74D4A-E322-44C9-9143-7822186F8B84}" type="pres">
      <dgm:prSet presAssocID="{72929663-8E93-4915-B463-B809A96AD244}" presName="Name0" presStyleCnt="0">
        <dgm:presLayoutVars>
          <dgm:dir/>
          <dgm:resizeHandles val="exact"/>
        </dgm:presLayoutVars>
      </dgm:prSet>
      <dgm:spPr/>
    </dgm:pt>
    <dgm:pt modelId="{ACE6D12C-500A-4D49-B0CF-6117FD777471}" type="pres">
      <dgm:prSet presAssocID="{79E4D75C-6781-49B4-BA1F-9A0CB52AFB78}" presName="node" presStyleLbl="node1" presStyleIdx="0" presStyleCnt="5">
        <dgm:presLayoutVars>
          <dgm:bulletEnabled val="1"/>
        </dgm:presLayoutVars>
      </dgm:prSet>
      <dgm:spPr/>
      <dgm:t>
        <a:bodyPr/>
        <a:lstStyle/>
        <a:p>
          <a:endParaRPr lang="en-US"/>
        </a:p>
      </dgm:t>
    </dgm:pt>
    <dgm:pt modelId="{F7E4AC31-B760-4B5F-AF63-FD846EE2266F}" type="pres">
      <dgm:prSet presAssocID="{7C6F3BB7-B7BA-428A-8DEE-F4780778CDF2}" presName="sibTrans" presStyleLbl="sibTrans2D1" presStyleIdx="0" presStyleCnt="4"/>
      <dgm:spPr/>
      <dgm:t>
        <a:bodyPr/>
        <a:lstStyle/>
        <a:p>
          <a:endParaRPr lang="en-US"/>
        </a:p>
      </dgm:t>
    </dgm:pt>
    <dgm:pt modelId="{BF870838-9ADE-43CE-8A09-8AAA0CAB7917}" type="pres">
      <dgm:prSet presAssocID="{7C6F3BB7-B7BA-428A-8DEE-F4780778CDF2}" presName="connectorText" presStyleLbl="sibTrans2D1" presStyleIdx="0" presStyleCnt="4"/>
      <dgm:spPr/>
      <dgm:t>
        <a:bodyPr/>
        <a:lstStyle/>
        <a:p>
          <a:endParaRPr lang="en-US"/>
        </a:p>
      </dgm:t>
    </dgm:pt>
    <dgm:pt modelId="{1A8F679F-A159-4C99-B659-AED0860B1BB0}" type="pres">
      <dgm:prSet presAssocID="{B4ECB9A6-7975-46D2-85E4-832485C678DE}" presName="node" presStyleLbl="node1" presStyleIdx="1" presStyleCnt="5">
        <dgm:presLayoutVars>
          <dgm:bulletEnabled val="1"/>
        </dgm:presLayoutVars>
      </dgm:prSet>
      <dgm:spPr/>
      <dgm:t>
        <a:bodyPr/>
        <a:lstStyle/>
        <a:p>
          <a:endParaRPr lang="en-US"/>
        </a:p>
      </dgm:t>
    </dgm:pt>
    <dgm:pt modelId="{4B002AC7-57E2-4575-9884-05536A4107FF}" type="pres">
      <dgm:prSet presAssocID="{E9A45BE0-2A19-42A6-8794-C6464974A0DF}" presName="sibTrans" presStyleLbl="sibTrans2D1" presStyleIdx="1" presStyleCnt="4"/>
      <dgm:spPr/>
      <dgm:t>
        <a:bodyPr/>
        <a:lstStyle/>
        <a:p>
          <a:endParaRPr lang="en-US"/>
        </a:p>
      </dgm:t>
    </dgm:pt>
    <dgm:pt modelId="{C3A03EF9-0D62-4597-8E0A-EF632BA0AFA3}" type="pres">
      <dgm:prSet presAssocID="{E9A45BE0-2A19-42A6-8794-C6464974A0DF}" presName="connectorText" presStyleLbl="sibTrans2D1" presStyleIdx="1" presStyleCnt="4"/>
      <dgm:spPr/>
      <dgm:t>
        <a:bodyPr/>
        <a:lstStyle/>
        <a:p>
          <a:endParaRPr lang="en-US"/>
        </a:p>
      </dgm:t>
    </dgm:pt>
    <dgm:pt modelId="{45B84050-EA37-468E-A1BB-C839E07E5D2F}" type="pres">
      <dgm:prSet presAssocID="{33AE1C3E-0763-4052-BCC8-2D8DB53610C8}" presName="node" presStyleLbl="node1" presStyleIdx="2" presStyleCnt="5">
        <dgm:presLayoutVars>
          <dgm:bulletEnabled val="1"/>
        </dgm:presLayoutVars>
      </dgm:prSet>
      <dgm:spPr/>
      <dgm:t>
        <a:bodyPr/>
        <a:lstStyle/>
        <a:p>
          <a:endParaRPr lang="en-US"/>
        </a:p>
      </dgm:t>
    </dgm:pt>
    <dgm:pt modelId="{4D75CF9E-8DD2-41DA-825A-161DAF93A0D1}" type="pres">
      <dgm:prSet presAssocID="{34685517-08DF-41F7-83ED-5882733F74EA}" presName="sibTrans" presStyleLbl="sibTrans2D1" presStyleIdx="2" presStyleCnt="4"/>
      <dgm:spPr/>
      <dgm:t>
        <a:bodyPr/>
        <a:lstStyle/>
        <a:p>
          <a:endParaRPr lang="en-US"/>
        </a:p>
      </dgm:t>
    </dgm:pt>
    <dgm:pt modelId="{EFFA4A7A-CC9F-421E-832A-EB57D016816D}" type="pres">
      <dgm:prSet presAssocID="{34685517-08DF-41F7-83ED-5882733F74EA}" presName="connectorText" presStyleLbl="sibTrans2D1" presStyleIdx="2" presStyleCnt="4"/>
      <dgm:spPr/>
      <dgm:t>
        <a:bodyPr/>
        <a:lstStyle/>
        <a:p>
          <a:endParaRPr lang="en-US"/>
        </a:p>
      </dgm:t>
    </dgm:pt>
    <dgm:pt modelId="{140BCEED-8AD4-4B8D-9D04-A4CCCAE209C2}" type="pres">
      <dgm:prSet presAssocID="{49738C41-C274-4BA1-A16A-3740FD12C6D7}" presName="node" presStyleLbl="node1" presStyleIdx="3" presStyleCnt="5">
        <dgm:presLayoutVars>
          <dgm:bulletEnabled val="1"/>
        </dgm:presLayoutVars>
      </dgm:prSet>
      <dgm:spPr/>
      <dgm:t>
        <a:bodyPr/>
        <a:lstStyle/>
        <a:p>
          <a:endParaRPr lang="en-US"/>
        </a:p>
      </dgm:t>
    </dgm:pt>
    <dgm:pt modelId="{6EBF5D19-37D0-4374-9CC0-BA11E48A310E}" type="pres">
      <dgm:prSet presAssocID="{022327B1-A67C-478B-BA9A-EB0827279CFD}" presName="sibTrans" presStyleLbl="sibTrans2D1" presStyleIdx="3" presStyleCnt="4"/>
      <dgm:spPr/>
      <dgm:t>
        <a:bodyPr/>
        <a:lstStyle/>
        <a:p>
          <a:endParaRPr lang="en-US"/>
        </a:p>
      </dgm:t>
    </dgm:pt>
    <dgm:pt modelId="{A80D9C12-1BBA-4F99-93C2-3470BE307810}" type="pres">
      <dgm:prSet presAssocID="{022327B1-A67C-478B-BA9A-EB0827279CFD}" presName="connectorText" presStyleLbl="sibTrans2D1" presStyleIdx="3" presStyleCnt="4"/>
      <dgm:spPr/>
      <dgm:t>
        <a:bodyPr/>
        <a:lstStyle/>
        <a:p>
          <a:endParaRPr lang="en-US"/>
        </a:p>
      </dgm:t>
    </dgm:pt>
    <dgm:pt modelId="{BFABC7F0-141C-46C5-A5AA-C6169CB353F9}" type="pres">
      <dgm:prSet presAssocID="{7050FDD6-285C-46ED-BB02-AB102A1675A6}" presName="node" presStyleLbl="node1" presStyleIdx="4" presStyleCnt="5">
        <dgm:presLayoutVars>
          <dgm:bulletEnabled val="1"/>
        </dgm:presLayoutVars>
      </dgm:prSet>
      <dgm:spPr/>
      <dgm:t>
        <a:bodyPr/>
        <a:lstStyle/>
        <a:p>
          <a:endParaRPr lang="en-US"/>
        </a:p>
      </dgm:t>
    </dgm:pt>
  </dgm:ptLst>
  <dgm:cxnLst>
    <dgm:cxn modelId="{CCFECCB5-5ECE-48AA-8797-24C898BE5C33}" type="presOf" srcId="{7050FDD6-285C-46ED-BB02-AB102A1675A6}" destId="{BFABC7F0-141C-46C5-A5AA-C6169CB353F9}" srcOrd="0" destOrd="0" presId="urn:microsoft.com/office/officeart/2005/8/layout/process1"/>
    <dgm:cxn modelId="{7036C58B-2488-4DC9-B360-78EB20D08AD2}" type="presOf" srcId="{33AE1C3E-0763-4052-BCC8-2D8DB53610C8}" destId="{45B84050-EA37-468E-A1BB-C839E07E5D2F}" srcOrd="0" destOrd="0" presId="urn:microsoft.com/office/officeart/2005/8/layout/process1"/>
    <dgm:cxn modelId="{5B044763-59FA-4D2D-9E8F-65A2D22F2F5D}" type="presOf" srcId="{022327B1-A67C-478B-BA9A-EB0827279CFD}" destId="{6EBF5D19-37D0-4374-9CC0-BA11E48A310E}" srcOrd="0" destOrd="0" presId="urn:microsoft.com/office/officeart/2005/8/layout/process1"/>
    <dgm:cxn modelId="{5824DC00-A3D3-47B4-A348-0E9C980AEAC6}" type="presOf" srcId="{79E4D75C-6781-49B4-BA1F-9A0CB52AFB78}" destId="{ACE6D12C-500A-4D49-B0CF-6117FD777471}" srcOrd="0" destOrd="0" presId="urn:microsoft.com/office/officeart/2005/8/layout/process1"/>
    <dgm:cxn modelId="{737E789C-B670-4035-BC04-86334F7639E2}" srcId="{72929663-8E93-4915-B463-B809A96AD244}" destId="{B4ECB9A6-7975-46D2-85E4-832485C678DE}" srcOrd="1" destOrd="0" parTransId="{CEE60A00-E0CE-4CFD-8CC5-7DEA273ABE5E}" sibTransId="{E9A45BE0-2A19-42A6-8794-C6464974A0DF}"/>
    <dgm:cxn modelId="{F8EDDBBA-9E75-422F-BE0B-6CF51AF3E469}" type="presOf" srcId="{34685517-08DF-41F7-83ED-5882733F74EA}" destId="{EFFA4A7A-CC9F-421E-832A-EB57D016816D}" srcOrd="1" destOrd="0" presId="urn:microsoft.com/office/officeart/2005/8/layout/process1"/>
    <dgm:cxn modelId="{B379CE85-84F2-45A1-83A9-AD55E6AEFB58}" type="presOf" srcId="{7C6F3BB7-B7BA-428A-8DEE-F4780778CDF2}" destId="{BF870838-9ADE-43CE-8A09-8AAA0CAB7917}" srcOrd="1" destOrd="0" presId="urn:microsoft.com/office/officeart/2005/8/layout/process1"/>
    <dgm:cxn modelId="{49C5F60C-0115-4545-94A3-8053AB4BD33A}" type="presOf" srcId="{49738C41-C274-4BA1-A16A-3740FD12C6D7}" destId="{140BCEED-8AD4-4B8D-9D04-A4CCCAE209C2}" srcOrd="0" destOrd="0" presId="urn:microsoft.com/office/officeart/2005/8/layout/process1"/>
    <dgm:cxn modelId="{E5727E81-043D-492B-820B-C813462D7D57}" srcId="{72929663-8E93-4915-B463-B809A96AD244}" destId="{79E4D75C-6781-49B4-BA1F-9A0CB52AFB78}" srcOrd="0" destOrd="0" parTransId="{3E9032E8-5DAF-4C8C-94FD-93DB5638D070}" sibTransId="{7C6F3BB7-B7BA-428A-8DEE-F4780778CDF2}"/>
    <dgm:cxn modelId="{3DA36198-22A3-4CD3-8056-30ACA8B38FCD}" type="presOf" srcId="{34685517-08DF-41F7-83ED-5882733F74EA}" destId="{4D75CF9E-8DD2-41DA-825A-161DAF93A0D1}" srcOrd="0" destOrd="0" presId="urn:microsoft.com/office/officeart/2005/8/layout/process1"/>
    <dgm:cxn modelId="{CF65B3FB-102E-4A8B-A508-37F6F99534DB}" type="presOf" srcId="{E9A45BE0-2A19-42A6-8794-C6464974A0DF}" destId="{C3A03EF9-0D62-4597-8E0A-EF632BA0AFA3}" srcOrd="1" destOrd="0" presId="urn:microsoft.com/office/officeart/2005/8/layout/process1"/>
    <dgm:cxn modelId="{0AFDBE58-BFEF-455B-B71D-CAE930965D11}" srcId="{72929663-8E93-4915-B463-B809A96AD244}" destId="{7050FDD6-285C-46ED-BB02-AB102A1675A6}" srcOrd="4" destOrd="0" parTransId="{1E01818E-9B05-4166-B830-D7B7E0AEC461}" sibTransId="{A67DD87B-B577-4760-AA55-80F32C0498F7}"/>
    <dgm:cxn modelId="{5CDF3C12-4BCE-4B7A-B20F-B8629AEC8CDA}" srcId="{72929663-8E93-4915-B463-B809A96AD244}" destId="{33AE1C3E-0763-4052-BCC8-2D8DB53610C8}" srcOrd="2" destOrd="0" parTransId="{9860FFB8-2BE6-48DF-AF3B-6B48ABD0F013}" sibTransId="{34685517-08DF-41F7-83ED-5882733F74EA}"/>
    <dgm:cxn modelId="{52E425E9-8810-43E0-9FB4-2F3660587FB4}" srcId="{72929663-8E93-4915-B463-B809A96AD244}" destId="{49738C41-C274-4BA1-A16A-3740FD12C6D7}" srcOrd="3" destOrd="0" parTransId="{C278E290-9BDA-43C7-9878-FD63DA6FDE0E}" sibTransId="{022327B1-A67C-478B-BA9A-EB0827279CFD}"/>
    <dgm:cxn modelId="{2D624A4D-3993-4341-A40B-156C495FA96F}" type="presOf" srcId="{B4ECB9A6-7975-46D2-85E4-832485C678DE}" destId="{1A8F679F-A159-4C99-B659-AED0860B1BB0}" srcOrd="0" destOrd="0" presId="urn:microsoft.com/office/officeart/2005/8/layout/process1"/>
    <dgm:cxn modelId="{73CDB608-8DB9-4B2C-A638-82BB549C5296}" type="presOf" srcId="{E9A45BE0-2A19-42A6-8794-C6464974A0DF}" destId="{4B002AC7-57E2-4575-9884-05536A4107FF}" srcOrd="0" destOrd="0" presId="urn:microsoft.com/office/officeart/2005/8/layout/process1"/>
    <dgm:cxn modelId="{113B7B7B-39A7-4174-80F3-AD5421F51999}" type="presOf" srcId="{7C6F3BB7-B7BA-428A-8DEE-F4780778CDF2}" destId="{F7E4AC31-B760-4B5F-AF63-FD846EE2266F}" srcOrd="0" destOrd="0" presId="urn:microsoft.com/office/officeart/2005/8/layout/process1"/>
    <dgm:cxn modelId="{B55DEA37-A4FA-49AF-890D-2227445130FB}" type="presOf" srcId="{72929663-8E93-4915-B463-B809A96AD244}" destId="{53B74D4A-E322-44C9-9143-7822186F8B84}" srcOrd="0" destOrd="0" presId="urn:microsoft.com/office/officeart/2005/8/layout/process1"/>
    <dgm:cxn modelId="{654618E0-4082-4ABD-BCB3-CFBF65C4BB6B}" type="presOf" srcId="{022327B1-A67C-478B-BA9A-EB0827279CFD}" destId="{A80D9C12-1BBA-4F99-93C2-3470BE307810}" srcOrd="1" destOrd="0" presId="urn:microsoft.com/office/officeart/2005/8/layout/process1"/>
    <dgm:cxn modelId="{42FA8FF0-2CC6-453A-869F-445E990AED8B}" type="presParOf" srcId="{53B74D4A-E322-44C9-9143-7822186F8B84}" destId="{ACE6D12C-500A-4D49-B0CF-6117FD777471}" srcOrd="0" destOrd="0" presId="urn:microsoft.com/office/officeart/2005/8/layout/process1"/>
    <dgm:cxn modelId="{4D0F80D6-76A3-4D20-9056-C78E037409CB}" type="presParOf" srcId="{53B74D4A-E322-44C9-9143-7822186F8B84}" destId="{F7E4AC31-B760-4B5F-AF63-FD846EE2266F}" srcOrd="1" destOrd="0" presId="urn:microsoft.com/office/officeart/2005/8/layout/process1"/>
    <dgm:cxn modelId="{57CEC23A-272D-49E7-B185-C75553F4DA6B}" type="presParOf" srcId="{F7E4AC31-B760-4B5F-AF63-FD846EE2266F}" destId="{BF870838-9ADE-43CE-8A09-8AAA0CAB7917}" srcOrd="0" destOrd="0" presId="urn:microsoft.com/office/officeart/2005/8/layout/process1"/>
    <dgm:cxn modelId="{A28942DC-DF4C-4F7A-8178-78AFD27A7469}" type="presParOf" srcId="{53B74D4A-E322-44C9-9143-7822186F8B84}" destId="{1A8F679F-A159-4C99-B659-AED0860B1BB0}" srcOrd="2" destOrd="0" presId="urn:microsoft.com/office/officeart/2005/8/layout/process1"/>
    <dgm:cxn modelId="{7B21DBA6-759A-4766-930F-36CF94654BA6}" type="presParOf" srcId="{53B74D4A-E322-44C9-9143-7822186F8B84}" destId="{4B002AC7-57E2-4575-9884-05536A4107FF}" srcOrd="3" destOrd="0" presId="urn:microsoft.com/office/officeart/2005/8/layout/process1"/>
    <dgm:cxn modelId="{567F78F1-E41D-4E15-9464-590B2F35650B}" type="presParOf" srcId="{4B002AC7-57E2-4575-9884-05536A4107FF}" destId="{C3A03EF9-0D62-4597-8E0A-EF632BA0AFA3}" srcOrd="0" destOrd="0" presId="urn:microsoft.com/office/officeart/2005/8/layout/process1"/>
    <dgm:cxn modelId="{13DA2584-8B12-4392-836F-D746348A2197}" type="presParOf" srcId="{53B74D4A-E322-44C9-9143-7822186F8B84}" destId="{45B84050-EA37-468E-A1BB-C839E07E5D2F}" srcOrd="4" destOrd="0" presId="urn:microsoft.com/office/officeart/2005/8/layout/process1"/>
    <dgm:cxn modelId="{B7B58856-12C3-43E2-B618-B63E6E96150D}" type="presParOf" srcId="{53B74D4A-E322-44C9-9143-7822186F8B84}" destId="{4D75CF9E-8DD2-41DA-825A-161DAF93A0D1}" srcOrd="5" destOrd="0" presId="urn:microsoft.com/office/officeart/2005/8/layout/process1"/>
    <dgm:cxn modelId="{0854CFFF-EC2C-4508-A3DD-E3E9A093B52A}" type="presParOf" srcId="{4D75CF9E-8DD2-41DA-825A-161DAF93A0D1}" destId="{EFFA4A7A-CC9F-421E-832A-EB57D016816D}" srcOrd="0" destOrd="0" presId="urn:microsoft.com/office/officeart/2005/8/layout/process1"/>
    <dgm:cxn modelId="{0E32D549-CBAA-40F5-BB70-1F679497D6BD}" type="presParOf" srcId="{53B74D4A-E322-44C9-9143-7822186F8B84}" destId="{140BCEED-8AD4-4B8D-9D04-A4CCCAE209C2}" srcOrd="6" destOrd="0" presId="urn:microsoft.com/office/officeart/2005/8/layout/process1"/>
    <dgm:cxn modelId="{D37F29B9-4E6C-41EE-B657-E888983F929E}" type="presParOf" srcId="{53B74D4A-E322-44C9-9143-7822186F8B84}" destId="{6EBF5D19-37D0-4374-9CC0-BA11E48A310E}" srcOrd="7" destOrd="0" presId="urn:microsoft.com/office/officeart/2005/8/layout/process1"/>
    <dgm:cxn modelId="{FE2961BD-1ECB-4DF4-B87A-6053A18D543F}" type="presParOf" srcId="{6EBF5D19-37D0-4374-9CC0-BA11E48A310E}" destId="{A80D9C12-1BBA-4F99-93C2-3470BE307810}" srcOrd="0" destOrd="0" presId="urn:microsoft.com/office/officeart/2005/8/layout/process1"/>
    <dgm:cxn modelId="{52B39CAE-6680-446E-A099-9AF47F92E545}" type="presParOf" srcId="{53B74D4A-E322-44C9-9143-7822186F8B84}" destId="{BFABC7F0-141C-46C5-A5AA-C6169CB353F9}"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8461CF-EA3B-4031-AA85-83F814D2CF2D}">
      <dsp:nvSpPr>
        <dsp:cNvPr id="0" name=""/>
        <dsp:cNvSpPr/>
      </dsp:nvSpPr>
      <dsp:spPr>
        <a:xfrm>
          <a:off x="3362" y="282901"/>
          <a:ext cx="1469993" cy="88199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Break inheritance</a:t>
          </a:r>
          <a:endParaRPr lang="en-US" sz="1200" kern="1200" dirty="0"/>
        </a:p>
      </dsp:txBody>
      <dsp:txXfrm>
        <a:off x="29195" y="308734"/>
        <a:ext cx="1418327" cy="830330"/>
      </dsp:txXfrm>
    </dsp:sp>
    <dsp:sp modelId="{18F25A37-F7A9-4814-BD72-4F47F2AA3A1F}">
      <dsp:nvSpPr>
        <dsp:cNvPr id="0" name=""/>
        <dsp:cNvSpPr/>
      </dsp:nvSpPr>
      <dsp:spPr>
        <a:xfrm>
          <a:off x="1620355" y="541620"/>
          <a:ext cx="311638" cy="3645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1620355" y="614532"/>
        <a:ext cx="218147" cy="218734"/>
      </dsp:txXfrm>
    </dsp:sp>
    <dsp:sp modelId="{56109D4E-8428-4FAF-988A-DEF97CDEE5DD}">
      <dsp:nvSpPr>
        <dsp:cNvPr id="0" name=""/>
        <dsp:cNvSpPr/>
      </dsp:nvSpPr>
      <dsp:spPr>
        <a:xfrm>
          <a:off x="2061353" y="282901"/>
          <a:ext cx="1469993" cy="88199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Copy permissions/groups from Site to Document</a:t>
          </a:r>
          <a:endParaRPr lang="en-US" sz="1200" kern="1200" dirty="0"/>
        </a:p>
      </dsp:txBody>
      <dsp:txXfrm>
        <a:off x="2087186" y="308734"/>
        <a:ext cx="1418327" cy="830330"/>
      </dsp:txXfrm>
    </dsp:sp>
    <dsp:sp modelId="{FD8F3B28-A577-406A-9436-02A0A83A54C5}">
      <dsp:nvSpPr>
        <dsp:cNvPr id="0" name=""/>
        <dsp:cNvSpPr/>
      </dsp:nvSpPr>
      <dsp:spPr>
        <a:xfrm>
          <a:off x="3678346" y="541620"/>
          <a:ext cx="311638" cy="3645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3678346" y="614532"/>
        <a:ext cx="218147" cy="218734"/>
      </dsp:txXfrm>
    </dsp:sp>
    <dsp:sp modelId="{115F9D78-FCE4-4513-80F5-008696755A82}">
      <dsp:nvSpPr>
        <dsp:cNvPr id="0" name=""/>
        <dsp:cNvSpPr/>
      </dsp:nvSpPr>
      <dsp:spPr>
        <a:xfrm>
          <a:off x="4119344" y="282901"/>
          <a:ext cx="1469993" cy="88199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Grant permissions to recipient on the document</a:t>
          </a:r>
          <a:endParaRPr lang="en-US" sz="1200" kern="1200" dirty="0"/>
        </a:p>
      </dsp:txBody>
      <dsp:txXfrm>
        <a:off x="4145177" y="308734"/>
        <a:ext cx="1418327" cy="830330"/>
      </dsp:txXfrm>
    </dsp:sp>
    <dsp:sp modelId="{2DE5B2A8-16E9-4F7A-9ED4-634C8C98957F}">
      <dsp:nvSpPr>
        <dsp:cNvPr id="0" name=""/>
        <dsp:cNvSpPr/>
      </dsp:nvSpPr>
      <dsp:spPr>
        <a:xfrm>
          <a:off x="5736337" y="541620"/>
          <a:ext cx="311638" cy="3645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5736337" y="614532"/>
        <a:ext cx="218147" cy="218734"/>
      </dsp:txXfrm>
    </dsp:sp>
    <dsp:sp modelId="{DE9DFE9D-FEA0-46DF-9BBB-A7394C1A7037}">
      <dsp:nvSpPr>
        <dsp:cNvPr id="0" name=""/>
        <dsp:cNvSpPr/>
      </dsp:nvSpPr>
      <dsp:spPr>
        <a:xfrm>
          <a:off x="6177336" y="282901"/>
          <a:ext cx="1469993" cy="88199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kern="1200" dirty="0" smtClean="0"/>
            <a:t>Send email notification to recipient</a:t>
          </a:r>
          <a:endParaRPr lang="en-US" sz="1200" kern="1200" dirty="0"/>
        </a:p>
      </dsp:txBody>
      <dsp:txXfrm>
        <a:off x="6203169" y="308734"/>
        <a:ext cx="1418327" cy="8303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E6D12C-500A-4D49-B0CF-6117FD777471}">
      <dsp:nvSpPr>
        <dsp:cNvPr id="0" name=""/>
        <dsp:cNvSpPr/>
      </dsp:nvSpPr>
      <dsp:spPr>
        <a:xfrm>
          <a:off x="1059" y="404906"/>
          <a:ext cx="2259255" cy="1355553"/>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User gets Access Denied</a:t>
          </a:r>
          <a:endParaRPr lang="en-US" sz="2400" kern="1200" dirty="0"/>
        </a:p>
      </dsp:txBody>
      <dsp:txXfrm>
        <a:off x="40762" y="444609"/>
        <a:ext cx="2179849" cy="1276147"/>
      </dsp:txXfrm>
    </dsp:sp>
    <dsp:sp modelId="{F7E4AC31-B760-4B5F-AF63-FD846EE2266F}">
      <dsp:nvSpPr>
        <dsp:cNvPr id="0" name=""/>
        <dsp:cNvSpPr/>
      </dsp:nvSpPr>
      <dsp:spPr>
        <a:xfrm>
          <a:off x="2486240" y="802535"/>
          <a:ext cx="478962" cy="56029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2486240" y="914594"/>
        <a:ext cx="335273" cy="336177"/>
      </dsp:txXfrm>
    </dsp:sp>
    <dsp:sp modelId="{1A8F679F-A159-4C99-B659-AED0860B1BB0}">
      <dsp:nvSpPr>
        <dsp:cNvPr id="0" name=""/>
        <dsp:cNvSpPr/>
      </dsp:nvSpPr>
      <dsp:spPr>
        <a:xfrm>
          <a:off x="3164017" y="404906"/>
          <a:ext cx="2259255" cy="1355553"/>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Requests access</a:t>
          </a:r>
          <a:endParaRPr lang="en-US" sz="2400" kern="1200" dirty="0"/>
        </a:p>
      </dsp:txBody>
      <dsp:txXfrm>
        <a:off x="3203720" y="444609"/>
        <a:ext cx="2179849" cy="12761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E6D12C-500A-4D49-B0CF-6117FD777471}">
      <dsp:nvSpPr>
        <dsp:cNvPr id="0" name=""/>
        <dsp:cNvSpPr/>
      </dsp:nvSpPr>
      <dsp:spPr>
        <a:xfrm>
          <a:off x="1041" y="512108"/>
          <a:ext cx="2221631" cy="1332979"/>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User shares a site with a recipient who doesn’t have access</a:t>
          </a:r>
          <a:endParaRPr lang="en-US" sz="1800" kern="1200" dirty="0"/>
        </a:p>
      </dsp:txBody>
      <dsp:txXfrm>
        <a:off x="40083" y="551150"/>
        <a:ext cx="2143547" cy="1254895"/>
      </dsp:txXfrm>
    </dsp:sp>
    <dsp:sp modelId="{F7E4AC31-B760-4B5F-AF63-FD846EE2266F}">
      <dsp:nvSpPr>
        <dsp:cNvPr id="0" name=""/>
        <dsp:cNvSpPr/>
      </dsp:nvSpPr>
      <dsp:spPr>
        <a:xfrm>
          <a:off x="2444836" y="903116"/>
          <a:ext cx="470985" cy="550964"/>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2444836" y="1013309"/>
        <a:ext cx="329690" cy="330578"/>
      </dsp:txXfrm>
    </dsp:sp>
    <dsp:sp modelId="{1A8F679F-A159-4C99-B659-AED0860B1BB0}">
      <dsp:nvSpPr>
        <dsp:cNvPr id="0" name=""/>
        <dsp:cNvSpPr/>
      </dsp:nvSpPr>
      <dsp:spPr>
        <a:xfrm>
          <a:off x="3111326" y="512108"/>
          <a:ext cx="2221631" cy="1332979"/>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Access request created </a:t>
          </a:r>
          <a:endParaRPr lang="en-US" sz="1800" kern="1200" dirty="0"/>
        </a:p>
      </dsp:txBody>
      <dsp:txXfrm>
        <a:off x="3150368" y="551150"/>
        <a:ext cx="2143547" cy="12548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B84050-EA37-468E-A1BB-C839E07E5D2F}">
      <dsp:nvSpPr>
        <dsp:cNvPr id="0" name=""/>
        <dsp:cNvSpPr/>
      </dsp:nvSpPr>
      <dsp:spPr>
        <a:xfrm>
          <a:off x="5022" y="124755"/>
          <a:ext cx="1501303" cy="2590349"/>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Admin notified of pending access request by email</a:t>
          </a:r>
          <a:endParaRPr lang="en-US" sz="1800" kern="1200" dirty="0"/>
        </a:p>
      </dsp:txBody>
      <dsp:txXfrm>
        <a:off x="48994" y="168727"/>
        <a:ext cx="1413359" cy="2502405"/>
      </dsp:txXfrm>
    </dsp:sp>
    <dsp:sp modelId="{4D75CF9E-8DD2-41DA-825A-161DAF93A0D1}">
      <dsp:nvSpPr>
        <dsp:cNvPr id="0" name=""/>
        <dsp:cNvSpPr/>
      </dsp:nvSpPr>
      <dsp:spPr>
        <a:xfrm>
          <a:off x="1656456" y="1233768"/>
          <a:ext cx="318276" cy="372323"/>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1656456" y="1308233"/>
        <a:ext cx="222793" cy="223393"/>
      </dsp:txXfrm>
    </dsp:sp>
    <dsp:sp modelId="{BFABC7F0-141C-46C5-A5AA-C6169CB353F9}">
      <dsp:nvSpPr>
        <dsp:cNvPr id="0" name=""/>
        <dsp:cNvSpPr/>
      </dsp:nvSpPr>
      <dsp:spPr>
        <a:xfrm>
          <a:off x="2106847" y="124755"/>
          <a:ext cx="1501303" cy="2590349"/>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Approves access request from access request list</a:t>
          </a:r>
          <a:endParaRPr lang="en-US" sz="1800" kern="1200" dirty="0"/>
        </a:p>
      </dsp:txBody>
      <dsp:txXfrm>
        <a:off x="2150819" y="168727"/>
        <a:ext cx="1413359" cy="2502405"/>
      </dsp:txXfrm>
    </dsp:sp>
    <dsp:sp modelId="{870AB48F-281A-4CE2-AB48-207C9623E51E}">
      <dsp:nvSpPr>
        <dsp:cNvPr id="0" name=""/>
        <dsp:cNvSpPr/>
      </dsp:nvSpPr>
      <dsp:spPr>
        <a:xfrm>
          <a:off x="3758280" y="1233768"/>
          <a:ext cx="318276" cy="372323"/>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758280" y="1308233"/>
        <a:ext cx="222793" cy="223393"/>
      </dsp:txXfrm>
    </dsp:sp>
    <dsp:sp modelId="{5BD1FBFD-F84A-4764-A1B3-F9F0CDBE6431}">
      <dsp:nvSpPr>
        <dsp:cNvPr id="0" name=""/>
        <dsp:cNvSpPr/>
      </dsp:nvSpPr>
      <dsp:spPr>
        <a:xfrm>
          <a:off x="4208671" y="124755"/>
          <a:ext cx="1501303" cy="2590349"/>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User is notified by email with a link to the resource</a:t>
          </a:r>
          <a:endParaRPr lang="en-US" sz="1800" kern="1200" dirty="0"/>
        </a:p>
      </dsp:txBody>
      <dsp:txXfrm>
        <a:off x="4252643" y="168727"/>
        <a:ext cx="1413359" cy="250240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E6D12C-500A-4D49-B0CF-6117FD777471}">
      <dsp:nvSpPr>
        <dsp:cNvPr id="0" name=""/>
        <dsp:cNvSpPr/>
      </dsp:nvSpPr>
      <dsp:spPr>
        <a:xfrm>
          <a:off x="0" y="261892"/>
          <a:ext cx="1504949" cy="1686014"/>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External user invited </a:t>
          </a:r>
        </a:p>
        <a:p>
          <a:pPr lvl="0" algn="ctr" defTabSz="622300">
            <a:lnSpc>
              <a:spcPct val="90000"/>
            </a:lnSpc>
            <a:spcBef>
              <a:spcPct val="0"/>
            </a:spcBef>
            <a:spcAft>
              <a:spcPct val="35000"/>
            </a:spcAft>
          </a:pPr>
          <a:r>
            <a:rPr lang="en-US" sz="1400" kern="1200" dirty="0" smtClean="0"/>
            <a:t>This creates invitation in Access Request List</a:t>
          </a:r>
          <a:endParaRPr lang="en-US" sz="1400" kern="1200" dirty="0"/>
        </a:p>
      </dsp:txBody>
      <dsp:txXfrm>
        <a:off x="44078" y="305970"/>
        <a:ext cx="1416793" cy="1597858"/>
      </dsp:txXfrm>
    </dsp:sp>
    <dsp:sp modelId="{F7E4AC31-B760-4B5F-AF63-FD846EE2266F}">
      <dsp:nvSpPr>
        <dsp:cNvPr id="0" name=""/>
        <dsp:cNvSpPr/>
      </dsp:nvSpPr>
      <dsp:spPr>
        <a:xfrm>
          <a:off x="1655444" y="918286"/>
          <a:ext cx="319049" cy="3732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1655444" y="992931"/>
        <a:ext cx="223334" cy="223937"/>
      </dsp:txXfrm>
    </dsp:sp>
    <dsp:sp modelId="{1A8F679F-A159-4C99-B659-AED0860B1BB0}">
      <dsp:nvSpPr>
        <dsp:cNvPr id="0" name=""/>
        <dsp:cNvSpPr/>
      </dsp:nvSpPr>
      <dsp:spPr>
        <a:xfrm>
          <a:off x="2106929" y="261892"/>
          <a:ext cx="1504949" cy="1686014"/>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Invitation email sent to guest with invitation URL</a:t>
          </a:r>
          <a:endParaRPr lang="en-US" sz="1400" kern="1200" dirty="0"/>
        </a:p>
      </dsp:txBody>
      <dsp:txXfrm>
        <a:off x="2151007" y="305970"/>
        <a:ext cx="1416793" cy="1597858"/>
      </dsp:txXfrm>
    </dsp:sp>
    <dsp:sp modelId="{4B002AC7-57E2-4575-9884-05536A4107FF}">
      <dsp:nvSpPr>
        <dsp:cNvPr id="0" name=""/>
        <dsp:cNvSpPr/>
      </dsp:nvSpPr>
      <dsp:spPr>
        <a:xfrm>
          <a:off x="3762374" y="918286"/>
          <a:ext cx="319049" cy="3732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762374" y="992931"/>
        <a:ext cx="223334" cy="223937"/>
      </dsp:txXfrm>
    </dsp:sp>
    <dsp:sp modelId="{45B84050-EA37-468E-A1BB-C839E07E5D2F}">
      <dsp:nvSpPr>
        <dsp:cNvPr id="0" name=""/>
        <dsp:cNvSpPr/>
      </dsp:nvSpPr>
      <dsp:spPr>
        <a:xfrm>
          <a:off x="4213859" y="261892"/>
          <a:ext cx="1504949" cy="1686014"/>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Guest clicks URL. Verification of validity of invitation and if external access is enabled.</a:t>
          </a:r>
          <a:endParaRPr lang="en-US" sz="1400" kern="1200" dirty="0"/>
        </a:p>
      </dsp:txBody>
      <dsp:txXfrm>
        <a:off x="4257937" y="305970"/>
        <a:ext cx="1416793" cy="1597858"/>
      </dsp:txXfrm>
    </dsp:sp>
    <dsp:sp modelId="{4D75CF9E-8DD2-41DA-825A-161DAF93A0D1}">
      <dsp:nvSpPr>
        <dsp:cNvPr id="0" name=""/>
        <dsp:cNvSpPr/>
      </dsp:nvSpPr>
      <dsp:spPr>
        <a:xfrm>
          <a:off x="5869304" y="918286"/>
          <a:ext cx="319049" cy="3732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5869304" y="992931"/>
        <a:ext cx="223334" cy="223937"/>
      </dsp:txXfrm>
    </dsp:sp>
    <dsp:sp modelId="{140BCEED-8AD4-4B8D-9D04-A4CCCAE209C2}">
      <dsp:nvSpPr>
        <dsp:cNvPr id="0" name=""/>
        <dsp:cNvSpPr/>
      </dsp:nvSpPr>
      <dsp:spPr>
        <a:xfrm>
          <a:off x="6320788" y="261892"/>
          <a:ext cx="1504949" cy="1686014"/>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Guest signs in with Microsoft Account or Office 365 Account. Verification of redeemer.</a:t>
          </a:r>
          <a:endParaRPr lang="en-US" sz="1400" kern="1200" dirty="0"/>
        </a:p>
      </dsp:txBody>
      <dsp:txXfrm>
        <a:off x="6364866" y="305970"/>
        <a:ext cx="1416793" cy="1597858"/>
      </dsp:txXfrm>
    </dsp:sp>
    <dsp:sp modelId="{6EBF5D19-37D0-4374-9CC0-BA11E48A310E}">
      <dsp:nvSpPr>
        <dsp:cNvPr id="0" name=""/>
        <dsp:cNvSpPr/>
      </dsp:nvSpPr>
      <dsp:spPr>
        <a:xfrm>
          <a:off x="7976233" y="918286"/>
          <a:ext cx="319049" cy="3732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7976233" y="992931"/>
        <a:ext cx="223334" cy="223937"/>
      </dsp:txXfrm>
    </dsp:sp>
    <dsp:sp modelId="{BFABC7F0-141C-46C5-A5AA-C6169CB353F9}">
      <dsp:nvSpPr>
        <dsp:cNvPr id="0" name=""/>
        <dsp:cNvSpPr/>
      </dsp:nvSpPr>
      <dsp:spPr>
        <a:xfrm>
          <a:off x="8427718" y="261892"/>
          <a:ext cx="1504949" cy="1686014"/>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Guest added to SharePoint Online Directory Service &amp; to site collection</a:t>
          </a:r>
          <a:endParaRPr lang="en-US" sz="1400" kern="1200" dirty="0"/>
        </a:p>
      </dsp:txBody>
      <dsp:txXfrm>
        <a:off x="8471796" y="305970"/>
        <a:ext cx="1416793" cy="1597858"/>
      </dsp:txXfrm>
    </dsp:sp>
    <dsp:sp modelId="{870AB48F-281A-4CE2-AB48-207C9623E51E}">
      <dsp:nvSpPr>
        <dsp:cNvPr id="0" name=""/>
        <dsp:cNvSpPr/>
      </dsp:nvSpPr>
      <dsp:spPr>
        <a:xfrm>
          <a:off x="10083163" y="918286"/>
          <a:ext cx="319049" cy="3732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10083163" y="992931"/>
        <a:ext cx="223334" cy="223937"/>
      </dsp:txXfrm>
    </dsp:sp>
    <dsp:sp modelId="{5BD1FBFD-F84A-4764-A1B3-F9F0CDBE6431}">
      <dsp:nvSpPr>
        <dsp:cNvPr id="0" name=""/>
        <dsp:cNvSpPr/>
      </dsp:nvSpPr>
      <dsp:spPr>
        <a:xfrm>
          <a:off x="10534648" y="261892"/>
          <a:ext cx="1504949" cy="1686014"/>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Guest gets permissions on the object &amp; is redirected to it</a:t>
          </a:r>
          <a:endParaRPr lang="en-US" sz="1400" kern="1200" dirty="0"/>
        </a:p>
      </dsp:txBody>
      <dsp:txXfrm>
        <a:off x="10578726" y="305970"/>
        <a:ext cx="1416793" cy="159785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E6D12C-500A-4D49-B0CF-6117FD777471}">
      <dsp:nvSpPr>
        <dsp:cNvPr id="0" name=""/>
        <dsp:cNvSpPr/>
      </dsp:nvSpPr>
      <dsp:spPr>
        <a:xfrm>
          <a:off x="5767" y="381947"/>
          <a:ext cx="1787797" cy="1826905"/>
        </a:xfrm>
        <a:prstGeom prst="roundRect">
          <a:avLst>
            <a:gd name="adj" fmla="val 1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User shares a document using Edit or View link</a:t>
          </a:r>
          <a:endParaRPr lang="en-US" sz="1500" kern="1200" dirty="0"/>
        </a:p>
      </dsp:txBody>
      <dsp:txXfrm>
        <a:off x="58130" y="434310"/>
        <a:ext cx="1683071" cy="1722179"/>
      </dsp:txXfrm>
    </dsp:sp>
    <dsp:sp modelId="{F7E4AC31-B760-4B5F-AF63-FD846EE2266F}">
      <dsp:nvSpPr>
        <dsp:cNvPr id="0" name=""/>
        <dsp:cNvSpPr/>
      </dsp:nvSpPr>
      <dsp:spPr>
        <a:xfrm>
          <a:off x="1972344" y="1073713"/>
          <a:ext cx="379013" cy="443373"/>
        </a:xfrm>
        <a:prstGeom prst="righ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1972344" y="1162388"/>
        <a:ext cx="265309" cy="266023"/>
      </dsp:txXfrm>
    </dsp:sp>
    <dsp:sp modelId="{1A8F679F-A159-4C99-B659-AED0860B1BB0}">
      <dsp:nvSpPr>
        <dsp:cNvPr id="0" name=""/>
        <dsp:cNvSpPr/>
      </dsp:nvSpPr>
      <dsp:spPr>
        <a:xfrm>
          <a:off x="2508683" y="381947"/>
          <a:ext cx="1787797" cy="1826905"/>
        </a:xfrm>
        <a:prstGeom prst="roundRect">
          <a:avLst>
            <a:gd name="adj" fmla="val 1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Hidden user created and granted permissions on the document. Inheritance broken.</a:t>
          </a:r>
          <a:endParaRPr lang="en-US" sz="1500" kern="1200" dirty="0"/>
        </a:p>
      </dsp:txBody>
      <dsp:txXfrm>
        <a:off x="2561046" y="434310"/>
        <a:ext cx="1683071" cy="1722179"/>
      </dsp:txXfrm>
    </dsp:sp>
    <dsp:sp modelId="{4B002AC7-57E2-4575-9884-05536A4107FF}">
      <dsp:nvSpPr>
        <dsp:cNvPr id="0" name=""/>
        <dsp:cNvSpPr/>
      </dsp:nvSpPr>
      <dsp:spPr>
        <a:xfrm>
          <a:off x="4475260" y="1073713"/>
          <a:ext cx="379013" cy="443373"/>
        </a:xfrm>
        <a:prstGeom prst="righ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4475260" y="1162388"/>
        <a:ext cx="265309" cy="266023"/>
      </dsp:txXfrm>
    </dsp:sp>
    <dsp:sp modelId="{45B84050-EA37-468E-A1BB-C839E07E5D2F}">
      <dsp:nvSpPr>
        <dsp:cNvPr id="0" name=""/>
        <dsp:cNvSpPr/>
      </dsp:nvSpPr>
      <dsp:spPr>
        <a:xfrm>
          <a:off x="5011600" y="381947"/>
          <a:ext cx="1787797" cy="1826905"/>
        </a:xfrm>
        <a:prstGeom prst="roundRect">
          <a:avLst>
            <a:gd name="adj" fmla="val 1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Guest receives email with Guest Link. Clicks on the link.</a:t>
          </a:r>
          <a:endParaRPr lang="en-US" sz="1500" kern="1200" dirty="0"/>
        </a:p>
      </dsp:txBody>
      <dsp:txXfrm>
        <a:off x="5063963" y="434310"/>
        <a:ext cx="1683071" cy="1722179"/>
      </dsp:txXfrm>
    </dsp:sp>
    <dsp:sp modelId="{4D75CF9E-8DD2-41DA-825A-161DAF93A0D1}">
      <dsp:nvSpPr>
        <dsp:cNvPr id="0" name=""/>
        <dsp:cNvSpPr/>
      </dsp:nvSpPr>
      <dsp:spPr>
        <a:xfrm>
          <a:off x="6978177" y="1073713"/>
          <a:ext cx="379013" cy="443373"/>
        </a:xfrm>
        <a:prstGeom prst="righ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6978177" y="1162388"/>
        <a:ext cx="265309" cy="266023"/>
      </dsp:txXfrm>
    </dsp:sp>
    <dsp:sp modelId="{140BCEED-8AD4-4B8D-9D04-A4CCCAE209C2}">
      <dsp:nvSpPr>
        <dsp:cNvPr id="0" name=""/>
        <dsp:cNvSpPr/>
      </dsp:nvSpPr>
      <dsp:spPr>
        <a:xfrm>
          <a:off x="7514516" y="381947"/>
          <a:ext cx="1787797" cy="1826905"/>
        </a:xfrm>
        <a:prstGeom prst="roundRect">
          <a:avLst>
            <a:gd name="adj" fmla="val 1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Verification:</a:t>
          </a:r>
        </a:p>
        <a:p>
          <a:pPr lvl="0" algn="ctr" defTabSz="666750">
            <a:lnSpc>
              <a:spcPct val="90000"/>
            </a:lnSpc>
            <a:spcBef>
              <a:spcPct val="0"/>
            </a:spcBef>
            <a:spcAft>
              <a:spcPct val="35000"/>
            </a:spcAft>
          </a:pPr>
          <a:r>
            <a:rPr lang="en-US" sz="1500" kern="1200" dirty="0" smtClean="0"/>
            <a:t>Are Guest Links enabled? Is this a valid link? Does the document exist?</a:t>
          </a:r>
          <a:endParaRPr lang="en-US" sz="1500" kern="1200" dirty="0"/>
        </a:p>
      </dsp:txBody>
      <dsp:txXfrm>
        <a:off x="7566879" y="434310"/>
        <a:ext cx="1683071" cy="1722179"/>
      </dsp:txXfrm>
    </dsp:sp>
    <dsp:sp modelId="{6EBF5D19-37D0-4374-9CC0-BA11E48A310E}">
      <dsp:nvSpPr>
        <dsp:cNvPr id="0" name=""/>
        <dsp:cNvSpPr/>
      </dsp:nvSpPr>
      <dsp:spPr>
        <a:xfrm>
          <a:off x="9481094" y="1073713"/>
          <a:ext cx="379013" cy="443373"/>
        </a:xfrm>
        <a:prstGeom prst="rightArrow">
          <a:avLst>
            <a:gd name="adj1" fmla="val 60000"/>
            <a:gd name="adj2" fmla="val 50000"/>
          </a:avLst>
        </a:prstGeom>
        <a:solidFill>
          <a:schemeClr val="accent4">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9481094" y="1162388"/>
        <a:ext cx="265309" cy="266023"/>
      </dsp:txXfrm>
    </dsp:sp>
    <dsp:sp modelId="{BFABC7F0-141C-46C5-A5AA-C6169CB353F9}">
      <dsp:nvSpPr>
        <dsp:cNvPr id="0" name=""/>
        <dsp:cNvSpPr/>
      </dsp:nvSpPr>
      <dsp:spPr>
        <a:xfrm>
          <a:off x="10017433" y="381947"/>
          <a:ext cx="1787797" cy="1826905"/>
        </a:xfrm>
        <a:prstGeom prst="roundRect">
          <a:avLst>
            <a:gd name="adj" fmla="val 1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User impersonates the hidden user and is redirected to the document in web apps.</a:t>
          </a:r>
          <a:endParaRPr lang="en-US" sz="1500" kern="1200" dirty="0"/>
        </a:p>
      </dsp:txBody>
      <dsp:txXfrm>
        <a:off x="10069796" y="434310"/>
        <a:ext cx="1683071" cy="172217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266290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5926268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4229836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7409377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385575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4493057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9306" lvl="1" indent="0">
              <a:buNone/>
            </a:pPr>
            <a:endParaRPr lang="en-US" dirty="0"/>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19613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019234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0046625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4075763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2252227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5828670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A7D342D-A7DB-4866-A37A-D227E971162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664926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6:26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2674073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1C70C6-2116-4100-8749-2B95AD59C18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692228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660780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A7D342D-A7DB-4866-A37A-D227E971162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305134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33B360D-C4D6-4D10-8315-8AF89D76B70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761786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784646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728828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FCFDA99-312C-4080-9830-89D6172C448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3947637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98096A-8716-4178-A16E-B5A3AB25E30D}"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9926816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2014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1459135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2687051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4793740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2854643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0945293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3837079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40671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5533300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0151738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692616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1895294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1913104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77122013"/>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820503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443972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450067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882482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937598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556036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1595753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9648339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92105136"/>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solidFill>
                  <a:srgbClr val="002060"/>
                </a:soli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306325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6855946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marL="0" indent="0">
              <a:buNone/>
              <a:defRPr>
                <a:gradFill>
                  <a:gsLst>
                    <a:gs pos="1250">
                      <a:schemeClr val="tx2"/>
                    </a:gs>
                    <a:gs pos="99000">
                      <a:schemeClr val="tx2"/>
                    </a:gs>
                  </a:gsLst>
                  <a:lin ang="5400000" scaled="0"/>
                </a:gradFill>
              </a:defRPr>
            </a:lvl1pPr>
            <a:lvl2pPr marL="342900" indent="0">
              <a:buNone/>
              <a:defRPr/>
            </a:lvl2pPr>
            <a:lvl3pPr marL="571500" indent="0">
              <a:buNone/>
              <a:defRPr/>
            </a:lvl3pPr>
            <a:lvl4pPr marL="800100" indent="0">
              <a:buNone/>
              <a:defRPr/>
            </a:lvl4pPr>
            <a:lvl5pPr marL="10287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6796589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11975228"/>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1144559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4392721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6738836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55091692"/>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935083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3097804"/>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5074754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4315841"/>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73435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83605039"/>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9109891"/>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97932725"/>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29537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98288916"/>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30600930"/>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89543224"/>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4737956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39082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7.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image" Target="../media/image7.png"/><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theme" Target="../theme/theme5.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40554370"/>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6141711"/>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solidFill>
            <a:srgbClr val="002060"/>
          </a:solidFill>
          <a:latin typeface="+mj-lt"/>
          <a:ea typeface="+mn-ea"/>
          <a:cs typeface="+mn-cs"/>
        </a:defRPr>
      </a:lvl1pPr>
      <a:lvl2pPr marL="3429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chemeClr val="tx1"/>
              </a:gs>
              <a:gs pos="100000">
                <a:schemeClr val="tx1"/>
              </a:gs>
            </a:gsLst>
            <a:lin ang="5400000" scaled="0"/>
          </a:gradFill>
          <a:latin typeface="+mn-lt"/>
          <a:ea typeface="+mn-ea"/>
          <a:cs typeface="+mn-cs"/>
        </a:defRPr>
      </a:lvl2pPr>
      <a:lvl3pPr marL="5715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8001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10287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63410152"/>
      </p:ext>
    </p:extLst>
  </p:cSld>
  <p:clrMap bg1="lt1" tx1="dk1" bg2="lt2" tx2="dk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6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7.png"/><Relationship Id="rId7" Type="http://schemas.openxmlformats.org/officeDocument/2006/relationships/diagramColors" Target="../diagrams/colors1.xml"/><Relationship Id="rId2" Type="http://schemas.openxmlformats.org/officeDocument/2006/relationships/notesSlide" Target="../notesSlides/notesSlide13.xml"/><Relationship Id="rId1" Type="http://schemas.openxmlformats.org/officeDocument/2006/relationships/slideLayout" Target="../slideLayouts/slideLayout5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 Type="http://schemas.openxmlformats.org/officeDocument/2006/relationships/notesSlide" Target="../notesSlides/notesSlide15.xml"/><Relationship Id="rId16" Type="http://schemas.openxmlformats.org/officeDocument/2006/relationships/diagramColors" Target="../diagrams/colors4.xml"/><Relationship Id="rId1" Type="http://schemas.openxmlformats.org/officeDocument/2006/relationships/slideLayout" Target="../slideLayouts/slideLayout58.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58.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8.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9.xml"/><Relationship Id="rId1" Type="http://schemas.openxmlformats.org/officeDocument/2006/relationships/slideLayout" Target="../slideLayouts/slideLayout5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5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4.xml"/><Relationship Id="rId1" Type="http://schemas.openxmlformats.org/officeDocument/2006/relationships/tags" Target="../tags/tag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myspc.sharepointconference.com/" TargetMode="External"/><Relationship Id="rId1" Type="http://schemas.openxmlformats.org/officeDocument/2006/relationships/slideLayout" Target="../slideLayouts/slideLayout7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5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65.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5.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5.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5.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4.xml"/><Relationship Id="rId1" Type="http://schemas.openxmlformats.org/officeDocument/2006/relationships/tags" Target="../tags/tag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5.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5.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5.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5.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5.xml"/></Relationships>
</file>

<file path=ppt/slides/_rels/slide5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5.xml"/></Relationships>
</file>

<file path=ppt/slides/_rels/slide5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5.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4.xml"/><Relationship Id="rId4" Type="http://schemas.openxmlformats.org/officeDocument/2006/relationships/image" Target="../media/image42.gif"/></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gif"/></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4.xml"/><Relationship Id="rId5" Type="http://schemas.openxmlformats.org/officeDocument/2006/relationships/image" Target="../media/image43.png"/><Relationship Id="rId4" Type="http://schemas.openxmlformats.org/officeDocument/2006/relationships/image" Target="../media/image42.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0532547"/>
      </p:ext>
    </p:extLst>
  </p:cSld>
  <p:clrMapOvr>
    <a:masterClrMapping/>
  </p:clrMapOvr>
  <mc:AlternateContent xmlns:mc="http://schemas.openxmlformats.org/markup-compatibility/2006" xmlns:p14="http://schemas.microsoft.com/office/powerpoint/2010/main">
    <mc:Choice Requires="p14">
      <p:transition spd="slow" p14:dur="3400" advTm="19">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4936736"/>
          </a:xfrm>
        </p:spPr>
        <p:txBody>
          <a:bodyPr/>
          <a:lstStyle/>
          <a:p>
            <a:r>
              <a:rPr lang="en-US" dirty="0"/>
              <a:t>SharePoint Online Only</a:t>
            </a:r>
          </a:p>
          <a:p>
            <a:r>
              <a:rPr lang="en-US" dirty="0"/>
              <a:t>External Access</a:t>
            </a:r>
          </a:p>
          <a:p>
            <a:pPr lvl="1"/>
            <a:r>
              <a:rPr lang="en-US" dirty="0"/>
              <a:t>Sites or documents can be shared with external users </a:t>
            </a:r>
          </a:p>
          <a:p>
            <a:pPr lvl="1"/>
            <a:r>
              <a:rPr lang="en-US" dirty="0"/>
              <a:t>External users sign in using Microsoft Account or Office365 Account  </a:t>
            </a:r>
          </a:p>
          <a:p>
            <a:pPr lvl="1"/>
            <a:r>
              <a:rPr lang="en-US" dirty="0"/>
              <a:t>Once inside, external users are treated just like internal users</a:t>
            </a:r>
          </a:p>
          <a:p>
            <a:r>
              <a:rPr lang="en-US" dirty="0"/>
              <a:t>Guest Links</a:t>
            </a:r>
          </a:p>
          <a:p>
            <a:pPr lvl="1"/>
            <a:r>
              <a:rPr lang="en-US" dirty="0"/>
              <a:t>Documents can be shared using Guest Links </a:t>
            </a:r>
          </a:p>
          <a:p>
            <a:pPr lvl="1"/>
            <a:r>
              <a:rPr lang="en-US" dirty="0"/>
              <a:t>View or edit Guest Links</a:t>
            </a:r>
          </a:p>
          <a:p>
            <a:pPr lvl="1"/>
            <a:r>
              <a:rPr lang="en-US" dirty="0"/>
              <a:t>Whoever gets the link can access the content</a:t>
            </a:r>
          </a:p>
          <a:p>
            <a:pPr lvl="1"/>
            <a:r>
              <a:rPr lang="en-US" dirty="0"/>
              <a:t>Documents will open in </a:t>
            </a:r>
            <a:r>
              <a:rPr lang="en-US"/>
              <a:t>Office Web </a:t>
            </a:r>
            <a:r>
              <a:rPr lang="en-US" smtClean="0"/>
              <a:t>Apps</a:t>
            </a:r>
            <a:endParaRPr lang="en-US" dirty="0"/>
          </a:p>
        </p:txBody>
      </p:sp>
      <p:sp>
        <p:nvSpPr>
          <p:cNvPr id="2" name="Title 1"/>
          <p:cNvSpPr>
            <a:spLocks noGrp="1"/>
          </p:cNvSpPr>
          <p:nvPr>
            <p:ph type="title"/>
          </p:nvPr>
        </p:nvSpPr>
        <p:spPr/>
        <p:txBody>
          <a:bodyPr/>
          <a:lstStyle/>
          <a:p>
            <a:r>
              <a:rPr lang="en-US" dirty="0"/>
              <a:t>Recap</a:t>
            </a:r>
            <a:r>
              <a:rPr lang="en-US"/>
              <a:t> - Sharing </a:t>
            </a:r>
            <a:r>
              <a:rPr lang="en-US" dirty="0"/>
              <a:t>with external users</a:t>
            </a:r>
          </a:p>
        </p:txBody>
      </p:sp>
    </p:spTree>
    <p:extLst>
      <p:ext uri="{BB962C8B-B14F-4D97-AF65-F5344CB8AC3E}">
        <p14:creationId xmlns:p14="http://schemas.microsoft.com/office/powerpoint/2010/main" val="2323529488"/>
      </p:ext>
    </p:extLst>
  </p:cSld>
  <p:clrMapOvr>
    <a:masterClrMapping/>
  </p:clrMapOvr>
  <p:transition advTm="6">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Management of External Sharing</a:t>
            </a:r>
            <a:endParaRPr lang="en-US" dirty="0">
              <a:solidFill>
                <a:schemeClr val="bg1"/>
              </a:solidFill>
            </a:endParaRPr>
          </a:p>
        </p:txBody>
      </p:sp>
    </p:spTree>
    <p:extLst>
      <p:ext uri="{BB962C8B-B14F-4D97-AF65-F5344CB8AC3E}">
        <p14:creationId xmlns:p14="http://schemas.microsoft.com/office/powerpoint/2010/main" val="2174099"/>
      </p:ext>
    </p:extLst>
  </p:cSld>
  <p:clrMapOvr>
    <a:masterClrMapping/>
  </p:clrMapOvr>
  <mc:AlternateContent xmlns:mc="http://schemas.openxmlformats.org/markup-compatibility/2006" xmlns:p14="http://schemas.microsoft.com/office/powerpoint/2010/main">
    <mc:Choice Requires="p14">
      <p:transition spd="med" p14:dur="700" advTm="14">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Management of External Sharing</a:t>
            </a:r>
            <a:endParaRPr lang="en-US" dirty="0"/>
          </a:p>
        </p:txBody>
      </p:sp>
    </p:spTree>
    <p:extLst>
      <p:ext uri="{BB962C8B-B14F-4D97-AF65-F5344CB8AC3E}">
        <p14:creationId xmlns:p14="http://schemas.microsoft.com/office/powerpoint/2010/main" val="992167940"/>
      </p:ext>
    </p:extLst>
  </p:cSld>
  <p:clrMapOvr>
    <a:masterClrMapping/>
  </p:clrMapOvr>
  <mc:AlternateContent xmlns:mc="http://schemas.openxmlformats.org/markup-compatibility/2006" xmlns:p14="http://schemas.microsoft.com/office/powerpoint/2010/main">
    <mc:Choice Requires="p14">
      <p:transition spd="med" p14:dur="700" advTm="2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639" y="296864"/>
            <a:ext cx="11887200" cy="619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bwMode="auto">
          <a:xfrm>
            <a:off x="10304009" y="311378"/>
            <a:ext cx="1219200" cy="2285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r" defTabSz="932472" fontAlgn="base">
              <a:spcBef>
                <a:spcPct val="0"/>
              </a:spcBef>
              <a:spcAft>
                <a:spcPct val="0"/>
              </a:spcAft>
            </a:pPr>
            <a:r>
              <a:rPr lang="en-US" sz="1100" dirty="0" smtClean="0">
                <a:solidFill>
                  <a:srgbClr val="505050"/>
                </a:solidFill>
              </a:rPr>
              <a:t>Mary David</a:t>
            </a:r>
            <a:endParaRPr lang="en-US" sz="1100" dirty="0">
              <a:solidFill>
                <a:srgbClr val="505050"/>
              </a:solidFill>
            </a:endParaRPr>
          </a:p>
        </p:txBody>
      </p:sp>
    </p:spTree>
    <p:extLst>
      <p:ext uri="{BB962C8B-B14F-4D97-AF65-F5344CB8AC3E}">
        <p14:creationId xmlns:p14="http://schemas.microsoft.com/office/powerpoint/2010/main" val="14612379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Administrative </a:t>
            </a:r>
            <a:r>
              <a:rPr lang="en-US" smtClean="0"/>
              <a:t>controls</a:t>
            </a:r>
            <a:endParaRPr lang="en-US" dirty="0"/>
          </a:p>
        </p:txBody>
      </p:sp>
      <p:sp>
        <p:nvSpPr>
          <p:cNvPr id="3" name="Content Placeholder 2"/>
          <p:cNvSpPr>
            <a:spLocks noGrp="1"/>
          </p:cNvSpPr>
          <p:nvPr>
            <p:ph type="body" sz="quarter" idx="10"/>
          </p:nvPr>
        </p:nvSpPr>
        <p:spPr>
          <a:xfrm>
            <a:off x="274639" y="1212849"/>
            <a:ext cx="5486399" cy="4776692"/>
          </a:xfrm>
        </p:spPr>
        <p:txBody>
          <a:bodyPr/>
          <a:lstStyle/>
          <a:p>
            <a:r>
              <a:rPr lang="en-US" dirty="0"/>
              <a:t>Office 365 Enterprise</a:t>
            </a:r>
          </a:p>
          <a:p>
            <a:pPr lvl="1"/>
            <a:r>
              <a:rPr lang="en-US" dirty="0" smtClean="0"/>
              <a:t>3 options </a:t>
            </a:r>
            <a:r>
              <a:rPr lang="en-US" dirty="0"/>
              <a:t>to configure </a:t>
            </a:r>
            <a:r>
              <a:rPr lang="en-US" dirty="0" smtClean="0"/>
              <a:t>Guest </a:t>
            </a:r>
            <a:r>
              <a:rPr lang="en-US" dirty="0"/>
              <a:t>Links </a:t>
            </a:r>
            <a:r>
              <a:rPr lang="en-US" dirty="0" smtClean="0"/>
              <a:t>&amp; External Access</a:t>
            </a:r>
          </a:p>
          <a:p>
            <a:pPr lvl="1"/>
            <a:endParaRPr lang="en-US" dirty="0"/>
          </a:p>
          <a:p>
            <a:pPr lvl="1"/>
            <a:r>
              <a:rPr lang="en-US" dirty="0"/>
              <a:t>Switch at company </a:t>
            </a:r>
            <a:r>
              <a:rPr lang="en-US" dirty="0" smtClean="0"/>
              <a:t>level</a:t>
            </a:r>
            <a:r>
              <a:rPr lang="en-US" dirty="0"/>
              <a:t>, separate switch for each site collection </a:t>
            </a:r>
            <a:r>
              <a:rPr lang="en-US" dirty="0" smtClean="0"/>
              <a:t>&amp; My Sites</a:t>
            </a:r>
          </a:p>
          <a:p>
            <a:pPr lvl="1"/>
            <a:endParaRPr lang="en-US" dirty="0"/>
          </a:p>
          <a:p>
            <a:pPr lvl="1"/>
            <a:r>
              <a:rPr lang="en-US" dirty="0"/>
              <a:t>Defaults</a:t>
            </a:r>
          </a:p>
          <a:p>
            <a:pPr lvl="2"/>
            <a:r>
              <a:rPr lang="en-US" dirty="0"/>
              <a:t>Both Guest Links and External Access </a:t>
            </a:r>
            <a:r>
              <a:rPr lang="en-US" dirty="0" smtClean="0"/>
              <a:t>ON </a:t>
            </a:r>
            <a:r>
              <a:rPr lang="en-US" dirty="0"/>
              <a:t>at company </a:t>
            </a:r>
            <a:r>
              <a:rPr lang="en-US" dirty="0" smtClean="0"/>
              <a:t>level</a:t>
            </a:r>
            <a:endParaRPr lang="en-US" dirty="0"/>
          </a:p>
          <a:p>
            <a:pPr lvl="2"/>
            <a:r>
              <a:rPr lang="en-US" dirty="0"/>
              <a:t>ON for pre-created site collections (My Sites, Team Site, Public)</a:t>
            </a:r>
          </a:p>
          <a:p>
            <a:pPr lvl="2"/>
            <a:r>
              <a:rPr lang="en-US" dirty="0"/>
              <a:t>Newly created site collections have External Sharing </a:t>
            </a:r>
            <a:r>
              <a:rPr lang="en-US" dirty="0" smtClean="0"/>
              <a:t>OFF</a:t>
            </a:r>
            <a:endParaRPr lang="en-US" dirty="0"/>
          </a:p>
        </p:txBody>
      </p:sp>
      <p:sp>
        <p:nvSpPr>
          <p:cNvPr id="4" name="Text Placeholder 3"/>
          <p:cNvSpPr>
            <a:spLocks noGrp="1"/>
          </p:cNvSpPr>
          <p:nvPr>
            <p:ph type="body" sz="quarter" idx="11"/>
          </p:nvPr>
        </p:nvSpPr>
        <p:spPr>
          <a:xfrm>
            <a:off x="6675439" y="1212849"/>
            <a:ext cx="5486399" cy="4198072"/>
          </a:xfrm>
        </p:spPr>
        <p:txBody>
          <a:bodyPr/>
          <a:lstStyle/>
          <a:p>
            <a:r>
              <a:rPr lang="en-US" dirty="0"/>
              <a:t>Office 365 Small business</a:t>
            </a:r>
          </a:p>
          <a:p>
            <a:pPr lvl="1"/>
            <a:r>
              <a:rPr lang="en-US" dirty="0"/>
              <a:t>1 switch for both Guest Links &amp; External Access</a:t>
            </a:r>
          </a:p>
          <a:p>
            <a:pPr lvl="1"/>
            <a:endParaRPr lang="en-US" dirty="0"/>
          </a:p>
          <a:p>
            <a:pPr lvl="1"/>
            <a:r>
              <a:rPr lang="en-US" dirty="0"/>
              <a:t>Switch at company level – no separate switch per site collection</a:t>
            </a:r>
          </a:p>
          <a:p>
            <a:pPr lvl="1"/>
            <a:endParaRPr lang="en-US" dirty="0"/>
          </a:p>
          <a:p>
            <a:pPr lvl="1"/>
            <a:r>
              <a:rPr lang="en-US" dirty="0"/>
              <a:t>Defaults</a:t>
            </a:r>
          </a:p>
          <a:p>
            <a:pPr lvl="2"/>
            <a:r>
              <a:rPr lang="en-US" dirty="0"/>
              <a:t>Guest Links </a:t>
            </a:r>
            <a:r>
              <a:rPr lang="en-US"/>
              <a:t>&amp; </a:t>
            </a:r>
            <a:r>
              <a:rPr lang="en-US" dirty="0"/>
              <a:t>External</a:t>
            </a:r>
            <a:r>
              <a:rPr lang="en-US"/>
              <a:t> Access </a:t>
            </a:r>
            <a:r>
              <a:rPr lang="en-US" smtClean="0"/>
              <a:t>ON </a:t>
            </a:r>
            <a:r>
              <a:rPr lang="en-US" dirty="0"/>
              <a:t>at company level</a:t>
            </a:r>
          </a:p>
          <a:p>
            <a:endParaRPr lang="en-US" dirty="0"/>
          </a:p>
        </p:txBody>
      </p:sp>
    </p:spTree>
    <p:extLst>
      <p:ext uri="{BB962C8B-B14F-4D97-AF65-F5344CB8AC3E}">
        <p14:creationId xmlns:p14="http://schemas.microsoft.com/office/powerpoint/2010/main" val="1689291868"/>
      </p:ext>
    </p:extLst>
  </p:cSld>
  <p:clrMapOvr>
    <a:masterClrMapping/>
  </p:clrMapOvr>
  <p:transition advTm="12">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566857"/>
          </a:xfrm>
        </p:spPr>
        <p:txBody>
          <a:bodyPr/>
          <a:lstStyle/>
          <a:p>
            <a:r>
              <a:rPr lang="en-US" dirty="0" smtClean="0"/>
              <a:t>Office </a:t>
            </a:r>
            <a:r>
              <a:rPr lang="en-US" dirty="0"/>
              <a:t>365 Enterprise Only</a:t>
            </a:r>
          </a:p>
          <a:p>
            <a:pPr lvl="1"/>
            <a:r>
              <a:rPr lang="en-US" dirty="0" smtClean="0"/>
              <a:t>Reporting</a:t>
            </a:r>
            <a:r>
              <a:rPr lang="en-US" dirty="0"/>
              <a:t>: Enumerate/Search external users</a:t>
            </a:r>
          </a:p>
          <a:p>
            <a:pPr lvl="2"/>
            <a:r>
              <a:rPr lang="en-US" sz="2000" dirty="0" smtClean="0">
                <a:gradFill>
                  <a:gsLst>
                    <a:gs pos="1250">
                      <a:schemeClr val="tx1"/>
                    </a:gs>
                    <a:gs pos="100000">
                      <a:schemeClr val="tx1"/>
                    </a:gs>
                  </a:gsLst>
                  <a:lin ang="5400000" scaled="0"/>
                </a:gradFill>
                <a:latin typeface="+mn-lt"/>
              </a:rPr>
              <a:t>Get-</a:t>
            </a:r>
            <a:r>
              <a:rPr lang="en-US" sz="2000" dirty="0" err="1" smtClean="0">
                <a:gradFill>
                  <a:gsLst>
                    <a:gs pos="1250">
                      <a:schemeClr val="tx1"/>
                    </a:gs>
                    <a:gs pos="100000">
                      <a:schemeClr val="tx1"/>
                    </a:gs>
                  </a:gsLst>
                  <a:lin ang="5400000" scaled="0"/>
                </a:gradFill>
                <a:latin typeface="+mn-lt"/>
              </a:rPr>
              <a:t>SPOExternalUser</a:t>
            </a:r>
            <a:r>
              <a:rPr lang="en-US" sz="2000" dirty="0" smtClean="0">
                <a:gradFill>
                  <a:gsLst>
                    <a:gs pos="1250">
                      <a:schemeClr val="tx1"/>
                    </a:gs>
                    <a:gs pos="100000">
                      <a:schemeClr val="tx1"/>
                    </a:gs>
                  </a:gsLst>
                  <a:lin ang="5400000" scaled="0"/>
                </a:gradFill>
                <a:latin typeface="+mn-lt"/>
              </a:rPr>
              <a:t> </a:t>
            </a:r>
            <a:r>
              <a:rPr lang="en-US" sz="2000" dirty="0">
                <a:gradFill>
                  <a:gsLst>
                    <a:gs pos="1250">
                      <a:schemeClr val="tx1"/>
                    </a:gs>
                    <a:gs pos="100000">
                      <a:schemeClr val="tx1"/>
                    </a:gs>
                  </a:gsLst>
                  <a:lin ang="5400000" scaled="0"/>
                </a:gradFill>
                <a:latin typeface="+mn-lt"/>
              </a:rPr>
              <a:t>-</a:t>
            </a:r>
            <a:r>
              <a:rPr lang="en-US" sz="2000" dirty="0" err="1">
                <a:gradFill>
                  <a:gsLst>
                    <a:gs pos="1250">
                      <a:schemeClr val="tx1"/>
                    </a:gs>
                    <a:gs pos="100000">
                      <a:schemeClr val="tx1"/>
                    </a:gs>
                  </a:gsLst>
                  <a:lin ang="5400000" scaled="0"/>
                </a:gradFill>
                <a:latin typeface="+mn-lt"/>
              </a:rPr>
              <a:t>PageSize</a:t>
            </a:r>
            <a:r>
              <a:rPr lang="en-US" sz="2000" dirty="0">
                <a:gradFill>
                  <a:gsLst>
                    <a:gs pos="1250">
                      <a:schemeClr val="tx1"/>
                    </a:gs>
                    <a:gs pos="100000">
                      <a:schemeClr val="tx1"/>
                    </a:gs>
                  </a:gsLst>
                  <a:lin ang="5400000" scaled="0"/>
                </a:gradFill>
                <a:latin typeface="+mn-lt"/>
              </a:rPr>
              <a:t> </a:t>
            </a:r>
            <a:r>
              <a:rPr lang="en-US" sz="2000" dirty="0" smtClean="0">
                <a:gradFill>
                  <a:gsLst>
                    <a:gs pos="1250">
                      <a:schemeClr val="tx1"/>
                    </a:gs>
                    <a:gs pos="100000">
                      <a:schemeClr val="tx1"/>
                    </a:gs>
                  </a:gsLst>
                  <a:lin ang="5400000" scaled="0"/>
                </a:gradFill>
                <a:latin typeface="+mn-lt"/>
              </a:rPr>
              <a:t>10</a:t>
            </a:r>
            <a:endParaRPr lang="en-US" sz="1200" dirty="0"/>
          </a:p>
          <a:p>
            <a:pPr lvl="1"/>
            <a:r>
              <a:rPr lang="en-US" dirty="0"/>
              <a:t>Delete external users</a:t>
            </a:r>
          </a:p>
          <a:p>
            <a:pPr lvl="2"/>
            <a:r>
              <a:rPr lang="en-US" dirty="0" smtClean="0"/>
              <a:t>Remove-</a:t>
            </a:r>
            <a:r>
              <a:rPr lang="en-US" dirty="0" err="1" smtClean="0"/>
              <a:t>SPOExternalUser</a:t>
            </a:r>
            <a:r>
              <a:rPr lang="en-US" dirty="0" smtClean="0"/>
              <a:t> </a:t>
            </a:r>
            <a:r>
              <a:rPr lang="en-US"/>
              <a:t>-</a:t>
            </a:r>
            <a:r>
              <a:rPr lang="en-US" smtClean="0"/>
              <a:t>UniqueIDs@(“</a:t>
            </a:r>
            <a:r>
              <a:rPr lang="en-US" dirty="0"/>
              <a:t>10037FFE801@live.com”) </a:t>
            </a:r>
          </a:p>
          <a:p>
            <a:pPr lvl="2"/>
            <a:endParaRPr lang="en-US" dirty="0"/>
          </a:p>
        </p:txBody>
      </p:sp>
      <p:sp>
        <p:nvSpPr>
          <p:cNvPr id="2" name="Title 1"/>
          <p:cNvSpPr>
            <a:spLocks noGrp="1"/>
          </p:cNvSpPr>
          <p:nvPr>
            <p:ph type="title"/>
          </p:nvPr>
        </p:nvSpPr>
        <p:spPr/>
        <p:txBody>
          <a:bodyPr/>
          <a:lstStyle/>
          <a:p>
            <a:r>
              <a:rPr lang="en-US"/>
              <a:t>Administrative controls </a:t>
            </a:r>
            <a:r>
              <a:rPr lang="en-US" smtClean="0"/>
              <a:t>with </a:t>
            </a:r>
            <a:r>
              <a:rPr lang="en-US" dirty="0"/>
              <a:t>PowerShell</a:t>
            </a:r>
          </a:p>
        </p:txBody>
      </p:sp>
    </p:spTree>
    <p:extLst>
      <p:ext uri="{BB962C8B-B14F-4D97-AF65-F5344CB8AC3E}">
        <p14:creationId xmlns:p14="http://schemas.microsoft.com/office/powerpoint/2010/main" val="3653123674"/>
      </p:ext>
    </p:extLst>
  </p:cSld>
  <p:clrMapOvr>
    <a:masterClrMapping/>
  </p:clrMapOvr>
  <p:transition advTm="19">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Technical Deep Dive</a:t>
            </a:r>
            <a:endParaRPr lang="en-US" dirty="0">
              <a:solidFill>
                <a:schemeClr val="bg1"/>
              </a:solidFill>
            </a:endParaRPr>
          </a:p>
        </p:txBody>
      </p:sp>
    </p:spTree>
    <p:extLst>
      <p:ext uri="{BB962C8B-B14F-4D97-AF65-F5344CB8AC3E}">
        <p14:creationId xmlns:p14="http://schemas.microsoft.com/office/powerpoint/2010/main" val="136656907"/>
      </p:ext>
    </p:extLst>
  </p:cSld>
  <p:clrMapOvr>
    <a:masterClrMapping/>
  </p:clrMapOvr>
  <mc:AlternateContent xmlns:mc="http://schemas.openxmlformats.org/markup-compatibility/2006" xmlns:p14="http://schemas.microsoft.com/office/powerpoint/2010/main">
    <mc:Choice Requires="p14">
      <p:transition spd="med" p14:dur="700" advTm="45378">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155531"/>
          </a:xfrm>
        </p:spPr>
        <p:txBody>
          <a:bodyPr/>
          <a:lstStyle/>
          <a:p>
            <a:r>
              <a:rPr lang="en-US" dirty="0"/>
              <a:t>Sharing basics</a:t>
            </a:r>
          </a:p>
          <a:p>
            <a:pPr lvl="1"/>
            <a:r>
              <a:rPr lang="en-US" dirty="0" smtClean="0"/>
              <a:t>New People Picker</a:t>
            </a:r>
          </a:p>
          <a:p>
            <a:pPr lvl="1"/>
            <a:r>
              <a:rPr lang="en-US" dirty="0" smtClean="0"/>
              <a:t>Site sharing</a:t>
            </a:r>
          </a:p>
          <a:p>
            <a:pPr lvl="1"/>
            <a:r>
              <a:rPr lang="en-US" dirty="0" smtClean="0"/>
              <a:t>Document &amp; Folder sharing</a:t>
            </a:r>
          </a:p>
          <a:p>
            <a:r>
              <a:rPr lang="en-US" dirty="0" smtClean="0"/>
              <a:t>Access </a:t>
            </a:r>
            <a:r>
              <a:rPr lang="en-US" dirty="0"/>
              <a:t>requests</a:t>
            </a:r>
          </a:p>
          <a:p>
            <a:r>
              <a:rPr lang="en-US" dirty="0" smtClean="0"/>
              <a:t>External Sharing</a:t>
            </a:r>
            <a:endParaRPr lang="en-US" dirty="0"/>
          </a:p>
          <a:p>
            <a:pPr lvl="1"/>
            <a:r>
              <a:rPr lang="en-US" dirty="0" smtClean="0"/>
              <a:t>External Access &amp; Invitations</a:t>
            </a:r>
          </a:p>
          <a:p>
            <a:pPr lvl="1"/>
            <a:r>
              <a:rPr lang="en-US" dirty="0" smtClean="0"/>
              <a:t>Guest Links </a:t>
            </a:r>
          </a:p>
          <a:p>
            <a:r>
              <a:rPr lang="en-US" dirty="0" smtClean="0"/>
              <a:t>Sharing </a:t>
            </a:r>
            <a:r>
              <a:rPr lang="en-US" dirty="0"/>
              <a:t>Web Service</a:t>
            </a:r>
          </a:p>
          <a:p>
            <a:r>
              <a:rPr lang="en-US" dirty="0"/>
              <a:t>Sharing with “Everyone”</a:t>
            </a:r>
          </a:p>
          <a:p>
            <a:endParaRPr lang="en-US" dirty="0"/>
          </a:p>
        </p:txBody>
      </p:sp>
      <p:sp>
        <p:nvSpPr>
          <p:cNvPr id="3" name="Title 2"/>
          <p:cNvSpPr>
            <a:spLocks noGrp="1"/>
          </p:cNvSpPr>
          <p:nvPr>
            <p:ph type="title"/>
          </p:nvPr>
        </p:nvSpPr>
        <p:spPr/>
        <p:txBody>
          <a:bodyPr/>
          <a:lstStyle/>
          <a:p>
            <a:r>
              <a:rPr lang="en-US" dirty="0"/>
              <a:t>Technical deep dive</a:t>
            </a:r>
          </a:p>
        </p:txBody>
      </p:sp>
    </p:spTree>
    <p:extLst>
      <p:ext uri="{BB962C8B-B14F-4D97-AF65-F5344CB8AC3E}">
        <p14:creationId xmlns:p14="http://schemas.microsoft.com/office/powerpoint/2010/main" val="2930512992"/>
      </p:ext>
    </p:extLst>
  </p:cSld>
  <p:clrMapOvr>
    <a:masterClrMapping/>
  </p:clrMapOvr>
  <p:transition advTm="74724">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people picker</a:t>
            </a:r>
            <a:endParaRPr lang="en-US" dirty="0"/>
          </a:p>
        </p:txBody>
      </p:sp>
      <p:pic>
        <p:nvPicPr>
          <p:cNvPr id="8" name="Picture 7"/>
          <p:cNvPicPr>
            <a:picLocks noChangeAspect="1"/>
          </p:cNvPicPr>
          <p:nvPr/>
        </p:nvPicPr>
        <p:blipFill>
          <a:blip r:embed="rId3"/>
          <a:stretch>
            <a:fillRect/>
          </a:stretch>
        </p:blipFill>
        <p:spPr>
          <a:xfrm>
            <a:off x="6185734" y="2046573"/>
            <a:ext cx="2923319" cy="447675"/>
          </a:xfrm>
          <a:prstGeom prst="rect">
            <a:avLst/>
          </a:prstGeom>
        </p:spPr>
      </p:pic>
      <p:sp>
        <p:nvSpPr>
          <p:cNvPr id="10" name="Rectangle 9"/>
          <p:cNvSpPr/>
          <p:nvPr/>
        </p:nvSpPr>
        <p:spPr>
          <a:xfrm>
            <a:off x="-89985" y="1894083"/>
            <a:ext cx="2022861" cy="1200329"/>
          </a:xfrm>
          <a:prstGeom prst="rect">
            <a:avLst/>
          </a:prstGeom>
        </p:spPr>
        <p:txBody>
          <a:bodyPr wrap="square">
            <a:spAutoFit/>
          </a:bodyPr>
          <a:lstStyle/>
          <a:p>
            <a:pPr lvl="1"/>
            <a:r>
              <a:rPr lang="en-US" b="1" dirty="0" smtClean="0">
                <a:solidFill>
                  <a:srgbClr val="505050"/>
                </a:solidFill>
              </a:rPr>
              <a:t>Auto-fill control:</a:t>
            </a:r>
          </a:p>
          <a:p>
            <a:pPr lvl="1"/>
            <a:r>
              <a:rPr lang="en-US" dirty="0" smtClean="0">
                <a:solidFill>
                  <a:srgbClr val="505050"/>
                </a:solidFill>
              </a:rPr>
              <a:t>Suggestions as you type</a:t>
            </a:r>
            <a:endParaRPr lang="en-US" dirty="0">
              <a:solidFill>
                <a:srgbClr val="505050"/>
              </a:solidFill>
            </a:endParaRPr>
          </a:p>
        </p:txBody>
      </p:sp>
      <p:sp>
        <p:nvSpPr>
          <p:cNvPr id="11" name="Rectangle 10"/>
          <p:cNvSpPr/>
          <p:nvPr/>
        </p:nvSpPr>
        <p:spPr>
          <a:xfrm>
            <a:off x="954253" y="2011573"/>
            <a:ext cx="6216650" cy="1077218"/>
          </a:xfrm>
          <a:prstGeom prst="rect">
            <a:avLst/>
          </a:prstGeom>
        </p:spPr>
        <p:txBody>
          <a:bodyPr>
            <a:spAutoFit/>
          </a:bodyPr>
          <a:lstStyle/>
          <a:p>
            <a:pPr lvl="2"/>
            <a:r>
              <a:rPr lang="en-US" dirty="0">
                <a:solidFill>
                  <a:srgbClr val="505050"/>
                </a:solidFill>
              </a:rPr>
              <a:t>A client side cache of recent </a:t>
            </a:r>
            <a:r>
              <a:rPr lang="en-US" dirty="0" smtClean="0">
                <a:solidFill>
                  <a:srgbClr val="505050"/>
                </a:solidFill>
              </a:rPr>
              <a:t>names</a:t>
            </a:r>
          </a:p>
          <a:p>
            <a:pPr lvl="2"/>
            <a:r>
              <a:rPr lang="en-US" sz="1000" dirty="0">
                <a:solidFill>
                  <a:srgbClr val="505050"/>
                </a:solidFill>
              </a:rPr>
              <a:t>(minimum </a:t>
            </a:r>
            <a:r>
              <a:rPr lang="en-US" sz="1000" dirty="0" smtClean="0">
                <a:solidFill>
                  <a:srgbClr val="505050"/>
                </a:solidFill>
              </a:rPr>
              <a:t>1 character </a:t>
            </a:r>
            <a:r>
              <a:rPr lang="en-US" sz="1000" dirty="0">
                <a:solidFill>
                  <a:srgbClr val="505050"/>
                </a:solidFill>
              </a:rPr>
              <a:t>to search; prefix matching on first/last/email)</a:t>
            </a:r>
          </a:p>
          <a:p>
            <a:pPr lvl="2"/>
            <a:endParaRPr lang="en-US" dirty="0" smtClean="0">
              <a:solidFill>
                <a:srgbClr val="505050"/>
              </a:solidFill>
            </a:endParaRPr>
          </a:p>
          <a:p>
            <a:pPr lvl="2"/>
            <a:r>
              <a:rPr lang="en-US" dirty="0" smtClean="0">
                <a:solidFill>
                  <a:srgbClr val="505050"/>
                </a:solidFill>
              </a:rPr>
              <a:t> </a:t>
            </a:r>
          </a:p>
        </p:txBody>
      </p:sp>
      <p:sp>
        <p:nvSpPr>
          <p:cNvPr id="13" name="Left Brace 12"/>
          <p:cNvSpPr/>
          <p:nvPr/>
        </p:nvSpPr>
        <p:spPr>
          <a:xfrm>
            <a:off x="1658594" y="1939972"/>
            <a:ext cx="304800" cy="1143001"/>
          </a:xfrm>
          <a:prstGeom prst="lef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4" name="Rectangle 13"/>
          <p:cNvSpPr/>
          <p:nvPr/>
        </p:nvSpPr>
        <p:spPr>
          <a:xfrm>
            <a:off x="946880" y="2584627"/>
            <a:ext cx="4983416" cy="523220"/>
          </a:xfrm>
          <a:prstGeom prst="rect">
            <a:avLst/>
          </a:prstGeom>
        </p:spPr>
        <p:txBody>
          <a:bodyPr wrap="none">
            <a:spAutoFit/>
          </a:bodyPr>
          <a:lstStyle/>
          <a:p>
            <a:pPr lvl="2"/>
            <a:r>
              <a:rPr lang="en-US" dirty="0">
                <a:solidFill>
                  <a:srgbClr val="505050"/>
                </a:solidFill>
              </a:rPr>
              <a:t>Query results from claim </a:t>
            </a:r>
            <a:r>
              <a:rPr lang="en-US" dirty="0" smtClean="0">
                <a:solidFill>
                  <a:srgbClr val="505050"/>
                </a:solidFill>
              </a:rPr>
              <a:t>providers</a:t>
            </a:r>
          </a:p>
          <a:p>
            <a:pPr lvl="2"/>
            <a:r>
              <a:rPr lang="en-US" sz="1000" dirty="0" smtClean="0">
                <a:solidFill>
                  <a:srgbClr val="505050"/>
                </a:solidFill>
              </a:rPr>
              <a:t>(minimum 3 characters to search; prefix matching on first/last/email)</a:t>
            </a:r>
            <a:endParaRPr lang="en-US" sz="1000" dirty="0">
              <a:solidFill>
                <a:srgbClr val="505050"/>
              </a:solidFill>
            </a:endParaRPr>
          </a:p>
        </p:txBody>
      </p:sp>
      <p:sp>
        <p:nvSpPr>
          <p:cNvPr id="15" name="Right Arrow 14"/>
          <p:cNvSpPr/>
          <p:nvPr/>
        </p:nvSpPr>
        <p:spPr bwMode="auto">
          <a:xfrm>
            <a:off x="5572688" y="2133470"/>
            <a:ext cx="609147" cy="152399"/>
          </a:xfrm>
          <a:prstGeom prst="rightArrow">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ight Arrow 15"/>
          <p:cNvSpPr/>
          <p:nvPr/>
        </p:nvSpPr>
        <p:spPr bwMode="auto">
          <a:xfrm>
            <a:off x="5558013" y="2706460"/>
            <a:ext cx="609147" cy="152399"/>
          </a:xfrm>
          <a:prstGeom prst="rightArrow">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0" name="Right Arrow 29"/>
          <p:cNvSpPr/>
          <p:nvPr/>
        </p:nvSpPr>
        <p:spPr bwMode="auto">
          <a:xfrm rot="5400000">
            <a:off x="7825869" y="1383068"/>
            <a:ext cx="249988" cy="130512"/>
          </a:xfrm>
          <a:prstGeom prst="rightArrow">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5" name="TextBox 34"/>
          <p:cNvSpPr txBox="1"/>
          <p:nvPr/>
        </p:nvSpPr>
        <p:spPr>
          <a:xfrm>
            <a:off x="7551739" y="515964"/>
            <a:ext cx="2590799" cy="960263"/>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Emails addresses accepted when external sharing enabled</a:t>
            </a:r>
          </a:p>
        </p:txBody>
      </p:sp>
      <p:pic>
        <p:nvPicPr>
          <p:cNvPr id="36" name="Picture 35"/>
          <p:cNvPicPr>
            <a:picLocks noChangeAspect="1"/>
          </p:cNvPicPr>
          <p:nvPr/>
        </p:nvPicPr>
        <p:blipFill>
          <a:blip r:embed="rId4"/>
          <a:stretch>
            <a:fillRect/>
          </a:stretch>
        </p:blipFill>
        <p:spPr>
          <a:xfrm>
            <a:off x="6173043" y="1571466"/>
            <a:ext cx="4467225" cy="466725"/>
          </a:xfrm>
          <a:prstGeom prst="rect">
            <a:avLst/>
          </a:prstGeom>
        </p:spPr>
      </p:pic>
      <p:pic>
        <p:nvPicPr>
          <p:cNvPr id="41" name="Picture 40"/>
          <p:cNvPicPr>
            <a:picLocks noChangeAspect="1"/>
          </p:cNvPicPr>
          <p:nvPr/>
        </p:nvPicPr>
        <p:blipFill rotWithShape="1">
          <a:blip r:embed="rId5"/>
          <a:srcRect t="82609" r="20283"/>
          <a:stretch/>
        </p:blipFill>
        <p:spPr>
          <a:xfrm>
            <a:off x="6163199" y="3150405"/>
            <a:ext cx="2945856" cy="303814"/>
          </a:xfrm>
          <a:prstGeom prst="rect">
            <a:avLst/>
          </a:prstGeom>
        </p:spPr>
      </p:pic>
      <p:sp>
        <p:nvSpPr>
          <p:cNvPr id="12" name="Rectangle 11"/>
          <p:cNvSpPr/>
          <p:nvPr/>
        </p:nvSpPr>
        <p:spPr>
          <a:xfrm>
            <a:off x="350837" y="3614037"/>
            <a:ext cx="10591800" cy="3219343"/>
          </a:xfrm>
          <a:prstGeom prst="rect">
            <a:avLst/>
          </a:prstGeom>
        </p:spPr>
        <p:txBody>
          <a:bodyPr wrap="square">
            <a:spAutoFit/>
          </a:bodyPr>
          <a:lstStyle/>
          <a:p>
            <a:pPr>
              <a:lnSpc>
                <a:spcPct val="90000"/>
              </a:lnSpc>
              <a:spcBef>
                <a:spcPct val="20000"/>
              </a:spcBef>
              <a:buSzPct val="90000"/>
            </a:pPr>
            <a:r>
              <a:rPr lang="en-US" sz="4000" dirty="0">
                <a:solidFill>
                  <a:srgbClr val="002060"/>
                </a:solidFill>
                <a:latin typeface="Segoe UI Light"/>
              </a:rPr>
              <a:t>Very easy to add to a </a:t>
            </a:r>
            <a:r>
              <a:rPr lang="en-US" sz="4000" dirty="0" smtClean="0">
                <a:solidFill>
                  <a:srgbClr val="002060"/>
                </a:solidFill>
                <a:latin typeface="Segoe UI Light"/>
              </a:rPr>
              <a:t>page</a:t>
            </a:r>
          </a:p>
          <a:p>
            <a:pPr>
              <a:lnSpc>
                <a:spcPct val="90000"/>
              </a:lnSpc>
              <a:spcBef>
                <a:spcPct val="20000"/>
              </a:spcBef>
              <a:buSzPct val="90000"/>
            </a:pPr>
            <a:r>
              <a:rPr lang="en-US" sz="4000" dirty="0" smtClean="0">
                <a:solidFill>
                  <a:srgbClr val="002060"/>
                </a:solidFill>
                <a:latin typeface="Segoe UI Light"/>
              </a:rPr>
              <a:t>No check name/address book functionality</a:t>
            </a:r>
          </a:p>
          <a:p>
            <a:pPr>
              <a:lnSpc>
                <a:spcPct val="90000"/>
              </a:lnSpc>
              <a:spcBef>
                <a:spcPct val="20000"/>
              </a:spcBef>
              <a:buSzPct val="90000"/>
            </a:pPr>
            <a:r>
              <a:rPr lang="en-US" sz="4000" dirty="0" smtClean="0">
                <a:solidFill>
                  <a:srgbClr val="002060"/>
                </a:solidFill>
                <a:latin typeface="Segoe UI Light"/>
              </a:rPr>
              <a:t>Configurability</a:t>
            </a:r>
          </a:p>
          <a:p>
            <a:pPr lvl="1">
              <a:lnSpc>
                <a:spcPct val="90000"/>
              </a:lnSpc>
              <a:spcBef>
                <a:spcPct val="20000"/>
              </a:spcBef>
              <a:buSzPct val="90000"/>
            </a:pPr>
            <a:r>
              <a:rPr lang="en-US" sz="2400" dirty="0">
                <a:gradFill>
                  <a:gsLst>
                    <a:gs pos="1250">
                      <a:srgbClr val="505050"/>
                    </a:gs>
                    <a:gs pos="100000">
                      <a:srgbClr val="505050"/>
                    </a:gs>
                  </a:gsLst>
                  <a:lin ang="5400000" scaled="0"/>
                </a:gradFill>
              </a:rPr>
              <a:t>Old people picker </a:t>
            </a:r>
            <a:r>
              <a:rPr lang="en-US" sz="2400" dirty="0" smtClean="0">
                <a:gradFill>
                  <a:gsLst>
                    <a:gs pos="1250">
                      <a:srgbClr val="505050"/>
                    </a:gs>
                    <a:gs pos="100000">
                      <a:srgbClr val="505050"/>
                    </a:gs>
                  </a:gsLst>
                  <a:lin ang="5400000" scaled="0"/>
                </a:gradFill>
              </a:rPr>
              <a:t>configurations still supported (ex</a:t>
            </a:r>
            <a:r>
              <a:rPr lang="en-US" sz="2400" dirty="0">
                <a:gradFill>
                  <a:gsLst>
                    <a:gs pos="1250">
                      <a:srgbClr val="505050"/>
                    </a:gs>
                    <a:gs pos="100000">
                      <a:srgbClr val="505050"/>
                    </a:gs>
                  </a:gsLst>
                  <a:lin ang="5400000" scaled="0"/>
                </a:gradFill>
              </a:rPr>
              <a:t>.</a:t>
            </a:r>
            <a:r>
              <a:rPr lang="en-US" sz="2400" dirty="0" smtClean="0">
                <a:gradFill>
                  <a:gsLst>
                    <a:gs pos="1250">
                      <a:srgbClr val="505050"/>
                    </a:gs>
                    <a:gs pos="100000">
                      <a:srgbClr val="505050"/>
                    </a:gs>
                  </a:gsLst>
                  <a:lin ang="5400000" scaled="0"/>
                </a:gradFill>
              </a:rPr>
              <a:t> Site members only)</a:t>
            </a:r>
          </a:p>
          <a:p>
            <a:pPr lvl="1">
              <a:lnSpc>
                <a:spcPct val="90000"/>
              </a:lnSpc>
              <a:spcBef>
                <a:spcPct val="20000"/>
              </a:spcBef>
              <a:buSzPct val="90000"/>
            </a:pPr>
            <a:r>
              <a:rPr lang="en-US" sz="2400" dirty="0" smtClean="0">
                <a:gradFill>
                  <a:gsLst>
                    <a:gs pos="1250">
                      <a:srgbClr val="505050"/>
                    </a:gs>
                    <a:gs pos="100000">
                      <a:srgbClr val="505050"/>
                    </a:gs>
                  </a:gsLst>
                  <a:lin ang="5400000" scaled="0"/>
                </a:gradFill>
              </a:rPr>
              <a:t>New configurability around UI (ex. Caching)</a:t>
            </a:r>
          </a:p>
          <a:p>
            <a:pPr lvl="1">
              <a:lnSpc>
                <a:spcPct val="90000"/>
              </a:lnSpc>
              <a:spcBef>
                <a:spcPct val="20000"/>
              </a:spcBef>
              <a:buSzPct val="90000"/>
            </a:pPr>
            <a:r>
              <a:rPr lang="en-US" sz="2400" dirty="0" smtClean="0">
                <a:gradFill>
                  <a:gsLst>
                    <a:gs pos="1250">
                      <a:srgbClr val="505050"/>
                    </a:gs>
                    <a:gs pos="100000">
                      <a:srgbClr val="505050"/>
                    </a:gs>
                  </a:gsLst>
                  <a:lin ang="5400000" scaled="0"/>
                </a:gradFill>
              </a:rPr>
              <a:t>Old people picker still around and supported</a:t>
            </a:r>
          </a:p>
        </p:txBody>
      </p:sp>
      <p:pic>
        <p:nvPicPr>
          <p:cNvPr id="18" name="Picture 17"/>
          <p:cNvPicPr>
            <a:picLocks noChangeAspect="1"/>
          </p:cNvPicPr>
          <p:nvPr/>
        </p:nvPicPr>
        <p:blipFill rotWithShape="1">
          <a:blip r:embed="rId5"/>
          <a:srcRect t="96139" r="20283" b="1898"/>
          <a:stretch/>
        </p:blipFill>
        <p:spPr>
          <a:xfrm>
            <a:off x="6163199" y="2491106"/>
            <a:ext cx="2945856" cy="676036"/>
          </a:xfrm>
          <a:prstGeom prst="rect">
            <a:avLst/>
          </a:prstGeom>
        </p:spPr>
      </p:pic>
      <p:pic>
        <p:nvPicPr>
          <p:cNvPr id="19" name="Picture 18"/>
          <p:cNvPicPr>
            <a:picLocks noChangeAspect="1"/>
          </p:cNvPicPr>
          <p:nvPr/>
        </p:nvPicPr>
        <p:blipFill>
          <a:blip r:embed="rId6"/>
          <a:stretch>
            <a:fillRect/>
          </a:stretch>
        </p:blipFill>
        <p:spPr>
          <a:xfrm>
            <a:off x="6219421" y="2498574"/>
            <a:ext cx="1600200" cy="695325"/>
          </a:xfrm>
          <a:prstGeom prst="rect">
            <a:avLst/>
          </a:prstGeom>
        </p:spPr>
      </p:pic>
    </p:spTree>
    <p:extLst>
      <p:ext uri="{BB962C8B-B14F-4D97-AF65-F5344CB8AC3E}">
        <p14:creationId xmlns:p14="http://schemas.microsoft.com/office/powerpoint/2010/main" val="738133750"/>
      </p:ext>
    </p:extLst>
  </p:cSld>
  <p:clrMapOvr>
    <a:masterClrMapping/>
  </p:clrMapOvr>
  <p:transition advTm="150331">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1262"/>
            <a:ext cx="11887200" cy="4862870"/>
          </a:xfrm>
        </p:spPr>
        <p:txBody>
          <a:bodyPr/>
          <a:lstStyle/>
          <a:p>
            <a:r>
              <a:rPr lang="en-US" dirty="0"/>
              <a:t>Defaults</a:t>
            </a:r>
          </a:p>
          <a:p>
            <a:pPr lvl="1"/>
            <a:r>
              <a:rPr lang="en-US" dirty="0" smtClean="0"/>
              <a:t>Edit permissions </a:t>
            </a:r>
            <a:r>
              <a:rPr lang="en-US" dirty="0"/>
              <a:t>via “Site Members” group</a:t>
            </a:r>
          </a:p>
          <a:p>
            <a:r>
              <a:rPr lang="en-US" dirty="0"/>
              <a:t>Picking a different permission</a:t>
            </a:r>
          </a:p>
          <a:p>
            <a:pPr lvl="1"/>
            <a:r>
              <a:rPr lang="en-US" dirty="0">
                <a:gradFill>
                  <a:gsLst>
                    <a:gs pos="1250">
                      <a:srgbClr val="505050"/>
                    </a:gs>
                    <a:gs pos="100000">
                      <a:srgbClr val="505050"/>
                    </a:gs>
                  </a:gsLst>
                  <a:lin ang="5400000" scaled="0"/>
                </a:gradFill>
              </a:rPr>
              <a:t>Only groups are presented under “Show options”</a:t>
            </a:r>
          </a:p>
          <a:p>
            <a:pPr lvl="1"/>
            <a:r>
              <a:rPr lang="en-US" dirty="0"/>
              <a:t>First group/default = </a:t>
            </a:r>
            <a:r>
              <a:rPr lang="en-US" dirty="0" err="1" smtClean="0"/>
              <a:t>SPWeb.AssociatedMemberGroup</a:t>
            </a:r>
            <a:endParaRPr lang="en-US" dirty="0"/>
          </a:p>
          <a:p>
            <a:pPr lvl="1"/>
            <a:r>
              <a:rPr lang="en-US" dirty="0"/>
              <a:t>Other groups are alphabetically listed</a:t>
            </a:r>
          </a:p>
          <a:p>
            <a:r>
              <a:rPr lang="en-US" dirty="0"/>
              <a:t>Permission inheritance</a:t>
            </a:r>
          </a:p>
          <a:p>
            <a:pPr lvl="1"/>
            <a:r>
              <a:rPr lang="en-US" dirty="0"/>
              <a:t>Permission inheritance is not broken </a:t>
            </a:r>
          </a:p>
          <a:p>
            <a:pPr lvl="1"/>
            <a:r>
              <a:rPr lang="en-US" dirty="0"/>
              <a:t>If a </a:t>
            </a:r>
            <a:r>
              <a:rPr lang="en-US" dirty="0" err="1"/>
              <a:t>SPWeb</a:t>
            </a:r>
            <a:r>
              <a:rPr lang="en-US" dirty="0"/>
              <a:t> inherits permissions, new users will be added to first uniquely permissioned parent scope</a:t>
            </a:r>
          </a:p>
        </p:txBody>
      </p:sp>
      <p:sp>
        <p:nvSpPr>
          <p:cNvPr id="2" name="Title 1"/>
          <p:cNvSpPr>
            <a:spLocks noGrp="1"/>
          </p:cNvSpPr>
          <p:nvPr>
            <p:ph type="title"/>
          </p:nvPr>
        </p:nvSpPr>
        <p:spPr/>
        <p:txBody>
          <a:bodyPr/>
          <a:lstStyle/>
          <a:p>
            <a:r>
              <a:rPr lang="en-US" dirty="0" smtClean="0"/>
              <a:t>Site sharing</a:t>
            </a:r>
            <a:endParaRPr lang="en-US" dirty="0"/>
          </a:p>
        </p:txBody>
      </p:sp>
      <p:pic>
        <p:nvPicPr>
          <p:cNvPr id="5" name="Picture 5"/>
          <p:cNvPicPr>
            <a:picLocks noChangeAspect="1"/>
          </p:cNvPicPr>
          <p:nvPr/>
        </p:nvPicPr>
        <p:blipFill rotWithShape="1">
          <a:blip r:embed="rId3"/>
          <a:srcRect t="59876"/>
          <a:stretch/>
        </p:blipFill>
        <p:spPr>
          <a:xfrm>
            <a:off x="7437437" y="601662"/>
            <a:ext cx="4857750" cy="1857375"/>
          </a:xfrm>
          <a:prstGeom prst="rect">
            <a:avLst/>
          </a:prstGeom>
          <a:ln w="3175">
            <a:solidFill>
              <a:schemeClr val="bg1">
                <a:lumMod val="95000"/>
              </a:schemeClr>
            </a:solidFill>
          </a:ln>
        </p:spPr>
      </p:pic>
    </p:spTree>
    <p:extLst>
      <p:ext uri="{BB962C8B-B14F-4D97-AF65-F5344CB8AC3E}">
        <p14:creationId xmlns:p14="http://schemas.microsoft.com/office/powerpoint/2010/main" val="3027232783"/>
      </p:ext>
    </p:extLst>
  </p:cSld>
  <p:clrMapOvr>
    <a:masterClrMapping/>
  </p:clrMapOvr>
  <p:transition advTm="61">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Overview of Sharing in SharePoint 2013 and SharePoint Online</a:t>
            </a:r>
            <a:endParaRPr lang="en-US" sz="4000" dirty="0"/>
          </a:p>
        </p:txBody>
      </p:sp>
      <p:sp>
        <p:nvSpPr>
          <p:cNvPr id="5" name="Text Placeholder 4"/>
          <p:cNvSpPr>
            <a:spLocks noGrp="1"/>
          </p:cNvSpPr>
          <p:nvPr>
            <p:ph type="body" sz="quarter" idx="12"/>
          </p:nvPr>
        </p:nvSpPr>
        <p:spPr/>
        <p:txBody>
          <a:bodyPr/>
          <a:lstStyle/>
          <a:p>
            <a:r>
              <a:rPr lang="en-US" dirty="0" err="1" smtClean="0"/>
              <a:t>Gaurav</a:t>
            </a:r>
            <a:r>
              <a:rPr lang="en-US" dirty="0" smtClean="0"/>
              <a:t> </a:t>
            </a:r>
            <a:r>
              <a:rPr lang="en-US" dirty="0" err="1" smtClean="0"/>
              <a:t>Doshi</a:t>
            </a:r>
            <a:r>
              <a:rPr lang="en-US" dirty="0" smtClean="0"/>
              <a:t> and Mary David</a:t>
            </a:r>
          </a:p>
          <a:p>
            <a:r>
              <a:rPr lang="en-US" dirty="0" smtClean="0"/>
              <a:t>Program Managers, SharePoint team</a:t>
            </a:r>
            <a:endParaRPr lang="en-US" dirty="0"/>
          </a:p>
        </p:txBody>
      </p:sp>
      <p:sp>
        <p:nvSpPr>
          <p:cNvPr id="2" name="Text Placeholder 1"/>
          <p:cNvSpPr>
            <a:spLocks noGrp="1"/>
          </p:cNvSpPr>
          <p:nvPr>
            <p:ph type="body" sz="quarter" idx="13"/>
          </p:nvPr>
        </p:nvSpPr>
        <p:spPr/>
        <p:txBody>
          <a:bodyPr/>
          <a:lstStyle/>
          <a:p>
            <a:r>
              <a:rPr lang="en-US" dirty="0" smtClean="0"/>
              <a:t>SPC183</a:t>
            </a:r>
            <a:endParaRPr lang="en-US" dirty="0"/>
          </a:p>
        </p:txBody>
      </p:sp>
    </p:spTree>
    <p:extLst>
      <p:ext uri="{BB962C8B-B14F-4D97-AF65-F5344CB8AC3E}">
        <p14:creationId xmlns:p14="http://schemas.microsoft.com/office/powerpoint/2010/main" val="1650840976"/>
      </p:ext>
    </p:extLst>
  </p:cSld>
  <p:clrMapOvr>
    <a:masterClrMapping/>
  </p:clrMapOvr>
  <mc:AlternateContent xmlns:mc="http://schemas.openxmlformats.org/markup-compatibility/2006" xmlns:p14="http://schemas.microsoft.com/office/powerpoint/2010/main">
    <mc:Choice Requires="p14">
      <p:transition spd="slow" p14:dur="3400" advTm="2667">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48"/>
            <a:ext cx="11887200" cy="5478423"/>
          </a:xfrm>
        </p:spPr>
        <p:txBody>
          <a:bodyPr/>
          <a:lstStyle/>
          <a:p>
            <a:r>
              <a:rPr lang="en-US" dirty="0" smtClean="0"/>
              <a:t>Edit/View Choice</a:t>
            </a:r>
          </a:p>
          <a:p>
            <a:endParaRPr lang="en-US" dirty="0"/>
          </a:p>
          <a:p>
            <a:endParaRPr lang="en-US" dirty="0" smtClean="0"/>
          </a:p>
          <a:p>
            <a:r>
              <a:rPr lang="en-US" dirty="0" smtClean="0"/>
              <a:t>Permission inheritance</a:t>
            </a:r>
          </a:p>
          <a:p>
            <a:endParaRPr lang="en-US" dirty="0" smtClean="0"/>
          </a:p>
          <a:p>
            <a:endParaRPr lang="en-US" dirty="0"/>
          </a:p>
          <a:p>
            <a:endParaRPr lang="en-US" dirty="0" smtClean="0"/>
          </a:p>
          <a:p>
            <a:r>
              <a:rPr lang="en-US" dirty="0" smtClean="0"/>
              <a:t>Folder sharing – Just like document sharing</a:t>
            </a:r>
          </a:p>
        </p:txBody>
      </p:sp>
      <p:sp>
        <p:nvSpPr>
          <p:cNvPr id="2" name="Title 1"/>
          <p:cNvSpPr>
            <a:spLocks noGrp="1"/>
          </p:cNvSpPr>
          <p:nvPr>
            <p:ph type="title"/>
          </p:nvPr>
        </p:nvSpPr>
        <p:spPr/>
        <p:txBody>
          <a:bodyPr/>
          <a:lstStyle/>
          <a:p>
            <a:r>
              <a:rPr lang="en-US" dirty="0" smtClean="0"/>
              <a:t>Document &amp; folder sharing</a:t>
            </a:r>
            <a:endParaRPr lang="en-US" dirty="0"/>
          </a:p>
        </p:txBody>
      </p:sp>
      <p:pic>
        <p:nvPicPr>
          <p:cNvPr id="4" name="Picture 4"/>
          <p:cNvPicPr>
            <a:picLocks noChangeAspect="1"/>
          </p:cNvPicPr>
          <p:nvPr/>
        </p:nvPicPr>
        <p:blipFill>
          <a:blip r:embed="rId3"/>
          <a:stretch>
            <a:fillRect/>
          </a:stretch>
        </p:blipFill>
        <p:spPr>
          <a:xfrm>
            <a:off x="427037" y="1931876"/>
            <a:ext cx="5507182" cy="969818"/>
          </a:xfrm>
          <a:prstGeom prst="rect">
            <a:avLst/>
          </a:prstGeom>
          <a:ln>
            <a:solidFill>
              <a:schemeClr val="tx1">
                <a:lumMod val="20000"/>
                <a:lumOff val="80000"/>
              </a:schemeClr>
            </a:solidFill>
          </a:ln>
        </p:spPr>
      </p:pic>
      <p:sp>
        <p:nvSpPr>
          <p:cNvPr id="9" name="Bent-Up Arrow 8"/>
          <p:cNvSpPr/>
          <p:nvPr/>
        </p:nvSpPr>
        <p:spPr bwMode="auto">
          <a:xfrm rot="5400000">
            <a:off x="1478518" y="4909437"/>
            <a:ext cx="533400" cy="838200"/>
          </a:xfrm>
          <a:prstGeom prst="bentUpArrow">
            <a:avLst>
              <a:gd name="adj1" fmla="val 20933"/>
              <a:gd name="adj2" fmla="val 25000"/>
              <a:gd name="adj3" fmla="val 25000"/>
            </a:avLst>
          </a:prstGeom>
          <a:solidFill>
            <a:schemeClr val="accent1">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aphicFrame>
        <p:nvGraphicFramePr>
          <p:cNvPr id="10" name="Diagram 9"/>
          <p:cNvGraphicFramePr/>
          <p:nvPr>
            <p:extLst/>
          </p:nvPr>
        </p:nvGraphicFramePr>
        <p:xfrm>
          <a:off x="2255837" y="4716462"/>
          <a:ext cx="7650692" cy="1447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ounded Rectangle 10"/>
          <p:cNvSpPr/>
          <p:nvPr/>
        </p:nvSpPr>
        <p:spPr bwMode="auto">
          <a:xfrm>
            <a:off x="731837" y="4172220"/>
            <a:ext cx="1447800" cy="801503"/>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Does recipient already has permissions?</a:t>
            </a:r>
            <a:endParaRPr lang="en-US" sz="1200" dirty="0">
              <a:gradFill>
                <a:gsLst>
                  <a:gs pos="0">
                    <a:srgbClr val="FFFFFF"/>
                  </a:gs>
                  <a:gs pos="100000">
                    <a:srgbClr val="FFFFFF"/>
                  </a:gs>
                </a:gsLst>
                <a:lin ang="5400000" scaled="0"/>
              </a:gradFill>
            </a:endParaRPr>
          </a:p>
        </p:txBody>
      </p:sp>
      <p:sp>
        <p:nvSpPr>
          <p:cNvPr id="12" name="Bent-Up Arrow 11"/>
          <p:cNvSpPr/>
          <p:nvPr/>
        </p:nvSpPr>
        <p:spPr bwMode="auto">
          <a:xfrm flipV="1">
            <a:off x="2267712" y="4467057"/>
            <a:ext cx="7010400" cy="506665"/>
          </a:xfrm>
          <a:prstGeom prst="bentUpArrow">
            <a:avLst>
              <a:gd name="adj1" fmla="val 20517"/>
              <a:gd name="adj2" fmla="val 24186"/>
              <a:gd name="adj3" fmla="val 28658"/>
            </a:avLst>
          </a:prstGeom>
          <a:solidFill>
            <a:schemeClr val="accent1">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TextBox 12"/>
          <p:cNvSpPr txBox="1"/>
          <p:nvPr/>
        </p:nvSpPr>
        <p:spPr>
          <a:xfrm>
            <a:off x="2179637" y="4106862"/>
            <a:ext cx="762000"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505050"/>
                    </a:gs>
                    <a:gs pos="30000">
                      <a:srgbClr val="505050"/>
                    </a:gs>
                  </a:gsLst>
                  <a:lin ang="5400000" scaled="0"/>
                </a:gradFill>
              </a:rPr>
              <a:t>Yes</a:t>
            </a:r>
          </a:p>
        </p:txBody>
      </p:sp>
      <p:sp>
        <p:nvSpPr>
          <p:cNvPr id="14" name="TextBox 13"/>
          <p:cNvSpPr txBox="1"/>
          <p:nvPr/>
        </p:nvSpPr>
        <p:spPr>
          <a:xfrm>
            <a:off x="1417637" y="5036597"/>
            <a:ext cx="762000"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505050"/>
                    </a:gs>
                    <a:gs pos="30000">
                      <a:srgbClr val="505050"/>
                    </a:gs>
                  </a:gsLst>
                  <a:lin ang="5400000" scaled="0"/>
                </a:gradFill>
              </a:rPr>
              <a:t>No</a:t>
            </a:r>
          </a:p>
        </p:txBody>
      </p:sp>
      <p:sp>
        <p:nvSpPr>
          <p:cNvPr id="17" name="TextBox 16"/>
          <p:cNvSpPr txBox="1"/>
          <p:nvPr/>
        </p:nvSpPr>
        <p:spPr>
          <a:xfrm>
            <a:off x="10043176" y="1788257"/>
            <a:ext cx="2362200" cy="1480405"/>
          </a:xfrm>
          <a:prstGeom prst="rect">
            <a:avLst/>
          </a:prstGeom>
          <a:noFill/>
        </p:spPr>
        <p:txBody>
          <a:bodyPr wrap="square" lIns="182880" tIns="146304" rIns="182880" bIns="146304" rtlCol="0">
            <a:spAutoFit/>
          </a:bodyPr>
          <a:lstStyle/>
          <a:p>
            <a:pPr>
              <a:lnSpc>
                <a:spcPct val="90000"/>
              </a:lnSpc>
              <a:spcAft>
                <a:spcPts val="600"/>
              </a:spcAft>
            </a:pPr>
            <a:r>
              <a:rPr lang="en-US" sz="2000" dirty="0">
                <a:gradFill>
                  <a:gsLst>
                    <a:gs pos="2917">
                      <a:srgbClr val="505050"/>
                    </a:gs>
                    <a:gs pos="30000">
                      <a:srgbClr val="505050"/>
                    </a:gs>
                  </a:gsLst>
                  <a:lin ang="5400000" scaled="0"/>
                </a:gradFill>
              </a:rPr>
              <a:t>Edit/View </a:t>
            </a:r>
            <a:r>
              <a:rPr lang="en-US" sz="2000" dirty="0" smtClean="0">
                <a:gradFill>
                  <a:gsLst>
                    <a:gs pos="2917">
                      <a:srgbClr val="505050"/>
                    </a:gs>
                    <a:gs pos="30000">
                      <a:srgbClr val="505050"/>
                    </a:gs>
                  </a:gsLst>
                  <a:lin ang="5400000" scaled="0"/>
                </a:gradFill>
              </a:rPr>
              <a:t>map </a:t>
            </a:r>
            <a:r>
              <a:rPr lang="en-US" sz="2000" dirty="0">
                <a:gradFill>
                  <a:gsLst>
                    <a:gs pos="2917">
                      <a:srgbClr val="505050"/>
                    </a:gs>
                    <a:gs pos="30000">
                      <a:srgbClr val="505050"/>
                    </a:gs>
                  </a:gsLst>
                  <a:lin ang="5400000" scaled="0"/>
                </a:gradFill>
              </a:rPr>
              <a:t>to </a:t>
            </a:r>
            <a:r>
              <a:rPr lang="en-US" sz="2000" dirty="0" smtClean="0">
                <a:gradFill>
                  <a:gsLst>
                    <a:gs pos="2917">
                      <a:srgbClr val="505050"/>
                    </a:gs>
                    <a:gs pos="30000">
                      <a:srgbClr val="505050"/>
                    </a:gs>
                  </a:gsLst>
                  <a:lin ang="5400000" scaled="0"/>
                </a:gradFill>
              </a:rPr>
              <a:t>two </a:t>
            </a:r>
            <a:r>
              <a:rPr lang="en-US" sz="2000" dirty="0" err="1" smtClean="0">
                <a:gradFill>
                  <a:gsLst>
                    <a:gs pos="2917">
                      <a:srgbClr val="505050"/>
                    </a:gs>
                    <a:gs pos="30000">
                      <a:srgbClr val="505050"/>
                    </a:gs>
                  </a:gsLst>
                  <a:lin ang="5400000" scaled="0"/>
                </a:gradFill>
              </a:rPr>
              <a:t>SPWeb</a:t>
            </a:r>
            <a:r>
              <a:rPr lang="en-US" sz="2000" dirty="0" smtClean="0">
                <a:gradFill>
                  <a:gsLst>
                    <a:gs pos="2917">
                      <a:srgbClr val="505050"/>
                    </a:gs>
                    <a:gs pos="30000">
                      <a:srgbClr val="505050"/>
                    </a:gs>
                  </a:gsLst>
                  <a:lin ang="5400000" scaled="0"/>
                </a:gradFill>
              </a:rPr>
              <a:t> properties</a:t>
            </a:r>
          </a:p>
          <a:p>
            <a:pPr>
              <a:lnSpc>
                <a:spcPct val="90000"/>
              </a:lnSpc>
              <a:spcAft>
                <a:spcPts val="600"/>
              </a:spcAft>
            </a:pPr>
            <a:r>
              <a:rPr lang="en-US" sz="2000" dirty="0" smtClean="0">
                <a:gradFill>
                  <a:gsLst>
                    <a:gs pos="2917">
                      <a:srgbClr val="505050"/>
                    </a:gs>
                    <a:gs pos="30000">
                      <a:srgbClr val="505050"/>
                    </a:gs>
                  </a:gsLst>
                  <a:lin ang="5400000" scaled="0"/>
                </a:gradFill>
              </a:rPr>
              <a:t>(Default is edit)</a:t>
            </a:r>
            <a:endParaRPr lang="en-US" sz="2000" dirty="0">
              <a:gradFill>
                <a:gsLst>
                  <a:gs pos="2917">
                    <a:srgbClr val="505050"/>
                  </a:gs>
                  <a:gs pos="30000">
                    <a:srgbClr val="505050"/>
                  </a:gs>
                </a:gsLst>
                <a:lin ang="5400000" scaled="0"/>
              </a:gradFill>
            </a:endParaRPr>
          </a:p>
        </p:txBody>
      </p:sp>
      <p:sp>
        <p:nvSpPr>
          <p:cNvPr id="18" name="Right Arrow 17"/>
          <p:cNvSpPr/>
          <p:nvPr/>
        </p:nvSpPr>
        <p:spPr bwMode="auto">
          <a:xfrm flipH="1">
            <a:off x="5821616" y="2259202"/>
            <a:ext cx="874602" cy="160206"/>
          </a:xfrm>
          <a:prstGeom prst="rightArrow">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 name="Right Arrow 19"/>
          <p:cNvSpPr/>
          <p:nvPr/>
        </p:nvSpPr>
        <p:spPr bwMode="auto">
          <a:xfrm flipH="1">
            <a:off x="5821616" y="2528460"/>
            <a:ext cx="874602" cy="160206"/>
          </a:xfrm>
          <a:prstGeom prst="rightArrow">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a:xfrm>
            <a:off x="6610313" y="2443868"/>
            <a:ext cx="3432863" cy="369332"/>
          </a:xfrm>
          <a:prstGeom prst="rect">
            <a:avLst/>
          </a:prstGeom>
        </p:spPr>
        <p:txBody>
          <a:bodyPr wrap="none">
            <a:spAutoFit/>
          </a:bodyPr>
          <a:lstStyle/>
          <a:p>
            <a:r>
              <a:rPr lang="en-US" dirty="0" err="1" smtClean="0">
                <a:solidFill>
                  <a:srgbClr val="505050"/>
                </a:solidFill>
              </a:rPr>
              <a:t>StandardReaderRoleDefinitionId</a:t>
            </a:r>
            <a:endParaRPr lang="en-US" dirty="0">
              <a:solidFill>
                <a:srgbClr val="505050"/>
              </a:solidFill>
            </a:endParaRPr>
          </a:p>
        </p:txBody>
      </p:sp>
      <p:sp>
        <p:nvSpPr>
          <p:cNvPr id="21" name="Rectangle 20"/>
          <p:cNvSpPr/>
          <p:nvPr/>
        </p:nvSpPr>
        <p:spPr>
          <a:xfrm>
            <a:off x="6612678" y="2106802"/>
            <a:ext cx="3328475" cy="369332"/>
          </a:xfrm>
          <a:prstGeom prst="rect">
            <a:avLst/>
          </a:prstGeom>
        </p:spPr>
        <p:txBody>
          <a:bodyPr wrap="none">
            <a:spAutoFit/>
          </a:bodyPr>
          <a:lstStyle/>
          <a:p>
            <a:r>
              <a:rPr lang="en-US" smtClean="0">
                <a:solidFill>
                  <a:srgbClr val="505050"/>
                </a:solidFill>
              </a:rPr>
              <a:t>StandardEditorRoleDefinitionId</a:t>
            </a:r>
            <a:endParaRPr lang="en-US" dirty="0">
              <a:solidFill>
                <a:srgbClr val="505050"/>
              </a:solidFill>
            </a:endParaRPr>
          </a:p>
        </p:txBody>
      </p:sp>
      <p:sp>
        <p:nvSpPr>
          <p:cNvPr id="22" name="Left Brace 21"/>
          <p:cNvSpPr/>
          <p:nvPr/>
        </p:nvSpPr>
        <p:spPr>
          <a:xfrm flipH="1">
            <a:off x="9857874" y="2118187"/>
            <a:ext cx="268841" cy="695013"/>
          </a:xfrm>
          <a:prstGeom prst="lef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Tree>
    <p:extLst>
      <p:ext uri="{BB962C8B-B14F-4D97-AF65-F5344CB8AC3E}">
        <p14:creationId xmlns:p14="http://schemas.microsoft.com/office/powerpoint/2010/main" val="1528727796"/>
      </p:ext>
    </p:extLst>
  </p:cSld>
  <p:clrMapOvr>
    <a:masterClrMapping/>
  </p:clrMapOvr>
  <p:transition advTm="193931">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343001"/>
          </a:xfrm>
        </p:spPr>
        <p:txBody>
          <a:bodyPr/>
          <a:lstStyle/>
          <a:p>
            <a:r>
              <a:rPr lang="en-US" dirty="0"/>
              <a:t>Two scenarios</a:t>
            </a:r>
          </a:p>
          <a:p>
            <a:pPr lvl="1"/>
            <a:r>
              <a:rPr lang="en-US" dirty="0"/>
              <a:t>User without permissions requests for permissions</a:t>
            </a:r>
          </a:p>
          <a:p>
            <a:pPr lvl="1"/>
            <a:r>
              <a:rPr lang="en-US" dirty="0"/>
              <a:t>User without “Manage Permissions” shares with new users</a:t>
            </a:r>
          </a:p>
          <a:p>
            <a:r>
              <a:rPr lang="en-US" dirty="0"/>
              <a:t>How to enable it</a:t>
            </a:r>
          </a:p>
          <a:p>
            <a:pPr lvl="1"/>
            <a:r>
              <a:rPr lang="en-US" dirty="0"/>
              <a:t>Outgoing email setting at Farm level</a:t>
            </a:r>
          </a:p>
          <a:p>
            <a:pPr lvl="1"/>
            <a:r>
              <a:rPr lang="en-US" dirty="0"/>
              <a:t>“Access request email” setting at web</a:t>
            </a:r>
          </a:p>
          <a:p>
            <a:r>
              <a:rPr lang="en-US" dirty="0"/>
              <a:t>Access Request List</a:t>
            </a:r>
          </a:p>
          <a:p>
            <a:pPr lvl="1"/>
            <a:r>
              <a:rPr lang="en-US"/>
              <a:t>Exists </a:t>
            </a:r>
            <a:r>
              <a:rPr lang="en-US" smtClean="0"/>
              <a:t>in </a:t>
            </a:r>
            <a:r>
              <a:rPr lang="en-US" dirty="0"/>
              <a:t>every uniquely permissioned web </a:t>
            </a:r>
          </a:p>
          <a:p>
            <a:pPr lvl="1"/>
            <a:r>
              <a:rPr lang="en-US" dirty="0"/>
              <a:t>Stores every </a:t>
            </a:r>
            <a:r>
              <a:rPr lang="en-US"/>
              <a:t>access </a:t>
            </a:r>
            <a:r>
              <a:rPr lang="en-US" smtClean="0"/>
              <a:t>request </a:t>
            </a:r>
            <a:r>
              <a:rPr lang="en-US" dirty="0"/>
              <a:t>&amp; invitation as a list item</a:t>
            </a:r>
          </a:p>
          <a:p>
            <a:pPr lvl="1"/>
            <a:r>
              <a:rPr lang="en-US" dirty="0"/>
              <a:t>Only users in Associated Owners group can access the </a:t>
            </a:r>
            <a:r>
              <a:rPr lang="en-US"/>
              <a:t>list </a:t>
            </a:r>
            <a:endParaRPr lang="en-US" dirty="0"/>
          </a:p>
          <a:p>
            <a:pPr lvl="1"/>
            <a:r>
              <a:rPr lang="en-US"/>
              <a:t>Recipients </a:t>
            </a:r>
            <a:r>
              <a:rPr lang="en-US" smtClean="0"/>
              <a:t>are </a:t>
            </a:r>
            <a:r>
              <a:rPr lang="en-US"/>
              <a:t>notified </a:t>
            </a:r>
            <a:r>
              <a:rPr lang="en-US" dirty="0"/>
              <a:t>only</a:t>
            </a:r>
            <a:r>
              <a:rPr lang="en-US"/>
              <a:t> after </a:t>
            </a:r>
            <a:r>
              <a:rPr lang="en-US" dirty="0"/>
              <a:t>Owners approve</a:t>
            </a:r>
          </a:p>
        </p:txBody>
      </p:sp>
      <p:sp>
        <p:nvSpPr>
          <p:cNvPr id="2" name="Title 1"/>
          <p:cNvSpPr>
            <a:spLocks noGrp="1"/>
          </p:cNvSpPr>
          <p:nvPr>
            <p:ph type="title"/>
          </p:nvPr>
        </p:nvSpPr>
        <p:spPr/>
        <p:txBody>
          <a:bodyPr/>
          <a:lstStyle/>
          <a:p>
            <a:r>
              <a:rPr lang="en-US" smtClean="0"/>
              <a:t>Access Requests</a:t>
            </a:r>
            <a:endParaRPr lang="en-US" dirty="0"/>
          </a:p>
        </p:txBody>
      </p:sp>
    </p:spTree>
    <p:extLst>
      <p:ext uri="{BB962C8B-B14F-4D97-AF65-F5344CB8AC3E}">
        <p14:creationId xmlns:p14="http://schemas.microsoft.com/office/powerpoint/2010/main" val="187538156"/>
      </p:ext>
    </p:extLst>
  </p:cSld>
  <p:clrMapOvr>
    <a:masterClrMapping/>
  </p:clrMapOvr>
  <p:transition advTm="120076">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350837" y="1553198"/>
            <a:ext cx="2438399" cy="572464"/>
          </a:xfrm>
        </p:spPr>
        <p:txBody>
          <a:bodyPr/>
          <a:lstStyle/>
          <a:p>
            <a:r>
              <a:rPr lang="en-US" sz="2800" dirty="0"/>
              <a:t>Access denied</a:t>
            </a:r>
            <a:endParaRPr lang="en-US" dirty="0"/>
          </a:p>
        </p:txBody>
      </p:sp>
      <p:sp>
        <p:nvSpPr>
          <p:cNvPr id="2" name="Title 1"/>
          <p:cNvSpPr>
            <a:spLocks noGrp="1"/>
          </p:cNvSpPr>
          <p:nvPr>
            <p:ph type="title"/>
          </p:nvPr>
        </p:nvSpPr>
        <p:spPr/>
        <p:txBody>
          <a:bodyPr/>
          <a:lstStyle/>
          <a:p>
            <a:r>
              <a:rPr lang="en-US" dirty="0" smtClean="0"/>
              <a:t>Access Requests (cont.)</a:t>
            </a:r>
            <a:endParaRPr lang="en-US" dirty="0"/>
          </a:p>
        </p:txBody>
      </p:sp>
      <p:graphicFrame>
        <p:nvGraphicFramePr>
          <p:cNvPr id="4" name="Diagram 4"/>
          <p:cNvGraphicFramePr/>
          <p:nvPr>
            <p:extLst>
              <p:ext uri="{D42A27DB-BD31-4B8C-83A1-F6EECF244321}">
                <p14:modId xmlns:p14="http://schemas.microsoft.com/office/powerpoint/2010/main" val="4184994010"/>
              </p:ext>
            </p:extLst>
          </p:nvPr>
        </p:nvGraphicFramePr>
        <p:xfrm>
          <a:off x="350837" y="1854732"/>
          <a:ext cx="5424332" cy="21653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ontent Placeholder 2"/>
          <p:cNvSpPr txBox="1">
            <a:spLocks/>
          </p:cNvSpPr>
          <p:nvPr/>
        </p:nvSpPr>
        <p:spPr>
          <a:xfrm>
            <a:off x="264758" y="4220198"/>
            <a:ext cx="6083061" cy="5724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solidFill>
                  <a:srgbClr val="002060"/>
                </a:solidFill>
                <a:latin typeface="+mj-lt"/>
                <a:ea typeface="+mn-ea"/>
                <a:cs typeface="+mn-cs"/>
              </a:defRPr>
            </a:lvl1pPr>
            <a:lvl2pPr marL="3429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chemeClr val="tx1"/>
                    </a:gs>
                    <a:gs pos="100000">
                      <a:schemeClr val="tx1"/>
                    </a:gs>
                  </a:gsLst>
                  <a:lin ang="5400000" scaled="0"/>
                </a:gradFill>
                <a:latin typeface="+mn-lt"/>
                <a:ea typeface="+mn-ea"/>
                <a:cs typeface="+mn-cs"/>
              </a:defRPr>
            </a:lvl2pPr>
            <a:lvl3pPr marL="5715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8001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10287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Sharing without “Manage Permissions”</a:t>
            </a:r>
            <a:endParaRPr lang="en-US" dirty="0"/>
          </a:p>
        </p:txBody>
      </p:sp>
      <p:graphicFrame>
        <p:nvGraphicFramePr>
          <p:cNvPr id="6" name="Diagram 4"/>
          <p:cNvGraphicFramePr/>
          <p:nvPr>
            <p:extLst>
              <p:ext uri="{D42A27DB-BD31-4B8C-83A1-F6EECF244321}">
                <p14:modId xmlns:p14="http://schemas.microsoft.com/office/powerpoint/2010/main" val="3271571222"/>
              </p:ext>
            </p:extLst>
          </p:nvPr>
        </p:nvGraphicFramePr>
        <p:xfrm>
          <a:off x="427037" y="4351798"/>
          <a:ext cx="5334000" cy="235719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Diagram 4"/>
          <p:cNvGraphicFramePr/>
          <p:nvPr>
            <p:extLst>
              <p:ext uri="{D42A27DB-BD31-4B8C-83A1-F6EECF244321}">
                <p14:modId xmlns:p14="http://schemas.microsoft.com/office/powerpoint/2010/main" val="4288509911"/>
              </p:ext>
            </p:extLst>
          </p:nvPr>
        </p:nvGraphicFramePr>
        <p:xfrm>
          <a:off x="6446839" y="2469666"/>
          <a:ext cx="5714998" cy="283986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pSp>
        <p:nvGrpSpPr>
          <p:cNvPr id="11" name="Group 14"/>
          <p:cNvGrpSpPr/>
          <p:nvPr/>
        </p:nvGrpSpPr>
        <p:grpSpPr>
          <a:xfrm rot="2487189">
            <a:off x="5951835" y="3075972"/>
            <a:ext cx="383516" cy="448642"/>
            <a:chOff x="1990794" y="1195609"/>
            <a:chExt cx="383516" cy="448642"/>
          </a:xfrm>
        </p:grpSpPr>
        <p:sp>
          <p:nvSpPr>
            <p:cNvPr id="12" name="Right Arrow 15"/>
            <p:cNvSpPr/>
            <p:nvPr/>
          </p:nvSpPr>
          <p:spPr>
            <a:xfrm>
              <a:off x="1990794" y="1195609"/>
              <a:ext cx="383516" cy="448642"/>
            </a:xfrm>
            <a:prstGeom prst="rightArrow">
              <a:avLst>
                <a:gd name="adj1" fmla="val 60000"/>
                <a:gd name="adj2" fmla="val 50000"/>
              </a:avLst>
            </a:prstGeom>
          </p:spPr>
          <p:style>
            <a:lnRef idx="0">
              <a:schemeClr val="accent2">
                <a:tint val="60000"/>
                <a:hueOff val="0"/>
                <a:satOff val="0"/>
                <a:lumOff val="0"/>
                <a:alphaOff val="0"/>
              </a:schemeClr>
            </a:lnRef>
            <a:fillRef idx="1">
              <a:schemeClr val="accent2">
                <a:tint val="60000"/>
                <a:hueOff val="0"/>
                <a:satOff val="0"/>
                <a:lumOff val="0"/>
                <a:alphaOff val="0"/>
              </a:schemeClr>
            </a:fillRef>
            <a:effectRef idx="0">
              <a:schemeClr val="accent2">
                <a:tint val="60000"/>
                <a:hueOff val="0"/>
                <a:satOff val="0"/>
                <a:lumOff val="0"/>
                <a:alphaOff val="0"/>
              </a:schemeClr>
            </a:effectRef>
            <a:fontRef idx="minor">
              <a:schemeClr val="lt1"/>
            </a:fontRef>
          </p:style>
        </p:sp>
        <p:sp>
          <p:nvSpPr>
            <p:cNvPr id="13" name="Right Arrow 4"/>
            <p:cNvSpPr/>
            <p:nvPr/>
          </p:nvSpPr>
          <p:spPr>
            <a:xfrm>
              <a:off x="1990794" y="1285337"/>
              <a:ext cx="268461" cy="2691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622300">
                <a:lnSpc>
                  <a:spcPct val="90000"/>
                </a:lnSpc>
                <a:spcBef>
                  <a:spcPct val="0"/>
                </a:spcBef>
                <a:spcAft>
                  <a:spcPct val="35000"/>
                </a:spcAft>
              </a:pPr>
              <a:endParaRPr lang="en-US" sz="1400">
                <a:solidFill>
                  <a:srgbClr val="FFFFFF"/>
                </a:solidFill>
              </a:endParaRPr>
            </a:p>
          </p:txBody>
        </p:sp>
      </p:grpSp>
      <p:grpSp>
        <p:nvGrpSpPr>
          <p:cNvPr id="14" name="Group 17"/>
          <p:cNvGrpSpPr/>
          <p:nvPr/>
        </p:nvGrpSpPr>
        <p:grpSpPr>
          <a:xfrm rot="19472530">
            <a:off x="5869736" y="4793904"/>
            <a:ext cx="383516" cy="448642"/>
            <a:chOff x="1990794" y="1195609"/>
            <a:chExt cx="383516" cy="448642"/>
          </a:xfrm>
        </p:grpSpPr>
        <p:sp>
          <p:nvSpPr>
            <p:cNvPr id="15" name="Right Arrow 18"/>
            <p:cNvSpPr/>
            <p:nvPr/>
          </p:nvSpPr>
          <p:spPr>
            <a:xfrm>
              <a:off x="1990794" y="1195609"/>
              <a:ext cx="383516" cy="448642"/>
            </a:xfrm>
            <a:prstGeom prst="rightArrow">
              <a:avLst>
                <a:gd name="adj1" fmla="val 60000"/>
                <a:gd name="adj2" fmla="val 50000"/>
              </a:avLst>
            </a:prstGeom>
          </p:spPr>
          <p:style>
            <a:lnRef idx="0">
              <a:schemeClr val="accent2">
                <a:tint val="60000"/>
                <a:hueOff val="0"/>
                <a:satOff val="0"/>
                <a:lumOff val="0"/>
                <a:alphaOff val="0"/>
              </a:schemeClr>
            </a:lnRef>
            <a:fillRef idx="1">
              <a:schemeClr val="accent2">
                <a:tint val="60000"/>
                <a:hueOff val="0"/>
                <a:satOff val="0"/>
                <a:lumOff val="0"/>
                <a:alphaOff val="0"/>
              </a:schemeClr>
            </a:fillRef>
            <a:effectRef idx="0">
              <a:schemeClr val="accent2">
                <a:tint val="60000"/>
                <a:hueOff val="0"/>
                <a:satOff val="0"/>
                <a:lumOff val="0"/>
                <a:alphaOff val="0"/>
              </a:schemeClr>
            </a:effectRef>
            <a:fontRef idx="minor">
              <a:schemeClr val="lt1"/>
            </a:fontRef>
          </p:style>
        </p:sp>
        <p:sp>
          <p:nvSpPr>
            <p:cNvPr id="16" name="Right Arrow 4"/>
            <p:cNvSpPr/>
            <p:nvPr/>
          </p:nvSpPr>
          <p:spPr>
            <a:xfrm>
              <a:off x="1990794" y="1285337"/>
              <a:ext cx="268461" cy="2691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622300">
                <a:lnSpc>
                  <a:spcPct val="90000"/>
                </a:lnSpc>
                <a:spcBef>
                  <a:spcPct val="0"/>
                </a:spcBef>
                <a:spcAft>
                  <a:spcPct val="35000"/>
                </a:spcAft>
              </a:pPr>
              <a:endParaRPr lang="en-US" sz="1400">
                <a:solidFill>
                  <a:srgbClr val="FFFFFF"/>
                </a:solidFill>
              </a:endParaRPr>
            </a:p>
          </p:txBody>
        </p:sp>
      </p:grpSp>
    </p:spTree>
    <p:extLst>
      <p:ext uri="{BB962C8B-B14F-4D97-AF65-F5344CB8AC3E}">
        <p14:creationId xmlns:p14="http://schemas.microsoft.com/office/powerpoint/2010/main" val="3251931607"/>
      </p:ext>
    </p:extLst>
  </p:cSld>
  <p:clrMapOvr>
    <a:masterClrMapping/>
  </p:clrMapOvr>
  <p:transition advTm="120076">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4801314"/>
          </a:xfrm>
        </p:spPr>
        <p:txBody>
          <a:bodyPr/>
          <a:lstStyle/>
          <a:p>
            <a:r>
              <a:rPr lang="en-US" dirty="0"/>
              <a:t>SharePoint Online only</a:t>
            </a:r>
          </a:p>
          <a:p>
            <a:r>
              <a:rPr lang="en-US" dirty="0"/>
              <a:t>Who can invite?</a:t>
            </a:r>
          </a:p>
          <a:p>
            <a:pPr lvl="1"/>
            <a:r>
              <a:rPr lang="en-US" dirty="0"/>
              <a:t>Only users with “Manage Permissions” </a:t>
            </a:r>
            <a:r>
              <a:rPr lang="en-US" dirty="0" smtClean="0"/>
              <a:t>can </a:t>
            </a:r>
            <a:r>
              <a:rPr lang="en-US" dirty="0"/>
              <a:t>invite external </a:t>
            </a:r>
            <a:r>
              <a:rPr lang="en-US" dirty="0" smtClean="0"/>
              <a:t>users</a:t>
            </a:r>
            <a:endParaRPr lang="en-US" dirty="0"/>
          </a:p>
          <a:p>
            <a:r>
              <a:rPr lang="en-US" dirty="0" smtClean="0"/>
              <a:t>Invitation </a:t>
            </a:r>
            <a:r>
              <a:rPr lang="en-US" dirty="0"/>
              <a:t>redemption </a:t>
            </a:r>
          </a:p>
          <a:p>
            <a:pPr lvl="1"/>
            <a:r>
              <a:rPr lang="en-US" dirty="0"/>
              <a:t>First redeemer gets access</a:t>
            </a:r>
          </a:p>
          <a:p>
            <a:pPr lvl="1"/>
            <a:r>
              <a:rPr lang="en-US" dirty="0"/>
              <a:t>History of redemptions maintained in the Access Request List</a:t>
            </a:r>
          </a:p>
          <a:p>
            <a:r>
              <a:rPr lang="en-US" dirty="0"/>
              <a:t>Access</a:t>
            </a:r>
          </a:p>
          <a:p>
            <a:pPr lvl="1"/>
            <a:r>
              <a:rPr lang="en-US" dirty="0"/>
              <a:t>If a document is shared – Access is limited to document only</a:t>
            </a:r>
          </a:p>
          <a:p>
            <a:pPr lvl="1"/>
            <a:r>
              <a:rPr lang="en-US" dirty="0"/>
              <a:t>If a site is shared – Access is limited to everything within </a:t>
            </a:r>
            <a:r>
              <a:rPr lang="en-US" dirty="0" smtClean="0"/>
              <a:t>site</a:t>
            </a:r>
            <a:endParaRPr lang="en-US" dirty="0"/>
          </a:p>
        </p:txBody>
      </p:sp>
      <p:sp>
        <p:nvSpPr>
          <p:cNvPr id="2" name="Title 1"/>
          <p:cNvSpPr>
            <a:spLocks noGrp="1"/>
          </p:cNvSpPr>
          <p:nvPr>
            <p:ph type="title"/>
          </p:nvPr>
        </p:nvSpPr>
        <p:spPr/>
        <p:txBody>
          <a:bodyPr/>
          <a:lstStyle/>
          <a:p>
            <a:r>
              <a:rPr lang="en-US" smtClean="0"/>
              <a:t>External Access &amp; Invitations</a:t>
            </a:r>
            <a:endParaRPr lang="en-US" dirty="0"/>
          </a:p>
        </p:txBody>
      </p:sp>
    </p:spTree>
    <p:extLst>
      <p:ext uri="{BB962C8B-B14F-4D97-AF65-F5344CB8AC3E}">
        <p14:creationId xmlns:p14="http://schemas.microsoft.com/office/powerpoint/2010/main" val="3266799778"/>
      </p:ext>
    </p:extLst>
  </p:cSld>
  <p:clrMapOvr>
    <a:masterClrMapping/>
  </p:clrMapOvr>
  <p:transition advTm="183239">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6155531"/>
          </a:xfrm>
        </p:spPr>
        <p:txBody>
          <a:bodyPr/>
          <a:lstStyle/>
          <a:p>
            <a:r>
              <a:rPr lang="en-US" dirty="0"/>
              <a:t>How does it work?</a:t>
            </a:r>
          </a:p>
          <a:p>
            <a:endParaRPr lang="en-US" dirty="0"/>
          </a:p>
          <a:p>
            <a:endParaRPr lang="en-US" dirty="0"/>
          </a:p>
          <a:p>
            <a:endParaRPr lang="en-US" dirty="0"/>
          </a:p>
          <a:p>
            <a:r>
              <a:rPr lang="en-US" dirty="0"/>
              <a:t>Security validations</a:t>
            </a:r>
          </a:p>
          <a:p>
            <a:pPr lvl="1"/>
            <a:r>
              <a:rPr lang="en-US" dirty="0"/>
              <a:t>Check </a:t>
            </a:r>
            <a:r>
              <a:rPr lang="en-US"/>
              <a:t>if </a:t>
            </a:r>
            <a:r>
              <a:rPr lang="en-US" dirty="0"/>
              <a:t>External</a:t>
            </a:r>
            <a:r>
              <a:rPr lang="en-US"/>
              <a:t> Access </a:t>
            </a:r>
            <a:r>
              <a:rPr lang="en-US" smtClean="0"/>
              <a:t>is </a:t>
            </a:r>
            <a:r>
              <a:rPr lang="en-US" dirty="0"/>
              <a:t>enabled</a:t>
            </a:r>
          </a:p>
          <a:p>
            <a:pPr lvl="1"/>
            <a:r>
              <a:rPr lang="en-US" dirty="0"/>
              <a:t>Check if invitation is valid</a:t>
            </a:r>
          </a:p>
          <a:p>
            <a:pPr lvl="1"/>
            <a:r>
              <a:rPr lang="en-US" dirty="0"/>
              <a:t>Check if redeemer is the same</a:t>
            </a:r>
          </a:p>
          <a:p>
            <a:r>
              <a:rPr lang="en-US" dirty="0"/>
              <a:t>Features blocked for authenticated guests</a:t>
            </a:r>
          </a:p>
          <a:p>
            <a:pPr lvl="1"/>
            <a:r>
              <a:rPr lang="en-US" dirty="0"/>
              <a:t>SkyDrive Pro, Newsfeed, Following, Sites hub, Site Mailbox</a:t>
            </a:r>
          </a:p>
          <a:p>
            <a:pPr lvl="1"/>
            <a:endParaRPr lang="en-US" dirty="0"/>
          </a:p>
        </p:txBody>
      </p:sp>
      <p:sp>
        <p:nvSpPr>
          <p:cNvPr id="2" name="Title 1"/>
          <p:cNvSpPr>
            <a:spLocks noGrp="1"/>
          </p:cNvSpPr>
          <p:nvPr>
            <p:ph type="title"/>
          </p:nvPr>
        </p:nvSpPr>
        <p:spPr/>
        <p:txBody>
          <a:bodyPr/>
          <a:lstStyle/>
          <a:p>
            <a:r>
              <a:rPr lang="en-US" smtClean="0"/>
              <a:t>External Access &amp; Invitations (cont.)</a:t>
            </a:r>
            <a:endParaRPr lang="en-US" dirty="0"/>
          </a:p>
        </p:txBody>
      </p:sp>
      <p:graphicFrame>
        <p:nvGraphicFramePr>
          <p:cNvPr id="4" name="Diagram 4"/>
          <p:cNvGraphicFramePr/>
          <p:nvPr>
            <p:extLst>
              <p:ext uri="{D42A27DB-BD31-4B8C-83A1-F6EECF244321}">
                <p14:modId xmlns:p14="http://schemas.microsoft.com/office/powerpoint/2010/main" val="3505686549"/>
              </p:ext>
            </p:extLst>
          </p:nvPr>
        </p:nvGraphicFramePr>
        <p:xfrm>
          <a:off x="198437" y="1780947"/>
          <a:ext cx="12039598" cy="220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90381098"/>
      </p:ext>
    </p:extLst>
  </p:cSld>
  <p:clrMapOvr>
    <a:masterClrMapping/>
  </p:clrMapOvr>
  <p:transition advTm="82155">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072158"/>
          </a:xfrm>
        </p:spPr>
        <p:txBody>
          <a:bodyPr/>
          <a:lstStyle/>
          <a:p>
            <a:r>
              <a:rPr lang="en-US" dirty="0"/>
              <a:t>SharePoint Online Only</a:t>
            </a:r>
          </a:p>
          <a:p>
            <a:r>
              <a:rPr lang="en-US" dirty="0"/>
              <a:t>Who can </a:t>
            </a:r>
            <a:r>
              <a:rPr lang="en-US"/>
              <a:t>create Guest </a:t>
            </a:r>
            <a:r>
              <a:rPr lang="en-US" smtClean="0"/>
              <a:t>Links?</a:t>
            </a:r>
            <a:endParaRPr lang="en-US" dirty="0"/>
          </a:p>
          <a:p>
            <a:pPr lvl="1"/>
            <a:r>
              <a:rPr lang="en-US" dirty="0"/>
              <a:t>Only users with “Manage Permissions” on a file can invite users to it via </a:t>
            </a:r>
            <a:r>
              <a:rPr lang="en-US"/>
              <a:t>a Guest </a:t>
            </a:r>
            <a:r>
              <a:rPr lang="en-US" smtClean="0"/>
              <a:t>Link</a:t>
            </a:r>
            <a:endParaRPr lang="en-US" dirty="0"/>
          </a:p>
          <a:p>
            <a:r>
              <a:rPr lang="en-US"/>
              <a:t>Guest Link </a:t>
            </a:r>
            <a:r>
              <a:rPr lang="en-US" smtClean="0"/>
              <a:t>redemption</a:t>
            </a:r>
            <a:endParaRPr lang="en-US" dirty="0"/>
          </a:p>
          <a:p>
            <a:pPr lvl="1"/>
            <a:r>
              <a:rPr lang="en-US" dirty="0"/>
              <a:t>Whoever gets the link can access the content</a:t>
            </a:r>
          </a:p>
          <a:p>
            <a:pPr lvl="1"/>
            <a:r>
              <a:rPr lang="en-US" dirty="0"/>
              <a:t>Office documents open in Office Web Apps, other files trigger download</a:t>
            </a:r>
          </a:p>
          <a:p>
            <a:r>
              <a:rPr lang="en-US" dirty="0"/>
              <a:t>Access</a:t>
            </a:r>
          </a:p>
          <a:p>
            <a:pPr lvl="1"/>
            <a:r>
              <a:rPr lang="en-US" dirty="0"/>
              <a:t>Guests get View or Edit access only to the document shared</a:t>
            </a:r>
          </a:p>
          <a:p>
            <a:endParaRPr lang="en-US" dirty="0"/>
          </a:p>
        </p:txBody>
      </p:sp>
      <p:sp>
        <p:nvSpPr>
          <p:cNvPr id="2" name="Title 1"/>
          <p:cNvSpPr>
            <a:spLocks noGrp="1"/>
          </p:cNvSpPr>
          <p:nvPr>
            <p:ph type="title"/>
          </p:nvPr>
        </p:nvSpPr>
        <p:spPr/>
        <p:txBody>
          <a:bodyPr/>
          <a:lstStyle/>
          <a:p>
            <a:r>
              <a:rPr lang="en-US" smtClean="0"/>
              <a:t>Guest Links</a:t>
            </a:r>
            <a:endParaRPr lang="en-US" dirty="0"/>
          </a:p>
        </p:txBody>
      </p:sp>
    </p:spTree>
    <p:extLst>
      <p:ext uri="{BB962C8B-B14F-4D97-AF65-F5344CB8AC3E}">
        <p14:creationId xmlns:p14="http://schemas.microsoft.com/office/powerpoint/2010/main" val="2096620886"/>
      </p:ext>
    </p:extLst>
  </p:cSld>
  <p:clrMapOvr>
    <a:masterClrMapping/>
  </p:clrMapOvr>
  <p:transition advTm="91839">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343001"/>
          </a:xfrm>
        </p:spPr>
        <p:txBody>
          <a:bodyPr/>
          <a:lstStyle/>
          <a:p>
            <a:r>
              <a:rPr lang="en-US" dirty="0"/>
              <a:t>How does it </a:t>
            </a:r>
            <a:r>
              <a:rPr lang="en-US"/>
              <a:t>work? </a:t>
            </a:r>
            <a:endParaRPr lang="en-US" dirty="0"/>
          </a:p>
          <a:p>
            <a:endParaRPr lang="en-US" dirty="0"/>
          </a:p>
          <a:p>
            <a:endParaRPr lang="en-US" dirty="0"/>
          </a:p>
          <a:p>
            <a:endParaRPr lang="en-US" dirty="0"/>
          </a:p>
          <a:p>
            <a:r>
              <a:rPr lang="en-US" dirty="0"/>
              <a:t>Security validations</a:t>
            </a:r>
          </a:p>
          <a:p>
            <a:pPr lvl="1"/>
            <a:r>
              <a:rPr lang="en-US" dirty="0"/>
              <a:t>Check </a:t>
            </a:r>
            <a:r>
              <a:rPr lang="en-US"/>
              <a:t>if </a:t>
            </a:r>
            <a:r>
              <a:rPr lang="en-US" dirty="0"/>
              <a:t>Guest</a:t>
            </a:r>
            <a:r>
              <a:rPr lang="en-US"/>
              <a:t> Links </a:t>
            </a:r>
            <a:r>
              <a:rPr lang="en-US" smtClean="0"/>
              <a:t>are </a:t>
            </a:r>
            <a:r>
              <a:rPr lang="en-US" dirty="0"/>
              <a:t>enabled</a:t>
            </a:r>
          </a:p>
          <a:p>
            <a:pPr lvl="1"/>
            <a:r>
              <a:rPr lang="en-US" dirty="0"/>
              <a:t>Check if the link is a valid link</a:t>
            </a:r>
          </a:p>
          <a:p>
            <a:pPr lvl="2"/>
            <a:r>
              <a:rPr lang="en-US" dirty="0"/>
              <a:t>Site secret</a:t>
            </a:r>
          </a:p>
          <a:p>
            <a:pPr lvl="2"/>
            <a:r>
              <a:rPr lang="en-US" dirty="0"/>
              <a:t>Does the document exist?</a:t>
            </a:r>
          </a:p>
          <a:p>
            <a:pPr lvl="1"/>
            <a:r>
              <a:rPr lang="en-US" dirty="0"/>
              <a:t>Check if this link has </a:t>
            </a:r>
            <a:r>
              <a:rPr lang="en-US"/>
              <a:t>been disabled</a:t>
            </a:r>
            <a:endParaRPr lang="en-US" dirty="0"/>
          </a:p>
        </p:txBody>
      </p:sp>
      <p:sp>
        <p:nvSpPr>
          <p:cNvPr id="2" name="Title 1"/>
          <p:cNvSpPr>
            <a:spLocks noGrp="1"/>
          </p:cNvSpPr>
          <p:nvPr>
            <p:ph type="title"/>
          </p:nvPr>
        </p:nvSpPr>
        <p:spPr/>
        <p:txBody>
          <a:bodyPr/>
          <a:lstStyle/>
          <a:p>
            <a:r>
              <a:rPr lang="en-US" smtClean="0"/>
              <a:t>Guest Links (cont.)</a:t>
            </a:r>
            <a:endParaRPr lang="en-US" dirty="0"/>
          </a:p>
        </p:txBody>
      </p:sp>
      <p:graphicFrame>
        <p:nvGraphicFramePr>
          <p:cNvPr id="4" name="Diagram 4"/>
          <p:cNvGraphicFramePr/>
          <p:nvPr>
            <p:extLst>
              <p:ext uri="{D42A27DB-BD31-4B8C-83A1-F6EECF244321}">
                <p14:modId xmlns:p14="http://schemas.microsoft.com/office/powerpoint/2010/main" val="3496531895"/>
              </p:ext>
            </p:extLst>
          </p:nvPr>
        </p:nvGraphicFramePr>
        <p:xfrm>
          <a:off x="427037" y="1592262"/>
          <a:ext cx="11810998" cy="259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04248944"/>
      </p:ext>
    </p:extLst>
  </p:cSld>
  <p:clrMapOvr>
    <a:masterClrMapping/>
  </p:clrMapOvr>
  <p:transition advTm="128992">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952399"/>
          </a:xfrm>
        </p:spPr>
        <p:txBody>
          <a:bodyPr/>
          <a:lstStyle/>
          <a:p>
            <a:r>
              <a:rPr lang="en-US"/>
              <a:t>Web service </a:t>
            </a:r>
            <a:r>
              <a:rPr lang="en-US" dirty="0"/>
              <a:t>to share from Office client &amp; apps</a:t>
            </a:r>
          </a:p>
          <a:p>
            <a:r>
              <a:rPr lang="en-US" dirty="0"/>
              <a:t>Allows web service access to…</a:t>
            </a:r>
          </a:p>
          <a:p>
            <a:pPr lvl="1"/>
            <a:r>
              <a:rPr lang="en-US" dirty="0"/>
              <a:t>Share documents with internal users</a:t>
            </a:r>
          </a:p>
          <a:p>
            <a:pPr lvl="1"/>
            <a:r>
              <a:rPr lang="en-US" dirty="0"/>
              <a:t>Invite authenticated guests to documents</a:t>
            </a:r>
          </a:p>
          <a:p>
            <a:pPr lvl="1"/>
            <a:r>
              <a:rPr lang="en-US"/>
              <a:t>Create Guest </a:t>
            </a:r>
            <a:r>
              <a:rPr lang="en-US" smtClean="0"/>
              <a:t>Links</a:t>
            </a:r>
            <a:endParaRPr lang="en-US" dirty="0"/>
          </a:p>
          <a:p>
            <a:pPr lvl="1"/>
            <a:r>
              <a:rPr lang="en-US" dirty="0"/>
              <a:t>Get permissions on a document </a:t>
            </a:r>
          </a:p>
          <a:p>
            <a:r>
              <a:rPr lang="en-US" dirty="0"/>
              <a:t>Limitations</a:t>
            </a:r>
          </a:p>
          <a:p>
            <a:pPr lvl="1"/>
            <a:r>
              <a:rPr lang="en-US" dirty="0"/>
              <a:t>Primarily designed for </a:t>
            </a:r>
            <a:r>
              <a:rPr lang="en-US"/>
              <a:t>SkyDrive Pro</a:t>
            </a:r>
            <a:endParaRPr lang="en-US" dirty="0"/>
          </a:p>
          <a:p>
            <a:pPr lvl="2"/>
            <a:r>
              <a:rPr lang="en-US"/>
              <a:t>Limited functionality </a:t>
            </a:r>
            <a:r>
              <a:rPr lang="en-US" dirty="0"/>
              <a:t>for team site documents</a:t>
            </a:r>
          </a:p>
          <a:p>
            <a:pPr lvl="2"/>
            <a:r>
              <a:rPr lang="en-US" dirty="0"/>
              <a:t>Only supported if the user has “Manage Permissions” permission</a:t>
            </a:r>
          </a:p>
          <a:p>
            <a:pPr lvl="2"/>
            <a:endParaRPr lang="en-US" dirty="0"/>
          </a:p>
          <a:p>
            <a:pPr lvl="1"/>
            <a:endParaRPr lang="en-US" dirty="0"/>
          </a:p>
          <a:p>
            <a:pPr lvl="1"/>
            <a:endParaRPr lang="en-US" dirty="0"/>
          </a:p>
        </p:txBody>
      </p:sp>
      <p:sp>
        <p:nvSpPr>
          <p:cNvPr id="2" name="Title 1"/>
          <p:cNvSpPr>
            <a:spLocks noGrp="1"/>
          </p:cNvSpPr>
          <p:nvPr>
            <p:ph type="title"/>
          </p:nvPr>
        </p:nvSpPr>
        <p:spPr/>
        <p:txBody>
          <a:bodyPr/>
          <a:lstStyle/>
          <a:p>
            <a:r>
              <a:rPr lang="en-US" dirty="0"/>
              <a:t>Sharing </a:t>
            </a:r>
            <a:r>
              <a:rPr lang="en-US" dirty="0" smtClean="0"/>
              <a:t>web service</a:t>
            </a:r>
            <a:endParaRPr lang="en-US" dirty="0"/>
          </a:p>
        </p:txBody>
      </p:sp>
    </p:spTree>
    <p:extLst>
      <p:ext uri="{BB962C8B-B14F-4D97-AF65-F5344CB8AC3E}">
        <p14:creationId xmlns:p14="http://schemas.microsoft.com/office/powerpoint/2010/main" val="942569854"/>
      </p:ext>
    </p:extLst>
  </p:cSld>
  <p:clrMapOvr>
    <a:masterClrMapping/>
  </p:clrMapOvr>
  <p:transition advTm="113859">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478423"/>
          </a:xfrm>
        </p:spPr>
        <p:txBody>
          <a:bodyPr/>
          <a:lstStyle/>
          <a:p>
            <a:r>
              <a:rPr lang="en-US" dirty="0"/>
              <a:t>Two special “everyone” claims</a:t>
            </a:r>
          </a:p>
          <a:p>
            <a:pPr lvl="1"/>
            <a:r>
              <a:rPr lang="en-US" dirty="0"/>
              <a:t>“Everyone” </a:t>
            </a:r>
          </a:p>
          <a:p>
            <a:pPr lvl="2"/>
            <a:r>
              <a:rPr lang="en-US" dirty="0"/>
              <a:t>New name for “All authenticated users”</a:t>
            </a:r>
          </a:p>
          <a:p>
            <a:pPr lvl="2"/>
            <a:r>
              <a:rPr lang="en-US" dirty="0"/>
              <a:t>Available in SharePoint </a:t>
            </a:r>
            <a:r>
              <a:rPr lang="en-US" dirty="0" smtClean="0"/>
              <a:t>as </a:t>
            </a:r>
            <a:r>
              <a:rPr lang="en-US" dirty="0"/>
              <a:t>well as SharePoint Online</a:t>
            </a:r>
          </a:p>
          <a:p>
            <a:pPr lvl="2"/>
            <a:r>
              <a:rPr lang="en-US" dirty="0"/>
              <a:t>Maps to “All authenticated users in the tenancy, including external users” in SharePoint Online</a:t>
            </a:r>
          </a:p>
          <a:p>
            <a:pPr lvl="1"/>
            <a:r>
              <a:rPr lang="en-US" dirty="0"/>
              <a:t>“Everyone except external users”</a:t>
            </a:r>
          </a:p>
          <a:p>
            <a:pPr lvl="2"/>
            <a:r>
              <a:rPr lang="en-US" dirty="0"/>
              <a:t>Available in SharePoint Online only</a:t>
            </a:r>
          </a:p>
          <a:p>
            <a:r>
              <a:rPr lang="en-US" dirty="0"/>
              <a:t>“Shared with Everyone” folder in SkyDrive Pro</a:t>
            </a:r>
          </a:p>
          <a:p>
            <a:pPr lvl="1"/>
            <a:r>
              <a:rPr lang="en-US" dirty="0" smtClean="0"/>
              <a:t>SharePoint: </a:t>
            </a:r>
            <a:r>
              <a:rPr lang="en-US" dirty="0"/>
              <a:t>“Everyone” has access to </a:t>
            </a:r>
            <a:r>
              <a:rPr lang="en-US" dirty="0" smtClean="0"/>
              <a:t>this </a:t>
            </a:r>
            <a:r>
              <a:rPr lang="en-US" dirty="0"/>
              <a:t>folder</a:t>
            </a:r>
          </a:p>
          <a:p>
            <a:pPr lvl="1"/>
            <a:r>
              <a:rPr lang="en-US" dirty="0"/>
              <a:t>SharePoint Online: “Everyone except external users” has access </a:t>
            </a:r>
            <a:r>
              <a:rPr lang="en-US" dirty="0" smtClean="0"/>
              <a:t>to this </a:t>
            </a:r>
            <a:r>
              <a:rPr lang="en-US" dirty="0"/>
              <a:t>folder</a:t>
            </a:r>
          </a:p>
          <a:p>
            <a:r>
              <a:rPr lang="en-US" dirty="0"/>
              <a:t>No customizations available</a:t>
            </a:r>
          </a:p>
          <a:p>
            <a:pPr lvl="1"/>
            <a:endParaRPr lang="en-US" dirty="0"/>
          </a:p>
        </p:txBody>
      </p:sp>
      <p:sp>
        <p:nvSpPr>
          <p:cNvPr id="2" name="Title 1"/>
          <p:cNvSpPr>
            <a:spLocks noGrp="1"/>
          </p:cNvSpPr>
          <p:nvPr>
            <p:ph type="title"/>
          </p:nvPr>
        </p:nvSpPr>
        <p:spPr/>
        <p:txBody>
          <a:bodyPr/>
          <a:lstStyle/>
          <a:p>
            <a:r>
              <a:rPr lang="en-US" dirty="0"/>
              <a:t>Sharing with “Everyone”</a:t>
            </a:r>
          </a:p>
        </p:txBody>
      </p:sp>
      <p:pic>
        <p:nvPicPr>
          <p:cNvPr id="4" name="Picture 3"/>
          <p:cNvPicPr>
            <a:picLocks noChangeAspect="1"/>
          </p:cNvPicPr>
          <p:nvPr/>
        </p:nvPicPr>
        <p:blipFill>
          <a:blip r:embed="rId3"/>
          <a:stretch>
            <a:fillRect/>
          </a:stretch>
        </p:blipFill>
        <p:spPr>
          <a:xfrm>
            <a:off x="7742237" y="1363662"/>
            <a:ext cx="4291642" cy="1143000"/>
          </a:xfrm>
          <a:prstGeom prst="rect">
            <a:avLst/>
          </a:prstGeom>
        </p:spPr>
      </p:pic>
    </p:spTree>
    <p:extLst>
      <p:ext uri="{BB962C8B-B14F-4D97-AF65-F5344CB8AC3E}">
        <p14:creationId xmlns:p14="http://schemas.microsoft.com/office/powerpoint/2010/main" val="1535088866"/>
      </p:ext>
    </p:extLst>
  </p:cSld>
  <p:clrMapOvr>
    <a:masterClrMapping/>
  </p:clrMapOvr>
  <p:transition advTm="208996">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21918" r="889" b="8276"/>
          <a:stretch/>
        </p:blipFill>
        <p:spPr>
          <a:xfrm>
            <a:off x="436090" y="1211263"/>
            <a:ext cx="3106630" cy="1779648"/>
          </a:xfrm>
          <a:prstGeom prst="rect">
            <a:avLst/>
          </a:prstGeom>
          <a:gradFill>
            <a:gsLst>
              <a:gs pos="13000">
                <a:srgbClr val="000000">
                  <a:alpha val="68000"/>
                </a:srgbClr>
              </a:gs>
              <a:gs pos="38000">
                <a:srgbClr val="000000">
                  <a:alpha val="0"/>
                </a:srgbClr>
              </a:gs>
            </a:gsLst>
            <a:lin ang="5400000" scaled="0"/>
          </a:gradFill>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t="6462" r="3486" b="57126"/>
          <a:stretch/>
        </p:blipFill>
        <p:spPr>
          <a:xfrm>
            <a:off x="435744" y="3040062"/>
            <a:ext cx="3099176" cy="1780581"/>
          </a:xfrm>
          <a:prstGeom prst="rect">
            <a:avLst/>
          </a:prstGeom>
        </p:spPr>
      </p:pic>
      <p:sp>
        <p:nvSpPr>
          <p:cNvPr id="34" name="Title 33"/>
          <p:cNvSpPr>
            <a:spLocks noGrp="1"/>
          </p:cNvSpPr>
          <p:nvPr>
            <p:ph type="title"/>
          </p:nvPr>
        </p:nvSpPr>
        <p:spPr/>
        <p:txBody>
          <a:bodyPr/>
          <a:lstStyle/>
          <a:p>
            <a:r>
              <a:rPr lang="en-US" dirty="0" smtClean="0"/>
              <a:t>Recap</a:t>
            </a:r>
            <a:endParaRPr lang="en-US" dirty="0"/>
          </a:p>
        </p:txBody>
      </p:sp>
      <p:sp>
        <p:nvSpPr>
          <p:cNvPr id="26" name="Rectangle 25"/>
          <p:cNvSpPr/>
          <p:nvPr/>
        </p:nvSpPr>
        <p:spPr bwMode="auto">
          <a:xfrm>
            <a:off x="436090" y="1211934"/>
            <a:ext cx="3106630" cy="2361528"/>
          </a:xfrm>
          <a:prstGeom prst="rect">
            <a:avLst/>
          </a:prstGeom>
          <a:gradFill>
            <a:gsLst>
              <a:gs pos="0">
                <a:srgbClr val="000000">
                  <a:alpha val="68000"/>
                </a:srgbClr>
              </a:gs>
              <a:gs pos="38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4000" dirty="0" smtClean="0">
                <a:solidFill>
                  <a:srgbClr val="FFFFFF"/>
                </a:solidFill>
                <a:latin typeface="Segoe UI Light"/>
              </a:rPr>
              <a:t>Share easily</a:t>
            </a:r>
            <a:endParaRPr lang="en-US" sz="4000" dirty="0">
              <a:solidFill>
                <a:srgbClr val="FFFFFF"/>
              </a:solidFill>
              <a:latin typeface="Segoe UI Light"/>
            </a:endParaRPr>
          </a:p>
        </p:txBody>
      </p:sp>
      <p:sp>
        <p:nvSpPr>
          <p:cNvPr id="6" name="Rectangle 5"/>
          <p:cNvSpPr/>
          <p:nvPr/>
        </p:nvSpPr>
        <p:spPr>
          <a:xfrm>
            <a:off x="446253" y="4868863"/>
            <a:ext cx="3096467" cy="1766190"/>
          </a:xfrm>
          <a:prstGeom prst="rect">
            <a:avLst/>
          </a:prstGeom>
          <a:blipFill>
            <a:blip r:embed="rId6">
              <a:extLst>
                <a:ext uri="{28A0092B-C50C-407E-A947-70E740481C1C}">
                  <a14:useLocalDpi xmlns:a14="http://schemas.microsoft.com/office/drawing/2010/main" val="0"/>
                </a:ext>
              </a:extLst>
            </a:blip>
            <a:srcRect/>
            <a:stretch>
              <a:fillRect l="-1777" r="-11361" b="-3570"/>
            </a:stretch>
          </a:blipFill>
        </p:spPr>
        <p:style>
          <a:lnRef idx="2">
            <a:schemeClr val="lt1">
              <a:hueOff val="0"/>
              <a:satOff val="0"/>
              <a:lumOff val="0"/>
              <a:alphaOff val="0"/>
            </a:schemeClr>
          </a:lnRef>
          <a:fillRef idx="1">
            <a:scrgbClr r="0" g="0" b="0"/>
          </a:fillRef>
          <a:effectRef idx="0">
            <a:schemeClr val="accent2">
              <a:hueOff val="12513476"/>
              <a:satOff val="-19426"/>
              <a:lumOff val="7845"/>
              <a:alphaOff val="0"/>
            </a:schemeClr>
          </a:effectRef>
          <a:fontRef idx="minor">
            <a:schemeClr val="lt1"/>
          </a:fontRef>
        </p:style>
      </p:sp>
      <p:sp>
        <p:nvSpPr>
          <p:cNvPr id="7" name="Rectangle 6"/>
          <p:cNvSpPr/>
          <p:nvPr/>
        </p:nvSpPr>
        <p:spPr bwMode="auto">
          <a:xfrm>
            <a:off x="446253" y="4868863"/>
            <a:ext cx="3096467" cy="2125662"/>
          </a:xfrm>
          <a:prstGeom prst="rect">
            <a:avLst/>
          </a:prstGeom>
          <a:gradFill>
            <a:gsLst>
              <a:gs pos="39000">
                <a:srgbClr val="000000">
                  <a:alpha val="68000"/>
                </a:srgbClr>
              </a:gs>
              <a:gs pos="68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4000" dirty="0">
                <a:solidFill>
                  <a:srgbClr val="FFFFFF"/>
                </a:solidFill>
                <a:latin typeface="Segoe UI Light"/>
              </a:rPr>
              <a:t>Share </a:t>
            </a:r>
            <a:r>
              <a:rPr lang="en-US" sz="4000" dirty="0" smtClean="0">
                <a:solidFill>
                  <a:srgbClr val="FFFFFF"/>
                </a:solidFill>
                <a:latin typeface="Segoe UI Light"/>
              </a:rPr>
              <a:t>responsibly</a:t>
            </a:r>
            <a:endParaRPr lang="en-US" sz="4000" dirty="0">
              <a:solidFill>
                <a:srgbClr val="FFFFFF"/>
              </a:solidFill>
              <a:latin typeface="Segoe UI Light"/>
            </a:endParaRPr>
          </a:p>
        </p:txBody>
      </p:sp>
      <p:sp>
        <p:nvSpPr>
          <p:cNvPr id="2" name="Rectangle 1"/>
          <p:cNvSpPr/>
          <p:nvPr/>
        </p:nvSpPr>
        <p:spPr>
          <a:xfrm>
            <a:off x="3945678" y="1248500"/>
            <a:ext cx="8368559" cy="830997"/>
          </a:xfrm>
          <a:prstGeom prst="rect">
            <a:avLst/>
          </a:prstGeom>
        </p:spPr>
        <p:txBody>
          <a:bodyPr wrap="square">
            <a:spAutoFit/>
          </a:bodyPr>
          <a:lstStyle/>
          <a:p>
            <a:r>
              <a:rPr lang="en-US" sz="2400" dirty="0" smtClean="0">
                <a:solidFill>
                  <a:srgbClr val="505050"/>
                </a:solidFill>
              </a:rPr>
              <a:t>Sharing &amp; Shared with dialog, people picker</a:t>
            </a:r>
          </a:p>
          <a:p>
            <a:r>
              <a:rPr lang="en-US" sz="2400" dirty="0" smtClean="0">
                <a:solidFill>
                  <a:srgbClr val="505050"/>
                </a:solidFill>
              </a:rPr>
              <a:t>No roadblocks with access requests</a:t>
            </a:r>
          </a:p>
        </p:txBody>
      </p:sp>
      <p:sp>
        <p:nvSpPr>
          <p:cNvPr id="3" name="Rectangle 2"/>
          <p:cNvSpPr/>
          <p:nvPr/>
        </p:nvSpPr>
        <p:spPr>
          <a:xfrm>
            <a:off x="3963987" y="3048651"/>
            <a:ext cx="8200216" cy="830997"/>
          </a:xfrm>
          <a:prstGeom prst="rect">
            <a:avLst/>
          </a:prstGeom>
        </p:spPr>
        <p:txBody>
          <a:bodyPr wrap="square">
            <a:spAutoFit/>
          </a:bodyPr>
          <a:lstStyle/>
          <a:p>
            <a:r>
              <a:rPr lang="en-US" sz="2400" dirty="0" smtClean="0">
                <a:solidFill>
                  <a:srgbClr val="505050"/>
                </a:solidFill>
              </a:rPr>
              <a:t>External Access &amp; Guest Links</a:t>
            </a:r>
          </a:p>
          <a:p>
            <a:r>
              <a:rPr lang="en-US" sz="2400" dirty="0" smtClean="0">
                <a:solidFill>
                  <a:srgbClr val="505050"/>
                </a:solidFill>
              </a:rPr>
              <a:t>SharePoint Online only</a:t>
            </a:r>
            <a:endParaRPr lang="en-US" sz="2400" dirty="0">
              <a:solidFill>
                <a:srgbClr val="505050"/>
              </a:solidFill>
            </a:endParaRPr>
          </a:p>
        </p:txBody>
      </p:sp>
      <p:sp>
        <p:nvSpPr>
          <p:cNvPr id="5" name="Rectangle 4"/>
          <p:cNvSpPr/>
          <p:nvPr/>
        </p:nvSpPr>
        <p:spPr>
          <a:xfrm>
            <a:off x="3932237" y="4868862"/>
            <a:ext cx="6216650" cy="830997"/>
          </a:xfrm>
          <a:prstGeom prst="rect">
            <a:avLst/>
          </a:prstGeom>
        </p:spPr>
        <p:txBody>
          <a:bodyPr>
            <a:spAutoFit/>
          </a:bodyPr>
          <a:lstStyle/>
          <a:p>
            <a:r>
              <a:rPr lang="en-US" sz="2400" dirty="0">
                <a:solidFill>
                  <a:srgbClr val="505050"/>
                </a:solidFill>
              </a:rPr>
              <a:t>Administrator controls</a:t>
            </a:r>
          </a:p>
          <a:p>
            <a:r>
              <a:rPr lang="en-US" sz="2400" dirty="0">
                <a:solidFill>
                  <a:srgbClr val="505050"/>
                </a:solidFill>
              </a:rPr>
              <a:t>PowerShell (Office365 Enterprise)</a:t>
            </a:r>
          </a:p>
        </p:txBody>
      </p:sp>
      <p:sp>
        <p:nvSpPr>
          <p:cNvPr id="12" name="Rectangle 11"/>
          <p:cNvSpPr/>
          <p:nvPr/>
        </p:nvSpPr>
        <p:spPr bwMode="auto">
          <a:xfrm>
            <a:off x="441171" y="3023097"/>
            <a:ext cx="3106630" cy="2361528"/>
          </a:xfrm>
          <a:prstGeom prst="rect">
            <a:avLst/>
          </a:prstGeom>
          <a:gradFill>
            <a:gsLst>
              <a:gs pos="0">
                <a:srgbClr val="000000">
                  <a:alpha val="68000"/>
                </a:srgbClr>
              </a:gs>
              <a:gs pos="38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4000" dirty="0" smtClean="0">
                <a:solidFill>
                  <a:srgbClr val="FFFFFF"/>
                </a:solidFill>
                <a:latin typeface="Segoe UI Light"/>
              </a:rPr>
              <a:t>Share with anyone</a:t>
            </a:r>
            <a:endParaRPr lang="en-US" sz="4000" dirty="0">
              <a:solidFill>
                <a:srgbClr val="FFFFFF"/>
              </a:solidFill>
              <a:latin typeface="Segoe UI Light"/>
            </a:endParaRPr>
          </a:p>
        </p:txBody>
      </p:sp>
    </p:spTree>
    <p:custDataLst>
      <p:tags r:id="rId1"/>
    </p:custDataLst>
    <p:extLst>
      <p:ext uri="{BB962C8B-B14F-4D97-AF65-F5344CB8AC3E}">
        <p14:creationId xmlns:p14="http://schemas.microsoft.com/office/powerpoint/2010/main" val="3011541503"/>
      </p:ext>
    </p:extLst>
  </p:cSld>
  <p:clrMapOvr>
    <a:masterClrMapping/>
  </p:clrMapOvr>
  <mc:AlternateContent xmlns:mc="http://schemas.openxmlformats.org/markup-compatibility/2006" xmlns:p14="http://schemas.microsoft.com/office/powerpoint/2010/main">
    <mc:Choice Requires="p14">
      <p:transition spd="med" p14:dur="700" advTm="871">
        <p:fade/>
      </p:transition>
    </mc:Choice>
    <mc:Fallback xmlns="">
      <p:transition spd="med" advTm="87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7" grpId="0" animBg="1"/>
      <p:bldP spid="2" grpId="0"/>
      <p:bldP spid="3" grpId="0"/>
      <p:bldP spid="5" grpId="0"/>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start..</a:t>
            </a:r>
            <a:endParaRPr lang="en-US" dirty="0"/>
          </a:p>
        </p:txBody>
      </p:sp>
      <p:sp>
        <p:nvSpPr>
          <p:cNvPr id="3" name="Text Placeholder 2"/>
          <p:cNvSpPr>
            <a:spLocks noGrp="1"/>
          </p:cNvSpPr>
          <p:nvPr>
            <p:ph type="body" sz="quarter" idx="10"/>
          </p:nvPr>
        </p:nvSpPr>
        <p:spPr>
          <a:xfrm>
            <a:off x="274638" y="1212850"/>
            <a:ext cx="11887200" cy="4361194"/>
          </a:xfrm>
        </p:spPr>
        <p:txBody>
          <a:bodyPr/>
          <a:lstStyle/>
          <a:p>
            <a:pPr lvl="0"/>
            <a:r>
              <a:rPr lang="en-US" dirty="0">
                <a:gradFill>
                  <a:gsLst>
                    <a:gs pos="1250">
                      <a:srgbClr val="012654"/>
                    </a:gs>
                    <a:gs pos="99000">
                      <a:srgbClr val="012654"/>
                    </a:gs>
                  </a:gsLst>
                  <a:lin ang="5400000" scaled="0"/>
                </a:gradFill>
              </a:rPr>
              <a:t>What will we cover in this talk?</a:t>
            </a:r>
          </a:p>
          <a:p>
            <a:pPr lvl="1"/>
            <a:r>
              <a:rPr lang="en-US" dirty="0"/>
              <a:t>Talk – 1 hour</a:t>
            </a:r>
          </a:p>
          <a:p>
            <a:pPr lvl="2"/>
            <a:r>
              <a:rPr lang="en-US" dirty="0"/>
              <a:t>Demo – 30 minutes</a:t>
            </a:r>
          </a:p>
          <a:p>
            <a:pPr lvl="3"/>
            <a:r>
              <a:rPr lang="en-US" dirty="0"/>
              <a:t>Overview </a:t>
            </a:r>
            <a:r>
              <a:rPr lang="en-US"/>
              <a:t>of sharing</a:t>
            </a:r>
            <a:endParaRPr lang="en-US" dirty="0"/>
          </a:p>
          <a:p>
            <a:pPr lvl="3"/>
            <a:r>
              <a:rPr lang="en-US"/>
              <a:t>External </a:t>
            </a:r>
            <a:r>
              <a:rPr lang="en-US" smtClean="0"/>
              <a:t>sharing </a:t>
            </a:r>
            <a:endParaRPr lang="en-US" dirty="0"/>
          </a:p>
          <a:p>
            <a:pPr lvl="3"/>
            <a:r>
              <a:rPr lang="en-US"/>
              <a:t>Administrative </a:t>
            </a:r>
            <a:r>
              <a:rPr lang="en-US" smtClean="0"/>
              <a:t>controls </a:t>
            </a:r>
            <a:endParaRPr lang="en-US" dirty="0"/>
          </a:p>
          <a:p>
            <a:pPr lvl="2"/>
            <a:r>
              <a:rPr lang="en-US" dirty="0"/>
              <a:t>Technical deep dive - 30 minutes</a:t>
            </a:r>
          </a:p>
          <a:p>
            <a:pPr lvl="1"/>
            <a:r>
              <a:rPr lang="en-US" dirty="0"/>
              <a:t>Q&amp;A – 15 minutes</a:t>
            </a:r>
          </a:p>
          <a:p>
            <a:r>
              <a:rPr lang="en-US" dirty="0">
                <a:gradFill>
                  <a:gsLst>
                    <a:gs pos="1250">
                      <a:srgbClr val="012654"/>
                    </a:gs>
                    <a:gs pos="99000">
                      <a:srgbClr val="012654"/>
                    </a:gs>
                  </a:gsLst>
                  <a:lin ang="5400000" scaled="0"/>
                </a:gradFill>
              </a:rPr>
              <a:t>Feedback channels</a:t>
            </a:r>
          </a:p>
          <a:p>
            <a:pPr lvl="1"/>
            <a:r>
              <a:rPr lang="en-US" dirty="0"/>
              <a:t>Twitter handle: #spc183</a:t>
            </a:r>
          </a:p>
          <a:p>
            <a:pPr lvl="1"/>
            <a:r>
              <a:rPr lang="en-US" dirty="0"/>
              <a:t>Evaluation </a:t>
            </a:r>
            <a:r>
              <a:rPr lang="en-US"/>
              <a:t>on MySPC</a:t>
            </a:r>
            <a:endParaRPr lang="en-US" dirty="0"/>
          </a:p>
        </p:txBody>
      </p:sp>
    </p:spTree>
    <p:extLst>
      <p:ext uri="{BB962C8B-B14F-4D97-AF65-F5344CB8AC3E}">
        <p14:creationId xmlns:p14="http://schemas.microsoft.com/office/powerpoint/2010/main" val="1501817359"/>
      </p:ext>
    </p:extLst>
  </p:cSld>
  <p:clrMapOvr>
    <a:masterClrMapping/>
  </p:clrMapOvr>
  <mc:AlternateContent xmlns:mc="http://schemas.openxmlformats.org/markup-compatibility/2006" xmlns:p14="http://schemas.microsoft.com/office/powerpoint/2010/main">
    <mc:Choice Requires="p14">
      <p:transition spd="med" p14:dur="700" advTm="19">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1216376805"/>
      </p:ext>
    </p:extLst>
  </p:cSld>
  <p:clrMapOvr>
    <a:masterClrMapping/>
  </p:clrMapOvr>
  <p:transition advTm="8025">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548390"/>
          </a:xfrm>
        </p:spPr>
        <p:txBody>
          <a:bodyPr/>
          <a:lstStyle/>
          <a:p>
            <a:r>
              <a:rPr lang="en-US" sz="2400" dirty="0"/>
              <a:t>Ask the Experts</a:t>
            </a:r>
            <a:endParaRPr lang="en-US" dirty="0"/>
          </a:p>
          <a:p>
            <a:pPr lvl="1"/>
            <a:r>
              <a:rPr lang="en-US" dirty="0"/>
              <a:t>Wednesday</a:t>
            </a:r>
            <a:r>
              <a:rPr lang="en-US"/>
              <a:t>, Nov 14 6:15 - 8:15PM Bayside C</a:t>
            </a:r>
            <a:endParaRPr lang="en-US" dirty="0"/>
          </a:p>
          <a:p>
            <a:r>
              <a:rPr lang="en-US" sz="2400"/>
              <a:t>SPC216 Best Practices for Configuring SharePoint Online and Office 365 Identities </a:t>
            </a:r>
            <a:endParaRPr lang="en-US" sz="2400" dirty="0"/>
          </a:p>
          <a:p>
            <a:pPr lvl="1"/>
            <a:r>
              <a:rPr lang="en-US"/>
              <a:t>Thursday, Nov 15 9:00AM - 10:15AM Lagoon </a:t>
            </a:r>
            <a:r>
              <a:rPr lang="en-US" smtClean="0"/>
              <a:t>ABGH</a:t>
            </a:r>
            <a:endParaRPr lang="en-US" dirty="0"/>
          </a:p>
          <a:p>
            <a:r>
              <a:rPr lang="en-US" sz="2400" dirty="0"/>
              <a:t>SPC105</a:t>
            </a:r>
            <a:r>
              <a:rPr lang="en-US" sz="2400"/>
              <a:t> Getting the Most out of SharePoint Online for Small Businesses &amp; </a:t>
            </a:r>
            <a:r>
              <a:rPr lang="en-US" sz="2400" smtClean="0"/>
              <a:t>Professionals</a:t>
            </a:r>
            <a:endParaRPr lang="en-US" dirty="0"/>
          </a:p>
          <a:p>
            <a:pPr lvl="1"/>
            <a:r>
              <a:rPr lang="en-US" dirty="0"/>
              <a:t>Tuesday</a:t>
            </a:r>
            <a:r>
              <a:rPr lang="en-US"/>
              <a:t>, Nov 13 9:00 – 10:15AM Lagoon CDIJ </a:t>
            </a:r>
            <a:endParaRPr lang="en-US" dirty="0"/>
          </a:p>
        </p:txBody>
      </p:sp>
      <p:sp>
        <p:nvSpPr>
          <p:cNvPr id="3" name="Title 2"/>
          <p:cNvSpPr>
            <a:spLocks noGrp="1"/>
          </p:cNvSpPr>
          <p:nvPr>
            <p:ph type="title"/>
          </p:nvPr>
        </p:nvSpPr>
        <p:spPr/>
        <p:txBody>
          <a:bodyPr/>
          <a:lstStyle/>
          <a:p>
            <a:r>
              <a:rPr lang="en-US"/>
              <a:t>Related </a:t>
            </a:r>
            <a:r>
              <a:rPr lang="en-US" smtClean="0"/>
              <a:t>sessions</a:t>
            </a:r>
            <a:endParaRPr lang="en-US" dirty="0"/>
          </a:p>
        </p:txBody>
      </p:sp>
    </p:spTree>
    <p:extLst>
      <p:ext uri="{BB962C8B-B14F-4D97-AF65-F5344CB8AC3E}">
        <p14:creationId xmlns:p14="http://schemas.microsoft.com/office/powerpoint/2010/main" val="2759292453"/>
      </p:ext>
    </p:extLst>
  </p:cSld>
  <p:clrMapOvr>
    <a:masterClrMapping/>
  </p:clrMapOvr>
  <p:transition advTm="8025">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86441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747945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endParaRPr lang="en-US" dirty="0"/>
          </a:p>
        </p:txBody>
      </p:sp>
    </p:spTree>
    <p:extLst>
      <p:ext uri="{BB962C8B-B14F-4D97-AF65-F5344CB8AC3E}">
        <p14:creationId xmlns:p14="http://schemas.microsoft.com/office/powerpoint/2010/main" val="129368381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587" t="7236" r="587" b="5109"/>
          <a:stretch/>
        </p:blipFill>
        <p:spPr>
          <a:xfrm>
            <a:off x="280611" y="296862"/>
            <a:ext cx="11805026" cy="6354705"/>
          </a:xfrm>
          <a:prstGeom prst="rect">
            <a:avLst/>
          </a:prstGeom>
        </p:spPr>
      </p:pic>
    </p:spTree>
    <p:extLst>
      <p:ext uri="{BB962C8B-B14F-4D97-AF65-F5344CB8AC3E}">
        <p14:creationId xmlns:p14="http://schemas.microsoft.com/office/powerpoint/2010/main" val="284711955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3596"/>
          <a:stretch/>
        </p:blipFill>
        <p:spPr>
          <a:xfrm>
            <a:off x="293492" y="296863"/>
            <a:ext cx="11887200" cy="6400799"/>
          </a:xfrm>
          <a:prstGeom prst="rect">
            <a:avLst/>
          </a:prstGeom>
        </p:spPr>
      </p:pic>
    </p:spTree>
    <p:extLst>
      <p:ext uri="{BB962C8B-B14F-4D97-AF65-F5344CB8AC3E}">
        <p14:creationId xmlns:p14="http://schemas.microsoft.com/office/powerpoint/2010/main" val="3134101608"/>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3212"/>
          <a:stretch/>
        </p:blipFill>
        <p:spPr>
          <a:xfrm>
            <a:off x="271184" y="296863"/>
            <a:ext cx="11881227" cy="6400799"/>
          </a:xfrm>
          <a:prstGeom prst="rect">
            <a:avLst/>
          </a:prstGeom>
        </p:spPr>
      </p:pic>
    </p:spTree>
    <p:extLst>
      <p:ext uri="{BB962C8B-B14F-4D97-AF65-F5344CB8AC3E}">
        <p14:creationId xmlns:p14="http://schemas.microsoft.com/office/powerpoint/2010/main" val="219023779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3442"/>
          <a:stretch/>
        </p:blipFill>
        <p:spPr>
          <a:xfrm>
            <a:off x="279826" y="293460"/>
            <a:ext cx="11891439" cy="6404202"/>
          </a:xfrm>
          <a:prstGeom prst="rect">
            <a:avLst/>
          </a:prstGeom>
        </p:spPr>
      </p:pic>
    </p:spTree>
    <p:extLst>
      <p:ext uri="{BB962C8B-B14F-4D97-AF65-F5344CB8AC3E}">
        <p14:creationId xmlns:p14="http://schemas.microsoft.com/office/powerpoint/2010/main" val="137667189"/>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3672"/>
          <a:stretch/>
        </p:blipFill>
        <p:spPr>
          <a:xfrm>
            <a:off x="274639" y="296863"/>
            <a:ext cx="11887200" cy="6400799"/>
          </a:xfrm>
          <a:prstGeom prst="rect">
            <a:avLst/>
          </a:prstGeom>
        </p:spPr>
      </p:pic>
    </p:spTree>
    <p:extLst>
      <p:ext uri="{BB962C8B-B14F-4D97-AF65-F5344CB8AC3E}">
        <p14:creationId xmlns:p14="http://schemas.microsoft.com/office/powerpoint/2010/main" val="310518911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r="20362"/>
          <a:stretch/>
        </p:blipFill>
        <p:spPr>
          <a:xfrm>
            <a:off x="441721" y="2122727"/>
            <a:ext cx="3581398" cy="3657600"/>
          </a:xfrm>
          <a:prstGeom prst="rect">
            <a:avLst/>
          </a:prstGeom>
          <a:gradFill>
            <a:gsLst>
              <a:gs pos="13000">
                <a:srgbClr val="000000">
                  <a:alpha val="68000"/>
                </a:srgbClr>
              </a:gs>
              <a:gs pos="38000">
                <a:srgbClr val="000000">
                  <a:alpha val="0"/>
                </a:srgbClr>
              </a:gs>
            </a:gsLst>
            <a:lin ang="5400000" scaled="0"/>
          </a:gradFill>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t="2066" b="30390"/>
          <a:stretch/>
        </p:blipFill>
        <p:spPr>
          <a:xfrm>
            <a:off x="4093690" y="2125661"/>
            <a:ext cx="3611880" cy="3657601"/>
          </a:xfrm>
          <a:prstGeom prst="rect">
            <a:avLst/>
          </a:prstGeom>
        </p:spPr>
      </p:pic>
      <p:sp>
        <p:nvSpPr>
          <p:cNvPr id="34" name="Title 33"/>
          <p:cNvSpPr>
            <a:spLocks noGrp="1"/>
          </p:cNvSpPr>
          <p:nvPr>
            <p:ph type="title"/>
          </p:nvPr>
        </p:nvSpPr>
        <p:spPr/>
        <p:txBody>
          <a:bodyPr/>
          <a:lstStyle/>
          <a:p>
            <a:r>
              <a:rPr lang="en-US" dirty="0" smtClean="0"/>
              <a:t>Vision for Sharing in SharePoint 2013</a:t>
            </a:r>
            <a:endParaRPr lang="en-US" dirty="0"/>
          </a:p>
        </p:txBody>
      </p:sp>
      <p:sp>
        <p:nvSpPr>
          <p:cNvPr id="26" name="Rectangle 25"/>
          <p:cNvSpPr/>
          <p:nvPr/>
        </p:nvSpPr>
        <p:spPr bwMode="auto">
          <a:xfrm>
            <a:off x="436090" y="2125661"/>
            <a:ext cx="3611880" cy="3654667"/>
          </a:xfrm>
          <a:prstGeom prst="rect">
            <a:avLst/>
          </a:prstGeom>
          <a:gradFill>
            <a:gsLst>
              <a:gs pos="0">
                <a:srgbClr val="000000">
                  <a:alpha val="68000"/>
                </a:srgbClr>
              </a:gs>
              <a:gs pos="38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4000" dirty="0" smtClean="0">
                <a:solidFill>
                  <a:srgbClr val="FFFFFF"/>
                </a:solidFill>
                <a:latin typeface="Segoe UI Light"/>
              </a:rPr>
              <a:t>Share easily</a:t>
            </a:r>
            <a:endParaRPr lang="en-US" sz="4000" dirty="0">
              <a:solidFill>
                <a:srgbClr val="FFFFFF"/>
              </a:solidFill>
              <a:latin typeface="Segoe UI Light"/>
            </a:endParaRPr>
          </a:p>
        </p:txBody>
      </p:sp>
      <p:sp>
        <p:nvSpPr>
          <p:cNvPr id="6" name="Rectangle 5"/>
          <p:cNvSpPr/>
          <p:nvPr/>
        </p:nvSpPr>
        <p:spPr>
          <a:xfrm>
            <a:off x="7756920" y="2122727"/>
            <a:ext cx="3611880" cy="3657602"/>
          </a:xfrm>
          <a:prstGeom prst="rect">
            <a:avLst/>
          </a:prstGeom>
          <a:blipFill>
            <a:blip r:embed="rId6">
              <a:extLst>
                <a:ext uri="{28A0092B-C50C-407E-A947-70E740481C1C}">
                  <a14:useLocalDpi xmlns:a14="http://schemas.microsoft.com/office/drawing/2010/main" val="0"/>
                </a:ext>
              </a:extLst>
            </a:blip>
            <a:srcRect/>
            <a:stretch>
              <a:fillRect l="-26000" r="-26000"/>
            </a:stretch>
          </a:blipFill>
        </p:spPr>
        <p:style>
          <a:lnRef idx="2">
            <a:schemeClr val="lt1">
              <a:hueOff val="0"/>
              <a:satOff val="0"/>
              <a:lumOff val="0"/>
              <a:alphaOff val="0"/>
            </a:schemeClr>
          </a:lnRef>
          <a:fillRef idx="1">
            <a:scrgbClr r="0" g="0" b="0"/>
          </a:fillRef>
          <a:effectRef idx="0">
            <a:schemeClr val="accent2">
              <a:hueOff val="12513476"/>
              <a:satOff val="-19426"/>
              <a:lumOff val="7845"/>
              <a:alphaOff val="0"/>
            </a:schemeClr>
          </a:effectRef>
          <a:fontRef idx="minor">
            <a:schemeClr val="lt1"/>
          </a:fontRef>
        </p:style>
      </p:sp>
      <p:sp>
        <p:nvSpPr>
          <p:cNvPr id="7" name="Rectangle 6"/>
          <p:cNvSpPr/>
          <p:nvPr/>
        </p:nvSpPr>
        <p:spPr bwMode="auto">
          <a:xfrm>
            <a:off x="7756920" y="2125662"/>
            <a:ext cx="3611880" cy="2741854"/>
          </a:xfrm>
          <a:prstGeom prst="rect">
            <a:avLst/>
          </a:prstGeom>
          <a:gradFill>
            <a:gsLst>
              <a:gs pos="39000">
                <a:srgbClr val="000000">
                  <a:alpha val="68000"/>
                </a:srgbClr>
              </a:gs>
              <a:gs pos="68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4000" dirty="0">
                <a:solidFill>
                  <a:srgbClr val="FFFFFF"/>
                </a:solidFill>
                <a:latin typeface="Segoe UI Light"/>
              </a:rPr>
              <a:t>Share </a:t>
            </a:r>
            <a:r>
              <a:rPr lang="en-US" sz="4000" dirty="0" smtClean="0">
                <a:solidFill>
                  <a:srgbClr val="FFFFFF"/>
                </a:solidFill>
                <a:latin typeface="Segoe UI Light"/>
              </a:rPr>
              <a:t>responsibly</a:t>
            </a:r>
            <a:endParaRPr lang="en-US" sz="4000" dirty="0">
              <a:solidFill>
                <a:srgbClr val="FFFFFF"/>
              </a:solidFill>
              <a:latin typeface="Segoe UI Light"/>
            </a:endParaRPr>
          </a:p>
        </p:txBody>
      </p:sp>
      <p:sp>
        <p:nvSpPr>
          <p:cNvPr id="10" name="Rectangle 9"/>
          <p:cNvSpPr/>
          <p:nvPr/>
        </p:nvSpPr>
        <p:spPr bwMode="auto">
          <a:xfrm>
            <a:off x="4099320" y="2127007"/>
            <a:ext cx="3611880" cy="365625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4000" dirty="0">
                <a:solidFill>
                  <a:srgbClr val="FFFFFF"/>
                </a:solidFill>
                <a:latin typeface="Segoe UI Light"/>
              </a:rPr>
              <a:t>Share with </a:t>
            </a:r>
            <a:r>
              <a:rPr lang="en-US" sz="4000" dirty="0" smtClean="0">
                <a:solidFill>
                  <a:srgbClr val="FFFFFF"/>
                </a:solidFill>
                <a:latin typeface="Segoe UI Light"/>
              </a:rPr>
              <a:t>anyone</a:t>
            </a:r>
            <a:endParaRPr lang="en-US" sz="4000" dirty="0">
              <a:solidFill>
                <a:srgbClr val="FFFFFF"/>
              </a:solidFill>
              <a:latin typeface="Segoe UI Light"/>
            </a:endParaRPr>
          </a:p>
        </p:txBody>
      </p:sp>
    </p:spTree>
    <p:custDataLst>
      <p:tags r:id="rId1"/>
    </p:custDataLst>
    <p:extLst>
      <p:ext uri="{BB962C8B-B14F-4D97-AF65-F5344CB8AC3E}">
        <p14:creationId xmlns:p14="http://schemas.microsoft.com/office/powerpoint/2010/main" val="1203208514"/>
      </p:ext>
    </p:extLst>
  </p:cSld>
  <p:clrMapOvr>
    <a:masterClrMapping/>
  </p:clrMapOvr>
  <mc:AlternateContent xmlns:mc="http://schemas.openxmlformats.org/markup-compatibility/2006" xmlns:p14="http://schemas.microsoft.com/office/powerpoint/2010/main">
    <mc:Choice Requires="p14">
      <p:transition spd="med" p14:dur="700" advTm="871">
        <p:fade/>
      </p:transition>
    </mc:Choice>
    <mc:Fallback xmlns="">
      <p:transition spd="med" advTm="87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7" grpId="0" animBg="1"/>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ways to get Shared with dialog</a:t>
            </a:r>
            <a:endParaRPr lang="en-US" dirty="0"/>
          </a:p>
        </p:txBody>
      </p:sp>
    </p:spTree>
    <p:extLst>
      <p:ext uri="{BB962C8B-B14F-4D97-AF65-F5344CB8AC3E}">
        <p14:creationId xmlns:p14="http://schemas.microsoft.com/office/powerpoint/2010/main" val="198405090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3459"/>
          <a:stretch/>
        </p:blipFill>
        <p:spPr>
          <a:xfrm>
            <a:off x="274638" y="296863"/>
            <a:ext cx="11887200" cy="6400799"/>
          </a:xfrm>
          <a:prstGeom prst="rect">
            <a:avLst/>
          </a:prstGeom>
        </p:spPr>
      </p:pic>
    </p:spTree>
    <p:extLst>
      <p:ext uri="{BB962C8B-B14F-4D97-AF65-F5344CB8AC3E}">
        <p14:creationId xmlns:p14="http://schemas.microsoft.com/office/powerpoint/2010/main" val="143258055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3598"/>
          <a:stretch/>
        </p:blipFill>
        <p:spPr>
          <a:xfrm>
            <a:off x="274327" y="296863"/>
            <a:ext cx="11887511" cy="6400799"/>
          </a:xfrm>
          <a:prstGeom prst="rect">
            <a:avLst/>
          </a:prstGeom>
        </p:spPr>
      </p:pic>
    </p:spTree>
    <p:extLst>
      <p:ext uri="{BB962C8B-B14F-4D97-AF65-F5344CB8AC3E}">
        <p14:creationId xmlns:p14="http://schemas.microsoft.com/office/powerpoint/2010/main" val="1063036620"/>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3208"/>
          <a:stretch/>
        </p:blipFill>
        <p:spPr>
          <a:xfrm>
            <a:off x="274638" y="298451"/>
            <a:ext cx="11887200" cy="6399212"/>
          </a:xfrm>
          <a:prstGeom prst="rect">
            <a:avLst/>
          </a:prstGeom>
        </p:spPr>
      </p:pic>
    </p:spTree>
    <p:extLst>
      <p:ext uri="{BB962C8B-B14F-4D97-AF65-F5344CB8AC3E}">
        <p14:creationId xmlns:p14="http://schemas.microsoft.com/office/powerpoint/2010/main" val="893493819"/>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3453"/>
          <a:stretch/>
        </p:blipFill>
        <p:spPr>
          <a:xfrm>
            <a:off x="284162" y="306387"/>
            <a:ext cx="11893175" cy="6391275"/>
          </a:xfrm>
          <a:prstGeom prst="rect">
            <a:avLst/>
          </a:prstGeom>
        </p:spPr>
      </p:pic>
    </p:spTree>
    <p:extLst>
      <p:ext uri="{BB962C8B-B14F-4D97-AF65-F5344CB8AC3E}">
        <p14:creationId xmlns:p14="http://schemas.microsoft.com/office/powerpoint/2010/main" val="364582009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 with everyone</a:t>
            </a:r>
            <a:endParaRPr lang="en-US" dirty="0"/>
          </a:p>
        </p:txBody>
      </p:sp>
    </p:spTree>
    <p:extLst>
      <p:ext uri="{BB962C8B-B14F-4D97-AF65-F5344CB8AC3E}">
        <p14:creationId xmlns:p14="http://schemas.microsoft.com/office/powerpoint/2010/main" val="329643427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3622"/>
          <a:stretch/>
        </p:blipFill>
        <p:spPr>
          <a:xfrm>
            <a:off x="274638" y="297567"/>
            <a:ext cx="11887200" cy="6400096"/>
          </a:xfrm>
          <a:prstGeom prst="rect">
            <a:avLst/>
          </a:prstGeom>
        </p:spPr>
      </p:pic>
    </p:spTree>
    <p:extLst>
      <p:ext uri="{BB962C8B-B14F-4D97-AF65-F5344CB8AC3E}">
        <p14:creationId xmlns:p14="http://schemas.microsoft.com/office/powerpoint/2010/main" val="2519550216"/>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 a document</a:t>
            </a:r>
            <a:endParaRPr lang="en-US" dirty="0"/>
          </a:p>
        </p:txBody>
      </p:sp>
    </p:spTree>
    <p:extLst>
      <p:ext uri="{BB962C8B-B14F-4D97-AF65-F5344CB8AC3E}">
        <p14:creationId xmlns:p14="http://schemas.microsoft.com/office/powerpoint/2010/main" val="2968000093"/>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3535"/>
          <a:stretch/>
        </p:blipFill>
        <p:spPr>
          <a:xfrm>
            <a:off x="274639" y="296863"/>
            <a:ext cx="11887200" cy="6400799"/>
          </a:xfrm>
          <a:prstGeom prst="rect">
            <a:avLst/>
          </a:prstGeom>
        </p:spPr>
      </p:pic>
    </p:spTree>
    <p:extLst>
      <p:ext uri="{BB962C8B-B14F-4D97-AF65-F5344CB8AC3E}">
        <p14:creationId xmlns:p14="http://schemas.microsoft.com/office/powerpoint/2010/main" val="1186866726"/>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3672"/>
          <a:stretch/>
        </p:blipFill>
        <p:spPr>
          <a:xfrm>
            <a:off x="265212" y="296863"/>
            <a:ext cx="11887200" cy="6400799"/>
          </a:xfrm>
          <a:prstGeom prst="rect">
            <a:avLst/>
          </a:prstGeom>
        </p:spPr>
      </p:pic>
    </p:spTree>
    <p:extLst>
      <p:ext uri="{BB962C8B-B14F-4D97-AF65-F5344CB8AC3E}">
        <p14:creationId xmlns:p14="http://schemas.microsoft.com/office/powerpoint/2010/main" val="358245660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Overview of Sharing UX</a:t>
            </a:r>
            <a:endParaRPr lang="en-US" dirty="0">
              <a:solidFill>
                <a:schemeClr val="bg1"/>
              </a:solidFill>
            </a:endParaRPr>
          </a:p>
        </p:txBody>
      </p:sp>
    </p:spTree>
    <p:extLst>
      <p:ext uri="{BB962C8B-B14F-4D97-AF65-F5344CB8AC3E}">
        <p14:creationId xmlns:p14="http://schemas.microsoft.com/office/powerpoint/2010/main" val="2562844837"/>
      </p:ext>
    </p:extLst>
  </p:cSld>
  <p:clrMapOvr>
    <a:masterClrMapping/>
  </p:clrMapOvr>
  <mc:AlternateContent xmlns:mc="http://schemas.openxmlformats.org/markup-compatibility/2006" xmlns:p14="http://schemas.microsoft.com/office/powerpoint/2010/main">
    <mc:Choice Requires="p14">
      <p:transition spd="med" p14:dur="700" advTm="18">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 from Office Client or Web Apps</a:t>
            </a:r>
            <a:endParaRPr lang="en-US" dirty="0"/>
          </a:p>
        </p:txBody>
      </p:sp>
    </p:spTree>
    <p:extLst>
      <p:ext uri="{BB962C8B-B14F-4D97-AF65-F5344CB8AC3E}">
        <p14:creationId xmlns:p14="http://schemas.microsoft.com/office/powerpoint/2010/main" val="4273789646"/>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86977" y="296863"/>
            <a:ext cx="10655660" cy="6396736"/>
          </a:xfrm>
          <a:prstGeom prst="rect">
            <a:avLst/>
          </a:prstGeom>
        </p:spPr>
      </p:pic>
    </p:spTree>
    <p:extLst>
      <p:ext uri="{BB962C8B-B14F-4D97-AF65-F5344CB8AC3E}">
        <p14:creationId xmlns:p14="http://schemas.microsoft.com/office/powerpoint/2010/main" val="1188379651"/>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74639" y="296863"/>
            <a:ext cx="11887200" cy="6431542"/>
          </a:xfrm>
          <a:prstGeom prst="rect">
            <a:avLst/>
          </a:prstGeom>
        </p:spPr>
      </p:pic>
    </p:spTree>
    <p:extLst>
      <p:ext uri="{BB962C8B-B14F-4D97-AF65-F5344CB8AC3E}">
        <p14:creationId xmlns:p14="http://schemas.microsoft.com/office/powerpoint/2010/main" val="3101722161"/>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Requests</a:t>
            </a:r>
            <a:endParaRPr lang="en-US" dirty="0"/>
          </a:p>
        </p:txBody>
      </p:sp>
    </p:spTree>
    <p:extLst>
      <p:ext uri="{BB962C8B-B14F-4D97-AF65-F5344CB8AC3E}">
        <p14:creationId xmlns:p14="http://schemas.microsoft.com/office/powerpoint/2010/main" val="3442907904"/>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3360"/>
          <a:stretch/>
        </p:blipFill>
        <p:spPr>
          <a:xfrm>
            <a:off x="274638" y="290317"/>
            <a:ext cx="11887200" cy="6407346"/>
          </a:xfrm>
          <a:prstGeom prst="rect">
            <a:avLst/>
          </a:prstGeom>
        </p:spPr>
      </p:pic>
    </p:spTree>
    <p:extLst>
      <p:ext uri="{BB962C8B-B14F-4D97-AF65-F5344CB8AC3E}">
        <p14:creationId xmlns:p14="http://schemas.microsoft.com/office/powerpoint/2010/main" val="993448805"/>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b="3448"/>
          <a:stretch/>
        </p:blipFill>
        <p:spPr>
          <a:xfrm>
            <a:off x="274639" y="296863"/>
            <a:ext cx="11893368" cy="6400799"/>
          </a:xfrm>
          <a:prstGeom prst="rect">
            <a:avLst/>
          </a:prstGeom>
        </p:spPr>
      </p:pic>
    </p:spTree>
    <p:extLst>
      <p:ext uri="{BB962C8B-B14F-4D97-AF65-F5344CB8AC3E}">
        <p14:creationId xmlns:p14="http://schemas.microsoft.com/office/powerpoint/2010/main" val="2736088422"/>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Inheritance</a:t>
            </a:r>
            <a:endParaRPr lang="en-US" dirty="0"/>
          </a:p>
        </p:txBody>
      </p:sp>
      <p:pic>
        <p:nvPicPr>
          <p:cNvPr id="13" name="Picture 12"/>
          <p:cNvPicPr>
            <a:picLocks noChangeAspect="1"/>
          </p:cNvPicPr>
          <p:nvPr/>
        </p:nvPicPr>
        <p:blipFill>
          <a:blip r:embed="rId2"/>
          <a:stretch>
            <a:fillRect/>
          </a:stretch>
        </p:blipFill>
        <p:spPr>
          <a:xfrm>
            <a:off x="2018265" y="2125663"/>
            <a:ext cx="3247005" cy="1756112"/>
          </a:xfrm>
          <a:prstGeom prst="rect">
            <a:avLst/>
          </a:prstGeom>
          <a:ln w="3175">
            <a:solidFill>
              <a:schemeClr val="tx1"/>
            </a:solidFill>
          </a:ln>
        </p:spPr>
      </p:pic>
      <p:sp>
        <p:nvSpPr>
          <p:cNvPr id="17" name="Rectangle 16"/>
          <p:cNvSpPr/>
          <p:nvPr/>
        </p:nvSpPr>
        <p:spPr bwMode="auto">
          <a:xfrm>
            <a:off x="8112245" y="1208742"/>
            <a:ext cx="2677992" cy="1514017"/>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Owners</a:t>
            </a:r>
            <a:endParaRPr lang="en-US" sz="2000" dirty="0">
              <a:gradFill>
                <a:gsLst>
                  <a:gs pos="0">
                    <a:srgbClr val="FFFFFF"/>
                  </a:gs>
                  <a:gs pos="100000">
                    <a:srgbClr val="FFFFFF"/>
                  </a:gs>
                </a:gsLst>
                <a:lin ang="5400000" scaled="0"/>
              </a:gradFill>
            </a:endParaRPr>
          </a:p>
        </p:txBody>
      </p:sp>
      <p:sp>
        <p:nvSpPr>
          <p:cNvPr id="18" name="Oval 17"/>
          <p:cNvSpPr/>
          <p:nvPr/>
        </p:nvSpPr>
        <p:spPr bwMode="auto">
          <a:xfrm>
            <a:off x="3999465" y="3391591"/>
            <a:ext cx="381000" cy="87711"/>
          </a:xfrm>
          <a:prstGeom prst="ellipse">
            <a:avLst/>
          </a:prstGeom>
          <a:noFill/>
          <a:ln>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1" name="Picture 20"/>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255244" y="1514943"/>
            <a:ext cx="512293" cy="912813"/>
          </a:xfrm>
          <a:prstGeom prst="rect">
            <a:avLst/>
          </a:prstGeom>
        </p:spPr>
      </p:pic>
      <p:pic>
        <p:nvPicPr>
          <p:cNvPr id="22" name="Picture 2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701806" y="1802031"/>
            <a:ext cx="512293" cy="912813"/>
          </a:xfrm>
          <a:prstGeom prst="rect">
            <a:avLst/>
          </a:prstGeom>
        </p:spPr>
      </p:pic>
      <p:pic>
        <p:nvPicPr>
          <p:cNvPr id="23" name="Picture 22"/>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0223523" y="1497230"/>
            <a:ext cx="512293" cy="912813"/>
          </a:xfrm>
          <a:prstGeom prst="rect">
            <a:avLst/>
          </a:prstGeom>
        </p:spPr>
      </p:pic>
      <p:sp>
        <p:nvSpPr>
          <p:cNvPr id="24" name="Isosceles Triangle 23"/>
          <p:cNvSpPr/>
          <p:nvPr/>
        </p:nvSpPr>
        <p:spPr bwMode="auto">
          <a:xfrm rot="2665844">
            <a:off x="3016250" y="3183979"/>
            <a:ext cx="699136" cy="1874270"/>
          </a:xfrm>
          <a:prstGeom prst="triangle">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5837" y="4430408"/>
            <a:ext cx="902283" cy="902283"/>
          </a:xfrm>
          <a:prstGeom prst="rect">
            <a:avLst/>
          </a:prstGeom>
        </p:spPr>
      </p:pic>
      <p:sp>
        <p:nvSpPr>
          <p:cNvPr id="27" name="Rectangle 26"/>
          <p:cNvSpPr/>
          <p:nvPr/>
        </p:nvSpPr>
        <p:spPr bwMode="auto">
          <a:xfrm>
            <a:off x="8112245" y="2795242"/>
            <a:ext cx="2677992" cy="1514017"/>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Members</a:t>
            </a:r>
            <a:endParaRPr lang="en-US" sz="2000"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255244" y="3101443"/>
            <a:ext cx="512293" cy="912813"/>
          </a:xfrm>
          <a:prstGeom prst="rect">
            <a:avLst/>
          </a:prstGeom>
        </p:spPr>
      </p:pic>
      <p:pic>
        <p:nvPicPr>
          <p:cNvPr id="29" name="Picture 28"/>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701806" y="3388531"/>
            <a:ext cx="512293" cy="912813"/>
          </a:xfrm>
          <a:prstGeom prst="rect">
            <a:avLst/>
          </a:prstGeom>
        </p:spPr>
      </p:pic>
      <p:pic>
        <p:nvPicPr>
          <p:cNvPr id="30" name="Picture 29"/>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0223523" y="3083730"/>
            <a:ext cx="512293" cy="912813"/>
          </a:xfrm>
          <a:prstGeom prst="rect">
            <a:avLst/>
          </a:prstGeom>
        </p:spPr>
      </p:pic>
      <p:sp>
        <p:nvSpPr>
          <p:cNvPr id="31" name="Rectangle 30"/>
          <p:cNvSpPr/>
          <p:nvPr/>
        </p:nvSpPr>
        <p:spPr bwMode="auto">
          <a:xfrm>
            <a:off x="8102135" y="4430325"/>
            <a:ext cx="2677992" cy="1514017"/>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Viewers</a:t>
            </a:r>
            <a:endParaRPr lang="en-US" sz="2000" dirty="0">
              <a:gradFill>
                <a:gsLst>
                  <a:gs pos="0">
                    <a:srgbClr val="FFFFFF"/>
                  </a:gs>
                  <a:gs pos="100000">
                    <a:srgbClr val="FFFFFF"/>
                  </a:gs>
                </a:gsLst>
                <a:lin ang="5400000" scaled="0"/>
              </a:gradFill>
            </a:endParaRPr>
          </a:p>
        </p:txBody>
      </p:sp>
      <p:pic>
        <p:nvPicPr>
          <p:cNvPr id="32" name="Picture 3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245134" y="4736526"/>
            <a:ext cx="512293" cy="912813"/>
          </a:xfrm>
          <a:prstGeom prst="rect">
            <a:avLst/>
          </a:prstGeom>
        </p:spPr>
      </p:pic>
      <p:pic>
        <p:nvPicPr>
          <p:cNvPr id="33" name="Picture 32"/>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691696" y="5023614"/>
            <a:ext cx="512293" cy="912813"/>
          </a:xfrm>
          <a:prstGeom prst="rect">
            <a:avLst/>
          </a:prstGeom>
        </p:spPr>
      </p:pic>
      <p:pic>
        <p:nvPicPr>
          <p:cNvPr id="34" name="Picture 33"/>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0213413" y="4718813"/>
            <a:ext cx="512293" cy="912813"/>
          </a:xfrm>
          <a:prstGeom prst="rect">
            <a:avLst/>
          </a:prstGeom>
        </p:spPr>
      </p:pic>
      <p:sp>
        <p:nvSpPr>
          <p:cNvPr id="35" name="Left Arrow 34"/>
          <p:cNvSpPr/>
          <p:nvPr/>
        </p:nvSpPr>
        <p:spPr bwMode="auto">
          <a:xfrm flipH="1">
            <a:off x="5276615" y="2410043"/>
            <a:ext cx="2575046" cy="1684014"/>
          </a:xfrm>
          <a:prstGeom prst="lef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6" name="Curved Right Arrow 35"/>
          <p:cNvSpPr/>
          <p:nvPr/>
        </p:nvSpPr>
        <p:spPr bwMode="auto">
          <a:xfrm flipV="1">
            <a:off x="1497227" y="3435446"/>
            <a:ext cx="912368" cy="1570437"/>
          </a:xfrm>
          <a:prstGeom prst="curvedRigh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7" name="TextBox 36"/>
          <p:cNvSpPr txBox="1"/>
          <p:nvPr/>
        </p:nvSpPr>
        <p:spPr>
          <a:xfrm>
            <a:off x="210513" y="3101443"/>
            <a:ext cx="1897696" cy="1126462"/>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Inherits permissions from site</a:t>
            </a:r>
            <a:endParaRPr lang="en-US" sz="2000" dirty="0">
              <a:gradFill>
                <a:gsLst>
                  <a:gs pos="2917">
                    <a:srgbClr val="505050"/>
                  </a:gs>
                  <a:gs pos="30000">
                    <a:srgbClr val="505050"/>
                  </a:gs>
                </a:gsLst>
                <a:lin ang="5400000" scaled="0"/>
              </a:gradFill>
            </a:endParaRPr>
          </a:p>
        </p:txBody>
      </p:sp>
      <p:sp>
        <p:nvSpPr>
          <p:cNvPr id="38" name="Left Bracket 37"/>
          <p:cNvSpPr/>
          <p:nvPr/>
        </p:nvSpPr>
        <p:spPr>
          <a:xfrm>
            <a:off x="7894637" y="1135063"/>
            <a:ext cx="457199" cy="4953000"/>
          </a:xfrm>
          <a:prstGeom prst="leftBracket">
            <a:avLst/>
          </a:prstGeom>
          <a:ln w="7620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Tree>
    <p:extLst>
      <p:ext uri="{BB962C8B-B14F-4D97-AF65-F5344CB8AC3E}">
        <p14:creationId xmlns:p14="http://schemas.microsoft.com/office/powerpoint/2010/main" val="16722637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10"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4" grpId="0" animBg="1"/>
      <p:bldP spid="27" grpId="0" animBg="1"/>
      <p:bldP spid="31" grpId="0" animBg="1"/>
      <p:bldP spid="35" grpId="0" animBg="1"/>
      <p:bldP spid="36" grpId="0" animBg="1"/>
      <p:bldP spid="37" grpId="0"/>
      <p:bldP spid="3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Sharing a file</a:t>
            </a:r>
            <a:endParaRPr lang="en-US" dirty="0"/>
          </a:p>
        </p:txBody>
      </p:sp>
      <p:pic>
        <p:nvPicPr>
          <p:cNvPr id="13" name="Picture 12"/>
          <p:cNvPicPr>
            <a:picLocks noChangeAspect="1"/>
          </p:cNvPicPr>
          <p:nvPr/>
        </p:nvPicPr>
        <p:blipFill>
          <a:blip r:embed="rId2"/>
          <a:stretch>
            <a:fillRect/>
          </a:stretch>
        </p:blipFill>
        <p:spPr>
          <a:xfrm>
            <a:off x="2018265" y="2125663"/>
            <a:ext cx="3247005" cy="1756112"/>
          </a:xfrm>
          <a:prstGeom prst="rect">
            <a:avLst/>
          </a:prstGeom>
          <a:ln w="3175">
            <a:solidFill>
              <a:schemeClr val="tx1"/>
            </a:solidFill>
          </a:ln>
        </p:spPr>
      </p:pic>
      <p:sp>
        <p:nvSpPr>
          <p:cNvPr id="17" name="Rectangle 16"/>
          <p:cNvSpPr/>
          <p:nvPr/>
        </p:nvSpPr>
        <p:spPr bwMode="auto">
          <a:xfrm>
            <a:off x="8112245" y="1208742"/>
            <a:ext cx="2677992" cy="1514017"/>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Owners</a:t>
            </a:r>
            <a:endParaRPr lang="en-US" sz="2000" dirty="0">
              <a:gradFill>
                <a:gsLst>
                  <a:gs pos="0">
                    <a:srgbClr val="FFFFFF"/>
                  </a:gs>
                  <a:gs pos="100000">
                    <a:srgbClr val="FFFFFF"/>
                  </a:gs>
                </a:gsLst>
                <a:lin ang="5400000" scaled="0"/>
              </a:gradFill>
            </a:endParaRPr>
          </a:p>
        </p:txBody>
      </p:sp>
      <p:sp>
        <p:nvSpPr>
          <p:cNvPr id="18" name="Oval 17"/>
          <p:cNvSpPr/>
          <p:nvPr/>
        </p:nvSpPr>
        <p:spPr bwMode="auto">
          <a:xfrm>
            <a:off x="3999465" y="3391591"/>
            <a:ext cx="381000" cy="87711"/>
          </a:xfrm>
          <a:prstGeom prst="ellipse">
            <a:avLst/>
          </a:prstGeom>
          <a:noFill/>
          <a:ln>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1" name="Picture 20"/>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255244" y="1514943"/>
            <a:ext cx="512293" cy="912813"/>
          </a:xfrm>
          <a:prstGeom prst="rect">
            <a:avLst/>
          </a:prstGeom>
        </p:spPr>
      </p:pic>
      <p:pic>
        <p:nvPicPr>
          <p:cNvPr id="22" name="Picture 2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701806" y="1802031"/>
            <a:ext cx="512293" cy="912813"/>
          </a:xfrm>
          <a:prstGeom prst="rect">
            <a:avLst/>
          </a:prstGeom>
        </p:spPr>
      </p:pic>
      <p:pic>
        <p:nvPicPr>
          <p:cNvPr id="23" name="Picture 22"/>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0223523" y="1497230"/>
            <a:ext cx="512293" cy="912813"/>
          </a:xfrm>
          <a:prstGeom prst="rect">
            <a:avLst/>
          </a:prstGeom>
        </p:spPr>
      </p:pic>
      <p:sp>
        <p:nvSpPr>
          <p:cNvPr id="24" name="Isosceles Triangle 23"/>
          <p:cNvSpPr/>
          <p:nvPr/>
        </p:nvSpPr>
        <p:spPr bwMode="auto">
          <a:xfrm rot="2665844">
            <a:off x="3016250" y="3183979"/>
            <a:ext cx="699136" cy="1874270"/>
          </a:xfrm>
          <a:prstGeom prst="triangle">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5837" y="4430408"/>
            <a:ext cx="902283" cy="902283"/>
          </a:xfrm>
          <a:prstGeom prst="rect">
            <a:avLst/>
          </a:prstGeom>
        </p:spPr>
      </p:pic>
      <p:sp>
        <p:nvSpPr>
          <p:cNvPr id="27" name="Rectangle 26"/>
          <p:cNvSpPr/>
          <p:nvPr/>
        </p:nvSpPr>
        <p:spPr bwMode="auto">
          <a:xfrm>
            <a:off x="8112245" y="2795242"/>
            <a:ext cx="2677992" cy="1514017"/>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Members</a:t>
            </a:r>
            <a:endParaRPr lang="en-US" sz="2000"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255244" y="3101443"/>
            <a:ext cx="512293" cy="912813"/>
          </a:xfrm>
          <a:prstGeom prst="rect">
            <a:avLst/>
          </a:prstGeom>
        </p:spPr>
      </p:pic>
      <p:pic>
        <p:nvPicPr>
          <p:cNvPr id="29" name="Picture 28"/>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701806" y="3388531"/>
            <a:ext cx="512293" cy="912813"/>
          </a:xfrm>
          <a:prstGeom prst="rect">
            <a:avLst/>
          </a:prstGeom>
        </p:spPr>
      </p:pic>
      <p:pic>
        <p:nvPicPr>
          <p:cNvPr id="30" name="Picture 29"/>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0223523" y="3083730"/>
            <a:ext cx="512293" cy="912813"/>
          </a:xfrm>
          <a:prstGeom prst="rect">
            <a:avLst/>
          </a:prstGeom>
        </p:spPr>
      </p:pic>
      <p:sp>
        <p:nvSpPr>
          <p:cNvPr id="31" name="Rectangle 30"/>
          <p:cNvSpPr/>
          <p:nvPr/>
        </p:nvSpPr>
        <p:spPr bwMode="auto">
          <a:xfrm>
            <a:off x="8102135" y="4430325"/>
            <a:ext cx="2677992" cy="1514017"/>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Viewers</a:t>
            </a:r>
            <a:endParaRPr lang="en-US" sz="2000" dirty="0">
              <a:gradFill>
                <a:gsLst>
                  <a:gs pos="0">
                    <a:srgbClr val="FFFFFF"/>
                  </a:gs>
                  <a:gs pos="100000">
                    <a:srgbClr val="FFFFFF"/>
                  </a:gs>
                </a:gsLst>
                <a:lin ang="5400000" scaled="0"/>
              </a:gradFill>
            </a:endParaRPr>
          </a:p>
        </p:txBody>
      </p:sp>
      <p:pic>
        <p:nvPicPr>
          <p:cNvPr id="32" name="Picture 3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245134" y="4736526"/>
            <a:ext cx="512293" cy="912813"/>
          </a:xfrm>
          <a:prstGeom prst="rect">
            <a:avLst/>
          </a:prstGeom>
        </p:spPr>
      </p:pic>
      <p:pic>
        <p:nvPicPr>
          <p:cNvPr id="33" name="Picture 32"/>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691696" y="5023614"/>
            <a:ext cx="512293" cy="912813"/>
          </a:xfrm>
          <a:prstGeom prst="rect">
            <a:avLst/>
          </a:prstGeom>
        </p:spPr>
      </p:pic>
      <p:pic>
        <p:nvPicPr>
          <p:cNvPr id="34" name="Picture 33"/>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0213413" y="4718813"/>
            <a:ext cx="512293" cy="912813"/>
          </a:xfrm>
          <a:prstGeom prst="rect">
            <a:avLst/>
          </a:prstGeom>
        </p:spPr>
      </p:pic>
      <p:sp>
        <p:nvSpPr>
          <p:cNvPr id="35" name="Left Arrow 34"/>
          <p:cNvSpPr/>
          <p:nvPr/>
        </p:nvSpPr>
        <p:spPr bwMode="auto">
          <a:xfrm flipH="1">
            <a:off x="5276615" y="2410043"/>
            <a:ext cx="2575046" cy="1684014"/>
          </a:xfrm>
          <a:prstGeom prst="lef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6" name="Curved Right Arrow 35"/>
          <p:cNvSpPr/>
          <p:nvPr/>
        </p:nvSpPr>
        <p:spPr bwMode="auto">
          <a:xfrm flipV="1">
            <a:off x="1497227" y="3435446"/>
            <a:ext cx="912368" cy="1570437"/>
          </a:xfrm>
          <a:prstGeom prst="curvedRightArrow">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8" name="Left Bracket 37"/>
          <p:cNvSpPr/>
          <p:nvPr/>
        </p:nvSpPr>
        <p:spPr>
          <a:xfrm>
            <a:off x="5283987" y="4014256"/>
            <a:ext cx="457199" cy="2764159"/>
          </a:xfrm>
          <a:prstGeom prst="leftBracket">
            <a:avLst/>
          </a:prstGeom>
          <a:ln w="7620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pic>
        <p:nvPicPr>
          <p:cNvPr id="2" name="Picture 1"/>
          <p:cNvPicPr>
            <a:picLocks noChangeAspect="1"/>
          </p:cNvPicPr>
          <p:nvPr/>
        </p:nvPicPr>
        <p:blipFill>
          <a:blip r:embed="rId5"/>
          <a:stretch>
            <a:fillRect/>
          </a:stretch>
        </p:blipFill>
        <p:spPr>
          <a:xfrm>
            <a:off x="5351031" y="4142437"/>
            <a:ext cx="936029" cy="1624446"/>
          </a:xfrm>
          <a:prstGeom prst="rect">
            <a:avLst/>
          </a:prstGeom>
        </p:spPr>
      </p:pic>
      <p:sp>
        <p:nvSpPr>
          <p:cNvPr id="26" name="Left Arrow 25"/>
          <p:cNvSpPr/>
          <p:nvPr/>
        </p:nvSpPr>
        <p:spPr bwMode="auto">
          <a:xfrm flipH="1">
            <a:off x="3013930" y="4602526"/>
            <a:ext cx="2251340" cy="799736"/>
          </a:xfrm>
          <a:prstGeom prst="lef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9" name="TextBox 38"/>
          <p:cNvSpPr txBox="1"/>
          <p:nvPr/>
        </p:nvSpPr>
        <p:spPr>
          <a:xfrm>
            <a:off x="240465" y="999201"/>
            <a:ext cx="5368172" cy="1197251"/>
          </a:xfrm>
          <a:prstGeom prst="rect">
            <a:avLst/>
          </a:prstGeom>
          <a:noFill/>
        </p:spPr>
        <p:txBody>
          <a:bodyPr wrap="square" lIns="182880" tIns="146304" rIns="182880" bIns="146304" rtlCol="0">
            <a:spAutoFit/>
          </a:bodyPr>
          <a:lstStyle/>
          <a:p>
            <a:pPr marL="457200" indent="-457200">
              <a:lnSpc>
                <a:spcPct val="90000"/>
              </a:lnSpc>
              <a:spcAft>
                <a:spcPts val="600"/>
              </a:spcAft>
              <a:buFont typeface="+mj-lt"/>
              <a:buAutoNum type="arabicPeriod"/>
            </a:pPr>
            <a:r>
              <a:rPr lang="en-US" dirty="0" smtClean="0">
                <a:solidFill>
                  <a:srgbClr val="505050"/>
                </a:solidFill>
              </a:rPr>
              <a:t>Breaks inheritance</a:t>
            </a:r>
          </a:p>
          <a:p>
            <a:pPr marL="457200" indent="-457200">
              <a:lnSpc>
                <a:spcPct val="90000"/>
              </a:lnSpc>
              <a:spcAft>
                <a:spcPts val="600"/>
              </a:spcAft>
              <a:buFont typeface="+mj-lt"/>
              <a:buAutoNum type="arabicPeriod"/>
            </a:pPr>
            <a:r>
              <a:rPr lang="en-US" dirty="0" smtClean="0">
                <a:solidFill>
                  <a:srgbClr val="505050"/>
                </a:solidFill>
              </a:rPr>
              <a:t>Copies the 3 site groups</a:t>
            </a:r>
          </a:p>
          <a:p>
            <a:pPr marL="457200" indent="-457200">
              <a:lnSpc>
                <a:spcPct val="90000"/>
              </a:lnSpc>
              <a:spcAft>
                <a:spcPts val="600"/>
              </a:spcAft>
              <a:buFont typeface="+mj-lt"/>
              <a:buAutoNum type="arabicPeriod"/>
            </a:pPr>
            <a:r>
              <a:rPr lang="en-US" dirty="0" smtClean="0">
                <a:solidFill>
                  <a:srgbClr val="505050"/>
                </a:solidFill>
              </a:rPr>
              <a:t>Adds the people you share the file with</a:t>
            </a:r>
            <a:endParaRPr lang="en-US" dirty="0">
              <a:solidFill>
                <a:srgbClr val="505050"/>
              </a:solidFill>
            </a:endParaRPr>
          </a:p>
        </p:txBody>
      </p:sp>
      <p:sp>
        <p:nvSpPr>
          <p:cNvPr id="40" name="TextBox 39"/>
          <p:cNvSpPr txBox="1"/>
          <p:nvPr/>
        </p:nvSpPr>
        <p:spPr>
          <a:xfrm>
            <a:off x="210513" y="3101443"/>
            <a:ext cx="1897696" cy="1126462"/>
          </a:xfrm>
          <a:prstGeom prst="rect">
            <a:avLst/>
          </a:prstGeom>
          <a:noFill/>
        </p:spPr>
        <p:txBody>
          <a:bodyPr wrap="square" lIns="182880" tIns="146304" rIns="182880" bIns="146304" rtlCol="0">
            <a:spAutoFit/>
          </a:bodyPr>
          <a:lstStyle/>
          <a:p>
            <a:pPr>
              <a:lnSpc>
                <a:spcPct val="90000"/>
              </a:lnSpc>
              <a:spcAft>
                <a:spcPts val="600"/>
              </a:spcAft>
            </a:pPr>
            <a:r>
              <a:rPr lang="en-US" sz="2000" strike="sngStrike" dirty="0" smtClean="0">
                <a:gradFill>
                  <a:gsLst>
                    <a:gs pos="2917">
                      <a:srgbClr val="505050"/>
                    </a:gs>
                    <a:gs pos="30000">
                      <a:srgbClr val="505050"/>
                    </a:gs>
                  </a:gsLst>
                  <a:lin ang="5400000" scaled="0"/>
                </a:gradFill>
              </a:rPr>
              <a:t>Inherits permissions from site</a:t>
            </a:r>
            <a:endParaRPr lang="en-US" sz="2000" strike="sngStrike" dirty="0">
              <a:gradFill>
                <a:gsLst>
                  <a:gs pos="2917">
                    <a:srgbClr val="505050"/>
                  </a:gs>
                  <a:gs pos="30000">
                    <a:srgbClr val="505050"/>
                  </a:gs>
                </a:gsLst>
                <a:lin ang="5400000" scaled="0"/>
              </a:gradFill>
            </a:endParaRPr>
          </a:p>
        </p:txBody>
      </p:sp>
      <p:pic>
        <p:nvPicPr>
          <p:cNvPr id="41" name="Picture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6236" y="5815263"/>
            <a:ext cx="481976" cy="858794"/>
          </a:xfrm>
          <a:prstGeom prst="rect">
            <a:avLst/>
          </a:prstGeom>
        </p:spPr>
      </p:pic>
      <p:sp>
        <p:nvSpPr>
          <p:cNvPr id="43" name="Left Bracket 42"/>
          <p:cNvSpPr/>
          <p:nvPr/>
        </p:nvSpPr>
        <p:spPr>
          <a:xfrm>
            <a:off x="7894637" y="1135063"/>
            <a:ext cx="457199" cy="4953000"/>
          </a:xfrm>
          <a:prstGeom prst="leftBracket">
            <a:avLst/>
          </a:prstGeom>
          <a:ln w="7620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6" name="Rectangle 5"/>
          <p:cNvSpPr/>
          <p:nvPr/>
        </p:nvSpPr>
        <p:spPr bwMode="auto">
          <a:xfrm>
            <a:off x="8780669" y="3415964"/>
            <a:ext cx="502906" cy="89443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5" name="Picture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86138" y="3428136"/>
            <a:ext cx="490065" cy="873208"/>
          </a:xfrm>
          <a:prstGeom prst="rect">
            <a:avLst/>
          </a:prstGeom>
        </p:spPr>
      </p:pic>
      <p:pic>
        <p:nvPicPr>
          <p:cNvPr id="8" name="Picture 7"/>
          <p:cNvPicPr>
            <a:picLocks noChangeAspect="1"/>
          </p:cNvPicPr>
          <p:nvPr/>
        </p:nvPicPr>
        <p:blipFill>
          <a:blip r:embed="rId6"/>
          <a:stretch>
            <a:fillRect/>
          </a:stretch>
        </p:blipFill>
        <p:spPr>
          <a:xfrm>
            <a:off x="5591300" y="4925484"/>
            <a:ext cx="143365" cy="253911"/>
          </a:xfrm>
          <a:prstGeom prst="rect">
            <a:avLst/>
          </a:prstGeom>
        </p:spPr>
      </p:pic>
    </p:spTree>
    <p:extLst>
      <p:ext uri="{BB962C8B-B14F-4D97-AF65-F5344CB8AC3E}">
        <p14:creationId xmlns:p14="http://schemas.microsoft.com/office/powerpoint/2010/main" val="29643972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xEl>
                                              <p:pRg st="1" end="1"/>
                                            </p:txEl>
                                          </p:spTgt>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xit" presetSubtype="0" fill="hold" grpId="0" nodeType="withEffect">
                                  <p:stCondLst>
                                    <p:cond delay="0"/>
                                  </p:stCondLst>
                                  <p:childTnLst>
                                    <p:animEffect transition="out" filter="fade">
                                      <p:cBhvr>
                                        <p:cTn id="18" dur="500"/>
                                        <p:tgtEl>
                                          <p:spTgt spid="40"/>
                                        </p:tgtEl>
                                      </p:cBhvr>
                                    </p:animEffect>
                                    <p:set>
                                      <p:cBhvr>
                                        <p:cTn id="19" dur="1" fill="hold">
                                          <p:stCondLst>
                                            <p:cond delay="499"/>
                                          </p:stCondLst>
                                        </p:cTn>
                                        <p:tgtEl>
                                          <p:spTgt spid="40"/>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36"/>
                                        </p:tgtEl>
                                      </p:cBhvr>
                                    </p:animEffect>
                                    <p:set>
                                      <p:cBhvr>
                                        <p:cTn id="22" dur="1" fill="hold">
                                          <p:stCondLst>
                                            <p:cond delay="499"/>
                                          </p:stCondLst>
                                        </p:cTn>
                                        <p:tgtEl>
                                          <p:spTgt spid="3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9">
                                            <p:txEl>
                                              <p:pRg st="2" end="2"/>
                                            </p:txEl>
                                          </p:spTgt>
                                        </p:tgtEl>
                                        <p:attrNameLst>
                                          <p:attrName>style.visibility</p:attrName>
                                        </p:attrNameLst>
                                      </p:cBhvr>
                                      <p:to>
                                        <p:strVal val="visible"/>
                                      </p:to>
                                    </p:set>
                                  </p:childTnLst>
                                </p:cTn>
                              </p:par>
                              <p:par>
                                <p:cTn id="27" presetID="10"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par>
                                <p:cTn id="30" presetID="10" presetClass="entr" presetSubtype="0"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1" presetClass="entr" presetSubtype="0" fill="hold" nodeType="withEffect">
                                  <p:stCondLst>
                                    <p:cond delay="0"/>
                                  </p:stCondLst>
                                  <p:childTnLst>
                                    <p:set>
                                      <p:cBhvr>
                                        <p:cTn id="39" dur="1" fill="hold">
                                          <p:stCondLst>
                                            <p:cond delay="0"/>
                                          </p:stCondLst>
                                        </p:cTn>
                                        <p:tgtEl>
                                          <p:spTgt spid="8"/>
                                        </p:tgtEl>
                                        <p:attrNameLst>
                                          <p:attrName>style.visibility</p:attrName>
                                        </p:attrNameLst>
                                      </p:cBhvr>
                                      <p:to>
                                        <p:strVal val="visible"/>
                                      </p:to>
                                    </p:set>
                                  </p:childTnLst>
                                </p:cTn>
                              </p:par>
                              <p:par>
                                <p:cTn id="40" presetID="10"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animBg="1"/>
      <p:bldP spid="26" grpId="0" animBg="1"/>
      <p:bldP spid="40" grpId="0"/>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Why you should use groups…</a:t>
            </a:r>
            <a:endParaRPr lang="en-US" dirty="0"/>
          </a:p>
        </p:txBody>
      </p:sp>
      <p:pic>
        <p:nvPicPr>
          <p:cNvPr id="13" name="Picture 12"/>
          <p:cNvPicPr>
            <a:picLocks noChangeAspect="1"/>
          </p:cNvPicPr>
          <p:nvPr/>
        </p:nvPicPr>
        <p:blipFill>
          <a:blip r:embed="rId2"/>
          <a:stretch>
            <a:fillRect/>
          </a:stretch>
        </p:blipFill>
        <p:spPr>
          <a:xfrm>
            <a:off x="2018265" y="2125663"/>
            <a:ext cx="3247005" cy="1756112"/>
          </a:xfrm>
          <a:prstGeom prst="rect">
            <a:avLst/>
          </a:prstGeom>
          <a:ln w="3175">
            <a:solidFill>
              <a:schemeClr val="tx1"/>
            </a:solidFill>
          </a:ln>
        </p:spPr>
      </p:pic>
      <p:sp>
        <p:nvSpPr>
          <p:cNvPr id="17" name="Rectangle 16"/>
          <p:cNvSpPr/>
          <p:nvPr/>
        </p:nvSpPr>
        <p:spPr bwMode="auto">
          <a:xfrm>
            <a:off x="8112245" y="1208742"/>
            <a:ext cx="2677992" cy="1514017"/>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Owners</a:t>
            </a:r>
            <a:endParaRPr lang="en-US" sz="2000" dirty="0">
              <a:gradFill>
                <a:gsLst>
                  <a:gs pos="0">
                    <a:srgbClr val="FFFFFF"/>
                  </a:gs>
                  <a:gs pos="100000">
                    <a:srgbClr val="FFFFFF"/>
                  </a:gs>
                </a:gsLst>
                <a:lin ang="5400000" scaled="0"/>
              </a:gradFill>
            </a:endParaRPr>
          </a:p>
        </p:txBody>
      </p:sp>
      <p:sp>
        <p:nvSpPr>
          <p:cNvPr id="18" name="Oval 17"/>
          <p:cNvSpPr/>
          <p:nvPr/>
        </p:nvSpPr>
        <p:spPr bwMode="auto">
          <a:xfrm>
            <a:off x="3999465" y="3391591"/>
            <a:ext cx="381000" cy="87711"/>
          </a:xfrm>
          <a:prstGeom prst="ellipse">
            <a:avLst/>
          </a:prstGeom>
          <a:noFill/>
          <a:ln>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1" name="Picture 20"/>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255244" y="1514943"/>
            <a:ext cx="512293" cy="912813"/>
          </a:xfrm>
          <a:prstGeom prst="rect">
            <a:avLst/>
          </a:prstGeom>
        </p:spPr>
      </p:pic>
      <p:pic>
        <p:nvPicPr>
          <p:cNvPr id="22" name="Picture 2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701806" y="1802031"/>
            <a:ext cx="512293" cy="912813"/>
          </a:xfrm>
          <a:prstGeom prst="rect">
            <a:avLst/>
          </a:prstGeom>
        </p:spPr>
      </p:pic>
      <p:pic>
        <p:nvPicPr>
          <p:cNvPr id="23" name="Picture 22"/>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0223523" y="1497230"/>
            <a:ext cx="512293" cy="912813"/>
          </a:xfrm>
          <a:prstGeom prst="rect">
            <a:avLst/>
          </a:prstGeom>
        </p:spPr>
      </p:pic>
      <p:sp>
        <p:nvSpPr>
          <p:cNvPr id="24" name="Isosceles Triangle 23"/>
          <p:cNvSpPr/>
          <p:nvPr/>
        </p:nvSpPr>
        <p:spPr bwMode="auto">
          <a:xfrm rot="2665844">
            <a:off x="3016250" y="3183979"/>
            <a:ext cx="699136" cy="1874270"/>
          </a:xfrm>
          <a:prstGeom prst="triangle">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5837" y="4430408"/>
            <a:ext cx="902283" cy="902283"/>
          </a:xfrm>
          <a:prstGeom prst="rect">
            <a:avLst/>
          </a:prstGeom>
        </p:spPr>
      </p:pic>
      <p:sp>
        <p:nvSpPr>
          <p:cNvPr id="27" name="Rectangle 26"/>
          <p:cNvSpPr/>
          <p:nvPr/>
        </p:nvSpPr>
        <p:spPr bwMode="auto">
          <a:xfrm>
            <a:off x="8112245" y="2795242"/>
            <a:ext cx="2677992" cy="1514017"/>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Members</a:t>
            </a:r>
            <a:endParaRPr lang="en-US" sz="2000" dirty="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255244" y="3101443"/>
            <a:ext cx="512293" cy="912813"/>
          </a:xfrm>
          <a:prstGeom prst="rect">
            <a:avLst/>
          </a:prstGeom>
        </p:spPr>
      </p:pic>
      <p:pic>
        <p:nvPicPr>
          <p:cNvPr id="29" name="Picture 28"/>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701806" y="3388531"/>
            <a:ext cx="512293" cy="912813"/>
          </a:xfrm>
          <a:prstGeom prst="rect">
            <a:avLst/>
          </a:prstGeom>
        </p:spPr>
      </p:pic>
      <p:pic>
        <p:nvPicPr>
          <p:cNvPr id="30" name="Picture 29"/>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0223523" y="3083730"/>
            <a:ext cx="512293" cy="912813"/>
          </a:xfrm>
          <a:prstGeom prst="rect">
            <a:avLst/>
          </a:prstGeom>
        </p:spPr>
      </p:pic>
      <p:sp>
        <p:nvSpPr>
          <p:cNvPr id="31" name="Rectangle 30"/>
          <p:cNvSpPr/>
          <p:nvPr/>
        </p:nvSpPr>
        <p:spPr bwMode="auto">
          <a:xfrm>
            <a:off x="8102135" y="4430325"/>
            <a:ext cx="2677992" cy="1514017"/>
          </a:xfrm>
          <a:prstGeom prst="rect">
            <a:avLst/>
          </a:pr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Contoso Team Site Viewers</a:t>
            </a:r>
            <a:endParaRPr lang="en-US" sz="2000" dirty="0">
              <a:gradFill>
                <a:gsLst>
                  <a:gs pos="0">
                    <a:srgbClr val="FFFFFF"/>
                  </a:gs>
                  <a:gs pos="100000">
                    <a:srgbClr val="FFFFFF"/>
                  </a:gs>
                </a:gsLst>
                <a:lin ang="5400000" scaled="0"/>
              </a:gradFill>
            </a:endParaRPr>
          </a:p>
        </p:txBody>
      </p:sp>
      <p:pic>
        <p:nvPicPr>
          <p:cNvPr id="32" name="Picture 3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245134" y="4736526"/>
            <a:ext cx="512293" cy="912813"/>
          </a:xfrm>
          <a:prstGeom prst="rect">
            <a:avLst/>
          </a:prstGeom>
        </p:spPr>
      </p:pic>
      <p:pic>
        <p:nvPicPr>
          <p:cNvPr id="33" name="Picture 32"/>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691696" y="5023614"/>
            <a:ext cx="512293" cy="912813"/>
          </a:xfrm>
          <a:prstGeom prst="rect">
            <a:avLst/>
          </a:prstGeom>
        </p:spPr>
      </p:pic>
      <p:pic>
        <p:nvPicPr>
          <p:cNvPr id="34" name="Picture 33"/>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0213413" y="4718813"/>
            <a:ext cx="512293" cy="912813"/>
          </a:xfrm>
          <a:prstGeom prst="rect">
            <a:avLst/>
          </a:prstGeom>
        </p:spPr>
      </p:pic>
      <p:sp>
        <p:nvSpPr>
          <p:cNvPr id="35" name="Left Arrow 34"/>
          <p:cNvSpPr/>
          <p:nvPr/>
        </p:nvSpPr>
        <p:spPr bwMode="auto">
          <a:xfrm flipH="1">
            <a:off x="5276615" y="2410043"/>
            <a:ext cx="2575046" cy="1684014"/>
          </a:xfrm>
          <a:prstGeom prst="lef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8" name="Left Bracket 37"/>
          <p:cNvSpPr/>
          <p:nvPr/>
        </p:nvSpPr>
        <p:spPr>
          <a:xfrm>
            <a:off x="5283987" y="4014256"/>
            <a:ext cx="457199" cy="2764159"/>
          </a:xfrm>
          <a:prstGeom prst="leftBracket">
            <a:avLst/>
          </a:prstGeom>
          <a:ln w="7620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pic>
        <p:nvPicPr>
          <p:cNvPr id="2" name="Picture 1"/>
          <p:cNvPicPr>
            <a:picLocks noChangeAspect="1"/>
          </p:cNvPicPr>
          <p:nvPr/>
        </p:nvPicPr>
        <p:blipFill>
          <a:blip r:embed="rId5"/>
          <a:stretch>
            <a:fillRect/>
          </a:stretch>
        </p:blipFill>
        <p:spPr>
          <a:xfrm>
            <a:off x="5351031" y="4142437"/>
            <a:ext cx="936029" cy="1624446"/>
          </a:xfrm>
          <a:prstGeom prst="rect">
            <a:avLst/>
          </a:prstGeom>
        </p:spPr>
      </p:pic>
      <p:sp>
        <p:nvSpPr>
          <p:cNvPr id="26" name="Left Arrow 25"/>
          <p:cNvSpPr/>
          <p:nvPr/>
        </p:nvSpPr>
        <p:spPr bwMode="auto">
          <a:xfrm flipH="1">
            <a:off x="3013930" y="4602526"/>
            <a:ext cx="2251340" cy="799736"/>
          </a:xfrm>
          <a:prstGeom prst="lef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9" name="TextBox 38"/>
          <p:cNvSpPr txBox="1"/>
          <p:nvPr/>
        </p:nvSpPr>
        <p:spPr>
          <a:xfrm>
            <a:off x="240465" y="999201"/>
            <a:ext cx="5368172" cy="1197251"/>
          </a:xfrm>
          <a:prstGeom prst="rect">
            <a:avLst/>
          </a:prstGeom>
          <a:noFill/>
        </p:spPr>
        <p:txBody>
          <a:bodyPr wrap="square" lIns="182880" tIns="146304" rIns="182880" bIns="146304" rtlCol="0">
            <a:spAutoFit/>
          </a:bodyPr>
          <a:lstStyle/>
          <a:p>
            <a:pPr marL="457200" indent="-457200">
              <a:lnSpc>
                <a:spcPct val="90000"/>
              </a:lnSpc>
              <a:spcAft>
                <a:spcPts val="600"/>
              </a:spcAft>
              <a:buFont typeface="+mj-lt"/>
              <a:buAutoNum type="arabicPeriod"/>
            </a:pPr>
            <a:r>
              <a:rPr lang="en-US" dirty="0" smtClean="0">
                <a:solidFill>
                  <a:srgbClr val="505050"/>
                </a:solidFill>
              </a:rPr>
              <a:t>Share a file, which breaks inheritance</a:t>
            </a:r>
          </a:p>
          <a:p>
            <a:pPr marL="457200" indent="-457200">
              <a:lnSpc>
                <a:spcPct val="90000"/>
              </a:lnSpc>
              <a:spcAft>
                <a:spcPts val="600"/>
              </a:spcAft>
              <a:buFont typeface="+mj-lt"/>
              <a:buAutoNum type="arabicPeriod"/>
            </a:pPr>
            <a:r>
              <a:rPr lang="en-US" dirty="0" smtClean="0">
                <a:solidFill>
                  <a:srgbClr val="505050"/>
                </a:solidFill>
              </a:rPr>
              <a:t>Add someone directly to the site</a:t>
            </a:r>
          </a:p>
          <a:p>
            <a:pPr marL="457200" indent="-457200">
              <a:lnSpc>
                <a:spcPct val="90000"/>
              </a:lnSpc>
              <a:spcAft>
                <a:spcPts val="600"/>
              </a:spcAft>
              <a:buFont typeface="+mj-lt"/>
              <a:buAutoNum type="arabicPeriod"/>
            </a:pPr>
            <a:r>
              <a:rPr lang="en-US" dirty="0" smtClean="0">
                <a:solidFill>
                  <a:srgbClr val="505050"/>
                </a:solidFill>
              </a:rPr>
              <a:t>They don’t have access to the file </a:t>
            </a:r>
            <a:r>
              <a:rPr lang="en-US" dirty="0" smtClean="0">
                <a:solidFill>
                  <a:srgbClr val="505050"/>
                </a:solidFill>
                <a:sym typeface="Wingdings" panose="05000000000000000000" pitchFamily="2" charset="2"/>
              </a:rPr>
              <a:t></a:t>
            </a:r>
            <a:endParaRPr lang="en-US" dirty="0">
              <a:solidFill>
                <a:srgbClr val="505050"/>
              </a:solidFill>
            </a:endParaRPr>
          </a:p>
        </p:txBody>
      </p:sp>
      <p:pic>
        <p:nvPicPr>
          <p:cNvPr id="41" name="Picture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6237" y="5815263"/>
            <a:ext cx="481976" cy="858794"/>
          </a:xfrm>
          <a:prstGeom prst="rect">
            <a:avLst/>
          </a:prstGeom>
        </p:spPr>
      </p:pic>
      <p:sp>
        <p:nvSpPr>
          <p:cNvPr id="43" name="Left Bracket 42"/>
          <p:cNvSpPr/>
          <p:nvPr/>
        </p:nvSpPr>
        <p:spPr>
          <a:xfrm>
            <a:off x="7894637" y="1135062"/>
            <a:ext cx="457199" cy="5808946"/>
          </a:xfrm>
          <a:prstGeom prst="leftBracket">
            <a:avLst/>
          </a:prstGeom>
          <a:ln w="7620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6" name="Rectangle 5"/>
          <p:cNvSpPr/>
          <p:nvPr/>
        </p:nvSpPr>
        <p:spPr bwMode="auto">
          <a:xfrm>
            <a:off x="8106776" y="5990310"/>
            <a:ext cx="502906" cy="89443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5" name="Picture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12245" y="6002482"/>
            <a:ext cx="490065" cy="873208"/>
          </a:xfrm>
          <a:prstGeom prst="rect">
            <a:avLst/>
          </a:prstGeom>
        </p:spPr>
      </p:pic>
      <p:sp>
        <p:nvSpPr>
          <p:cNvPr id="37" name="Curved Right Arrow 36"/>
          <p:cNvSpPr/>
          <p:nvPr/>
        </p:nvSpPr>
        <p:spPr bwMode="auto">
          <a:xfrm flipV="1">
            <a:off x="1497227" y="3435446"/>
            <a:ext cx="912368" cy="1570437"/>
          </a:xfrm>
          <a:prstGeom prst="curvedRight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2" name="TextBox 41"/>
          <p:cNvSpPr txBox="1"/>
          <p:nvPr/>
        </p:nvSpPr>
        <p:spPr>
          <a:xfrm>
            <a:off x="210513" y="3101443"/>
            <a:ext cx="1897696" cy="1126462"/>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Inherits permissions from site</a:t>
            </a:r>
            <a:endParaRPr lang="en-US" sz="20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41549245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childTnLst>
                                </p:cTn>
                              </p:par>
                              <p:par>
                                <p:cTn id="7" presetID="10" presetClass="exit" presetSubtype="0" fill="hold" grpId="0" nodeType="withEffect">
                                  <p:stCondLst>
                                    <p:cond delay="0"/>
                                  </p:stCondLst>
                                  <p:childTnLst>
                                    <p:animEffect transition="out" filter="fade">
                                      <p:cBhvr>
                                        <p:cTn id="8" dur="500"/>
                                        <p:tgtEl>
                                          <p:spTgt spid="37"/>
                                        </p:tgtEl>
                                      </p:cBhvr>
                                    </p:animEffect>
                                    <p:set>
                                      <p:cBhvr>
                                        <p:cTn id="9" dur="1" fill="hold">
                                          <p:stCondLst>
                                            <p:cond delay="499"/>
                                          </p:stCondLst>
                                        </p:cTn>
                                        <p:tgtEl>
                                          <p:spTgt spid="37"/>
                                        </p:tgtEl>
                                        <p:attrNameLst>
                                          <p:attrName>style.visibility</p:attrName>
                                        </p:attrNameLst>
                                      </p:cBhvr>
                                      <p:to>
                                        <p:strVal val="hidden"/>
                                      </p:to>
                                    </p:set>
                                  </p:childTnLst>
                                </p:cTn>
                              </p:par>
                              <p:par>
                                <p:cTn id="10" presetID="10" presetClass="exit" presetSubtype="0" fill="hold" grpId="0" nodeType="withEffect">
                                  <p:stCondLst>
                                    <p:cond delay="0"/>
                                  </p:stCondLst>
                                  <p:childTnLst>
                                    <p:animEffect transition="out" filter="fade">
                                      <p:cBhvr>
                                        <p:cTn id="11" dur="500"/>
                                        <p:tgtEl>
                                          <p:spTgt spid="42"/>
                                        </p:tgtEl>
                                      </p:cBhvr>
                                    </p:animEffect>
                                    <p:set>
                                      <p:cBhvr>
                                        <p:cTn id="12" dur="1" fill="hold">
                                          <p:stCondLst>
                                            <p:cond delay="499"/>
                                          </p:stCondLst>
                                        </p:cTn>
                                        <p:tgtEl>
                                          <p:spTgt spid="42"/>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par>
                                <p:cTn id="22" presetID="10" presetClass="entr" presetSubtype="0"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9">
                                            <p:txEl>
                                              <p:pRg st="1" end="1"/>
                                            </p:txEl>
                                          </p:spTgt>
                                        </p:tgtEl>
                                        <p:attrNameLst>
                                          <p:attrName>style.visibility</p:attrName>
                                        </p:attrNameLst>
                                      </p:cBhvr>
                                      <p:to>
                                        <p:strVal val="visible"/>
                                      </p:to>
                                    </p:set>
                                  </p:childTnLst>
                                </p:cTn>
                              </p:par>
                              <p:par>
                                <p:cTn id="29" presetID="1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6" grpId="0" animBg="1"/>
      <p:bldP spid="6" grpId="0" animBg="1"/>
      <p:bldP spid="37" grpId="0" animBg="1"/>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Overview</a:t>
            </a:r>
            <a:r>
              <a:rPr lang="en-US"/>
              <a:t> of Sharing </a:t>
            </a:r>
            <a:r>
              <a:rPr lang="en-US" dirty="0"/>
              <a:t>UX</a:t>
            </a:r>
          </a:p>
        </p:txBody>
      </p:sp>
    </p:spTree>
    <p:extLst>
      <p:ext uri="{BB962C8B-B14F-4D97-AF65-F5344CB8AC3E}">
        <p14:creationId xmlns:p14="http://schemas.microsoft.com/office/powerpoint/2010/main" val="907321731"/>
      </p:ext>
    </p:extLst>
  </p:cSld>
  <p:clrMapOvr>
    <a:masterClrMapping/>
  </p:clrMapOvr>
  <mc:AlternateContent xmlns:mc="http://schemas.openxmlformats.org/markup-compatibility/2006" xmlns:p14="http://schemas.microsoft.com/office/powerpoint/2010/main">
    <mc:Choice Requires="p14">
      <p:transition spd="med" p14:dur="700" advTm="18">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530471"/>
          </a:xfrm>
        </p:spPr>
        <p:txBody>
          <a:bodyPr/>
          <a:lstStyle/>
          <a:p>
            <a:r>
              <a:rPr lang="en-US" dirty="0"/>
              <a:t>Sharing is simple</a:t>
            </a:r>
          </a:p>
          <a:p>
            <a:pPr lvl="1"/>
            <a:r>
              <a:rPr lang="en-US" dirty="0"/>
              <a:t>Sharing &amp; Shared with dialogs</a:t>
            </a:r>
          </a:p>
          <a:p>
            <a:pPr lvl="1"/>
            <a:r>
              <a:rPr lang="en-US" dirty="0"/>
              <a:t>New people picker</a:t>
            </a:r>
          </a:p>
          <a:p>
            <a:r>
              <a:rPr lang="en-US" dirty="0"/>
              <a:t>No roadblocks</a:t>
            </a:r>
          </a:p>
          <a:p>
            <a:pPr lvl="1"/>
            <a:r>
              <a:rPr lang="en-US" dirty="0"/>
              <a:t>Access Requests</a:t>
            </a:r>
          </a:p>
          <a:p>
            <a:r>
              <a:rPr lang="en-US" dirty="0"/>
              <a:t>Sharing is always at your fingertips</a:t>
            </a:r>
          </a:p>
          <a:p>
            <a:pPr lvl="1"/>
            <a:r>
              <a:rPr lang="en-US" dirty="0"/>
              <a:t>SharePoint</a:t>
            </a:r>
          </a:p>
          <a:p>
            <a:pPr lvl="1"/>
            <a:r>
              <a:rPr lang="en-US" dirty="0"/>
              <a:t>Office clients</a:t>
            </a:r>
          </a:p>
          <a:p>
            <a:pPr lvl="1"/>
            <a:r>
              <a:rPr lang="en-US"/>
              <a:t>Office Web </a:t>
            </a:r>
            <a:r>
              <a:rPr lang="en-US" smtClean="0"/>
              <a:t>Apps</a:t>
            </a:r>
            <a:endParaRPr lang="en-US" dirty="0"/>
          </a:p>
        </p:txBody>
      </p:sp>
      <p:sp>
        <p:nvSpPr>
          <p:cNvPr id="2" name="Title 1"/>
          <p:cNvSpPr>
            <a:spLocks noGrp="1"/>
          </p:cNvSpPr>
          <p:nvPr>
            <p:ph type="title"/>
          </p:nvPr>
        </p:nvSpPr>
        <p:spPr/>
        <p:txBody>
          <a:bodyPr/>
          <a:lstStyle/>
          <a:p>
            <a:r>
              <a:rPr lang="en-US"/>
              <a:t>Recap - </a:t>
            </a:r>
            <a:r>
              <a:rPr lang="en-US" smtClean="0"/>
              <a:t>New </a:t>
            </a:r>
            <a:r>
              <a:rPr lang="en-US"/>
              <a:t>Sharing UX</a:t>
            </a:r>
            <a:endParaRPr lang="en-US" dirty="0"/>
          </a:p>
        </p:txBody>
      </p:sp>
    </p:spTree>
    <p:extLst>
      <p:ext uri="{BB962C8B-B14F-4D97-AF65-F5344CB8AC3E}">
        <p14:creationId xmlns:p14="http://schemas.microsoft.com/office/powerpoint/2010/main" val="64257161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Sharing with external users</a:t>
            </a:r>
            <a:endParaRPr lang="en-US" dirty="0">
              <a:solidFill>
                <a:schemeClr val="bg1"/>
              </a:solidFill>
            </a:endParaRPr>
          </a:p>
        </p:txBody>
      </p:sp>
    </p:spTree>
    <p:extLst>
      <p:ext uri="{BB962C8B-B14F-4D97-AF65-F5344CB8AC3E}">
        <p14:creationId xmlns:p14="http://schemas.microsoft.com/office/powerpoint/2010/main" val="2878098266"/>
      </p:ext>
    </p:extLst>
  </p:cSld>
  <p:clrMapOvr>
    <a:masterClrMapping/>
  </p:clrMapOvr>
  <mc:AlternateContent xmlns:mc="http://schemas.openxmlformats.org/markup-compatibility/2006" xmlns:p14="http://schemas.microsoft.com/office/powerpoint/2010/main">
    <mc:Choice Requires="p14">
      <p:transition spd="med" p14:dur="700" advTm="19">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Sharing with external users</a:t>
            </a:r>
            <a:endParaRPr lang="en-US" dirty="0"/>
          </a:p>
        </p:txBody>
      </p:sp>
    </p:spTree>
    <p:extLst>
      <p:ext uri="{BB962C8B-B14F-4D97-AF65-F5344CB8AC3E}">
        <p14:creationId xmlns:p14="http://schemas.microsoft.com/office/powerpoint/2010/main" val="552520048"/>
      </p:ext>
    </p:extLst>
  </p:cSld>
  <p:clrMapOvr>
    <a:masterClrMapping/>
  </p:clrMapOvr>
  <mc:AlternateContent xmlns:mc="http://schemas.openxmlformats.org/markup-compatibility/2006" xmlns:p14="http://schemas.microsoft.com/office/powerpoint/2010/main">
    <mc:Choice Requires="p14">
      <p:transition spd="med" p14:dur="700" advTm="18">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2|0.2|0.2"/>
</p:tagLst>
</file>

<file path=ppt/tags/tag2.xml><?xml version="1.0" encoding="utf-8"?>
<p:tagLst xmlns:a="http://schemas.openxmlformats.org/drawingml/2006/main" xmlns:r="http://schemas.openxmlformats.org/officeDocument/2006/relationships" xmlns:p="http://schemas.openxmlformats.org/presentationml/2006/main">
  <p:tag name="TIMING" val="|0.2|0.2|0.2"/>
</p:tagLst>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Gaurav Doshi; Mary David </External_x0020_Speaker>
    <Session_x0020_Code xmlns="2295e2e7-0eeb-498e-8716-217bb2ee6ee3">SPC183</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Gaurav Doshi, Mary David</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schemas.microsoft.com/office/2006/documentManagement/types"/>
    <ds:schemaRef ds:uri="http://purl.org/dc/elements/1.1/"/>
    <ds:schemaRef ds:uri="http://schemas.microsoft.com/sharepoint/v3"/>
    <ds:schemaRef ds:uri="http://purl.org/dc/terms/"/>
    <ds:schemaRef ds:uri="230e9df3-be65-4c73-a93b-d1236ebd677e"/>
    <ds:schemaRef ds:uri="http://schemas.openxmlformats.org/package/2006/metadata/core-properties"/>
    <ds:schemaRef ds:uri="032d541b-1b4e-4d91-93c7-b10533c52f73"/>
    <ds:schemaRef ds:uri="http://www.w3.org/XML/1998/namespace"/>
    <ds:schemaRef ds:uri="http://schemas.microsoft.com/office/infopath/2007/PartnerControls"/>
    <ds:schemaRef ds:uri="2295e2e7-0eeb-498e-8716-217bb2ee6ee3"/>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AC585EFE-EB7D-4A2B-93B8-F80C26A07D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3</TotalTime>
  <Words>2650</Words>
  <Application>Microsoft Office PowerPoint</Application>
  <PresentationFormat>Custom</PresentationFormat>
  <Paragraphs>340</Paragraphs>
  <Slides>58</Slides>
  <Notes>24</Notes>
  <HiddenSlides>0</HiddenSlides>
  <MMClips>0</MMClips>
  <ScaleCrop>false</ScaleCrop>
  <HeadingPairs>
    <vt:vector size="4" baseType="variant">
      <vt:variant>
        <vt:lpstr>Theme</vt:lpstr>
      </vt:variant>
      <vt:variant>
        <vt:i4>5</vt:i4>
      </vt:variant>
      <vt:variant>
        <vt:lpstr>Slide Titles</vt:lpstr>
      </vt:variant>
      <vt:variant>
        <vt:i4>58</vt:i4>
      </vt:variant>
    </vt:vector>
  </HeadingPairs>
  <TitlesOfParts>
    <vt:vector size="63" baseType="lpstr">
      <vt:lpstr>SPC2012_IT-Pro_Template_16x9</vt:lpstr>
      <vt:lpstr>5-30072_SPC2012_IT-Pro_Template_16x9_Light</vt:lpstr>
      <vt:lpstr>5-30072_SPC2012_IT-Pro_Template_16x9</vt:lpstr>
      <vt:lpstr>1_5-30072_SPC2012_IT-Pro_Template_16x9_Light</vt:lpstr>
      <vt:lpstr>5-30072_SPC2012_Business_Template_16x9_Light</vt:lpstr>
      <vt:lpstr>PowerPoint Presentation</vt:lpstr>
      <vt:lpstr>Overview of Sharing in SharePoint 2013 and SharePoint Online</vt:lpstr>
      <vt:lpstr>Before we start..</vt:lpstr>
      <vt:lpstr>Vision for Sharing in SharePoint 2013</vt:lpstr>
      <vt:lpstr>Overview of Sharing UX</vt:lpstr>
      <vt:lpstr>Demo</vt:lpstr>
      <vt:lpstr>Recap - New Sharing UX</vt:lpstr>
      <vt:lpstr>Sharing with external users</vt:lpstr>
      <vt:lpstr>Demo</vt:lpstr>
      <vt:lpstr>Recap - Sharing with external users</vt:lpstr>
      <vt:lpstr>Management of External Sharing</vt:lpstr>
      <vt:lpstr>Demo</vt:lpstr>
      <vt:lpstr>PowerPoint Presentation</vt:lpstr>
      <vt:lpstr>Administrative controls</vt:lpstr>
      <vt:lpstr>Administrative controls with PowerShell</vt:lpstr>
      <vt:lpstr>Technical Deep Dive</vt:lpstr>
      <vt:lpstr>Technical deep dive</vt:lpstr>
      <vt:lpstr>New people picker</vt:lpstr>
      <vt:lpstr>Site sharing</vt:lpstr>
      <vt:lpstr>Document &amp; folder sharing</vt:lpstr>
      <vt:lpstr>Access Requests</vt:lpstr>
      <vt:lpstr>Access Requests (cont.)</vt:lpstr>
      <vt:lpstr>External Access &amp; Invitations</vt:lpstr>
      <vt:lpstr>External Access &amp; Invitations (cont.)</vt:lpstr>
      <vt:lpstr>Guest Links</vt:lpstr>
      <vt:lpstr>Guest Links (cont.)</vt:lpstr>
      <vt:lpstr>Sharing web service</vt:lpstr>
      <vt:lpstr>Sharing with “Everyone”</vt:lpstr>
      <vt:lpstr>Recap</vt:lpstr>
      <vt:lpstr>Q&amp;A</vt:lpstr>
      <vt:lpstr>Related sessions</vt:lpstr>
      <vt:lpstr>PowerPoint Presentation</vt:lpstr>
      <vt:lpstr>PowerPoint Presentation</vt:lpstr>
      <vt:lpstr>Appendix</vt:lpstr>
      <vt:lpstr>PowerPoint Presentation</vt:lpstr>
      <vt:lpstr>PowerPoint Presentation</vt:lpstr>
      <vt:lpstr>PowerPoint Presentation</vt:lpstr>
      <vt:lpstr>PowerPoint Presentation</vt:lpstr>
      <vt:lpstr>PowerPoint Presentation</vt:lpstr>
      <vt:lpstr>Three ways to get Shared with dialog</vt:lpstr>
      <vt:lpstr>PowerPoint Presentation</vt:lpstr>
      <vt:lpstr>PowerPoint Presentation</vt:lpstr>
      <vt:lpstr>PowerPoint Presentation</vt:lpstr>
      <vt:lpstr>PowerPoint Presentation</vt:lpstr>
      <vt:lpstr>Share with everyone</vt:lpstr>
      <vt:lpstr>PowerPoint Presentation</vt:lpstr>
      <vt:lpstr>Share a document</vt:lpstr>
      <vt:lpstr>PowerPoint Presentation</vt:lpstr>
      <vt:lpstr>PowerPoint Presentation</vt:lpstr>
      <vt:lpstr>Share from Office Client or Web Apps</vt:lpstr>
      <vt:lpstr>PowerPoint Presentation</vt:lpstr>
      <vt:lpstr>PowerPoint Presentation</vt:lpstr>
      <vt:lpstr>Access Requests</vt:lpstr>
      <vt:lpstr>PowerPoint Presentation</vt:lpstr>
      <vt:lpstr>PowerPoint Presentation</vt:lpstr>
      <vt:lpstr>Inheritance</vt:lpstr>
      <vt:lpstr>Sharing a file</vt:lpstr>
      <vt:lpstr>Why you should use groups…</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Sharing in SharePoint 2013 and SharePoint Online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2012-11-12T00:39:00Z</dcterms:created>
  <dcterms:modified xsi:type="dcterms:W3CDTF">2012-12-07T02:27:34Z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