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05" r:id="rId4"/>
    <p:sldMasterId id="2147484230" r:id="rId5"/>
  </p:sldMasterIdLst>
  <p:notesMasterIdLst>
    <p:notesMasterId r:id="rId34"/>
  </p:notesMasterIdLst>
  <p:handoutMasterIdLst>
    <p:handoutMasterId r:id="rId35"/>
  </p:handoutMasterIdLst>
  <p:sldIdLst>
    <p:sldId id="1077" r:id="rId6"/>
    <p:sldId id="1078" r:id="rId7"/>
    <p:sldId id="1079" r:id="rId8"/>
    <p:sldId id="1080" r:id="rId9"/>
    <p:sldId id="1081" r:id="rId10"/>
    <p:sldId id="1082" r:id="rId11"/>
    <p:sldId id="1083" r:id="rId12"/>
    <p:sldId id="1084" r:id="rId13"/>
    <p:sldId id="1085" r:id="rId14"/>
    <p:sldId id="1086" r:id="rId15"/>
    <p:sldId id="1087" r:id="rId16"/>
    <p:sldId id="1088" r:id="rId17"/>
    <p:sldId id="1089" r:id="rId18"/>
    <p:sldId id="1090" r:id="rId19"/>
    <p:sldId id="1091" r:id="rId20"/>
    <p:sldId id="1092" r:id="rId21"/>
    <p:sldId id="1093" r:id="rId22"/>
    <p:sldId id="1094" r:id="rId23"/>
    <p:sldId id="1095" r:id="rId24"/>
    <p:sldId id="1096" r:id="rId25"/>
    <p:sldId id="1097" r:id="rId26"/>
    <p:sldId id="1098" r:id="rId27"/>
    <p:sldId id="1099" r:id="rId28"/>
    <p:sldId id="1100" r:id="rId29"/>
    <p:sldId id="1101" r:id="rId30"/>
    <p:sldId id="1102" r:id="rId31"/>
    <p:sldId id="1104" r:id="rId32"/>
    <p:sldId id="1103" r:id="rId33"/>
  </p:sldIdLst>
  <p:sldSz cx="12436475" cy="6994525"/>
  <p:notesSz cx="6858000" cy="9144000"/>
  <p:defaultText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93" autoAdjust="0"/>
    <p:restoredTop sz="94690" autoAdjust="0"/>
  </p:normalViewPr>
  <p:slideViewPr>
    <p:cSldViewPr>
      <p:cViewPr>
        <p:scale>
          <a:sx n="120" d="100"/>
          <a:sy n="120" d="100"/>
        </p:scale>
        <p:origin x="-72" y="61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60"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19" indent="-107935"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99" indent="-117380"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453" indent="-149759"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374" indent="-117380"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399" algn="l" defTabSz="932560" rtl="0" eaLnBrk="1" latinLnBrk="0" hangingPunct="1">
      <a:defRPr sz="1200" kern="1200">
        <a:solidFill>
          <a:schemeClr val="tx1"/>
        </a:solidFill>
        <a:latin typeface="+mn-lt"/>
        <a:ea typeface="+mn-ea"/>
        <a:cs typeface="+mn-cs"/>
      </a:defRPr>
    </a:lvl6pPr>
    <a:lvl7pPr marL="2797678" algn="l" defTabSz="932560" rtl="0" eaLnBrk="1" latinLnBrk="0" hangingPunct="1">
      <a:defRPr sz="1200" kern="1200">
        <a:solidFill>
          <a:schemeClr val="tx1"/>
        </a:solidFill>
        <a:latin typeface="+mn-lt"/>
        <a:ea typeface="+mn-ea"/>
        <a:cs typeface="+mn-cs"/>
      </a:defRPr>
    </a:lvl7pPr>
    <a:lvl8pPr marL="3263957" algn="l" defTabSz="932560" rtl="0" eaLnBrk="1" latinLnBrk="0" hangingPunct="1">
      <a:defRPr sz="1200" kern="1200">
        <a:solidFill>
          <a:schemeClr val="tx1"/>
        </a:solidFill>
        <a:latin typeface="+mn-lt"/>
        <a:ea typeface="+mn-ea"/>
        <a:cs typeface="+mn-cs"/>
      </a:defRPr>
    </a:lvl8pPr>
    <a:lvl9pPr marL="3730238" algn="l" defTabSz="93256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3:41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25</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8919885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10BE53D-259E-4ADF-9E6D-A8CDF07E031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188415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3:41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191344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46238" y="479425"/>
            <a:ext cx="3717925" cy="2092325"/>
          </a:xfrm>
        </p:spPr>
      </p:sp>
      <p:sp>
        <p:nvSpPr>
          <p:cNvPr id="3" name="Notes Placeholder 2"/>
          <p:cNvSpPr>
            <a:spLocks noGrp="1"/>
          </p:cNvSpPr>
          <p:nvPr>
            <p:ph type="body" idx="1"/>
          </p:nvPr>
        </p:nvSpPr>
        <p:spPr>
          <a:xfrm>
            <a:off x="195315" y="3213391"/>
            <a:ext cx="6543040" cy="4195613"/>
          </a:xfrm>
        </p:spPr>
        <p:txBody>
          <a:bodyPr/>
          <a:lstStyle/>
          <a:p>
            <a:endParaRPr lang="en-US" dirty="0"/>
          </a:p>
        </p:txBody>
      </p:sp>
      <p:sp>
        <p:nvSpPr>
          <p:cNvPr id="4" name="Slide Number Placeholder 3"/>
          <p:cNvSpPr>
            <a:spLocks noGrp="1"/>
          </p:cNvSpPr>
          <p:nvPr>
            <p:ph type="sldNum" sz="quarter" idx="10"/>
          </p:nvPr>
        </p:nvSpPr>
        <p:spPr/>
        <p:txBody>
          <a:bodyPr/>
          <a:lstStyle/>
          <a:p>
            <a:fld id="{14979F40-820F-4F3D-8332-FDAADAF68E99}"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4045469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976907-E5F4-42B4-9170-67F48787CB4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221092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CB3EA7-BBB5-43CE-A1F8-AC86FC9C92BE}"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942001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CB3EA7-BBB5-43CE-A1F8-AC86FC9C92BE}"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429973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4EF406-1328-43FE-8BF6-FC7CD769A6E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365038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E854B89-6778-4966-8595-DEEC376B99E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772213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0C165DF-2296-406A-8C08-B433EF70075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25730492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0" y="3954464"/>
            <a:ext cx="7315200" cy="1371579"/>
          </a:xfrm>
          <a:noFill/>
        </p:spPr>
        <p:txBody>
          <a:bodyPr lIns="146274" tIns="91422" rIns="146274" bIns="9142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74" tIns="109707" rIns="146274"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9"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27337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83391482"/>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3063140"/>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87618975"/>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03299246"/>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13877208"/>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7111854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34003150"/>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877445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6275263"/>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7496372"/>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222">
                <a:defRPr/>
              </a:pPr>
              <a:endParaRPr lang="en-US" kern="0" smtClean="0">
                <a:solidFill>
                  <a:sysClr val="windowText" lastClr="000000"/>
                </a:solidFill>
              </a:endParaRPr>
            </a:p>
          </p:txBody>
        </p:sp>
      </p:grpSp>
    </p:spTree>
    <p:extLst>
      <p:ext uri="{BB962C8B-B14F-4D97-AF65-F5344CB8AC3E}">
        <p14:creationId xmlns:p14="http://schemas.microsoft.com/office/powerpoint/2010/main" val="11589622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1633647"/>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48216738"/>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56" indent="-2904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8" indent="-2809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4" indent="-2904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9" indent="-22855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5" indent="-22855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27" tIns="77713" rIns="155427" bIns="7771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538316333"/>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2" y="1476621"/>
            <a:ext cx="11375536" cy="2130904"/>
          </a:xfrm>
          <a:prstGeom prst="rect">
            <a:avLst/>
          </a:prstGeom>
        </p:spPr>
        <p:txBody>
          <a:bodyPr/>
          <a:lstStyle>
            <a:lvl1pPr marL="0" indent="0">
              <a:spcBef>
                <a:spcPts val="2448"/>
              </a:spcBef>
              <a:buNone/>
              <a:defRPr sz="4100">
                <a:gradFill>
                  <a:gsLst>
                    <a:gs pos="100000">
                      <a:schemeClr val="bg2"/>
                    </a:gs>
                    <a:gs pos="0">
                      <a:schemeClr val="bg2"/>
                    </a:gs>
                  </a:gsLst>
                  <a:lin ang="5400000" scaled="0"/>
                </a:gradFill>
                <a:latin typeface="+mj-lt"/>
              </a:defRPr>
            </a:lvl1pPr>
            <a:lvl2pPr marL="0" indent="0">
              <a:buNone/>
              <a:defRPr sz="2000">
                <a:gradFill>
                  <a:gsLst>
                    <a:gs pos="100000">
                      <a:schemeClr val="bg2"/>
                    </a:gs>
                    <a:gs pos="0">
                      <a:schemeClr val="bg2"/>
                    </a:gs>
                  </a:gsLst>
                  <a:lin ang="5400000" scaled="0"/>
                </a:gradFill>
              </a:defRPr>
            </a:lvl2pPr>
            <a:lvl3pPr marL="236341" indent="0">
              <a:buNone/>
              <a:defRPr sz="2000">
                <a:gradFill>
                  <a:gsLst>
                    <a:gs pos="100000">
                      <a:schemeClr val="bg2"/>
                    </a:gs>
                    <a:gs pos="0">
                      <a:schemeClr val="bg2"/>
                    </a:gs>
                  </a:gsLst>
                  <a:lin ang="5400000" scaled="0"/>
                </a:gradFill>
              </a:defRPr>
            </a:lvl3pPr>
            <a:lvl4pPr marL="466206" indent="0">
              <a:buNone/>
              <a:defRPr sz="2000">
                <a:gradFill>
                  <a:gsLst>
                    <a:gs pos="100000">
                      <a:schemeClr val="bg2"/>
                    </a:gs>
                    <a:gs pos="0">
                      <a:schemeClr val="bg2"/>
                    </a:gs>
                  </a:gsLst>
                  <a:lin ang="5400000" scaled="0"/>
                </a:gradFill>
              </a:defRPr>
            </a:lvl4pPr>
            <a:lvl5pPr marL="707405" indent="0">
              <a:buNone/>
              <a:defRPr sz="200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8" y="6264565"/>
            <a:ext cx="1632342" cy="559562"/>
          </a:xfrm>
          <a:prstGeom prst="rect">
            <a:avLst/>
          </a:prstGeom>
        </p:spPr>
      </p:pic>
    </p:spTree>
    <p:extLst>
      <p:ext uri="{BB962C8B-B14F-4D97-AF65-F5344CB8AC3E}">
        <p14:creationId xmlns:p14="http://schemas.microsoft.com/office/powerpoint/2010/main" val="1301584595"/>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2" y="1476621"/>
            <a:ext cx="11375536" cy="2130904"/>
          </a:xfrm>
          <a:prstGeom prst="rect">
            <a:avLst/>
          </a:prstGeom>
        </p:spPr>
        <p:txBody>
          <a:bodyPr/>
          <a:lstStyle>
            <a:lvl1pPr marL="0" indent="0">
              <a:spcBef>
                <a:spcPts val="2448"/>
              </a:spcBef>
              <a:buNone/>
              <a:defRPr sz="4100">
                <a:gradFill>
                  <a:gsLst>
                    <a:gs pos="100000">
                      <a:schemeClr val="tx2"/>
                    </a:gs>
                    <a:gs pos="0">
                      <a:schemeClr val="tx2"/>
                    </a:gs>
                  </a:gsLst>
                  <a:lin ang="5400000" scaled="0"/>
                </a:gradFill>
                <a:latin typeface="+mj-lt"/>
              </a:defRPr>
            </a:lvl1pPr>
            <a:lvl2pPr marL="0" indent="0">
              <a:buNone/>
              <a:defRPr sz="2000">
                <a:gradFill>
                  <a:gsLst>
                    <a:gs pos="100000">
                      <a:schemeClr val="bg2"/>
                    </a:gs>
                    <a:gs pos="6000">
                      <a:schemeClr val="bg2"/>
                    </a:gs>
                  </a:gsLst>
                  <a:lin ang="5400000" scaled="0"/>
                </a:gradFill>
              </a:defRPr>
            </a:lvl2pPr>
            <a:lvl3pPr marL="236341" indent="0">
              <a:buNone/>
              <a:defRPr sz="2000">
                <a:gradFill>
                  <a:gsLst>
                    <a:gs pos="100000">
                      <a:schemeClr val="bg2"/>
                    </a:gs>
                    <a:gs pos="6000">
                      <a:schemeClr val="bg2"/>
                    </a:gs>
                  </a:gsLst>
                  <a:lin ang="5400000" scaled="0"/>
                </a:gradFill>
              </a:defRPr>
            </a:lvl3pPr>
            <a:lvl4pPr marL="466206" indent="0">
              <a:buNone/>
              <a:defRPr sz="2000">
                <a:gradFill>
                  <a:gsLst>
                    <a:gs pos="100000">
                      <a:schemeClr val="bg2"/>
                    </a:gs>
                    <a:gs pos="6000">
                      <a:schemeClr val="bg2"/>
                    </a:gs>
                  </a:gsLst>
                  <a:lin ang="5400000" scaled="0"/>
                </a:gradFill>
              </a:defRPr>
            </a:lvl4pPr>
            <a:lvl5pPr marL="707405" indent="0">
              <a:buNone/>
              <a:defRPr sz="200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8" y="6264565"/>
            <a:ext cx="1632342" cy="559562"/>
          </a:xfrm>
          <a:prstGeom prst="rect">
            <a:avLst/>
          </a:prstGeom>
        </p:spPr>
      </p:pic>
    </p:spTree>
    <p:extLst>
      <p:ext uri="{BB962C8B-B14F-4D97-AF65-F5344CB8AC3E}">
        <p14:creationId xmlns:p14="http://schemas.microsoft.com/office/powerpoint/2010/main" val="4887917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03302424"/>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70488695"/>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2416031"/>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49818359"/>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2553355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4"/>
            <a:ext cx="8228300"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44" tIns="146274" rIns="182844" bIns="14627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5522439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0548372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007031"/>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54321916"/>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76050595"/>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4928256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05948275"/>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itle Slid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24447"/>
          <a:stretch/>
        </p:blipFill>
        <p:spPr bwMode="black">
          <a:xfrm>
            <a:off x="7739780" y="5060669"/>
            <a:ext cx="4152318" cy="1426109"/>
          </a:xfrm>
          <a:prstGeom prst="rect">
            <a:avLst/>
          </a:prstGeom>
        </p:spPr>
      </p:pic>
      <p:sp>
        <p:nvSpPr>
          <p:cNvPr id="2" name="Title 1"/>
          <p:cNvSpPr>
            <a:spLocks noGrp="1"/>
          </p:cNvSpPr>
          <p:nvPr>
            <p:ph type="title" hasCustomPrompt="1"/>
          </p:nvPr>
        </p:nvSpPr>
        <p:spPr>
          <a:xfrm>
            <a:off x="998582" y="2151537"/>
            <a:ext cx="10445796" cy="1017048"/>
          </a:xfrm>
        </p:spPr>
        <p:txBody>
          <a:bodyPr anchor="b" anchorCtr="0"/>
          <a:lstStyle>
            <a:lvl1pPr>
              <a:defRPr sz="7300"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2"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8155172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3043821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0527129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9113642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94235315"/>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206937"/>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3444081"/>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67689095"/>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4">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51176257"/>
      </p:ext>
    </p:extLst>
  </p:cSld>
  <p:clrMap bg1="lt1" tx1="dk1" bg2="lt2" tx2="dk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 id="2147484241" r:id="rId11"/>
    <p:sldLayoutId id="2147484242" r:id="rId12"/>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27.xml"/><Relationship Id="rId5" Type="http://schemas.openxmlformats.org/officeDocument/2006/relationships/image" Target="../media/image32.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27.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7.xml"/><Relationship Id="rId5" Type="http://schemas.openxmlformats.org/officeDocument/2006/relationships/image" Target="../media/image37.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27.xml"/><Relationship Id="rId5" Type="http://schemas.openxmlformats.org/officeDocument/2006/relationships/image" Target="../media/image40.PN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2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0.png"/><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2.png"/><Relationship Id="rId7"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27.xml"/><Relationship Id="rId6" Type="http://schemas.microsoft.com/office/2007/relationships/hdphoto" Target="../media/hdphoto2.wdp"/><Relationship Id="rId5" Type="http://schemas.openxmlformats.org/officeDocument/2006/relationships/image" Target="../media/image43.png"/><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myspc.sharepointconference.com/" TargetMode="External"/><Relationship Id="rId1" Type="http://schemas.openxmlformats.org/officeDocument/2006/relationships/slideLayout" Target="../slideLayouts/slideLayout34.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6.xml"/><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7.xml"/><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PNG"/><Relationship Id="rId1" Type="http://schemas.openxmlformats.org/officeDocument/2006/relationships/slideLayout" Target="../slideLayouts/slideLayout2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33030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8000" dirty="0"/>
              <a:t>SharePoint Newsfeed </a:t>
            </a:r>
            <a:r>
              <a:rPr lang="en-US" sz="6000" dirty="0"/>
              <a:t>apps </a:t>
            </a:r>
            <a:r>
              <a:rPr lang="en-US" sz="8000" dirty="0"/>
              <a:t/>
            </a:r>
            <a:br>
              <a:rPr lang="en-US" sz="8000" dirty="0"/>
            </a:br>
            <a:r>
              <a:rPr lang="en-US" sz="3600" dirty="0"/>
              <a:t>Windows 8, Windows Phone and iOS</a:t>
            </a:r>
            <a:r>
              <a:rPr lang="en-US" sz="8000" dirty="0"/>
              <a:t/>
            </a:r>
            <a:br>
              <a:rPr lang="en-US" sz="8000" dirty="0"/>
            </a:br>
            <a:endParaRPr lang="en-US" sz="8000" dirty="0"/>
          </a:p>
        </p:txBody>
      </p:sp>
    </p:spTree>
    <p:extLst>
      <p:ext uri="{BB962C8B-B14F-4D97-AF65-F5344CB8AC3E}">
        <p14:creationId xmlns:p14="http://schemas.microsoft.com/office/powerpoint/2010/main" val="229089728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49021" y="2398015"/>
            <a:ext cx="5550507" cy="3461766"/>
          </a:xfrm>
        </p:spPr>
        <p:txBody>
          <a:bodyPr/>
          <a:lstStyle/>
          <a:p>
            <a:r>
              <a:rPr lang="en-US" sz="2400" dirty="0"/>
              <a:t>Helps you keep up with important discussions from anywhere</a:t>
            </a:r>
          </a:p>
          <a:p>
            <a:r>
              <a:rPr lang="en-US" sz="2400" dirty="0"/>
              <a:t>Easily navigate between the newsfeeds that are important to you</a:t>
            </a:r>
          </a:p>
          <a:p>
            <a:r>
              <a:rPr lang="en-US" sz="2400" dirty="0"/>
              <a:t>Capture and share information that can be relevant to a number of your peers</a:t>
            </a:r>
          </a:p>
          <a:p>
            <a:r>
              <a:rPr lang="en-US" sz="2400" dirty="0"/>
              <a:t>You can easily get to everything you are following</a:t>
            </a:r>
          </a:p>
        </p:txBody>
      </p:sp>
      <p:sp>
        <p:nvSpPr>
          <p:cNvPr id="4" name="Title 3"/>
          <p:cNvSpPr>
            <a:spLocks noGrp="1"/>
          </p:cNvSpPr>
          <p:nvPr>
            <p:ph type="title"/>
          </p:nvPr>
        </p:nvSpPr>
        <p:spPr/>
        <p:txBody>
          <a:bodyPr/>
          <a:lstStyle/>
          <a:p>
            <a:r>
              <a:rPr lang="en-US" dirty="0"/>
              <a:t>SharePoint Newsfeed </a:t>
            </a:r>
            <a:r>
              <a:rPr lang="en-US" dirty="0" smtClean="0"/>
              <a:t>apps</a:t>
            </a:r>
            <a:endParaRPr lang="en-US" dirty="0"/>
          </a:p>
        </p:txBody>
      </p:sp>
      <p:sp>
        <p:nvSpPr>
          <p:cNvPr id="7" name="TextBox 6"/>
          <p:cNvSpPr txBox="1"/>
          <p:nvPr/>
        </p:nvSpPr>
        <p:spPr>
          <a:xfrm>
            <a:off x="2926434" y="1304707"/>
            <a:ext cx="6583608" cy="1390904"/>
          </a:xfrm>
          <a:prstGeom prst="rect">
            <a:avLst/>
          </a:prstGeom>
          <a:noFill/>
        </p:spPr>
        <p:txBody>
          <a:bodyPr wrap="square" lIns="182844" tIns="146274" rIns="182844" bIns="146274" rtlCol="0">
            <a:spAutoFit/>
          </a:bodyPr>
          <a:lstStyle/>
          <a:p>
            <a:pPr algn="ctr">
              <a:lnSpc>
                <a:spcPct val="90000"/>
              </a:lnSpc>
              <a:spcAft>
                <a:spcPts val="600"/>
              </a:spcAft>
            </a:pPr>
            <a:r>
              <a:rPr lang="en-US" sz="2400" dirty="0">
                <a:solidFill>
                  <a:srgbClr val="505050"/>
                </a:solidFill>
              </a:rPr>
              <a:t>“enables you to interact with your organization’s SharePoint social network.”</a:t>
            </a:r>
          </a:p>
          <a:p>
            <a:pPr algn="ctr">
              <a:lnSpc>
                <a:spcPct val="90000"/>
              </a:lnSpc>
              <a:spcAft>
                <a:spcPts val="600"/>
              </a:spcAft>
            </a:pPr>
            <a:endParaRPr lang="en-US" sz="2400" dirty="0" err="1">
              <a:gradFill>
                <a:gsLst>
                  <a:gs pos="2917">
                    <a:srgbClr val="505050"/>
                  </a:gs>
                  <a:gs pos="30000">
                    <a:srgbClr val="505050"/>
                  </a:gs>
                </a:gsLst>
                <a:lin ang="5400000" scaled="0"/>
              </a:gra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5415" y="3131151"/>
            <a:ext cx="1702617" cy="2822576"/>
          </a:xfrm>
          <a:prstGeom prst="rect">
            <a:avLst/>
          </a:prstGeom>
        </p:spPr>
      </p:pic>
      <p:grpSp>
        <p:nvGrpSpPr>
          <p:cNvPr id="10" name="Group 9"/>
          <p:cNvGrpSpPr/>
          <p:nvPr/>
        </p:nvGrpSpPr>
        <p:grpSpPr>
          <a:xfrm>
            <a:off x="6766871" y="3131150"/>
            <a:ext cx="1476761" cy="2822576"/>
            <a:chOff x="6766871" y="3131150"/>
            <a:chExt cx="1476761" cy="2822576"/>
          </a:xfrm>
        </p:grpSpPr>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6871" y="3131150"/>
              <a:ext cx="1476761" cy="2822576"/>
            </a:xfrm>
            <a:prstGeom prst="rect">
              <a:avLst/>
            </a:prstGeom>
          </p:spPr>
        </p:pic>
        <p:pic>
          <p:nvPicPr>
            <p:cNvPr id="9" name="Picture 8"/>
            <p:cNvPicPr>
              <a:picLocks/>
            </p:cNvPicPr>
            <p:nvPr/>
          </p:nvPicPr>
          <p:blipFill>
            <a:blip r:embed="rId5"/>
            <a:stretch>
              <a:fillRect/>
            </a:stretch>
          </p:blipFill>
          <p:spPr>
            <a:xfrm>
              <a:off x="7500489" y="4168579"/>
              <a:ext cx="548640" cy="557784"/>
            </a:xfrm>
            <a:prstGeom prst="rect">
              <a:avLst/>
            </a:prstGeom>
          </p:spPr>
        </p:pic>
      </p:grpSp>
    </p:spTree>
    <p:extLst>
      <p:ext uri="{BB962C8B-B14F-4D97-AF65-F5344CB8AC3E}">
        <p14:creationId xmlns:p14="http://schemas.microsoft.com/office/powerpoint/2010/main" val="306949946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Windows 8</a:t>
            </a:r>
            <a:endParaRPr lang="en-US" dirty="0"/>
          </a:p>
        </p:txBody>
      </p:sp>
    </p:spTree>
    <p:extLst>
      <p:ext uri="{BB962C8B-B14F-4D97-AF65-F5344CB8AC3E}">
        <p14:creationId xmlns:p14="http://schemas.microsoft.com/office/powerpoint/2010/main" val="243683304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533569" y="1476622"/>
            <a:ext cx="11374199" cy="735512"/>
          </a:xfrm>
          <a:prstGeom prst="rect">
            <a:avLst/>
          </a:prstGeom>
        </p:spPr>
        <p:txBody>
          <a:bodyPr/>
          <a:lstStyle/>
          <a:p>
            <a:endParaRPr lang="en-US"/>
          </a:p>
        </p:txBody>
      </p:sp>
      <p:pic>
        <p:nvPicPr>
          <p:cNvPr id="4" name="Picture 3"/>
          <p:cNvPicPr>
            <a:picLocks noChangeAspect="1"/>
          </p:cNvPicPr>
          <p:nvPr/>
        </p:nvPicPr>
        <p:blipFill>
          <a:blip r:embed="rId3"/>
          <a:stretch>
            <a:fillRect/>
          </a:stretch>
        </p:blipFill>
        <p:spPr>
          <a:xfrm>
            <a:off x="2503" y="912"/>
            <a:ext cx="12431473" cy="6989291"/>
          </a:xfrm>
          <a:prstGeom prst="rect">
            <a:avLst/>
          </a:prstGeom>
          <a:solidFill>
            <a:srgbClr val="DDDFE0"/>
          </a:solidFill>
        </p:spPr>
      </p:pic>
      <p:sp>
        <p:nvSpPr>
          <p:cNvPr id="7" name="Rectangle 6"/>
          <p:cNvSpPr/>
          <p:nvPr/>
        </p:nvSpPr>
        <p:spPr>
          <a:xfrm>
            <a:off x="639160" y="658166"/>
            <a:ext cx="1872827" cy="473511"/>
          </a:xfrm>
          <a:prstGeom prst="rect">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en-US">
              <a:solidFill>
                <a:srgbClr val="FFFFFF"/>
              </a:solidFill>
            </a:endParaRPr>
          </a:p>
        </p:txBody>
      </p:sp>
      <p:sp>
        <p:nvSpPr>
          <p:cNvPr id="5" name="TextBox 4"/>
          <p:cNvSpPr txBox="1"/>
          <p:nvPr/>
        </p:nvSpPr>
        <p:spPr>
          <a:xfrm>
            <a:off x="610566" y="566250"/>
            <a:ext cx="1751189" cy="574313"/>
          </a:xfrm>
          <a:prstGeom prst="rect">
            <a:avLst/>
          </a:prstGeom>
          <a:noFill/>
        </p:spPr>
        <p:txBody>
          <a:bodyPr wrap="none" lIns="91422" tIns="45712" rIns="91422" bIns="45712" rtlCol="0">
            <a:spAutoFit/>
          </a:bodyPr>
          <a:lstStyle/>
          <a:p>
            <a:r>
              <a:rPr lang="en-US" sz="3100" dirty="0">
                <a:solidFill>
                  <a:srgbClr val="286C8F"/>
                </a:solidFill>
                <a:latin typeface="Segoe UI Light" panose="020B0502040204020203" pitchFamily="34" charset="0"/>
                <a:cs typeface="Segoe UI Light" panose="020B0502040204020203" pitchFamily="34" charset="0"/>
              </a:rPr>
              <a:t>Everyone</a:t>
            </a:r>
          </a:p>
        </p:txBody>
      </p:sp>
      <p:pic>
        <p:nvPicPr>
          <p:cNvPr id="6" name="Picture 5"/>
          <p:cNvPicPr>
            <a:picLocks noChangeAspect="1"/>
          </p:cNvPicPr>
          <p:nvPr/>
        </p:nvPicPr>
        <p:blipFill rotWithShape="1">
          <a:blip r:embed="rId3"/>
          <a:srcRect l="16619" t="10420" r="80772" b="86216"/>
          <a:stretch/>
        </p:blipFill>
        <p:spPr>
          <a:xfrm>
            <a:off x="2283058" y="714916"/>
            <a:ext cx="324301" cy="235117"/>
          </a:xfrm>
          <a:prstGeom prst="rect">
            <a:avLst/>
          </a:prstGeom>
        </p:spPr>
      </p:pic>
      <p:sp>
        <p:nvSpPr>
          <p:cNvPr id="18" name="Rectangle 17"/>
          <p:cNvSpPr/>
          <p:nvPr/>
        </p:nvSpPr>
        <p:spPr>
          <a:xfrm>
            <a:off x="659644" y="1119743"/>
            <a:ext cx="2367385" cy="2667365"/>
          </a:xfrm>
          <a:prstGeom prst="rect">
            <a:avLst/>
          </a:prstGeom>
          <a:solidFill>
            <a:schemeClr val="bg1"/>
          </a:solidFill>
          <a:ln>
            <a:solidFill>
              <a:srgbClr val="286C8F"/>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en-US">
              <a:solidFill>
                <a:srgbClr val="FFFFFF"/>
              </a:solidFill>
            </a:endParaRPr>
          </a:p>
        </p:txBody>
      </p:sp>
      <p:sp>
        <p:nvSpPr>
          <p:cNvPr id="19" name="TextBox 18"/>
          <p:cNvSpPr txBox="1"/>
          <p:nvPr/>
        </p:nvSpPr>
        <p:spPr>
          <a:xfrm>
            <a:off x="789365" y="1119744"/>
            <a:ext cx="3080843" cy="862712"/>
          </a:xfrm>
          <a:prstGeom prst="rect">
            <a:avLst/>
          </a:prstGeom>
          <a:noFill/>
        </p:spPr>
        <p:txBody>
          <a:bodyPr wrap="square" lIns="91422" tIns="45712" rIns="91422" bIns="45712" rtlCol="0">
            <a:spAutoFit/>
          </a:bodyPr>
          <a:lstStyle/>
          <a:p>
            <a:pPr>
              <a:lnSpc>
                <a:spcPct val="200000"/>
              </a:lnSpc>
            </a:pPr>
            <a:r>
              <a:rPr lang="en-US" sz="1200" dirty="0">
                <a:solidFill>
                  <a:srgbClr val="505050">
                    <a:lumMod val="75000"/>
                    <a:lumOff val="25000"/>
                  </a:srgbClr>
                </a:solidFill>
                <a:cs typeface="Segoe UI" panose="020B0502040204020203" pitchFamily="34" charset="0"/>
              </a:rPr>
              <a:t>Everyone</a:t>
            </a:r>
          </a:p>
          <a:p>
            <a:pPr>
              <a:lnSpc>
                <a:spcPct val="200000"/>
              </a:lnSpc>
            </a:pPr>
            <a:r>
              <a:rPr lang="en-US" sz="1200" dirty="0">
                <a:solidFill>
                  <a:srgbClr val="505050">
                    <a:lumMod val="75000"/>
                    <a:lumOff val="25000"/>
                  </a:srgbClr>
                </a:solidFill>
                <a:cs typeface="Segoe UI" panose="020B0502040204020203" pitchFamily="34" charset="0"/>
              </a:rPr>
              <a:t>Following</a:t>
            </a:r>
          </a:p>
        </p:txBody>
      </p:sp>
      <p:cxnSp>
        <p:nvCxnSpPr>
          <p:cNvPr id="20" name="Straight Connector 19"/>
          <p:cNvCxnSpPr/>
          <p:nvPr/>
        </p:nvCxnSpPr>
        <p:spPr>
          <a:xfrm>
            <a:off x="651540" y="2068310"/>
            <a:ext cx="2375489" cy="0"/>
          </a:xfrm>
          <a:prstGeom prst="line">
            <a:avLst/>
          </a:prstGeom>
          <a:ln w="12700">
            <a:solidFill>
              <a:srgbClr val="286C8F"/>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789365" y="2093917"/>
            <a:ext cx="3080843" cy="1631252"/>
          </a:xfrm>
          <a:prstGeom prst="rect">
            <a:avLst/>
          </a:prstGeom>
          <a:noFill/>
        </p:spPr>
        <p:txBody>
          <a:bodyPr wrap="square" lIns="91422" tIns="45712" rIns="91422" bIns="45712" rtlCol="0">
            <a:spAutoFit/>
          </a:bodyPr>
          <a:lstStyle/>
          <a:p>
            <a:pPr>
              <a:lnSpc>
                <a:spcPct val="200000"/>
              </a:lnSpc>
            </a:pPr>
            <a:r>
              <a:rPr lang="en-US" sz="1200" dirty="0">
                <a:solidFill>
                  <a:srgbClr val="505050">
                    <a:lumMod val="75000"/>
                    <a:lumOff val="25000"/>
                  </a:srgbClr>
                </a:solidFill>
                <a:cs typeface="Segoe UI" panose="020B0502040204020203" pitchFamily="34" charset="0"/>
              </a:rPr>
              <a:t>Marketing team</a:t>
            </a:r>
          </a:p>
          <a:p>
            <a:pPr>
              <a:lnSpc>
                <a:spcPct val="200000"/>
              </a:lnSpc>
            </a:pPr>
            <a:r>
              <a:rPr lang="en-US" sz="1200" dirty="0">
                <a:solidFill>
                  <a:srgbClr val="505050">
                    <a:lumMod val="75000"/>
                    <a:lumOff val="25000"/>
                  </a:srgbClr>
                </a:solidFill>
                <a:cs typeface="Segoe UI" panose="020B0502040204020203" pitchFamily="34" charset="0"/>
              </a:rPr>
              <a:t>SF-based employees</a:t>
            </a:r>
          </a:p>
          <a:p>
            <a:pPr>
              <a:lnSpc>
                <a:spcPct val="200000"/>
              </a:lnSpc>
            </a:pPr>
            <a:r>
              <a:rPr lang="en-US" sz="1200" dirty="0">
                <a:solidFill>
                  <a:srgbClr val="505050">
                    <a:lumMod val="75000"/>
                    <a:lumOff val="25000"/>
                  </a:srgbClr>
                </a:solidFill>
                <a:cs typeface="Segoe UI" panose="020B0502040204020203" pitchFamily="34" charset="0"/>
              </a:rPr>
              <a:t>Road warriors</a:t>
            </a:r>
          </a:p>
          <a:p>
            <a:pPr>
              <a:lnSpc>
                <a:spcPct val="200000"/>
              </a:lnSpc>
            </a:pPr>
            <a:r>
              <a:rPr lang="en-US" sz="1200" dirty="0">
                <a:solidFill>
                  <a:srgbClr val="505050">
                    <a:lumMod val="75000"/>
                    <a:lumOff val="25000"/>
                  </a:srgbClr>
                </a:solidFill>
                <a:cs typeface="Segoe UI" panose="020B0502040204020203" pitchFamily="34" charset="0"/>
              </a:rPr>
              <a:t>Food and Wine</a:t>
            </a:r>
          </a:p>
        </p:txBody>
      </p:sp>
      <p:pic>
        <p:nvPicPr>
          <p:cNvPr id="12" name="Picture 11"/>
          <p:cNvPicPr>
            <a:picLocks noChangeAspect="1"/>
          </p:cNvPicPr>
          <p:nvPr/>
        </p:nvPicPr>
        <p:blipFill rotWithShape="1">
          <a:blip r:embed="rId4"/>
          <a:srcRect l="76772" r="5432" b="86898"/>
          <a:stretch/>
        </p:blipFill>
        <p:spPr>
          <a:xfrm>
            <a:off x="9545007" y="913"/>
            <a:ext cx="2213344" cy="916145"/>
          </a:xfrm>
          <a:prstGeom prst="rect">
            <a:avLst/>
          </a:prstGeom>
        </p:spPr>
      </p:pic>
      <p:sp>
        <p:nvSpPr>
          <p:cNvPr id="13" name="Rectangle 12"/>
          <p:cNvSpPr/>
          <p:nvPr/>
        </p:nvSpPr>
        <p:spPr>
          <a:xfrm>
            <a:off x="10287383" y="6602024"/>
            <a:ext cx="2026870" cy="281195"/>
          </a:xfrm>
          <a:prstGeom prst="rect">
            <a:avLst/>
          </a:prstGeom>
          <a:solidFill>
            <a:srgbClr val="DDDFE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r>
              <a:rPr lang="en-US" dirty="0">
                <a:solidFill>
                  <a:srgbClr val="FFFFFF"/>
                </a:solidFill>
                <a:latin typeface="Segoe UI Light" panose="020B0502040204020203" pitchFamily="34" charset="0"/>
                <a:cs typeface="Segoe UI Light" panose="020B0502040204020203" pitchFamily="34" charset="0"/>
              </a:rPr>
              <a:t>SharePoint</a:t>
            </a:r>
          </a:p>
        </p:txBody>
      </p:sp>
    </p:spTree>
    <p:extLst>
      <p:ext uri="{BB962C8B-B14F-4D97-AF65-F5344CB8AC3E}">
        <p14:creationId xmlns:p14="http://schemas.microsoft.com/office/powerpoint/2010/main" val="23725985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3" y="2617"/>
            <a:ext cx="12431473" cy="6989291"/>
          </a:xfrm>
          <a:prstGeom prst="rect">
            <a:avLst/>
          </a:prstGeom>
        </p:spPr>
      </p:pic>
      <p:sp>
        <p:nvSpPr>
          <p:cNvPr id="3" name="Rectangle 2"/>
          <p:cNvSpPr/>
          <p:nvPr/>
        </p:nvSpPr>
        <p:spPr>
          <a:xfrm>
            <a:off x="10287383" y="6602024"/>
            <a:ext cx="2026870" cy="281195"/>
          </a:xfrm>
          <a:prstGeom prst="rect">
            <a:avLst/>
          </a:prstGeom>
          <a:solidFill>
            <a:srgbClr val="576065"/>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r>
              <a:rPr lang="en-US" dirty="0">
                <a:solidFill>
                  <a:srgbClr val="FFFFFF"/>
                </a:solidFill>
                <a:latin typeface="Segoe UI Light" panose="020B0502040204020203" pitchFamily="34" charset="0"/>
                <a:cs typeface="Segoe UI Light" panose="020B0502040204020203" pitchFamily="34" charset="0"/>
              </a:rPr>
              <a:t>SharePoint</a:t>
            </a:r>
          </a:p>
        </p:txBody>
      </p:sp>
    </p:spTree>
    <p:extLst>
      <p:ext uri="{BB962C8B-B14F-4D97-AF65-F5344CB8AC3E}">
        <p14:creationId xmlns:p14="http://schemas.microsoft.com/office/powerpoint/2010/main" val="28547269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Windows Phone</a:t>
            </a:r>
            <a:endParaRPr lang="en-US" dirty="0"/>
          </a:p>
        </p:txBody>
      </p:sp>
    </p:spTree>
    <p:extLst>
      <p:ext uri="{BB962C8B-B14F-4D97-AF65-F5344CB8AC3E}">
        <p14:creationId xmlns:p14="http://schemas.microsoft.com/office/powerpoint/2010/main" val="285264345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2"/>
            <a:ext cx="11887200" cy="2696123"/>
          </a:xfrm>
        </p:spPr>
        <p:txBody>
          <a:bodyPr/>
          <a:lstStyle/>
          <a:p>
            <a:r>
              <a:rPr lang="en-US" sz="3200" dirty="0"/>
              <a:t>“me” pivot shows you all your following content </a:t>
            </a:r>
          </a:p>
          <a:p>
            <a:r>
              <a:rPr lang="en-US" sz="3200" dirty="0"/>
              <a:t>Several filters for your newsfeeds: following, company, @mention, activities</a:t>
            </a:r>
          </a:p>
          <a:p>
            <a:r>
              <a:rPr lang="en-US" sz="3200" dirty="0"/>
              <a:t>Read and “like” your colleagues’ posts</a:t>
            </a:r>
          </a:p>
          <a:p>
            <a:r>
              <a:rPr lang="en-US" sz="3200" dirty="0"/>
              <a:t>Quick jump to your SkyDrive Pro</a:t>
            </a:r>
          </a:p>
        </p:txBody>
      </p:sp>
      <p:sp>
        <p:nvSpPr>
          <p:cNvPr id="3" name="Title 2"/>
          <p:cNvSpPr>
            <a:spLocks noGrp="1"/>
          </p:cNvSpPr>
          <p:nvPr>
            <p:ph type="title"/>
          </p:nvPr>
        </p:nvSpPr>
        <p:spPr/>
        <p:txBody>
          <a:bodyPr/>
          <a:lstStyle/>
          <a:p>
            <a:r>
              <a:rPr lang="en-US" dirty="0" smtClean="0"/>
              <a:t>Easy swipe for your content </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0338" y="3896842"/>
            <a:ext cx="1849888" cy="3019017"/>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8085" y="3936171"/>
            <a:ext cx="1821113" cy="3019017"/>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85518" y="3936171"/>
            <a:ext cx="1831426" cy="3016467"/>
          </a:xfrm>
          <a:prstGeom prst="rect">
            <a:avLst/>
          </a:prstGeom>
        </p:spPr>
      </p:pic>
    </p:spTree>
    <p:extLst>
      <p:ext uri="{BB962C8B-B14F-4D97-AF65-F5344CB8AC3E}">
        <p14:creationId xmlns:p14="http://schemas.microsoft.com/office/powerpoint/2010/main" val="3043176918"/>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iPhone and iPad</a:t>
            </a:r>
            <a:endParaRPr lang="en-US" dirty="0"/>
          </a:p>
        </p:txBody>
      </p:sp>
    </p:spTree>
    <p:extLst>
      <p:ext uri="{BB962C8B-B14F-4D97-AF65-F5344CB8AC3E}">
        <p14:creationId xmlns:p14="http://schemas.microsoft.com/office/powerpoint/2010/main" val="278203221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821606"/>
          </a:xfrm>
        </p:spPr>
        <p:txBody>
          <a:bodyPr/>
          <a:lstStyle/>
          <a:p>
            <a:pPr marL="466206" indent="-466206">
              <a:lnSpc>
                <a:spcPct val="100000"/>
              </a:lnSpc>
              <a:spcBef>
                <a:spcPts val="0"/>
              </a:spcBef>
            </a:pPr>
            <a:r>
              <a:rPr lang="en-US" sz="2400" dirty="0"/>
              <a:t>Pivoted views of the newsfeed: Following, Everyone, Mentions and Activities</a:t>
            </a:r>
          </a:p>
          <a:p>
            <a:pPr marL="466206" indent="-466206">
              <a:lnSpc>
                <a:spcPct val="100000"/>
              </a:lnSpc>
              <a:spcBef>
                <a:spcPts val="0"/>
              </a:spcBef>
            </a:pPr>
            <a:r>
              <a:rPr lang="en-US" sz="2400" dirty="0"/>
              <a:t>Auto-completion for #tags and @mentions in a post or a reply</a:t>
            </a:r>
          </a:p>
          <a:p>
            <a:pPr marL="466206" indent="-466206">
              <a:lnSpc>
                <a:spcPct val="100000"/>
              </a:lnSpc>
              <a:spcBef>
                <a:spcPts val="0"/>
              </a:spcBef>
            </a:pPr>
            <a:r>
              <a:rPr lang="en-US" sz="2400" dirty="0"/>
              <a:t>See the list of people you are following and the ones following you  </a:t>
            </a:r>
          </a:p>
          <a:p>
            <a:pPr marL="466206" indent="-466206">
              <a:lnSpc>
                <a:spcPct val="100000"/>
              </a:lnSpc>
              <a:spcBef>
                <a:spcPts val="0"/>
              </a:spcBef>
            </a:pPr>
            <a:r>
              <a:rPr lang="en-US" sz="2400" dirty="0"/>
              <a:t>Stop and start following someone directly from the app</a:t>
            </a:r>
          </a:p>
          <a:p>
            <a:pPr marL="466206" indent="-466206">
              <a:lnSpc>
                <a:spcPct val="100000"/>
              </a:lnSpc>
              <a:spcBef>
                <a:spcPts val="0"/>
              </a:spcBef>
            </a:pPr>
            <a:r>
              <a:rPr lang="en-US" sz="2400" dirty="0"/>
              <a:t>Upload pictures</a:t>
            </a:r>
          </a:p>
          <a:p>
            <a:pPr marL="466206" indent="-466206">
              <a:lnSpc>
                <a:spcPct val="100000"/>
              </a:lnSpc>
              <a:spcBef>
                <a:spcPts val="0"/>
              </a:spcBef>
            </a:pPr>
            <a:endParaRPr lang="en-US" sz="2400" dirty="0"/>
          </a:p>
          <a:p>
            <a:pPr marL="466206" indent="-466206">
              <a:lnSpc>
                <a:spcPct val="100000"/>
              </a:lnSpc>
              <a:spcBef>
                <a:spcPts val="0"/>
              </a:spcBef>
            </a:pPr>
            <a:endParaRPr lang="en-US" sz="2400" dirty="0"/>
          </a:p>
        </p:txBody>
      </p:sp>
      <p:sp>
        <p:nvSpPr>
          <p:cNvPr id="3" name="Title 2"/>
          <p:cNvSpPr>
            <a:spLocks noGrp="1"/>
          </p:cNvSpPr>
          <p:nvPr>
            <p:ph type="title"/>
          </p:nvPr>
        </p:nvSpPr>
        <p:spPr/>
        <p:txBody>
          <a:bodyPr/>
          <a:lstStyle/>
          <a:p>
            <a:r>
              <a:rPr lang="en-US" dirty="0" smtClean="0"/>
              <a:t>Get to the content you are following </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580" y="3857966"/>
            <a:ext cx="3748598" cy="2811448"/>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18604" y="3235935"/>
            <a:ext cx="2575110" cy="3433481"/>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55213" y="3857666"/>
            <a:ext cx="3748999" cy="2811749"/>
          </a:xfrm>
          <a:prstGeom prst="rect">
            <a:avLst/>
          </a:prstGeom>
        </p:spPr>
      </p:pic>
    </p:spTree>
    <p:extLst>
      <p:ext uri="{BB962C8B-B14F-4D97-AF65-F5344CB8AC3E}">
        <p14:creationId xmlns:p14="http://schemas.microsoft.com/office/powerpoint/2010/main" val="7179252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826671" y="295276"/>
            <a:ext cx="11889564" cy="917575"/>
          </a:xfrm>
        </p:spPr>
        <p:txBody>
          <a:bodyPr/>
          <a:lstStyle/>
          <a:p>
            <a:r>
              <a:rPr lang="en-US" sz="4800" dirty="0"/>
              <a:t>demo: SharePoint Newsfeed apps</a:t>
            </a:r>
          </a:p>
        </p:txBody>
      </p:sp>
      <p:sp>
        <p:nvSpPr>
          <p:cNvPr id="11" name="Freeform 25"/>
          <p:cNvSpPr>
            <a:spLocks noEditPoints="1"/>
          </p:cNvSpPr>
          <p:nvPr/>
        </p:nvSpPr>
        <p:spPr bwMode="black">
          <a:xfrm rot="10800000">
            <a:off x="1189092" y="479776"/>
            <a:ext cx="415572" cy="415572"/>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1" rIns="93260" bIns="46631"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163713848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b="1" dirty="0"/>
              <a:t>Overview of SharePoint Mobile and the New SharePoint apps</a:t>
            </a:r>
          </a:p>
        </p:txBody>
      </p:sp>
      <p:sp>
        <p:nvSpPr>
          <p:cNvPr id="6" name="Text Placeholder 4"/>
          <p:cNvSpPr>
            <a:spLocks noGrp="1"/>
          </p:cNvSpPr>
          <p:nvPr>
            <p:ph type="body" sz="quarter" idx="12"/>
          </p:nvPr>
        </p:nvSpPr>
        <p:spPr>
          <a:xfrm>
            <a:off x="4846637" y="5326042"/>
            <a:ext cx="7315201" cy="1372151"/>
          </a:xfrm>
        </p:spPr>
        <p:txBody>
          <a:bodyPr/>
          <a:lstStyle/>
          <a:p>
            <a:r>
              <a:rPr lang="en-US" b="1" dirty="0" smtClean="0"/>
              <a:t>Mark Kashman</a:t>
            </a:r>
          </a:p>
          <a:p>
            <a:r>
              <a:rPr lang="en-US" dirty="0" smtClean="0"/>
              <a:t>Senior Product Manager</a:t>
            </a:r>
          </a:p>
          <a:p>
            <a:r>
              <a:rPr lang="en-US" sz="2000" dirty="0"/>
              <a:t>   </a:t>
            </a:r>
            <a:r>
              <a:rPr lang="en-US" sz="1600" dirty="0">
                <a:solidFill>
                  <a:srgbClr val="C00000"/>
                </a:solidFill>
              </a:rPr>
              <a:t>@</a:t>
            </a:r>
            <a:r>
              <a:rPr lang="en-US" sz="2400" b="1" dirty="0"/>
              <a:t>mkashman</a:t>
            </a:r>
            <a:r>
              <a:rPr lang="en-US" sz="1600" dirty="0">
                <a:solidFill>
                  <a:srgbClr val="C00000"/>
                </a:solidFill>
              </a:rPr>
              <a:t>@</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9775" y="6367463"/>
            <a:ext cx="267623" cy="261938"/>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71770" y="6351056"/>
            <a:ext cx="304404" cy="296548"/>
          </a:xfrm>
          <a:prstGeom prst="rect">
            <a:avLst/>
          </a:prstGeom>
        </p:spPr>
      </p:pic>
      <p:sp>
        <p:nvSpPr>
          <p:cNvPr id="9" name="TextBox 8"/>
          <p:cNvSpPr txBox="1"/>
          <p:nvPr/>
        </p:nvSpPr>
        <p:spPr>
          <a:xfrm>
            <a:off x="11039620" y="1759920"/>
            <a:ext cx="1417777" cy="634397"/>
          </a:xfrm>
          <a:prstGeom prst="rect">
            <a:avLst/>
          </a:prstGeom>
          <a:noFill/>
        </p:spPr>
        <p:txBody>
          <a:bodyPr wrap="none" lIns="182844" tIns="146274" rIns="182844" bIns="146274" rtlCol="0">
            <a:spAutoFit/>
          </a:bodyPr>
          <a:lstStyle/>
          <a:p>
            <a:pPr>
              <a:lnSpc>
                <a:spcPct val="90000"/>
              </a:lnSpc>
              <a:spcAft>
                <a:spcPts val="600"/>
              </a:spcAft>
            </a:pPr>
            <a:r>
              <a:rPr lang="en-US" sz="2400" dirty="0">
                <a:gradFill>
                  <a:gsLst>
                    <a:gs pos="2917">
                      <a:srgbClr val="505050"/>
                    </a:gs>
                    <a:gs pos="30000">
                      <a:srgbClr val="505050"/>
                    </a:gs>
                  </a:gsLst>
                  <a:lin ang="5400000" scaled="0"/>
                </a:gradFill>
              </a:rPr>
              <a:t>SPC182</a:t>
            </a:r>
          </a:p>
        </p:txBody>
      </p:sp>
    </p:spTree>
    <p:extLst>
      <p:ext uri="{BB962C8B-B14F-4D97-AF65-F5344CB8AC3E}">
        <p14:creationId xmlns:p14="http://schemas.microsoft.com/office/powerpoint/2010/main" val="11084092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Try it today</a:t>
            </a:r>
            <a:r>
              <a:rPr lang="en-US" dirty="0"/>
              <a:t/>
            </a:r>
            <a:br>
              <a:rPr lang="en-US" dirty="0"/>
            </a:br>
            <a:r>
              <a:rPr lang="en-US" sz="4000" b="1" dirty="0"/>
              <a:t>SharePoint Newsfeed </a:t>
            </a:r>
            <a:r>
              <a:rPr lang="en-US" sz="4000" dirty="0"/>
              <a:t>preview app for Windows Phone</a:t>
            </a:r>
            <a:br>
              <a:rPr lang="en-US" sz="4000" dirty="0"/>
            </a:br>
            <a:r>
              <a:rPr lang="en-US" sz="2800" dirty="0"/>
              <a:t>install at </a:t>
            </a:r>
            <a:r>
              <a:rPr lang="en-US" sz="4000" b="1" u="sng" dirty="0">
                <a:solidFill>
                  <a:schemeClr val="bg2">
                    <a:lumMod val="90000"/>
                    <a:lumOff val="10000"/>
                  </a:schemeClr>
                </a:solidFill>
              </a:rPr>
              <a:t>aka.ms/</a:t>
            </a:r>
            <a:r>
              <a:rPr lang="en-US" sz="4000" b="1" u="sng" dirty="0" err="1">
                <a:solidFill>
                  <a:schemeClr val="bg2">
                    <a:lumMod val="90000"/>
                    <a:lumOff val="10000"/>
                  </a:schemeClr>
                </a:solidFill>
              </a:rPr>
              <a:t>spwp</a:t>
            </a:r>
            <a:endParaRPr lang="en-US" sz="4000" b="1" u="sng" dirty="0">
              <a:solidFill>
                <a:schemeClr val="bg2">
                  <a:lumMod val="90000"/>
                  <a:lumOff val="10000"/>
                </a:schemeClr>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824" y="114019"/>
            <a:ext cx="3833544" cy="901088"/>
          </a:xfrm>
          <a:prstGeom prst="rect">
            <a:avLst/>
          </a:prstGeom>
        </p:spPr>
      </p:pic>
      <p:sp>
        <p:nvSpPr>
          <p:cNvPr id="6" name="TextBox 5"/>
          <p:cNvSpPr txBox="1"/>
          <p:nvPr/>
        </p:nvSpPr>
        <p:spPr>
          <a:xfrm>
            <a:off x="6218780" y="3946143"/>
            <a:ext cx="5340629" cy="683264"/>
          </a:xfrm>
          <a:prstGeom prst="rect">
            <a:avLst/>
          </a:prstGeom>
          <a:noFill/>
        </p:spPr>
        <p:txBody>
          <a:bodyPr wrap="none" lIns="182844" tIns="146274" rIns="182844" bIns="146274" rtlCol="0">
            <a:spAutoFit/>
          </a:bodyPr>
          <a:lstStyle/>
          <a:p>
            <a:pPr>
              <a:lnSpc>
                <a:spcPct val="90000"/>
              </a:lnSpc>
              <a:spcBef>
                <a:spcPct val="0"/>
              </a:spcBef>
              <a:spcAft>
                <a:spcPts val="600"/>
              </a:spcAft>
            </a:pPr>
            <a:r>
              <a:rPr lang="en-US" sz="2800" spc="-100" dirty="0">
                <a:ln w="3175">
                  <a:noFill/>
                </a:ln>
                <a:gradFill>
                  <a:gsLst>
                    <a:gs pos="100000">
                      <a:srgbClr val="FFFFFF"/>
                    </a:gs>
                    <a:gs pos="0">
                      <a:srgbClr val="FFFFFF"/>
                    </a:gs>
                  </a:gsLst>
                  <a:lin ang="5400000" scaled="0"/>
                </a:gradFill>
                <a:latin typeface="Segoe UI Light"/>
                <a:cs typeface="Segoe UI" pitchFamily="34" charset="0"/>
              </a:rPr>
              <a:t>Learn more at </a:t>
            </a:r>
            <a:r>
              <a:rPr lang="en-US" sz="2400" b="1" u="sng" spc="-100" dirty="0">
                <a:ln w="3175">
                  <a:noFill/>
                </a:ln>
                <a:solidFill>
                  <a:srgbClr val="012654">
                    <a:lumMod val="90000"/>
                    <a:lumOff val="10000"/>
                  </a:srgbClr>
                </a:solidFill>
                <a:latin typeface="Segoe UI Light"/>
                <a:cs typeface="Segoe UI" pitchFamily="34" charset="0"/>
              </a:rPr>
              <a:t>aka.ms/</a:t>
            </a:r>
            <a:r>
              <a:rPr lang="en-US" sz="2400" b="1" u="sng" spc="-100" dirty="0" err="1">
                <a:ln w="3175">
                  <a:noFill/>
                </a:ln>
                <a:solidFill>
                  <a:srgbClr val="012654">
                    <a:lumMod val="90000"/>
                    <a:lumOff val="10000"/>
                  </a:srgbClr>
                </a:solidFill>
                <a:latin typeface="Segoe UI Light"/>
                <a:cs typeface="Segoe UI" pitchFamily="34" charset="0"/>
              </a:rPr>
              <a:t>SharePointMobile</a:t>
            </a:r>
            <a:endParaRPr lang="en-US" sz="2400" b="1" u="sng" spc="-100" dirty="0">
              <a:ln w="3175">
                <a:noFill/>
              </a:ln>
              <a:solidFill>
                <a:srgbClr val="012654">
                  <a:lumMod val="90000"/>
                  <a:lumOff val="10000"/>
                </a:srgbClr>
              </a:solidFill>
              <a:latin typeface="Segoe UI Light"/>
              <a:cs typeface="Segoe UI" pitchFamily="34" charset="0"/>
            </a:endParaRPr>
          </a:p>
        </p:txBody>
      </p:sp>
    </p:spTree>
    <p:extLst>
      <p:ext uri="{BB962C8B-B14F-4D97-AF65-F5344CB8AC3E}">
        <p14:creationId xmlns:p14="http://schemas.microsoft.com/office/powerpoint/2010/main" val="195346561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Office Hub</a:t>
            </a:r>
            <a:endParaRPr lang="en-US" dirty="0"/>
          </a:p>
        </p:txBody>
      </p:sp>
    </p:spTree>
    <p:extLst>
      <p:ext uri="{BB962C8B-B14F-4D97-AF65-F5344CB8AC3E}">
        <p14:creationId xmlns:p14="http://schemas.microsoft.com/office/powerpoint/2010/main" val="200154285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988265"/>
            <a:ext cx="11887200" cy="1616013"/>
          </a:xfrm>
        </p:spPr>
        <p:txBody>
          <a:bodyPr/>
          <a:lstStyle/>
          <a:p>
            <a:r>
              <a:rPr lang="en-US" sz="2400" b="1" dirty="0"/>
              <a:t>Recent</a:t>
            </a:r>
            <a:r>
              <a:rPr lang="en-US" sz="2400" dirty="0"/>
              <a:t> pivot – Quickly find and open documents you've recently used. Or if you want, start a new document from here. </a:t>
            </a:r>
          </a:p>
          <a:p>
            <a:r>
              <a:rPr lang="en-US" sz="2400" b="1" dirty="0"/>
              <a:t>Places</a:t>
            </a:r>
            <a:r>
              <a:rPr lang="en-US" sz="2400" dirty="0"/>
              <a:t> pivot – Get to Office documents that are on your phone or saved someplace else, such as SkyDrive and SkyDrive Pro</a:t>
            </a:r>
          </a:p>
        </p:txBody>
      </p:sp>
      <p:sp>
        <p:nvSpPr>
          <p:cNvPr id="4" name="Title 3"/>
          <p:cNvSpPr>
            <a:spLocks noGrp="1"/>
          </p:cNvSpPr>
          <p:nvPr>
            <p:ph type="title"/>
          </p:nvPr>
        </p:nvSpPr>
        <p:spPr>
          <a:xfrm>
            <a:off x="183265" y="114021"/>
            <a:ext cx="11889564" cy="917575"/>
          </a:xfrm>
        </p:spPr>
        <p:txBody>
          <a:bodyPr/>
          <a:lstStyle/>
          <a:p>
            <a:r>
              <a:rPr lang="en-US" dirty="0" smtClean="0"/>
              <a:t>Integration within the Office Hub</a:t>
            </a:r>
            <a:endParaRPr lang="en-US" dirty="0"/>
          </a:p>
        </p:txBody>
      </p:sp>
      <p:grpSp>
        <p:nvGrpSpPr>
          <p:cNvPr id="6" name="Group 5"/>
          <p:cNvGrpSpPr/>
          <p:nvPr/>
        </p:nvGrpSpPr>
        <p:grpSpPr>
          <a:xfrm>
            <a:off x="3844007" y="3771579"/>
            <a:ext cx="4748465" cy="2822577"/>
            <a:chOff x="3292189" y="3497262"/>
            <a:chExt cx="5656493" cy="3362326"/>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29157" y="3497263"/>
              <a:ext cx="3819525" cy="3362325"/>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2189" y="3497262"/>
              <a:ext cx="1759155" cy="3362325"/>
            </a:xfrm>
            <a:prstGeom prst="rect">
              <a:avLst/>
            </a:prstGeom>
          </p:spPr>
        </p:pic>
      </p:grpSp>
      <p:sp>
        <p:nvSpPr>
          <p:cNvPr id="7" name="TextBox 6"/>
          <p:cNvSpPr txBox="1"/>
          <p:nvPr/>
        </p:nvSpPr>
        <p:spPr>
          <a:xfrm>
            <a:off x="1829165" y="1028411"/>
            <a:ext cx="7491636" cy="1390904"/>
          </a:xfrm>
          <a:prstGeom prst="rect">
            <a:avLst/>
          </a:prstGeom>
          <a:noFill/>
        </p:spPr>
        <p:txBody>
          <a:bodyPr wrap="square" lIns="182844" tIns="146274" rIns="182844" bIns="146274" rtlCol="0">
            <a:spAutoFit/>
          </a:bodyPr>
          <a:lstStyle/>
          <a:p>
            <a:pPr algn="ctr">
              <a:lnSpc>
                <a:spcPct val="90000"/>
              </a:lnSpc>
              <a:spcAft>
                <a:spcPts val="600"/>
              </a:spcAft>
            </a:pPr>
            <a:r>
              <a:rPr lang="en-US" sz="2400" dirty="0">
                <a:solidFill>
                  <a:srgbClr val="505050"/>
                </a:solidFill>
              </a:rPr>
              <a:t>“Find documents, open them, make last-minute changes to them, or even start new documents.”</a:t>
            </a:r>
          </a:p>
          <a:p>
            <a:pPr algn="ctr">
              <a:lnSpc>
                <a:spcPct val="90000"/>
              </a:lnSpc>
              <a:spcAft>
                <a:spcPts val="600"/>
              </a:spcAft>
            </a:pPr>
            <a:endParaRPr lang="en-US" sz="2400" dirty="0" err="1">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349676206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826671" y="295276"/>
            <a:ext cx="11889564" cy="917575"/>
          </a:xfrm>
        </p:spPr>
        <p:txBody>
          <a:bodyPr/>
          <a:lstStyle/>
          <a:p>
            <a:r>
              <a:rPr lang="en-US" sz="4800" dirty="0"/>
              <a:t>demo: office hub</a:t>
            </a:r>
          </a:p>
        </p:txBody>
      </p:sp>
      <p:sp>
        <p:nvSpPr>
          <p:cNvPr id="11" name="Freeform 25"/>
          <p:cNvSpPr>
            <a:spLocks noEditPoints="1"/>
          </p:cNvSpPr>
          <p:nvPr/>
        </p:nvSpPr>
        <p:spPr bwMode="black">
          <a:xfrm rot="10800000">
            <a:off x="1189092" y="479776"/>
            <a:ext cx="415572" cy="415572"/>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1" rIns="93260" bIns="46631"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427727694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74641" y="295276"/>
            <a:ext cx="11889564" cy="917575"/>
          </a:xfrm>
          <a:prstGeom prst="rect">
            <a:avLst/>
          </a:prstGeom>
        </p:spPr>
        <p:txBody>
          <a:bodyPr vert="horz" wrap="square" lIns="146274" tIns="91422" rIns="146274" bIns="91422"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Support Matrix</a:t>
            </a:r>
          </a:p>
        </p:txBody>
      </p:sp>
      <p:graphicFrame>
        <p:nvGraphicFramePr>
          <p:cNvPr id="6" name="Content Placeholder 6"/>
          <p:cNvGraphicFramePr>
            <a:graphicFrameLocks/>
          </p:cNvGraphicFramePr>
          <p:nvPr>
            <p:extLst>
              <p:ext uri="{D42A27DB-BD31-4B8C-83A1-F6EECF244321}">
                <p14:modId xmlns:p14="http://schemas.microsoft.com/office/powerpoint/2010/main" val="3621531975"/>
              </p:ext>
            </p:extLst>
          </p:nvPr>
        </p:nvGraphicFramePr>
        <p:xfrm>
          <a:off x="325725" y="1577043"/>
          <a:ext cx="11470293" cy="3229712"/>
        </p:xfrm>
        <a:graphic>
          <a:graphicData uri="http://schemas.openxmlformats.org/drawingml/2006/table">
            <a:tbl>
              <a:tblPr firstRow="1" bandRow="1"/>
              <a:tblGrid>
                <a:gridCol w="2875027"/>
                <a:gridCol w="2194536"/>
                <a:gridCol w="2285975"/>
                <a:gridCol w="2103097"/>
                <a:gridCol w="2011658"/>
              </a:tblGrid>
              <a:tr h="1379395">
                <a:tc>
                  <a:txBody>
                    <a:bodyPr/>
                    <a:lstStyle>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endParaRPr lang="en-US" sz="900" b="0" kern="1200" cap="none" baseline="0" dirty="0">
                        <a:solidFill>
                          <a:schemeClr val="tx1">
                            <a:lumMod val="85000"/>
                            <a:lumOff val="15000"/>
                          </a:schemeClr>
                        </a:solidFill>
                        <a:effectLst/>
                        <a:latin typeface="+mj-lt"/>
                        <a:ea typeface="Segoe UI" pitchFamily="34" charset="0"/>
                        <a:cs typeface="Segoe UI" pitchFamily="34" charset="0"/>
                      </a:endParaRPr>
                    </a:p>
                  </a:txBody>
                  <a:tcPr marL="115868" marR="115868" marT="57934" marB="57934">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kern="1200" dirty="0" smtClean="0">
                          <a:solidFill>
                            <a:schemeClr val="bg1"/>
                          </a:solidFill>
                          <a:latin typeface="+mj-lt"/>
                          <a:ea typeface="Segoe UI" pitchFamily="34" charset="0"/>
                          <a:cs typeface="Segoe UI" pitchFamily="34" charset="0"/>
                        </a:rPr>
                        <a:t>Windows  8</a:t>
                      </a:r>
                    </a:p>
                  </a:txBody>
                  <a:tcPr marL="115868" marR="115868" marT="57934" marB="57934" anchor="b">
                    <a:lnL w="381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0" algn="ctr"/>
                      <a:r>
                        <a:rPr lang="en-US" sz="1600" b="0" kern="1200" cap="none" baseline="0" dirty="0" smtClean="0">
                          <a:solidFill>
                            <a:schemeClr val="bg1"/>
                          </a:solidFill>
                          <a:effectLst/>
                          <a:latin typeface="+mj-lt"/>
                          <a:ea typeface="Segoe UI" pitchFamily="34" charset="0"/>
                          <a:cs typeface="Segoe UI" pitchFamily="34" charset="0"/>
                        </a:rPr>
                        <a:t>Windows Phone </a:t>
                      </a:r>
                      <a:br>
                        <a:rPr lang="en-US" sz="1600" b="0" kern="1200" cap="none" baseline="0" dirty="0" smtClean="0">
                          <a:solidFill>
                            <a:schemeClr val="bg1"/>
                          </a:solidFill>
                          <a:effectLst/>
                          <a:latin typeface="+mj-lt"/>
                          <a:ea typeface="Segoe UI" pitchFamily="34" charset="0"/>
                          <a:cs typeface="Segoe UI" pitchFamily="34" charset="0"/>
                        </a:rPr>
                      </a:br>
                      <a:r>
                        <a:rPr lang="en-US" sz="1200" b="0" kern="1200" cap="none" baseline="0" dirty="0" smtClean="0">
                          <a:solidFill>
                            <a:schemeClr val="bg1"/>
                          </a:solidFill>
                          <a:effectLst/>
                          <a:latin typeface="+mj-lt"/>
                          <a:ea typeface="Segoe UI" pitchFamily="34" charset="0"/>
                          <a:cs typeface="Segoe UI" pitchFamily="34" charset="0"/>
                        </a:rPr>
                        <a:t>(7.5 and 8)</a:t>
                      </a:r>
                      <a:endParaRPr lang="en-US" sz="1200" b="0" kern="1200" cap="none" baseline="0" dirty="0">
                        <a:solidFill>
                          <a:schemeClr val="bg1"/>
                        </a:solidFill>
                        <a:effectLst/>
                        <a:latin typeface="+mj-lt"/>
                        <a:ea typeface="Segoe UI" pitchFamily="34" charset="0"/>
                        <a:cs typeface="Segoe UI" pitchFamily="34" charset="0"/>
                      </a:endParaRPr>
                    </a:p>
                  </a:txBody>
                  <a:tcPr marL="115868" marR="115868" marT="57934" marB="57934"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indent="0" algn="ctr" defTabSz="914400" rtl="0" eaLnBrk="1" latinLnBrk="0" hangingPunct="1"/>
                      <a:r>
                        <a:rPr lang="en-US" sz="1600" b="0" kern="1200" cap="none" baseline="0" dirty="0" smtClean="0">
                          <a:solidFill>
                            <a:schemeClr val="bg1"/>
                          </a:solidFill>
                          <a:effectLst/>
                          <a:latin typeface="+mj-lt"/>
                          <a:ea typeface="Segoe UI" pitchFamily="34" charset="0"/>
                          <a:cs typeface="Segoe UI" pitchFamily="34" charset="0"/>
                        </a:rPr>
                        <a:t>iOS</a:t>
                      </a:r>
                      <a:br>
                        <a:rPr lang="en-US" sz="1600" b="0" kern="1200" cap="none" baseline="0" dirty="0" smtClean="0">
                          <a:solidFill>
                            <a:schemeClr val="bg1"/>
                          </a:solidFill>
                          <a:effectLst/>
                          <a:latin typeface="+mj-lt"/>
                          <a:ea typeface="Segoe UI" pitchFamily="34" charset="0"/>
                          <a:cs typeface="Segoe UI" pitchFamily="34" charset="0"/>
                        </a:rPr>
                      </a:br>
                      <a:r>
                        <a:rPr lang="en-US" sz="1200" b="0" kern="1200" cap="none" baseline="0" dirty="0" smtClean="0">
                          <a:solidFill>
                            <a:schemeClr val="bg1"/>
                          </a:solidFill>
                          <a:effectLst/>
                          <a:latin typeface="+mj-lt"/>
                          <a:ea typeface="Segoe UI" pitchFamily="34" charset="0"/>
                          <a:cs typeface="Segoe UI" pitchFamily="34" charset="0"/>
                        </a:rPr>
                        <a:t>(iPad and iPhone)</a:t>
                      </a:r>
                      <a:endParaRPr lang="en-US" sz="1600" b="0" kern="1200" cap="none" baseline="0" dirty="0">
                        <a:solidFill>
                          <a:schemeClr val="bg1"/>
                        </a:solidFill>
                        <a:effectLst/>
                        <a:latin typeface="+mj-lt"/>
                        <a:ea typeface="Segoe UI" pitchFamily="34" charset="0"/>
                        <a:cs typeface="Segoe UI" pitchFamily="34" charset="0"/>
                      </a:endParaRPr>
                    </a:p>
                  </a:txBody>
                  <a:tcPr marL="115868" marR="115868" marT="57934" marB="57934"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0" indent="0" algn="ctr" defTabSz="914400" rtl="0" eaLnBrk="1" latinLnBrk="0" hangingPunct="1"/>
                      <a:r>
                        <a:rPr lang="en-US" sz="1600" b="0" kern="1200" cap="none" baseline="0" dirty="0" smtClean="0">
                          <a:solidFill>
                            <a:schemeClr val="bg1"/>
                          </a:solidFill>
                          <a:effectLst/>
                          <a:latin typeface="+mj-lt"/>
                          <a:ea typeface="Segoe UI" pitchFamily="34" charset="0"/>
                          <a:cs typeface="Segoe UI" pitchFamily="34" charset="0"/>
                        </a:rPr>
                        <a:t>Android</a:t>
                      </a:r>
                      <a:endParaRPr lang="en-US" sz="1200" b="0" kern="1200" cap="none" baseline="0" dirty="0">
                        <a:solidFill>
                          <a:schemeClr val="bg1"/>
                        </a:solidFill>
                        <a:effectLst/>
                        <a:latin typeface="+mj-lt"/>
                        <a:ea typeface="Segoe UI" pitchFamily="34" charset="0"/>
                        <a:cs typeface="Segoe UI" pitchFamily="34" charset="0"/>
                      </a:endParaRPr>
                    </a:p>
                  </a:txBody>
                  <a:tcPr marL="115868" marR="115868" marT="57934" marB="57934" anchor="b">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953398">
                <a:tc>
                  <a:txBody>
                    <a:bodyPr/>
                    <a:lstStyle>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dirty="0" smtClean="0">
                          <a:solidFill>
                            <a:schemeClr val="bg1"/>
                          </a:solidFill>
                          <a:latin typeface="+mj-lt"/>
                          <a:ea typeface="Segoe UI" pitchFamily="34" charset="0"/>
                          <a:cs typeface="Segoe UI" pitchFamily="34" charset="0"/>
                        </a:rPr>
                        <a:t>SharePoint</a:t>
                      </a:r>
                      <a:r>
                        <a:rPr lang="en-US" sz="2400" b="0" baseline="0" dirty="0" smtClean="0">
                          <a:solidFill>
                            <a:schemeClr val="bg1"/>
                          </a:solidFill>
                          <a:latin typeface="+mj-lt"/>
                          <a:ea typeface="Segoe UI" pitchFamily="34" charset="0"/>
                          <a:cs typeface="Segoe UI" pitchFamily="34" charset="0"/>
                        </a:rPr>
                        <a:t> Newsfeed App</a:t>
                      </a:r>
                      <a:endParaRPr kumimoji="0" lang="en-US" sz="1600" b="0" i="0" u="none" strike="noStrike" kern="1200" cap="none" spc="0" normalizeH="0" baseline="0" noProof="0" dirty="0" smtClean="0">
                        <a:ln>
                          <a:noFill/>
                        </a:ln>
                        <a:solidFill>
                          <a:schemeClr val="bg1"/>
                        </a:solidFill>
                        <a:effectLst/>
                        <a:uLnTx/>
                        <a:uFillTx/>
                        <a:latin typeface="+mj-lt"/>
                        <a:ea typeface="Segoe UI" pitchFamily="34" charset="0"/>
                        <a:cs typeface="Segoe UI" pitchFamily="34" charset="0"/>
                      </a:endParaRPr>
                    </a:p>
                  </a:txBody>
                  <a:tcPr marL="115868" marR="115868" marT="57934" marB="57934"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0" kern="1200" dirty="0" smtClean="0">
                        <a:solidFill>
                          <a:schemeClr val="bg1"/>
                        </a:solidFill>
                        <a:latin typeface="Segoe UI Light" panose="020B0502040204020203" pitchFamily="34" charset="0"/>
                        <a:ea typeface="Segoe UI" pitchFamily="34" charset="0"/>
                        <a:cs typeface="Segoe UI Light" panose="020B0502040204020203" pitchFamily="34" charset="0"/>
                      </a:endParaRPr>
                    </a:p>
                  </a:txBody>
                  <a:tcPr marL="0" marR="0" marT="57934" marB="57934"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0" kern="1200" dirty="0" smtClean="0">
                        <a:solidFill>
                          <a:schemeClr val="bg1"/>
                        </a:solidFill>
                        <a:latin typeface="Segoe UI Light" panose="020B0502040204020203" pitchFamily="34" charset="0"/>
                        <a:ea typeface="Segoe UI" pitchFamily="34" charset="0"/>
                        <a:cs typeface="Segoe UI Light" panose="020B0502040204020203" pitchFamily="34" charset="0"/>
                      </a:endParaRPr>
                    </a:p>
                  </a:txBody>
                  <a:tcPr marL="57934" marR="57934" marT="57934" marB="57934"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0" kern="1200" dirty="0" smtClean="0">
                        <a:solidFill>
                          <a:schemeClr val="bg1"/>
                        </a:solidFill>
                        <a:latin typeface="Segoe UI Light" panose="020B0502040204020203" pitchFamily="34" charset="0"/>
                        <a:ea typeface="Segoe UI" pitchFamily="34" charset="0"/>
                        <a:cs typeface="Segoe UI Light" panose="020B0502040204020203" pitchFamily="34" charset="0"/>
                      </a:endParaRPr>
                    </a:p>
                  </a:txBody>
                  <a:tcPr marL="57934" marR="57934" marT="57934" marB="57934"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bg1"/>
                          </a:solidFill>
                          <a:latin typeface="Segoe UI Light" panose="020B0502040204020203" pitchFamily="34" charset="0"/>
                          <a:ea typeface="Segoe UI" pitchFamily="34" charset="0"/>
                          <a:cs typeface="Segoe UI Light" panose="020B0502040204020203" pitchFamily="34" charset="0"/>
                        </a:rPr>
                        <a:t>via </a:t>
                      </a:r>
                      <a:r>
                        <a:rPr lang="en-US" sz="1600" kern="1200" dirty="0" smtClean="0">
                          <a:solidFill>
                            <a:schemeClr val="bg1"/>
                          </a:solidFill>
                          <a:latin typeface="Segoe UI Light" panose="020B0502040204020203" pitchFamily="34" charset="0"/>
                          <a:ea typeface="Segoe UI" pitchFamily="34" charset="0"/>
                          <a:cs typeface="Segoe UI Light" panose="020B0502040204020203" pitchFamily="34" charset="0"/>
                        </a:rPr>
                        <a:t>Chrome</a:t>
                      </a:r>
                      <a:r>
                        <a:rPr lang="en-US" sz="1600" kern="1200" baseline="0" dirty="0" smtClean="0">
                          <a:solidFill>
                            <a:schemeClr val="bg1"/>
                          </a:solidFill>
                          <a:latin typeface="Segoe UI Light" panose="020B0502040204020203" pitchFamily="34" charset="0"/>
                          <a:ea typeface="Segoe UI" pitchFamily="34" charset="0"/>
                          <a:cs typeface="Segoe UI Light" panose="020B0502040204020203" pitchFamily="34" charset="0"/>
                        </a:rPr>
                        <a:t> Mobile*</a:t>
                      </a:r>
                      <a:endParaRPr lang="en-US" sz="1600" kern="1200" dirty="0" smtClean="0">
                        <a:solidFill>
                          <a:schemeClr val="bg1"/>
                        </a:solidFill>
                        <a:latin typeface="Segoe UI Light" panose="020B0502040204020203" pitchFamily="34" charset="0"/>
                        <a:ea typeface="Segoe UI" pitchFamily="34" charset="0"/>
                        <a:cs typeface="Segoe UI Light" panose="020B0502040204020203" pitchFamily="34" charset="0"/>
                      </a:endParaRPr>
                    </a:p>
                  </a:txBody>
                  <a:tcPr marL="57934" marR="57934" marT="57934" marB="57934"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896919">
                <a:tc>
                  <a:txBody>
                    <a:bodyPr/>
                    <a:lstStyle>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0" algn="l" defTabSz="914400" rtl="0" eaLnBrk="1" latinLnBrk="0" hangingPunct="1"/>
                      <a:r>
                        <a:rPr lang="en-US" sz="2400" b="0" kern="1200" dirty="0" smtClean="0">
                          <a:solidFill>
                            <a:schemeClr val="bg1"/>
                          </a:solidFill>
                          <a:latin typeface="+mj-lt"/>
                          <a:ea typeface="Segoe UI" pitchFamily="34" charset="0"/>
                          <a:cs typeface="Segoe UI" pitchFamily="34" charset="0"/>
                        </a:rPr>
                        <a:t>Mobile Browsing </a:t>
                      </a:r>
                      <a:endParaRPr lang="en-US" sz="1400" b="0" kern="1200" dirty="0">
                        <a:solidFill>
                          <a:schemeClr val="bg1"/>
                        </a:solidFill>
                        <a:latin typeface="+mj-lt"/>
                        <a:ea typeface="Segoe UI" pitchFamily="34" charset="0"/>
                        <a:cs typeface="Segoe UI" pitchFamily="34" charset="0"/>
                      </a:endParaRPr>
                    </a:p>
                  </a:txBody>
                  <a:tcPr marL="115868" marR="115868" marT="57934" marB="57934"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285750" marR="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smtClean="0">
                          <a:solidFill>
                            <a:schemeClr val="bg1"/>
                          </a:solidFill>
                          <a:latin typeface="Segoe UI Light" panose="020B0502040204020203" pitchFamily="34" charset="0"/>
                          <a:ea typeface="Segoe UI" pitchFamily="34" charset="0"/>
                          <a:cs typeface="Segoe UI Light" panose="020B0502040204020203" pitchFamily="34" charset="0"/>
                        </a:rPr>
                        <a:t>Immersive </a:t>
                      </a:r>
                    </a:p>
                    <a:p>
                      <a:pPr marL="285750" marR="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smtClean="0">
                          <a:solidFill>
                            <a:schemeClr val="bg1"/>
                          </a:solidFill>
                          <a:latin typeface="Segoe UI Light" panose="020B0502040204020203" pitchFamily="34" charset="0"/>
                          <a:ea typeface="Segoe UI" pitchFamily="34" charset="0"/>
                          <a:cs typeface="Segoe UI Light" panose="020B0502040204020203" pitchFamily="34" charset="0"/>
                        </a:rPr>
                        <a:t>Internet Explorer </a:t>
                      </a:r>
                    </a:p>
                  </a:txBody>
                  <a:tcPr marL="0" marR="0" marT="57934" marB="57934"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kern="1200" dirty="0" smtClean="0">
                          <a:solidFill>
                            <a:schemeClr val="bg1"/>
                          </a:solidFill>
                          <a:latin typeface="Segoe UI Light" panose="020B0502040204020203" pitchFamily="34" charset="0"/>
                          <a:ea typeface="Segoe UI" pitchFamily="34" charset="0"/>
                          <a:cs typeface="Segoe UI Light" panose="020B0502040204020203" pitchFamily="34" charset="0"/>
                        </a:rPr>
                        <a:t>Internet Explorer Mobile</a:t>
                      </a:r>
                      <a:endParaRPr lang="en-US" sz="1600" b="1" kern="1200" dirty="0" smtClean="0">
                        <a:solidFill>
                          <a:schemeClr val="bg1"/>
                        </a:solidFill>
                        <a:latin typeface="Segoe UI Light" panose="020B0502040204020203" pitchFamily="34" charset="0"/>
                        <a:ea typeface="Segoe UI" pitchFamily="34" charset="0"/>
                        <a:cs typeface="Segoe UI Light" panose="020B0502040204020203" pitchFamily="34" charset="0"/>
                      </a:endParaRPr>
                    </a:p>
                  </a:txBody>
                  <a:tcPr marL="0" marR="0" marT="57934" marB="57934"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kern="1200" dirty="0" smtClean="0">
                          <a:solidFill>
                            <a:schemeClr val="bg1"/>
                          </a:solidFill>
                          <a:latin typeface="Segoe UI Light" panose="020B0502040204020203" pitchFamily="34" charset="0"/>
                          <a:ea typeface="Segoe UI" pitchFamily="34" charset="0"/>
                          <a:cs typeface="Segoe UI Light" panose="020B0502040204020203" pitchFamily="34" charset="0"/>
                        </a:rPr>
                        <a:t>Safari</a:t>
                      </a:r>
                      <a:r>
                        <a:rPr lang="en-US" sz="1600" b="0" kern="1200" baseline="0" dirty="0" smtClean="0">
                          <a:solidFill>
                            <a:schemeClr val="bg1"/>
                          </a:solidFill>
                          <a:latin typeface="Segoe UI Light" panose="020B0502040204020203" pitchFamily="34" charset="0"/>
                          <a:ea typeface="Segoe UI" pitchFamily="34" charset="0"/>
                          <a:cs typeface="Segoe UI Light" panose="020B0502040204020203" pitchFamily="34" charset="0"/>
                        </a:rPr>
                        <a:t> Mobile</a:t>
                      </a:r>
                      <a:endParaRPr lang="en-US" sz="1600" b="0" kern="1200" dirty="0" smtClean="0">
                        <a:solidFill>
                          <a:schemeClr val="bg1"/>
                        </a:solidFill>
                        <a:latin typeface="Segoe UI Light" panose="020B0502040204020203" pitchFamily="34" charset="0"/>
                        <a:ea typeface="Segoe UI" pitchFamily="34" charset="0"/>
                        <a:cs typeface="Segoe UI Light" panose="020B0502040204020203" pitchFamily="34" charset="0"/>
                      </a:endParaRPr>
                    </a:p>
                  </a:txBody>
                  <a:tcPr marL="57934" marR="57934" marT="57934" marB="57934"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lvl1pPr marL="0" algn="l" defTabSz="914363" rtl="0" eaLnBrk="1" latinLnBrk="0" hangingPunct="1">
                        <a:defRPr sz="1800" kern="1200">
                          <a:solidFill>
                            <a:schemeClr val="tx1"/>
                          </a:solidFill>
                          <a:latin typeface="Calibri"/>
                        </a:defRPr>
                      </a:lvl1pPr>
                      <a:lvl2pPr marL="457182" algn="l" defTabSz="914363" rtl="0" eaLnBrk="1" latinLnBrk="0" hangingPunct="1">
                        <a:defRPr sz="1800" kern="1200">
                          <a:solidFill>
                            <a:schemeClr val="tx1"/>
                          </a:solidFill>
                          <a:latin typeface="Calibri"/>
                        </a:defRPr>
                      </a:lvl2pPr>
                      <a:lvl3pPr marL="914363" algn="l" defTabSz="914363" rtl="0" eaLnBrk="1" latinLnBrk="0" hangingPunct="1">
                        <a:defRPr sz="1800" kern="1200">
                          <a:solidFill>
                            <a:schemeClr val="tx1"/>
                          </a:solidFill>
                          <a:latin typeface="Calibri"/>
                        </a:defRPr>
                      </a:lvl3pPr>
                      <a:lvl4pPr marL="1371545" algn="l" defTabSz="914363" rtl="0" eaLnBrk="1" latinLnBrk="0" hangingPunct="1">
                        <a:defRPr sz="1800" kern="1200">
                          <a:solidFill>
                            <a:schemeClr val="tx1"/>
                          </a:solidFill>
                          <a:latin typeface="Calibri"/>
                        </a:defRPr>
                      </a:lvl4pPr>
                      <a:lvl5pPr marL="1828727" algn="l" defTabSz="914363" rtl="0" eaLnBrk="1" latinLnBrk="0" hangingPunct="1">
                        <a:defRPr sz="1800" kern="1200">
                          <a:solidFill>
                            <a:schemeClr val="tx1"/>
                          </a:solidFill>
                          <a:latin typeface="Calibri"/>
                        </a:defRPr>
                      </a:lvl5pPr>
                      <a:lvl6pPr marL="2285909" algn="l" defTabSz="914363" rtl="0" eaLnBrk="1" latinLnBrk="0" hangingPunct="1">
                        <a:defRPr sz="1800" kern="1200">
                          <a:solidFill>
                            <a:schemeClr val="tx1"/>
                          </a:solidFill>
                          <a:latin typeface="Calibri"/>
                        </a:defRPr>
                      </a:lvl6pPr>
                      <a:lvl7pPr marL="2743090" algn="l" defTabSz="914363" rtl="0" eaLnBrk="1" latinLnBrk="0" hangingPunct="1">
                        <a:defRPr sz="1800" kern="1200">
                          <a:solidFill>
                            <a:schemeClr val="tx1"/>
                          </a:solidFill>
                          <a:latin typeface="Calibri"/>
                        </a:defRPr>
                      </a:lvl7pPr>
                      <a:lvl8pPr marL="3200272" algn="l" defTabSz="914363" rtl="0" eaLnBrk="1" latinLnBrk="0" hangingPunct="1">
                        <a:defRPr sz="1800" kern="1200">
                          <a:solidFill>
                            <a:schemeClr val="tx1"/>
                          </a:solidFill>
                          <a:latin typeface="Calibri"/>
                        </a:defRPr>
                      </a:lvl8pPr>
                      <a:lvl9pPr marL="3657454" algn="l" defTabSz="914363"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kern="1200" dirty="0" smtClean="0">
                          <a:solidFill>
                            <a:schemeClr val="bg1"/>
                          </a:solidFill>
                          <a:latin typeface="Segoe UI Light" panose="020B0502040204020203" pitchFamily="34" charset="0"/>
                          <a:ea typeface="Segoe UI" pitchFamily="34" charset="0"/>
                          <a:cs typeface="Segoe UI Light" panose="020B0502040204020203" pitchFamily="34" charset="0"/>
                        </a:rPr>
                        <a:t>Chrome</a:t>
                      </a:r>
                      <a:r>
                        <a:rPr lang="en-US" sz="1600" b="0" kern="1200" baseline="0" dirty="0" smtClean="0">
                          <a:solidFill>
                            <a:schemeClr val="bg1"/>
                          </a:solidFill>
                          <a:latin typeface="Segoe UI Light" panose="020B0502040204020203" pitchFamily="34" charset="0"/>
                          <a:ea typeface="Segoe UI" pitchFamily="34" charset="0"/>
                          <a:cs typeface="Segoe UI Light" panose="020B0502040204020203" pitchFamily="34" charset="0"/>
                        </a:rPr>
                        <a:t> Mobile</a:t>
                      </a:r>
                      <a:endParaRPr lang="en-US" sz="1600" b="1" kern="1200" dirty="0" smtClean="0">
                        <a:solidFill>
                          <a:schemeClr val="bg1"/>
                        </a:solidFill>
                        <a:latin typeface="Segoe UI Light" panose="020B0502040204020203" pitchFamily="34" charset="0"/>
                        <a:ea typeface="Segoe UI" pitchFamily="34" charset="0"/>
                        <a:cs typeface="Segoe UI Light" panose="020B0502040204020203" pitchFamily="34" charset="0"/>
                      </a:endParaRPr>
                    </a:p>
                  </a:txBody>
                  <a:tcPr marL="57934" marR="57934" marT="57934" marB="57934"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r>
            </a:tbl>
          </a:graphicData>
        </a:graphic>
      </p:graphicFrame>
      <p:pic>
        <p:nvPicPr>
          <p:cNvPr id="8" name="Picture 2" descr="http://content.bandzoogle.com/users/SteveJenkins/images/content/WhiteAppleLogo01-300.png?1"/>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32725" t="27360" r="33637" b="27449"/>
          <a:stretch/>
        </p:blipFill>
        <p:spPr bwMode="auto">
          <a:xfrm>
            <a:off x="8319708" y="1668484"/>
            <a:ext cx="671087" cy="72126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9" descr="http://www.appcreatives.co.uk/webimages/android_logo.png"/>
          <p:cNvPicPr>
            <a:picLocks noChangeAspect="1" noChangeArrowheads="1"/>
          </p:cNvPicPr>
          <p:nvPr/>
        </p:nvPicPr>
        <p:blipFill rotWithShape="1">
          <a:blip r:embed="rId5" cstate="print">
            <a:biLevel thresh="25000"/>
            <a:extLst>
              <a:ext uri="{BEBA8EAE-BF5A-486C-A8C5-ECC9F3942E4B}">
                <a14:imgProps xmlns:a14="http://schemas.microsoft.com/office/drawing/2010/main">
                  <a14:imgLayer r:embed="rId6">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rcRect b="25805"/>
          <a:stretch/>
        </p:blipFill>
        <p:spPr bwMode="auto">
          <a:xfrm>
            <a:off x="10254204" y="1736454"/>
            <a:ext cx="1053211" cy="72524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7">
            <a:extLst>
              <a:ext uri="{28A0092B-C50C-407E-A947-70E740481C1C}">
                <a14:useLocalDpi xmlns:a14="http://schemas.microsoft.com/office/drawing/2010/main" val="0"/>
              </a:ext>
            </a:extLst>
          </a:blip>
          <a:srcRect r="69996"/>
          <a:stretch/>
        </p:blipFill>
        <p:spPr>
          <a:xfrm>
            <a:off x="3690377" y="1476993"/>
            <a:ext cx="1097268" cy="1244172"/>
          </a:xfrm>
          <a:prstGeom prst="rect">
            <a:avLst/>
          </a:prstGeom>
        </p:spPr>
      </p:pic>
      <p:pic>
        <p:nvPicPr>
          <p:cNvPr id="11" name="Picture 10"/>
          <p:cNvPicPr>
            <a:picLocks noChangeAspect="1"/>
          </p:cNvPicPr>
          <p:nvPr/>
        </p:nvPicPr>
        <p:blipFill rotWithShape="1">
          <a:blip r:embed="rId7">
            <a:extLst>
              <a:ext uri="{28A0092B-C50C-407E-A947-70E740481C1C}">
                <a14:useLocalDpi xmlns:a14="http://schemas.microsoft.com/office/drawing/2010/main" val="0"/>
              </a:ext>
            </a:extLst>
          </a:blip>
          <a:srcRect r="69996"/>
          <a:stretch/>
        </p:blipFill>
        <p:spPr>
          <a:xfrm>
            <a:off x="5925703" y="1476993"/>
            <a:ext cx="1097268" cy="1244172"/>
          </a:xfrm>
          <a:prstGeom prst="rect">
            <a:avLst/>
          </a:prstGeom>
        </p:spPr>
      </p:pic>
      <p:sp>
        <p:nvSpPr>
          <p:cNvPr id="4" name="TextBox 3"/>
          <p:cNvSpPr txBox="1"/>
          <p:nvPr/>
        </p:nvSpPr>
        <p:spPr>
          <a:xfrm>
            <a:off x="7406944" y="4777408"/>
            <a:ext cx="4668706" cy="493140"/>
          </a:xfrm>
          <a:prstGeom prst="rect">
            <a:avLst/>
          </a:prstGeom>
          <a:noFill/>
        </p:spPr>
        <p:txBody>
          <a:bodyPr wrap="none" lIns="182844" tIns="146274" rIns="182844" bIns="146274" rtlCol="0">
            <a:spAutoFit/>
          </a:bodyPr>
          <a:lstStyle/>
          <a:p>
            <a:pPr>
              <a:lnSpc>
                <a:spcPct val="90000"/>
              </a:lnSpc>
              <a:spcAft>
                <a:spcPts val="600"/>
              </a:spcAft>
            </a:pPr>
            <a:r>
              <a:rPr lang="en-US" sz="1400" dirty="0">
                <a:gradFill>
                  <a:gsLst>
                    <a:gs pos="2917">
                      <a:srgbClr val="505050"/>
                    </a:gs>
                    <a:gs pos="30000">
                      <a:srgbClr val="505050"/>
                    </a:gs>
                  </a:gsLst>
                  <a:lin ang="5400000" scaled="0"/>
                </a:gradFill>
              </a:rPr>
              <a:t>*Android availability will be announced at a later date</a:t>
            </a:r>
          </a:p>
        </p:txBody>
      </p:sp>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85712" y="3178985"/>
            <a:ext cx="759354" cy="521348"/>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94662" y="3180424"/>
            <a:ext cx="759354" cy="521348"/>
          </a:xfrm>
          <a:prstGeom prst="rect">
            <a:avLst/>
          </a:prstGeom>
        </p:spPr>
      </p:pic>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19710" y="3178985"/>
            <a:ext cx="759354" cy="521348"/>
          </a:xfrm>
          <a:prstGeom prst="rect">
            <a:avLst/>
          </a:prstGeom>
        </p:spPr>
      </p:pic>
    </p:spTree>
    <p:extLst>
      <p:ext uri="{BB962C8B-B14F-4D97-AF65-F5344CB8AC3E}">
        <p14:creationId xmlns:p14="http://schemas.microsoft.com/office/powerpoint/2010/main" val="351887706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3013074" y="3043240"/>
            <a:ext cx="8229600" cy="27400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ctr" anchorCtr="0" forceAA="0" compatLnSpc="1">
            <a:prstTxWarp prst="textNoShape">
              <a:avLst/>
            </a:prstTxWarp>
            <a:noAutofit/>
          </a:bodyPr>
          <a:lstStyle/>
          <a:p>
            <a:pPr defTabSz="932290" fontAlgn="base">
              <a:lnSpc>
                <a:spcPct val="90000"/>
              </a:lnSpc>
              <a:spcBef>
                <a:spcPct val="0"/>
              </a:spcBef>
              <a:spcAft>
                <a:spcPct val="0"/>
              </a:spcAft>
            </a:pPr>
            <a:r>
              <a:rPr lang="en-US" sz="4800" dirty="0">
                <a:gradFill>
                  <a:gsLst>
                    <a:gs pos="0">
                      <a:srgbClr val="FFFFFF"/>
                    </a:gs>
                    <a:gs pos="100000">
                      <a:srgbClr val="FFFFFF"/>
                    </a:gs>
                  </a:gsLst>
                  <a:lin ang="5400000" scaled="0"/>
                </a:gradFill>
                <a:latin typeface="Segoe UI Light"/>
                <a:ea typeface="Segoe UI" pitchFamily="34" charset="0"/>
                <a:cs typeface="Segoe UI" pitchFamily="34" charset="0"/>
              </a:rPr>
              <a:t>Q</a:t>
            </a:r>
            <a:r>
              <a:rPr lang="en-US" sz="3600" dirty="0">
                <a:gradFill>
                  <a:gsLst>
                    <a:gs pos="0">
                      <a:srgbClr val="FFFFFF"/>
                    </a:gs>
                    <a:gs pos="100000">
                      <a:srgbClr val="FFFFFF"/>
                    </a:gs>
                  </a:gsLst>
                  <a:lin ang="5400000" scaled="0"/>
                </a:gradFill>
                <a:latin typeface="Segoe UI Light"/>
                <a:ea typeface="Segoe UI" pitchFamily="34" charset="0"/>
                <a:cs typeface="Segoe UI" pitchFamily="34" charset="0"/>
              </a:rPr>
              <a:t>&amp;</a:t>
            </a:r>
            <a:r>
              <a:rPr lang="en-US" sz="4800" dirty="0">
                <a:gradFill>
                  <a:gsLst>
                    <a:gs pos="0">
                      <a:srgbClr val="FFFFFF"/>
                    </a:gs>
                    <a:gs pos="100000">
                      <a:srgbClr val="FFFFFF"/>
                    </a:gs>
                  </a:gsLst>
                  <a:lin ang="5400000" scaled="0"/>
                </a:gradFill>
                <a:latin typeface="Segoe UI Light"/>
                <a:ea typeface="Segoe UI" pitchFamily="34" charset="0"/>
                <a:cs typeface="Segoe UI" pitchFamily="34" charset="0"/>
              </a:rPr>
              <a:t>A</a:t>
            </a:r>
          </a:p>
        </p:txBody>
      </p:sp>
      <p:sp>
        <p:nvSpPr>
          <p:cNvPr id="6" name="Rectangle 5"/>
          <p:cNvSpPr/>
          <p:nvPr/>
        </p:nvSpPr>
        <p:spPr bwMode="auto">
          <a:xfrm>
            <a:off x="279401" y="3043239"/>
            <a:ext cx="2733675" cy="27400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Thank You</a:t>
            </a:r>
          </a:p>
        </p:txBody>
      </p:sp>
    </p:spTree>
    <p:extLst>
      <p:ext uri="{BB962C8B-B14F-4D97-AF65-F5344CB8AC3E}">
        <p14:creationId xmlns:p14="http://schemas.microsoft.com/office/powerpoint/2010/main" val="3566158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2"/>
            <a:ext cx="11887200" cy="4278076"/>
          </a:xfrm>
        </p:spPr>
        <p:txBody>
          <a:bodyPr/>
          <a:lstStyle/>
          <a:p>
            <a:pPr marL="0" indent="0">
              <a:buNone/>
            </a:pPr>
            <a:r>
              <a:rPr lang="en-US" sz="2800" dirty="0"/>
              <a:t>SPC187	Overview of the Personalized SP 2013 Social Experience</a:t>
            </a:r>
          </a:p>
          <a:p>
            <a:pPr marL="0" indent="0">
              <a:buNone/>
            </a:pPr>
            <a:r>
              <a:rPr lang="en-US" sz="2800" dirty="0"/>
              <a:t>SPC182	Overview: SharePoint Mobile &amp; the New SharePoint apps</a:t>
            </a:r>
          </a:p>
          <a:p>
            <a:pPr marL="0" indent="0">
              <a:buNone/>
            </a:pPr>
            <a:r>
              <a:rPr lang="en-US" sz="2800" dirty="0"/>
              <a:t>SPC096	Enhancing Reach &amp; Accessibility with new Mobility Features</a:t>
            </a:r>
          </a:p>
          <a:p>
            <a:pPr marL="0" indent="0">
              <a:buNone/>
            </a:pPr>
            <a:r>
              <a:rPr lang="en-US" sz="2800" dirty="0"/>
              <a:t>SPC184	Overview of SkyDrive Pro</a:t>
            </a:r>
          </a:p>
          <a:p>
            <a:pPr marL="0" indent="0">
              <a:buNone/>
            </a:pPr>
            <a:r>
              <a:rPr lang="en-US" sz="2800" dirty="0"/>
              <a:t>SPC216	Best Practices for Configuring SPO and O365 Identities</a:t>
            </a:r>
          </a:p>
          <a:p>
            <a:pPr marL="0" indent="0">
              <a:buNone/>
            </a:pPr>
            <a:r>
              <a:rPr lang="en-US" sz="2800" dirty="0"/>
              <a:t>SPC227	How to Extend Social </a:t>
            </a:r>
          </a:p>
          <a:p>
            <a:pPr marL="0" indent="0">
              <a:buNone/>
            </a:pPr>
            <a:r>
              <a:rPr lang="en-US" sz="2800" dirty="0"/>
              <a:t>SPC034	Building Windows Phone Mobile Apps</a:t>
            </a:r>
          </a:p>
          <a:p>
            <a:pPr marL="0" indent="0">
              <a:buNone/>
            </a:pPr>
            <a:r>
              <a:rPr lang="en-US" sz="2800" dirty="0"/>
              <a:t>SPC164	Deep Dive to Plan and Prepare for Your Users to Interact </a:t>
            </a:r>
            <a:br>
              <a:rPr lang="en-US" sz="2800" dirty="0"/>
            </a:br>
            <a:r>
              <a:rPr lang="en-US" sz="2800" dirty="0"/>
              <a:t>		with SharePoint from their Mobile Devices</a:t>
            </a:r>
          </a:p>
        </p:txBody>
      </p:sp>
      <p:sp>
        <p:nvSpPr>
          <p:cNvPr id="2" name="Title 1"/>
          <p:cNvSpPr>
            <a:spLocks noGrp="1"/>
          </p:cNvSpPr>
          <p:nvPr>
            <p:ph type="title"/>
          </p:nvPr>
        </p:nvSpPr>
        <p:spPr/>
        <p:txBody>
          <a:bodyPr/>
          <a:lstStyle/>
          <a:p>
            <a:r>
              <a:rPr lang="en-US" dirty="0"/>
              <a:t>S</a:t>
            </a:r>
            <a:r>
              <a:rPr lang="en-US" dirty="0" smtClean="0"/>
              <a:t>essions of interest</a:t>
            </a:r>
            <a:endParaRPr lang="en-US" dirty="0"/>
          </a:p>
        </p:txBody>
      </p:sp>
    </p:spTree>
    <p:extLst>
      <p:ext uri="{BB962C8B-B14F-4D97-AF65-F5344CB8AC3E}">
        <p14:creationId xmlns:p14="http://schemas.microsoft.com/office/powerpoint/2010/main" val="265320497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215"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8" y="2498276"/>
            <a:ext cx="7071847" cy="4093723"/>
          </a:xfrm>
          <a:prstGeom prst="rect">
            <a:avLst/>
          </a:prstGeom>
        </p:spPr>
        <p:txBody>
          <a:bodyPr lIns="93278" tIns="46639" rIns="93278" bIns="46639"/>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6"/>
            <a:ext cx="4736162" cy="1661200"/>
          </a:xfrm>
          <a:prstGeom prst="rect">
            <a:avLst/>
          </a:prstGeom>
        </p:spPr>
        <p:txBody>
          <a:bodyPr vert="horz" wrap="square" lIns="146274" tIns="91422" rIns="146274" bIns="91422"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5" y="2434322"/>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5" y="3374962"/>
            <a:ext cx="1572756" cy="2547596"/>
          </a:xfrm>
          <a:prstGeom prst="rect">
            <a:avLst/>
          </a:prstGeom>
        </p:spPr>
      </p:pic>
    </p:spTree>
    <p:extLst>
      <p:ext uri="{BB962C8B-B14F-4D97-AF65-F5344CB8AC3E}">
        <p14:creationId xmlns:p14="http://schemas.microsoft.com/office/powerpoint/2010/main" val="1614352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3" y="6079034"/>
            <a:ext cx="10974388" cy="624979"/>
          </a:xfrm>
          <a:prstGeom prst="rect">
            <a:avLst/>
          </a:prstGeom>
          <a:noFill/>
          <a:ln w="12700">
            <a:noFill/>
            <a:miter lim="800000"/>
            <a:headEnd type="none" w="sm" len="sm"/>
            <a:tailEnd type="none" w="sm" len="sm"/>
          </a:ln>
          <a:effectLst/>
        </p:spPr>
        <p:txBody>
          <a:bodyPr vert="horz" wrap="square" lIns="182844" tIns="146274" rIns="182844" bIns="146274" numCol="1" anchor="t" anchorCtr="0" compatLnSpc="1">
            <a:prstTxWarp prst="textNoShape">
              <a:avLst/>
            </a:prstTxWarp>
            <a:spAutoFit/>
          </a:bodyPr>
          <a:lstStyle/>
          <a:p>
            <a:pPr defTabSz="932107"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07"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2"/>
            <a:ext cx="3288506" cy="704445"/>
          </a:xfrm>
          <a:prstGeom prst="rect">
            <a:avLst/>
          </a:prstGeom>
        </p:spPr>
      </p:pic>
    </p:spTree>
    <p:extLst>
      <p:ext uri="{BB962C8B-B14F-4D97-AF65-F5344CB8AC3E}">
        <p14:creationId xmlns:p14="http://schemas.microsoft.com/office/powerpoint/2010/main" val="1856395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640371" y="1546572"/>
            <a:ext cx="2610610" cy="576340"/>
          </a:xfrm>
          <a:prstGeom prst="rect">
            <a:avLst/>
          </a:prstGeom>
        </p:spPr>
        <p:txBody>
          <a:bodyPr wrap="square" lIns="0" tIns="0" rIns="0" bIns="0">
            <a:spAutoFit/>
          </a:bodyPr>
          <a:lstStyle/>
          <a:p>
            <a:pPr defTabSz="1242949"/>
            <a:r>
              <a:rPr lang="en-US" sz="3700" dirty="0">
                <a:solidFill>
                  <a:srgbClr val="EB3C00">
                    <a:alpha val="99000"/>
                  </a:srgbClr>
                </a:solidFill>
                <a:latin typeface="Segoe UI Light"/>
              </a:rPr>
              <a:t>Devices</a:t>
            </a:r>
          </a:p>
        </p:txBody>
      </p:sp>
      <p:sp>
        <p:nvSpPr>
          <p:cNvPr id="27" name="Rectangle 26"/>
          <p:cNvSpPr/>
          <p:nvPr/>
        </p:nvSpPr>
        <p:spPr>
          <a:xfrm>
            <a:off x="585512" y="3779970"/>
            <a:ext cx="3605009" cy="1056416"/>
          </a:xfrm>
          <a:prstGeom prst="rect">
            <a:avLst/>
          </a:prstGeom>
        </p:spPr>
        <p:txBody>
          <a:bodyPr wrap="square" lIns="186484" tIns="0" rIns="0" bIns="0">
            <a:spAutoFit/>
          </a:bodyPr>
          <a:lstStyle/>
          <a:p>
            <a:pPr defTabSz="1988047" fontAlgn="base">
              <a:spcBef>
                <a:spcPct val="0"/>
              </a:spcBef>
              <a:spcAft>
                <a:spcPct val="0"/>
              </a:spcAft>
            </a:pPr>
            <a:r>
              <a:rPr lang="en-US" sz="6700" b="1" spc="-204" dirty="0">
                <a:ln w="3175">
                  <a:noFill/>
                </a:ln>
                <a:solidFill>
                  <a:srgbClr val="505050">
                    <a:lumMod val="65000"/>
                    <a:lumOff val="35000"/>
                  </a:srgbClr>
                </a:solidFill>
                <a:latin typeface="Segoe UI Light"/>
                <a:cs typeface="Arial" charset="0"/>
              </a:rPr>
              <a:t>1</a:t>
            </a:r>
            <a:r>
              <a:rPr lang="en-US" sz="4500" spc="-204" dirty="0">
                <a:ln w="3175">
                  <a:noFill/>
                </a:ln>
                <a:solidFill>
                  <a:srgbClr val="505050">
                    <a:lumMod val="65000"/>
                    <a:lumOff val="35000"/>
                  </a:srgbClr>
                </a:solidFill>
                <a:latin typeface="Segoe UI Light"/>
                <a:cs typeface="Arial" charset="0"/>
              </a:rPr>
              <a:t> </a:t>
            </a:r>
            <a:r>
              <a:rPr lang="en-US" sz="4900" spc="-204" dirty="0">
                <a:ln w="3175">
                  <a:noFill/>
                </a:ln>
                <a:solidFill>
                  <a:srgbClr val="505050">
                    <a:lumMod val="65000"/>
                    <a:lumOff val="35000"/>
                  </a:srgbClr>
                </a:solidFill>
                <a:latin typeface="Segoe UI Light"/>
                <a:cs typeface="Arial" charset="0"/>
              </a:rPr>
              <a:t>billion</a:t>
            </a:r>
            <a:endParaRPr lang="en-US" sz="9000" spc="-204" dirty="0">
              <a:ln w="3175">
                <a:noFill/>
              </a:ln>
              <a:solidFill>
                <a:srgbClr val="505050">
                  <a:lumMod val="65000"/>
                  <a:lumOff val="35000"/>
                </a:srgbClr>
              </a:solidFill>
              <a:latin typeface="Segoe UI Light"/>
              <a:cs typeface="Arial" charset="0"/>
            </a:endParaRPr>
          </a:p>
        </p:txBody>
      </p:sp>
      <p:sp>
        <p:nvSpPr>
          <p:cNvPr id="42" name="Rectangle 41"/>
          <p:cNvSpPr/>
          <p:nvPr/>
        </p:nvSpPr>
        <p:spPr>
          <a:xfrm>
            <a:off x="640256" y="2156062"/>
            <a:ext cx="3605125" cy="1530462"/>
          </a:xfrm>
          <a:prstGeom prst="rect">
            <a:avLst/>
          </a:prstGeom>
          <a:solidFill>
            <a:schemeClr val="bg1">
              <a:lumMod val="95000"/>
            </a:schemeClr>
          </a:solidFill>
          <a:ln>
            <a:noFill/>
          </a:ln>
        </p:spPr>
        <p:style>
          <a:lnRef idx="1">
            <a:schemeClr val="accent5"/>
          </a:lnRef>
          <a:fillRef idx="3">
            <a:schemeClr val="accent5"/>
          </a:fillRef>
          <a:effectRef idx="2">
            <a:schemeClr val="accent5"/>
          </a:effectRef>
          <a:fontRef idx="minor">
            <a:schemeClr val="lt1"/>
          </a:fontRef>
        </p:style>
        <p:txBody>
          <a:bodyPr lIns="91422" tIns="45712" rIns="91422" bIns="45712" rtlCol="0" anchor="ctr"/>
          <a:lstStyle/>
          <a:p>
            <a:pPr algn="ctr" defTabSz="1242949"/>
            <a:endParaRPr lang="en-US" sz="2400">
              <a:solidFill>
                <a:prstClr val="white"/>
              </a:solidFill>
            </a:endParaRPr>
          </a:p>
        </p:txBody>
      </p:sp>
      <p:pic>
        <p:nvPicPr>
          <p:cNvPr id="41"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tretch/>
        </p:blipFill>
        <p:spPr bwMode="auto">
          <a:xfrm>
            <a:off x="2794741" y="2517293"/>
            <a:ext cx="1367461" cy="8811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5045" y="2544942"/>
            <a:ext cx="497259" cy="787287"/>
          </a:xfrm>
          <a:prstGeom prst="rect">
            <a:avLst/>
          </a:prstGeom>
        </p:spPr>
      </p:pic>
      <p:grpSp>
        <p:nvGrpSpPr>
          <p:cNvPr id="8" name="Group 7"/>
          <p:cNvGrpSpPr/>
          <p:nvPr/>
        </p:nvGrpSpPr>
        <p:grpSpPr>
          <a:xfrm>
            <a:off x="1427580" y="2431245"/>
            <a:ext cx="1678248" cy="980098"/>
            <a:chOff x="1010608" y="1787841"/>
            <a:chExt cx="1234440" cy="720726"/>
          </a:xfrm>
        </p:grpSpPr>
        <p:pic>
          <p:nvPicPr>
            <p:cNvPr id="52" name="Picture 51"/>
            <p:cNvPicPr>
              <a:picLocks noChangeAspect="1"/>
            </p:cNvPicPr>
            <p:nvPr/>
          </p:nvPicPr>
          <p:blipFill rotWithShape="1">
            <a:blip r:embed="rId5" cstate="print">
              <a:extLst>
                <a:ext uri="{28A0092B-C50C-407E-A947-70E740481C1C}">
                  <a14:useLocalDpi xmlns:a14="http://schemas.microsoft.com/office/drawing/2010/main" val="0"/>
                </a:ext>
              </a:extLst>
            </a:blip>
            <a:srcRect t="7638" b="12231"/>
            <a:stretch/>
          </p:blipFill>
          <p:spPr>
            <a:xfrm>
              <a:off x="1010608" y="1787841"/>
              <a:ext cx="1234440" cy="720726"/>
            </a:xfrm>
            <a:prstGeom prst="rect">
              <a:avLst/>
            </a:prstGeom>
            <a:noFill/>
            <a:ln>
              <a:noFill/>
            </a:ln>
          </p:spPr>
        </p:pic>
        <p:pic>
          <p:nvPicPr>
            <p:cNvPr id="54"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2" b="1954"/>
            <a:stretch/>
          </p:blipFill>
          <p:spPr bwMode="auto">
            <a:xfrm>
              <a:off x="1215923" y="1843900"/>
              <a:ext cx="822960" cy="457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 name="Rectangle 2"/>
          <p:cNvSpPr/>
          <p:nvPr/>
        </p:nvSpPr>
        <p:spPr>
          <a:xfrm>
            <a:off x="629283" y="4743173"/>
            <a:ext cx="3302243" cy="1035882"/>
          </a:xfrm>
          <a:prstGeom prst="rect">
            <a:avLst/>
          </a:prstGeom>
        </p:spPr>
        <p:txBody>
          <a:bodyPr wrap="square" lIns="186484" tIns="0" rIns="91422" bIns="0">
            <a:spAutoFit/>
          </a:bodyPr>
          <a:lstStyle/>
          <a:p>
            <a:pPr defTabSz="1988047" fontAlgn="base">
              <a:spcBef>
                <a:spcPct val="0"/>
              </a:spcBef>
              <a:spcAft>
                <a:spcPct val="0"/>
              </a:spcAft>
            </a:pPr>
            <a:r>
              <a:rPr lang="en-US" sz="2200" dirty="0">
                <a:solidFill>
                  <a:prstClr val="black">
                    <a:lumMod val="65000"/>
                    <a:lumOff val="35000"/>
                  </a:prstClr>
                </a:solidFill>
                <a:latin typeface="Segoe UI Semibold" pitchFamily="34" charset="0"/>
                <a:cs typeface="Segoe UI Semibold" pitchFamily="34" charset="0"/>
              </a:rPr>
              <a:t>smartphones</a:t>
            </a:r>
            <a:r>
              <a:rPr lang="en-US" sz="2200" dirty="0">
                <a:solidFill>
                  <a:prstClr val="black">
                    <a:lumMod val="65000"/>
                    <a:lumOff val="35000"/>
                  </a:prstClr>
                </a:solidFill>
                <a:latin typeface="Segoe UI Semibold" pitchFamily="34" charset="0"/>
              </a:rPr>
              <a:t> </a:t>
            </a:r>
            <a:r>
              <a:rPr lang="en-US" sz="2200" dirty="0">
                <a:solidFill>
                  <a:prstClr val="black">
                    <a:lumMod val="65000"/>
                    <a:lumOff val="35000"/>
                  </a:prstClr>
                </a:solidFill>
                <a:latin typeface="Segoe UI Light"/>
              </a:rPr>
              <a:t>by 2016, 350M of those being used at work</a:t>
            </a:r>
            <a:endParaRPr lang="en-US" sz="2200" dirty="0">
              <a:solidFill>
                <a:prstClr val="black">
                  <a:lumMod val="65000"/>
                  <a:lumOff val="35000"/>
                </a:prstClr>
              </a:solidFill>
              <a:latin typeface="Segoe UI Light"/>
              <a:ea typeface="Segoe UI" pitchFamily="34" charset="0"/>
              <a:cs typeface="Segoe UI" pitchFamily="34" charset="0"/>
            </a:endParaRPr>
          </a:p>
        </p:txBody>
      </p:sp>
      <p:grpSp>
        <p:nvGrpSpPr>
          <p:cNvPr id="7" name="Group 6"/>
          <p:cNvGrpSpPr/>
          <p:nvPr/>
        </p:nvGrpSpPr>
        <p:grpSpPr>
          <a:xfrm>
            <a:off x="4397228" y="1546572"/>
            <a:ext cx="3605246" cy="4232479"/>
            <a:chOff x="4172467" y="1516385"/>
            <a:chExt cx="3534876" cy="4149866"/>
          </a:xfrm>
        </p:grpSpPr>
        <p:pic>
          <p:nvPicPr>
            <p:cNvPr id="2052" name="Picture 4" descr="C:\Users\v-junyo\Documents\Jun_Mesh\Microsoft Files\DesignTools\Brand Photos\Windows 7\Commercial\COMMERCIAL\WIN12_Claudia_04.png"/>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4172467" y="2113980"/>
              <a:ext cx="3534757" cy="1500589"/>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a:xfrm>
              <a:off x="4172584" y="1516385"/>
              <a:ext cx="2774610" cy="565091"/>
            </a:xfrm>
            <a:prstGeom prst="rect">
              <a:avLst/>
            </a:prstGeom>
          </p:spPr>
          <p:txBody>
            <a:bodyPr wrap="square" lIns="0" tIns="0" rIns="0" bIns="0">
              <a:spAutoFit/>
            </a:bodyPr>
            <a:lstStyle/>
            <a:p>
              <a:pPr defTabSz="1242949"/>
              <a:r>
                <a:rPr lang="en-US" sz="3700" dirty="0">
                  <a:solidFill>
                    <a:srgbClr val="EB3C00">
                      <a:alpha val="99000"/>
                    </a:srgbClr>
                  </a:solidFill>
                  <a:latin typeface="Segoe UI Light"/>
                </a:rPr>
                <a:t>People</a:t>
              </a:r>
            </a:p>
          </p:txBody>
        </p:sp>
        <p:sp>
          <p:nvSpPr>
            <p:cNvPr id="29" name="Rectangle 28"/>
            <p:cNvSpPr/>
            <p:nvPr/>
          </p:nvSpPr>
          <p:spPr>
            <a:xfrm>
              <a:off x="4172467" y="3706190"/>
              <a:ext cx="3534757" cy="1035796"/>
            </a:xfrm>
            <a:prstGeom prst="rect">
              <a:avLst/>
            </a:prstGeom>
          </p:spPr>
          <p:txBody>
            <a:bodyPr wrap="square" lIns="186521" tIns="0" rIns="0" bIns="0">
              <a:spAutoFit/>
            </a:bodyPr>
            <a:lstStyle/>
            <a:p>
              <a:pPr defTabSz="1988047" fontAlgn="base">
                <a:spcBef>
                  <a:spcPct val="0"/>
                </a:spcBef>
                <a:spcAft>
                  <a:spcPct val="0"/>
                </a:spcAft>
              </a:pPr>
              <a:r>
                <a:rPr lang="en-US" sz="6700" b="1" spc="-204" dirty="0">
                  <a:ln w="3175">
                    <a:noFill/>
                  </a:ln>
                  <a:solidFill>
                    <a:srgbClr val="505050">
                      <a:lumMod val="65000"/>
                      <a:lumOff val="35000"/>
                    </a:srgbClr>
                  </a:solidFill>
                  <a:latin typeface="Segoe UI Light"/>
                  <a:cs typeface="Arial" charset="0"/>
                </a:rPr>
                <a:t>82</a:t>
              </a:r>
              <a:r>
                <a:rPr lang="en-US" sz="4900" spc="-204" dirty="0">
                  <a:ln w="3175">
                    <a:noFill/>
                  </a:ln>
                  <a:solidFill>
                    <a:srgbClr val="505050">
                      <a:lumMod val="65000"/>
                      <a:lumOff val="35000"/>
                    </a:srgbClr>
                  </a:solidFill>
                  <a:latin typeface="Segoe UI Light"/>
                  <a:cs typeface="Arial" charset="0"/>
                </a:rPr>
                <a:t>% </a:t>
              </a:r>
              <a:endParaRPr lang="en-US" sz="6700" spc="816" dirty="0">
                <a:ln w="3175">
                  <a:noFill/>
                </a:ln>
                <a:solidFill>
                  <a:srgbClr val="505050">
                    <a:lumMod val="65000"/>
                    <a:lumOff val="35000"/>
                  </a:srgbClr>
                </a:solidFill>
                <a:latin typeface="Segoe UI Light"/>
                <a:cs typeface="Arial" charset="0"/>
              </a:endParaRPr>
            </a:p>
          </p:txBody>
        </p:sp>
        <p:sp>
          <p:nvSpPr>
            <p:cNvPr id="6" name="Rectangle 5"/>
            <p:cNvSpPr/>
            <p:nvPr/>
          </p:nvSpPr>
          <p:spPr>
            <a:xfrm>
              <a:off x="4192924" y="4650588"/>
              <a:ext cx="3514419" cy="1015663"/>
            </a:xfrm>
            <a:prstGeom prst="rect">
              <a:avLst/>
            </a:prstGeom>
          </p:spPr>
          <p:txBody>
            <a:bodyPr wrap="square" lIns="186521" tIns="0" rIns="0" bIns="0">
              <a:spAutoFit/>
            </a:bodyPr>
            <a:lstStyle/>
            <a:p>
              <a:pPr defTabSz="1988047" fontAlgn="base">
                <a:spcBef>
                  <a:spcPct val="0"/>
                </a:spcBef>
                <a:spcAft>
                  <a:spcPct val="0"/>
                </a:spcAft>
              </a:pPr>
              <a:r>
                <a:rPr lang="en-US" sz="2200" dirty="0">
                  <a:solidFill>
                    <a:prstClr val="black">
                      <a:lumMod val="65000"/>
                      <a:lumOff val="35000"/>
                    </a:prstClr>
                  </a:solidFill>
                  <a:latin typeface="Segoe UI Light"/>
                  <a:ea typeface="Segoe UI" pitchFamily="34" charset="0"/>
                  <a:cs typeface="Segoe UI" pitchFamily="34" charset="0"/>
                </a:rPr>
                <a:t>of the world's online population engages in </a:t>
              </a:r>
              <a:r>
                <a:rPr lang="en-US" sz="2200" dirty="0">
                  <a:solidFill>
                    <a:prstClr val="black">
                      <a:lumMod val="65000"/>
                      <a:lumOff val="35000"/>
                    </a:prstClr>
                  </a:solidFill>
                  <a:latin typeface="Segoe UI Semibold" pitchFamily="34" charset="0"/>
                  <a:cs typeface="Segoe UI Semibold" pitchFamily="34" charset="0"/>
                </a:rPr>
                <a:t>social networking</a:t>
              </a:r>
            </a:p>
          </p:txBody>
        </p:sp>
      </p:grpSp>
      <p:grpSp>
        <p:nvGrpSpPr>
          <p:cNvPr id="2" name="Group 1"/>
          <p:cNvGrpSpPr/>
          <p:nvPr/>
        </p:nvGrpSpPr>
        <p:grpSpPr>
          <a:xfrm>
            <a:off x="8154326" y="1546574"/>
            <a:ext cx="3605127" cy="4262761"/>
            <a:chOff x="7992708" y="1516385"/>
            <a:chExt cx="3534759" cy="4179557"/>
          </a:xfrm>
        </p:grpSpPr>
        <p:pic>
          <p:nvPicPr>
            <p:cNvPr id="25" name="Picture 2" descr="\\sfp\Public\Mitchell\iStock_000008114474Medium.jpg"/>
            <p:cNvPicPr>
              <a:picLocks noChangeAspect="1" noChangeArrowheads="1"/>
            </p:cNvPicPr>
            <p:nvPr/>
          </p:nvPicPr>
          <p:blipFill rotWithShape="1">
            <a:blip r:embed="rId8">
              <a:extLst>
                <a:ext uri="{28A0092B-C50C-407E-A947-70E740481C1C}">
                  <a14:useLocalDpi xmlns:a14="http://schemas.microsoft.com/office/drawing/2010/main" val="0"/>
                </a:ext>
              </a:extLst>
            </a:blip>
            <a:srcRect/>
            <a:stretch/>
          </p:blipFill>
          <p:spPr bwMode="auto">
            <a:xfrm>
              <a:off x="7992708" y="2113979"/>
              <a:ext cx="3534759" cy="1500587"/>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 14"/>
            <p:cNvGrpSpPr/>
            <p:nvPr/>
          </p:nvGrpSpPr>
          <p:grpSpPr>
            <a:xfrm>
              <a:off x="7992708" y="1516385"/>
              <a:ext cx="3225625" cy="4179557"/>
              <a:chOff x="7856228" y="1516385"/>
              <a:chExt cx="3225625" cy="4179557"/>
            </a:xfrm>
          </p:grpSpPr>
          <p:sp>
            <p:nvSpPr>
              <p:cNvPr id="23" name="Rectangle 22"/>
              <p:cNvSpPr/>
              <p:nvPr/>
            </p:nvSpPr>
            <p:spPr>
              <a:xfrm>
                <a:off x="7856228" y="1516385"/>
                <a:ext cx="2559653" cy="565091"/>
              </a:xfrm>
              <a:prstGeom prst="rect">
                <a:avLst/>
              </a:prstGeom>
            </p:spPr>
            <p:txBody>
              <a:bodyPr wrap="square" lIns="0" tIns="0" rIns="0" bIns="0">
                <a:spAutoFit/>
              </a:bodyPr>
              <a:lstStyle/>
              <a:p>
                <a:pPr defTabSz="1242949"/>
                <a:r>
                  <a:rPr lang="en-US" sz="3700" dirty="0">
                    <a:solidFill>
                      <a:srgbClr val="EB3C00">
                        <a:alpha val="99000"/>
                      </a:srgbClr>
                    </a:solidFill>
                    <a:latin typeface="Segoe UI Light"/>
                  </a:rPr>
                  <a:t>Cloud</a:t>
                </a:r>
              </a:p>
            </p:txBody>
          </p:sp>
          <p:sp>
            <p:nvSpPr>
              <p:cNvPr id="32" name="Rectangle 31"/>
              <p:cNvSpPr/>
              <p:nvPr/>
            </p:nvSpPr>
            <p:spPr>
              <a:xfrm>
                <a:off x="7920417" y="3706190"/>
                <a:ext cx="2388241" cy="1035796"/>
              </a:xfrm>
              <a:prstGeom prst="rect">
                <a:avLst/>
              </a:prstGeom>
            </p:spPr>
            <p:txBody>
              <a:bodyPr wrap="square" lIns="186521" tIns="0" rIns="0" bIns="0">
                <a:spAutoFit/>
              </a:bodyPr>
              <a:lstStyle/>
              <a:p>
                <a:pPr defTabSz="1988047" fontAlgn="base">
                  <a:spcBef>
                    <a:spcPct val="0"/>
                  </a:spcBef>
                  <a:spcAft>
                    <a:spcPct val="0"/>
                  </a:spcAft>
                </a:pPr>
                <a:r>
                  <a:rPr lang="en-US" sz="6700" b="1" spc="-204" dirty="0">
                    <a:ln w="3175">
                      <a:noFill/>
                    </a:ln>
                    <a:solidFill>
                      <a:srgbClr val="505050">
                        <a:lumMod val="65000"/>
                        <a:lumOff val="35000"/>
                      </a:srgbClr>
                    </a:solidFill>
                    <a:latin typeface="Segoe UI Light"/>
                    <a:cs typeface="Arial" charset="0"/>
                  </a:rPr>
                  <a:t>50</a:t>
                </a:r>
                <a:r>
                  <a:rPr lang="en-US" sz="4900" spc="-204" dirty="0">
                    <a:ln w="3175">
                      <a:noFill/>
                    </a:ln>
                    <a:solidFill>
                      <a:srgbClr val="505050">
                        <a:lumMod val="65000"/>
                        <a:lumOff val="35000"/>
                      </a:srgbClr>
                    </a:solidFill>
                    <a:latin typeface="Segoe UI Light"/>
                    <a:cs typeface="Arial" charset="0"/>
                  </a:rPr>
                  <a:t>%</a:t>
                </a:r>
                <a:endParaRPr lang="en-US" sz="5500" spc="-408" dirty="0">
                  <a:ln w="3175">
                    <a:noFill/>
                  </a:ln>
                  <a:solidFill>
                    <a:srgbClr val="505050">
                      <a:lumMod val="65000"/>
                      <a:lumOff val="35000"/>
                    </a:srgbClr>
                  </a:solidFill>
                  <a:latin typeface="Segoe UI Light"/>
                  <a:cs typeface="Arial" charset="0"/>
                </a:endParaRPr>
              </a:p>
            </p:txBody>
          </p:sp>
          <p:sp>
            <p:nvSpPr>
              <p:cNvPr id="14" name="Rectangle 13"/>
              <p:cNvSpPr/>
              <p:nvPr/>
            </p:nvSpPr>
            <p:spPr>
              <a:xfrm>
                <a:off x="7941359" y="4680279"/>
                <a:ext cx="3140494" cy="1015663"/>
              </a:xfrm>
              <a:prstGeom prst="rect">
                <a:avLst/>
              </a:prstGeom>
            </p:spPr>
            <p:txBody>
              <a:bodyPr wrap="square" lIns="186521" tIns="0" rIns="0" bIns="0">
                <a:spAutoFit/>
              </a:bodyPr>
              <a:lstStyle/>
              <a:p>
                <a:pPr defTabSz="1988047" fontAlgn="base">
                  <a:spcBef>
                    <a:spcPct val="0"/>
                  </a:spcBef>
                  <a:spcAft>
                    <a:spcPct val="0"/>
                  </a:spcAft>
                </a:pPr>
                <a:r>
                  <a:rPr lang="en-US" sz="2200" dirty="0">
                    <a:solidFill>
                      <a:prstClr val="black">
                        <a:lumMod val="65000"/>
                        <a:lumOff val="35000"/>
                      </a:prstClr>
                    </a:solidFill>
                    <a:latin typeface="Segoe UI Light"/>
                    <a:ea typeface="Segoe UI" pitchFamily="34" charset="0"/>
                    <a:cs typeface="Segoe UI" pitchFamily="34" charset="0"/>
                  </a:rPr>
                  <a:t>of enterprise customers </a:t>
                </a:r>
                <a:br>
                  <a:rPr lang="en-US" sz="2200" dirty="0">
                    <a:solidFill>
                      <a:prstClr val="black">
                        <a:lumMod val="65000"/>
                        <a:lumOff val="35000"/>
                      </a:prstClr>
                    </a:solidFill>
                    <a:latin typeface="Segoe UI Light"/>
                    <a:ea typeface="Segoe UI" pitchFamily="34" charset="0"/>
                    <a:cs typeface="Segoe UI" pitchFamily="34" charset="0"/>
                  </a:rPr>
                </a:br>
                <a:r>
                  <a:rPr lang="en-US" sz="2200" dirty="0">
                    <a:solidFill>
                      <a:prstClr val="black">
                        <a:lumMod val="65000"/>
                        <a:lumOff val="35000"/>
                      </a:prstClr>
                    </a:solidFill>
                    <a:latin typeface="Segoe UI Light"/>
                    <a:ea typeface="Segoe UI" pitchFamily="34" charset="0"/>
                    <a:cs typeface="Segoe UI" pitchFamily="34" charset="0"/>
                  </a:rPr>
                  <a:t>are </a:t>
                </a:r>
                <a:r>
                  <a:rPr lang="en-US" sz="2200" b="1" dirty="0">
                    <a:solidFill>
                      <a:prstClr val="black">
                        <a:lumMod val="65000"/>
                        <a:lumOff val="35000"/>
                      </a:prstClr>
                    </a:solidFill>
                    <a:latin typeface="Segoe UI Light"/>
                    <a:ea typeface="Segoe UI" pitchFamily="34" charset="0"/>
                    <a:cs typeface="Segoe UI" pitchFamily="34" charset="0"/>
                  </a:rPr>
                  <a:t>“</a:t>
                </a:r>
                <a:r>
                  <a:rPr lang="en-US" sz="2200" dirty="0">
                    <a:solidFill>
                      <a:prstClr val="black">
                        <a:lumMod val="65000"/>
                        <a:lumOff val="35000"/>
                      </a:prstClr>
                    </a:solidFill>
                    <a:latin typeface="Segoe UI Semibold" pitchFamily="34" charset="0"/>
                    <a:ea typeface="Segoe UI" pitchFamily="34" charset="0"/>
                    <a:cs typeface="Segoe UI Semibold" pitchFamily="34" charset="0"/>
                  </a:rPr>
                  <a:t>on the road</a:t>
                </a:r>
                <a:r>
                  <a:rPr lang="en-US" sz="2200" b="1" dirty="0">
                    <a:solidFill>
                      <a:prstClr val="black">
                        <a:lumMod val="65000"/>
                        <a:lumOff val="35000"/>
                      </a:prstClr>
                    </a:solidFill>
                    <a:latin typeface="Segoe UI Light"/>
                    <a:ea typeface="Segoe UI" pitchFamily="34" charset="0"/>
                    <a:cs typeface="Segoe UI" pitchFamily="34" charset="0"/>
                  </a:rPr>
                  <a:t>” </a:t>
                </a:r>
                <a:br>
                  <a:rPr lang="en-US" sz="2200" b="1" dirty="0">
                    <a:solidFill>
                      <a:prstClr val="black">
                        <a:lumMod val="65000"/>
                        <a:lumOff val="35000"/>
                      </a:prstClr>
                    </a:solidFill>
                    <a:latin typeface="Segoe UI Light"/>
                    <a:ea typeface="Segoe UI" pitchFamily="34" charset="0"/>
                    <a:cs typeface="Segoe UI" pitchFamily="34" charset="0"/>
                  </a:rPr>
                </a:br>
                <a:r>
                  <a:rPr lang="en-US" sz="2200" dirty="0">
                    <a:solidFill>
                      <a:prstClr val="black">
                        <a:lumMod val="65000"/>
                        <a:lumOff val="35000"/>
                      </a:prstClr>
                    </a:solidFill>
                    <a:latin typeface="Segoe UI Light"/>
                    <a:ea typeface="Segoe UI" pitchFamily="34" charset="0"/>
                    <a:cs typeface="Segoe UI" pitchFamily="34" charset="0"/>
                  </a:rPr>
                  <a:t>to cloud</a:t>
                </a:r>
              </a:p>
            </p:txBody>
          </p:sp>
        </p:grpSp>
      </p:grpSp>
      <p:sp>
        <p:nvSpPr>
          <p:cNvPr id="10" name="Title 9"/>
          <p:cNvSpPr>
            <a:spLocks noGrp="1"/>
          </p:cNvSpPr>
          <p:nvPr>
            <p:ph type="title"/>
          </p:nvPr>
        </p:nvSpPr>
        <p:spPr/>
        <p:txBody>
          <a:bodyPr/>
          <a:lstStyle/>
          <a:p>
            <a:r>
              <a:rPr lang="en-US" dirty="0" smtClean="0"/>
              <a:t>Trends impacting the way we work</a:t>
            </a:r>
            <a:endParaRPr lang="en-US" dirty="0"/>
          </a:p>
        </p:txBody>
      </p:sp>
    </p:spTree>
    <p:extLst>
      <p:ext uri="{BB962C8B-B14F-4D97-AF65-F5344CB8AC3E}">
        <p14:creationId xmlns:p14="http://schemas.microsoft.com/office/powerpoint/2010/main" val="143033835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1+#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SharePoint Mobile 2013</a:t>
            </a:r>
            <a:endParaRPr lang="en-US" dirty="0"/>
          </a:p>
        </p:txBody>
      </p:sp>
      <p:sp>
        <p:nvSpPr>
          <p:cNvPr id="8" name="Rectangle 7"/>
          <p:cNvSpPr/>
          <p:nvPr/>
        </p:nvSpPr>
        <p:spPr>
          <a:xfrm>
            <a:off x="640372" y="1546574"/>
            <a:ext cx="3383331" cy="565091"/>
          </a:xfrm>
          <a:prstGeom prst="rect">
            <a:avLst/>
          </a:prstGeom>
        </p:spPr>
        <p:txBody>
          <a:bodyPr wrap="square" lIns="0" tIns="0" rIns="0" bIns="0">
            <a:spAutoFit/>
          </a:bodyPr>
          <a:lstStyle/>
          <a:p>
            <a:pPr defTabSz="1242949"/>
            <a:r>
              <a:rPr lang="en-US" sz="3700" dirty="0">
                <a:solidFill>
                  <a:srgbClr val="BA141A">
                    <a:alpha val="99000"/>
                  </a:srgbClr>
                </a:solidFill>
                <a:latin typeface="Segoe UI Light"/>
              </a:rPr>
              <a:t>Mobile Browser</a:t>
            </a:r>
          </a:p>
        </p:txBody>
      </p:sp>
      <p:sp>
        <p:nvSpPr>
          <p:cNvPr id="11" name="Rectangle 10"/>
          <p:cNvSpPr/>
          <p:nvPr/>
        </p:nvSpPr>
        <p:spPr>
          <a:xfrm>
            <a:off x="538583" y="3964768"/>
            <a:ext cx="3302243" cy="1883421"/>
          </a:xfrm>
          <a:prstGeom prst="rect">
            <a:avLst/>
          </a:prstGeom>
        </p:spPr>
        <p:txBody>
          <a:bodyPr wrap="square" lIns="186484" tIns="0" rIns="91422" bIns="0">
            <a:spAutoFit/>
          </a:bodyPr>
          <a:lstStyle/>
          <a:p>
            <a:r>
              <a:rPr lang="en-US" sz="2400" dirty="0">
                <a:solidFill>
                  <a:srgbClr val="505050"/>
                </a:solidFill>
                <a:latin typeface="Segoe UI Light"/>
              </a:rPr>
              <a:t>Support across different mobile devices, including touch for tablets and phone </a:t>
            </a:r>
            <a:endParaRPr lang="en-US" sz="2400" b="1" dirty="0">
              <a:solidFill>
                <a:srgbClr val="505050"/>
              </a:solidFill>
              <a:latin typeface="Segoe UI Light"/>
            </a:endParaRPr>
          </a:p>
        </p:txBody>
      </p:sp>
      <p:sp>
        <p:nvSpPr>
          <p:cNvPr id="20" name="Rectangle 19"/>
          <p:cNvSpPr/>
          <p:nvPr/>
        </p:nvSpPr>
        <p:spPr>
          <a:xfrm>
            <a:off x="4258620" y="1546572"/>
            <a:ext cx="2829845" cy="576340"/>
          </a:xfrm>
          <a:prstGeom prst="rect">
            <a:avLst/>
          </a:prstGeom>
        </p:spPr>
        <p:txBody>
          <a:bodyPr wrap="square" lIns="0" tIns="0" rIns="0" bIns="0">
            <a:spAutoFit/>
          </a:bodyPr>
          <a:lstStyle/>
          <a:p>
            <a:pPr defTabSz="1242949"/>
            <a:r>
              <a:rPr lang="en-US" sz="3700" dirty="0">
                <a:solidFill>
                  <a:srgbClr val="BA141A">
                    <a:alpha val="99000"/>
                  </a:srgbClr>
                </a:solidFill>
                <a:latin typeface="Segoe UI Light"/>
              </a:rPr>
              <a:t>Native Apps</a:t>
            </a:r>
          </a:p>
        </p:txBody>
      </p:sp>
      <p:sp>
        <p:nvSpPr>
          <p:cNvPr id="22" name="Rectangle 21"/>
          <p:cNvSpPr/>
          <p:nvPr/>
        </p:nvSpPr>
        <p:spPr>
          <a:xfrm>
            <a:off x="4067849" y="3964766"/>
            <a:ext cx="3584382" cy="1506738"/>
          </a:xfrm>
          <a:prstGeom prst="rect">
            <a:avLst/>
          </a:prstGeom>
        </p:spPr>
        <p:txBody>
          <a:bodyPr wrap="square" lIns="186484" tIns="0" rIns="0" bIns="0">
            <a:spAutoFit/>
          </a:bodyPr>
          <a:lstStyle/>
          <a:p>
            <a:pPr defTabSz="1988047" fontAlgn="base">
              <a:spcBef>
                <a:spcPct val="0"/>
              </a:spcBef>
              <a:spcAft>
                <a:spcPct val="0"/>
              </a:spcAft>
            </a:pPr>
            <a:r>
              <a:rPr lang="en-US" sz="2400" dirty="0">
                <a:solidFill>
                  <a:prstClr val="black">
                    <a:lumMod val="65000"/>
                    <a:lumOff val="35000"/>
                  </a:prstClr>
                </a:solidFill>
                <a:latin typeface="Segoe UI Light"/>
                <a:ea typeface="Segoe UI" pitchFamily="34" charset="0"/>
                <a:cs typeface="Segoe UI" pitchFamily="34" charset="0"/>
              </a:rPr>
              <a:t>Rich native apps experience to business social interactions and collaboration</a:t>
            </a:r>
          </a:p>
        </p:txBody>
      </p:sp>
      <p:sp>
        <p:nvSpPr>
          <p:cNvPr id="26" name="Rectangle 25"/>
          <p:cNvSpPr/>
          <p:nvPr/>
        </p:nvSpPr>
        <p:spPr>
          <a:xfrm>
            <a:off x="8154326" y="1546572"/>
            <a:ext cx="2610609" cy="576340"/>
          </a:xfrm>
          <a:prstGeom prst="rect">
            <a:avLst/>
          </a:prstGeom>
        </p:spPr>
        <p:txBody>
          <a:bodyPr wrap="square" lIns="0" tIns="0" rIns="0" bIns="0">
            <a:spAutoFit/>
          </a:bodyPr>
          <a:lstStyle/>
          <a:p>
            <a:pPr defTabSz="1242949"/>
            <a:r>
              <a:rPr lang="en-US" sz="3700" dirty="0">
                <a:solidFill>
                  <a:srgbClr val="BA141A">
                    <a:alpha val="99000"/>
                  </a:srgbClr>
                </a:solidFill>
                <a:latin typeface="Segoe UI Light"/>
              </a:rPr>
              <a:t>Office Hub</a:t>
            </a:r>
          </a:p>
        </p:txBody>
      </p:sp>
      <p:sp>
        <p:nvSpPr>
          <p:cNvPr id="28" name="Rectangle 27"/>
          <p:cNvSpPr/>
          <p:nvPr/>
        </p:nvSpPr>
        <p:spPr>
          <a:xfrm>
            <a:off x="8047017" y="3995047"/>
            <a:ext cx="3474682" cy="1036053"/>
          </a:xfrm>
          <a:prstGeom prst="rect">
            <a:avLst/>
          </a:prstGeom>
        </p:spPr>
        <p:txBody>
          <a:bodyPr wrap="square" lIns="186484" tIns="0" rIns="0" bIns="0">
            <a:spAutoFit/>
          </a:bodyPr>
          <a:lstStyle/>
          <a:p>
            <a:pPr defTabSz="1988047" fontAlgn="base">
              <a:spcBef>
                <a:spcPct val="0"/>
              </a:spcBef>
              <a:spcAft>
                <a:spcPct val="0"/>
              </a:spcAft>
            </a:pPr>
            <a:r>
              <a:rPr lang="en-US" sz="2200" dirty="0">
                <a:solidFill>
                  <a:prstClr val="black">
                    <a:lumMod val="65000"/>
                    <a:lumOff val="35000"/>
                  </a:prstClr>
                </a:solidFill>
                <a:latin typeface="Segoe UI Light"/>
                <a:ea typeface="Segoe UI" pitchFamily="34" charset="0"/>
                <a:cs typeface="Segoe UI" pitchFamily="34" charset="0"/>
              </a:rPr>
              <a:t>A hub to all your doc storage services and Office rich editing experience</a:t>
            </a: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714" t="17456" r="-1714" b="40244"/>
          <a:stretch/>
        </p:blipFill>
        <p:spPr>
          <a:xfrm>
            <a:off x="640372" y="2192656"/>
            <a:ext cx="2424705" cy="1487485"/>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r="44279" b="53494"/>
          <a:stretch/>
        </p:blipFill>
        <p:spPr>
          <a:xfrm>
            <a:off x="4258620" y="2192655"/>
            <a:ext cx="2424705" cy="1517757"/>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28750"/>
          <a:stretch/>
        </p:blipFill>
        <p:spPr>
          <a:xfrm>
            <a:off x="8156704" y="2135343"/>
            <a:ext cx="2453108" cy="1538633"/>
          </a:xfrm>
          <a:prstGeom prst="rect">
            <a:avLst/>
          </a:prstGeom>
        </p:spPr>
      </p:pic>
    </p:spTree>
    <p:extLst>
      <p:ext uri="{BB962C8B-B14F-4D97-AF65-F5344CB8AC3E}">
        <p14:creationId xmlns:p14="http://schemas.microsoft.com/office/powerpoint/2010/main" val="74087544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Mobile Browsers</a:t>
            </a:r>
            <a:endParaRPr lang="en-US" dirty="0"/>
          </a:p>
        </p:txBody>
      </p:sp>
    </p:spTree>
    <p:extLst>
      <p:ext uri="{BB962C8B-B14F-4D97-AF65-F5344CB8AC3E}">
        <p14:creationId xmlns:p14="http://schemas.microsoft.com/office/powerpoint/2010/main" val="82916324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7317872" y="1400335"/>
            <a:ext cx="4846333" cy="3681008"/>
          </a:xfrm>
        </p:spPr>
        <p:txBody>
          <a:bodyPr/>
          <a:lstStyle/>
          <a:p>
            <a:r>
              <a:rPr lang="en-US" sz="3200" dirty="0"/>
              <a:t>Clean user experience </a:t>
            </a:r>
          </a:p>
          <a:p>
            <a:endParaRPr lang="en-US" sz="3200" dirty="0"/>
          </a:p>
          <a:p>
            <a:r>
              <a:rPr lang="en-US" sz="3200" dirty="0"/>
              <a:t>Large touch targets</a:t>
            </a:r>
          </a:p>
          <a:p>
            <a:endParaRPr lang="en-US" sz="3200" dirty="0"/>
          </a:p>
          <a:p>
            <a:r>
              <a:rPr lang="en-US" sz="3200" dirty="0"/>
              <a:t>Filtering and navigation is as simple as working on the desktop </a:t>
            </a:r>
          </a:p>
        </p:txBody>
      </p:sp>
      <p:sp>
        <p:nvSpPr>
          <p:cNvPr id="3" name="Title 2"/>
          <p:cNvSpPr>
            <a:spLocks noGrp="1"/>
          </p:cNvSpPr>
          <p:nvPr>
            <p:ph type="title"/>
          </p:nvPr>
        </p:nvSpPr>
        <p:spPr/>
        <p:txBody>
          <a:bodyPr/>
          <a:lstStyle/>
          <a:p>
            <a:r>
              <a:rPr lang="en-US" dirty="0" smtClean="0"/>
              <a:t>Tablet Touch Experience</a:t>
            </a:r>
            <a:endParaRPr lang="en-US" dirty="0"/>
          </a:p>
        </p:txBody>
      </p:sp>
      <p:pic>
        <p:nvPicPr>
          <p:cNvPr id="6" name="Picture 5"/>
          <p:cNvPicPr>
            <a:picLocks noChangeAspect="1"/>
          </p:cNvPicPr>
          <p:nvPr/>
        </p:nvPicPr>
        <p:blipFill>
          <a:blip r:embed="rId2"/>
          <a:stretch>
            <a:fillRect/>
          </a:stretch>
        </p:blipFill>
        <p:spPr>
          <a:xfrm>
            <a:off x="366143" y="1400335"/>
            <a:ext cx="6573737" cy="4108586"/>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369" y="479777"/>
            <a:ext cx="6151499" cy="6151499"/>
          </a:xfrm>
          <a:prstGeom prst="rect">
            <a:avLst/>
          </a:prstGeom>
        </p:spPr>
      </p:pic>
    </p:spTree>
    <p:extLst>
      <p:ext uri="{BB962C8B-B14F-4D97-AF65-F5344CB8AC3E}">
        <p14:creationId xmlns:p14="http://schemas.microsoft.com/office/powerpoint/2010/main" val="36306169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Phone Browser Experience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64140" y="1907435"/>
            <a:ext cx="2319643" cy="347946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5215" y="1942801"/>
            <a:ext cx="2296065" cy="344409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6199" y="1942801"/>
            <a:ext cx="2296065" cy="3444098"/>
          </a:xfrm>
          <a:prstGeom prst="rect">
            <a:avLst/>
          </a:prstGeom>
        </p:spPr>
      </p:pic>
      <p:sp>
        <p:nvSpPr>
          <p:cNvPr id="2" name="TextBox 1"/>
          <p:cNvSpPr txBox="1"/>
          <p:nvPr/>
        </p:nvSpPr>
        <p:spPr>
          <a:xfrm>
            <a:off x="1200381" y="5398773"/>
            <a:ext cx="3095875" cy="549642"/>
          </a:xfrm>
          <a:prstGeom prst="rect">
            <a:avLst/>
          </a:prstGeom>
          <a:noFill/>
        </p:spPr>
        <p:txBody>
          <a:bodyPr wrap="none" lIns="182844" tIns="146274" rIns="182844" bIns="146274" rtlCol="0">
            <a:spAutoFit/>
          </a:bodyPr>
          <a:lstStyle/>
          <a:p>
            <a:pPr>
              <a:lnSpc>
                <a:spcPct val="90000"/>
              </a:lnSpc>
              <a:spcAft>
                <a:spcPts val="600"/>
              </a:spcAft>
            </a:pPr>
            <a:r>
              <a:rPr lang="en-US" dirty="0" smtClean="0">
                <a:gradFill>
                  <a:gsLst>
                    <a:gs pos="2917">
                      <a:srgbClr val="505050"/>
                    </a:gs>
                    <a:gs pos="30000">
                      <a:srgbClr val="505050"/>
                    </a:gs>
                  </a:gsLst>
                  <a:lin ang="5400000" scaled="0"/>
                </a:gradFill>
                <a:latin typeface="Segoe UI Light"/>
              </a:rPr>
              <a:t>SP 2010 Mobile Phone View</a:t>
            </a:r>
          </a:p>
        </p:txBody>
      </p:sp>
      <p:sp>
        <p:nvSpPr>
          <p:cNvPr id="8" name="TextBox 7"/>
          <p:cNvSpPr txBox="1"/>
          <p:nvPr/>
        </p:nvSpPr>
        <p:spPr>
          <a:xfrm>
            <a:off x="4365406" y="5394110"/>
            <a:ext cx="3095875" cy="549642"/>
          </a:xfrm>
          <a:prstGeom prst="rect">
            <a:avLst/>
          </a:prstGeom>
          <a:noFill/>
        </p:spPr>
        <p:txBody>
          <a:bodyPr wrap="none" lIns="182844" tIns="146274" rIns="182844" bIns="146274" rtlCol="0">
            <a:spAutoFit/>
          </a:bodyPr>
          <a:lstStyle/>
          <a:p>
            <a:pPr>
              <a:lnSpc>
                <a:spcPct val="90000"/>
              </a:lnSpc>
              <a:spcAft>
                <a:spcPts val="600"/>
              </a:spcAft>
            </a:pPr>
            <a:r>
              <a:rPr lang="en-US" dirty="0" smtClean="0">
                <a:gradFill>
                  <a:gsLst>
                    <a:gs pos="2917">
                      <a:srgbClr val="505050"/>
                    </a:gs>
                    <a:gs pos="30000">
                      <a:srgbClr val="505050"/>
                    </a:gs>
                  </a:gsLst>
                  <a:lin ang="5400000" scaled="0"/>
                </a:gradFill>
                <a:latin typeface="Segoe UI Light"/>
              </a:rPr>
              <a:t>SP 2013 Mobile Phone View</a:t>
            </a:r>
          </a:p>
        </p:txBody>
      </p:sp>
      <p:sp>
        <p:nvSpPr>
          <p:cNvPr id="10" name="TextBox 9"/>
          <p:cNvSpPr txBox="1"/>
          <p:nvPr/>
        </p:nvSpPr>
        <p:spPr>
          <a:xfrm>
            <a:off x="7349647" y="5398773"/>
            <a:ext cx="3537479" cy="549642"/>
          </a:xfrm>
          <a:prstGeom prst="rect">
            <a:avLst/>
          </a:prstGeom>
          <a:noFill/>
        </p:spPr>
        <p:txBody>
          <a:bodyPr wrap="none" lIns="182844" tIns="146274" rIns="182844" bIns="146274" rtlCol="0">
            <a:spAutoFit/>
          </a:bodyPr>
          <a:lstStyle/>
          <a:p>
            <a:pPr>
              <a:lnSpc>
                <a:spcPct val="90000"/>
              </a:lnSpc>
              <a:spcAft>
                <a:spcPts val="600"/>
              </a:spcAft>
            </a:pPr>
            <a:r>
              <a:rPr lang="en-US" dirty="0" smtClean="0">
                <a:gradFill>
                  <a:gsLst>
                    <a:gs pos="2917">
                      <a:srgbClr val="505050"/>
                    </a:gs>
                    <a:gs pos="30000">
                      <a:srgbClr val="505050"/>
                    </a:gs>
                  </a:gsLst>
                  <a:lin ang="5400000" scaled="0"/>
                </a:gradFill>
                <a:latin typeface="Segoe UI Light"/>
              </a:rPr>
              <a:t>Desktop View (Pinch and Zoom)</a:t>
            </a:r>
          </a:p>
        </p:txBody>
      </p:sp>
    </p:spTree>
    <p:extLst>
      <p:ext uri="{BB962C8B-B14F-4D97-AF65-F5344CB8AC3E}">
        <p14:creationId xmlns:p14="http://schemas.microsoft.com/office/powerpoint/2010/main" val="159651152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Phone Browser – SP’2013 Highlights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2546" y="1359449"/>
            <a:ext cx="2296065" cy="344409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949" y="1359449"/>
            <a:ext cx="2296065" cy="3444098"/>
          </a:xfrm>
          <a:prstGeom prst="rect">
            <a:avLst/>
          </a:prstGeom>
        </p:spPr>
      </p:pic>
      <p:sp>
        <p:nvSpPr>
          <p:cNvPr id="6" name="TextBox 5"/>
          <p:cNvSpPr txBox="1"/>
          <p:nvPr/>
        </p:nvSpPr>
        <p:spPr>
          <a:xfrm>
            <a:off x="154948" y="4927014"/>
            <a:ext cx="1840346" cy="376684"/>
          </a:xfrm>
          <a:prstGeom prst="rect">
            <a:avLst/>
          </a:prstGeom>
          <a:noFill/>
        </p:spPr>
        <p:txBody>
          <a:bodyPr wrap="none" lIns="0" tIns="0" rIns="0" bIns="0" rtlCol="0">
            <a:spAutoFit/>
          </a:bodyPr>
          <a:lstStyle/>
          <a:p>
            <a:r>
              <a:rPr lang="en-US" sz="2400" spc="-70" dirty="0">
                <a:solidFill>
                  <a:srgbClr val="505050"/>
                </a:solidFill>
                <a:latin typeface="Segoe UI Light"/>
              </a:rPr>
              <a:t>Site Navigation</a:t>
            </a:r>
          </a:p>
        </p:txBody>
      </p:sp>
      <p:sp>
        <p:nvSpPr>
          <p:cNvPr id="7" name="TextBox 6"/>
          <p:cNvSpPr txBox="1"/>
          <p:nvPr/>
        </p:nvSpPr>
        <p:spPr>
          <a:xfrm>
            <a:off x="2572545" y="4927014"/>
            <a:ext cx="1586898" cy="376684"/>
          </a:xfrm>
          <a:prstGeom prst="rect">
            <a:avLst/>
          </a:prstGeom>
          <a:noFill/>
        </p:spPr>
        <p:txBody>
          <a:bodyPr wrap="none" lIns="0" tIns="0" rIns="0" bIns="0" rtlCol="0">
            <a:spAutoFit/>
          </a:bodyPr>
          <a:lstStyle/>
          <a:p>
            <a:r>
              <a:rPr lang="en-US" sz="2400" spc="-70" dirty="0">
                <a:solidFill>
                  <a:srgbClr val="505050"/>
                </a:solidFill>
                <a:latin typeface="Segoe UI Light"/>
              </a:rPr>
              <a:t>Doc Libraries</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7296" y="1359449"/>
            <a:ext cx="2296065" cy="3444098"/>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81358" y="1359449"/>
            <a:ext cx="2307467" cy="3461200"/>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16896" y="1359449"/>
            <a:ext cx="2307467" cy="3461200"/>
          </a:xfrm>
          <a:prstGeom prst="rect">
            <a:avLst/>
          </a:prstGeom>
        </p:spPr>
      </p:pic>
      <p:sp>
        <p:nvSpPr>
          <p:cNvPr id="11" name="TextBox 10"/>
          <p:cNvSpPr txBox="1"/>
          <p:nvPr/>
        </p:nvSpPr>
        <p:spPr>
          <a:xfrm>
            <a:off x="5035868" y="4927014"/>
            <a:ext cx="1023606" cy="376684"/>
          </a:xfrm>
          <a:prstGeom prst="rect">
            <a:avLst/>
          </a:prstGeom>
          <a:noFill/>
        </p:spPr>
        <p:txBody>
          <a:bodyPr wrap="none" lIns="0" tIns="0" rIns="0" bIns="0" rtlCol="0">
            <a:spAutoFit/>
          </a:bodyPr>
          <a:lstStyle/>
          <a:p>
            <a:r>
              <a:rPr lang="en-US" sz="2400" spc="-70" dirty="0">
                <a:solidFill>
                  <a:srgbClr val="505050"/>
                </a:solidFill>
                <a:latin typeface="Segoe UI Light"/>
              </a:rPr>
              <a:t>Timeline</a:t>
            </a:r>
          </a:p>
        </p:txBody>
      </p:sp>
      <p:sp>
        <p:nvSpPr>
          <p:cNvPr id="12" name="TextBox 11"/>
          <p:cNvSpPr txBox="1"/>
          <p:nvPr/>
        </p:nvSpPr>
        <p:spPr>
          <a:xfrm>
            <a:off x="7416898" y="4927014"/>
            <a:ext cx="2471939" cy="376684"/>
          </a:xfrm>
          <a:prstGeom prst="rect">
            <a:avLst/>
          </a:prstGeom>
          <a:noFill/>
        </p:spPr>
        <p:txBody>
          <a:bodyPr wrap="none" lIns="0" tIns="0" rIns="0" bIns="0" rtlCol="0">
            <a:spAutoFit/>
          </a:bodyPr>
          <a:lstStyle/>
          <a:p>
            <a:r>
              <a:rPr lang="en-US" sz="2400" spc="-70" dirty="0">
                <a:solidFill>
                  <a:srgbClr val="505050"/>
                </a:solidFill>
                <a:latin typeface="Segoe UI Light"/>
              </a:rPr>
              <a:t>Creating a New Task</a:t>
            </a:r>
          </a:p>
        </p:txBody>
      </p:sp>
    </p:spTree>
    <p:extLst>
      <p:ext uri="{BB962C8B-B14F-4D97-AF65-F5344CB8AC3E}">
        <p14:creationId xmlns:p14="http://schemas.microsoft.com/office/powerpoint/2010/main" val="226624113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735234" y="224940"/>
            <a:ext cx="11889564" cy="917575"/>
          </a:xfrm>
        </p:spPr>
        <p:txBody>
          <a:bodyPr/>
          <a:lstStyle/>
          <a:p>
            <a:r>
              <a:rPr lang="en-US" sz="4800" dirty="0"/>
              <a:t>demo: mobile browser</a:t>
            </a:r>
          </a:p>
        </p:txBody>
      </p:sp>
      <p:sp>
        <p:nvSpPr>
          <p:cNvPr id="11" name="Freeform 25"/>
          <p:cNvSpPr>
            <a:spLocks noEditPoints="1"/>
          </p:cNvSpPr>
          <p:nvPr/>
        </p:nvSpPr>
        <p:spPr bwMode="black">
          <a:xfrm rot="10800000">
            <a:off x="1189092" y="479776"/>
            <a:ext cx="415572" cy="415572"/>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1" rIns="93260" bIns="46631"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3214925609"/>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Mark Kashman</External_x0020_Speaker>
    <Session_x0020_Code xmlns="2295e2e7-0eeb-498e-8716-217bb2ee6ee3"> SPC182</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Mark Kashman, Lidiane Jones</Speaker>
    <AverageRating xmlns="http://schemas.microsoft.com/sharepoint/v3" xsi:nil="true"/>
  </documentManagement>
</p:properties>
</file>

<file path=customXml/itemProps1.xml><?xml version="1.0" encoding="utf-8"?>
<ds:datastoreItem xmlns:ds="http://schemas.openxmlformats.org/officeDocument/2006/customXml" ds:itemID="{15E4C6A7-7D52-4A5A-8E5E-AADCD5FF74C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dcmitype/"/>
    <ds:schemaRef ds:uri="230e9df3-be65-4c73-a93b-d1236ebd677e"/>
    <ds:schemaRef ds:uri="http://schemas.microsoft.com/sharepoint/v3"/>
    <ds:schemaRef ds:uri="http://schemas.microsoft.com/office/2006/metadata/properties"/>
    <ds:schemaRef ds:uri="032d541b-1b4e-4d91-93c7-b10533c52f73"/>
    <ds:schemaRef ds:uri="http://purl.org/dc/elements/1.1/"/>
    <ds:schemaRef ds:uri="http://schemas.microsoft.com/office/2006/documentManagement/types"/>
    <ds:schemaRef ds:uri="http://www.w3.org/XML/1998/namespace"/>
    <ds:schemaRef ds:uri="http://purl.org/dc/terms/"/>
    <ds:schemaRef ds:uri="http://schemas.microsoft.com/office/infopath/2007/PartnerControls"/>
    <ds:schemaRef ds:uri="http://schemas.openxmlformats.org/package/2006/metadata/core-properties"/>
    <ds:schemaRef ds:uri="2295e2e7-0eeb-498e-8716-217bb2ee6ee3"/>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1261</TotalTime>
  <Words>1664</Words>
  <Application>Microsoft Office PowerPoint</Application>
  <PresentationFormat>Custom</PresentationFormat>
  <Paragraphs>153</Paragraphs>
  <Slides>28</Slides>
  <Notes>12</Notes>
  <HiddenSlides>0</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5-30072_SPC2012_Business_Template_16x9</vt:lpstr>
      <vt:lpstr>1_5-30072_SPC2012_Business_Template_16x9_Light</vt:lpstr>
      <vt:lpstr>PowerPoint Presentation</vt:lpstr>
      <vt:lpstr>Overview of SharePoint Mobile and the New SharePoint apps</vt:lpstr>
      <vt:lpstr>Trends impacting the way we work</vt:lpstr>
      <vt:lpstr>SharePoint Mobile 2013</vt:lpstr>
      <vt:lpstr>Mobile Browsers</vt:lpstr>
      <vt:lpstr>Tablet Touch Experience</vt:lpstr>
      <vt:lpstr>Phone Browser Experience</vt:lpstr>
      <vt:lpstr>Phone Browser – SP’2013 Highlights</vt:lpstr>
      <vt:lpstr>demo: mobile browser</vt:lpstr>
      <vt:lpstr>SharePoint Newsfeed apps  Windows 8, Windows Phone and iOS </vt:lpstr>
      <vt:lpstr>SharePoint Newsfeed apps</vt:lpstr>
      <vt:lpstr>Windows 8</vt:lpstr>
      <vt:lpstr>PowerPoint Presentation</vt:lpstr>
      <vt:lpstr>PowerPoint Presentation</vt:lpstr>
      <vt:lpstr>Windows Phone</vt:lpstr>
      <vt:lpstr>Easy swipe for your content </vt:lpstr>
      <vt:lpstr>iPhone and iPad</vt:lpstr>
      <vt:lpstr>Get to the content you are following </vt:lpstr>
      <vt:lpstr>demo: SharePoint Newsfeed apps</vt:lpstr>
      <vt:lpstr>Try it today SharePoint Newsfeed preview app for Windows Phone install at aka.ms/spwp</vt:lpstr>
      <vt:lpstr>Office Hub</vt:lpstr>
      <vt:lpstr>Integration within the Office Hub</vt:lpstr>
      <vt:lpstr>demo: office hub</vt:lpstr>
      <vt:lpstr>PowerPoint Presentation</vt:lpstr>
      <vt:lpstr>PowerPoint Presentation</vt:lpstr>
      <vt:lpstr>Sessions of interest</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SharePoint Mobile and the New SharePoint apps</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2012-11-12T19:25:56Z</dcterms:created>
  <dcterms:modified xsi:type="dcterms:W3CDTF">2012-12-06T23:42:26Z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