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5.xml" ContentType="application/vnd.openxmlformats-officedocument.theme+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 id="2147484263" r:id="rId9"/>
  </p:sldMasterIdLst>
  <p:notesMasterIdLst>
    <p:notesMasterId r:id="rId39"/>
  </p:notesMasterIdLst>
  <p:handoutMasterIdLst>
    <p:handoutMasterId r:id="rId40"/>
  </p:handoutMasterIdLst>
  <p:sldIdLst>
    <p:sldId id="284" r:id="rId10"/>
    <p:sldId id="285" r:id="rId11"/>
    <p:sldId id="286" r:id="rId12"/>
    <p:sldId id="287" r:id="rId13"/>
    <p:sldId id="288" r:id="rId14"/>
    <p:sldId id="289" r:id="rId15"/>
    <p:sldId id="290" r:id="rId16"/>
    <p:sldId id="291" r:id="rId17"/>
    <p:sldId id="292" r:id="rId18"/>
    <p:sldId id="293" r:id="rId19"/>
    <p:sldId id="294" r:id="rId20"/>
    <p:sldId id="295" r:id="rId21"/>
    <p:sldId id="296" r:id="rId22"/>
    <p:sldId id="297" r:id="rId23"/>
    <p:sldId id="298" r:id="rId24"/>
    <p:sldId id="299" r:id="rId25"/>
    <p:sldId id="300" r:id="rId26"/>
    <p:sldId id="301" r:id="rId27"/>
    <p:sldId id="302" r:id="rId28"/>
    <p:sldId id="303" r:id="rId29"/>
    <p:sldId id="304" r:id="rId30"/>
    <p:sldId id="305" r:id="rId31"/>
    <p:sldId id="306" r:id="rId32"/>
    <p:sldId id="307" r:id="rId33"/>
    <p:sldId id="308" r:id="rId34"/>
    <p:sldId id="309" r:id="rId35"/>
    <p:sldId id="310" r:id="rId36"/>
    <p:sldId id="282" r:id="rId37"/>
    <p:sldId id="283" r:id="rId38"/>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905" autoAdjust="0"/>
    <p:restoredTop sz="88823" autoAdjust="0"/>
  </p:normalViewPr>
  <p:slideViewPr>
    <p:cSldViewPr>
      <p:cViewPr>
        <p:scale>
          <a:sx n="116" d="100"/>
          <a:sy n="116" d="100"/>
        </p:scale>
        <p:origin x="-72" y="-66"/>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75" d="100"/>
        <a:sy n="75" d="100"/>
      </p:scale>
      <p:origin x="0" y="0"/>
    </p:cViewPr>
  </p:sorterViewPr>
  <p:notesViewPr>
    <p:cSldViewPr showGuides="1">
      <p:cViewPr varScale="1">
        <p:scale>
          <a:sx n="83" d="100"/>
          <a:sy n="83" d="100"/>
        </p:scale>
        <p:origin x="-3828" y="-7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366B0344-0891-4F69-9AAA-DD3A0CB89B9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310192120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366B0344-0891-4F69-9AAA-DD3A0CB89B9B}"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26727658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8880053F-00D5-48D9-A1BA-60330F1B437C}" type="datetime1">
              <a:rPr lang="en-US" smtClean="0">
                <a:solidFill>
                  <a:prstClr val="black"/>
                </a:solidFill>
              </a:rPr>
              <a:pPr/>
              <a:t>12/5/2012</a:t>
            </a:fld>
            <a:endParaRPr lang="en-US" dirty="0">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dirty="0"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1762" defTabSz="914049" eaLnBrk="0" hangingPunct="0"/>
            <a:r>
              <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38627459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E24CB1AB-79B1-4EF3-90AB-F35D606C5737}"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7858106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F59181C5-B019-4EC5-8C94-AF60073A81AF}"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081025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b="0" baseline="0" dirty="0" smtClean="0"/>
          </a:p>
        </p:txBody>
      </p:sp>
      <p:sp>
        <p:nvSpPr>
          <p:cNvPr id="4" name="Slide Number Placeholder 3"/>
          <p:cNvSpPr>
            <a:spLocks noGrp="1"/>
          </p:cNvSpPr>
          <p:nvPr>
            <p:ph type="sldNum" sz="quarter" idx="10"/>
          </p:nvPr>
        </p:nvSpPr>
        <p:spPr/>
        <p:txBody>
          <a:bodyPr/>
          <a:lstStyle/>
          <a:p>
            <a:fld id="{BDFBF7D7-D15D-4030-89D0-D737CB79F2DD}"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4166588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6400" y="696913"/>
            <a:ext cx="6197600"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6B0344-0891-4F69-9AAA-DD3A0CB89B9B}"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2268282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1934BA8F-4794-4B42-B242-08FBDF2CB51E}"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509221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DF5DB255-4C76-4270-B795-C4EC0DCA740A}"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45732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266271433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1784261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64999" lvl="1" indent="-174982" defTabSz="933197">
              <a:defRPr/>
            </a:pPr>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69205127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4979F40-820F-4F3D-8332-FDAADAF68E99}"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312441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931C4B7A-BC3F-4C6C-853F-3C77557AD65F}"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24</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0328609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3CEA932-CC5A-4708-A154-992878E12EBC}"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845780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Date Placeholder 3"/>
          <p:cNvSpPr>
            <a:spLocks noGrp="1"/>
          </p:cNvSpPr>
          <p:nvPr>
            <p:ph type="dt" idx="10"/>
          </p:nvPr>
        </p:nvSpPr>
        <p:spPr/>
        <p:txBody>
          <a:bodyPr/>
          <a:lstStyle/>
          <a:p>
            <a:fld id="{5AA38B30-C479-48C8-91B6-4EDF12D2BC6A}" type="datetime1">
              <a:rPr lang="en-US" smtClean="0">
                <a:solidFill>
                  <a:prstClr val="black"/>
                </a:solidFill>
              </a:rPr>
              <a:pPr/>
              <a:t>12/5/2012</a:t>
            </a:fld>
            <a:endParaRPr lang="en-US">
              <a:solidFill>
                <a:prstClr val="black"/>
              </a:solidFill>
            </a:endParaRPr>
          </a:p>
        </p:txBody>
      </p:sp>
      <p:sp>
        <p:nvSpPr>
          <p:cNvPr id="5" name="Slide Number Placeholder 4"/>
          <p:cNvSpPr>
            <a:spLocks noGrp="1"/>
          </p:cNvSpPr>
          <p:nvPr>
            <p:ph type="sldNum" sz="quarter" idx="11"/>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
        <p:nvSpPr>
          <p:cNvPr id="6" name="Header Placeholder 5"/>
          <p:cNvSpPr>
            <a:spLocks noGrp="1"/>
          </p:cNvSpPr>
          <p:nvPr>
            <p:ph type="hdr" sz="quarter" idx="12"/>
          </p:nvPr>
        </p:nvSpPr>
        <p:spPr/>
        <p:txBody>
          <a:bodyPr/>
          <a:lstStyle/>
          <a:p>
            <a:r>
              <a:rPr lang="en-US" smtClean="0">
                <a:solidFill>
                  <a:prstClr val="black"/>
                </a:solidFill>
              </a:rPr>
              <a:t>Microsoft Office</a:t>
            </a:r>
            <a:endParaRPr lang="en-US" dirty="0">
              <a:solidFill>
                <a:prstClr val="black"/>
              </a:solidFill>
            </a:endParaRPr>
          </a:p>
        </p:txBody>
      </p:sp>
      <p:sp>
        <p:nvSpPr>
          <p:cNvPr id="7" name="Footer Placeholder 6"/>
          <p:cNvSpPr>
            <a:spLocks noGrp="1"/>
          </p:cNvSpPr>
          <p:nvPr>
            <p:ph type="ftr" sz="quarter" idx="13"/>
          </p:nvPr>
        </p:nvSpPr>
        <p:spPr/>
        <p:txBody>
          <a:bodyPr/>
          <a:lstStyle/>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236179" defTabSz="931467" eaLnBrk="0" hangingPunct="0"/>
            <a:r>
              <a:rPr lang="en-US" sz="5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5596365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3:27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24505812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Font typeface="Arial" pitchFamily="34" charset="0"/>
              <a:buNone/>
            </a:pPr>
            <a:endParaRPr lang="en-US" dirty="0"/>
          </a:p>
        </p:txBody>
      </p:sp>
      <p:sp>
        <p:nvSpPr>
          <p:cNvPr id="4" name="Slide Number Placeholder 3"/>
          <p:cNvSpPr>
            <a:spLocks noGrp="1"/>
          </p:cNvSpPr>
          <p:nvPr>
            <p:ph type="sldNum" sz="quarter" idx="10"/>
          </p:nvPr>
        </p:nvSpPr>
        <p:spPr/>
        <p:txBody>
          <a:bodyPr/>
          <a:lstStyle/>
          <a:p>
            <a:fld id="{4DE11DB3-98F5-4141-8C46-6EA9C2035193}"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2750248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5DE673-829D-4603-9DD0-A97ED005D67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1205276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839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wrap="square" numCol="1" anchor="t" anchorCtr="0" compatLnSpc="1">
            <a:prstTxWarp prst="textNoShape">
              <a:avLst/>
            </a:prstTxWarp>
          </a:bodyPr>
          <a:lstStyle/>
          <a:p>
            <a:endParaRPr lang="en-US" dirty="0"/>
          </a:p>
        </p:txBody>
      </p:sp>
      <p:sp>
        <p:nvSpPr>
          <p:cNvPr id="4" name="Slide Number Placeholder 3"/>
          <p:cNvSpPr>
            <a:spLocks noGrp="1"/>
          </p:cNvSpPr>
          <p:nvPr>
            <p:ph type="sldNum" sz="quarter" idx="5"/>
          </p:nvPr>
        </p:nvSpPr>
        <p:spPr/>
        <p:txBody>
          <a:bodyPr/>
          <a:lstStyle/>
          <a:p>
            <a:pPr>
              <a:defRPr/>
            </a:pPr>
            <a:fld id="{CB52693D-1A91-E04D-8013-FD8B22020F21}" type="slidenum">
              <a:rPr lang="en-US">
                <a:solidFill>
                  <a:prstClr val="black"/>
                </a:solidFill>
              </a:rPr>
              <a:pPr>
                <a:defRPr/>
              </a:pPr>
              <a:t>5</a:t>
            </a:fld>
            <a:endParaRPr lang="en-US" dirty="0">
              <a:solidFill>
                <a:prstClr val="black"/>
              </a:solidFill>
            </a:endParaRPr>
          </a:p>
        </p:txBody>
      </p:sp>
    </p:spTree>
    <p:extLst>
      <p:ext uri="{BB962C8B-B14F-4D97-AF65-F5344CB8AC3E}">
        <p14:creationId xmlns:p14="http://schemas.microsoft.com/office/powerpoint/2010/main" val="1942384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3790208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8664417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1975841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C39122B4-C596-483B-908C-E928F5495D03}"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309259934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5.xml"/><Relationship Id="rId4" Type="http://schemas.openxmlformats.org/officeDocument/2006/relationships/image" Target="../media/image4.emf"/></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30857" y="1222429"/>
            <a:ext cx="5696677" cy="1040590"/>
          </a:xfrm>
        </p:spPr>
        <p:txBody>
          <a:bodyPr/>
          <a:lstStyle>
            <a:lvl1pPr marL="260069" indent="-260069">
              <a:lnSpc>
                <a:spcPct val="90000"/>
              </a:lnSpc>
              <a:defRPr sz="1530"/>
            </a:lvl1pPr>
            <a:lvl2pPr marL="515080" indent="-248938">
              <a:lnSpc>
                <a:spcPct val="90000"/>
              </a:lnSpc>
              <a:defRPr sz="1428"/>
            </a:lvl2pPr>
            <a:lvl3pPr marL="729613" indent="-220603">
              <a:lnSpc>
                <a:spcPct val="90000"/>
              </a:lnSpc>
              <a:defRPr sz="1224"/>
            </a:lvl3pPr>
            <a:lvl4pPr marL="939086" indent="-209473">
              <a:lnSpc>
                <a:spcPct val="90000"/>
              </a:lnSpc>
              <a:defRPr sz="1122"/>
            </a:lvl4pPr>
            <a:lvl5pPr marL="1159690" indent="-214532">
              <a:lnSpc>
                <a:spcPct val="90000"/>
              </a:lnSpc>
              <a:defRPr sz="1122"/>
            </a:lvl5pPr>
            <a:lvl6pPr>
              <a:defRPr sz="1428"/>
            </a:lvl6pPr>
            <a:lvl7pPr>
              <a:defRPr sz="1428"/>
            </a:lvl7pPr>
            <a:lvl8pPr>
              <a:defRPr sz="1428"/>
            </a:lvl8pPr>
            <a:lvl9pPr>
              <a:defRPr sz="14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307327" y="1222429"/>
            <a:ext cx="5753369" cy="1040590"/>
          </a:xfrm>
        </p:spPr>
        <p:txBody>
          <a:bodyPr/>
          <a:lstStyle>
            <a:lvl1pPr marL="266142" indent="-266142">
              <a:lnSpc>
                <a:spcPct val="90000"/>
              </a:lnSpc>
              <a:defRPr sz="1530"/>
            </a:lvl1pPr>
            <a:lvl2pPr marL="515080" indent="-260069">
              <a:lnSpc>
                <a:spcPct val="90000"/>
              </a:lnSpc>
              <a:defRPr sz="1428"/>
            </a:lvl2pPr>
            <a:lvl3pPr marL="735684" indent="-231736">
              <a:lnSpc>
                <a:spcPct val="90000"/>
              </a:lnSpc>
              <a:defRPr sz="1224"/>
            </a:lvl3pPr>
            <a:lvl4pPr marL="939086" indent="-203402">
              <a:lnSpc>
                <a:spcPct val="90000"/>
              </a:lnSpc>
              <a:defRPr sz="1122"/>
            </a:lvl4pPr>
            <a:lvl5pPr marL="1159690" indent="-209473">
              <a:lnSpc>
                <a:spcPct val="90000"/>
              </a:lnSpc>
              <a:defRPr sz="1122"/>
            </a:lvl5pPr>
            <a:lvl6pPr>
              <a:defRPr sz="1428"/>
            </a:lvl6pPr>
            <a:lvl7pPr>
              <a:defRPr sz="1428"/>
            </a:lvl7pPr>
            <a:lvl8pPr>
              <a:defRPr sz="1428"/>
            </a:lvl8pPr>
            <a:lvl9pPr>
              <a:defRPr sz="1428"/>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33107593"/>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Tree>
    <p:extLst>
      <p:ext uri="{BB962C8B-B14F-4D97-AF65-F5344CB8AC3E}">
        <p14:creationId xmlns:p14="http://schemas.microsoft.com/office/powerpoint/2010/main" val="138063425"/>
      </p:ext>
    </p:extLst>
  </p:cSld>
  <p:clrMapOvr>
    <a:masterClrMapping/>
  </p:clrMapOvr>
  <p:transition>
    <p:fade/>
  </p:transition>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3" name="Title 2"/>
          <p:cNvSpPr>
            <a:spLocks noGrp="1"/>
          </p:cNvSpPr>
          <p:nvPr>
            <p:ph type="title"/>
          </p:nvPr>
        </p:nvSpPr>
        <p:spPr>
          <a:xfrm>
            <a:off x="620384" y="431136"/>
            <a:ext cx="11195742" cy="678031"/>
          </a:xfrm>
        </p:spPr>
        <p:txBody>
          <a:bodyPr/>
          <a:lstStyle>
            <a:lvl1pPr>
              <a:defRPr sz="4896" spc="-153"/>
            </a:lvl1p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623606" y="1478243"/>
            <a:ext cx="11195743" cy="2092881"/>
          </a:xfrm>
        </p:spPr>
        <p:txBody>
          <a:bodyPr>
            <a:spAutoFit/>
          </a:bodyPr>
          <a:lstStyle>
            <a:lvl1pPr>
              <a:defRPr>
                <a:latin typeface="Segoe UI" pitchFamily="34" charset="0"/>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2629292"/>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0" y="3954465"/>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0" y="3954464"/>
            <a:ext cx="7315200" cy="1371579"/>
          </a:xfrm>
          <a:noFill/>
        </p:spPr>
        <p:txBody>
          <a:bodyPr lIns="146274" tIns="91422" rIns="146274" bIns="91422"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74" tIns="109707" rIns="146274" bIns="10970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08768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9" y="6183606"/>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222">
                <a:defRPr/>
              </a:pPr>
              <a:endParaRPr lang="en-US" kern="0" smtClean="0">
                <a:solidFill>
                  <a:sysClr val="windowText" lastClr="000000"/>
                </a:solidFill>
              </a:endParaRPr>
            </a:p>
          </p:txBody>
        </p:sp>
      </p:grpSp>
    </p:spTree>
    <p:extLst>
      <p:ext uri="{BB962C8B-B14F-4D97-AF65-F5344CB8AC3E}">
        <p14:creationId xmlns:p14="http://schemas.microsoft.com/office/powerpoint/2010/main" val="397408104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4"/>
            <a:ext cx="8228300"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44" tIns="146274" rIns="182844" bIns="14627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9110798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6" y="161832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44" tIns="146274" rIns="182844" bIns="146274" numCol="1" spcCol="0" rtlCol="0" fromWordArt="0" anchor="t" anchorCtr="0" forceAA="0" compatLnSpc="1">
            <a:prstTxWarp prst="textNoShape">
              <a:avLst/>
            </a:prstTxWarp>
            <a:noAutofit/>
          </a:bodyPr>
          <a:lstStyle/>
          <a:p>
            <a:pPr algn="ctr" defTabSz="932290"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1" y="3954464"/>
            <a:ext cx="8229599" cy="1371579"/>
          </a:xfrm>
          <a:noFill/>
        </p:spPr>
        <p:txBody>
          <a:bodyPr tIns="91422" bIns="91422"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48744657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4314902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99992234"/>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4"/>
            <a:ext cx="11887200" cy="1831975"/>
          </a:xfrm>
          <a:noFill/>
        </p:spPr>
        <p:txBody>
          <a:bodyPr tIns="91422" bIns="91422"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63707087"/>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0012166"/>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945402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10105432"/>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521593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37850658"/>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448995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16184235"/>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40562257"/>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4417573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203289"/>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43807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3265123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2096715"/>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3918162"/>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56" indent="-2904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88" indent="-280932">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4" indent="-2904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99" indent="-228555">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55" indent="-228555">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27" tIns="77713" rIns="155427" bIns="77713"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9222015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0902218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2"/>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5" indent="0">
              <a:buNone/>
              <a:defRPr/>
            </a:lvl3pPr>
            <a:lvl4pPr marL="457110" indent="0">
              <a:buNone/>
              <a:defRPr/>
            </a:lvl4pPr>
            <a:lvl5pPr marL="685665"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19622684"/>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7756433"/>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159393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4284873"/>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29" indent="0">
              <a:buNone/>
              <a:tabLst/>
              <a:defRPr sz="2000"/>
            </a:lvl3pPr>
            <a:lvl4pPr marL="460284" indent="0">
              <a:buNone/>
              <a:defRPr/>
            </a:lvl4pPr>
            <a:lvl5pPr marL="685665"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5358144"/>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1"/>
              </a:buClr>
              <a:buFont typeface="Arial" pitchFamily="34" charset="0"/>
              <a:buChar char="•"/>
              <a:defRPr sz="3600"/>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7311722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1" y="1212851"/>
            <a:ext cx="5486399" cy="2536079"/>
          </a:xfrm>
        </p:spPr>
        <p:txBody>
          <a:bodyPr wrap="square">
            <a:spAutoFit/>
          </a:bodyPr>
          <a:lstStyle>
            <a:lvl1pPr marL="287282" indent="-287282">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62" indent="-233149">
              <a:defRPr sz="2400"/>
            </a:lvl2pPr>
            <a:lvl3pPr marL="699448" indent="-168386">
              <a:tabLst/>
              <a:defRPr sz="2000"/>
            </a:lvl3pPr>
            <a:lvl4pPr marL="880786" indent="-181338">
              <a:defRPr/>
            </a:lvl4pPr>
            <a:lvl5pPr marL="1049171" indent="-168386">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80907731"/>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296377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6301425"/>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1" tIns="46631" rIns="46631" bIns="46631"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0" y="1221159"/>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85"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93"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0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791"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2858704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5792674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128421811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93368557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7478528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098319113"/>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2271775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289349804"/>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6754986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96694125"/>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1550470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011033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33097458"/>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4787719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17628636"/>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058902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65596171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6468465"/>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41771576"/>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2515891"/>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174666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5683843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983272667"/>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4329859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10960898"/>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28265356"/>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65127856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2797556"/>
      </p:ext>
    </p:extLst>
  </p:cSld>
  <p:clrMapOvr>
    <a:masterClrMapping/>
  </p:clrMapOvr>
  <p:transition>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4521712"/>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69509491"/>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0046320"/>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614419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8797219"/>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7625113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theme" Target="../theme/theme5.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6.xml"/><Relationship Id="rId13" Type="http://schemas.openxmlformats.org/officeDocument/2006/relationships/slideLayout" Target="../slideLayouts/slideLayout101.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slideLayout" Target="../slideLayouts/slideLayout100.xml"/><Relationship Id="rId2" Type="http://schemas.openxmlformats.org/officeDocument/2006/relationships/slideLayout" Target="../slideLayouts/slideLayout90.xml"/><Relationship Id="rId16" Type="http://schemas.openxmlformats.org/officeDocument/2006/relationships/image" Target="../media/image7.png"/><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5" Type="http://schemas.openxmlformats.org/officeDocument/2006/relationships/theme" Target="../theme/theme6.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 Id="rId14" Type="http://schemas.openxmlformats.org/officeDocument/2006/relationships/slideLayout" Target="../slideLayouts/slideLayout10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hf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hf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73407356"/>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hf hdr="0" dt="0"/>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47581653"/>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hf hdr="0" dt="0"/>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0730278"/>
      </p:ext>
    </p:extLst>
  </p:cSld>
  <p:clrMap bg1="dk1" tx1="lt1" bg2="dk2" tx2="lt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 id="2147484251" r:id="rId11"/>
    <p:sldLayoutId id="2147484252" r:id="rId12"/>
    <p:sldLayoutId id="2147484253" r:id="rId13"/>
    <p:sldLayoutId id="2147484254" r:id="rId14"/>
    <p:sldLayoutId id="2147484255" r:id="rId15"/>
    <p:sldLayoutId id="2147484256" r:id="rId16"/>
    <p:sldLayoutId id="2147484257" r:id="rId17"/>
    <p:sldLayoutId id="2147484258" r:id="rId18"/>
    <p:sldLayoutId id="2147484259" r:id="rId19"/>
    <p:sldLayoutId id="2147484260" r:id="rId20"/>
    <p:sldLayoutId id="2147484261" r:id="rId21"/>
    <p:sldLayoutId id="2147484262" r:id="rId22"/>
  </p:sldLayoutIdLst>
  <p:transition>
    <p:fade/>
  </p:transition>
  <p:timing>
    <p:tnLst>
      <p:par>
        <p:cTn id="1" dur="indefinite" restart="never" nodeType="tmRoot"/>
      </p:par>
    </p:tnLst>
  </p:timing>
  <p:hf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6">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9220335"/>
      </p:ext>
    </p:extLst>
  </p:cSld>
  <p:clrMap bg1="lt1" tx1="dk1" bg2="lt2" tx2="dk2" accent1="accent1" accent2="accent2" accent3="accent3" accent4="accent4" accent5="accent5" accent6="accent6" hlink="hlink" folHlink="folHlink"/>
  <p:sldLayoutIdLst>
    <p:sldLayoutId id="2147484264" r:id="rId1"/>
    <p:sldLayoutId id="2147484265" r:id="rId2"/>
    <p:sldLayoutId id="2147484266" r:id="rId3"/>
    <p:sldLayoutId id="2147484267" r:id="rId4"/>
    <p:sldLayoutId id="2147484268" r:id="rId5"/>
    <p:sldLayoutId id="2147484269" r:id="rId6"/>
    <p:sldLayoutId id="2147484270" r:id="rId7"/>
    <p:sldLayoutId id="2147484271" r:id="rId8"/>
    <p:sldLayoutId id="2147484272" r:id="rId9"/>
    <p:sldLayoutId id="2147484273" r:id="rId10"/>
    <p:sldLayoutId id="2147484274" r:id="rId11"/>
    <p:sldLayoutId id="2147484275" r:id="rId12"/>
    <p:sldLayoutId id="2147484276" r:id="rId13"/>
    <p:sldLayoutId id="2147484277" r:id="rId14"/>
  </p:sldLayoutIdLst>
  <p:transition>
    <p:fade/>
  </p:transition>
  <p:timing>
    <p:tnLst>
      <p:par>
        <p:cTn id="1" dur="indefinite" restart="never" nodeType="tmRoot"/>
      </p:par>
    </p:tnLst>
  </p:timing>
  <p:hf hdr="0" dt="0"/>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9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7.xml"/></Relationships>
</file>

<file path=ppt/slides/_rels/slide15.xml.rels><?xml version="1.0" encoding="UTF-8" standalone="yes"?>
<Relationships xmlns="http://schemas.openxmlformats.org/package/2006/relationships"><Relationship Id="rId3" Type="http://schemas.openxmlformats.org/officeDocument/2006/relationships/hyperlink" Target="http://www.office365.com/" TargetMode="External"/><Relationship Id="rId2" Type="http://schemas.openxmlformats.org/officeDocument/2006/relationships/notesSlide" Target="../notesSlides/notesSlide15.xml"/><Relationship Id="rId1" Type="http://schemas.openxmlformats.org/officeDocument/2006/relationships/slideLayout" Target="../slideLayouts/slideLayout100.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97.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2.png"/><Relationship Id="rId2" Type="http://schemas.openxmlformats.org/officeDocument/2006/relationships/notesSlide" Target="../notesSlides/notesSlide19.xml"/><Relationship Id="rId1" Type="http://schemas.openxmlformats.org/officeDocument/2006/relationships/slideLayout" Target="../slideLayouts/slideLayout101.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7.xml"/></Relationships>
</file>

<file path=ppt/slides/_rels/slide20.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3.png"/><Relationship Id="rId7" Type="http://schemas.microsoft.com/office/2007/relationships/hdphoto" Target="../media/hdphoto2.wdp"/><Relationship Id="rId2" Type="http://schemas.openxmlformats.org/officeDocument/2006/relationships/notesSlide" Target="../notesSlides/notesSlide20.xml"/><Relationship Id="rId1" Type="http://schemas.openxmlformats.org/officeDocument/2006/relationships/slideLayout" Target="../slideLayouts/slideLayout102.xml"/><Relationship Id="rId6" Type="http://schemas.openxmlformats.org/officeDocument/2006/relationships/image" Target="../media/image25.png"/><Relationship Id="rId5" Type="http://schemas.microsoft.com/office/2007/relationships/hdphoto" Target="../media/hdphoto1.wdp"/><Relationship Id="rId4" Type="http://schemas.openxmlformats.org/officeDocument/2006/relationships/image" Target="../media/image24.png"/><Relationship Id="rId9" Type="http://schemas.microsoft.com/office/2007/relationships/hdphoto" Target="../media/hdphoto3.wdp"/></Relationships>
</file>

<file path=ppt/slides/_rels/slide21.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7.png"/><Relationship Id="rId7" Type="http://schemas.microsoft.com/office/2007/relationships/hdphoto" Target="../media/hdphoto5.wdp"/><Relationship Id="rId2" Type="http://schemas.openxmlformats.org/officeDocument/2006/relationships/notesSlide" Target="../notesSlides/notesSlide21.xml"/><Relationship Id="rId1" Type="http://schemas.openxmlformats.org/officeDocument/2006/relationships/slideLayout" Target="../slideLayouts/slideLayout102.xml"/><Relationship Id="rId6" Type="http://schemas.openxmlformats.org/officeDocument/2006/relationships/image" Target="../media/image29.png"/><Relationship Id="rId5" Type="http://schemas.microsoft.com/office/2007/relationships/hdphoto" Target="../media/hdphoto4.wdp"/><Relationship Id="rId10" Type="http://schemas.microsoft.com/office/2007/relationships/hdphoto" Target="../media/hdphoto6.wdp"/><Relationship Id="rId4" Type="http://schemas.openxmlformats.org/officeDocument/2006/relationships/image" Target="../media/image28.png"/><Relationship Id="rId9"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2.xml"/><Relationship Id="rId1" Type="http://schemas.openxmlformats.org/officeDocument/2006/relationships/slideLayout" Target="../slideLayouts/slideLayout102.xml"/><Relationship Id="rId5" Type="http://schemas.openxmlformats.org/officeDocument/2006/relationships/image" Target="../media/image34.jpeg"/><Relationship Id="rId4" Type="http://schemas.openxmlformats.org/officeDocument/2006/relationships/image" Target="../media/image33.jpeg"/></Relationships>
</file>

<file path=ppt/slides/_rels/slide23.xml.rels><?xml version="1.0" encoding="UTF-8" standalone="yes"?>
<Relationships xmlns="http://schemas.openxmlformats.org/package/2006/relationships"><Relationship Id="rId2" Type="http://schemas.openxmlformats.org/officeDocument/2006/relationships/hyperlink" Target="http://www.office365.com/" TargetMode="External"/><Relationship Id="rId1" Type="http://schemas.openxmlformats.org/officeDocument/2006/relationships/slideLayout" Target="../slideLayouts/slideLayout9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8.xml"/></Relationships>
</file>

<file path=ppt/slides/_rels/slide25.xml.rels><?xml version="1.0" encoding="UTF-8" standalone="yes"?>
<Relationships xmlns="http://schemas.openxmlformats.org/package/2006/relationships"><Relationship Id="rId3" Type="http://schemas.openxmlformats.org/officeDocument/2006/relationships/hyperlink" Target="mailto:sptrans@microsoft.com" TargetMode="External"/><Relationship Id="rId2" Type="http://schemas.openxmlformats.org/officeDocument/2006/relationships/notesSlide" Target="../notesSlides/notesSlide24.xml"/><Relationship Id="rId1" Type="http://schemas.openxmlformats.org/officeDocument/2006/relationships/slideLayout" Target="../slideLayouts/slideLayout9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9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91.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myspc.sharepointconference.com/" TargetMode="External"/><Relationship Id="rId1" Type="http://schemas.openxmlformats.org/officeDocument/2006/relationships/slideLayout" Target="../slideLayouts/slideLayout65.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hyperlink" Target="http://www.microsoftvolumelicensing.com/DocumentSearch.aspx?Mode=3&amp;DocumentTypeId=1" TargetMode="External"/><Relationship Id="rId2" Type="http://schemas.openxmlformats.org/officeDocument/2006/relationships/notesSlide" Target="../notesSlides/notesSlide3.xml"/><Relationship Id="rId1" Type="http://schemas.openxmlformats.org/officeDocument/2006/relationships/slideLayout" Target="../slideLayouts/slideLayout97.xml"/><Relationship Id="rId4" Type="http://schemas.openxmlformats.org/officeDocument/2006/relationships/hyperlink" Target="http://www.microsoftvolumelicensing.com/DocumentSearch.aspx?Mode=3&amp;DocumentTypeId=3"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7.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9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8.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9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98.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98.xml"/><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2022134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4240" y="83533"/>
            <a:ext cx="11520828" cy="339016"/>
          </a:xfrm>
        </p:spPr>
        <p:txBody>
          <a:bodyPr vert="horz" wrap="square" lIns="146304" tIns="91440" rIns="146304" bIns="91440" rtlCol="0" anchor="t">
            <a:noAutofit/>
          </a:bodyPr>
          <a:lstStyle/>
          <a:p>
            <a:r>
              <a:rPr lang="en-US" dirty="0">
                <a:solidFill>
                  <a:srgbClr val="0070C0"/>
                </a:solidFill>
                <a:ea typeface="Segoe UI" pitchFamily="34" charset="0"/>
              </a:rPr>
              <a:t>SharePoint – Usage Scenarios</a:t>
            </a:r>
          </a:p>
        </p:txBody>
      </p:sp>
      <p:sp>
        <p:nvSpPr>
          <p:cNvPr id="12" name="Rectangle 11"/>
          <p:cNvSpPr/>
          <p:nvPr/>
        </p:nvSpPr>
        <p:spPr bwMode="auto">
          <a:xfrm>
            <a:off x="1265237" y="2430462"/>
            <a:ext cx="2144468" cy="214442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ctr" anchorCtr="0" forceAA="0" compatLnSpc="1">
            <a:prstTxWarp prst="textNoShape">
              <a:avLst/>
            </a:prstTxWarp>
            <a:noAutofit/>
          </a:bodyPr>
          <a:lstStyle/>
          <a:p>
            <a:pPr algn="ctr" defTabSz="699286" fontAlgn="base">
              <a:spcBef>
                <a:spcPct val="0"/>
              </a:spcBef>
              <a:spcAft>
                <a:spcPct val="0"/>
              </a:spcAft>
            </a:pPr>
            <a:r>
              <a:rPr lang="en-US" sz="4000" spc="-39" dirty="0" smtClean="0">
                <a:gradFill>
                  <a:gsLst>
                    <a:gs pos="0">
                      <a:srgbClr val="FFFFFF"/>
                    </a:gs>
                    <a:gs pos="100000">
                      <a:srgbClr val="FFFFFF"/>
                    </a:gs>
                  </a:gsLst>
                  <a:lin ang="5400000" scaled="0"/>
                </a:gradFill>
                <a:ea typeface="Segoe UI" pitchFamily="34" charset="0"/>
                <a:cs typeface="Segoe UI" pitchFamily="34" charset="0"/>
              </a:rPr>
              <a:t>Intranet</a:t>
            </a:r>
            <a:endParaRPr lang="en-US" sz="4000" spc="-39" dirty="0">
              <a:gradFill>
                <a:gsLst>
                  <a:gs pos="0">
                    <a:srgbClr val="FFFFFF"/>
                  </a:gs>
                  <a:gs pos="100000">
                    <a:srgbClr val="FFFFFF"/>
                  </a:gs>
                </a:gsLst>
                <a:lin ang="5400000" scaled="0"/>
              </a:gradFill>
              <a:ea typeface="Segoe UI" pitchFamily="34" charset="0"/>
              <a:cs typeface="Segoe UI" pitchFamily="34" charset="0"/>
            </a:endParaRPr>
          </a:p>
        </p:txBody>
      </p:sp>
      <p:sp>
        <p:nvSpPr>
          <p:cNvPr id="15" name="Rectangle 14"/>
          <p:cNvSpPr/>
          <p:nvPr/>
        </p:nvSpPr>
        <p:spPr bwMode="auto">
          <a:xfrm>
            <a:off x="4922837" y="2432962"/>
            <a:ext cx="2144468" cy="214442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ctr" anchorCtr="0" forceAA="0" compatLnSpc="1">
            <a:prstTxWarp prst="textNoShape">
              <a:avLst/>
            </a:prstTxWarp>
            <a:noAutofit/>
          </a:bodyPr>
          <a:lstStyle/>
          <a:p>
            <a:pPr algn="ctr" defTabSz="699286" fontAlgn="base">
              <a:spcBef>
                <a:spcPct val="0"/>
              </a:spcBef>
              <a:spcAft>
                <a:spcPct val="0"/>
              </a:spcAft>
            </a:pPr>
            <a:r>
              <a:rPr lang="en-US" sz="4000" spc="-39" dirty="0" smtClean="0">
                <a:gradFill>
                  <a:gsLst>
                    <a:gs pos="0">
                      <a:srgbClr val="FFFFFF"/>
                    </a:gs>
                    <a:gs pos="100000">
                      <a:srgbClr val="FFFFFF"/>
                    </a:gs>
                  </a:gsLst>
                  <a:lin ang="5400000" scaled="0"/>
                </a:gradFill>
                <a:ea typeface="Segoe UI" pitchFamily="34" charset="0"/>
                <a:cs typeface="Segoe UI" pitchFamily="34" charset="0"/>
              </a:rPr>
              <a:t>Extranet</a:t>
            </a:r>
            <a:endParaRPr lang="en-US" sz="4000" spc="-39" dirty="0">
              <a:gradFill>
                <a:gsLst>
                  <a:gs pos="0">
                    <a:srgbClr val="FFFFFF"/>
                  </a:gs>
                  <a:gs pos="100000">
                    <a:srgbClr val="FFFFFF"/>
                  </a:gs>
                </a:gsLst>
                <a:lin ang="5400000" scaled="0"/>
              </a:gradFill>
              <a:ea typeface="Segoe UI" pitchFamily="34" charset="0"/>
              <a:cs typeface="Segoe UI" pitchFamily="34" charset="0"/>
            </a:endParaRPr>
          </a:p>
        </p:txBody>
      </p:sp>
      <p:sp>
        <p:nvSpPr>
          <p:cNvPr id="16" name="Rectangle 15"/>
          <p:cNvSpPr/>
          <p:nvPr/>
        </p:nvSpPr>
        <p:spPr bwMode="auto">
          <a:xfrm>
            <a:off x="8809037" y="2430461"/>
            <a:ext cx="2144468" cy="214442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ctr" anchorCtr="0" forceAA="0" compatLnSpc="1">
            <a:prstTxWarp prst="textNoShape">
              <a:avLst/>
            </a:prstTxWarp>
            <a:noAutofit/>
          </a:bodyPr>
          <a:lstStyle/>
          <a:p>
            <a:pPr algn="ctr" defTabSz="699286" fontAlgn="base">
              <a:spcBef>
                <a:spcPct val="0"/>
              </a:spcBef>
              <a:spcAft>
                <a:spcPct val="0"/>
              </a:spcAft>
            </a:pPr>
            <a:r>
              <a:rPr lang="en-US" sz="4000" spc="-39" dirty="0" smtClean="0">
                <a:gradFill>
                  <a:gsLst>
                    <a:gs pos="0">
                      <a:srgbClr val="FFFFFF"/>
                    </a:gs>
                    <a:gs pos="100000">
                      <a:srgbClr val="FFFFFF"/>
                    </a:gs>
                  </a:gsLst>
                  <a:lin ang="5400000" scaled="0"/>
                </a:gradFill>
                <a:ea typeface="Segoe UI" pitchFamily="34" charset="0"/>
                <a:cs typeface="Segoe UI" pitchFamily="34" charset="0"/>
              </a:rPr>
              <a:t>Internet</a:t>
            </a:r>
          </a:p>
          <a:p>
            <a:pPr algn="ctr" defTabSz="699286" fontAlgn="base">
              <a:spcBef>
                <a:spcPct val="0"/>
              </a:spcBef>
              <a:spcAft>
                <a:spcPct val="0"/>
              </a:spcAft>
            </a:pPr>
            <a:r>
              <a:rPr lang="en-US" sz="4000" spc="-39" dirty="0" smtClean="0">
                <a:gradFill>
                  <a:gsLst>
                    <a:gs pos="0">
                      <a:srgbClr val="FFFFFF"/>
                    </a:gs>
                    <a:gs pos="100000">
                      <a:srgbClr val="FFFFFF"/>
                    </a:gs>
                  </a:gsLst>
                  <a:lin ang="5400000" scaled="0"/>
                </a:gradFill>
                <a:ea typeface="Segoe UI" pitchFamily="34" charset="0"/>
                <a:cs typeface="Segoe UI" pitchFamily="34" charset="0"/>
              </a:rPr>
              <a:t>Sites</a:t>
            </a:r>
            <a:endParaRPr lang="en-US" sz="4000" spc="-39" dirty="0">
              <a:gradFill>
                <a:gsLst>
                  <a:gs pos="0">
                    <a:srgbClr val="FFFFFF"/>
                  </a:gs>
                  <a:gs pos="100000">
                    <a:srgbClr val="FFFFFF"/>
                  </a:gs>
                </a:gsLst>
                <a:lin ang="5400000" scaled="0"/>
              </a:gradFill>
              <a:ea typeface="Segoe UI" pitchFamily="34" charset="0"/>
              <a:cs typeface="Segoe UI" pitchFamily="34" charset="0"/>
            </a:endParaRPr>
          </a:p>
        </p:txBody>
      </p:sp>
      <p:sp>
        <p:nvSpPr>
          <p:cNvPr id="6"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10</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63459642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24240" y="83533"/>
            <a:ext cx="11520828" cy="339016"/>
          </a:xfrm>
        </p:spPr>
        <p:txBody>
          <a:bodyPr vert="horz" wrap="square" lIns="146304" tIns="91440" rIns="146304" bIns="91440" rtlCol="0" anchor="t">
            <a:noAutofit/>
          </a:bodyPr>
          <a:lstStyle/>
          <a:p>
            <a:r>
              <a:rPr lang="en-US" dirty="0">
                <a:solidFill>
                  <a:srgbClr val="0070C0"/>
                </a:solidFill>
                <a:ea typeface="Segoe UI" pitchFamily="34" charset="0"/>
              </a:rPr>
              <a:t>SharePoint – Deployment Scenarios</a:t>
            </a:r>
          </a:p>
        </p:txBody>
      </p:sp>
      <p:grpSp>
        <p:nvGrpSpPr>
          <p:cNvPr id="7" name="Group 6"/>
          <p:cNvGrpSpPr/>
          <p:nvPr/>
        </p:nvGrpSpPr>
        <p:grpSpPr>
          <a:xfrm>
            <a:off x="7285037" y="1897062"/>
            <a:ext cx="2332115" cy="2603584"/>
            <a:chOff x="7057297" y="3096384"/>
            <a:chExt cx="2332115" cy="2603584"/>
          </a:xfrm>
        </p:grpSpPr>
        <p:sp>
          <p:nvSpPr>
            <p:cNvPr id="8" name="Rectangle 7"/>
            <p:cNvSpPr/>
            <p:nvPr/>
          </p:nvSpPr>
          <p:spPr bwMode="auto">
            <a:xfrm>
              <a:off x="7057297" y="3555539"/>
              <a:ext cx="2144468" cy="214442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smtClean="0">
                  <a:gradFill>
                    <a:gsLst>
                      <a:gs pos="0">
                        <a:srgbClr val="FFFFFF"/>
                      </a:gs>
                      <a:gs pos="100000">
                        <a:srgbClr val="FFFFFF"/>
                      </a:gs>
                    </a:gsLst>
                    <a:lin ang="5400000" scaled="0"/>
                  </a:gradFill>
                  <a:ea typeface="Segoe UI" pitchFamily="34" charset="0"/>
                  <a:cs typeface="Segoe UI" pitchFamily="34" charset="0"/>
                </a:rPr>
                <a:t>In the </a:t>
              </a:r>
              <a:r>
                <a:rPr lang="en-US" sz="2039" spc="-39" dirty="0">
                  <a:gradFill>
                    <a:gsLst>
                      <a:gs pos="0">
                        <a:srgbClr val="FFFFFF"/>
                      </a:gs>
                      <a:gs pos="100000">
                        <a:srgbClr val="FFFFFF"/>
                      </a:gs>
                    </a:gsLst>
                    <a:lin ang="5400000" scaled="0"/>
                  </a:gradFill>
                  <a:ea typeface="Segoe UI" pitchFamily="34" charset="0"/>
                  <a:cs typeface="Segoe UI" pitchFamily="34" charset="0"/>
                </a:rPr>
                <a:t>Cloud</a:t>
              </a:r>
            </a:p>
          </p:txBody>
        </p:sp>
        <p:pic>
          <p:nvPicPr>
            <p:cNvPr id="9" name="Picture 6" descr="C:\Users\hannahr\Dropbox\MOD Servers Metro Icon Library\victor melniciuc\PNGs\Icons_Infrastructure-05.png"/>
            <p:cNvPicPr>
              <a:picLocks noChangeAspect="1" noChangeArrowheads="1"/>
            </p:cNvPicPr>
            <p:nvPr/>
          </p:nvPicPr>
          <p:blipFill>
            <a:blip r:embed="rId3" cstate="print">
              <a:lum bright="70000" contrast="-70000"/>
              <a:extLst>
                <a:ext uri="{28A0092B-C50C-407E-A947-70E740481C1C}">
                  <a14:useLocalDpi xmlns:a14="http://schemas.microsoft.com/office/drawing/2010/main" val="0"/>
                </a:ext>
              </a:extLst>
            </a:blip>
            <a:srcRect/>
            <a:stretch>
              <a:fillRect/>
            </a:stretch>
          </p:blipFill>
          <p:spPr bwMode="auto">
            <a:xfrm>
              <a:off x="7057297" y="3096384"/>
              <a:ext cx="2332115" cy="233150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 name="Group 1"/>
          <p:cNvGrpSpPr/>
          <p:nvPr/>
        </p:nvGrpSpPr>
        <p:grpSpPr>
          <a:xfrm>
            <a:off x="3159369" y="2356217"/>
            <a:ext cx="2144468" cy="2144429"/>
            <a:chOff x="2636837" y="2356217"/>
            <a:chExt cx="2144468" cy="2144429"/>
          </a:xfrm>
        </p:grpSpPr>
        <p:sp>
          <p:nvSpPr>
            <p:cNvPr id="5" name="Rectangle 4"/>
            <p:cNvSpPr/>
            <p:nvPr/>
          </p:nvSpPr>
          <p:spPr bwMode="auto">
            <a:xfrm>
              <a:off x="2636837" y="2356217"/>
              <a:ext cx="2144468" cy="214442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smtClean="0">
                  <a:gradFill>
                    <a:gsLst>
                      <a:gs pos="0">
                        <a:srgbClr val="FFFFFF"/>
                      </a:gs>
                      <a:gs pos="100000">
                        <a:srgbClr val="FFFFFF"/>
                      </a:gs>
                    </a:gsLst>
                    <a:lin ang="5400000" scaled="0"/>
                  </a:gradFill>
                  <a:ea typeface="Segoe UI" pitchFamily="34" charset="0"/>
                  <a:cs typeface="Segoe UI" pitchFamily="34" charset="0"/>
                </a:rPr>
                <a:t>On-Premise</a:t>
              </a:r>
              <a:endParaRPr lang="en-US" sz="2039" spc="-39" dirty="0">
                <a:gradFill>
                  <a:gsLst>
                    <a:gs pos="0">
                      <a:srgbClr val="FFFFFF"/>
                    </a:gs>
                    <a:gs pos="100000">
                      <a:srgbClr val="FFFFFF"/>
                    </a:gs>
                  </a:gsLst>
                  <a:lin ang="5400000" scaled="0"/>
                </a:gradFill>
                <a:ea typeface="Segoe UI" pitchFamily="34" charset="0"/>
                <a:cs typeface="Segoe UI" pitchFamily="34" charset="0"/>
              </a:endParaRPr>
            </a:p>
          </p:txBody>
        </p:sp>
        <p:sp>
          <p:nvSpPr>
            <p:cNvPr id="10" name="Freeform 9"/>
            <p:cNvSpPr>
              <a:spLocks noEditPoints="1"/>
            </p:cNvSpPr>
            <p:nvPr/>
          </p:nvSpPr>
          <p:spPr bwMode="black">
            <a:xfrm>
              <a:off x="3094037" y="2887662"/>
              <a:ext cx="394477" cy="761998"/>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FFFFFF">
                    <a:lumMod val="50000"/>
                  </a:srgbClr>
                </a:solidFill>
                <a:latin typeface="Segoe Light" pitchFamily="34" charset="0"/>
              </a:endParaRPr>
            </a:p>
          </p:txBody>
        </p:sp>
        <p:sp>
          <p:nvSpPr>
            <p:cNvPr id="11" name="Freeform 10"/>
            <p:cNvSpPr>
              <a:spLocks noEditPoints="1"/>
            </p:cNvSpPr>
            <p:nvPr/>
          </p:nvSpPr>
          <p:spPr bwMode="black">
            <a:xfrm>
              <a:off x="3797998" y="2887662"/>
              <a:ext cx="394477" cy="761998"/>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dirty="0">
                <a:solidFill>
                  <a:srgbClr val="FFFFFF">
                    <a:lumMod val="50000"/>
                  </a:srgbClr>
                </a:solidFill>
                <a:latin typeface="Segoe Light" pitchFamily="34" charset="0"/>
              </a:endParaRPr>
            </a:p>
          </p:txBody>
        </p:sp>
      </p:grpSp>
      <p:sp>
        <p:nvSpPr>
          <p:cNvPr id="12"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11</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77123528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a:spLocks/>
          </p:cNvSpPr>
          <p:nvPr/>
        </p:nvSpPr>
        <p:spPr bwMode="auto">
          <a:xfrm>
            <a:off x="9875837" y="2274194"/>
            <a:ext cx="1814583"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E4</a:t>
            </a:r>
          </a:p>
        </p:txBody>
      </p:sp>
      <p:sp>
        <p:nvSpPr>
          <p:cNvPr id="39" name="Rectangle 38"/>
          <p:cNvSpPr>
            <a:spLocks/>
          </p:cNvSpPr>
          <p:nvPr/>
        </p:nvSpPr>
        <p:spPr bwMode="auto">
          <a:xfrm>
            <a:off x="9890054" y="2895722"/>
            <a:ext cx="1814583"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E3</a:t>
            </a:r>
          </a:p>
        </p:txBody>
      </p:sp>
      <p:sp>
        <p:nvSpPr>
          <p:cNvPr id="37" name="Rectangle 36"/>
          <p:cNvSpPr>
            <a:spLocks/>
          </p:cNvSpPr>
          <p:nvPr/>
        </p:nvSpPr>
        <p:spPr bwMode="auto">
          <a:xfrm>
            <a:off x="9875837" y="4259262"/>
            <a:ext cx="1814583"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E1</a:t>
            </a:r>
          </a:p>
        </p:txBody>
      </p:sp>
      <p:sp>
        <p:nvSpPr>
          <p:cNvPr id="26" name="Title 1"/>
          <p:cNvSpPr txBox="1">
            <a:spLocks/>
          </p:cNvSpPr>
          <p:nvPr/>
        </p:nvSpPr>
        <p:spPr>
          <a:xfrm>
            <a:off x="531948" y="233151"/>
            <a:ext cx="11370961" cy="762786"/>
          </a:xfrm>
          <a:prstGeom prst="rect">
            <a:avLst/>
          </a:prstGeom>
        </p:spPr>
        <p:txBody>
          <a:bodyPr vert="horz" wrap="square" lIns="0" tIns="0" rIns="0" bIns="0" rtlCol="0" anchor="t">
            <a:noAutofit/>
          </a:bodyPr>
          <a:lstStyle>
            <a:lvl1pPr algn="l" defTabSz="914363" rtl="0" eaLnBrk="1" latinLnBrk="0" hangingPunct="1">
              <a:lnSpc>
                <a:spcPct val="90000"/>
              </a:lnSpc>
              <a:spcBef>
                <a:spcPct val="0"/>
              </a:spcBef>
              <a:buNone/>
              <a:defRPr lang="en-US" sz="5400" b="0" kern="1200" cap="none" spc="-100" baseline="0">
                <a:ln w="3175">
                  <a:noFill/>
                </a:ln>
                <a:gradFill>
                  <a:gsLst>
                    <a:gs pos="1250">
                      <a:schemeClr val="tx2"/>
                    </a:gs>
                    <a:gs pos="100000">
                      <a:schemeClr val="tx2"/>
                    </a:gs>
                  </a:gsLst>
                  <a:lin ang="5400000" scaled="0"/>
                </a:gradFill>
                <a:effectLst/>
                <a:latin typeface="+mj-lt"/>
                <a:ea typeface="+mn-ea"/>
                <a:cs typeface="Arial" charset="0"/>
              </a:defRPr>
            </a:lvl1pPr>
          </a:lstStyle>
          <a:p>
            <a:r>
              <a:rPr sz="5507" dirty="0" smtClean="0">
                <a:gradFill>
                  <a:gsLst>
                    <a:gs pos="1250">
                      <a:srgbClr val="EB3C00"/>
                    </a:gs>
                    <a:gs pos="100000">
                      <a:srgbClr val="EB3C00"/>
                    </a:gs>
                  </a:gsLst>
                  <a:lin ang="5400000" scaled="0"/>
                </a:gradFill>
              </a:rPr>
              <a:t>SharePoint Licensing Basics</a:t>
            </a:r>
            <a:endParaRPr sz="5507" dirty="0">
              <a:gradFill>
                <a:gsLst>
                  <a:gs pos="1250">
                    <a:srgbClr val="EB3C00"/>
                  </a:gs>
                  <a:gs pos="100000">
                    <a:srgbClr val="EB3C00"/>
                  </a:gs>
                </a:gsLst>
                <a:lin ang="5400000" scaled="0"/>
              </a:gradFill>
            </a:endParaRPr>
          </a:p>
        </p:txBody>
      </p:sp>
      <p:sp>
        <p:nvSpPr>
          <p:cNvPr id="27" name="TextBox 26"/>
          <p:cNvSpPr txBox="1"/>
          <p:nvPr/>
        </p:nvSpPr>
        <p:spPr>
          <a:xfrm>
            <a:off x="533568" y="1002264"/>
            <a:ext cx="11369341" cy="320182"/>
          </a:xfrm>
          <a:prstGeom prst="rect">
            <a:avLst/>
          </a:prstGeom>
          <a:noFill/>
        </p:spPr>
        <p:txBody>
          <a:bodyPr wrap="square" lIns="0" tIns="0" rIns="0" bIns="0" rtlCol="0">
            <a:spAutoFit/>
          </a:bodyPr>
          <a:lstStyle/>
          <a:p>
            <a:r>
              <a:rPr lang="en-US" sz="2040" spc="-71" dirty="0">
                <a:gradFill>
                  <a:gsLst>
                    <a:gs pos="2917">
                      <a:srgbClr val="797A7D"/>
                    </a:gs>
                    <a:gs pos="95000">
                      <a:srgbClr val="797A7D"/>
                    </a:gs>
                  </a:gsLst>
                  <a:lin ang="5400000" scaled="0"/>
                </a:gradFill>
              </a:rPr>
              <a:t>Exchange, SharePoint and Lync work together to provide even more value in the Enterprise Suites</a:t>
            </a:r>
          </a:p>
        </p:txBody>
      </p:sp>
      <p:sp>
        <p:nvSpPr>
          <p:cNvPr id="41" name="Rectangle 40"/>
          <p:cNvSpPr>
            <a:spLocks/>
          </p:cNvSpPr>
          <p:nvPr/>
        </p:nvSpPr>
        <p:spPr bwMode="auto">
          <a:xfrm>
            <a:off x="731837" y="2595300"/>
            <a:ext cx="1828800" cy="484954"/>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Enterprise CAL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a:spLocks/>
          </p:cNvSpPr>
          <p:nvPr/>
        </p:nvSpPr>
        <p:spPr bwMode="auto">
          <a:xfrm>
            <a:off x="746759" y="3890202"/>
            <a:ext cx="1813878" cy="511412"/>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SharePoint Standard CAL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a:spLocks/>
          </p:cNvSpPr>
          <p:nvPr/>
        </p:nvSpPr>
        <p:spPr bwMode="auto">
          <a:xfrm>
            <a:off x="3475037" y="2582862"/>
            <a:ext cx="1824263" cy="547684"/>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Enterprise CAL Suite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a:spLocks/>
          </p:cNvSpPr>
          <p:nvPr/>
        </p:nvSpPr>
        <p:spPr bwMode="auto">
          <a:xfrm>
            <a:off x="3479574" y="3824050"/>
            <a:ext cx="1834647" cy="577564"/>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Core CAL Suite</a:t>
            </a:r>
            <a:endParaRPr lang="en-US" dirty="0">
              <a:gradFill>
                <a:gsLst>
                  <a:gs pos="0">
                    <a:srgbClr val="FFFFFF"/>
                  </a:gs>
                  <a:gs pos="100000">
                    <a:srgbClr val="FFFFFF"/>
                  </a:gs>
                </a:gsLst>
                <a:lin ang="5400000" scaled="0"/>
              </a:gradFill>
              <a:ea typeface="Segoe UI" pitchFamily="34" charset="0"/>
              <a:cs typeface="Segoe UI" pitchFamily="34" charset="0"/>
            </a:endParaRPr>
          </a:p>
        </p:txBody>
      </p:sp>
      <p:cxnSp>
        <p:nvCxnSpPr>
          <p:cNvPr id="4" name="Straight Connector 3"/>
          <p:cNvCxnSpPr/>
          <p:nvPr/>
        </p:nvCxnSpPr>
        <p:spPr>
          <a:xfrm>
            <a:off x="731837" y="3416440"/>
            <a:ext cx="10913209" cy="5377"/>
          </a:xfrm>
          <a:prstGeom prst="line">
            <a:avLst/>
          </a:prstGeom>
          <a:ln>
            <a:solidFill>
              <a:schemeClr val="tx1"/>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sp>
        <p:nvSpPr>
          <p:cNvPr id="47" name="Rectangle 46"/>
          <p:cNvSpPr>
            <a:spLocks/>
          </p:cNvSpPr>
          <p:nvPr/>
        </p:nvSpPr>
        <p:spPr bwMode="auto">
          <a:xfrm>
            <a:off x="7132638" y="2582862"/>
            <a:ext cx="1824262"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a:t>
            </a:r>
            <a:r>
              <a:rPr lang="en-US" dirty="0" smtClean="0">
                <a:gradFill>
                  <a:gsLst>
                    <a:gs pos="0">
                      <a:srgbClr val="FFFFFF"/>
                    </a:gs>
                    <a:gs pos="100000">
                      <a:srgbClr val="FFFFFF"/>
                    </a:gs>
                  </a:gsLst>
                  <a:lin ang="5400000" scaled="0"/>
                </a:gradFill>
                <a:ea typeface="Segoe UI" pitchFamily="34" charset="0"/>
                <a:cs typeface="Segoe UI" pitchFamily="34" charset="0"/>
              </a:rPr>
              <a:t>Online Plan 2*</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48" name="Rectangle 47"/>
          <p:cNvSpPr>
            <a:spLocks/>
          </p:cNvSpPr>
          <p:nvPr/>
        </p:nvSpPr>
        <p:spPr bwMode="auto">
          <a:xfrm>
            <a:off x="7147559" y="3926708"/>
            <a:ext cx="1809341"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SharePoint Online Plan 1*</a:t>
            </a:r>
            <a:endParaRPr lang="en-US" dirty="0">
              <a:gradFill>
                <a:gsLst>
                  <a:gs pos="0">
                    <a:srgbClr val="FFFFFF"/>
                  </a:gs>
                  <a:gs pos="100000">
                    <a:srgbClr val="FFFFFF"/>
                  </a:gs>
                </a:gsLst>
                <a:lin ang="5400000" scaled="0"/>
              </a:gradFill>
              <a:ea typeface="Segoe UI" pitchFamily="34" charset="0"/>
              <a:cs typeface="Segoe UI" pitchFamily="34" charset="0"/>
            </a:endParaRPr>
          </a:p>
        </p:txBody>
      </p:sp>
      <p:grpSp>
        <p:nvGrpSpPr>
          <p:cNvPr id="52" name="Group 51"/>
          <p:cNvGrpSpPr/>
          <p:nvPr/>
        </p:nvGrpSpPr>
        <p:grpSpPr>
          <a:xfrm>
            <a:off x="731837" y="5358433"/>
            <a:ext cx="10972800" cy="1491629"/>
            <a:chOff x="731837" y="5358433"/>
            <a:chExt cx="10972800" cy="1491629"/>
          </a:xfrm>
        </p:grpSpPr>
        <p:sp>
          <p:nvSpPr>
            <p:cNvPr id="34" name="TextBox 33"/>
            <p:cNvSpPr txBox="1"/>
            <p:nvPr/>
          </p:nvSpPr>
          <p:spPr>
            <a:xfrm>
              <a:off x="9875838" y="5358433"/>
              <a:ext cx="1828799" cy="499817"/>
            </a:xfrm>
            <a:prstGeom prst="rect">
              <a:avLst/>
            </a:prstGeom>
            <a:noFill/>
          </p:spPr>
          <p:txBody>
            <a:bodyPr wrap="square" lIns="0" tIns="0" rIns="0" bIns="0" rtlCol="0">
              <a:spAutoFit/>
            </a:bodyPr>
            <a:lstStyle/>
            <a:p>
              <a:pPr algn="ctr"/>
              <a:r>
                <a:rPr lang="en-US" sz="2448" spc="-71" dirty="0" smtClean="0">
                  <a:gradFill>
                    <a:gsLst>
                      <a:gs pos="2917">
                        <a:srgbClr val="797A7D"/>
                      </a:gs>
                      <a:gs pos="95000">
                        <a:srgbClr val="797A7D"/>
                      </a:gs>
                    </a:gsLst>
                    <a:lin ang="5400000" scaled="0"/>
                  </a:gradFill>
                </a:rPr>
                <a:t>O365 E Suite</a:t>
              </a:r>
            </a:p>
            <a:p>
              <a:pPr algn="ctr"/>
              <a:r>
                <a:rPr lang="en-US" sz="800" spc="-71" dirty="0" smtClean="0">
                  <a:gradFill>
                    <a:gsLst>
                      <a:gs pos="2917">
                        <a:srgbClr val="797A7D"/>
                      </a:gs>
                      <a:gs pos="95000">
                        <a:srgbClr val="797A7D"/>
                      </a:gs>
                    </a:gsLst>
                    <a:lin ang="5400000" scaled="0"/>
                  </a:gradFill>
                </a:rPr>
                <a:t>(includes Exchange, SharePoint and Lync)</a:t>
              </a:r>
              <a:endParaRPr lang="en-US" sz="800" spc="-71" dirty="0">
                <a:gradFill>
                  <a:gsLst>
                    <a:gs pos="2917">
                      <a:srgbClr val="797A7D"/>
                    </a:gs>
                    <a:gs pos="95000">
                      <a:srgbClr val="797A7D"/>
                    </a:gs>
                  </a:gsLst>
                  <a:lin ang="5400000" scaled="0"/>
                </a:gradFill>
              </a:endParaRPr>
            </a:p>
          </p:txBody>
        </p:sp>
        <p:sp>
          <p:nvSpPr>
            <p:cNvPr id="43" name="TextBox 42"/>
            <p:cNvSpPr txBox="1"/>
            <p:nvPr/>
          </p:nvSpPr>
          <p:spPr>
            <a:xfrm>
              <a:off x="3413307" y="5358433"/>
              <a:ext cx="2127314" cy="530594"/>
            </a:xfrm>
            <a:prstGeom prst="rect">
              <a:avLst/>
            </a:prstGeom>
            <a:noFill/>
          </p:spPr>
          <p:txBody>
            <a:bodyPr wrap="none" lIns="0" tIns="0" rIns="0" bIns="0" rtlCol="0">
              <a:spAutoFit/>
            </a:bodyPr>
            <a:lstStyle/>
            <a:p>
              <a:pPr algn="ctr"/>
              <a:r>
                <a:rPr lang="en-US" sz="2448" spc="-71" dirty="0" smtClean="0">
                  <a:gradFill>
                    <a:gsLst>
                      <a:gs pos="2917">
                        <a:srgbClr val="797A7D"/>
                      </a:gs>
                      <a:gs pos="95000">
                        <a:srgbClr val="797A7D"/>
                      </a:gs>
                    </a:gsLst>
                    <a:lin ang="5400000" scaled="0"/>
                  </a:gradFill>
                </a:rPr>
                <a:t>CAL Suite</a:t>
              </a:r>
            </a:p>
            <a:p>
              <a:pPr algn="ctr"/>
              <a:r>
                <a:rPr lang="en-US" sz="1000" spc="-71" dirty="0" smtClean="0">
                  <a:gradFill>
                    <a:gsLst>
                      <a:gs pos="2917">
                        <a:srgbClr val="797A7D"/>
                      </a:gs>
                      <a:gs pos="95000">
                        <a:srgbClr val="797A7D"/>
                      </a:gs>
                    </a:gsLst>
                    <a:lin ang="5400000" scaled="0"/>
                  </a:gradFill>
                </a:rPr>
                <a:t>(includes Exchange, SharePoint and Lync etc.)</a:t>
              </a:r>
              <a:endParaRPr lang="en-US" sz="1000" spc="-71" dirty="0">
                <a:gradFill>
                  <a:gsLst>
                    <a:gs pos="2917">
                      <a:srgbClr val="797A7D"/>
                    </a:gs>
                    <a:gs pos="95000">
                      <a:srgbClr val="797A7D"/>
                    </a:gs>
                  </a:gsLst>
                  <a:lin ang="5400000" scaled="0"/>
                </a:gradFill>
              </a:endParaRPr>
            </a:p>
          </p:txBody>
        </p:sp>
        <p:sp>
          <p:nvSpPr>
            <p:cNvPr id="44" name="TextBox 43"/>
            <p:cNvSpPr txBox="1"/>
            <p:nvPr/>
          </p:nvSpPr>
          <p:spPr>
            <a:xfrm>
              <a:off x="731837" y="5362453"/>
              <a:ext cx="1828800" cy="530594"/>
            </a:xfrm>
            <a:prstGeom prst="rect">
              <a:avLst/>
            </a:prstGeom>
            <a:noFill/>
          </p:spPr>
          <p:txBody>
            <a:bodyPr wrap="square" lIns="0" tIns="0" rIns="0" bIns="0" rtlCol="0">
              <a:spAutoFit/>
            </a:bodyPr>
            <a:lstStyle/>
            <a:p>
              <a:pPr algn="ctr"/>
              <a:r>
                <a:rPr lang="en-US" sz="2448" spc="-71" dirty="0" smtClean="0">
                  <a:gradFill>
                    <a:gsLst>
                      <a:gs pos="2917">
                        <a:srgbClr val="797A7D"/>
                      </a:gs>
                      <a:gs pos="95000">
                        <a:srgbClr val="797A7D"/>
                      </a:gs>
                    </a:gsLst>
                    <a:lin ang="5400000" scaled="0"/>
                  </a:gradFill>
                </a:rPr>
                <a:t>Standalone</a:t>
              </a:r>
            </a:p>
            <a:p>
              <a:pPr algn="ctr"/>
              <a:endParaRPr lang="en-US" sz="1000" spc="-71" dirty="0">
                <a:gradFill>
                  <a:gsLst>
                    <a:gs pos="2917">
                      <a:srgbClr val="797A7D"/>
                    </a:gs>
                    <a:gs pos="95000">
                      <a:srgbClr val="797A7D"/>
                    </a:gs>
                  </a:gsLst>
                  <a:lin ang="5400000" scaled="0"/>
                </a:gradFill>
              </a:endParaRPr>
            </a:p>
          </p:txBody>
        </p:sp>
        <p:sp>
          <p:nvSpPr>
            <p:cNvPr id="49" name="TextBox 48"/>
            <p:cNvSpPr txBox="1"/>
            <p:nvPr/>
          </p:nvSpPr>
          <p:spPr>
            <a:xfrm>
              <a:off x="7147560" y="5365259"/>
              <a:ext cx="1813878" cy="907300"/>
            </a:xfrm>
            <a:prstGeom prst="rect">
              <a:avLst/>
            </a:prstGeom>
            <a:noFill/>
          </p:spPr>
          <p:txBody>
            <a:bodyPr wrap="square" lIns="0" tIns="0" rIns="0" bIns="0" rtlCol="0">
              <a:spAutoFit/>
            </a:bodyPr>
            <a:lstStyle/>
            <a:p>
              <a:pPr algn="ctr"/>
              <a:r>
                <a:rPr lang="en-US" sz="2448" spc="-71" dirty="0" smtClean="0">
                  <a:gradFill>
                    <a:gsLst>
                      <a:gs pos="2917">
                        <a:srgbClr val="797A7D"/>
                      </a:gs>
                      <a:gs pos="95000">
                        <a:srgbClr val="797A7D"/>
                      </a:gs>
                    </a:gsLst>
                    <a:lin ang="5400000" scaled="0"/>
                  </a:gradFill>
                </a:rPr>
                <a:t>Standalone</a:t>
              </a:r>
            </a:p>
            <a:p>
              <a:pPr algn="ctr"/>
              <a:r>
                <a:rPr lang="en-US" sz="2448" spc="-71" dirty="0" smtClean="0">
                  <a:gradFill>
                    <a:gsLst>
                      <a:gs pos="2917">
                        <a:srgbClr val="797A7D"/>
                      </a:gs>
                      <a:gs pos="95000">
                        <a:srgbClr val="797A7D"/>
                      </a:gs>
                    </a:gsLst>
                    <a:lin ang="5400000" scaled="0"/>
                  </a:gradFill>
                </a:rPr>
                <a:t>Online</a:t>
              </a:r>
            </a:p>
            <a:p>
              <a:pPr algn="ctr"/>
              <a:endParaRPr lang="en-US" sz="1000" spc="-71" dirty="0">
                <a:gradFill>
                  <a:gsLst>
                    <a:gs pos="2917">
                      <a:srgbClr val="797A7D"/>
                    </a:gs>
                    <a:gs pos="95000">
                      <a:srgbClr val="797A7D"/>
                    </a:gs>
                  </a:gsLst>
                  <a:lin ang="5400000" scaled="0"/>
                </a:gradFill>
              </a:endParaRPr>
            </a:p>
          </p:txBody>
        </p:sp>
        <p:sp>
          <p:nvSpPr>
            <p:cNvPr id="8" name="TextBox 7"/>
            <p:cNvSpPr txBox="1"/>
            <p:nvPr/>
          </p:nvSpPr>
          <p:spPr>
            <a:xfrm>
              <a:off x="7112538" y="6200653"/>
              <a:ext cx="3982500" cy="649409"/>
            </a:xfrm>
            <a:prstGeom prst="rect">
              <a:avLst/>
            </a:prstGeom>
            <a:noFill/>
          </p:spPr>
          <p:txBody>
            <a:bodyPr wrap="none" lIns="182880" tIns="146304" rIns="182880" bIns="146304" rtlCol="0">
              <a:spAutoFit/>
            </a:bodyPr>
            <a:lstStyle/>
            <a:p>
              <a:pPr>
                <a:lnSpc>
                  <a:spcPct val="90000"/>
                </a:lnSpc>
                <a:spcAft>
                  <a:spcPts val="600"/>
                </a:spcAft>
              </a:pPr>
              <a:r>
                <a:rPr lang="en-US" sz="1000" b="1" dirty="0">
                  <a:solidFill>
                    <a:srgbClr val="505050"/>
                  </a:solidFill>
                  <a:ea typeface="Segoe UI" pitchFamily="34" charset="0"/>
                  <a:cs typeface="Segoe UI" pitchFamily="34" charset="0"/>
                </a:rPr>
                <a:t>Note</a:t>
              </a:r>
              <a:r>
                <a:rPr lang="en-US" sz="1000" dirty="0">
                  <a:solidFill>
                    <a:srgbClr val="505050"/>
                  </a:solidFill>
                  <a:ea typeface="Segoe UI" pitchFamily="34" charset="0"/>
                  <a:cs typeface="Segoe UI" pitchFamily="34" charset="0"/>
                </a:rPr>
                <a:t>: SharePoint Online Plan 1 and Plan 2 also include Yammer </a:t>
              </a:r>
            </a:p>
            <a:p>
              <a:pPr>
                <a:lnSpc>
                  <a:spcPct val="90000"/>
                </a:lnSpc>
                <a:spcAft>
                  <a:spcPts val="600"/>
                </a:spcAft>
              </a:pPr>
              <a:endParaRPr lang="en-US" sz="1000" dirty="0" err="1" smtClean="0">
                <a:gradFill>
                  <a:gsLst>
                    <a:gs pos="2917">
                      <a:srgbClr val="505050"/>
                    </a:gs>
                    <a:gs pos="30000">
                      <a:srgbClr val="505050"/>
                    </a:gs>
                  </a:gsLst>
                  <a:lin ang="5400000" scaled="0"/>
                </a:gradFill>
              </a:endParaRPr>
            </a:p>
          </p:txBody>
        </p:sp>
      </p:grpSp>
      <p:sp>
        <p:nvSpPr>
          <p:cNvPr id="9" name="Rectangle 8"/>
          <p:cNvSpPr/>
          <p:nvPr/>
        </p:nvSpPr>
        <p:spPr bwMode="auto">
          <a:xfrm>
            <a:off x="731836" y="1668462"/>
            <a:ext cx="4567463" cy="533400"/>
          </a:xfrm>
          <a:prstGeom prst="rect">
            <a:avLst/>
          </a:prstGeom>
          <a:solidFill>
            <a:schemeClr val="bg1">
              <a:lumMod val="50000"/>
            </a:schemeClr>
          </a:solidFill>
          <a:ln>
            <a:solidFill>
              <a:schemeClr val="bg1">
                <a:lumMod val="8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On Premise</a:t>
            </a:r>
            <a:endParaRPr lang="en-US" sz="2000" dirty="0">
              <a:solidFill>
                <a:srgbClr val="FFFFFF"/>
              </a:solidFill>
            </a:endParaRPr>
          </a:p>
        </p:txBody>
      </p:sp>
      <p:sp>
        <p:nvSpPr>
          <p:cNvPr id="50" name="Rectangle 49"/>
          <p:cNvSpPr/>
          <p:nvPr/>
        </p:nvSpPr>
        <p:spPr bwMode="auto">
          <a:xfrm>
            <a:off x="7132637" y="1668462"/>
            <a:ext cx="4572000" cy="533400"/>
          </a:xfrm>
          <a:prstGeom prst="rect">
            <a:avLst/>
          </a:prstGeom>
          <a:solidFill>
            <a:schemeClr val="bg1">
              <a:lumMod val="50000"/>
            </a:schemeClr>
          </a:solidFill>
          <a:ln>
            <a:solidFill>
              <a:schemeClr val="bg1">
                <a:lumMod val="85000"/>
              </a:schemeClr>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solidFill>
                  <a:srgbClr val="FFFFFF"/>
                </a:solidFill>
              </a:rPr>
              <a:t>Online</a:t>
            </a:r>
            <a:endParaRPr lang="en-US" sz="2000" dirty="0">
              <a:solidFill>
                <a:srgbClr val="FFFFFF"/>
              </a:solidFill>
            </a:endParaRPr>
          </a:p>
        </p:txBody>
      </p:sp>
      <p:sp>
        <p:nvSpPr>
          <p:cNvPr id="51" name="Rectangle 50"/>
          <p:cNvSpPr>
            <a:spLocks/>
          </p:cNvSpPr>
          <p:nvPr/>
        </p:nvSpPr>
        <p:spPr bwMode="auto">
          <a:xfrm>
            <a:off x="9875837" y="3649662"/>
            <a:ext cx="1814583" cy="484954"/>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E2</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3"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12</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63533587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25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750" fill="hold"/>
                                        <p:tgtEl>
                                          <p:spTgt spid="37"/>
                                        </p:tgtEl>
                                        <p:attrNameLst>
                                          <p:attrName>ppt_x</p:attrName>
                                        </p:attrNameLst>
                                      </p:cBhvr>
                                      <p:tavLst>
                                        <p:tav tm="0">
                                          <p:val>
                                            <p:strVal val="#ppt_x"/>
                                          </p:val>
                                        </p:tav>
                                        <p:tav tm="100000">
                                          <p:val>
                                            <p:strVal val="#ppt_x"/>
                                          </p:val>
                                        </p:tav>
                                      </p:tavLst>
                                    </p:anim>
                                    <p:anim calcmode="lin" valueType="num">
                                      <p:cBhvr additive="base">
                                        <p:cTn id="8" dur="750" fill="hold"/>
                                        <p:tgtEl>
                                          <p:spTgt spid="37"/>
                                        </p:tgtEl>
                                        <p:attrNameLst>
                                          <p:attrName>ppt_y</p:attrName>
                                        </p:attrNameLst>
                                      </p:cBhvr>
                                      <p:tavLst>
                                        <p:tav tm="0">
                                          <p:val>
                                            <p:strVal val="1+#ppt_h/2"/>
                                          </p:val>
                                        </p:tav>
                                        <p:tav tm="100000">
                                          <p:val>
                                            <p:strVal val="#ppt_y"/>
                                          </p:val>
                                        </p:tav>
                                      </p:tavLst>
                                    </p:anim>
                                  </p:childTnLst>
                                </p:cTn>
                              </p:par>
                              <p:par>
                                <p:cTn id="9" presetID="2" presetClass="entr" presetSubtype="4" decel="100000" fill="hold" grpId="0" nodeType="withEffect">
                                  <p:stCondLst>
                                    <p:cond delay="75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750" fill="hold"/>
                                        <p:tgtEl>
                                          <p:spTgt spid="39"/>
                                        </p:tgtEl>
                                        <p:attrNameLst>
                                          <p:attrName>ppt_x</p:attrName>
                                        </p:attrNameLst>
                                      </p:cBhvr>
                                      <p:tavLst>
                                        <p:tav tm="0">
                                          <p:val>
                                            <p:strVal val="#ppt_x"/>
                                          </p:val>
                                        </p:tav>
                                        <p:tav tm="100000">
                                          <p:val>
                                            <p:strVal val="#ppt_x"/>
                                          </p:val>
                                        </p:tav>
                                      </p:tavLst>
                                    </p:anim>
                                    <p:anim calcmode="lin" valueType="num">
                                      <p:cBhvr additive="base">
                                        <p:cTn id="12" dur="75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decel="100000" fill="hold" grpId="0" nodeType="withEffect">
                                  <p:stCondLst>
                                    <p:cond delay="100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750" fill="hold"/>
                                        <p:tgtEl>
                                          <p:spTgt spid="40"/>
                                        </p:tgtEl>
                                        <p:attrNameLst>
                                          <p:attrName>ppt_x</p:attrName>
                                        </p:attrNameLst>
                                      </p:cBhvr>
                                      <p:tavLst>
                                        <p:tav tm="0">
                                          <p:val>
                                            <p:strVal val="#ppt_x"/>
                                          </p:val>
                                        </p:tav>
                                        <p:tav tm="100000">
                                          <p:val>
                                            <p:strVal val="#ppt_x"/>
                                          </p:val>
                                        </p:tav>
                                      </p:tavLst>
                                    </p:anim>
                                    <p:anim calcmode="lin" valueType="num">
                                      <p:cBhvr additive="base">
                                        <p:cTn id="16" dur="750" fill="hold"/>
                                        <p:tgtEl>
                                          <p:spTgt spid="40"/>
                                        </p:tgtEl>
                                        <p:attrNameLst>
                                          <p:attrName>ppt_y</p:attrName>
                                        </p:attrNameLst>
                                      </p:cBhvr>
                                      <p:tavLst>
                                        <p:tav tm="0">
                                          <p:val>
                                            <p:strVal val="1+#ppt_h/2"/>
                                          </p:val>
                                        </p:tav>
                                        <p:tav tm="100000">
                                          <p:val>
                                            <p:strVal val="#ppt_y"/>
                                          </p:val>
                                        </p:tav>
                                      </p:tavLst>
                                    </p:anim>
                                  </p:childTnLst>
                                </p:cTn>
                              </p:par>
                              <p:par>
                                <p:cTn id="17" presetID="2" presetClass="entr" presetSubtype="4" decel="100000" fill="hold" grpId="0" nodeType="withEffect">
                                  <p:stCondLst>
                                    <p:cond delay="250"/>
                                  </p:stCondLst>
                                  <p:childTnLst>
                                    <p:set>
                                      <p:cBhvr>
                                        <p:cTn id="18" dur="1" fill="hold">
                                          <p:stCondLst>
                                            <p:cond delay="0"/>
                                          </p:stCondLst>
                                        </p:cTn>
                                        <p:tgtEl>
                                          <p:spTgt spid="42"/>
                                        </p:tgtEl>
                                        <p:attrNameLst>
                                          <p:attrName>style.visibility</p:attrName>
                                        </p:attrNameLst>
                                      </p:cBhvr>
                                      <p:to>
                                        <p:strVal val="visible"/>
                                      </p:to>
                                    </p:set>
                                    <p:anim calcmode="lin" valueType="num">
                                      <p:cBhvr additive="base">
                                        <p:cTn id="19" dur="750" fill="hold"/>
                                        <p:tgtEl>
                                          <p:spTgt spid="42"/>
                                        </p:tgtEl>
                                        <p:attrNameLst>
                                          <p:attrName>ppt_x</p:attrName>
                                        </p:attrNameLst>
                                      </p:cBhvr>
                                      <p:tavLst>
                                        <p:tav tm="0">
                                          <p:val>
                                            <p:strVal val="#ppt_x"/>
                                          </p:val>
                                        </p:tav>
                                        <p:tav tm="100000">
                                          <p:val>
                                            <p:strVal val="#ppt_x"/>
                                          </p:val>
                                        </p:tav>
                                      </p:tavLst>
                                    </p:anim>
                                    <p:anim calcmode="lin" valueType="num">
                                      <p:cBhvr additive="base">
                                        <p:cTn id="20" dur="750" fill="hold"/>
                                        <p:tgtEl>
                                          <p:spTgt spid="42"/>
                                        </p:tgtEl>
                                        <p:attrNameLst>
                                          <p:attrName>ppt_y</p:attrName>
                                        </p:attrNameLst>
                                      </p:cBhvr>
                                      <p:tavLst>
                                        <p:tav tm="0">
                                          <p:val>
                                            <p:strVal val="1+#ppt_h/2"/>
                                          </p:val>
                                        </p:tav>
                                        <p:tav tm="100000">
                                          <p:val>
                                            <p:strVal val="#ppt_y"/>
                                          </p:val>
                                        </p:tav>
                                      </p:tavLst>
                                    </p:anim>
                                  </p:childTnLst>
                                </p:cTn>
                              </p:par>
                              <p:par>
                                <p:cTn id="21" presetID="2" presetClass="entr" presetSubtype="4" decel="100000" fill="hold" grpId="0" nodeType="withEffect">
                                  <p:stCondLst>
                                    <p:cond delay="5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750" fill="hold"/>
                                        <p:tgtEl>
                                          <p:spTgt spid="41"/>
                                        </p:tgtEl>
                                        <p:attrNameLst>
                                          <p:attrName>ppt_x</p:attrName>
                                        </p:attrNameLst>
                                      </p:cBhvr>
                                      <p:tavLst>
                                        <p:tav tm="0">
                                          <p:val>
                                            <p:strVal val="#ppt_x"/>
                                          </p:val>
                                        </p:tav>
                                        <p:tav tm="100000">
                                          <p:val>
                                            <p:strVal val="#ppt_x"/>
                                          </p:val>
                                        </p:tav>
                                      </p:tavLst>
                                    </p:anim>
                                    <p:anim calcmode="lin" valueType="num">
                                      <p:cBhvr additive="base">
                                        <p:cTn id="24" dur="750" fill="hold"/>
                                        <p:tgtEl>
                                          <p:spTgt spid="41"/>
                                        </p:tgtEl>
                                        <p:attrNameLst>
                                          <p:attrName>ppt_y</p:attrName>
                                        </p:attrNameLst>
                                      </p:cBhvr>
                                      <p:tavLst>
                                        <p:tav tm="0">
                                          <p:val>
                                            <p:strVal val="1+#ppt_h/2"/>
                                          </p:val>
                                        </p:tav>
                                        <p:tav tm="100000">
                                          <p:val>
                                            <p:strVal val="#ppt_y"/>
                                          </p:val>
                                        </p:tav>
                                      </p:tavLst>
                                    </p:anim>
                                  </p:childTnLst>
                                </p:cTn>
                              </p:par>
                              <p:par>
                                <p:cTn id="25" presetID="2" presetClass="entr" presetSubtype="4" decel="100000" fill="hold" grpId="0" nodeType="withEffect">
                                  <p:stCondLst>
                                    <p:cond delay="25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750" fill="hold"/>
                                        <p:tgtEl>
                                          <p:spTgt spid="46"/>
                                        </p:tgtEl>
                                        <p:attrNameLst>
                                          <p:attrName>ppt_x</p:attrName>
                                        </p:attrNameLst>
                                      </p:cBhvr>
                                      <p:tavLst>
                                        <p:tav tm="0">
                                          <p:val>
                                            <p:strVal val="#ppt_x"/>
                                          </p:val>
                                        </p:tav>
                                        <p:tav tm="100000">
                                          <p:val>
                                            <p:strVal val="#ppt_x"/>
                                          </p:val>
                                        </p:tav>
                                      </p:tavLst>
                                    </p:anim>
                                    <p:anim calcmode="lin" valueType="num">
                                      <p:cBhvr additive="base">
                                        <p:cTn id="28" dur="750" fill="hold"/>
                                        <p:tgtEl>
                                          <p:spTgt spid="46"/>
                                        </p:tgtEl>
                                        <p:attrNameLst>
                                          <p:attrName>ppt_y</p:attrName>
                                        </p:attrNameLst>
                                      </p:cBhvr>
                                      <p:tavLst>
                                        <p:tav tm="0">
                                          <p:val>
                                            <p:strVal val="1+#ppt_h/2"/>
                                          </p:val>
                                        </p:tav>
                                        <p:tav tm="100000">
                                          <p:val>
                                            <p:strVal val="#ppt_y"/>
                                          </p:val>
                                        </p:tav>
                                      </p:tavLst>
                                    </p:anim>
                                  </p:childTnLst>
                                </p:cTn>
                              </p:par>
                              <p:par>
                                <p:cTn id="29" presetID="2" presetClass="entr" presetSubtype="4" decel="100000" fill="hold" grpId="0" nodeType="withEffect">
                                  <p:stCondLst>
                                    <p:cond delay="500"/>
                                  </p:stCondLst>
                                  <p:childTnLst>
                                    <p:set>
                                      <p:cBhvr>
                                        <p:cTn id="30" dur="1" fill="hold">
                                          <p:stCondLst>
                                            <p:cond delay="0"/>
                                          </p:stCondLst>
                                        </p:cTn>
                                        <p:tgtEl>
                                          <p:spTgt spid="45"/>
                                        </p:tgtEl>
                                        <p:attrNameLst>
                                          <p:attrName>style.visibility</p:attrName>
                                        </p:attrNameLst>
                                      </p:cBhvr>
                                      <p:to>
                                        <p:strVal val="visible"/>
                                      </p:to>
                                    </p:set>
                                    <p:anim calcmode="lin" valueType="num">
                                      <p:cBhvr additive="base">
                                        <p:cTn id="31" dur="750" fill="hold"/>
                                        <p:tgtEl>
                                          <p:spTgt spid="45"/>
                                        </p:tgtEl>
                                        <p:attrNameLst>
                                          <p:attrName>ppt_x</p:attrName>
                                        </p:attrNameLst>
                                      </p:cBhvr>
                                      <p:tavLst>
                                        <p:tav tm="0">
                                          <p:val>
                                            <p:strVal val="#ppt_x"/>
                                          </p:val>
                                        </p:tav>
                                        <p:tav tm="100000">
                                          <p:val>
                                            <p:strVal val="#ppt_x"/>
                                          </p:val>
                                        </p:tav>
                                      </p:tavLst>
                                    </p:anim>
                                    <p:anim calcmode="lin" valueType="num">
                                      <p:cBhvr additive="base">
                                        <p:cTn id="32" dur="750" fill="hold"/>
                                        <p:tgtEl>
                                          <p:spTgt spid="45"/>
                                        </p:tgtEl>
                                        <p:attrNameLst>
                                          <p:attrName>ppt_y</p:attrName>
                                        </p:attrNameLst>
                                      </p:cBhvr>
                                      <p:tavLst>
                                        <p:tav tm="0">
                                          <p:val>
                                            <p:strVal val="1+#ppt_h/2"/>
                                          </p:val>
                                        </p:tav>
                                        <p:tav tm="100000">
                                          <p:val>
                                            <p:strVal val="#ppt_y"/>
                                          </p:val>
                                        </p:tav>
                                      </p:tavLst>
                                    </p:anim>
                                  </p:childTnLst>
                                </p:cTn>
                              </p:par>
                              <p:par>
                                <p:cTn id="33" presetID="2" presetClass="entr" presetSubtype="4" decel="100000" fill="hold" grpId="0" nodeType="withEffect">
                                  <p:stCondLst>
                                    <p:cond delay="250"/>
                                  </p:stCondLst>
                                  <p:childTnLst>
                                    <p:set>
                                      <p:cBhvr>
                                        <p:cTn id="34" dur="1" fill="hold">
                                          <p:stCondLst>
                                            <p:cond delay="0"/>
                                          </p:stCondLst>
                                        </p:cTn>
                                        <p:tgtEl>
                                          <p:spTgt spid="48"/>
                                        </p:tgtEl>
                                        <p:attrNameLst>
                                          <p:attrName>style.visibility</p:attrName>
                                        </p:attrNameLst>
                                      </p:cBhvr>
                                      <p:to>
                                        <p:strVal val="visible"/>
                                      </p:to>
                                    </p:set>
                                    <p:anim calcmode="lin" valueType="num">
                                      <p:cBhvr additive="base">
                                        <p:cTn id="35" dur="750" fill="hold"/>
                                        <p:tgtEl>
                                          <p:spTgt spid="48"/>
                                        </p:tgtEl>
                                        <p:attrNameLst>
                                          <p:attrName>ppt_x</p:attrName>
                                        </p:attrNameLst>
                                      </p:cBhvr>
                                      <p:tavLst>
                                        <p:tav tm="0">
                                          <p:val>
                                            <p:strVal val="#ppt_x"/>
                                          </p:val>
                                        </p:tav>
                                        <p:tav tm="100000">
                                          <p:val>
                                            <p:strVal val="#ppt_x"/>
                                          </p:val>
                                        </p:tav>
                                      </p:tavLst>
                                    </p:anim>
                                    <p:anim calcmode="lin" valueType="num">
                                      <p:cBhvr additive="base">
                                        <p:cTn id="36" dur="750" fill="hold"/>
                                        <p:tgtEl>
                                          <p:spTgt spid="48"/>
                                        </p:tgtEl>
                                        <p:attrNameLst>
                                          <p:attrName>ppt_y</p:attrName>
                                        </p:attrNameLst>
                                      </p:cBhvr>
                                      <p:tavLst>
                                        <p:tav tm="0">
                                          <p:val>
                                            <p:strVal val="1+#ppt_h/2"/>
                                          </p:val>
                                        </p:tav>
                                        <p:tav tm="100000">
                                          <p:val>
                                            <p:strVal val="#ppt_y"/>
                                          </p:val>
                                        </p:tav>
                                      </p:tavLst>
                                    </p:anim>
                                  </p:childTnLst>
                                </p:cTn>
                              </p:par>
                              <p:par>
                                <p:cTn id="37" presetID="2" presetClass="entr" presetSubtype="4" decel="100000" fill="hold" grpId="0" nodeType="withEffect">
                                  <p:stCondLst>
                                    <p:cond delay="500"/>
                                  </p:stCondLst>
                                  <p:childTnLst>
                                    <p:set>
                                      <p:cBhvr>
                                        <p:cTn id="38" dur="1" fill="hold">
                                          <p:stCondLst>
                                            <p:cond delay="0"/>
                                          </p:stCondLst>
                                        </p:cTn>
                                        <p:tgtEl>
                                          <p:spTgt spid="47"/>
                                        </p:tgtEl>
                                        <p:attrNameLst>
                                          <p:attrName>style.visibility</p:attrName>
                                        </p:attrNameLst>
                                      </p:cBhvr>
                                      <p:to>
                                        <p:strVal val="visible"/>
                                      </p:to>
                                    </p:set>
                                    <p:anim calcmode="lin" valueType="num">
                                      <p:cBhvr additive="base">
                                        <p:cTn id="39" dur="750" fill="hold"/>
                                        <p:tgtEl>
                                          <p:spTgt spid="47"/>
                                        </p:tgtEl>
                                        <p:attrNameLst>
                                          <p:attrName>ppt_x</p:attrName>
                                        </p:attrNameLst>
                                      </p:cBhvr>
                                      <p:tavLst>
                                        <p:tav tm="0">
                                          <p:val>
                                            <p:strVal val="#ppt_x"/>
                                          </p:val>
                                        </p:tav>
                                        <p:tav tm="100000">
                                          <p:val>
                                            <p:strVal val="#ppt_x"/>
                                          </p:val>
                                        </p:tav>
                                      </p:tavLst>
                                    </p:anim>
                                    <p:anim calcmode="lin" valueType="num">
                                      <p:cBhvr additive="base">
                                        <p:cTn id="40" dur="750" fill="hold"/>
                                        <p:tgtEl>
                                          <p:spTgt spid="47"/>
                                        </p:tgtEl>
                                        <p:attrNameLst>
                                          <p:attrName>ppt_y</p:attrName>
                                        </p:attrNameLst>
                                      </p:cBhvr>
                                      <p:tavLst>
                                        <p:tav tm="0">
                                          <p:val>
                                            <p:strVal val="1+#ppt_h/2"/>
                                          </p:val>
                                        </p:tav>
                                        <p:tav tm="100000">
                                          <p:val>
                                            <p:strVal val="#ppt_y"/>
                                          </p:val>
                                        </p:tav>
                                      </p:tavLst>
                                    </p:anim>
                                  </p:childTnLst>
                                </p:cTn>
                              </p:par>
                              <p:par>
                                <p:cTn id="41" presetID="2" presetClass="entr" presetSubtype="4" decel="100000" fill="hold" grpId="0" nodeType="withEffect">
                                  <p:stCondLst>
                                    <p:cond delay="25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750" fill="hold"/>
                                        <p:tgtEl>
                                          <p:spTgt spid="51"/>
                                        </p:tgtEl>
                                        <p:attrNameLst>
                                          <p:attrName>ppt_x</p:attrName>
                                        </p:attrNameLst>
                                      </p:cBhvr>
                                      <p:tavLst>
                                        <p:tav tm="0">
                                          <p:val>
                                            <p:strVal val="#ppt_x"/>
                                          </p:val>
                                        </p:tav>
                                        <p:tav tm="100000">
                                          <p:val>
                                            <p:strVal val="#ppt_x"/>
                                          </p:val>
                                        </p:tav>
                                      </p:tavLst>
                                    </p:anim>
                                    <p:anim calcmode="lin" valueType="num">
                                      <p:cBhvr additive="base">
                                        <p:cTn id="44" dur="750" fill="hold"/>
                                        <p:tgtEl>
                                          <p:spTgt spid="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9" grpId="0" animBg="1"/>
      <p:bldP spid="37" grpId="0" animBg="1"/>
      <p:bldP spid="41" grpId="0" animBg="1"/>
      <p:bldP spid="42" grpId="0" animBg="1"/>
      <p:bldP spid="45" grpId="0" animBg="1"/>
      <p:bldP spid="46" grpId="0" animBg="1"/>
      <p:bldP spid="47" grpId="0" animBg="1"/>
      <p:bldP spid="48" grpId="0" animBg="1"/>
      <p:bldP spid="5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vert="horz" wrap="square" lIns="146304" tIns="91440" rIns="146304" bIns="91440" rtlCol="0" anchor="t">
            <a:noAutofit/>
          </a:bodyPr>
          <a:lstStyle/>
          <a:p>
            <a:r>
              <a:rPr lang="en-US" dirty="0">
                <a:solidFill>
                  <a:srgbClr val="0070C0"/>
                </a:solidFill>
                <a:ea typeface="Segoe UI" pitchFamily="34" charset="0"/>
              </a:rPr>
              <a:t>SharePoint 2013 </a:t>
            </a:r>
            <a:r>
              <a:rPr lang="en-US" dirty="0" smtClean="0">
                <a:solidFill>
                  <a:srgbClr val="0070C0"/>
                </a:solidFill>
                <a:ea typeface="Segoe UI" pitchFamily="34" charset="0"/>
              </a:rPr>
              <a:t>SKUs</a:t>
            </a:r>
            <a:endParaRPr lang="en-US" dirty="0">
              <a:solidFill>
                <a:srgbClr val="0070C0"/>
              </a:solidFill>
              <a:ea typeface="Segoe UI" pitchFamily="34" charset="0"/>
            </a:endParaRPr>
          </a:p>
        </p:txBody>
      </p:sp>
      <p:sp>
        <p:nvSpPr>
          <p:cNvPr id="11" name="Rectangle 10"/>
          <p:cNvSpPr>
            <a:spLocks noChangeAspect="1"/>
          </p:cNvSpPr>
          <p:nvPr/>
        </p:nvSpPr>
        <p:spPr bwMode="auto">
          <a:xfrm>
            <a:off x="3417191" y="5343211"/>
            <a:ext cx="2797810" cy="40592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Online</a:t>
            </a:r>
          </a:p>
        </p:txBody>
      </p:sp>
      <p:sp>
        <p:nvSpPr>
          <p:cNvPr id="12" name="Rectangle 11"/>
          <p:cNvSpPr>
            <a:spLocks noChangeAspect="1"/>
          </p:cNvSpPr>
          <p:nvPr/>
        </p:nvSpPr>
        <p:spPr bwMode="auto">
          <a:xfrm>
            <a:off x="546520" y="5343211"/>
            <a:ext cx="2797810" cy="40592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 </a:t>
            </a:r>
            <a:r>
              <a:rPr lang="en-US" sz="2040" dirty="0" smtClean="0">
                <a:gradFill>
                  <a:gsLst>
                    <a:gs pos="0">
                      <a:srgbClr val="FFFFFF"/>
                    </a:gs>
                    <a:gs pos="100000">
                      <a:srgbClr val="FFFFFF"/>
                    </a:gs>
                  </a:gsLst>
                  <a:lin ang="5400000" scaled="0"/>
                </a:gradFill>
                <a:ea typeface="Segoe UI" pitchFamily="34" charset="0"/>
                <a:cs typeface="Segoe UI" pitchFamily="34" charset="0"/>
              </a:rPr>
              <a:t>Premises</a:t>
            </a:r>
            <a:endParaRPr lang="en-US" sz="2040"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a:spLocks/>
          </p:cNvSpPr>
          <p:nvPr/>
        </p:nvSpPr>
        <p:spPr bwMode="auto">
          <a:xfrm>
            <a:off x="546522" y="4921133"/>
            <a:ext cx="1361601" cy="345063"/>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Server</a:t>
            </a:r>
          </a:p>
        </p:txBody>
      </p:sp>
      <p:sp>
        <p:nvSpPr>
          <p:cNvPr id="14" name="Rectangle 13"/>
          <p:cNvSpPr>
            <a:spLocks/>
          </p:cNvSpPr>
          <p:nvPr/>
        </p:nvSpPr>
        <p:spPr bwMode="auto">
          <a:xfrm>
            <a:off x="1982729" y="4921133"/>
            <a:ext cx="1361601" cy="345063"/>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CAL</a:t>
            </a:r>
          </a:p>
        </p:txBody>
      </p:sp>
      <p:sp>
        <p:nvSpPr>
          <p:cNvPr id="15" name="Rectangle 14"/>
          <p:cNvSpPr>
            <a:spLocks/>
          </p:cNvSpPr>
          <p:nvPr/>
        </p:nvSpPr>
        <p:spPr bwMode="auto">
          <a:xfrm>
            <a:off x="3417190" y="4921133"/>
            <a:ext cx="1361601" cy="3450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Office 365</a:t>
            </a:r>
          </a:p>
        </p:txBody>
      </p:sp>
      <p:sp>
        <p:nvSpPr>
          <p:cNvPr id="16" name="Rectangle 15"/>
          <p:cNvSpPr>
            <a:spLocks/>
          </p:cNvSpPr>
          <p:nvPr/>
        </p:nvSpPr>
        <p:spPr bwMode="auto">
          <a:xfrm>
            <a:off x="4853400" y="4921133"/>
            <a:ext cx="1361601" cy="345063"/>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ea typeface="Segoe UI" pitchFamily="34" charset="0"/>
                <a:cs typeface="Segoe UI" pitchFamily="34" charset="0"/>
              </a:rPr>
              <a:t>Add </a:t>
            </a:r>
            <a:r>
              <a:rPr lang="en-US" sz="1836" dirty="0" err="1">
                <a:gradFill>
                  <a:gsLst>
                    <a:gs pos="0">
                      <a:srgbClr val="FFFFFF"/>
                    </a:gs>
                    <a:gs pos="100000">
                      <a:srgbClr val="FFFFFF"/>
                    </a:gs>
                  </a:gsLst>
                  <a:lin ang="5400000" scaled="0"/>
                </a:gradFill>
                <a:ea typeface="Segoe UI" pitchFamily="34" charset="0"/>
                <a:cs typeface="Segoe UI" pitchFamily="34" charset="0"/>
              </a:rPr>
              <a:t>Ons</a:t>
            </a:r>
            <a:endParaRPr lang="en-US" sz="1836" dirty="0">
              <a:gradFill>
                <a:gsLst>
                  <a:gs pos="0">
                    <a:srgbClr val="FFFFFF"/>
                  </a:gs>
                  <a:gs pos="100000">
                    <a:srgbClr val="FFFFFF"/>
                  </a:gs>
                </a:gsLst>
                <a:lin ang="5400000" scaled="0"/>
              </a:gradFill>
              <a:ea typeface="Segoe UI" pitchFamily="34" charset="0"/>
              <a:cs typeface="Segoe UI" pitchFamily="34" charset="0"/>
            </a:endParaRPr>
          </a:p>
        </p:txBody>
      </p:sp>
      <p:sp>
        <p:nvSpPr>
          <p:cNvPr id="19" name="Rectangle 18"/>
          <p:cNvSpPr>
            <a:spLocks/>
          </p:cNvSpPr>
          <p:nvPr/>
        </p:nvSpPr>
        <p:spPr bwMode="auto">
          <a:xfrm>
            <a:off x="546522" y="3399766"/>
            <a:ext cx="1361601" cy="680800"/>
          </a:xfrm>
          <a:prstGeom prst="rect">
            <a:avLst/>
          </a:prstGeom>
          <a:solidFill>
            <a:schemeClr val="accent6">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gradFill>
                  <a:gsLst>
                    <a:gs pos="0">
                      <a:srgbClr val="000000"/>
                    </a:gs>
                    <a:gs pos="100000">
                      <a:srgbClr val="000000"/>
                    </a:gs>
                  </a:gsLst>
                  <a:lin ang="5400000" scaled="0"/>
                </a:gradFill>
                <a:ea typeface="Segoe UI" pitchFamily="34" charset="0"/>
                <a:cs typeface="Segoe UI" pitchFamily="34" charset="0"/>
              </a:rPr>
              <a:t>Audit &amp; Control Mgmt Server 2013</a:t>
            </a:r>
          </a:p>
        </p:txBody>
      </p:sp>
      <p:sp>
        <p:nvSpPr>
          <p:cNvPr id="23" name="Rectangle 22"/>
          <p:cNvSpPr>
            <a:spLocks/>
          </p:cNvSpPr>
          <p:nvPr/>
        </p:nvSpPr>
        <p:spPr bwMode="auto">
          <a:xfrm>
            <a:off x="1982148" y="4163320"/>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SharePoint Standard CAL 2013</a:t>
            </a:r>
          </a:p>
        </p:txBody>
      </p:sp>
      <p:sp>
        <p:nvSpPr>
          <p:cNvPr id="24" name="Rectangle 23"/>
          <p:cNvSpPr>
            <a:spLocks/>
          </p:cNvSpPr>
          <p:nvPr/>
        </p:nvSpPr>
        <p:spPr bwMode="auto">
          <a:xfrm>
            <a:off x="1982148" y="3399766"/>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SharePoint Enterprise CAL 2013</a:t>
            </a:r>
          </a:p>
        </p:txBody>
      </p:sp>
      <p:sp>
        <p:nvSpPr>
          <p:cNvPr id="27" name="Rectangle 26"/>
          <p:cNvSpPr>
            <a:spLocks/>
          </p:cNvSpPr>
          <p:nvPr/>
        </p:nvSpPr>
        <p:spPr bwMode="auto">
          <a:xfrm>
            <a:off x="3417774" y="4163320"/>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SharePoint Online Plan 1</a:t>
            </a:r>
          </a:p>
        </p:txBody>
      </p:sp>
      <p:sp>
        <p:nvSpPr>
          <p:cNvPr id="28" name="Rectangle 27"/>
          <p:cNvSpPr>
            <a:spLocks/>
          </p:cNvSpPr>
          <p:nvPr/>
        </p:nvSpPr>
        <p:spPr bwMode="auto">
          <a:xfrm>
            <a:off x="3417774" y="3399766"/>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SharePoint Online Plan 2</a:t>
            </a:r>
          </a:p>
        </p:txBody>
      </p:sp>
      <p:sp>
        <p:nvSpPr>
          <p:cNvPr id="32" name="Rectangle 31"/>
          <p:cNvSpPr>
            <a:spLocks/>
          </p:cNvSpPr>
          <p:nvPr/>
        </p:nvSpPr>
        <p:spPr bwMode="auto">
          <a:xfrm>
            <a:off x="4853400" y="4163320"/>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1GB Storage </a:t>
            </a:r>
          </a:p>
        </p:txBody>
      </p:sp>
      <p:sp>
        <p:nvSpPr>
          <p:cNvPr id="34" name="Rectangle 33"/>
          <p:cNvSpPr>
            <a:spLocks/>
          </p:cNvSpPr>
          <p:nvPr/>
        </p:nvSpPr>
        <p:spPr bwMode="auto">
          <a:xfrm>
            <a:off x="4853400" y="3399766"/>
            <a:ext cx="1361601" cy="680800"/>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gradFill>
                  <a:gsLst>
                    <a:gs pos="0">
                      <a:srgbClr val="000000"/>
                    </a:gs>
                    <a:gs pos="100000">
                      <a:srgbClr val="000000"/>
                    </a:gs>
                  </a:gsLst>
                  <a:lin ang="5400000" scaled="0"/>
                </a:gradFill>
                <a:ea typeface="Segoe UI" pitchFamily="34" charset="0"/>
                <a:cs typeface="Segoe UI" pitchFamily="34" charset="0"/>
              </a:rPr>
              <a:t>Azure App Hosting</a:t>
            </a:r>
          </a:p>
        </p:txBody>
      </p:sp>
      <p:sp>
        <p:nvSpPr>
          <p:cNvPr id="36" name="Rectangle 35"/>
          <p:cNvSpPr>
            <a:spLocks/>
          </p:cNvSpPr>
          <p:nvPr/>
        </p:nvSpPr>
        <p:spPr bwMode="auto">
          <a:xfrm>
            <a:off x="546522" y="2628406"/>
            <a:ext cx="1361601" cy="317085"/>
          </a:xfrm>
          <a:prstGeom prst="rect">
            <a:avLst/>
          </a:prstGeom>
          <a:noFill/>
          <a:ln>
            <a:solidFill>
              <a:srgbClr val="C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18652" rIns="18652" bIns="18652"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918" dirty="0">
                <a:gradFill>
                  <a:gsLst>
                    <a:gs pos="0">
                      <a:srgbClr val="000000"/>
                    </a:gs>
                    <a:gs pos="100000">
                      <a:srgbClr val="000000"/>
                    </a:gs>
                  </a:gsLst>
                  <a:lin ang="5400000" scaled="0"/>
                </a:gradFill>
                <a:ea typeface="Segoe UI" pitchFamily="34" charset="0"/>
                <a:cs typeface="Segoe UI" pitchFamily="34" charset="0"/>
              </a:rPr>
              <a:t>Search Server</a:t>
            </a:r>
          </a:p>
        </p:txBody>
      </p:sp>
      <p:sp>
        <p:nvSpPr>
          <p:cNvPr id="37" name="Rectangle 36"/>
          <p:cNvSpPr>
            <a:spLocks/>
          </p:cNvSpPr>
          <p:nvPr/>
        </p:nvSpPr>
        <p:spPr bwMode="auto">
          <a:xfrm>
            <a:off x="546522" y="1867598"/>
            <a:ext cx="1361601" cy="317085"/>
          </a:xfrm>
          <a:prstGeom prst="rect">
            <a:avLst/>
          </a:prstGeom>
          <a:noFill/>
          <a:ln>
            <a:solidFill>
              <a:srgbClr val="C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18652" rIns="18652" bIns="18652"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918" dirty="0">
                <a:gradFill>
                  <a:gsLst>
                    <a:gs pos="0">
                      <a:srgbClr val="000000"/>
                    </a:gs>
                    <a:gs pos="100000">
                      <a:srgbClr val="000000"/>
                    </a:gs>
                  </a:gsLst>
                  <a:lin ang="5400000" scaled="0"/>
                </a:gradFill>
                <a:ea typeface="Segoe UI" pitchFamily="34" charset="0"/>
                <a:cs typeface="Segoe UI" pitchFamily="34" charset="0"/>
              </a:rPr>
              <a:t>SharePoint for Internet Sites, Standard (FIS-S)</a:t>
            </a:r>
          </a:p>
        </p:txBody>
      </p:sp>
      <p:sp>
        <p:nvSpPr>
          <p:cNvPr id="38" name="Rectangle 37"/>
          <p:cNvSpPr>
            <a:spLocks/>
          </p:cNvSpPr>
          <p:nvPr/>
        </p:nvSpPr>
        <p:spPr bwMode="auto">
          <a:xfrm>
            <a:off x="546522" y="3008810"/>
            <a:ext cx="1361601" cy="317085"/>
          </a:xfrm>
          <a:prstGeom prst="rect">
            <a:avLst/>
          </a:prstGeom>
          <a:noFill/>
          <a:ln>
            <a:solidFill>
              <a:srgbClr val="C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18652" rIns="18652" bIns="18652"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918" dirty="0">
                <a:gradFill>
                  <a:gsLst>
                    <a:gs pos="0">
                      <a:srgbClr val="000000"/>
                    </a:gs>
                    <a:gs pos="100000">
                      <a:srgbClr val="000000"/>
                    </a:gs>
                  </a:gsLst>
                  <a:lin ang="5400000" scaled="0"/>
                </a:gradFill>
                <a:ea typeface="Segoe UI" pitchFamily="34" charset="0"/>
                <a:cs typeface="Segoe UI" pitchFamily="34" charset="0"/>
              </a:rPr>
              <a:t>FAST Search for SharePoint</a:t>
            </a:r>
          </a:p>
        </p:txBody>
      </p:sp>
      <p:sp>
        <p:nvSpPr>
          <p:cNvPr id="39" name="Rectangle 38"/>
          <p:cNvSpPr>
            <a:spLocks/>
          </p:cNvSpPr>
          <p:nvPr/>
        </p:nvSpPr>
        <p:spPr bwMode="auto">
          <a:xfrm>
            <a:off x="546522" y="2248002"/>
            <a:ext cx="1361601" cy="317085"/>
          </a:xfrm>
          <a:prstGeom prst="rect">
            <a:avLst/>
          </a:prstGeom>
          <a:noFill/>
          <a:ln>
            <a:solidFill>
              <a:srgbClr val="C00000"/>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18652" rIns="18652" bIns="18652" numCol="1" spcCol="0" rtlCol="0" fromWordArt="0" anchor="ctr" anchorCtr="0" forceAA="0" compatLnSpc="1">
            <a:prstTxWarp prst="textNoShape">
              <a:avLst/>
            </a:prstTxWarp>
            <a:noAutofit/>
          </a:bodyPr>
          <a:lstStyle/>
          <a:p>
            <a:pPr algn="ctr" defTabSz="932290" fontAlgn="base">
              <a:lnSpc>
                <a:spcPct val="90000"/>
              </a:lnSpc>
              <a:spcBef>
                <a:spcPct val="0"/>
              </a:spcBef>
              <a:spcAft>
                <a:spcPct val="0"/>
              </a:spcAft>
            </a:pPr>
            <a:r>
              <a:rPr lang="en-US" sz="918" dirty="0">
                <a:gradFill>
                  <a:gsLst>
                    <a:gs pos="0">
                      <a:srgbClr val="000000"/>
                    </a:gs>
                    <a:gs pos="100000">
                      <a:srgbClr val="000000"/>
                    </a:gs>
                  </a:gsLst>
                  <a:lin ang="5400000" scaled="0"/>
                </a:gradFill>
                <a:ea typeface="Segoe UI" pitchFamily="34" charset="0"/>
                <a:cs typeface="Segoe UI" pitchFamily="34" charset="0"/>
              </a:rPr>
              <a:t>SharePoint for Internet Sites, Enterprise (FIS-E)</a:t>
            </a:r>
          </a:p>
        </p:txBody>
      </p:sp>
      <p:sp>
        <p:nvSpPr>
          <p:cNvPr id="40" name="Rectangle 39"/>
          <p:cNvSpPr>
            <a:spLocks/>
          </p:cNvSpPr>
          <p:nvPr/>
        </p:nvSpPr>
        <p:spPr bwMode="auto">
          <a:xfrm>
            <a:off x="546521" y="5840245"/>
            <a:ext cx="5668480" cy="410345"/>
          </a:xfrm>
          <a:prstGeom prst="rect">
            <a:avLst/>
          </a:prstGeom>
          <a:noFill/>
          <a:ln>
            <a:solidFill>
              <a:schemeClr val="bg2"/>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lnSpc>
                <a:spcPct val="90000"/>
              </a:lnSpc>
              <a:spcBef>
                <a:spcPct val="0"/>
              </a:spcBef>
              <a:spcAft>
                <a:spcPct val="0"/>
              </a:spcAft>
            </a:pPr>
            <a:endParaRPr lang="en-US" sz="918" dirty="0">
              <a:gradFill>
                <a:gsLst>
                  <a:gs pos="0">
                    <a:srgbClr val="000000"/>
                  </a:gs>
                  <a:gs pos="100000">
                    <a:srgbClr val="000000"/>
                  </a:gs>
                </a:gsLst>
                <a:lin ang="5400000" scaled="0"/>
              </a:gradFill>
              <a:ea typeface="Segoe UI" pitchFamily="34" charset="0"/>
              <a:cs typeface="Segoe UI" pitchFamily="34" charset="0"/>
            </a:endParaRPr>
          </a:p>
        </p:txBody>
      </p:sp>
      <p:grpSp>
        <p:nvGrpSpPr>
          <p:cNvPr id="43" name="Group 42"/>
          <p:cNvGrpSpPr/>
          <p:nvPr/>
        </p:nvGrpSpPr>
        <p:grpSpPr>
          <a:xfrm>
            <a:off x="768586" y="5933505"/>
            <a:ext cx="1242959" cy="223825"/>
            <a:chOff x="1941576" y="6322812"/>
            <a:chExt cx="1218700" cy="219456"/>
          </a:xfrm>
        </p:grpSpPr>
        <p:sp>
          <p:nvSpPr>
            <p:cNvPr id="41" name="Rectangle 40"/>
            <p:cNvSpPr>
              <a:spLocks/>
            </p:cNvSpPr>
            <p:nvPr/>
          </p:nvSpPr>
          <p:spPr bwMode="auto">
            <a:xfrm>
              <a:off x="1941576" y="6322812"/>
              <a:ext cx="219456" cy="219456"/>
            </a:xfrm>
            <a:prstGeom prst="rect">
              <a:avLst/>
            </a:prstGeom>
            <a:noFill/>
            <a:ln>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918" dirty="0">
                <a:solidFill>
                  <a:srgbClr val="797A7D"/>
                </a:solidFill>
                <a:ea typeface="Segoe UI" pitchFamily="34" charset="0"/>
                <a:cs typeface="Segoe UI" pitchFamily="34" charset="0"/>
              </a:endParaRPr>
            </a:p>
          </p:txBody>
        </p:sp>
        <p:sp>
          <p:nvSpPr>
            <p:cNvPr id="42" name="TextBox 41"/>
            <p:cNvSpPr txBox="1"/>
            <p:nvPr/>
          </p:nvSpPr>
          <p:spPr>
            <a:xfrm>
              <a:off x="2232135" y="6363291"/>
              <a:ext cx="928141" cy="141257"/>
            </a:xfrm>
            <a:prstGeom prst="rect">
              <a:avLst/>
            </a:prstGeom>
            <a:noFill/>
          </p:spPr>
          <p:txBody>
            <a:bodyPr wrap="none" lIns="0" tIns="0" rIns="0" bIns="0" rtlCol="0">
              <a:spAutoFit/>
            </a:bodyPr>
            <a:lstStyle/>
            <a:p>
              <a:pPr defTabSz="932559"/>
              <a:r>
                <a:rPr lang="en-US" sz="918" dirty="0">
                  <a:gradFill>
                    <a:gsLst>
                      <a:gs pos="0">
                        <a:srgbClr val="000000"/>
                      </a:gs>
                      <a:gs pos="100000">
                        <a:srgbClr val="000000"/>
                      </a:gs>
                    </a:gsLst>
                    <a:lin ang="5400000" scaled="0"/>
                  </a:gradFill>
                  <a:ea typeface="Segoe UI" pitchFamily="34" charset="0"/>
                  <a:cs typeface="Segoe UI" pitchFamily="34" charset="0"/>
                </a:rPr>
                <a:t>Discontinued SKU</a:t>
              </a:r>
            </a:p>
          </p:txBody>
        </p:sp>
      </p:grpSp>
      <p:grpSp>
        <p:nvGrpSpPr>
          <p:cNvPr id="44" name="Group 43"/>
          <p:cNvGrpSpPr/>
          <p:nvPr/>
        </p:nvGrpSpPr>
        <p:grpSpPr>
          <a:xfrm>
            <a:off x="2097469" y="5933505"/>
            <a:ext cx="950308" cy="223825"/>
            <a:chOff x="1941576" y="6322812"/>
            <a:chExt cx="931761" cy="219456"/>
          </a:xfrm>
        </p:grpSpPr>
        <p:sp>
          <p:nvSpPr>
            <p:cNvPr id="45" name="Rectangle 44"/>
            <p:cNvSpPr>
              <a:spLocks/>
            </p:cNvSpPr>
            <p:nvPr/>
          </p:nvSpPr>
          <p:spPr bwMode="auto">
            <a:xfrm>
              <a:off x="1941576" y="6322812"/>
              <a:ext cx="219456" cy="219456"/>
            </a:xfrm>
            <a:prstGeom prst="rect">
              <a:avLst/>
            </a:prstGeom>
            <a:solidFill>
              <a:srgbClr val="0070C0"/>
            </a:solidFill>
            <a:ln>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918" dirty="0">
                <a:solidFill>
                  <a:srgbClr val="797A7D"/>
                </a:solidFill>
                <a:ea typeface="Segoe UI" pitchFamily="34" charset="0"/>
                <a:cs typeface="Segoe UI" pitchFamily="34" charset="0"/>
              </a:endParaRPr>
            </a:p>
          </p:txBody>
        </p:sp>
        <p:sp>
          <p:nvSpPr>
            <p:cNvPr id="46" name="TextBox 45"/>
            <p:cNvSpPr txBox="1"/>
            <p:nvPr/>
          </p:nvSpPr>
          <p:spPr>
            <a:xfrm>
              <a:off x="2232135" y="6363291"/>
              <a:ext cx="641202" cy="141257"/>
            </a:xfrm>
            <a:prstGeom prst="rect">
              <a:avLst/>
            </a:prstGeom>
            <a:noFill/>
          </p:spPr>
          <p:txBody>
            <a:bodyPr wrap="none" lIns="0" tIns="0" rIns="0" bIns="0" rtlCol="0">
              <a:spAutoFit/>
            </a:bodyPr>
            <a:lstStyle/>
            <a:p>
              <a:pPr defTabSz="932559"/>
              <a:r>
                <a:rPr lang="en-US" sz="918" dirty="0">
                  <a:gradFill>
                    <a:gsLst>
                      <a:gs pos="0">
                        <a:srgbClr val="000000"/>
                      </a:gs>
                      <a:gs pos="100000">
                        <a:srgbClr val="000000"/>
                      </a:gs>
                    </a:gsLst>
                    <a:lin ang="5400000" scaled="0"/>
                  </a:gradFill>
                  <a:ea typeface="Segoe UI" pitchFamily="34" charset="0"/>
                  <a:cs typeface="Segoe UI" pitchFamily="34" charset="0"/>
                </a:rPr>
                <a:t>Existing SKU</a:t>
              </a:r>
            </a:p>
          </p:txBody>
        </p:sp>
      </p:grpSp>
      <p:grpSp>
        <p:nvGrpSpPr>
          <p:cNvPr id="47" name="Group 46"/>
          <p:cNvGrpSpPr/>
          <p:nvPr/>
        </p:nvGrpSpPr>
        <p:grpSpPr>
          <a:xfrm>
            <a:off x="3167366" y="5933505"/>
            <a:ext cx="783548" cy="223825"/>
            <a:chOff x="1941576" y="6322812"/>
            <a:chExt cx="768254" cy="219456"/>
          </a:xfrm>
        </p:grpSpPr>
        <p:sp>
          <p:nvSpPr>
            <p:cNvPr id="48" name="Rectangle 47"/>
            <p:cNvSpPr>
              <a:spLocks/>
            </p:cNvSpPr>
            <p:nvPr/>
          </p:nvSpPr>
          <p:spPr bwMode="auto">
            <a:xfrm>
              <a:off x="1941576" y="6322812"/>
              <a:ext cx="219456" cy="219456"/>
            </a:xfrm>
            <a:prstGeom prst="rect">
              <a:avLst/>
            </a:prstGeom>
            <a:solidFill>
              <a:schemeClr val="accent4">
                <a:lumMod val="20000"/>
                <a:lumOff val="80000"/>
              </a:schemeClr>
            </a:solidFill>
            <a:ln>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918" dirty="0">
                <a:solidFill>
                  <a:srgbClr val="797A7D"/>
                </a:solidFill>
                <a:ea typeface="Segoe UI" pitchFamily="34" charset="0"/>
                <a:cs typeface="Segoe UI" pitchFamily="34" charset="0"/>
              </a:endParaRPr>
            </a:p>
          </p:txBody>
        </p:sp>
        <p:sp>
          <p:nvSpPr>
            <p:cNvPr id="49" name="TextBox 48"/>
            <p:cNvSpPr txBox="1"/>
            <p:nvPr/>
          </p:nvSpPr>
          <p:spPr>
            <a:xfrm>
              <a:off x="2232135" y="6363291"/>
              <a:ext cx="477695" cy="141257"/>
            </a:xfrm>
            <a:prstGeom prst="rect">
              <a:avLst/>
            </a:prstGeom>
            <a:noFill/>
          </p:spPr>
          <p:txBody>
            <a:bodyPr wrap="none" lIns="0" tIns="0" rIns="0" bIns="0" rtlCol="0">
              <a:spAutoFit/>
            </a:bodyPr>
            <a:lstStyle/>
            <a:p>
              <a:pPr defTabSz="932559"/>
              <a:r>
                <a:rPr lang="en-US" sz="918" dirty="0">
                  <a:gradFill>
                    <a:gsLst>
                      <a:gs pos="0">
                        <a:srgbClr val="000000"/>
                      </a:gs>
                      <a:gs pos="100000">
                        <a:srgbClr val="000000"/>
                      </a:gs>
                    </a:gsLst>
                    <a:lin ang="5400000" scaled="0"/>
                  </a:gradFill>
                  <a:ea typeface="Segoe UI" pitchFamily="34" charset="0"/>
                  <a:cs typeface="Segoe UI" pitchFamily="34" charset="0"/>
                </a:rPr>
                <a:t>New SKU</a:t>
              </a:r>
            </a:p>
          </p:txBody>
        </p:sp>
      </p:grpSp>
      <p:sp>
        <p:nvSpPr>
          <p:cNvPr id="50" name="Rectangle 49"/>
          <p:cNvSpPr>
            <a:spLocks noChangeAspect="1"/>
          </p:cNvSpPr>
          <p:nvPr/>
        </p:nvSpPr>
        <p:spPr bwMode="auto">
          <a:xfrm>
            <a:off x="6980177" y="1142043"/>
            <a:ext cx="4939591" cy="405921"/>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632" dirty="0">
                <a:gradFill>
                  <a:gsLst>
                    <a:gs pos="0">
                      <a:srgbClr val="000000"/>
                    </a:gs>
                    <a:gs pos="100000">
                      <a:srgbClr val="000000"/>
                    </a:gs>
                  </a:gsLst>
                  <a:lin ang="5400000" scaled="0"/>
                </a:gradFill>
                <a:ea typeface="Segoe UI" pitchFamily="34" charset="0"/>
                <a:cs typeface="Segoe UI" pitchFamily="34" charset="0"/>
              </a:rPr>
              <a:t>Highlights</a:t>
            </a:r>
          </a:p>
        </p:txBody>
      </p:sp>
      <p:sp>
        <p:nvSpPr>
          <p:cNvPr id="51" name="TextBox 50"/>
          <p:cNvSpPr txBox="1"/>
          <p:nvPr/>
        </p:nvSpPr>
        <p:spPr>
          <a:xfrm>
            <a:off x="6980181" y="1667225"/>
            <a:ext cx="4950256" cy="1968616"/>
          </a:xfrm>
          <a:prstGeom prst="rect">
            <a:avLst/>
          </a:prstGeom>
          <a:noFill/>
        </p:spPr>
        <p:txBody>
          <a:bodyPr wrap="square" lIns="0" tIns="0" rIns="0" bIns="0" rtlCol="0">
            <a:spAutoFit/>
          </a:bodyPr>
          <a:lstStyle/>
          <a:p>
            <a:pPr defTabSz="932559">
              <a:spcBef>
                <a:spcPts val="612"/>
              </a:spcBef>
              <a:spcAft>
                <a:spcPts val="612"/>
              </a:spcAft>
            </a:pPr>
            <a:r>
              <a:rPr lang="en-US" sz="1632" spc="-71" dirty="0">
                <a:gradFill>
                  <a:gsLst>
                    <a:gs pos="2917">
                      <a:srgbClr val="797A7D"/>
                    </a:gs>
                    <a:gs pos="95000">
                      <a:srgbClr val="797A7D"/>
                    </a:gs>
                  </a:gsLst>
                  <a:lin ang="5400000" scaled="0"/>
                </a:gradFill>
              </a:rPr>
              <a:t>Consolidating FAST Search into SharePoint </a:t>
            </a:r>
          </a:p>
          <a:p>
            <a:pPr defTabSz="932559">
              <a:spcBef>
                <a:spcPts val="612"/>
              </a:spcBef>
              <a:spcAft>
                <a:spcPts val="612"/>
              </a:spcAft>
            </a:pPr>
            <a:r>
              <a:rPr lang="en-US" sz="1632" spc="-71" dirty="0">
                <a:gradFill>
                  <a:gsLst>
                    <a:gs pos="2917">
                      <a:srgbClr val="797A7D"/>
                    </a:gs>
                    <a:gs pos="95000">
                      <a:srgbClr val="797A7D"/>
                    </a:gs>
                  </a:gsLst>
                  <a:lin ang="5400000" scaled="0"/>
                </a:gradFill>
              </a:rPr>
              <a:t>Internet Sites scenario licensed through SharePoint  Server</a:t>
            </a:r>
          </a:p>
          <a:p>
            <a:pPr defTabSz="932559">
              <a:spcBef>
                <a:spcPts val="612"/>
              </a:spcBef>
              <a:spcAft>
                <a:spcPts val="612"/>
              </a:spcAft>
            </a:pPr>
            <a:r>
              <a:rPr lang="en-US" sz="1632" spc="-71" dirty="0">
                <a:gradFill>
                  <a:gsLst>
                    <a:gs pos="2917">
                      <a:srgbClr val="797A7D"/>
                    </a:gs>
                    <a:gs pos="95000">
                      <a:srgbClr val="797A7D"/>
                    </a:gs>
                  </a:gsLst>
                  <a:lin ang="5400000" scaled="0"/>
                </a:gradFill>
              </a:rPr>
              <a:t>For Extranet, no CALs required for external users</a:t>
            </a:r>
          </a:p>
          <a:p>
            <a:pPr defTabSz="932559">
              <a:spcBef>
                <a:spcPts val="612"/>
              </a:spcBef>
              <a:spcAft>
                <a:spcPts val="612"/>
              </a:spcAft>
            </a:pPr>
            <a:r>
              <a:rPr lang="en-US" sz="1632" spc="-71" dirty="0">
                <a:gradFill>
                  <a:gsLst>
                    <a:gs pos="2917">
                      <a:srgbClr val="797A7D"/>
                    </a:gs>
                    <a:gs pos="95000">
                      <a:srgbClr val="797A7D"/>
                    </a:gs>
                  </a:gsLst>
                  <a:lin ang="5400000" scaled="0"/>
                </a:gradFill>
              </a:rPr>
              <a:t>Audit and Control Management (ACM) licensed through SharePoint ECAL; requires </a:t>
            </a:r>
            <a:r>
              <a:rPr lang="en-US" sz="1632" i="1" spc="-71" dirty="0">
                <a:gradFill>
                  <a:gsLst>
                    <a:gs pos="2917">
                      <a:srgbClr val="797A7D"/>
                    </a:gs>
                    <a:gs pos="95000">
                      <a:srgbClr val="797A7D"/>
                    </a:gs>
                  </a:gsLst>
                  <a:lin ang="5400000" scaled="0"/>
                </a:gradFill>
              </a:rPr>
              <a:t>Microsoft Office Audit and Control Management </a:t>
            </a:r>
            <a:r>
              <a:rPr lang="en-US" sz="1632" spc="-71" dirty="0">
                <a:gradFill>
                  <a:gsLst>
                    <a:gs pos="2917">
                      <a:srgbClr val="797A7D"/>
                    </a:gs>
                    <a:gs pos="95000">
                      <a:srgbClr val="797A7D"/>
                    </a:gs>
                  </a:gsLst>
                  <a:lin ang="5400000" scaled="0"/>
                </a:gradFill>
              </a:rPr>
              <a:t>Server for </a:t>
            </a:r>
            <a:r>
              <a:rPr lang="en-US" sz="1632" spc="-71" dirty="0" smtClean="0">
                <a:gradFill>
                  <a:gsLst>
                    <a:gs pos="2917">
                      <a:srgbClr val="797A7D"/>
                    </a:gs>
                    <a:gs pos="95000">
                      <a:srgbClr val="797A7D"/>
                    </a:gs>
                  </a:gsLst>
                  <a:lin ang="5400000" scaled="0"/>
                </a:gradFill>
              </a:rPr>
              <a:t>deployment</a:t>
            </a:r>
            <a:endParaRPr lang="en-US" sz="1632" spc="-71" dirty="0">
              <a:gradFill>
                <a:gsLst>
                  <a:gs pos="2917">
                    <a:srgbClr val="797A7D"/>
                  </a:gs>
                  <a:gs pos="95000">
                    <a:srgbClr val="797A7D"/>
                  </a:gs>
                </a:gsLst>
                <a:lin ang="5400000" scaled="0"/>
              </a:gradFill>
            </a:endParaRPr>
          </a:p>
        </p:txBody>
      </p:sp>
      <p:sp>
        <p:nvSpPr>
          <p:cNvPr id="52" name="Rectangle 51"/>
          <p:cNvSpPr>
            <a:spLocks noChangeAspect="1"/>
          </p:cNvSpPr>
          <p:nvPr/>
        </p:nvSpPr>
        <p:spPr bwMode="auto">
          <a:xfrm>
            <a:off x="6980177" y="4515212"/>
            <a:ext cx="4939591" cy="405921"/>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9326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sz="1632" dirty="0">
                <a:gradFill>
                  <a:gsLst>
                    <a:gs pos="0">
                      <a:srgbClr val="000000"/>
                    </a:gs>
                    <a:gs pos="100000">
                      <a:srgbClr val="000000"/>
                    </a:gs>
                  </a:gsLst>
                  <a:lin ang="5400000" scaled="0"/>
                </a:gradFill>
                <a:ea typeface="Segoe UI" pitchFamily="34" charset="0"/>
                <a:cs typeface="Segoe UI" pitchFamily="34" charset="0"/>
              </a:rPr>
              <a:t>New Features</a:t>
            </a:r>
          </a:p>
        </p:txBody>
      </p:sp>
      <p:sp>
        <p:nvSpPr>
          <p:cNvPr id="53" name="TextBox 52"/>
          <p:cNvSpPr txBox="1"/>
          <p:nvPr/>
        </p:nvSpPr>
        <p:spPr>
          <a:xfrm>
            <a:off x="6980181" y="5040392"/>
            <a:ext cx="4950256" cy="1181585"/>
          </a:xfrm>
          <a:prstGeom prst="rect">
            <a:avLst/>
          </a:prstGeom>
          <a:noFill/>
        </p:spPr>
        <p:txBody>
          <a:bodyPr wrap="square" lIns="0" tIns="0" rIns="0" bIns="0" rtlCol="0">
            <a:spAutoFit/>
          </a:bodyPr>
          <a:lstStyle/>
          <a:p>
            <a:pPr defTabSz="932559">
              <a:spcBef>
                <a:spcPts val="612"/>
              </a:spcBef>
              <a:spcAft>
                <a:spcPts val="612"/>
              </a:spcAft>
            </a:pPr>
            <a:r>
              <a:rPr lang="en-US" sz="1632" b="1" spc="-71" dirty="0">
                <a:gradFill>
                  <a:gsLst>
                    <a:gs pos="2917">
                      <a:srgbClr val="797A7D"/>
                    </a:gs>
                    <a:gs pos="95000">
                      <a:srgbClr val="797A7D"/>
                    </a:gs>
                  </a:gsLst>
                  <a:lin ang="5400000" scaled="0"/>
                </a:gradFill>
              </a:rPr>
              <a:t>Enterprise</a:t>
            </a:r>
            <a:r>
              <a:rPr lang="en-US" sz="1632" spc="-71" dirty="0">
                <a:gradFill>
                  <a:gsLst>
                    <a:gs pos="2917">
                      <a:srgbClr val="797A7D"/>
                    </a:gs>
                    <a:gs pos="95000">
                      <a:srgbClr val="797A7D"/>
                    </a:gs>
                  </a:gsLst>
                  <a:lin ang="5400000" scaled="0"/>
                </a:gradFill>
              </a:rPr>
              <a:t>: </a:t>
            </a:r>
            <a:r>
              <a:rPr lang="en-US" sz="1632" dirty="0">
                <a:solidFill>
                  <a:srgbClr val="797A7D"/>
                </a:solidFill>
              </a:rPr>
              <a:t>E-discovery, ACM, BI (</a:t>
            </a:r>
            <a:r>
              <a:rPr lang="en-US" sz="1632" dirty="0" err="1">
                <a:solidFill>
                  <a:srgbClr val="797A7D"/>
                </a:solidFill>
              </a:rPr>
              <a:t>PowerView</a:t>
            </a:r>
            <a:r>
              <a:rPr lang="en-US" sz="1632" spc="-71" dirty="0">
                <a:gradFill>
                  <a:gsLst>
                    <a:gs pos="2917">
                      <a:srgbClr val="797A7D"/>
                    </a:gs>
                    <a:gs pos="95000">
                      <a:srgbClr val="797A7D"/>
                    </a:gs>
                  </a:gsLst>
                  <a:lin ang="5400000" scaled="0"/>
                </a:gradFill>
              </a:rPr>
              <a:t>)</a:t>
            </a:r>
          </a:p>
          <a:p>
            <a:pPr defTabSz="932559">
              <a:spcBef>
                <a:spcPts val="612"/>
              </a:spcBef>
              <a:spcAft>
                <a:spcPts val="612"/>
              </a:spcAft>
            </a:pPr>
            <a:r>
              <a:rPr lang="en-US" sz="1632" b="1" spc="-71" dirty="0">
                <a:gradFill>
                  <a:gsLst>
                    <a:gs pos="2917">
                      <a:srgbClr val="797A7D"/>
                    </a:gs>
                    <a:gs pos="95000">
                      <a:srgbClr val="797A7D"/>
                    </a:gs>
                  </a:gsLst>
                  <a:lin ang="5400000" scaled="0"/>
                </a:gradFill>
              </a:rPr>
              <a:t>Standard</a:t>
            </a:r>
            <a:r>
              <a:rPr lang="en-US" sz="1632" spc="-71" dirty="0">
                <a:gradFill>
                  <a:gsLst>
                    <a:gs pos="2917">
                      <a:srgbClr val="797A7D"/>
                    </a:gs>
                    <a:gs pos="95000">
                      <a:srgbClr val="797A7D"/>
                    </a:gs>
                  </a:gsLst>
                  <a:lin ang="5400000" scaled="0"/>
                </a:gradFill>
              </a:rPr>
              <a:t>: </a:t>
            </a:r>
            <a:r>
              <a:rPr lang="en-US" sz="1632" dirty="0">
                <a:solidFill>
                  <a:srgbClr val="797A7D"/>
                </a:solidFill>
              </a:rPr>
              <a:t>App Catalog and Marketplace, Work Management, Social (Community Site), External Sharing, SharePoint 2013 Workflow</a:t>
            </a:r>
            <a:endParaRPr lang="en-US" sz="1632" spc="-71" dirty="0">
              <a:gradFill>
                <a:gsLst>
                  <a:gs pos="2917">
                    <a:srgbClr val="797A7D"/>
                  </a:gs>
                  <a:gs pos="95000">
                    <a:srgbClr val="797A7D"/>
                  </a:gs>
                </a:gsLst>
                <a:lin ang="5400000" scaled="0"/>
              </a:gradFill>
            </a:endParaRPr>
          </a:p>
        </p:txBody>
      </p:sp>
      <p:sp>
        <p:nvSpPr>
          <p:cNvPr id="18" name="Rectangle 17"/>
          <p:cNvSpPr>
            <a:spLocks/>
          </p:cNvSpPr>
          <p:nvPr/>
        </p:nvSpPr>
        <p:spPr bwMode="auto">
          <a:xfrm>
            <a:off x="546522" y="4163320"/>
            <a:ext cx="1361601" cy="680800"/>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solidFill>
                  <a:srgbClr val="FFFFFF"/>
                </a:solidFill>
                <a:ea typeface="Segoe UI" pitchFamily="34" charset="0"/>
                <a:cs typeface="Segoe UI" pitchFamily="34" charset="0"/>
              </a:rPr>
              <a:t>SharePoint Server 2013</a:t>
            </a:r>
          </a:p>
        </p:txBody>
      </p:sp>
      <p:sp>
        <p:nvSpPr>
          <p:cNvPr id="61" name="Rectangle 60"/>
          <p:cNvSpPr>
            <a:spLocks/>
          </p:cNvSpPr>
          <p:nvPr/>
        </p:nvSpPr>
        <p:spPr bwMode="auto">
          <a:xfrm>
            <a:off x="4853400" y="2636213"/>
            <a:ext cx="1361601" cy="680800"/>
          </a:xfrm>
          <a:prstGeom prst="rect">
            <a:avLst/>
          </a:prstGeom>
          <a:solidFill>
            <a:schemeClr val="accent4">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428" dirty="0">
                <a:gradFill>
                  <a:gsLst>
                    <a:gs pos="0">
                      <a:srgbClr val="000000"/>
                    </a:gs>
                    <a:gs pos="100000">
                      <a:srgbClr val="000000"/>
                    </a:gs>
                  </a:gsLst>
                  <a:lin ang="5400000" scaled="0"/>
                </a:gradFill>
                <a:ea typeface="Segoe UI" pitchFamily="34" charset="0"/>
                <a:cs typeface="Segoe UI" pitchFamily="34" charset="0"/>
              </a:rPr>
              <a:t>Duet Enterprise Hosting for SAP</a:t>
            </a:r>
          </a:p>
        </p:txBody>
      </p:sp>
      <p:grpSp>
        <p:nvGrpSpPr>
          <p:cNvPr id="54" name="Group 53"/>
          <p:cNvGrpSpPr/>
          <p:nvPr/>
        </p:nvGrpSpPr>
        <p:grpSpPr>
          <a:xfrm>
            <a:off x="4114629" y="5930570"/>
            <a:ext cx="1875302" cy="223825"/>
            <a:chOff x="1941576" y="6322812"/>
            <a:chExt cx="1838696" cy="219456"/>
          </a:xfrm>
        </p:grpSpPr>
        <p:sp>
          <p:nvSpPr>
            <p:cNvPr id="55" name="Rectangle 54"/>
            <p:cNvSpPr>
              <a:spLocks/>
            </p:cNvSpPr>
            <p:nvPr/>
          </p:nvSpPr>
          <p:spPr bwMode="auto">
            <a:xfrm>
              <a:off x="1941576" y="6322812"/>
              <a:ext cx="219456" cy="219456"/>
            </a:xfrm>
            <a:prstGeom prst="rect">
              <a:avLst/>
            </a:prstGeom>
            <a:solidFill>
              <a:schemeClr val="accent6">
                <a:lumMod val="20000"/>
                <a:lumOff val="80000"/>
              </a:schemeClr>
            </a:solidFill>
            <a:ln>
              <a:no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918" dirty="0">
                <a:solidFill>
                  <a:srgbClr val="797A7D"/>
                </a:solidFill>
                <a:ea typeface="Segoe UI" pitchFamily="34" charset="0"/>
                <a:cs typeface="Segoe UI" pitchFamily="34" charset="0"/>
              </a:endParaRPr>
            </a:p>
          </p:txBody>
        </p:sp>
        <p:sp>
          <p:nvSpPr>
            <p:cNvPr id="56" name="TextBox 55"/>
            <p:cNvSpPr txBox="1"/>
            <p:nvPr/>
          </p:nvSpPr>
          <p:spPr>
            <a:xfrm>
              <a:off x="2232135" y="6363291"/>
              <a:ext cx="1548137" cy="138500"/>
            </a:xfrm>
            <a:prstGeom prst="rect">
              <a:avLst/>
            </a:prstGeom>
            <a:noFill/>
          </p:spPr>
          <p:txBody>
            <a:bodyPr wrap="none" lIns="0" tIns="0" rIns="0" bIns="0" rtlCol="0">
              <a:spAutoFit/>
            </a:bodyPr>
            <a:lstStyle/>
            <a:p>
              <a:pPr defTabSz="932559"/>
              <a:r>
                <a:rPr lang="en-US" sz="918" dirty="0">
                  <a:gradFill>
                    <a:gsLst>
                      <a:gs pos="0">
                        <a:srgbClr val="000000"/>
                      </a:gs>
                      <a:gs pos="100000">
                        <a:srgbClr val="000000"/>
                      </a:gs>
                    </a:gsLst>
                    <a:lin ang="5400000" scaled="0"/>
                  </a:gradFill>
                  <a:ea typeface="Segoe UI" pitchFamily="34" charset="0"/>
                  <a:cs typeface="Segoe UI" pitchFamily="34" charset="0"/>
                </a:rPr>
                <a:t>New SKU planned for </a:t>
              </a:r>
              <a:r>
                <a:rPr lang="en-US" sz="918" dirty="0" smtClean="0">
                  <a:gradFill>
                    <a:gsLst>
                      <a:gs pos="0">
                        <a:srgbClr val="000000"/>
                      </a:gs>
                      <a:gs pos="100000">
                        <a:srgbClr val="000000"/>
                      </a:gs>
                    </a:gsLst>
                    <a:lin ang="5400000" scaled="0"/>
                  </a:gradFill>
                  <a:ea typeface="Segoe UI" pitchFamily="34" charset="0"/>
                  <a:cs typeface="Segoe UI" pitchFamily="34" charset="0"/>
                </a:rPr>
                <a:t>H1 2013</a:t>
              </a:r>
              <a:endParaRPr lang="en-US" sz="918" dirty="0">
                <a:gradFill>
                  <a:gsLst>
                    <a:gs pos="0">
                      <a:srgbClr val="000000"/>
                    </a:gs>
                    <a:gs pos="100000">
                      <a:srgbClr val="000000"/>
                    </a:gs>
                  </a:gsLst>
                  <a:lin ang="5400000" scaled="0"/>
                </a:gradFill>
                <a:ea typeface="Segoe UI" pitchFamily="34" charset="0"/>
                <a:cs typeface="Segoe UI" pitchFamily="34" charset="0"/>
              </a:endParaRPr>
            </a:p>
          </p:txBody>
        </p:sp>
      </p:grpSp>
      <p:sp>
        <p:nvSpPr>
          <p:cNvPr id="57"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13</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1197893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decel="100000" fill="hold" grpId="0" nodeType="clickEffect">
                                  <p:stCondLst>
                                    <p:cond delay="0"/>
                                  </p:stCondLst>
                                  <p:childTnLst>
                                    <p:animMotion origin="layout" path="M -1.62866E-6 -3.1691E-6 L -1.62866E-6 0.24659 " pathEditMode="relative" rAng="0" ptsTypes="AA">
                                      <p:cBhvr>
                                        <p:cTn id="6" dur="2000" fill="hold"/>
                                        <p:tgtEl>
                                          <p:spTgt spid="36"/>
                                        </p:tgtEl>
                                        <p:attrNameLst>
                                          <p:attrName>ppt_x</p:attrName>
                                          <p:attrName>ppt_y</p:attrName>
                                        </p:attrNameLst>
                                      </p:cBhvr>
                                      <p:rCtr x="0" y="12329"/>
                                    </p:animMotion>
                                  </p:childTnLst>
                                </p:cTn>
                              </p:par>
                              <p:par>
                                <p:cTn id="7" presetID="42" presetClass="path" presetSubtype="0" decel="100000" fill="hold" grpId="0" nodeType="withEffect">
                                  <p:stCondLst>
                                    <p:cond delay="0"/>
                                  </p:stCondLst>
                                  <p:childTnLst>
                                    <p:animMotion origin="layout" path="M -1.62866E-6 -2.37335E-6 L -1.62866E-6 0.35531 " pathEditMode="relative" rAng="0" ptsTypes="AA">
                                      <p:cBhvr>
                                        <p:cTn id="8" dur="2000" fill="hold"/>
                                        <p:tgtEl>
                                          <p:spTgt spid="37"/>
                                        </p:tgtEl>
                                        <p:attrNameLst>
                                          <p:attrName>ppt_x</p:attrName>
                                          <p:attrName>ppt_y</p:attrName>
                                        </p:attrNameLst>
                                      </p:cBhvr>
                                      <p:rCtr x="0" y="17765"/>
                                    </p:animMotion>
                                  </p:childTnLst>
                                </p:cTn>
                              </p:par>
                              <p:par>
                                <p:cTn id="9" presetID="42" presetClass="path" presetSubtype="0" decel="100000" fill="hold" grpId="0" nodeType="withEffect">
                                  <p:stCondLst>
                                    <p:cond delay="0"/>
                                  </p:stCondLst>
                                  <p:childTnLst>
                                    <p:animMotion origin="layout" path="M -1.62866E-6 -3.56697E-6 L -1.62866E-6 0.19223 " pathEditMode="relative" rAng="0" ptsTypes="AA">
                                      <p:cBhvr>
                                        <p:cTn id="10" dur="2000" fill="hold"/>
                                        <p:tgtEl>
                                          <p:spTgt spid="38"/>
                                        </p:tgtEl>
                                        <p:attrNameLst>
                                          <p:attrName>ppt_x</p:attrName>
                                          <p:attrName>ppt_y</p:attrName>
                                        </p:attrNameLst>
                                      </p:cBhvr>
                                      <p:rCtr x="0" y="9600"/>
                                    </p:animMotion>
                                  </p:childTnLst>
                                </p:cTn>
                              </p:par>
                              <p:par>
                                <p:cTn id="11" presetID="42" presetClass="path" presetSubtype="0" decel="100000" fill="hold" grpId="0" nodeType="withEffect">
                                  <p:stCondLst>
                                    <p:cond delay="0"/>
                                  </p:stCondLst>
                                  <p:childTnLst>
                                    <p:animMotion origin="layout" path="M -1.62866E-6 -2.77122E-6 L -1.62866E-6 0.30095 " pathEditMode="relative" rAng="0" ptsTypes="AA">
                                      <p:cBhvr>
                                        <p:cTn id="12" dur="2000" fill="hold"/>
                                        <p:tgtEl>
                                          <p:spTgt spid="39"/>
                                        </p:tgtEl>
                                        <p:attrNameLst>
                                          <p:attrName>ppt_x</p:attrName>
                                          <p:attrName>ppt_y</p:attrName>
                                        </p:attrNameLst>
                                      </p:cBhvr>
                                      <p:rCtr x="0" y="15036"/>
                                    </p:animMotion>
                                  </p:childTnLst>
                                </p:cTn>
                              </p:par>
                            </p:childTnLst>
                          </p:cTn>
                        </p:par>
                        <p:par>
                          <p:cTn id="13" fill="hold">
                            <p:stCondLst>
                              <p:cond delay="2000"/>
                            </p:stCondLst>
                            <p:childTnLst>
                              <p:par>
                                <p:cTn id="14" presetID="10" presetClass="exit" presetSubtype="0" fill="hold" grpId="1" nodeType="afterEffect">
                                  <p:stCondLst>
                                    <p:cond delay="0"/>
                                  </p:stCondLst>
                                  <p:childTnLst>
                                    <p:animEffect transition="out" filter="fade">
                                      <p:cBhvr>
                                        <p:cTn id="15" dur="500"/>
                                        <p:tgtEl>
                                          <p:spTgt spid="36"/>
                                        </p:tgtEl>
                                      </p:cBhvr>
                                    </p:animEffect>
                                    <p:set>
                                      <p:cBhvr>
                                        <p:cTn id="16" dur="1" fill="hold">
                                          <p:stCondLst>
                                            <p:cond delay="499"/>
                                          </p:stCondLst>
                                        </p:cTn>
                                        <p:tgtEl>
                                          <p:spTgt spid="3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37"/>
                                        </p:tgtEl>
                                      </p:cBhvr>
                                    </p:animEffect>
                                    <p:set>
                                      <p:cBhvr>
                                        <p:cTn id="19" dur="1" fill="hold">
                                          <p:stCondLst>
                                            <p:cond delay="499"/>
                                          </p:stCondLst>
                                        </p:cTn>
                                        <p:tgtEl>
                                          <p:spTgt spid="37"/>
                                        </p:tgtEl>
                                        <p:attrNameLst>
                                          <p:attrName>style.visibility</p:attrName>
                                        </p:attrNameLst>
                                      </p:cBhvr>
                                      <p:to>
                                        <p:strVal val="hidden"/>
                                      </p:to>
                                    </p:set>
                                  </p:childTnLst>
                                </p:cTn>
                              </p:par>
                              <p:par>
                                <p:cTn id="20" presetID="10" presetClass="exit" presetSubtype="0" fill="hold" grpId="1" nodeType="withEffect">
                                  <p:stCondLst>
                                    <p:cond delay="0"/>
                                  </p:stCondLst>
                                  <p:childTnLst>
                                    <p:animEffect transition="out" filter="fade">
                                      <p:cBhvr>
                                        <p:cTn id="21" dur="500"/>
                                        <p:tgtEl>
                                          <p:spTgt spid="38"/>
                                        </p:tgtEl>
                                      </p:cBhvr>
                                    </p:animEffect>
                                    <p:set>
                                      <p:cBhvr>
                                        <p:cTn id="22" dur="1" fill="hold">
                                          <p:stCondLst>
                                            <p:cond delay="499"/>
                                          </p:stCondLst>
                                        </p:cTn>
                                        <p:tgtEl>
                                          <p:spTgt spid="38"/>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39"/>
                                        </p:tgtEl>
                                      </p:cBhvr>
                                    </p:animEffect>
                                    <p:set>
                                      <p:cBhvr>
                                        <p:cTn id="25" dur="1" fill="hold">
                                          <p:stCondLst>
                                            <p:cond delay="499"/>
                                          </p:stCondLst>
                                        </p:cTn>
                                        <p:tgtEl>
                                          <p:spTgt spid="39"/>
                                        </p:tgtEl>
                                        <p:attrNameLst>
                                          <p:attrName>style.visibility</p:attrName>
                                        </p:attrNameLst>
                                      </p:cBhvr>
                                      <p:to>
                                        <p:strVal val="hidden"/>
                                      </p:to>
                                    </p:set>
                                  </p:childTnLst>
                                </p:cTn>
                              </p:par>
                              <p:par>
                                <p:cTn id="26" presetID="10"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500"/>
                                        <p:tgtEl>
                                          <p:spTgt spid="1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fade">
                                      <p:cBhvr>
                                        <p:cTn id="3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4" grpId="0" animBg="1"/>
      <p:bldP spid="36" grpId="0" animBg="1"/>
      <p:bldP spid="36" grpId="1" animBg="1"/>
      <p:bldP spid="37" grpId="0" animBg="1"/>
      <p:bldP spid="37" grpId="1" animBg="1"/>
      <p:bldP spid="38" grpId="0" animBg="1"/>
      <p:bldP spid="38" grpId="1" animBg="1"/>
      <p:bldP spid="39" grpId="0" animBg="1"/>
      <p:bldP spid="39" grpId="1" animBg="1"/>
      <p:bldP spid="6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a:spLocks noChangeAspect="1"/>
          </p:cNvSpPr>
          <p:nvPr/>
        </p:nvSpPr>
        <p:spPr bwMode="auto">
          <a:xfrm>
            <a:off x="3417191" y="5342942"/>
            <a:ext cx="2797810" cy="405921"/>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Online</a:t>
            </a:r>
          </a:p>
        </p:txBody>
      </p:sp>
      <p:sp>
        <p:nvSpPr>
          <p:cNvPr id="17" name="Rectangle 16"/>
          <p:cNvSpPr>
            <a:spLocks noChangeAspect="1"/>
          </p:cNvSpPr>
          <p:nvPr/>
        </p:nvSpPr>
        <p:spPr bwMode="auto">
          <a:xfrm>
            <a:off x="546520" y="5342942"/>
            <a:ext cx="2797810" cy="40592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 Premises</a:t>
            </a:r>
          </a:p>
        </p:txBody>
      </p:sp>
      <p:sp>
        <p:nvSpPr>
          <p:cNvPr id="13" name="Rectangle 12"/>
          <p:cNvSpPr/>
          <p:nvPr/>
        </p:nvSpPr>
        <p:spPr bwMode="auto">
          <a:xfrm>
            <a:off x="531949" y="5342942"/>
            <a:ext cx="5730006" cy="40592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vert="horz" wrap="square" lIns="146304" tIns="91440" rIns="146304" bIns="91440" rtlCol="0" anchor="t">
            <a:noAutofit/>
          </a:bodyPr>
          <a:lstStyle/>
          <a:p>
            <a:r>
              <a:rPr lang="en-US" dirty="0">
                <a:solidFill>
                  <a:srgbClr val="0070C0"/>
                </a:solidFill>
                <a:ea typeface="Segoe UI" pitchFamily="34" charset="0"/>
              </a:rPr>
              <a:t>SharePoint 2013 Features</a:t>
            </a:r>
          </a:p>
        </p:txBody>
      </p:sp>
      <p:sp>
        <p:nvSpPr>
          <p:cNvPr id="4" name="Rectangle 3"/>
          <p:cNvSpPr>
            <a:spLocks noChangeAspect="1"/>
          </p:cNvSpPr>
          <p:nvPr/>
        </p:nvSpPr>
        <p:spPr bwMode="auto">
          <a:xfrm>
            <a:off x="9132624" y="1070700"/>
            <a:ext cx="2797810" cy="405921"/>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Online</a:t>
            </a:r>
          </a:p>
        </p:txBody>
      </p:sp>
      <p:sp>
        <p:nvSpPr>
          <p:cNvPr id="5" name="Rectangle 4"/>
          <p:cNvSpPr>
            <a:spLocks noChangeAspect="1"/>
          </p:cNvSpPr>
          <p:nvPr/>
        </p:nvSpPr>
        <p:spPr bwMode="auto">
          <a:xfrm>
            <a:off x="6261953" y="1070700"/>
            <a:ext cx="2797810" cy="405921"/>
          </a:xfrm>
          <a:prstGeom prst="rect">
            <a:avLst/>
          </a:prstGeom>
          <a:solidFill>
            <a:srgbClr val="FFC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2040" dirty="0">
                <a:gradFill>
                  <a:gsLst>
                    <a:gs pos="0">
                      <a:srgbClr val="FFFFFF"/>
                    </a:gs>
                    <a:gs pos="100000">
                      <a:srgbClr val="FFFFFF"/>
                    </a:gs>
                  </a:gsLst>
                  <a:lin ang="5400000" scaled="0"/>
                </a:gradFill>
                <a:ea typeface="Segoe UI" pitchFamily="34" charset="0"/>
                <a:cs typeface="Segoe UI" pitchFamily="34" charset="0"/>
              </a:rPr>
              <a:t>On Premises</a:t>
            </a:r>
          </a:p>
        </p:txBody>
      </p:sp>
      <p:sp>
        <p:nvSpPr>
          <p:cNvPr id="6" name="Rectangle 5"/>
          <p:cNvSpPr>
            <a:spLocks/>
          </p:cNvSpPr>
          <p:nvPr/>
        </p:nvSpPr>
        <p:spPr bwMode="auto">
          <a:xfrm>
            <a:off x="9133523" y="1532807"/>
            <a:ext cx="652822"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P</a:t>
            </a:r>
          </a:p>
        </p:txBody>
      </p:sp>
      <p:sp>
        <p:nvSpPr>
          <p:cNvPr id="7" name="Rectangle 6"/>
          <p:cNvSpPr>
            <a:spLocks/>
          </p:cNvSpPr>
          <p:nvPr/>
        </p:nvSpPr>
        <p:spPr bwMode="auto">
          <a:xfrm>
            <a:off x="9848220" y="1532807"/>
            <a:ext cx="652822"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Kiosk</a:t>
            </a:r>
          </a:p>
        </p:txBody>
      </p:sp>
      <p:sp>
        <p:nvSpPr>
          <p:cNvPr id="8" name="Rectangle 7"/>
          <p:cNvSpPr>
            <a:spLocks/>
          </p:cNvSpPr>
          <p:nvPr/>
        </p:nvSpPr>
        <p:spPr bwMode="auto">
          <a:xfrm>
            <a:off x="10562917" y="1532807"/>
            <a:ext cx="652822"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Plan 1</a:t>
            </a:r>
          </a:p>
        </p:txBody>
      </p:sp>
      <p:sp>
        <p:nvSpPr>
          <p:cNvPr id="9" name="Rectangle 8"/>
          <p:cNvSpPr>
            <a:spLocks/>
          </p:cNvSpPr>
          <p:nvPr/>
        </p:nvSpPr>
        <p:spPr bwMode="auto">
          <a:xfrm>
            <a:off x="11277612" y="1532807"/>
            <a:ext cx="652822"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Plan 2</a:t>
            </a:r>
          </a:p>
        </p:txBody>
      </p:sp>
      <p:sp>
        <p:nvSpPr>
          <p:cNvPr id="10" name="Rectangle 9"/>
          <p:cNvSpPr>
            <a:spLocks/>
          </p:cNvSpPr>
          <p:nvPr/>
        </p:nvSpPr>
        <p:spPr bwMode="auto">
          <a:xfrm>
            <a:off x="6264771" y="1532807"/>
            <a:ext cx="885973"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Foundation</a:t>
            </a:r>
          </a:p>
        </p:txBody>
      </p:sp>
      <p:sp>
        <p:nvSpPr>
          <p:cNvPr id="11" name="Rectangle 10"/>
          <p:cNvSpPr>
            <a:spLocks/>
          </p:cNvSpPr>
          <p:nvPr/>
        </p:nvSpPr>
        <p:spPr bwMode="auto">
          <a:xfrm>
            <a:off x="7219281" y="1532807"/>
            <a:ext cx="885973"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Standard</a:t>
            </a:r>
          </a:p>
        </p:txBody>
      </p:sp>
      <p:sp>
        <p:nvSpPr>
          <p:cNvPr id="12" name="Rectangle 11"/>
          <p:cNvSpPr>
            <a:spLocks/>
          </p:cNvSpPr>
          <p:nvPr/>
        </p:nvSpPr>
        <p:spPr bwMode="auto">
          <a:xfrm>
            <a:off x="8173790" y="1532807"/>
            <a:ext cx="885973"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Enterprise</a:t>
            </a:r>
          </a:p>
        </p:txBody>
      </p:sp>
      <p:sp>
        <p:nvSpPr>
          <p:cNvPr id="14" name="Rectangle 13"/>
          <p:cNvSpPr>
            <a:spLocks/>
          </p:cNvSpPr>
          <p:nvPr/>
        </p:nvSpPr>
        <p:spPr bwMode="auto">
          <a:xfrm>
            <a:off x="546520" y="1532807"/>
            <a:ext cx="2797810"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smtClean="0">
                <a:gradFill>
                  <a:gsLst>
                    <a:gs pos="0">
                      <a:srgbClr val="000000"/>
                    </a:gs>
                    <a:gs pos="100000">
                      <a:srgbClr val="000000"/>
                    </a:gs>
                  </a:gsLst>
                  <a:lin ang="5400000" scaled="0"/>
                </a:gradFill>
                <a:ea typeface="Segoe UI" pitchFamily="34" charset="0"/>
                <a:cs typeface="Segoe UI" pitchFamily="34" charset="0"/>
              </a:rPr>
              <a:t>Feature Set</a:t>
            </a:r>
            <a:endParaRPr lang="en-US" sz="1224" dirty="0">
              <a:gradFill>
                <a:gsLst>
                  <a:gs pos="0">
                    <a:srgbClr val="000000"/>
                  </a:gs>
                  <a:gs pos="100000">
                    <a:srgbClr val="000000"/>
                  </a:gs>
                </a:gsLst>
                <a:lin ang="5400000" scaled="0"/>
              </a:gradFill>
              <a:ea typeface="Segoe UI" pitchFamily="34" charset="0"/>
              <a:cs typeface="Segoe UI" pitchFamily="34" charset="0"/>
            </a:endParaRPr>
          </a:p>
        </p:txBody>
      </p:sp>
      <p:sp>
        <p:nvSpPr>
          <p:cNvPr id="15" name="Rectangle 14"/>
          <p:cNvSpPr>
            <a:spLocks/>
          </p:cNvSpPr>
          <p:nvPr/>
        </p:nvSpPr>
        <p:spPr bwMode="auto">
          <a:xfrm>
            <a:off x="3405645" y="1532807"/>
            <a:ext cx="2797810" cy="357884"/>
          </a:xfrm>
          <a:prstGeom prst="rect">
            <a:avLst/>
          </a:prstGeom>
          <a:solidFill>
            <a:schemeClr val="bg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2" tIns="0" rIns="18652" bIns="0" numCol="1" spcCol="0" rtlCol="0" fromWordArt="0" anchor="ctr" anchorCtr="0" forceAA="0" compatLnSpc="1">
            <a:prstTxWarp prst="textNoShape">
              <a:avLst/>
            </a:prstTxWarp>
            <a:noAutofit/>
          </a:bodyPr>
          <a:lstStyle/>
          <a:p>
            <a:pPr algn="ctr" defTabSz="932290" fontAlgn="base">
              <a:spcBef>
                <a:spcPct val="0"/>
              </a:spcBef>
              <a:spcAft>
                <a:spcPct val="0"/>
              </a:spcAft>
            </a:pPr>
            <a:r>
              <a:rPr lang="en-US" sz="1224" dirty="0">
                <a:gradFill>
                  <a:gsLst>
                    <a:gs pos="0">
                      <a:srgbClr val="000000"/>
                    </a:gs>
                    <a:gs pos="100000">
                      <a:srgbClr val="000000"/>
                    </a:gs>
                  </a:gsLst>
                  <a:lin ang="5400000" scaled="0"/>
                </a:gradFill>
                <a:ea typeface="Segoe UI" pitchFamily="34" charset="0"/>
                <a:cs typeface="Segoe UI" pitchFamily="34" charset="0"/>
              </a:rPr>
              <a:t>Capability</a:t>
            </a:r>
          </a:p>
        </p:txBody>
      </p:sp>
      <p:graphicFrame>
        <p:nvGraphicFramePr>
          <p:cNvPr id="30" name="Table 29"/>
          <p:cNvGraphicFramePr>
            <a:graphicFrameLocks noGrp="1"/>
          </p:cNvGraphicFramePr>
          <p:nvPr>
            <p:extLst>
              <p:ext uri="{D42A27DB-BD31-4B8C-83A1-F6EECF244321}">
                <p14:modId xmlns:p14="http://schemas.microsoft.com/office/powerpoint/2010/main" val="3948517386"/>
              </p:ext>
            </p:extLst>
          </p:nvPr>
        </p:nvGraphicFramePr>
        <p:xfrm>
          <a:off x="546520" y="1945377"/>
          <a:ext cx="2797810" cy="4316638"/>
        </p:xfrm>
        <a:graphic>
          <a:graphicData uri="http://schemas.openxmlformats.org/drawingml/2006/table">
            <a:tbl>
              <a:tblPr firstRow="1" bandCol="1">
                <a:tableStyleId>{21E4AEA4-8DFA-4A89-87EB-49C32662AFE0}</a:tableStyleId>
              </a:tblPr>
              <a:tblGrid>
                <a:gridCol w="2797810"/>
              </a:tblGrid>
              <a:tr h="239989">
                <a:tc>
                  <a:txBody>
                    <a:bodyPr/>
                    <a:lstStyle/>
                    <a:p>
                      <a:pPr marL="0" algn="l" defTabSz="914400" rtl="0" eaLnBrk="1" fontAlgn="b" latinLnBrk="0" hangingPunct="1"/>
                      <a:r>
                        <a:rPr lang="en-US" sz="1000" b="0" i="1" kern="1200" dirty="0" smtClean="0">
                          <a:solidFill>
                            <a:schemeClr val="tx1"/>
                          </a:solidFill>
                          <a:latin typeface="+mn-lt"/>
                          <a:ea typeface="+mn-ea"/>
                          <a:cs typeface="+mn-cs"/>
                        </a:rPr>
                        <a:t>Apps</a:t>
                      </a:r>
                      <a:endParaRPr lang="en-US" sz="1000" b="0" i="1" kern="1200" dirty="0">
                        <a:solidFill>
                          <a:schemeClr val="tx1"/>
                        </a:soli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956790">
                <a:tc>
                  <a:txBody>
                    <a:bodyPr/>
                    <a:lstStyle/>
                    <a:p>
                      <a:pPr marL="0" algn="l" defTabSz="914400" rtl="0" eaLnBrk="1" fontAlgn="b" latinLnBrk="0" hangingPunct="1"/>
                      <a:r>
                        <a:rPr lang="en-US" sz="1000" b="0" i="1" kern="1200" dirty="0" smtClean="0">
                          <a:solidFill>
                            <a:schemeClr val="tx1"/>
                          </a:solidFill>
                          <a:latin typeface="+mn-lt"/>
                          <a:ea typeface="+mn-ea"/>
                          <a:cs typeface="+mn-cs"/>
                        </a:rPr>
                        <a:t>Collaboration</a:t>
                      </a:r>
                      <a:endParaRPr lang="en-US" sz="1000" b="0" i="1" kern="1200" dirty="0">
                        <a:solidFill>
                          <a:schemeClr val="tx1"/>
                        </a:soli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719967">
                <a:tc>
                  <a:txBody>
                    <a:bodyPr/>
                    <a:lstStyle/>
                    <a:p>
                      <a:pPr marL="0" algn="l" defTabSz="914400" rtl="0" eaLnBrk="1" fontAlgn="b" latinLnBrk="0" hangingPunct="1"/>
                      <a:r>
                        <a:rPr lang="en-US" sz="1000" b="0" i="1" kern="1200" dirty="0" smtClean="0">
                          <a:solidFill>
                            <a:schemeClr val="tx1"/>
                          </a:solidFill>
                          <a:latin typeface="+mn-lt"/>
                          <a:ea typeface="+mn-ea"/>
                          <a:cs typeface="+mn-cs"/>
                        </a:rPr>
                        <a:t>Search</a:t>
                      </a:r>
                      <a:endParaRPr lang="en-US" sz="1000" b="0" i="1" kern="1200" dirty="0">
                        <a:solidFill>
                          <a:schemeClr val="tx1"/>
                        </a:soli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719967">
                <a:tc>
                  <a:txBody>
                    <a:bodyPr/>
                    <a:lstStyle/>
                    <a:p>
                      <a:pPr marL="0" algn="l" defTabSz="914400" rtl="0" eaLnBrk="1" fontAlgn="b" latinLnBrk="0" hangingPunct="1"/>
                      <a:r>
                        <a:rPr lang="en-US" sz="1000" b="0" i="1" kern="1200" dirty="0" smtClean="0">
                          <a:solidFill>
                            <a:schemeClr val="tx1"/>
                          </a:solidFill>
                          <a:latin typeface="+mn-lt"/>
                          <a:ea typeface="+mn-ea"/>
                          <a:cs typeface="+mn-cs"/>
                        </a:rPr>
                        <a:t>Content Management</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479979">
                <a:tc>
                  <a:txBody>
                    <a:bodyPr/>
                    <a:lstStyle/>
                    <a:p>
                      <a:pPr marL="0" algn="l" defTabSz="914400" rtl="0" eaLnBrk="1" fontAlgn="b" latinLnBrk="0" hangingPunct="1"/>
                      <a:r>
                        <a:rPr lang="en-US" sz="1000" b="0" i="1" kern="1200" dirty="0" smtClean="0">
                          <a:solidFill>
                            <a:schemeClr val="tx1"/>
                          </a:solidFill>
                          <a:latin typeface="+mn-lt"/>
                          <a:ea typeface="+mn-ea"/>
                          <a:cs typeface="+mn-cs"/>
                        </a:rPr>
                        <a:t>Business Intelligence</a:t>
                      </a:r>
                      <a:endParaRPr lang="en-US" sz="1000" b="0" i="1" kern="1200" dirty="0">
                        <a:solidFill>
                          <a:schemeClr val="tx1"/>
                        </a:soli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r h="1199946">
                <a:tc>
                  <a:txBody>
                    <a:bodyPr/>
                    <a:lstStyle/>
                    <a:p>
                      <a:pPr marL="0" algn="l" defTabSz="914400" rtl="0" eaLnBrk="1" fontAlgn="b" latinLnBrk="0" hangingPunct="1"/>
                      <a:r>
                        <a:rPr lang="en-US" sz="1000" b="0" i="1" kern="1200" dirty="0" smtClean="0">
                          <a:solidFill>
                            <a:schemeClr val="tx1"/>
                          </a:solidFill>
                          <a:latin typeface="+mn-lt"/>
                          <a:ea typeface="+mn-ea"/>
                          <a:cs typeface="+mn-cs"/>
                        </a:rPr>
                        <a:t>Business Solutions</a:t>
                      </a:r>
                      <a:endParaRPr lang="en-US" sz="1000" b="0" i="1" kern="1200" dirty="0">
                        <a:solidFill>
                          <a:schemeClr val="tx1"/>
                        </a:soli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r>
            </a:tbl>
          </a:graphicData>
        </a:graphic>
      </p:graphicFrame>
      <p:graphicFrame>
        <p:nvGraphicFramePr>
          <p:cNvPr id="31" name="Table 30"/>
          <p:cNvGraphicFramePr>
            <a:graphicFrameLocks noGrp="1"/>
          </p:cNvGraphicFramePr>
          <p:nvPr>
            <p:extLst>
              <p:ext uri="{D42A27DB-BD31-4B8C-83A1-F6EECF244321}">
                <p14:modId xmlns:p14="http://schemas.microsoft.com/office/powerpoint/2010/main" val="3245765781"/>
              </p:ext>
            </p:extLst>
          </p:nvPr>
        </p:nvGraphicFramePr>
        <p:xfrm>
          <a:off x="3405649" y="1945377"/>
          <a:ext cx="2797809" cy="4319802"/>
        </p:xfrm>
        <a:graphic>
          <a:graphicData uri="http://schemas.openxmlformats.org/drawingml/2006/table">
            <a:tbl>
              <a:tblPr firstRow="1" bandCol="1">
                <a:tableStyleId>{21E4AEA4-8DFA-4A89-87EB-49C32662AFE0}</a:tableStyleId>
              </a:tblPr>
              <a:tblGrid>
                <a:gridCol w="2797809"/>
              </a:tblGrid>
              <a:tr h="239989">
                <a:tc>
                  <a:txBody>
                    <a:bodyPr/>
                    <a:lstStyle/>
                    <a:p>
                      <a:r>
                        <a:rPr lang="en-US" sz="1200" b="0" dirty="0" smtClean="0">
                          <a:solidFill>
                            <a:srgbClr val="00B050"/>
                          </a:solidFill>
                        </a:rPr>
                        <a:t>App Catalog &amp; Marketplace</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Team Sites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solidFill>
                            <a:srgbClr val="00B050"/>
                          </a:solidFill>
                        </a:rPr>
                        <a:t>Work Management</a:t>
                      </a:r>
                      <a:endParaRPr lang="en-US" sz="1200" b="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1" kern="1200" dirty="0" smtClean="0">
                          <a:gradFill>
                            <a:gsLst>
                              <a:gs pos="0">
                                <a:schemeClr val="tx1"/>
                              </a:gs>
                              <a:gs pos="100000">
                                <a:schemeClr val="tx1"/>
                              </a:gs>
                            </a:gsLst>
                            <a:lin ang="5400000" scaled="0"/>
                          </a:gradFill>
                          <a:latin typeface="+mn-lt"/>
                          <a:ea typeface="+mn-ea"/>
                          <a:cs typeface="+mn-cs"/>
                        </a:rPr>
                        <a:t>Social</a:t>
                      </a:r>
                      <a:endParaRPr lang="en-US" sz="1200" b="1" kern="1200" dirty="0">
                        <a:gradFill>
                          <a:gsLst>
                            <a:gs pos="0">
                              <a:schemeClr val="tx1"/>
                            </a:gs>
                            <a:gs pos="100000">
                              <a:schemeClr val="tx1"/>
                            </a:gs>
                          </a:gsLst>
                          <a:lin ang="5400000" scaled="0"/>
                        </a:gradFill>
                        <a:latin typeface="+mn-lt"/>
                        <a:ea typeface="+mn-ea"/>
                        <a:cs typeface="+mn-cs"/>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solidFill>
                            <a:srgbClr val="00B050"/>
                          </a:solidFill>
                        </a:rPr>
                        <a:t>External sharing</a:t>
                      </a:r>
                      <a:endParaRPr lang="en-US" sz="1200" b="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Basic Search</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Standard Search*</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1" kern="1200" dirty="0" smtClean="0">
                          <a:gradFill>
                            <a:gsLst>
                              <a:gs pos="0">
                                <a:schemeClr val="tx1"/>
                              </a:gs>
                              <a:gs pos="100000">
                                <a:schemeClr val="tx1"/>
                              </a:gs>
                            </a:gsLst>
                            <a:lin ang="5400000" scaled="0"/>
                          </a:gradFill>
                          <a:latin typeface="+mn-lt"/>
                          <a:ea typeface="+mn-ea"/>
                          <a:cs typeface="+mn-cs"/>
                        </a:rPr>
                        <a:t>Enterprise Search*</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Content Management </a:t>
                      </a:r>
                      <a:endParaRPr lang="en-US" sz="1200" b="0" dirty="0">
                        <a:gradFill>
                          <a:gsLst>
                            <a:gs pos="0">
                              <a:schemeClr val="tx1"/>
                            </a:gs>
                            <a:gs pos="100000">
                              <a:schemeClr val="tx1"/>
                            </a:gs>
                          </a:gsLst>
                          <a:lin ang="5400000" scaled="0"/>
                        </a:gra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Records Management </a:t>
                      </a:r>
                      <a:endParaRPr lang="en-US" sz="1200" b="0" dirty="0">
                        <a:gradFill>
                          <a:gsLst>
                            <a:gs pos="0">
                              <a:schemeClr val="tx1"/>
                            </a:gs>
                            <a:gs pos="100000">
                              <a:schemeClr val="tx1"/>
                            </a:gs>
                          </a:gsLst>
                          <a:lin ang="5400000" scaled="0"/>
                        </a:gra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solidFill>
                            <a:srgbClr val="00B050"/>
                          </a:solidFill>
                        </a:rPr>
                        <a:t>E-discovery, ACM, </a:t>
                      </a:r>
                      <a:r>
                        <a:rPr lang="en-US" sz="1200" b="0" dirty="0" smtClean="0">
                          <a:solidFill>
                            <a:schemeClr val="tx1"/>
                          </a:solidFill>
                        </a:rPr>
                        <a:t>Compliance</a:t>
                      </a:r>
                      <a:endParaRPr lang="en-US" sz="1200" b="0" dirty="0">
                        <a:solidFill>
                          <a:schemeClr val="tx1"/>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l" defTabSz="914363" rtl="0" eaLnBrk="1" latinLnBrk="0" hangingPunct="1"/>
                      <a:r>
                        <a:rPr lang="en-US" sz="12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Excel Services, </a:t>
                      </a:r>
                      <a:r>
                        <a:rPr lang="en-US" sz="1200" b="0" u="none" strike="noStrike" kern="1200" dirty="0" err="1" smtClean="0">
                          <a:gradFill>
                            <a:gsLst>
                              <a:gs pos="0">
                                <a:schemeClr val="tx1"/>
                              </a:gs>
                              <a:gs pos="100000">
                                <a:schemeClr val="tx1"/>
                              </a:gs>
                            </a:gsLst>
                            <a:lin ang="5400000" scaled="0"/>
                          </a:gradFill>
                          <a:latin typeface="+mn-lt"/>
                          <a:ea typeface="Segoe UI" pitchFamily="34" charset="0"/>
                          <a:cs typeface="Segoe UI" pitchFamily="34" charset="0"/>
                        </a:rPr>
                        <a:t>PowerPivot</a:t>
                      </a:r>
                      <a:r>
                        <a:rPr lang="en-US" sz="12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 </a:t>
                      </a:r>
                      <a:r>
                        <a:rPr lang="en-US" sz="1200" b="0" u="none" strike="noStrike" kern="1200" dirty="0" err="1" smtClean="0">
                          <a:solidFill>
                            <a:srgbClr val="00B050"/>
                          </a:solidFill>
                          <a:latin typeface="+mn-lt"/>
                          <a:ea typeface="Segoe UI" pitchFamily="34" charset="0"/>
                          <a:cs typeface="Segoe UI" pitchFamily="34" charset="0"/>
                        </a:rPr>
                        <a:t>PowerView</a:t>
                      </a:r>
                      <a:endParaRPr lang="en-US" sz="1200" b="0" u="none" strike="noStrike" kern="1200" dirty="0" smtClean="0">
                        <a:solidFill>
                          <a:srgbClr val="00B050"/>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l" defTabSz="914363" rtl="0" eaLnBrk="1" latinLnBrk="0" hangingPunct="1"/>
                      <a:r>
                        <a:rPr lang="en-US" sz="1200" b="0" u="none" strike="noStrike" kern="1200" dirty="0" smtClean="0">
                          <a:gradFill>
                            <a:gsLst>
                              <a:gs pos="0">
                                <a:schemeClr val="tx1"/>
                              </a:gs>
                              <a:gs pos="100000">
                                <a:schemeClr val="tx1"/>
                              </a:gs>
                            </a:gsLst>
                            <a:lin ang="5400000" scaled="0"/>
                          </a:gradFill>
                          <a:latin typeface="+mn-lt"/>
                          <a:ea typeface="Segoe UI" pitchFamily="34" charset="0"/>
                          <a:cs typeface="Segoe UI" pitchFamily="34" charset="0"/>
                        </a:rPr>
                        <a:t>Scorecards &amp; Dashboards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dirty="0" smtClean="0">
                          <a:gradFill>
                            <a:gsLst>
                              <a:gs pos="0">
                                <a:schemeClr val="tx1"/>
                              </a:gs>
                              <a:gs pos="100000">
                                <a:schemeClr val="tx1"/>
                              </a:gs>
                            </a:gsLst>
                            <a:lin ang="5400000" scaled="0"/>
                          </a:gradFill>
                        </a:rPr>
                        <a:t>Access Services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kern="1200" dirty="0" smtClean="0">
                          <a:gradFill>
                            <a:gsLst>
                              <a:gs pos="0">
                                <a:schemeClr val="tx1"/>
                              </a:gs>
                              <a:gs pos="100000">
                                <a:schemeClr val="tx1"/>
                              </a:gs>
                            </a:gsLst>
                            <a:lin ang="5400000" scaled="0"/>
                          </a:gradFill>
                          <a:latin typeface="+mn-lt"/>
                          <a:ea typeface="+mn-ea"/>
                          <a:cs typeface="+mn-cs"/>
                        </a:rPr>
                        <a:t>Visio Services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kern="1200" dirty="0" smtClean="0">
                          <a:gradFill>
                            <a:gsLst>
                              <a:gs pos="0">
                                <a:schemeClr val="tx1"/>
                              </a:gs>
                              <a:gs pos="100000">
                                <a:schemeClr val="tx1"/>
                              </a:gs>
                            </a:gsLst>
                            <a:lin ang="5400000" scaled="0"/>
                          </a:gradFill>
                          <a:latin typeface="+mn-lt"/>
                          <a:ea typeface="+mn-ea"/>
                          <a:cs typeface="+mn-cs"/>
                        </a:rPr>
                        <a:t>Form Based Applications*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kern="1200" dirty="0" smtClean="0">
                          <a:solidFill>
                            <a:srgbClr val="00B050"/>
                          </a:solidFill>
                          <a:latin typeface="+mn-lt"/>
                          <a:ea typeface="+mn-ea"/>
                          <a:cs typeface="+mn-cs"/>
                        </a:rPr>
                        <a:t>SharePoint 2013 Workflow</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r>
                        <a:rPr lang="en-US" sz="1200" b="0" kern="1200" dirty="0" smtClean="0">
                          <a:gradFill>
                            <a:gsLst>
                              <a:gs pos="0">
                                <a:schemeClr val="tx1"/>
                              </a:gs>
                              <a:gs pos="100000">
                                <a:schemeClr val="tx1"/>
                              </a:gs>
                            </a:gsLst>
                            <a:lin ang="5400000" scaled="0"/>
                          </a:gradFill>
                          <a:latin typeface="+mn-lt"/>
                          <a:ea typeface="+mn-ea"/>
                          <a:cs typeface="+mn-cs"/>
                        </a:rPr>
                        <a:t>Business Connectivity Services**</a:t>
                      </a: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3" name="Table 32"/>
          <p:cNvGraphicFramePr>
            <a:graphicFrameLocks noGrp="1"/>
          </p:cNvGraphicFramePr>
          <p:nvPr>
            <p:extLst>
              <p:ext uri="{D42A27DB-BD31-4B8C-83A1-F6EECF244321}">
                <p14:modId xmlns:p14="http://schemas.microsoft.com/office/powerpoint/2010/main" val="3510427427"/>
              </p:ext>
            </p:extLst>
          </p:nvPr>
        </p:nvGraphicFramePr>
        <p:xfrm>
          <a:off x="6264771" y="1945377"/>
          <a:ext cx="885973" cy="4319802"/>
        </p:xfrm>
        <a:graphic>
          <a:graphicData uri="http://schemas.openxmlformats.org/drawingml/2006/table">
            <a:tbl>
              <a:tblPr firstRow="1" bandCol="1">
                <a:tableStyleId>{21E4AEA4-8DFA-4A89-87EB-49C32662AFE0}</a:tableStyleId>
              </a:tblPr>
              <a:tblGrid>
                <a:gridCol w="885973"/>
              </a:tblGrid>
              <a:tr h="239989">
                <a:tc>
                  <a:txBody>
                    <a:bodyPr/>
                    <a:lstStyle/>
                    <a:p>
                      <a:pPr algn="ct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4" name="Table 33"/>
          <p:cNvGraphicFramePr>
            <a:graphicFrameLocks noGrp="1"/>
          </p:cNvGraphicFramePr>
          <p:nvPr>
            <p:extLst>
              <p:ext uri="{D42A27DB-BD31-4B8C-83A1-F6EECF244321}">
                <p14:modId xmlns:p14="http://schemas.microsoft.com/office/powerpoint/2010/main" val="495598561"/>
              </p:ext>
            </p:extLst>
          </p:nvPr>
        </p:nvGraphicFramePr>
        <p:xfrm>
          <a:off x="7219281" y="1945377"/>
          <a:ext cx="885973" cy="4319802"/>
        </p:xfrm>
        <a:graphic>
          <a:graphicData uri="http://schemas.openxmlformats.org/drawingml/2006/table">
            <a:tbl>
              <a:tblPr firstRow="1" bandCol="1">
                <a:tableStyleId>{21E4AEA4-8DFA-4A89-87EB-49C32662AFE0}</a:tableStyleId>
              </a:tblPr>
              <a:tblGrid>
                <a:gridCol w="885973"/>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5" name="Table 34"/>
          <p:cNvGraphicFramePr>
            <a:graphicFrameLocks noGrp="1"/>
          </p:cNvGraphicFramePr>
          <p:nvPr>
            <p:extLst>
              <p:ext uri="{D42A27DB-BD31-4B8C-83A1-F6EECF244321}">
                <p14:modId xmlns:p14="http://schemas.microsoft.com/office/powerpoint/2010/main" val="1667677873"/>
              </p:ext>
            </p:extLst>
          </p:nvPr>
        </p:nvGraphicFramePr>
        <p:xfrm>
          <a:off x="8173790" y="1945377"/>
          <a:ext cx="885973" cy="4319802"/>
        </p:xfrm>
        <a:graphic>
          <a:graphicData uri="http://schemas.openxmlformats.org/drawingml/2006/table">
            <a:tbl>
              <a:tblPr firstRow="1" bandCol="1">
                <a:tableStyleId>{21E4AEA4-8DFA-4A89-87EB-49C32662AFE0}</a:tableStyleId>
              </a:tblPr>
              <a:tblGrid>
                <a:gridCol w="885973"/>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dirty="0" smtClean="0">
                          <a:solidFill>
                            <a:srgbClr val="00B050"/>
                          </a:solidFill>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rgbClr val="00B050"/>
                          </a:solidFill>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6" name="Table 35"/>
          <p:cNvGraphicFramePr>
            <a:graphicFrameLocks noGrp="1"/>
          </p:cNvGraphicFramePr>
          <p:nvPr>
            <p:extLst>
              <p:ext uri="{D42A27DB-BD31-4B8C-83A1-F6EECF244321}">
                <p14:modId xmlns:p14="http://schemas.microsoft.com/office/powerpoint/2010/main" val="3038727868"/>
              </p:ext>
            </p:extLst>
          </p:nvPr>
        </p:nvGraphicFramePr>
        <p:xfrm>
          <a:off x="9133523" y="1945377"/>
          <a:ext cx="652822" cy="4319802"/>
        </p:xfrm>
        <a:graphic>
          <a:graphicData uri="http://schemas.openxmlformats.org/drawingml/2006/table">
            <a:tbl>
              <a:tblPr firstRow="1" bandCol="1">
                <a:tableStyleId>{21E4AEA4-8DFA-4A89-87EB-49C32662AFE0}</a:tableStyleId>
              </a:tblPr>
              <a:tblGrid>
                <a:gridCol w="652822"/>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7" name="Table 36"/>
          <p:cNvGraphicFramePr>
            <a:graphicFrameLocks noGrp="1"/>
          </p:cNvGraphicFramePr>
          <p:nvPr>
            <p:extLst>
              <p:ext uri="{D42A27DB-BD31-4B8C-83A1-F6EECF244321}">
                <p14:modId xmlns:p14="http://schemas.microsoft.com/office/powerpoint/2010/main" val="1133786165"/>
              </p:ext>
            </p:extLst>
          </p:nvPr>
        </p:nvGraphicFramePr>
        <p:xfrm>
          <a:off x="9848220" y="1945377"/>
          <a:ext cx="652822" cy="4319802"/>
        </p:xfrm>
        <a:graphic>
          <a:graphicData uri="http://schemas.openxmlformats.org/drawingml/2006/table">
            <a:tbl>
              <a:tblPr firstRow="1" bandCol="1">
                <a:tableStyleId>{21E4AEA4-8DFA-4A89-87EB-49C32662AFE0}</a:tableStyleId>
              </a:tblPr>
              <a:tblGrid>
                <a:gridCol w="652822"/>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l"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8" name="Table 37"/>
          <p:cNvGraphicFramePr>
            <a:graphicFrameLocks noGrp="1"/>
          </p:cNvGraphicFramePr>
          <p:nvPr>
            <p:extLst>
              <p:ext uri="{D42A27DB-BD31-4B8C-83A1-F6EECF244321}">
                <p14:modId xmlns:p14="http://schemas.microsoft.com/office/powerpoint/2010/main" val="2899547221"/>
              </p:ext>
            </p:extLst>
          </p:nvPr>
        </p:nvGraphicFramePr>
        <p:xfrm>
          <a:off x="10562917" y="1945377"/>
          <a:ext cx="652822" cy="4319802"/>
        </p:xfrm>
        <a:graphic>
          <a:graphicData uri="http://schemas.openxmlformats.org/drawingml/2006/table">
            <a:tbl>
              <a:tblPr firstRow="1" bandCol="1">
                <a:tableStyleId>{21E4AEA4-8DFA-4A89-87EB-49C32662AFE0}</a:tableStyleId>
              </a:tblPr>
              <a:tblGrid>
                <a:gridCol w="652822"/>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graphicFrame>
        <p:nvGraphicFramePr>
          <p:cNvPr id="39" name="Table 38"/>
          <p:cNvGraphicFramePr>
            <a:graphicFrameLocks noGrp="1"/>
          </p:cNvGraphicFramePr>
          <p:nvPr>
            <p:extLst>
              <p:ext uri="{D42A27DB-BD31-4B8C-83A1-F6EECF244321}">
                <p14:modId xmlns:p14="http://schemas.microsoft.com/office/powerpoint/2010/main" val="2202669346"/>
              </p:ext>
            </p:extLst>
          </p:nvPr>
        </p:nvGraphicFramePr>
        <p:xfrm>
          <a:off x="11277612" y="1945377"/>
          <a:ext cx="652822" cy="4319802"/>
        </p:xfrm>
        <a:graphic>
          <a:graphicData uri="http://schemas.openxmlformats.org/drawingml/2006/table">
            <a:tbl>
              <a:tblPr firstRow="1" bandCol="1">
                <a:tableStyleId>{21E4AEA4-8DFA-4A89-87EB-49C32662AFE0}</a:tableStyleId>
              </a:tblPr>
              <a:tblGrid>
                <a:gridCol w="652822"/>
              </a:tblGrid>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5715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rgbClr val="00B050"/>
                          </a:solidFill>
                          <a:latin typeface="+mn-lt"/>
                          <a:ea typeface="Segoe UI" pitchFamily="34" charset="0"/>
                          <a:cs typeface="Segoe UI" pitchFamily="34" charset="0"/>
                        </a:rPr>
                        <a:t>●</a:t>
                      </a:r>
                      <a:endParaRPr lang="en-US" sz="1200" dirty="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b="0" u="none" strike="noStrike" kern="1200" dirty="0" smtClean="0">
                          <a:solidFill>
                            <a:schemeClr val="bg2"/>
                          </a:solidFill>
                          <a:latin typeface="+mn-lt"/>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algn="ctr"/>
                      <a:r>
                        <a:rPr lang="en-US" sz="1200" dirty="0" smtClean="0">
                          <a:solidFill>
                            <a:srgbClr val="00B050"/>
                          </a:solidFill>
                          <a:ea typeface="Segoe UI" pitchFamily="34" charset="0"/>
                          <a:cs typeface="Segoe UI" pitchFamily="34" charset="0"/>
                        </a:rPr>
                        <a:t>●</a:t>
                      </a:r>
                      <a:endParaRPr lang="en-US" sz="1200" dirty="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dirty="0" smtClean="0">
                          <a:solidFill>
                            <a:srgbClr val="00B050"/>
                          </a:solidFill>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algn="ctr" defTabSz="914363" rtl="0" eaLnBrk="1" latinLnBrk="0" hangingPunct="1"/>
                      <a:endParaRPr lang="en-US" sz="1200" b="0" u="none" strike="noStrike" kern="1200" dirty="0">
                        <a:solidFill>
                          <a:schemeClr val="bg2"/>
                        </a:solidFill>
                        <a:latin typeface="+mn-lt"/>
                        <a:ea typeface="Segoe UI" pitchFamily="34" charset="0"/>
                        <a:cs typeface="Segoe UI" pitchFamily="34" charset="0"/>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rgbClr val="00B050"/>
                          </a:solidFill>
                          <a:latin typeface="+mn-lt"/>
                          <a:ea typeface="Segoe UI" pitchFamily="34" charset="0"/>
                          <a:cs typeface="Segoe UI" pitchFamily="34" charset="0"/>
                        </a:rPr>
                        <a:t>●</a:t>
                      </a:r>
                      <a:endParaRPr lang="en-US" sz="1200" dirty="0" smtClean="0">
                        <a:solidFill>
                          <a:srgbClr val="00B050"/>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39989">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200" b="0" u="none" strike="noStrike" kern="1200" dirty="0" smtClean="0">
                          <a:solidFill>
                            <a:schemeClr val="bg2"/>
                          </a:solidFill>
                          <a:latin typeface="+mn-lt"/>
                          <a:ea typeface="Segoe UI" pitchFamily="34" charset="0"/>
                          <a:cs typeface="Segoe UI" pitchFamily="34" charset="0"/>
                        </a:rPr>
                        <a:t>●</a:t>
                      </a:r>
                      <a:endParaRPr lang="en-US" sz="1200" dirty="0" smtClean="0">
                        <a:solidFill>
                          <a:schemeClr val="bg2"/>
                        </a:solidFill>
                      </a:endParaRPr>
                    </a:p>
                  </a:txBody>
                  <a:tcPr marL="93260" marR="93260" marT="0" marB="0" anchor="ctr">
                    <a:lnL w="57150" cap="flat" cmpd="sng" algn="ctr">
                      <a:noFill/>
                      <a:prstDash val="solid"/>
                      <a:round/>
                      <a:headEnd type="none" w="med" len="med"/>
                      <a:tailEnd type="none" w="med" len="med"/>
                    </a:lnL>
                    <a:lnR w="57150" cap="flat" cmpd="sng" algn="ctr">
                      <a:noFill/>
                      <a:prstDash val="solid"/>
                      <a:round/>
                      <a:headEnd type="none" w="med" len="med"/>
                      <a:tailEnd type="none" w="med" len="med"/>
                    </a:lnR>
                    <a:lnT w="38100" cap="flat" cmpd="sng" algn="ctr">
                      <a:solidFill>
                        <a:schemeClr val="bg1"/>
                      </a:solidFill>
                      <a:prstDash val="solid"/>
                      <a:round/>
                      <a:headEnd type="none" w="med" len="med"/>
                      <a:tailEnd type="none" w="med" len="med"/>
                    </a:lnT>
                    <a:lnB w="5715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43" name="TextBox 42"/>
          <p:cNvSpPr txBox="1"/>
          <p:nvPr/>
        </p:nvSpPr>
        <p:spPr>
          <a:xfrm>
            <a:off x="569200" y="6550139"/>
            <a:ext cx="5339430" cy="364676"/>
          </a:xfrm>
          <a:prstGeom prst="rect">
            <a:avLst/>
          </a:prstGeom>
          <a:solidFill>
            <a:schemeClr val="bg2">
              <a:lumMod val="20000"/>
              <a:lumOff val="80000"/>
            </a:schemeClr>
          </a:solidFill>
        </p:spPr>
        <p:txBody>
          <a:bodyPr wrap="square" lIns="93260" tIns="46630" rIns="93260" bIns="46630" rtlCol="0">
            <a:noAutofit/>
          </a:bodyPr>
          <a:lstStyle/>
          <a:p>
            <a:pPr defTabSz="932559"/>
            <a:r>
              <a:rPr lang="en-US" sz="1600" dirty="0" smtClean="0">
                <a:solidFill>
                  <a:srgbClr val="00AEEF"/>
                </a:solidFill>
                <a:ea typeface="Segoe UI" pitchFamily="34" charset="0"/>
                <a:cs typeface="Segoe UI" pitchFamily="34" charset="0"/>
              </a:rPr>
              <a:t>●</a:t>
            </a:r>
            <a:r>
              <a:rPr lang="en-US" sz="1632" b="1" dirty="0" smtClean="0">
                <a:gradFill>
                  <a:gsLst>
                    <a:gs pos="2917">
                      <a:srgbClr val="000000"/>
                    </a:gs>
                    <a:gs pos="95000">
                      <a:srgbClr val="000000"/>
                    </a:gs>
                  </a:gsLst>
                  <a:lin ang="5400000" scaled="0"/>
                </a:gradFill>
              </a:rPr>
              <a:t>: </a:t>
            </a:r>
            <a:r>
              <a:rPr lang="en-US" sz="1632" dirty="0">
                <a:gradFill>
                  <a:gsLst>
                    <a:gs pos="2917">
                      <a:srgbClr val="000000"/>
                    </a:gs>
                    <a:gs pos="95000">
                      <a:srgbClr val="000000"/>
                    </a:gs>
                  </a:gsLst>
                  <a:lin ang="5400000" scaled="0"/>
                </a:gradFill>
              </a:rPr>
              <a:t>Existing </a:t>
            </a:r>
            <a:r>
              <a:rPr lang="en-US" sz="1632" dirty="0" smtClean="0">
                <a:solidFill>
                  <a:srgbClr val="00B050"/>
                </a:solidFill>
                <a:ea typeface="Segoe UI" pitchFamily="34" charset="0"/>
                <a:cs typeface="Segoe UI" pitchFamily="34" charset="0"/>
              </a:rPr>
              <a:t>●</a:t>
            </a:r>
            <a:r>
              <a:rPr lang="en-US" sz="1632" b="1" dirty="0" smtClean="0">
                <a:gradFill>
                  <a:gsLst>
                    <a:gs pos="2917">
                      <a:srgbClr val="000000"/>
                    </a:gs>
                    <a:gs pos="95000">
                      <a:srgbClr val="000000"/>
                    </a:gs>
                  </a:gsLst>
                  <a:lin ang="5400000" scaled="0"/>
                </a:gradFill>
              </a:rPr>
              <a:t>: </a:t>
            </a:r>
            <a:r>
              <a:rPr lang="en-US" sz="1632" dirty="0">
                <a:gradFill>
                  <a:gsLst>
                    <a:gs pos="2917">
                      <a:srgbClr val="000000"/>
                    </a:gs>
                    <a:gs pos="95000">
                      <a:srgbClr val="000000"/>
                    </a:gs>
                  </a:gsLst>
                  <a:lin ang="5400000" scaled="0"/>
                </a:gradFill>
              </a:rPr>
              <a:t>New  </a:t>
            </a:r>
            <a:r>
              <a:rPr lang="en-US" sz="1632" b="1" dirty="0" smtClean="0">
                <a:gradFill>
                  <a:gsLst>
                    <a:gs pos="2917">
                      <a:srgbClr val="000000"/>
                    </a:gs>
                    <a:gs pos="95000">
                      <a:srgbClr val="000000"/>
                    </a:gs>
                  </a:gsLst>
                  <a:lin ang="5400000" scaled="0"/>
                </a:gradFill>
              </a:rPr>
              <a:t>BOLD: </a:t>
            </a:r>
            <a:r>
              <a:rPr lang="en-US" sz="1632" dirty="0">
                <a:gradFill>
                  <a:gsLst>
                    <a:gs pos="2917">
                      <a:srgbClr val="000000"/>
                    </a:gs>
                    <a:gs pos="95000">
                      <a:srgbClr val="000000"/>
                    </a:gs>
                  </a:gsLst>
                  <a:lin ang="5400000" scaled="0"/>
                </a:gradFill>
              </a:rPr>
              <a:t>Enhanced</a:t>
            </a:r>
          </a:p>
        </p:txBody>
      </p:sp>
      <p:sp>
        <p:nvSpPr>
          <p:cNvPr id="3" name="TextBox 2"/>
          <p:cNvSpPr txBox="1"/>
          <p:nvPr/>
        </p:nvSpPr>
        <p:spPr>
          <a:xfrm>
            <a:off x="6540647" y="6468689"/>
            <a:ext cx="5389787" cy="470898"/>
          </a:xfrm>
          <a:prstGeom prst="rect">
            <a:avLst/>
          </a:prstGeom>
          <a:noFill/>
        </p:spPr>
        <p:txBody>
          <a:bodyPr wrap="square" lIns="0" tIns="0" rIns="0" bIns="0" rtlCol="0">
            <a:spAutoFit/>
          </a:bodyPr>
          <a:lstStyle/>
          <a:p>
            <a:pPr defTabSz="932559"/>
            <a:r>
              <a:rPr lang="en-US" sz="1020" spc="-71" dirty="0">
                <a:gradFill>
                  <a:gsLst>
                    <a:gs pos="2917">
                      <a:srgbClr val="797A7D"/>
                    </a:gs>
                    <a:gs pos="95000">
                      <a:srgbClr val="797A7D"/>
                    </a:gs>
                  </a:gsLst>
                  <a:lin ang="5400000" scaled="0"/>
                </a:gradFill>
              </a:rPr>
              <a:t>Note*   </a:t>
            </a:r>
            <a:r>
              <a:rPr lang="en-US" sz="1020" spc="-71" dirty="0" smtClean="0">
                <a:gradFill>
                  <a:gsLst>
                    <a:gs pos="2917">
                      <a:srgbClr val="797A7D"/>
                    </a:gs>
                    <a:gs pos="95000">
                      <a:srgbClr val="797A7D"/>
                    </a:gs>
                  </a:gsLst>
                  <a:lin ang="5400000" scaled="0"/>
                </a:gradFill>
              </a:rPr>
              <a:t> :  Some </a:t>
            </a:r>
            <a:r>
              <a:rPr lang="en-US" sz="1020" spc="-71" dirty="0">
                <a:gradFill>
                  <a:gsLst>
                    <a:gs pos="2917">
                      <a:srgbClr val="797A7D"/>
                    </a:gs>
                    <a:gs pos="95000">
                      <a:srgbClr val="797A7D"/>
                    </a:gs>
                  </a:gsLst>
                  <a:lin ang="5400000" scaled="0"/>
                </a:gradFill>
              </a:rPr>
              <a:t>of the features may not be available (or have limited capability) in equivalent Online </a:t>
            </a:r>
            <a:r>
              <a:rPr lang="en-US" sz="1020" spc="-71" dirty="0" smtClean="0">
                <a:gradFill>
                  <a:gsLst>
                    <a:gs pos="2917">
                      <a:srgbClr val="797A7D"/>
                    </a:gs>
                    <a:gs pos="95000">
                      <a:srgbClr val="797A7D"/>
                    </a:gs>
                  </a:gsLst>
                  <a:lin ang="5400000" scaled="0"/>
                </a:gradFill>
              </a:rPr>
              <a:t>SKUs</a:t>
            </a:r>
          </a:p>
          <a:p>
            <a:pPr defTabSz="932559"/>
            <a:r>
              <a:rPr lang="en-US" sz="1020" spc="-71" dirty="0" smtClean="0">
                <a:gradFill>
                  <a:gsLst>
                    <a:gs pos="2917">
                      <a:srgbClr val="797A7D"/>
                    </a:gs>
                    <a:gs pos="95000">
                      <a:srgbClr val="797A7D"/>
                    </a:gs>
                  </a:gsLst>
                  <a:lin ang="5400000" scaled="0"/>
                </a:gradFill>
              </a:rPr>
              <a:t>Note* * :  Some of the features may not be available in Foundation and Standard SKUs</a:t>
            </a:r>
          </a:p>
          <a:p>
            <a:pPr defTabSz="932559"/>
            <a:r>
              <a:rPr lang="en-US" sz="1020" spc="-71" dirty="0" smtClean="0">
                <a:gradFill>
                  <a:gsLst>
                    <a:gs pos="2917">
                      <a:srgbClr val="797A7D"/>
                    </a:gs>
                    <a:gs pos="95000">
                      <a:srgbClr val="797A7D"/>
                    </a:gs>
                  </a:gsLst>
                  <a:lin ang="5400000" scaled="0"/>
                </a:gradFill>
              </a:rPr>
              <a:t>Note      :  Please refer to Microsoft volume licensing website for the latest Product Use Rights document</a:t>
            </a:r>
            <a:endParaRPr lang="en-US" sz="1020" spc="-71" dirty="0">
              <a:gradFill>
                <a:gsLst>
                  <a:gs pos="2917">
                    <a:srgbClr val="797A7D"/>
                  </a:gs>
                  <a:gs pos="95000">
                    <a:srgbClr val="797A7D"/>
                  </a:gs>
                </a:gsLst>
                <a:lin ang="5400000" scaled="0"/>
              </a:gradFill>
            </a:endParaRPr>
          </a:p>
        </p:txBody>
      </p:sp>
      <p:sp>
        <p:nvSpPr>
          <p:cNvPr id="28"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14</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15057933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4" name="Table 43"/>
          <p:cNvGraphicFramePr>
            <a:graphicFrameLocks noGrp="1"/>
          </p:cNvGraphicFramePr>
          <p:nvPr>
            <p:extLst>
              <p:ext uri="{D42A27DB-BD31-4B8C-83A1-F6EECF244321}">
                <p14:modId xmlns:p14="http://schemas.microsoft.com/office/powerpoint/2010/main" val="3514935692"/>
              </p:ext>
            </p:extLst>
          </p:nvPr>
        </p:nvGraphicFramePr>
        <p:xfrm>
          <a:off x="198438" y="877341"/>
          <a:ext cx="11963053" cy="5515092"/>
        </p:xfrm>
        <a:graphic>
          <a:graphicData uri="http://schemas.openxmlformats.org/drawingml/2006/table">
            <a:tbl>
              <a:tblPr firstRow="1" bandRow="1">
                <a:tableStyleId>{D27102A9-8310-4765-A935-A1911B00CA55}</a:tableStyleId>
              </a:tblPr>
              <a:tblGrid>
                <a:gridCol w="1066799"/>
                <a:gridCol w="4637573"/>
                <a:gridCol w="1159405"/>
                <a:gridCol w="1015973"/>
                <a:gridCol w="921505"/>
                <a:gridCol w="656238"/>
                <a:gridCol w="993551"/>
                <a:gridCol w="812617"/>
                <a:gridCol w="699392"/>
              </a:tblGrid>
              <a:tr h="183412">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gridSpan="3">
                  <a:txBody>
                    <a:bodyPr/>
                    <a:lstStyle/>
                    <a:p>
                      <a:pPr algn="ctr"/>
                      <a:r>
                        <a:rPr lang="en-US" sz="1000" dirty="0" smtClean="0">
                          <a:solidFill>
                            <a:schemeClr val="tx1"/>
                          </a:solidFill>
                        </a:rPr>
                        <a:t>On-premises</a:t>
                      </a:r>
                      <a:endParaRPr lang="en-US" sz="1000" dirty="0">
                        <a:solidFill>
                          <a:schemeClr val="tx1"/>
                        </a:solidFill>
                      </a:endParaRPr>
                    </a:p>
                  </a:txBody>
                  <a:tcPr marL="124314" marR="124314" marT="37304" marB="3730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20000"/>
                        <a:lumOff val="8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gridSpan="4">
                  <a:txBody>
                    <a:bodyPr/>
                    <a:lstStyle/>
                    <a:p>
                      <a:pPr algn="ctr"/>
                      <a:r>
                        <a:rPr lang="en-US" sz="1000" dirty="0" smtClean="0">
                          <a:solidFill>
                            <a:schemeClr val="tx1"/>
                          </a:solidFill>
                        </a:rPr>
                        <a:t>Online</a:t>
                      </a:r>
                      <a:endParaRPr lang="en-US" sz="1000" dirty="0">
                        <a:solidFill>
                          <a:schemeClr val="tx1"/>
                        </a:solidFill>
                      </a:endParaRPr>
                    </a:p>
                  </a:txBody>
                  <a:tcPr marL="124314" marR="124314" marT="37304" marB="37304">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2">
                        <a:lumMod val="20000"/>
                        <a:lumOff val="8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pPr algn="ctr"/>
                      <a:endParaRPr lang="en-US" sz="600" dirty="0">
                        <a:solidFill>
                          <a:schemeClr val="bg1"/>
                        </a:solidFill>
                      </a:endParaRPr>
                    </a:p>
                  </a:txBody>
                  <a:tcPr marT="36576" marB="36576">
                    <a:lnT w="12700" cap="flat" cmpd="sng" algn="ctr">
                      <a:solidFill>
                        <a:schemeClr val="tx1"/>
                      </a:solidFill>
                      <a:prstDash val="solid"/>
                      <a:round/>
                      <a:headEnd type="none" w="med" len="med"/>
                      <a:tailEnd type="none" w="med" len="med"/>
                    </a:lnT>
                    <a:solidFill>
                      <a:schemeClr val="tx1">
                        <a:lumMod val="50000"/>
                        <a:lumOff val="50000"/>
                      </a:schemeClr>
                    </a:solidFill>
                  </a:tcPr>
                </a:tc>
                <a:tc hMerge="1">
                  <a:txBody>
                    <a:bodyPr/>
                    <a:lstStyle/>
                    <a:p>
                      <a:endParaRPr lang="en-US"/>
                    </a:p>
                  </a:txBody>
                  <a:tcPr/>
                </a:tc>
              </a:tr>
              <a:tr h="183412">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endParaRPr lang="en-US" sz="700" dirty="0">
                        <a:solidFill>
                          <a:schemeClr val="bg1"/>
                        </a:solidFill>
                      </a:endParaRPr>
                    </a:p>
                  </a:txBody>
                  <a:tcPr marL="124314" marR="124314" marT="37304" marB="37304">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b="1" dirty="0" smtClean="0">
                          <a:solidFill>
                            <a:schemeClr val="bg1"/>
                          </a:solidFill>
                        </a:rPr>
                        <a:t>Foundation</a:t>
                      </a:r>
                      <a:endParaRPr lang="en-US" sz="1000" b="1" dirty="0">
                        <a:solidFill>
                          <a:schemeClr val="bg1"/>
                        </a:solidFill>
                      </a:endParaRPr>
                    </a:p>
                  </a:txBody>
                  <a:tcPr marL="124314" marR="124314" marT="37304" marB="37304">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Standard CAL</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smtClean="0">
                          <a:solidFill>
                            <a:schemeClr val="bg1"/>
                          </a:solidFill>
                        </a:rPr>
                        <a:t>Enterprise CAL</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Kiosk</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Plan 1</a:t>
                      </a:r>
                      <a:endParaRPr lang="en-US" sz="1000" b="1" dirty="0">
                        <a:solidFill>
                          <a:schemeClr val="bg1"/>
                        </a:solidFill>
                      </a:endParaRPr>
                    </a:p>
                  </a:txBody>
                  <a:tcPr marL="124314" marR="124314" marT="37304" marB="37304">
                    <a:lnB w="12700" cap="flat" cmpd="sng" algn="ctr">
                      <a:solidFill>
                        <a:schemeClr val="tx1"/>
                      </a:solidFill>
                      <a:prstDash val="solid"/>
                      <a:round/>
                      <a:headEnd type="none" w="med" len="med"/>
                      <a:tailEnd type="none" w="med" len="med"/>
                    </a:lnB>
                    <a:solidFill>
                      <a:schemeClr val="tx1">
                        <a:lumMod val="50000"/>
                        <a:lumOff val="50000"/>
                      </a:schemeClr>
                    </a:solidFill>
                  </a:tcPr>
                </a:tc>
                <a:tc>
                  <a:txBody>
                    <a:bodyPr/>
                    <a:lstStyle/>
                    <a:p>
                      <a:pPr algn="ctr"/>
                      <a:r>
                        <a:rPr lang="en-US" sz="1000" b="1" dirty="0" smtClean="0">
                          <a:solidFill>
                            <a:schemeClr val="bg1"/>
                          </a:solidFill>
                        </a:rPr>
                        <a:t>Plan</a:t>
                      </a:r>
                      <a:r>
                        <a:rPr lang="en-US" sz="1000" b="1" baseline="0" dirty="0" smtClean="0">
                          <a:solidFill>
                            <a:schemeClr val="bg1"/>
                          </a:solidFill>
                        </a:rPr>
                        <a:t> 2</a:t>
                      </a:r>
                      <a:endParaRPr lang="en-US" sz="1000" b="1" dirty="0">
                        <a:solidFill>
                          <a:schemeClr val="bg1"/>
                        </a:solidFill>
                      </a:endParaRPr>
                    </a:p>
                  </a:txBody>
                  <a:tcPr marL="124314" marR="124314" marT="37304" marB="37304">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tx1">
                        <a:lumMod val="50000"/>
                        <a:lumOff val="50000"/>
                      </a:schemeClr>
                    </a:solidFill>
                  </a:tcPr>
                </a:tc>
              </a:tr>
              <a:tr h="202064">
                <a:tc>
                  <a:txBody>
                    <a:bodyPr/>
                    <a:lstStyle/>
                    <a:p>
                      <a:pPr algn="ctr"/>
                      <a:r>
                        <a:rPr lang="en-US" sz="1000" b="1" i="1" dirty="0" smtClean="0"/>
                        <a:t>Apps</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App Catalog</a:t>
                      </a:r>
                      <a:r>
                        <a:rPr lang="en-US" sz="700" b="1" baseline="0" dirty="0" smtClean="0"/>
                        <a:t> &amp; Marketplace </a:t>
                      </a:r>
                      <a:r>
                        <a:rPr lang="en-US" sz="700" b="0" baseline="0" dirty="0" smtClean="0"/>
                        <a:t>(Marketplace, Corporate Catalog)</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202064">
                <a:tc rowSpan="4">
                  <a:txBody>
                    <a:bodyPr/>
                    <a:lstStyle/>
                    <a:p>
                      <a:pPr algn="ctr"/>
                      <a:r>
                        <a:rPr lang="en-US" sz="1000" b="1" i="1" dirty="0" smtClean="0"/>
                        <a:t>Collaboration</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ctr"/>
                      <a:r>
                        <a:rPr lang="en-US" sz="700" b="1" dirty="0" smtClean="0"/>
                        <a:t>Team Sites </a:t>
                      </a:r>
                      <a:r>
                        <a:rPr lang="en-US" sz="700" b="0" dirty="0" smtClean="0"/>
                        <a:t>(Drag &amp; Drop, Notebook, Simplified Access)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alpha val="20000"/>
                      </a:schemeClr>
                    </a:solidFill>
                  </a:tcPr>
                </a:tc>
              </a:tr>
              <a:tr h="202064">
                <a:tc vMerge="1">
                  <a:txBody>
                    <a:bodyPr/>
                    <a:lstStyle/>
                    <a:p>
                      <a:endParaRPr lang="en-US"/>
                    </a:p>
                  </a:txBody>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1" kern="1200" dirty="0" smtClean="0">
                          <a:solidFill>
                            <a:schemeClr val="tx1"/>
                          </a:solidFill>
                          <a:latin typeface="+mn-lt"/>
                          <a:ea typeface="+mn-ea"/>
                          <a:cs typeface="+mn-cs"/>
                        </a:rPr>
                        <a:t>External sharing </a:t>
                      </a:r>
                      <a:r>
                        <a:rPr lang="en-US" sz="700" b="0" kern="1200" dirty="0" smtClean="0">
                          <a:solidFill>
                            <a:schemeClr val="tx1"/>
                          </a:solidFill>
                          <a:latin typeface="+mn-lt"/>
                          <a:ea typeface="+mn-ea"/>
                          <a:cs typeface="+mn-cs"/>
                        </a:rPr>
                        <a:t>(share-by email) </a:t>
                      </a:r>
                      <a:endParaRPr lang="en-US" sz="700" b="0" dirty="0" smtClean="0">
                        <a:solidFill>
                          <a:schemeClr val="tx1"/>
                        </a:solidFill>
                      </a:endParaRPr>
                    </a:p>
                  </a:txBody>
                  <a:tcPr marL="124314" marR="124314" marT="46630" marB="46630" anchor="ctr">
                    <a:lnL w="12700" cap="flat" cmpd="sng" algn="ctr">
                      <a:solidFill>
                        <a:schemeClr val="tx1"/>
                      </a:solidFill>
                      <a:prstDash val="solid"/>
                      <a:round/>
                      <a:headEnd type="none" w="med" len="med"/>
                      <a:tailEnd type="none" w="med" len="med"/>
                    </a:lnL>
                  </a:tcPr>
                </a:tc>
                <a:tc>
                  <a:txBody>
                    <a:bodyPr/>
                    <a:lstStyle/>
                    <a:p>
                      <a:pPr algn="ctr"/>
                      <a:endParaRPr lang="en-US" sz="700" dirty="0"/>
                    </a:p>
                  </a:txBody>
                  <a:tcPr marL="0" marR="0" marT="0" marB="0" anchor="ctr"/>
                </a:tc>
                <a:tc>
                  <a:txBody>
                    <a:bodyPr/>
                    <a:lstStyle/>
                    <a:p>
                      <a:pPr algn="ctr"/>
                      <a:endParaRPr lang="en-US" sz="700" dirty="0"/>
                    </a:p>
                  </a:txBody>
                  <a:tcPr marL="0" marR="0" marT="0" marB="0" anchor="ctr"/>
                </a:tc>
                <a:tc>
                  <a:txBody>
                    <a:bodyPr/>
                    <a:lstStyle/>
                    <a:p>
                      <a:pPr algn="ctr"/>
                      <a:endParaRPr lang="en-US" sz="70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tc>
                <a:tc>
                  <a:txBody>
                    <a:bodyPr/>
                    <a:lstStyle/>
                    <a:p>
                      <a:pPr algn="ctr"/>
                      <a:r>
                        <a:rPr lang="en-US" sz="700" dirty="0" smtClean="0">
                          <a:sym typeface="Wingdings"/>
                        </a:rPr>
                        <a:t></a:t>
                      </a:r>
                      <a:endParaRPr lang="en-US" sz="700" dirty="0"/>
                    </a:p>
                  </a:txBody>
                  <a:tcPr marL="0" marR="0" marT="0" marB="0" anchor="ct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tcPr>
                </a:tc>
              </a:tr>
              <a:tr h="233151">
                <a:tc vMerge="1">
                  <a:txBody>
                    <a:bodyPr/>
                    <a:lstStyle/>
                    <a:p>
                      <a:pPr marL="0" marR="0" indent="0" algn="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anchor="ctr">
                    <a:lnL w="12700" cap="flat" cmpd="sng" algn="ctr">
                      <a:solidFill>
                        <a:schemeClr val="tx1"/>
                      </a:solidFill>
                      <a:prstDash val="solid"/>
                      <a:round/>
                      <a:headEnd type="none" w="med" len="med"/>
                      <a:tailEnd type="none" w="med" len="med"/>
                    </a:ln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Work Management</a:t>
                      </a:r>
                      <a:r>
                        <a:rPr lang="en-US" sz="900" b="0" dirty="0" smtClean="0">
                          <a:solidFill>
                            <a:schemeClr val="tx1"/>
                          </a:solidFill>
                        </a:rPr>
                        <a:t> </a:t>
                      </a:r>
                      <a:r>
                        <a:rPr lang="en-US" sz="700" b="0" dirty="0" smtClean="0">
                          <a:solidFill>
                            <a:schemeClr val="tx1"/>
                          </a:solidFill>
                        </a:rPr>
                        <a:t>(Project Site, My Tasks, Site Mailbox)</a:t>
                      </a:r>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Project Site</a:t>
                      </a:r>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310868">
                <a:tc vMerge="1">
                  <a:txBody>
                    <a:bodyPr/>
                    <a:lstStyle/>
                    <a:p>
                      <a:pPr marL="0" marR="0" indent="0" algn="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Social </a:t>
                      </a:r>
                      <a:r>
                        <a:rPr lang="en-US" sz="700" b="0" dirty="0" smtClean="0">
                          <a:solidFill>
                            <a:schemeClr val="tx1"/>
                          </a:solidFill>
                        </a:rPr>
                        <a:t>(</a:t>
                      </a:r>
                      <a:r>
                        <a:rPr lang="en-US" sz="700" b="0" i="1" dirty="0" smtClean="0">
                          <a:solidFill>
                            <a:schemeClr val="tx1"/>
                          </a:solidFill>
                        </a:rPr>
                        <a:t>Personal Site</a:t>
                      </a:r>
                      <a:r>
                        <a:rPr lang="en-US" sz="700" b="0" dirty="0" smtClean="0">
                          <a:solidFill>
                            <a:schemeClr val="tx1"/>
                          </a:solidFill>
                        </a:rPr>
                        <a:t> - Newsfeed, Follow Content &amp; People., SkyDrive Pro.</a:t>
                      </a:r>
                      <a:r>
                        <a:rPr lang="en-US" sz="700" b="0" baseline="0" dirty="0" smtClean="0">
                          <a:solidFill>
                            <a:schemeClr val="tx1"/>
                          </a:solidFill>
                        </a:rPr>
                        <a:t> </a:t>
                      </a:r>
                    </a:p>
                    <a:p>
                      <a:pPr marL="0" marR="0" indent="0" algn="ctr" defTabSz="685886" rtl="0" eaLnBrk="1" fontAlgn="auto" latinLnBrk="0" hangingPunct="1">
                        <a:lnSpc>
                          <a:spcPct val="100000"/>
                        </a:lnSpc>
                        <a:spcBef>
                          <a:spcPts val="0"/>
                        </a:spcBef>
                        <a:spcAft>
                          <a:spcPts val="0"/>
                        </a:spcAft>
                        <a:buClrTx/>
                        <a:buSzTx/>
                        <a:buFontTx/>
                        <a:buNone/>
                        <a:tabLst/>
                        <a:defRPr/>
                      </a:pPr>
                      <a:r>
                        <a:rPr lang="en-US" sz="700" b="0" i="1" dirty="0" smtClean="0">
                          <a:solidFill>
                            <a:schemeClr val="tx1"/>
                          </a:solidFill>
                        </a:rPr>
                        <a:t>Community Site</a:t>
                      </a:r>
                      <a:r>
                        <a:rPr lang="en-US" sz="700" b="0" dirty="0" smtClean="0">
                          <a:solidFill>
                            <a:schemeClr val="tx1"/>
                          </a:solidFill>
                        </a:rPr>
                        <a:t>– Discussions, Moderation, Reputation)</a:t>
                      </a:r>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smtClean="0"/>
                        <a:t>SkyDrive Pro</a:t>
                      </a: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p>
                      <a:pPr marL="0" marR="0" indent="0" algn="ct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800" dirty="0" smtClean="0">
                          <a:sym typeface="Wingdings"/>
                        </a:rPr>
                        <a:t> </a:t>
                      </a:r>
                      <a:r>
                        <a:rPr lang="en-US" sz="700" b="0" dirty="0" smtClean="0"/>
                        <a:t>(-Personal Site)</a:t>
                      </a:r>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3">
                  <a:txBody>
                    <a:bodyPr/>
                    <a:lstStyle/>
                    <a:p>
                      <a:pPr algn="ctr"/>
                      <a:r>
                        <a:rPr lang="en-US" sz="1000" b="1" i="1" dirty="0" smtClean="0"/>
                        <a:t>Search</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Basic Search </a:t>
                      </a:r>
                      <a:r>
                        <a:rPr lang="en-US" sz="700" b="0" dirty="0" smtClean="0"/>
                        <a:t>(Site collection search)</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b="0" i="1"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dirty="0" smtClean="0"/>
                        <a:t>Standard Search </a:t>
                      </a:r>
                      <a:r>
                        <a:rPr lang="en-US" sz="700" b="0" dirty="0" smtClean="0"/>
                        <a:t>(People &amp;</a:t>
                      </a:r>
                      <a:r>
                        <a:rPr lang="en-US" sz="700" b="0" baseline="0" dirty="0" smtClean="0"/>
                        <a:t> Expertise Search, Visual Previews, Visual Best Bets, OOTB Recommendations)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700" dirty="0" smtClean="0">
                          <a:sym typeface="Wingdings"/>
                        </a:rPr>
                        <a:t></a:t>
                      </a: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500" dirty="0" smtClean="0">
                          <a:sym typeface="Wingdings"/>
                        </a:rPr>
                        <a:t>-</a:t>
                      </a:r>
                      <a:r>
                        <a:rPr lang="en-US" sz="500" baseline="0" dirty="0" smtClean="0">
                          <a:sym typeface="Wingdings"/>
                        </a:rPr>
                        <a:t> </a:t>
                      </a:r>
                      <a:r>
                        <a:rPr lang="en-US" sz="500" dirty="0" smtClean="0">
                          <a:sym typeface="Wingdings"/>
                        </a:rPr>
                        <a:t>People/Expertise </a:t>
                      </a:r>
                      <a:r>
                        <a:rPr lang="en-US" sz="500" baseline="0" dirty="0" smtClean="0">
                          <a:sym typeface="Wingdings"/>
                        </a:rPr>
                        <a:t> Search</a:t>
                      </a:r>
                      <a:endParaRPr lang="en-US" sz="50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700" dirty="0" smtClean="0">
                          <a:sym typeface="Wingdings"/>
                        </a:rPr>
                        <a:t></a:t>
                      </a:r>
                      <a:endParaRPr lang="en-US" sz="700" b="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41955">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dirty="0" smtClean="0"/>
                        <a:t>Enterprise Search</a:t>
                      </a:r>
                      <a:r>
                        <a:rPr lang="en-US" sz="700" b="1" baseline="0" dirty="0" smtClean="0"/>
                        <a:t> </a:t>
                      </a:r>
                      <a:r>
                        <a:rPr lang="en-US" sz="700" b="0" dirty="0" smtClean="0"/>
                        <a:t>(</a:t>
                      </a:r>
                      <a:r>
                        <a:rPr lang="en-US" sz="700" b="0" baseline="0" dirty="0" smtClean="0"/>
                        <a:t>Entity Extraction, Video Search, Custom Query Rules, Extensible Content Flow,  Item Recommendations, CBS)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700" dirty="0" smtClean="0">
                          <a:sym typeface="Wingdings"/>
                        </a:rPr>
                        <a:t></a:t>
                      </a: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b="0" dirty="0" smtClean="0"/>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p>
                    <a:p>
                      <a:pPr marL="0" marR="0" indent="0" algn="ctr" defTabSz="685886" rtl="0" eaLnBrk="1" fontAlgn="auto" latinLnBrk="0" hangingPunct="1">
                        <a:lnSpc>
                          <a:spcPct val="100000"/>
                        </a:lnSpc>
                        <a:spcBef>
                          <a:spcPts val="0"/>
                        </a:spcBef>
                        <a:spcAft>
                          <a:spcPts val="0"/>
                        </a:spcAft>
                        <a:buClrTx/>
                        <a:buSzTx/>
                        <a:buFontTx/>
                        <a:buNone/>
                        <a:tabLst/>
                        <a:defRPr/>
                      </a:pPr>
                      <a:r>
                        <a:rPr lang="en-US" sz="500" b="0" dirty="0" smtClean="0">
                          <a:sym typeface="Wingdings"/>
                        </a:rPr>
                        <a:t>(</a:t>
                      </a:r>
                      <a:r>
                        <a:rPr lang="en-US" sz="500" b="0" baseline="0" dirty="0" smtClean="0">
                          <a:sym typeface="Wingdings"/>
                        </a:rPr>
                        <a:t> No C</a:t>
                      </a:r>
                      <a:r>
                        <a:rPr lang="en-US" sz="500" b="0" dirty="0" smtClean="0">
                          <a:sym typeface="Wingdings"/>
                        </a:rPr>
                        <a:t>ustom Entity Extraction</a:t>
                      </a:r>
                      <a:r>
                        <a:rPr lang="en-US" sz="500" b="0" baseline="0" dirty="0" smtClean="0">
                          <a:sym typeface="Wingdings"/>
                        </a:rPr>
                        <a:t>, </a:t>
                      </a:r>
                      <a:r>
                        <a:rPr lang="en-US" sz="500" b="0" kern="1200" dirty="0" smtClean="0">
                          <a:solidFill>
                            <a:schemeClr val="tx1"/>
                          </a:solidFill>
                          <a:latin typeface="+mn-lt"/>
                          <a:ea typeface="+mn-ea"/>
                          <a:cs typeface="+mn-cs"/>
                        </a:rPr>
                        <a:t>Extensible Content Flow, or CBS</a:t>
                      </a:r>
                      <a:r>
                        <a:rPr lang="en-US" sz="500" b="0" kern="1200" dirty="0" smtClean="0">
                          <a:solidFill>
                            <a:schemeClr val="tx1"/>
                          </a:solidFill>
                          <a:latin typeface="+mn-lt"/>
                          <a:ea typeface="+mn-ea"/>
                          <a:cs typeface="+mn-cs"/>
                          <a:sym typeface="Wingdings"/>
                        </a:rPr>
                        <a:t>)</a:t>
                      </a:r>
                      <a:endParaRPr lang="en-US" sz="500" b="0" kern="1200" dirty="0" smtClean="0">
                        <a:solidFill>
                          <a:schemeClr val="tx1"/>
                        </a:solidFill>
                        <a:latin typeface="+mn-lt"/>
                        <a:ea typeface="+mn-ea"/>
                        <a:cs typeface="+mn-cs"/>
                      </a:endParaRPr>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75000"/>
                        <a:alpha val="20000"/>
                      </a:schemeClr>
                    </a:solidFill>
                  </a:tcPr>
                </a:tc>
              </a:tr>
              <a:tr h="202064">
                <a:tc rowSpan="3">
                  <a:txBody>
                    <a:bodyPr/>
                    <a:lstStyle/>
                    <a:p>
                      <a:pPr algn="ctr"/>
                      <a:r>
                        <a:rPr lang="en-US" sz="1000" b="1" i="1" dirty="0" smtClean="0"/>
                        <a:t>Content Management</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Content Management </a:t>
                      </a:r>
                      <a:r>
                        <a:rPr lang="en-US" sz="700" b="0" dirty="0" smtClean="0"/>
                        <a:t>(ECM, Document</a:t>
                      </a:r>
                      <a:r>
                        <a:rPr lang="en-US" sz="700" b="0" baseline="0" dirty="0" smtClean="0"/>
                        <a:t> Sets, Word/PPT Automation, </a:t>
                      </a:r>
                      <a:r>
                        <a:rPr lang="en-US" sz="700" b="0" dirty="0" smtClean="0"/>
                        <a:t>Translation Services)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r>
                        <a:rPr lang="en-US" sz="700" dirty="0" smtClean="0">
                          <a:sym typeface="Wingdings"/>
                        </a:rPr>
                        <a:t></a:t>
                      </a:r>
                      <a:endParaRPr lang="en-US" sz="70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Records Management</a:t>
                      </a:r>
                      <a:r>
                        <a:rPr lang="en-US" sz="700" b="0" dirty="0" smtClean="0"/>
                        <a:t> (in-place holds)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217607">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E-discovery,</a:t>
                      </a:r>
                      <a:r>
                        <a:rPr lang="en-US" sz="700" b="1" baseline="0" dirty="0" smtClean="0"/>
                        <a:t> Compliance across Exchange &amp; SharePoint</a:t>
                      </a:r>
                      <a:r>
                        <a:rPr lang="en-US" sz="700" b="0" baseline="0" dirty="0" smtClean="0"/>
                        <a:t> (Case manager)</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r>
                        <a:rPr lang="en-US" sz="700" dirty="0" smtClean="0">
                          <a:sym typeface="Wingdings"/>
                        </a:rPr>
                        <a:t></a:t>
                      </a: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p>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r>
                        <a:rPr lang="en-US" sz="500" dirty="0" smtClean="0">
                          <a:sym typeface="Wingdings"/>
                        </a:rPr>
                        <a:t>ACM</a:t>
                      </a:r>
                      <a:endParaRPr lang="en-US" sz="500" dirty="0" smtClean="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2">
                  <a:txBody>
                    <a:bodyPr/>
                    <a:lstStyle/>
                    <a:p>
                      <a:pPr algn="ctr"/>
                      <a:r>
                        <a:rPr lang="en-US" sz="1000" b="1" i="1" kern="1200" dirty="0" smtClean="0">
                          <a:solidFill>
                            <a:schemeClr val="dk1"/>
                          </a:solidFill>
                          <a:latin typeface="+mn-lt"/>
                          <a:ea typeface="+mn-ea"/>
                          <a:cs typeface="+mn-cs"/>
                        </a:rPr>
                        <a:t>BI</a:t>
                      </a:r>
                      <a:endParaRPr lang="en-US" sz="1000" b="1" i="1" kern="1200" dirty="0">
                        <a:solidFill>
                          <a:schemeClr val="dk1"/>
                        </a:solidFill>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kern="1200" dirty="0" smtClean="0">
                          <a:solidFill>
                            <a:schemeClr val="dk1"/>
                          </a:solidFill>
                          <a:latin typeface="+mn-lt"/>
                          <a:ea typeface="+mn-ea"/>
                          <a:cs typeface="+mn-cs"/>
                        </a:rPr>
                        <a:t>Excel Services, </a:t>
                      </a:r>
                      <a:r>
                        <a:rPr lang="en-US" sz="700" b="1" baseline="0" dirty="0" err="1" smtClean="0"/>
                        <a:t>PowerPivot</a:t>
                      </a:r>
                      <a:r>
                        <a:rPr lang="en-US" sz="700" b="1" baseline="0" dirty="0" smtClean="0"/>
                        <a:t>, </a:t>
                      </a:r>
                      <a:r>
                        <a:rPr lang="en-US" sz="700" b="1" baseline="0" dirty="0" err="1" smtClean="0"/>
                        <a:t>PowerView</a:t>
                      </a:r>
                      <a:endParaRPr lang="en-US" sz="700" b="1" kern="1200" dirty="0">
                        <a:solidFill>
                          <a:schemeClr val="dk1"/>
                        </a:solidFill>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75000"/>
                        <a:alpha val="20000"/>
                      </a:schemeClr>
                    </a:solidFill>
                  </a:tcPr>
                </a:tc>
              </a:tr>
              <a:tr h="202064">
                <a:tc vMerge="1">
                  <a:txBody>
                    <a:bodyPr/>
                    <a:lstStyle/>
                    <a:p>
                      <a:pPr algn="r"/>
                      <a:endParaRPr lang="en-US" sz="700" b="0" dirty="0" smtClean="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Scorecards</a:t>
                      </a:r>
                      <a:r>
                        <a:rPr lang="en-US" sz="700" b="1" baseline="0" dirty="0" smtClean="0"/>
                        <a:t> &amp; Dashboards </a:t>
                      </a:r>
                      <a:r>
                        <a:rPr lang="en-US" sz="700" b="0" baseline="0" dirty="0" smtClean="0"/>
                        <a:t>(PPS- </a:t>
                      </a:r>
                      <a:r>
                        <a:rPr lang="en-US" sz="700" b="0" baseline="0" dirty="0" err="1" smtClean="0"/>
                        <a:t>Decomp</a:t>
                      </a:r>
                      <a:r>
                        <a:rPr lang="en-US" sz="700" b="0" baseline="0" dirty="0" smtClean="0"/>
                        <a:t> tree, Balanced Scorecards)</a:t>
                      </a:r>
                      <a:endParaRPr lang="en-US" sz="700" b="0" dirty="0" smtClean="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tcPr>
                </a:tc>
                <a:tc>
                  <a:txBody>
                    <a:bodyPr/>
                    <a:lstStyle/>
                    <a:p>
                      <a:pPr algn="ctr"/>
                      <a:endParaRPr lang="en-US" sz="700" b="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202064">
                <a:tc rowSpan="5">
                  <a:txBody>
                    <a:bodyPr/>
                    <a:lstStyle/>
                    <a:p>
                      <a:pPr algn="ctr"/>
                      <a:r>
                        <a:rPr lang="en-US" sz="1000" b="1" i="1" dirty="0" smtClean="0"/>
                        <a:t>Business Solutions</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Access Services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algn="ctr"/>
                      <a:endParaRPr lang="en-US" sz="700" b="0" dirty="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smtClean="0">
                          <a:sym typeface="Wingdings"/>
                        </a:rPr>
                        <a:t></a:t>
                      </a:r>
                      <a:endParaRPr lang="en-US" sz="700" smtClean="0"/>
                    </a:p>
                  </a:txBody>
                  <a:tcPr marL="0" marR="0" marT="0" marB="0" anchor="ct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r>
              <a:tr h="202064">
                <a:tc vMerge="1">
                  <a:txBody>
                    <a:bodyPr/>
                    <a:lstStyle/>
                    <a:p>
                      <a:pPr algn="ctr"/>
                      <a:endParaRPr lang="en-US" sz="650" b="1" i="1"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r"/>
                      <a:r>
                        <a:rPr lang="en-US" sz="700" b="1" kern="1200" dirty="0" smtClean="0">
                          <a:solidFill>
                            <a:schemeClr val="dk1"/>
                          </a:solidFill>
                          <a:latin typeface="+mn-lt"/>
                          <a:ea typeface="+mn-ea"/>
                          <a:cs typeface="+mn-cs"/>
                        </a:rPr>
                        <a:t>Visio Services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algn="ctr"/>
                      <a:endParaRPr lang="en-US" sz="700" b="0" dirty="0"/>
                    </a:p>
                  </a:txBody>
                  <a:tcPr marL="0" marR="0" marT="0" marB="0" anchor="ctr">
                    <a:lnT w="12700" cap="flat" cmpd="sng" algn="ctr">
                      <a:noFill/>
                      <a:prstDash val="solid"/>
                      <a:round/>
                      <a:headEnd type="none" w="med" len="med"/>
                      <a:tailEnd type="none" w="med" len="med"/>
                    </a:lnT>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Form Based Applications </a:t>
                      </a:r>
                      <a:r>
                        <a:rPr lang="en-US" sz="700" b="0" dirty="0" smtClean="0"/>
                        <a:t>(InfoPath</a:t>
                      </a:r>
                      <a:r>
                        <a:rPr lang="en-US" sz="700" b="0" baseline="0" dirty="0" smtClean="0"/>
                        <a:t> Forms)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r>
                        <a:rPr lang="en-US" sz="700" dirty="0" smtClean="0">
                          <a:sym typeface="Wingdings"/>
                        </a:rPr>
                        <a:t></a:t>
                      </a:r>
                      <a:endParaRPr lang="en-US" sz="700" b="0" dirty="0"/>
                    </a:p>
                  </a:txBody>
                  <a:tcPr marL="0" marR="0" marT="0" marB="0" anchor="ctr">
                    <a:solidFill>
                      <a:schemeClr val="bg1">
                        <a:lumMod val="75000"/>
                        <a:alpha val="20000"/>
                      </a:schemeClr>
                    </a:solidFill>
                  </a:tcPr>
                </a:tc>
                <a:tc>
                  <a:txBody>
                    <a:bodyPr/>
                    <a:lstStyle/>
                    <a:p>
                      <a:pPr algn="ctr"/>
                      <a:endParaRPr lang="en-US" sz="6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algn="ctr"/>
                      <a:endParaRPr lang="en-US" sz="700" b="0" dirty="0"/>
                    </a:p>
                  </a:txBody>
                  <a:tcPr marL="0" marR="0" marT="0" marB="0" anchor="ctr">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75000"/>
                        <a:alpha val="20000"/>
                      </a:schemeClr>
                    </a:solidFill>
                  </a:tcPr>
                </a:tc>
              </a:tr>
              <a:tr h="202064">
                <a:tc vMerge="1">
                  <a:txBody>
                    <a:bodyPr/>
                    <a:lstStyle/>
                    <a:p>
                      <a:endParaRPr lang="en-US"/>
                    </a:p>
                  </a:txBody>
                  <a:tcPr/>
                </a:tc>
                <a:tc>
                  <a:txBody>
                    <a:bodyPr/>
                    <a:lstStyle/>
                    <a:p>
                      <a:pPr algn="r"/>
                      <a:r>
                        <a:rPr lang="en-US" sz="700" b="1" dirty="0" smtClean="0"/>
                        <a:t>SharePoint “2013” </a:t>
                      </a:r>
                      <a:r>
                        <a:rPr lang="en-US" sz="700" b="1" baseline="0" dirty="0" smtClean="0"/>
                        <a:t>Workflow</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tcPr>
                </a:tc>
                <a:tc>
                  <a:txBody>
                    <a:bodyPr/>
                    <a:lstStyle/>
                    <a:p>
                      <a:pPr algn="ctr"/>
                      <a:endParaRPr lang="en-US" sz="700" b="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algn="ctr"/>
                      <a:r>
                        <a:rPr lang="en-US" sz="700" dirty="0" smtClean="0">
                          <a:sym typeface="Wingdings"/>
                        </a:rPr>
                        <a:t></a:t>
                      </a:r>
                      <a:endParaRPr lang="en-US" sz="700" b="0" dirty="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smtClean="0">
                          <a:sym typeface="Wingdings"/>
                        </a:rPr>
                        <a:t></a:t>
                      </a:r>
                      <a:endParaRPr lang="en-US" sz="700" b="0" smtClean="0"/>
                    </a:p>
                  </a:txBody>
                  <a:tcPr marL="0" marR="0" marT="0" marB="0" anchor="ct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b="0" dirty="0" smtClean="0"/>
                    </a:p>
                  </a:txBody>
                  <a:tcPr marL="0" marR="0" marT="0" marB="0" anchor="ctr"/>
                </a:tc>
                <a:tc>
                  <a:txBody>
                    <a:bodyPr/>
                    <a:lstStyle/>
                    <a:p>
                      <a:pPr algn="ctr"/>
                      <a:r>
                        <a:rPr lang="en-US" sz="700" dirty="0" smtClean="0">
                          <a:sym typeface="Wingdings"/>
                        </a:rPr>
                        <a:t></a:t>
                      </a:r>
                      <a:endParaRPr lang="en-US" sz="700" b="0" dirty="0"/>
                    </a:p>
                  </a:txBody>
                  <a:tcPr marL="0" marR="0" marT="0" marB="0" anchor="ctr">
                    <a:lnR w="12700" cap="flat" cmpd="sng" algn="ctr">
                      <a:solidFill>
                        <a:schemeClr val="tx1"/>
                      </a:solidFill>
                      <a:prstDash val="solid"/>
                      <a:round/>
                      <a:headEnd type="none" w="med" len="med"/>
                      <a:tailEnd type="none" w="med" len="med"/>
                    </a:lnR>
                  </a:tcPr>
                </a:tc>
              </a:tr>
              <a:tr h="310868">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tcPr>
                </a:tc>
                <a:tc>
                  <a:txBody>
                    <a:bodyPr/>
                    <a:lstStyle/>
                    <a:p>
                      <a:pPr algn="r"/>
                      <a:r>
                        <a:rPr lang="en-US" sz="700" b="1" dirty="0" smtClean="0"/>
                        <a:t>Business Connectivity Services</a:t>
                      </a:r>
                    </a:p>
                    <a:p>
                      <a:pPr algn="r"/>
                      <a:r>
                        <a:rPr lang="en-US" sz="700" b="1" dirty="0" smtClean="0"/>
                        <a:t>(</a:t>
                      </a:r>
                      <a:r>
                        <a:rPr lang="en-US" sz="700" b="0" dirty="0" smtClean="0"/>
                        <a:t>External List, Basic </a:t>
                      </a:r>
                      <a:r>
                        <a:rPr lang="en-US" sz="700" b="0" baseline="0" dirty="0" smtClean="0"/>
                        <a:t> </a:t>
                      </a:r>
                      <a:r>
                        <a:rPr lang="en-US" sz="700" b="0" dirty="0" smtClean="0"/>
                        <a:t>Connector Framework)</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r>
                        <a:rPr lang="en-US" sz="600" b="0" dirty="0" smtClean="0"/>
                        <a:t>+Secure Store,</a:t>
                      </a:r>
                      <a:r>
                        <a:rPr lang="en-US" sz="600" b="0" baseline="0" dirty="0" smtClean="0"/>
                        <a:t> </a:t>
                      </a:r>
                      <a:r>
                        <a:rPr lang="en-US" sz="600" b="0" dirty="0" smtClean="0"/>
                        <a:t>External Data Search, </a:t>
                      </a:r>
                      <a:r>
                        <a:rPr lang="en-US" sz="600" b="0" dirty="0" err="1" smtClean="0"/>
                        <a:t>OData</a:t>
                      </a:r>
                      <a:r>
                        <a:rPr lang="en-US" sz="600" b="0" dirty="0" smtClean="0"/>
                        <a:t> Connector</a:t>
                      </a:r>
                      <a:endParaRPr lang="en-US" sz="600" b="0" dirty="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600" b="0" dirty="0" smtClean="0"/>
                        <a:t>+Business Data Web Parts</a:t>
                      </a:r>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algn="ctr"/>
                      <a:endParaRPr lang="en-US" sz="700" b="0" dirty="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75000"/>
                        <a:alpha val="20000"/>
                      </a:schemeClr>
                    </a:solidFill>
                  </a:tcPr>
                </a:tc>
              </a:tr>
              <a:tr h="202064">
                <a:tc rowSpan="4">
                  <a:txBody>
                    <a:bodyPr/>
                    <a:lstStyle/>
                    <a:p>
                      <a:pPr algn="ctr"/>
                      <a:r>
                        <a:rPr lang="en-US" sz="1000" b="1" i="1" dirty="0" smtClean="0"/>
                        <a:t> Add-On</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External Users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t>500</a:t>
                      </a:r>
                      <a:r>
                        <a:rPr lang="en-US" sz="700" baseline="0" dirty="0" smtClean="0"/>
                        <a:t> free</a:t>
                      </a:r>
                      <a:endParaRPr lang="en-US" sz="7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gridSpan="3">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smtClean="0"/>
                        <a:t>Up to 10,000 free</a:t>
                      </a:r>
                      <a:r>
                        <a:rPr lang="en-US" sz="700" dirty="0" smtClean="0"/>
                        <a:t>, </a:t>
                      </a:r>
                      <a:endParaRPr lang="en-US" sz="700" dirty="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a:noFill/>
                    </a:lnB>
                    <a:solidFill>
                      <a:schemeClr val="bg1">
                        <a:lumMod val="75000"/>
                        <a:alpha val="20000"/>
                      </a:schemeClr>
                    </a:solidFill>
                  </a:tcPr>
                </a:tc>
                <a:tc hMerge="1">
                  <a:txBody>
                    <a:bodyPr/>
                    <a:lstStyle/>
                    <a:p>
                      <a:endParaRPr lang="en-US"/>
                    </a:p>
                  </a:txBody>
                  <a:tcPr>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r>
                        <a:rPr lang="en-US" sz="700" b="1" dirty="0" smtClean="0"/>
                        <a:t>Azure Provisioned</a:t>
                      </a:r>
                      <a:r>
                        <a:rPr lang="en-US" sz="700" b="1" baseline="0" dirty="0" smtClean="0"/>
                        <a:t> Apps </a:t>
                      </a:r>
                      <a:r>
                        <a:rPr lang="en-US" sz="700" b="0" baseline="0" dirty="0" smtClean="0"/>
                        <a:t>(Access Services, Custom code in Azure LWR)</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alpha val="20000"/>
                      </a:schemeClr>
                    </a:solidFill>
                  </a:tcPr>
                </a:tc>
                <a:tc gridSpan="4">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t>Per App, Per user per month*</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alpha val="20000"/>
                      </a:schemeClr>
                    </a:solidFill>
                  </a:tcPr>
                </a:tc>
                <a:tc hMerge="1">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T="36576" marB="36576">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ctr"/>
                      <a:endParaRPr lang="en-US" sz="700" dirty="0"/>
                    </a:p>
                  </a:txBody>
                  <a:tcPr marT="36576" marB="36576">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r>
              <a:tr h="217607">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a:txBody>
                    <a:bodyPr/>
                    <a:lstStyle/>
                    <a:p>
                      <a:pPr algn="r"/>
                      <a:r>
                        <a:rPr lang="en-US" sz="700" b="1" dirty="0" smtClean="0"/>
                        <a:t>Additional Storage</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a:txBody>
                    <a:bodyPr/>
                    <a:lstStyle/>
                    <a:p>
                      <a:pPr algn="ct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gridSpan="4">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10GB + additional 500MB  per user, </a:t>
                      </a:r>
                      <a:r>
                        <a:rPr lang="en-US" sz="700" b="0" baseline="0" dirty="0" smtClean="0"/>
                        <a:t> Kiosk and External users do not contribute storage to the overall tenant quota</a:t>
                      </a:r>
                      <a:endParaRPr lang="en-US" sz="700" b="0" dirty="0" smtClean="0"/>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solidFill>
                      <a:schemeClr val="bg1">
                        <a:lumMod val="75000"/>
                        <a:alpha val="20000"/>
                      </a:schemeClr>
                    </a:solidFill>
                  </a:tcPr>
                </a:tc>
                <a:tc hMerge="1">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T="36576" marB="36576">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pPr algn="ctr"/>
                      <a:endParaRPr lang="en-US" sz="700" dirty="0"/>
                    </a:p>
                  </a:txBody>
                  <a:tcPr marT="36576" marB="36576">
                    <a:lnT w="12700" cap="flat" cmpd="sng" algn="ctr">
                      <a:noFill/>
                      <a:prstDash val="solid"/>
                      <a:round/>
                      <a:headEnd type="none" w="med" len="med"/>
                      <a:tailEnd type="none" w="med" len="med"/>
                    </a:lnT>
                    <a:lnB w="12700" cap="flat" cmpd="sng" algn="ctr">
                      <a:noFill/>
                      <a:prstDash val="solid"/>
                      <a:round/>
                      <a:headEnd type="none" w="med" len="med"/>
                      <a:tailEnd type="none" w="med" len="med"/>
                    </a:lnB>
                  </a:tcPr>
                </a:tc>
                <a:tc hMerge="1">
                  <a:txBody>
                    <a:bodyPr/>
                    <a:lstStyle/>
                    <a:p>
                      <a:endParaRPr lang="en-US"/>
                    </a:p>
                  </a:txBody>
                  <a:tcPr/>
                </a:tc>
              </a:tr>
              <a:tr h="202064">
                <a:tc vMerge="1">
                  <a:txBody>
                    <a:bodyPr/>
                    <a:lstStyle/>
                    <a:p>
                      <a:pPr algn="r"/>
                      <a:endParaRPr lang="en-US" sz="700" b="0" dirty="0"/>
                    </a:p>
                  </a:txBody>
                  <a:tcPr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r"/>
                      <a:r>
                        <a:rPr lang="en-US" sz="700" b="1" dirty="0" smtClean="0"/>
                        <a:t>User Limits</a:t>
                      </a:r>
                      <a:endParaRPr lang="en-US" sz="700" b="1"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endParaRPr lang="en-US" sz="700" dirty="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a:txBody>
                    <a:bodyPr/>
                    <a:lstStyle/>
                    <a:p>
                      <a:pPr algn="ctr"/>
                      <a:r>
                        <a:rPr lang="en-US" sz="700" dirty="0" smtClean="0"/>
                        <a:t>50</a:t>
                      </a:r>
                      <a:endParaRPr lang="en-US" sz="700" dirty="0"/>
                    </a:p>
                  </a:txBody>
                  <a:tcPr marL="0" marR="0" marT="0" marB="0" anchor="ctr">
                    <a:lnL w="12700" cap="flat" cmpd="sng" algn="ctr">
                      <a:solidFill>
                        <a:schemeClr val="tx1"/>
                      </a:solidFill>
                      <a:prstDash val="solid"/>
                      <a:round/>
                      <a:headEnd type="none" w="med" len="med"/>
                      <a:tailEnd type="none" w="med" len="med"/>
                    </a:lnL>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gridSpan="3">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t>For organizations of all sizes, 1 to hundreds</a:t>
                      </a:r>
                      <a:r>
                        <a:rPr lang="en-US" sz="700" baseline="0" dirty="0" smtClean="0"/>
                        <a:t> of thousands</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alpha val="20000"/>
                      </a:schemeClr>
                    </a:solidFill>
                  </a:tcPr>
                </a:tc>
                <a:tc hMerge="1">
                  <a:txBody>
                    <a:bodyPr/>
                    <a:lstStyle/>
                    <a:p>
                      <a:pPr algn="ctr"/>
                      <a:endParaRPr lang="en-US" sz="700" dirty="0"/>
                    </a:p>
                  </a:txBody>
                  <a:tcPr marT="36576" marB="36576">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hMerge="1">
                  <a:txBody>
                    <a:bodyPr/>
                    <a:lstStyle/>
                    <a:p>
                      <a:endParaRPr lang="en-US"/>
                    </a:p>
                  </a:txBody>
                  <a:tcPr/>
                </a:tc>
              </a:tr>
            </a:tbl>
          </a:graphicData>
        </a:graphic>
      </p:graphicFrame>
      <p:sp>
        <p:nvSpPr>
          <p:cNvPr id="52" name="Title 3"/>
          <p:cNvSpPr>
            <a:spLocks noGrp="1"/>
          </p:cNvSpPr>
          <p:nvPr>
            <p:ph type="title"/>
          </p:nvPr>
        </p:nvSpPr>
        <p:spPr>
          <a:xfrm>
            <a:off x="624238" y="86207"/>
            <a:ext cx="11896039" cy="339016"/>
          </a:xfrm>
        </p:spPr>
        <p:txBody>
          <a:bodyPr vert="horz" wrap="square" lIns="146304" tIns="91440" rIns="146304" bIns="91440" rtlCol="0" anchor="t">
            <a:noAutofit/>
          </a:bodyPr>
          <a:lstStyle/>
          <a:p>
            <a:r>
              <a:rPr lang="en-US" dirty="0">
                <a:solidFill>
                  <a:srgbClr val="0070C0"/>
                </a:solidFill>
                <a:ea typeface="Segoe UI" pitchFamily="34" charset="0"/>
              </a:rPr>
              <a:t>SharePoint – Intranet - Feature Tiering </a:t>
            </a:r>
          </a:p>
        </p:txBody>
      </p:sp>
      <p:sp>
        <p:nvSpPr>
          <p:cNvPr id="2" name="Rectangle 1"/>
          <p:cNvSpPr/>
          <p:nvPr/>
        </p:nvSpPr>
        <p:spPr bwMode="auto">
          <a:xfrm>
            <a:off x="652498" y="404730"/>
            <a:ext cx="6821928" cy="560705"/>
          </a:xfrm>
          <a:prstGeom prst="rect">
            <a:avLst/>
          </a:prstGeom>
          <a:noFill/>
          <a:ln>
            <a:noFill/>
            <a:headEnd type="none" w="med" len="med"/>
            <a:tailEnd type="none" w="med" len="med"/>
          </a:ln>
          <a:effectLst/>
        </p:spPr>
        <p:style>
          <a:lnRef idx="1">
            <a:schemeClr val="accent4"/>
          </a:lnRef>
          <a:fillRef idx="3">
            <a:schemeClr val="accent4"/>
          </a:fillRef>
          <a:effectRef idx="2">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defTabSz="932290"/>
            <a:endParaRPr lang="en-US" sz="1020" dirty="0">
              <a:solidFill>
                <a:srgbClr val="000000"/>
              </a:solidFill>
            </a:endParaRPr>
          </a:p>
        </p:txBody>
      </p:sp>
      <p:sp>
        <p:nvSpPr>
          <p:cNvPr id="5" name="TextBox 4"/>
          <p:cNvSpPr txBox="1"/>
          <p:nvPr/>
        </p:nvSpPr>
        <p:spPr>
          <a:xfrm>
            <a:off x="6218237" y="6468689"/>
            <a:ext cx="5712197" cy="369332"/>
          </a:xfrm>
          <a:prstGeom prst="rect">
            <a:avLst/>
          </a:prstGeom>
          <a:noFill/>
        </p:spPr>
        <p:txBody>
          <a:bodyPr wrap="square" lIns="0" tIns="0" rIns="0" bIns="0" rtlCol="0">
            <a:spAutoFit/>
          </a:bodyPr>
          <a:lstStyle/>
          <a:p>
            <a:pPr defTabSz="932559"/>
            <a:r>
              <a:rPr lang="en-US" sz="800" spc="-71" dirty="0" smtClean="0">
                <a:gradFill>
                  <a:gsLst>
                    <a:gs pos="2917">
                      <a:srgbClr val="797A7D"/>
                    </a:gs>
                    <a:gs pos="95000">
                      <a:srgbClr val="797A7D"/>
                    </a:gs>
                  </a:gsLst>
                  <a:lin ang="5400000" scaled="0"/>
                </a:gradFill>
              </a:rPr>
              <a:t>Note</a:t>
            </a:r>
          </a:p>
          <a:p>
            <a:pPr marL="171450" indent="-171450" defTabSz="932559">
              <a:buFont typeface="Arial" panose="020B0604020202020204" pitchFamily="34" charset="0"/>
              <a:buChar char="•"/>
            </a:pPr>
            <a:r>
              <a:rPr lang="en-US" sz="800" spc="-71" dirty="0" smtClean="0">
                <a:gradFill>
                  <a:gsLst>
                    <a:gs pos="2917">
                      <a:srgbClr val="797A7D"/>
                    </a:gs>
                    <a:gs pos="95000">
                      <a:srgbClr val="797A7D"/>
                    </a:gs>
                  </a:gsLst>
                  <a:lin ang="5400000" scaled="0"/>
                </a:gradFill>
              </a:rPr>
              <a:t>Please refer to Microsoft volume licensing website for the latest Product Use Rights document &amp; </a:t>
            </a:r>
            <a:r>
              <a:rPr lang="en-US" sz="800" spc="-71" dirty="0" smtClean="0">
                <a:gradFill>
                  <a:gsLst>
                    <a:gs pos="2917">
                      <a:srgbClr val="797A7D"/>
                    </a:gs>
                    <a:gs pos="95000">
                      <a:srgbClr val="797A7D"/>
                    </a:gs>
                  </a:gsLst>
                  <a:lin ang="5400000" scaled="0"/>
                </a:gradFill>
                <a:hlinkClick r:id="rId3"/>
              </a:rPr>
              <a:t>www.office365.com</a:t>
            </a:r>
            <a:r>
              <a:rPr lang="en-US" sz="800" spc="-71" dirty="0" smtClean="0">
                <a:gradFill>
                  <a:gsLst>
                    <a:gs pos="2917">
                      <a:srgbClr val="797A7D"/>
                    </a:gs>
                    <a:gs pos="95000">
                      <a:srgbClr val="797A7D"/>
                    </a:gs>
                  </a:gsLst>
                  <a:lin ang="5400000" scaled="0"/>
                </a:gradFill>
              </a:rPr>
              <a:t> for the latest on Online SKUs</a:t>
            </a:r>
          </a:p>
          <a:p>
            <a:pPr marL="171450" indent="-171450" defTabSz="932559">
              <a:buFont typeface="Arial" panose="020B0604020202020204" pitchFamily="34" charset="0"/>
              <a:buChar char="•"/>
            </a:pPr>
            <a:r>
              <a:rPr lang="en-US" sz="800" spc="-71" dirty="0" smtClean="0">
                <a:gradFill>
                  <a:gsLst>
                    <a:gs pos="2917">
                      <a:srgbClr val="797A7D"/>
                    </a:gs>
                    <a:gs pos="95000">
                      <a:srgbClr val="797A7D"/>
                    </a:gs>
                  </a:gsLst>
                  <a:lin ang="5400000" scaled="0"/>
                </a:gradFill>
              </a:rPr>
              <a:t>* Details TBD</a:t>
            </a:r>
            <a:endParaRPr lang="en-US" sz="800" spc="-71" dirty="0">
              <a:gradFill>
                <a:gsLst>
                  <a:gs pos="2917">
                    <a:srgbClr val="797A7D"/>
                  </a:gs>
                  <a:gs pos="95000">
                    <a:srgbClr val="797A7D"/>
                  </a:gs>
                </a:gsLst>
                <a:lin ang="5400000" scaled="0"/>
              </a:gradFill>
            </a:endParaRPr>
          </a:p>
        </p:txBody>
      </p:sp>
      <p:sp>
        <p:nvSpPr>
          <p:cNvPr id="6"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15</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8191766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 6"/>
          <p:cNvGraphicFramePr>
            <a:graphicFrameLocks noGrp="1"/>
          </p:cNvGraphicFramePr>
          <p:nvPr>
            <p:extLst>
              <p:ext uri="{D42A27DB-BD31-4B8C-83A1-F6EECF244321}">
                <p14:modId xmlns:p14="http://schemas.microsoft.com/office/powerpoint/2010/main" val="2199274384"/>
              </p:ext>
            </p:extLst>
          </p:nvPr>
        </p:nvGraphicFramePr>
        <p:xfrm>
          <a:off x="246848" y="1094916"/>
          <a:ext cx="10533935" cy="4485970"/>
        </p:xfrm>
        <a:graphic>
          <a:graphicData uri="http://schemas.openxmlformats.org/drawingml/2006/table">
            <a:tbl>
              <a:tblPr firstRow="1" bandRow="1">
                <a:tableStyleId>{00A15C55-8517-42AA-B614-E9B94910E393}</a:tableStyleId>
              </a:tblPr>
              <a:tblGrid>
                <a:gridCol w="1519860"/>
                <a:gridCol w="5614312"/>
                <a:gridCol w="1757082"/>
                <a:gridCol w="1642681"/>
              </a:tblGrid>
              <a:tr h="264238">
                <a:tc>
                  <a:txBody>
                    <a:bodyPr/>
                    <a:lstStyle/>
                    <a:p>
                      <a:pPr algn="ctr"/>
                      <a:endParaRPr lang="en-US" sz="1100" b="1" i="1" dirty="0"/>
                    </a:p>
                  </a:txBody>
                  <a:tcPr marL="124314" marR="124314"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1" dirty="0"/>
                    </a:p>
                  </a:txBody>
                  <a:tcPr marL="124314" marR="124314"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chemeClr val="tx1"/>
                          </a:solidFill>
                        </a:rPr>
                        <a:t>Online</a:t>
                      </a:r>
                      <a:endParaRPr lang="en-US" sz="1000" dirty="0">
                        <a:solidFill>
                          <a:schemeClr val="tx1"/>
                        </a:solidFill>
                      </a:endParaRP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38100" cmpd="sng">
                      <a:noFill/>
                    </a:lnB>
                    <a:solidFill>
                      <a:schemeClr val="bg2">
                        <a:lumMod val="20000"/>
                        <a:lumOff val="80000"/>
                      </a:schemeClr>
                    </a:solidFill>
                  </a:tcPr>
                </a:tc>
                <a:tc>
                  <a:txBody>
                    <a:bodyPr/>
                    <a:lstStyle/>
                    <a:p>
                      <a:pPr algn="ctr"/>
                      <a:r>
                        <a:rPr lang="en-US" sz="1000" dirty="0" smtClean="0">
                          <a:solidFill>
                            <a:schemeClr val="tx1"/>
                          </a:solidFill>
                        </a:rPr>
                        <a:t>On-Premise</a:t>
                      </a:r>
                      <a:endParaRPr lang="en-US" sz="1000" dirty="0">
                        <a:solidFill>
                          <a:schemeClr val="tx1"/>
                        </a:solidFill>
                      </a:endParaRPr>
                    </a:p>
                  </a:txBody>
                  <a:tcPr marL="124314" marR="124314" marT="46630" marB="4663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mpd="sng">
                      <a:noFill/>
                    </a:lnB>
                    <a:solidFill>
                      <a:schemeClr val="bg2">
                        <a:lumMod val="20000"/>
                        <a:lumOff val="80000"/>
                      </a:schemeClr>
                    </a:solidFill>
                  </a:tcPr>
                </a:tc>
              </a:tr>
              <a:tr h="575105">
                <a:tc>
                  <a:txBody>
                    <a:bodyPr/>
                    <a:lstStyle/>
                    <a:p>
                      <a:pPr algn="ctr"/>
                      <a:endParaRPr lang="en-US" sz="1100" b="1" i="1" dirty="0"/>
                    </a:p>
                  </a:txBody>
                  <a:tcPr marL="124314" marR="124314" marT="46630" marB="4663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endParaRPr lang="en-US" sz="800" b="1" dirty="0"/>
                    </a:p>
                  </a:txBody>
                  <a:tcPr marL="124314" marR="124314" marT="46630" marB="46630">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sz="1000" dirty="0" smtClean="0">
                          <a:solidFill>
                            <a:schemeClr val="bg1"/>
                          </a:solidFill>
                        </a:rPr>
                        <a:t>P/E</a:t>
                      </a:r>
                      <a:r>
                        <a:rPr lang="en-US" sz="1000" baseline="0" dirty="0" smtClean="0">
                          <a:solidFill>
                            <a:schemeClr val="bg1"/>
                          </a:solidFill>
                        </a:rPr>
                        <a:t> </a:t>
                      </a:r>
                      <a:r>
                        <a:rPr lang="en-US" sz="1000" dirty="0" smtClean="0">
                          <a:solidFill>
                            <a:schemeClr val="bg1"/>
                          </a:solidFill>
                        </a:rPr>
                        <a:t>SKU</a:t>
                      </a:r>
                      <a:endParaRPr lang="en-US" sz="1000" dirty="0">
                        <a:solidFill>
                          <a:schemeClr val="bg1"/>
                        </a:solidFill>
                      </a:endParaRPr>
                    </a:p>
                  </a:txBody>
                  <a:tcPr marL="124314" marR="124314" marT="46630" marB="46630">
                    <a:lnL w="12700" cap="flat" cmpd="sng" algn="ctr">
                      <a:solidFill>
                        <a:schemeClr val="tx1"/>
                      </a:solidFill>
                      <a:prstDash val="solid"/>
                      <a:round/>
                      <a:headEnd type="none" w="med" len="med"/>
                      <a:tailEnd type="none" w="med" len="med"/>
                    </a:lnL>
                    <a:lnR w="12700" cmpd="sng">
                      <a:noFill/>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lang="en-US" sz="1000" dirty="0" smtClean="0">
                          <a:solidFill>
                            <a:schemeClr val="bg1"/>
                          </a:solidFill>
                        </a:rPr>
                        <a:t>SharePoint Server 2013</a:t>
                      </a:r>
                    </a:p>
                    <a:p>
                      <a:pPr algn="ctr"/>
                      <a:r>
                        <a:rPr lang="en-US" sz="1000" dirty="0" smtClean="0">
                          <a:solidFill>
                            <a:schemeClr val="bg1"/>
                          </a:solidFill>
                        </a:rPr>
                        <a:t>(Enterprise License Key)</a:t>
                      </a:r>
                      <a:endParaRPr lang="en-US" sz="1000" dirty="0">
                        <a:solidFill>
                          <a:schemeClr val="bg1"/>
                        </a:solidFill>
                      </a:endParaRPr>
                    </a:p>
                  </a:txBody>
                  <a:tcPr marL="124314" marR="124314" marT="46630" marB="46630">
                    <a:lnL w="12700" cmpd="sng">
                      <a:noFill/>
                    </a:lnL>
                    <a:lnR w="12700" cap="flat" cmpd="sng" algn="ctr">
                      <a:solidFill>
                        <a:schemeClr val="tx1"/>
                      </a:solidFill>
                      <a:prstDash val="solid"/>
                      <a:round/>
                      <a:headEnd type="none" w="med" len="med"/>
                      <a:tailEnd type="none" w="med" len="med"/>
                    </a:lnR>
                    <a:lnT w="38100" cmpd="sng">
                      <a:noFill/>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r>
              <a:tr h="202064">
                <a:tc rowSpan="6">
                  <a:txBody>
                    <a:bodyPr/>
                    <a:lstStyle/>
                    <a:p>
                      <a:pPr algn="ctr"/>
                      <a:r>
                        <a:rPr lang="en-US" sz="1000" b="1" i="1" dirty="0" smtClean="0"/>
                        <a:t>Content</a:t>
                      </a:r>
                      <a:r>
                        <a:rPr lang="en-US" sz="1000" b="1" i="1" baseline="0" dirty="0" smtClean="0"/>
                        <a:t> Management </a:t>
                      </a:r>
                    </a:p>
                    <a:p>
                      <a:pPr algn="ctr"/>
                      <a:r>
                        <a:rPr lang="en-US" sz="1000" b="1" i="1" baseline="0" dirty="0" smtClean="0"/>
                        <a:t>&amp; </a:t>
                      </a:r>
                    </a:p>
                    <a:p>
                      <a:pPr algn="ctr"/>
                      <a:r>
                        <a:rPr lang="en-US" sz="1000" b="1" i="1" baseline="0" dirty="0" smtClean="0"/>
                        <a:t>Publishing</a:t>
                      </a:r>
                      <a:endParaRPr lang="en-US" sz="1000" b="1" i="1" dirty="0"/>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kern="1200" dirty="0" smtClean="0">
                          <a:solidFill>
                            <a:schemeClr val="dk1"/>
                          </a:solidFill>
                          <a:latin typeface="+mn-lt"/>
                          <a:ea typeface="+mn-ea"/>
                          <a:cs typeface="+mn-cs"/>
                        </a:rPr>
                        <a:t>Lightweight Public-Facing Site</a:t>
                      </a:r>
                      <a:endParaRPr lang="en-US" sz="700" b="1" kern="1200" dirty="0">
                        <a:solidFill>
                          <a:schemeClr val="dk1"/>
                        </a:solidFill>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solidFill>
                  </a:tcPr>
                </a:tc>
              </a:tr>
              <a:tr h="202064">
                <a:tc vMerge="1">
                  <a:txBody>
                    <a:bodyPr/>
                    <a:lstStyle/>
                    <a:p>
                      <a:endParaRPr lang="en-US"/>
                    </a:p>
                  </a:txBody>
                  <a:tcPr/>
                </a:tc>
                <a:tc>
                  <a:txBody>
                    <a:bodyPr/>
                    <a:lstStyle/>
                    <a:p>
                      <a:pPr algn="r"/>
                      <a:r>
                        <a:rPr lang="en-US" sz="700" b="1" dirty="0" smtClean="0"/>
                        <a:t>Topic</a:t>
                      </a:r>
                      <a:r>
                        <a:rPr lang="en-US" sz="700" b="1" baseline="0" dirty="0" smtClean="0"/>
                        <a:t> Pages</a:t>
                      </a:r>
                      <a:endParaRPr lang="en-US" sz="700" b="1" dirty="0">
                        <a:solidFill>
                          <a:schemeClr val="tx1"/>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vMerge="1">
                  <a:txBody>
                    <a:bodyPr/>
                    <a:lstStyle/>
                    <a:p>
                      <a:pPr algn="ctr"/>
                      <a:endParaRPr lang="en-US" sz="900" dirty="0"/>
                    </a:p>
                  </a:txBody>
                  <a:tcPr anchor="ctr">
                    <a:lnL w="12700" cap="flat" cmpd="sng" algn="ctr">
                      <a:solidFill>
                        <a:schemeClr val="tx1"/>
                      </a:solidFill>
                      <a:prstDash val="solid"/>
                      <a:round/>
                      <a:headEnd type="none" w="med" len="med"/>
                      <a:tailEnd type="none" w="med" len="med"/>
                    </a:lnL>
                  </a:tcPr>
                </a:tc>
                <a:tc>
                  <a:txBody>
                    <a:bodyPr/>
                    <a:lstStyle/>
                    <a:p>
                      <a:pPr algn="r"/>
                      <a:r>
                        <a:rPr lang="en-US" sz="700" b="1" dirty="0" smtClean="0"/>
                        <a:t>Web Publishing </a:t>
                      </a:r>
                      <a:endParaRPr lang="en-US" sz="700" b="1" dirty="0"/>
                    </a:p>
                  </a:txBody>
                  <a:tcPr marL="124314" marR="124314" marT="46630" marB="46630">
                    <a:lnL w="12700" cap="flat" cmpd="sng" algn="ctr">
                      <a:solidFill>
                        <a:schemeClr val="tx1"/>
                      </a:solidFill>
                      <a:prstDash val="solid"/>
                      <a:round/>
                      <a:headEnd type="none" w="med" len="med"/>
                      <a:tailEnd type="none" w="med" len="med"/>
                    </a:lnL>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smtClean="0">
                        <a:effectLst/>
                      </a:endParaRPr>
                    </a:p>
                  </a:txBody>
                  <a:tcPr>
                    <a:lnL w="12700" cap="flat" cmpd="sng" algn="ctr">
                      <a:solidFill>
                        <a:schemeClr val="tx1"/>
                      </a:solidFill>
                      <a:prstDash val="solid"/>
                      <a:round/>
                      <a:headEnd type="none" w="med" len="med"/>
                      <a:tailEnd type="none" w="med" len="med"/>
                    </a:lnL>
                  </a:tcPr>
                </a:tc>
                <a:tc>
                  <a:txBody>
                    <a:bodyPr/>
                    <a:lstStyle/>
                    <a:p>
                      <a:pPr algn="r"/>
                      <a:r>
                        <a:rPr lang="en-US" sz="700" b="1" dirty="0" smtClean="0"/>
                        <a:t>ECM</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endParaRPr lang="en-US" sz="700" dirty="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vMerge="1">
                  <a:txBody>
                    <a:bodyPr/>
                    <a:lstStyle/>
                    <a:p>
                      <a:endParaRPr lang="en-US"/>
                    </a:p>
                  </a:txBody>
                  <a:tcPr/>
                </a:tc>
                <a:tc>
                  <a:txBody>
                    <a:bodyPr/>
                    <a:lstStyle/>
                    <a:p>
                      <a:pPr algn="r"/>
                      <a:r>
                        <a:rPr lang="en-US" sz="700" b="1" dirty="0" smtClean="0"/>
                        <a:t>Product</a:t>
                      </a:r>
                      <a:r>
                        <a:rPr lang="en-US" sz="700" b="1" baseline="0" dirty="0" smtClean="0"/>
                        <a:t> Catalog</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solidFill>
                      <a:schemeClr val="bg1"/>
                    </a:solidFill>
                  </a:tcPr>
                </a:tc>
                <a:tc>
                  <a:txBody>
                    <a:bodyPr/>
                    <a:lstStyle/>
                    <a:p>
                      <a:pPr algn="ctr"/>
                      <a:endParaRPr lang="en-US" sz="700" dirty="0"/>
                    </a:p>
                  </a:txBody>
                  <a:tcPr marL="0" marR="0" marT="0" marB="0" anchor="ctr">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smtClean="0">
                        <a:effectLst/>
                      </a:endParaRPr>
                    </a:p>
                  </a:txBody>
                  <a:tcPr>
                    <a:lnL w="12700" cap="flat" cmpd="sng" algn="ctr">
                      <a:solidFill>
                        <a:schemeClr val="tx1"/>
                      </a:solidFill>
                      <a:prstDash val="solid"/>
                      <a:round/>
                      <a:headEnd type="none" w="med" len="med"/>
                      <a:tailEnd type="none" w="med" len="med"/>
                    </a:lnL>
                  </a:tcPr>
                </a:tc>
                <a:tc>
                  <a:txBody>
                    <a:bodyPr/>
                    <a:lstStyle/>
                    <a:p>
                      <a:pPr algn="r"/>
                      <a:r>
                        <a:rPr lang="en-US" sz="700" b="1" kern="1200" dirty="0" smtClean="0">
                          <a:effectLst/>
                        </a:rPr>
                        <a:t>Cross-site publishing</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endParaRPr lang="en-US" sz="700" dirty="0"/>
                    </a:p>
                  </a:txBody>
                  <a:tcPr marL="0" marR="0" marT="0" marB="0" anchor="ctr">
                    <a:lnB w="12700" cap="flat" cmpd="sng" algn="ctr">
                      <a:solidFill>
                        <a:schemeClr val="tx1"/>
                      </a:solidFill>
                      <a:prstDash val="solid"/>
                      <a:round/>
                      <a:headEnd type="none" w="med" len="med"/>
                      <a:tailEnd type="none" w="med" len="med"/>
                    </a:lnB>
                    <a:solidFill>
                      <a:schemeClr val="bg1">
                        <a:lumMod val="95000"/>
                      </a:schemeClr>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lumMod val="95000"/>
                      </a:schemeClr>
                    </a:solidFill>
                  </a:tcPr>
                </a:tc>
              </a:tr>
              <a:tr h="202064">
                <a:tc>
                  <a:txBody>
                    <a:bodyPr/>
                    <a:lstStyle/>
                    <a:p>
                      <a:pPr algn="ctr"/>
                      <a:r>
                        <a:rPr lang="en-US" sz="1000" b="1" i="1" kern="1200" dirty="0" smtClean="0">
                          <a:effectLst/>
                        </a:rPr>
                        <a:t>Authenticated</a:t>
                      </a:r>
                      <a:r>
                        <a:rPr lang="en-US" sz="1000" b="1" i="1" kern="1200" baseline="0" dirty="0" smtClean="0">
                          <a:effectLst/>
                        </a:rPr>
                        <a:t> </a:t>
                      </a:r>
                      <a:r>
                        <a:rPr lang="en-US" sz="1000" b="1" i="1" kern="1200" dirty="0" smtClean="0">
                          <a:effectLst/>
                        </a:rPr>
                        <a:t>Social</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1" dirty="0" smtClean="0">
                          <a:solidFill>
                            <a:schemeClr val="tx1"/>
                          </a:solidFill>
                        </a:rPr>
                        <a:t>Social </a:t>
                      </a:r>
                      <a:r>
                        <a:rPr lang="en-US" sz="700" b="0" dirty="0" smtClean="0">
                          <a:solidFill>
                            <a:schemeClr val="tx1"/>
                          </a:solidFill>
                        </a:rPr>
                        <a:t>(</a:t>
                      </a:r>
                      <a:r>
                        <a:rPr lang="en-US" sz="700" b="1" i="1" dirty="0" smtClean="0">
                          <a:solidFill>
                            <a:schemeClr val="tx1"/>
                          </a:solidFill>
                        </a:rPr>
                        <a:t>Personal Site</a:t>
                      </a:r>
                      <a:r>
                        <a:rPr lang="en-US" sz="700" b="0" dirty="0" smtClean="0">
                          <a:solidFill>
                            <a:schemeClr val="tx1"/>
                          </a:solidFill>
                        </a:rPr>
                        <a:t> - Newsfeed, Follow Content &amp; People, SkyDrive Pro.</a:t>
                      </a:r>
                      <a:r>
                        <a:rPr lang="en-US" sz="700" b="0" baseline="0" dirty="0" smtClean="0">
                          <a:solidFill>
                            <a:schemeClr val="tx1"/>
                          </a:solidFill>
                        </a:rPr>
                        <a:t> </a:t>
                      </a:r>
                      <a:r>
                        <a:rPr lang="en-US" sz="700" b="1" i="1" dirty="0" smtClean="0">
                          <a:solidFill>
                            <a:schemeClr val="tx1"/>
                          </a:solidFill>
                        </a:rPr>
                        <a:t>Community Site</a:t>
                      </a:r>
                      <a:r>
                        <a:rPr lang="en-US" sz="700" b="0" dirty="0" smtClean="0">
                          <a:solidFill>
                            <a:schemeClr val="tx1"/>
                          </a:solidFill>
                        </a:rPr>
                        <a:t>– Discussions, Moderation, Reputation)</a:t>
                      </a:r>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202064">
                <a:tc rowSpan="3">
                  <a:txBody>
                    <a:bodyPr/>
                    <a:lstStyle/>
                    <a:p>
                      <a:pPr algn="ctr"/>
                      <a:r>
                        <a:rPr lang="en-US" sz="1000" b="1" i="1" kern="1200" dirty="0" smtClean="0">
                          <a:effectLst/>
                        </a:rPr>
                        <a:t>Search</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Basic Search </a:t>
                      </a:r>
                      <a:r>
                        <a:rPr lang="en-US" sz="700" b="0" dirty="0" smtClean="0"/>
                        <a:t>(Site collection search)</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dirty="0" smtClean="0"/>
                        <a:t>Standard Search </a:t>
                      </a:r>
                      <a:r>
                        <a:rPr lang="en-US" sz="700" b="0" dirty="0" smtClean="0"/>
                        <a:t>(People &amp;</a:t>
                      </a:r>
                      <a:r>
                        <a:rPr lang="en-US" sz="700" b="0" baseline="0" dirty="0" smtClean="0"/>
                        <a:t> Expertise Search, Visual Previews,  Visual Best Bets, OOTB Recommendations)</a:t>
                      </a:r>
                      <a:endParaRPr lang="en-US" sz="700" b="0" dirty="0"/>
                    </a:p>
                  </a:txBody>
                  <a:tcPr marL="124314" marR="124314" marT="46630" marB="46630" anchor="ctr">
                    <a:lnL w="12700" cap="flat" cmpd="sng" algn="ctr">
                      <a:solidFill>
                        <a:schemeClr val="tx1"/>
                      </a:solidFill>
                      <a:prstDash val="solid"/>
                      <a:round/>
                      <a:headEnd type="none" w="med" len="med"/>
                      <a:tailEnd type="none" w="med" len="med"/>
                    </a:lnL>
                    <a:lnB w="12700" cap="flat" cmpd="sng" algn="ctr">
                      <a:noFill/>
                      <a:prstDash val="solid"/>
                      <a:round/>
                      <a:headEnd type="none" w="med" len="med"/>
                      <a:tailEnd type="none" w="med" len="med"/>
                    </a:lnB>
                    <a:solidFill>
                      <a:schemeClr val="bg1"/>
                    </a:solidFill>
                  </a:tcPr>
                </a:tc>
                <a:tc>
                  <a:txBody>
                    <a:bodyPr/>
                    <a:lstStyle/>
                    <a:p>
                      <a:pPr algn="ctr"/>
                      <a:endParaRPr lang="en-US" sz="700" dirty="0"/>
                    </a:p>
                  </a:txBody>
                  <a:tcPr marL="0" marR="0" marT="0" marB="0" anchor="ctr">
                    <a:lnB w="12700" cap="flat" cmpd="sng" algn="ctr">
                      <a:noFill/>
                      <a:prstDash val="solid"/>
                      <a:round/>
                      <a:headEnd type="none" w="med" len="med"/>
                      <a:tailEnd type="none" w="med" len="med"/>
                    </a:lnB>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noFill/>
                      <a:prstDash val="solid"/>
                      <a:round/>
                      <a:headEnd type="none" w="med" len="med"/>
                      <a:tailEnd type="none" w="med" len="med"/>
                    </a:lnB>
                    <a:solidFill>
                      <a:schemeClr val="bg1"/>
                    </a:solidFill>
                  </a:tcPr>
                </a:tc>
              </a:tr>
              <a:tr h="217607">
                <a:tc vMerge="1">
                  <a:txBody>
                    <a:bodyPr/>
                    <a:lstStyle/>
                    <a:p>
                      <a:pPr algn="ctr"/>
                      <a:endParaRPr lang="en-US" sz="900" b="1" i="1" kern="1200" dirty="0" smtClean="0">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r" defTabSz="914363" rtl="0" eaLnBrk="1" fontAlgn="auto" latinLnBrk="0" hangingPunct="1">
                        <a:lnSpc>
                          <a:spcPct val="100000"/>
                        </a:lnSpc>
                        <a:spcBef>
                          <a:spcPts val="0"/>
                        </a:spcBef>
                        <a:spcAft>
                          <a:spcPts val="0"/>
                        </a:spcAft>
                        <a:buClrTx/>
                        <a:buSzTx/>
                        <a:buFontTx/>
                        <a:buNone/>
                        <a:tabLst/>
                        <a:defRPr/>
                      </a:pPr>
                      <a:r>
                        <a:rPr lang="en-US" sz="700" b="1" dirty="0" smtClean="0"/>
                        <a:t>Enterprise Search</a:t>
                      </a:r>
                      <a:r>
                        <a:rPr lang="en-US" sz="700" b="1" baseline="0" dirty="0" smtClean="0"/>
                        <a:t> </a:t>
                      </a:r>
                      <a:r>
                        <a:rPr lang="en-US" sz="700" b="0" dirty="0" smtClean="0"/>
                        <a:t>(</a:t>
                      </a:r>
                      <a:r>
                        <a:rPr lang="en-US" sz="700" b="0" baseline="0" dirty="0" smtClean="0"/>
                        <a:t>Entity Extraction, Video Search, Custom Query Rules, Extensible Content Flow,  Item Recommendations, CBS)</a:t>
                      </a:r>
                      <a:endParaRPr lang="en-US" sz="700" b="0" dirty="0" smtClean="0"/>
                    </a:p>
                  </a:txBody>
                  <a:tcPr marL="124314" marR="124314" marT="46630" marB="46630" anchor="ctr">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 </a:t>
                      </a:r>
                      <a:endParaRPr lang="en-US" sz="500" b="0" dirty="0" smtClean="0"/>
                    </a:p>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2064">
                <a:tc rowSpan="3">
                  <a:txBody>
                    <a:bodyPr/>
                    <a:lstStyle/>
                    <a:p>
                      <a:pPr algn="ctr"/>
                      <a:r>
                        <a:rPr lang="en-US" sz="1000" b="1" i="1" kern="1200" dirty="0" smtClean="0">
                          <a:effectLst/>
                        </a:rPr>
                        <a:t>Multiple </a:t>
                      </a:r>
                    </a:p>
                    <a:p>
                      <a:pPr algn="ctr"/>
                      <a:r>
                        <a:rPr lang="en-US" sz="1000" b="1" i="1" kern="1200" dirty="0" smtClean="0">
                          <a:effectLst/>
                        </a:rPr>
                        <a:t>Audiences</a:t>
                      </a: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en-US" sz="700" b="1" kern="1200" dirty="0" smtClean="0">
                          <a:effectLst/>
                        </a:rPr>
                        <a:t>Mobile and Alternate Device Rendering</a:t>
                      </a:r>
                      <a:endParaRPr lang="en-US" sz="700" b="1" kern="1200" dirty="0" smtClean="0">
                        <a:solidFill>
                          <a:schemeClr val="dk1"/>
                        </a:solidFill>
                        <a:effectLst/>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700" dirty="0" smtClean="0"/>
                        <a:t>Limited (2 channels)</a:t>
                      </a:r>
                      <a:endParaRPr lang="en-US" sz="700" dirty="0"/>
                    </a:p>
                  </a:txBody>
                  <a:tcPr marL="0" marR="0" marT="0" marB="0" anchor="ctr">
                    <a:lnL w="12700" cmpd="sng">
                      <a:noFill/>
                    </a:lnL>
                    <a:lnR w="12700" cmpd="sng">
                      <a:noFill/>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kern="1200" dirty="0" smtClean="0">
                          <a:effectLst/>
                        </a:rPr>
                        <a:t>Language Translation</a:t>
                      </a: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202064">
                <a:tc vMerge="1">
                  <a:txBody>
                    <a:bodyPr/>
                    <a:lstStyle/>
                    <a:p>
                      <a:pPr algn="ctr"/>
                      <a:endParaRPr lang="en-US" sz="900" kern="1200" dirty="0" smtClean="0">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r"/>
                      <a:r>
                        <a:rPr lang="en-US" sz="700" b="1" kern="1200" dirty="0" smtClean="0">
                          <a:effectLst/>
                        </a:rPr>
                        <a:t>Variation</a:t>
                      </a:r>
                    </a:p>
                  </a:txBody>
                  <a:tcPr marL="124314" marR="124314" marT="46630" marB="46630">
                    <a:lnL w="12700" cap="flat" cmpd="sng" algn="ctr">
                      <a:solidFill>
                        <a:schemeClr val="tx1"/>
                      </a:solid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solidFill>
                          <a:schemeClr val="tx1"/>
                        </a:solidFill>
                      </a:endParaRPr>
                    </a:p>
                  </a:txBody>
                  <a:tcPr marL="0" marR="0" marT="0" marB="0" anchor="ctr">
                    <a:lnL w="12700" cmpd="sng">
                      <a:noFill/>
                    </a:lnL>
                    <a:lnR w="12700" cmpd="sng">
                      <a:noFill/>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L w="12700" cmpd="sng">
                      <a:noFill/>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2064">
                <a:tc rowSpan="3">
                  <a:txBody>
                    <a:bodyPr/>
                    <a:lstStyle/>
                    <a:p>
                      <a:pPr algn="ctr"/>
                      <a:r>
                        <a:rPr lang="en-US" sz="1000" b="1" i="1" kern="1200" dirty="0" smtClean="0">
                          <a:solidFill>
                            <a:schemeClr val="dk1"/>
                          </a:solidFill>
                          <a:effectLst/>
                          <a:latin typeface="+mn-lt"/>
                          <a:ea typeface="+mn-ea"/>
                          <a:cs typeface="+mn-cs"/>
                        </a:rPr>
                        <a:t>Extensibility</a:t>
                      </a:r>
                      <a:endParaRPr lang="en-US" sz="1000" b="1" i="1" kern="1200" dirty="0">
                        <a:solidFill>
                          <a:schemeClr val="dk1"/>
                        </a:solidFill>
                        <a:effectLst/>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Custom Design</a:t>
                      </a:r>
                      <a:endParaRPr lang="en-US" sz="700" b="1" dirty="0"/>
                    </a:p>
                  </a:txBody>
                  <a:tcPr marL="124314" marR="124314" marT="46630" marB="46630">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T w="12700" cap="flat" cmpd="sng" algn="ctr">
                      <a:solidFill>
                        <a:schemeClr val="tx1"/>
                      </a:solidFill>
                      <a:prstDash val="solid"/>
                      <a:round/>
                      <a:headEnd type="none" w="med" len="med"/>
                      <a:tailEnd type="none" w="med" len="med"/>
                    </a:lnT>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smtClean="0"/>
                    </a:p>
                  </a:txBody>
                  <a:tcPr marL="0" marR="0" marT="0" marB="0" anchor="ctr">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bg1">
                        <a:lumMod val="95000"/>
                      </a:schemeClr>
                    </a:solidFill>
                  </a:tcPr>
                </a:tc>
              </a:tr>
              <a:tr h="310868">
                <a:tc vMerge="1">
                  <a:txBody>
                    <a:bodyPr/>
                    <a:lstStyle/>
                    <a:p>
                      <a:endParaRPr lang="en-US"/>
                    </a:p>
                  </a:txBody>
                  <a:tcPr/>
                </a:tc>
                <a:tc>
                  <a:txBody>
                    <a:bodyPr/>
                    <a:lstStyle/>
                    <a:p>
                      <a:pPr algn="r"/>
                      <a:r>
                        <a:rPr lang="en-US" sz="700" b="1" dirty="0" smtClean="0"/>
                        <a:t>Business Connectivity Services</a:t>
                      </a:r>
                    </a:p>
                    <a:p>
                      <a:pPr algn="r"/>
                      <a:r>
                        <a:rPr lang="en-US" sz="700" b="1" dirty="0" smtClean="0"/>
                        <a:t>(</a:t>
                      </a:r>
                      <a:r>
                        <a:rPr lang="en-US" sz="700" b="0" dirty="0" smtClean="0"/>
                        <a:t>External List, Basic </a:t>
                      </a:r>
                      <a:r>
                        <a:rPr lang="en-US" sz="700" b="0" baseline="0" dirty="0" smtClean="0"/>
                        <a:t> </a:t>
                      </a:r>
                      <a:r>
                        <a:rPr lang="en-US" sz="700" b="0" dirty="0" smtClean="0"/>
                        <a:t>Connector Framework)</a:t>
                      </a:r>
                    </a:p>
                  </a:txBody>
                  <a:tcPr marL="124314" marR="124314" marT="46630" marB="46630" anchor="ctr">
                    <a:lnL w="12700" cap="flat" cmpd="sng" algn="ctr">
                      <a:solidFill>
                        <a:schemeClr val="tx1"/>
                      </a:solidFill>
                      <a:prstDash val="solid"/>
                      <a:round/>
                      <a:headEnd type="none" w="med" len="med"/>
                      <a:tailEnd type="none" w="med" len="med"/>
                    </a:lnL>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solidFill>
                      <a:schemeClr val="bg1"/>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+Secure Store,</a:t>
                      </a:r>
                      <a:r>
                        <a:rPr lang="en-US" sz="700" b="0" baseline="0" dirty="0" smtClean="0"/>
                        <a:t> </a:t>
                      </a:r>
                      <a:r>
                        <a:rPr lang="en-US" sz="700" b="0" dirty="0" smtClean="0"/>
                        <a:t>External Data Search</a:t>
                      </a:r>
                    </a:p>
                    <a:p>
                      <a:pPr marL="0" marR="0" indent="0" algn="ctr" defTabSz="685886" rtl="0" eaLnBrk="1" fontAlgn="auto" latinLnBrk="0" hangingPunct="1">
                        <a:lnSpc>
                          <a:spcPct val="100000"/>
                        </a:lnSpc>
                        <a:spcBef>
                          <a:spcPts val="0"/>
                        </a:spcBef>
                        <a:spcAft>
                          <a:spcPts val="0"/>
                        </a:spcAft>
                        <a:buClrTx/>
                        <a:buSzTx/>
                        <a:buFontTx/>
                        <a:buNone/>
                        <a:tabLst/>
                        <a:defRPr/>
                      </a:pPr>
                      <a:r>
                        <a:rPr lang="en-US" sz="700" b="0" dirty="0" smtClean="0"/>
                        <a:t>Business Data Web Parts</a:t>
                      </a:r>
                    </a:p>
                  </a:txBody>
                  <a:tcPr marL="0" marR="0" marT="0" marB="0" anchor="ctr">
                    <a:lnR w="12700" cap="flat" cmpd="sng" algn="ctr">
                      <a:solidFill>
                        <a:schemeClr val="tx1"/>
                      </a:solidFill>
                      <a:prstDash val="solid"/>
                      <a:round/>
                      <a:headEnd type="none" w="med" len="med"/>
                      <a:tailEnd type="none" w="med" len="med"/>
                    </a:lnR>
                    <a:solidFill>
                      <a:schemeClr val="bg1"/>
                    </a:solidFill>
                  </a:tcPr>
                </a:tc>
              </a:tr>
              <a:tr h="202064">
                <a:tc vMerge="1">
                  <a:txBody>
                    <a:bodyPr/>
                    <a:lstStyle/>
                    <a:p>
                      <a:endParaRPr lang="en-US" sz="900" kern="1200" dirty="0">
                        <a:solidFill>
                          <a:schemeClr val="dk1"/>
                        </a:solidFill>
                        <a:effectLst/>
                        <a:latin typeface="+mn-lt"/>
                        <a:ea typeface="+mn-ea"/>
                        <a:cs typeface="+mn-cs"/>
                      </a:endParaRPr>
                    </a:p>
                  </a:txBody>
                  <a:tcPr>
                    <a:lnL w="12700" cap="flat" cmpd="sng" algn="ctr">
                      <a:solidFill>
                        <a:schemeClr val="tx1"/>
                      </a:solidFill>
                      <a:prstDash val="solid"/>
                      <a:round/>
                      <a:headEnd type="none" w="med" len="med"/>
                      <a:tailEnd type="none" w="med" len="med"/>
                    </a:lnL>
                  </a:tcPr>
                </a:tc>
                <a:tc>
                  <a:txBody>
                    <a:bodyPr/>
                    <a:lstStyle/>
                    <a:p>
                      <a:pPr algn="r"/>
                      <a:r>
                        <a:rPr lang="en-US" sz="700" b="1" kern="1200" dirty="0" smtClean="0">
                          <a:solidFill>
                            <a:schemeClr val="dk1"/>
                          </a:solidFill>
                          <a:effectLst/>
                          <a:latin typeface="+mn-lt"/>
                          <a:ea typeface="+mn-ea"/>
                          <a:cs typeface="+mn-cs"/>
                        </a:rPr>
                        <a:t>Custom Development</a:t>
                      </a:r>
                      <a:endParaRPr lang="en-US" sz="700" b="1" kern="1200" dirty="0">
                        <a:solidFill>
                          <a:schemeClr val="dk1"/>
                        </a:solidFill>
                        <a:effectLst/>
                        <a:latin typeface="+mn-lt"/>
                        <a:ea typeface="+mn-ea"/>
                        <a:cs typeface="+mn-cs"/>
                      </a:endParaRPr>
                    </a:p>
                  </a:txBody>
                  <a:tcPr marL="124314" marR="124314" marT="46630" marB="46630">
                    <a:lnL w="12700" cap="flat" cmpd="sng" algn="ctr">
                      <a:solidFill>
                        <a:schemeClr val="tx1"/>
                      </a:solidFill>
                      <a:prstDash val="solid"/>
                      <a:round/>
                      <a:headEnd type="none" w="med" len="med"/>
                      <a:tailEnd type="none" w="med" len="med"/>
                    </a:lnL>
                    <a:solidFill>
                      <a:schemeClr val="bg1">
                        <a:lumMod val="95000"/>
                      </a:schemeClr>
                    </a:solidFill>
                  </a:tcPr>
                </a:tc>
                <a:tc>
                  <a:txBody>
                    <a:bodyPr/>
                    <a:lstStyle/>
                    <a:p>
                      <a:pPr algn="ctr"/>
                      <a:endParaRPr lang="en-US" sz="700" dirty="0"/>
                    </a:p>
                  </a:txBody>
                  <a:tcPr marL="0" marR="0" marT="0" marB="0" anchor="ctr">
                    <a:solidFill>
                      <a:schemeClr val="bg1">
                        <a:lumMod val="95000"/>
                      </a:schemeClr>
                    </a:solidFill>
                  </a:tcPr>
                </a:tc>
                <a:tc>
                  <a:txBody>
                    <a:bodyPr/>
                    <a:lstStyle/>
                    <a:p>
                      <a:pPr marL="0" marR="0" indent="0" algn="ctr" defTabSz="685886" rtl="0" eaLnBrk="1" fontAlgn="auto" latinLnBrk="0" hangingPunct="1">
                        <a:lnSpc>
                          <a:spcPct val="100000"/>
                        </a:lnSpc>
                        <a:spcBef>
                          <a:spcPts val="0"/>
                        </a:spcBef>
                        <a:spcAft>
                          <a:spcPts val="0"/>
                        </a:spcAft>
                        <a:buClrTx/>
                        <a:buSzTx/>
                        <a:buFontTx/>
                        <a:buNone/>
                        <a:tabLst/>
                        <a:defRPr/>
                      </a:pP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solidFill>
                      <a:schemeClr val="bg1">
                        <a:lumMod val="95000"/>
                      </a:schemeClr>
                    </a:solidFill>
                  </a:tcPr>
                </a:tc>
              </a:tr>
              <a:tr h="202064">
                <a:tc>
                  <a:txBody>
                    <a:bodyPr/>
                    <a:lstStyle/>
                    <a:p>
                      <a:pPr algn="ctr"/>
                      <a:r>
                        <a:rPr lang="en-US" sz="1000" b="1" i="1" kern="1200" dirty="0" smtClean="0">
                          <a:solidFill>
                            <a:schemeClr val="dk1"/>
                          </a:solidFill>
                          <a:effectLst/>
                          <a:latin typeface="+mn-lt"/>
                          <a:ea typeface="+mn-ea"/>
                          <a:cs typeface="+mn-cs"/>
                        </a:rPr>
                        <a:t>Domains</a:t>
                      </a:r>
                      <a:endParaRPr lang="en-US" sz="1000" b="1" i="1" kern="1200" dirty="0">
                        <a:solidFill>
                          <a:schemeClr val="dk1"/>
                        </a:solidFill>
                        <a:effectLst/>
                        <a:latin typeface="+mn-lt"/>
                        <a:ea typeface="+mn-ea"/>
                        <a:cs typeface="+mn-cs"/>
                      </a:endParaRPr>
                    </a:p>
                  </a:txBody>
                  <a:tcPr marL="124314" marR="124314" marT="46630" marB="4663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20000"/>
                        <a:lumOff val="80000"/>
                      </a:schemeClr>
                    </a:solidFill>
                  </a:tcPr>
                </a:tc>
                <a:tc>
                  <a:txBody>
                    <a:bodyPr/>
                    <a:lstStyle/>
                    <a:p>
                      <a:pPr algn="r"/>
                      <a:r>
                        <a:rPr lang="en-US" sz="700" b="1" dirty="0" smtClean="0"/>
                        <a:t>Multiple Domains</a:t>
                      </a:r>
                      <a:endParaRPr lang="en-US" sz="700" b="1" dirty="0">
                        <a:solidFill>
                          <a:schemeClr val="tx2"/>
                        </a:solidFill>
                      </a:endParaRPr>
                    </a:p>
                  </a:txBody>
                  <a:tcPr marL="124314" marR="124314" marT="46630" marB="46630">
                    <a:lnL w="12700" cap="flat" cmpd="sng" algn="ctr">
                      <a:solidFill>
                        <a:schemeClr val="tx1"/>
                      </a:solidFill>
                      <a:prstDash val="solid"/>
                      <a:round/>
                      <a:headEnd type="none" w="med" len="med"/>
                      <a:tailEnd type="none" w="med" len="med"/>
                    </a:lnL>
                    <a:lnB w="12700" cap="flat" cmpd="sng" algn="ctr">
                      <a:solidFill>
                        <a:schemeClr val="tx1"/>
                      </a:solidFill>
                      <a:prstDash val="solid"/>
                      <a:round/>
                      <a:headEnd type="none" w="med" len="med"/>
                      <a:tailEnd type="none" w="med" len="med"/>
                    </a:lnB>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en-US" sz="700" dirty="0" smtClean="0"/>
                    </a:p>
                  </a:txBody>
                  <a:tcPr marL="0" marR="0" marT="0" marB="0" anchor="ctr">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700" dirty="0" smtClean="0">
                          <a:sym typeface="Wingdings"/>
                        </a:rPr>
                        <a:t></a:t>
                      </a:r>
                      <a:endParaRPr lang="en-US" sz="700" dirty="0"/>
                    </a:p>
                  </a:txBody>
                  <a:tcPr marL="0" marR="0" marT="0" marB="0" anchor="ctr">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chemeClr val="bg1"/>
                    </a:solidFill>
                  </a:tcPr>
                </a:tc>
              </a:tr>
            </a:tbl>
          </a:graphicData>
        </a:graphic>
      </p:graphicFrame>
      <p:sp>
        <p:nvSpPr>
          <p:cNvPr id="4" name="Title 3"/>
          <p:cNvSpPr>
            <a:spLocks noGrp="1"/>
          </p:cNvSpPr>
          <p:nvPr>
            <p:ph type="title"/>
          </p:nvPr>
        </p:nvSpPr>
        <p:spPr>
          <a:xfrm>
            <a:off x="624240" y="83533"/>
            <a:ext cx="11520828" cy="339016"/>
          </a:xfrm>
        </p:spPr>
        <p:txBody>
          <a:bodyPr vert="horz" wrap="square" lIns="146304" tIns="91440" rIns="146304" bIns="91440" rtlCol="0" anchor="t">
            <a:noAutofit/>
          </a:bodyPr>
          <a:lstStyle/>
          <a:p>
            <a:r>
              <a:rPr lang="en-US" sz="5000" dirty="0">
                <a:solidFill>
                  <a:srgbClr val="0070C0"/>
                </a:solidFill>
                <a:ea typeface="Segoe UI" pitchFamily="34" charset="0"/>
              </a:rPr>
              <a:t>SharePoint – Internet Sites - Feature Tiering</a:t>
            </a:r>
          </a:p>
        </p:txBody>
      </p:sp>
      <p:sp>
        <p:nvSpPr>
          <p:cNvPr id="5"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16</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8471891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dirty="0">
                <a:solidFill>
                  <a:srgbClr val="0070C0"/>
                </a:solidFill>
                <a:ea typeface="Segoe UI" pitchFamily="34" charset="0"/>
              </a:rPr>
              <a:t>SharePoint Scenarios</a:t>
            </a:r>
            <a:br>
              <a:rPr lang="en-US" dirty="0">
                <a:solidFill>
                  <a:srgbClr val="0070C0"/>
                </a:solidFill>
                <a:ea typeface="Segoe UI" pitchFamily="34" charset="0"/>
              </a:rPr>
            </a:br>
            <a:r>
              <a:rPr lang="en-US" sz="3000" dirty="0">
                <a:solidFill>
                  <a:srgbClr val="0070C0"/>
                </a:solidFill>
                <a:ea typeface="Segoe UI" pitchFamily="34" charset="0"/>
              </a:rPr>
              <a:t>On Premises Extranet &amp; Internet Sites Licensing</a:t>
            </a:r>
          </a:p>
        </p:txBody>
      </p:sp>
      <p:graphicFrame>
        <p:nvGraphicFramePr>
          <p:cNvPr id="5" name="Content Placeholder 4"/>
          <p:cNvGraphicFramePr>
            <a:graphicFrameLocks noGrp="1"/>
          </p:cNvGraphicFramePr>
          <p:nvPr>
            <p:ph sz="half" idx="4294967295"/>
            <p:extLst>
              <p:ext uri="{D42A27DB-BD31-4B8C-83A1-F6EECF244321}">
                <p14:modId xmlns:p14="http://schemas.microsoft.com/office/powerpoint/2010/main" val="760327751"/>
              </p:ext>
            </p:extLst>
          </p:nvPr>
        </p:nvGraphicFramePr>
        <p:xfrm>
          <a:off x="407655" y="1552821"/>
          <a:ext cx="5734382" cy="2245064"/>
        </p:xfrm>
        <a:graphic>
          <a:graphicData uri="http://schemas.openxmlformats.org/drawingml/2006/table">
            <a:tbl>
              <a:tblPr firstRow="1" bandRow="1">
                <a:tableStyleId>{9DCAF9ED-07DC-4A11-8D7F-57B35C25682E}</a:tableStyleId>
              </a:tblPr>
              <a:tblGrid>
                <a:gridCol w="2867191"/>
                <a:gridCol w="2867191"/>
              </a:tblGrid>
              <a:tr h="466302">
                <a:tc gridSpan="2">
                  <a:txBody>
                    <a:bodyPr/>
                    <a:lstStyle/>
                    <a:p>
                      <a:pPr algn="ctr"/>
                      <a:r>
                        <a:rPr lang="en-US" sz="2400" dirty="0" smtClean="0"/>
                        <a:t>Extranet</a:t>
                      </a:r>
                      <a:endParaRPr lang="en-US" sz="2400" dirty="0"/>
                    </a:p>
                  </a:txBody>
                  <a:tcPr marL="93260" marR="93260" marT="46630" marB="46630"/>
                </a:tc>
                <a:tc hMerge="1">
                  <a:txBody>
                    <a:bodyPr/>
                    <a:lstStyle/>
                    <a:p>
                      <a:pPr algn="ctr"/>
                      <a:endParaRPr lang="en-US" sz="2400" dirty="0"/>
                    </a:p>
                  </a:txBody>
                  <a:tcPr/>
                </a:tc>
              </a:tr>
              <a:tr h="466302">
                <a:tc>
                  <a:txBody>
                    <a:bodyPr/>
                    <a:lstStyle/>
                    <a:p>
                      <a:pPr algn="ctr"/>
                      <a:r>
                        <a:rPr lang="en-US" sz="2400" dirty="0" smtClean="0"/>
                        <a:t>Current (2010)</a:t>
                      </a:r>
                      <a:endParaRPr lang="en-US" sz="2400" b="1" dirty="0">
                        <a:solidFill>
                          <a:schemeClr val="bg1"/>
                        </a:solidFill>
                      </a:endParaRPr>
                    </a:p>
                  </a:txBody>
                  <a:tcPr marL="93260" marR="93260" marT="46630" marB="46630"/>
                </a:tc>
                <a:tc>
                  <a:txBody>
                    <a:bodyPr/>
                    <a:lstStyle/>
                    <a:p>
                      <a:pPr algn="ctr"/>
                      <a:r>
                        <a:rPr lang="en-US" sz="2400" dirty="0" smtClean="0"/>
                        <a:t>New (2013)</a:t>
                      </a:r>
                      <a:endParaRPr lang="en-US" sz="2400" b="1" dirty="0">
                        <a:solidFill>
                          <a:schemeClr val="bg1"/>
                        </a:solidFill>
                      </a:endParaRPr>
                    </a:p>
                  </a:txBody>
                  <a:tcPr marL="93260" marR="93260" marT="46630" marB="46630"/>
                </a:tc>
              </a:tr>
              <a:tr h="1088037">
                <a:tc>
                  <a:txBody>
                    <a:bodyPr/>
                    <a:lstStyle/>
                    <a:p>
                      <a:pPr algn="ctr"/>
                      <a:r>
                        <a:rPr lang="en-US" sz="1600" dirty="0" smtClean="0"/>
                        <a:t>SharePoint</a:t>
                      </a:r>
                      <a:r>
                        <a:rPr lang="en-US" sz="1600" baseline="0" dirty="0" smtClean="0"/>
                        <a:t> Server </a:t>
                      </a:r>
                      <a:r>
                        <a:rPr lang="en-US" sz="1600" u="sng" baseline="0" dirty="0" smtClean="0"/>
                        <a:t>plus</a:t>
                      </a:r>
                      <a:r>
                        <a:rPr lang="en-US" sz="1600" baseline="0" dirty="0" smtClean="0"/>
                        <a:t> CALs for both internal and external users.  </a:t>
                      </a:r>
                      <a:r>
                        <a:rPr lang="en-US" sz="1600" b="1" baseline="0" dirty="0" smtClean="0"/>
                        <a:t>OR</a:t>
                      </a:r>
                    </a:p>
                    <a:p>
                      <a:pPr algn="ctr"/>
                      <a:r>
                        <a:rPr lang="en-US" sz="1600" baseline="0" dirty="0" smtClean="0"/>
                        <a:t>SharePoint for Internet Sites (Standard, Enterprise)</a:t>
                      </a:r>
                      <a:endParaRPr lang="en-US" sz="1600" dirty="0"/>
                    </a:p>
                  </a:txBody>
                  <a:tcPr marL="93260" marR="93260" marT="46630" marB="46630"/>
                </a:tc>
                <a:tc>
                  <a:txBody>
                    <a:bodyPr/>
                    <a:lstStyle/>
                    <a:p>
                      <a:pPr algn="ctr"/>
                      <a:r>
                        <a:rPr lang="en-US" sz="1600" dirty="0" smtClean="0"/>
                        <a:t>SharePoint</a:t>
                      </a:r>
                      <a:r>
                        <a:rPr lang="en-US" sz="1600" baseline="0" dirty="0" smtClean="0"/>
                        <a:t> Server 2013 </a:t>
                      </a:r>
                      <a:r>
                        <a:rPr lang="en-US" sz="1600" u="sng" baseline="0" dirty="0" smtClean="0"/>
                        <a:t>plus</a:t>
                      </a:r>
                      <a:r>
                        <a:rPr lang="en-US" sz="1600" baseline="0" dirty="0" smtClean="0"/>
                        <a:t> CALs for internal users only</a:t>
                      </a:r>
                      <a:endParaRPr lang="en-US" sz="1600" dirty="0"/>
                    </a:p>
                  </a:txBody>
                  <a:tcPr marL="93260" marR="93260" marT="46630" marB="46630"/>
                </a:tc>
              </a:tr>
            </a:tbl>
          </a:graphicData>
        </a:graphic>
      </p:graphicFrame>
      <p:graphicFrame>
        <p:nvGraphicFramePr>
          <p:cNvPr id="6" name="Content Placeholder 5"/>
          <p:cNvGraphicFramePr>
            <a:graphicFrameLocks noGrp="1"/>
          </p:cNvGraphicFramePr>
          <p:nvPr>
            <p:ph sz="half" idx="4294967295"/>
            <p:extLst>
              <p:ext uri="{D42A27DB-BD31-4B8C-83A1-F6EECF244321}">
                <p14:modId xmlns:p14="http://schemas.microsoft.com/office/powerpoint/2010/main" val="3197010199"/>
              </p:ext>
            </p:extLst>
          </p:nvPr>
        </p:nvGraphicFramePr>
        <p:xfrm>
          <a:off x="6523037" y="1552821"/>
          <a:ext cx="5546442" cy="2245064"/>
        </p:xfrm>
        <a:graphic>
          <a:graphicData uri="http://schemas.openxmlformats.org/drawingml/2006/table">
            <a:tbl>
              <a:tblPr firstRow="1" bandRow="1">
                <a:tableStyleId>{9DCAF9ED-07DC-4A11-8D7F-57B35C25682E}</a:tableStyleId>
              </a:tblPr>
              <a:tblGrid>
                <a:gridCol w="2773221"/>
                <a:gridCol w="2773221"/>
              </a:tblGrid>
              <a:tr h="466302">
                <a:tc gridSpan="2">
                  <a:txBody>
                    <a:bodyPr/>
                    <a:lstStyle/>
                    <a:p>
                      <a:pPr algn="ctr"/>
                      <a:r>
                        <a:rPr lang="en-US" sz="2400" dirty="0" smtClean="0"/>
                        <a:t>Internet Sites</a:t>
                      </a:r>
                      <a:endParaRPr lang="en-US" sz="2400" dirty="0"/>
                    </a:p>
                  </a:txBody>
                  <a:tcPr marL="93260" marR="93260" marT="46630" marB="46630"/>
                </a:tc>
                <a:tc hMerge="1">
                  <a:txBody>
                    <a:bodyPr/>
                    <a:lstStyle/>
                    <a:p>
                      <a:pPr algn="ctr"/>
                      <a:endParaRPr lang="en-US" sz="2400" dirty="0"/>
                    </a:p>
                  </a:txBody>
                  <a:tcPr/>
                </a:tc>
              </a:tr>
              <a:tr h="466302">
                <a:tc>
                  <a:txBody>
                    <a:bodyPr/>
                    <a:lstStyle/>
                    <a:p>
                      <a:pPr algn="ctr"/>
                      <a:r>
                        <a:rPr lang="en-US" sz="2400" dirty="0" smtClean="0"/>
                        <a:t>Current (2010)</a:t>
                      </a:r>
                      <a:endParaRPr lang="en-US" sz="2400" b="1" dirty="0">
                        <a:solidFill>
                          <a:schemeClr val="bg1"/>
                        </a:solidFill>
                      </a:endParaRPr>
                    </a:p>
                  </a:txBody>
                  <a:tcPr marL="93260" marR="93260" marT="46630" marB="46630"/>
                </a:tc>
                <a:tc>
                  <a:txBody>
                    <a:bodyPr/>
                    <a:lstStyle/>
                    <a:p>
                      <a:pPr algn="ctr"/>
                      <a:r>
                        <a:rPr lang="en-US" sz="2400" dirty="0" smtClean="0"/>
                        <a:t>New (2013)</a:t>
                      </a:r>
                      <a:endParaRPr lang="en-US" sz="2400" b="1" dirty="0">
                        <a:solidFill>
                          <a:schemeClr val="bg1"/>
                        </a:solidFill>
                      </a:endParaRPr>
                    </a:p>
                  </a:txBody>
                  <a:tcPr marL="93260" marR="93260" marT="46630" marB="46630"/>
                </a:tc>
              </a:tr>
              <a:tr h="1088037">
                <a:tc>
                  <a:txBody>
                    <a:bodyPr/>
                    <a:lstStyle/>
                    <a:p>
                      <a:pPr algn="ctr"/>
                      <a:r>
                        <a:rPr lang="en-US" sz="1600" baseline="0" dirty="0" smtClean="0"/>
                        <a:t>SharePoint for Internet Sites (Standard, Enterprise)</a:t>
                      </a:r>
                    </a:p>
                    <a:p>
                      <a:pPr algn="ctr"/>
                      <a:endParaRPr lang="en-US" sz="1600" dirty="0" smtClean="0"/>
                    </a:p>
                    <a:p>
                      <a:pPr algn="ctr"/>
                      <a:endParaRPr lang="en-US" sz="1600" dirty="0" smtClean="0"/>
                    </a:p>
                    <a:p>
                      <a:pPr algn="ctr"/>
                      <a:endParaRPr lang="en-US" sz="1600" dirty="0"/>
                    </a:p>
                  </a:txBody>
                  <a:tcPr marL="93260" marR="93260" marT="46630" marB="46630"/>
                </a:tc>
                <a:tc>
                  <a:txBody>
                    <a:bodyPr/>
                    <a:lstStyle/>
                    <a:p>
                      <a:pPr algn="ctr"/>
                      <a:r>
                        <a:rPr lang="en-US" sz="1600" dirty="0" smtClean="0"/>
                        <a:t>SharePoint</a:t>
                      </a:r>
                      <a:r>
                        <a:rPr lang="en-US" sz="1600" baseline="0" dirty="0" smtClean="0"/>
                        <a:t> Server 2013</a:t>
                      </a:r>
                      <a:endParaRPr lang="en-US" sz="1600" dirty="0"/>
                    </a:p>
                  </a:txBody>
                  <a:tcPr marL="93260" marR="93260" marT="46630" marB="46630"/>
                </a:tc>
              </a:tr>
            </a:tbl>
          </a:graphicData>
        </a:graphic>
      </p:graphicFrame>
      <p:sp>
        <p:nvSpPr>
          <p:cNvPr id="7" name="Rectangle 6"/>
          <p:cNvSpPr/>
          <p:nvPr/>
        </p:nvSpPr>
        <p:spPr bwMode="auto">
          <a:xfrm>
            <a:off x="407655" y="4084117"/>
            <a:ext cx="11661823" cy="2613545"/>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marL="349724" indent="-349724" defTabSz="932290" fontAlgn="base">
              <a:spcBef>
                <a:spcPct val="0"/>
              </a:spcBef>
              <a:spcAft>
                <a:spcPct val="0"/>
              </a:spcAft>
              <a:buFont typeface="Wingdings" panose="05000000000000000000" pitchFamily="2" charset="2"/>
              <a:buChar char="§"/>
            </a:pPr>
            <a:r>
              <a:rPr lang="en-US" sz="2244" dirty="0">
                <a:gradFill>
                  <a:gsLst>
                    <a:gs pos="0">
                      <a:srgbClr val="FFFFFF"/>
                    </a:gs>
                    <a:gs pos="100000">
                      <a:srgbClr val="FFFFFF"/>
                    </a:gs>
                  </a:gsLst>
                  <a:lin ang="5400000" scaled="0"/>
                </a:gradFill>
                <a:ea typeface="Segoe UI" pitchFamily="34" charset="0"/>
                <a:cs typeface="Segoe UI" pitchFamily="34" charset="0"/>
              </a:rPr>
              <a:t>Extranet scenario licensed through SharePoint Server. No CALs required for external users, internal users need CALs</a:t>
            </a:r>
          </a:p>
          <a:p>
            <a:pPr marL="349724" indent="-349724" defTabSz="932290" fontAlgn="base">
              <a:spcBef>
                <a:spcPct val="0"/>
              </a:spcBef>
              <a:spcAft>
                <a:spcPct val="0"/>
              </a:spcAft>
              <a:buFont typeface="Wingdings" panose="05000000000000000000" pitchFamily="2" charset="2"/>
              <a:buChar char="§"/>
            </a:pPr>
            <a:r>
              <a:rPr lang="en-US" sz="2244" dirty="0">
                <a:gradFill>
                  <a:gsLst>
                    <a:gs pos="0">
                      <a:srgbClr val="FFFFFF"/>
                    </a:gs>
                    <a:gs pos="100000">
                      <a:srgbClr val="FFFFFF"/>
                    </a:gs>
                  </a:gsLst>
                  <a:lin ang="5400000" scaled="0"/>
                </a:gradFill>
                <a:ea typeface="Segoe UI" pitchFamily="34" charset="0"/>
                <a:cs typeface="Segoe UI" pitchFamily="34" charset="0"/>
              </a:rPr>
              <a:t>Internet Sites scenario licensed through SharePoint Server</a:t>
            </a:r>
          </a:p>
          <a:p>
            <a:pPr marL="349724" indent="-349724" defTabSz="932290" fontAlgn="base">
              <a:spcBef>
                <a:spcPct val="0"/>
              </a:spcBef>
              <a:spcAft>
                <a:spcPct val="0"/>
              </a:spcAft>
              <a:buFont typeface="Wingdings" panose="05000000000000000000" pitchFamily="2" charset="2"/>
              <a:buChar char="§"/>
            </a:pPr>
            <a:r>
              <a:rPr lang="en-US" sz="2244" i="1" dirty="0">
                <a:gradFill>
                  <a:gsLst>
                    <a:gs pos="0">
                      <a:srgbClr val="FFFFFF"/>
                    </a:gs>
                    <a:gs pos="100000">
                      <a:srgbClr val="FFFFFF"/>
                    </a:gs>
                  </a:gsLst>
                  <a:lin ang="5400000" scaled="0"/>
                </a:gradFill>
                <a:ea typeface="Segoe UI" pitchFamily="34" charset="0"/>
                <a:cs typeface="Segoe UI" pitchFamily="34" charset="0"/>
              </a:rPr>
              <a:t>External users means users that are not either your or your affiliates’ employees, or your or your affiliates’ onsite contractors or onsite agents</a:t>
            </a:r>
          </a:p>
          <a:p>
            <a:pPr marL="349724" indent="-349724" defTabSz="932290" fontAlgn="base">
              <a:spcBef>
                <a:spcPct val="0"/>
              </a:spcBef>
              <a:spcAft>
                <a:spcPct val="0"/>
              </a:spcAft>
              <a:buFont typeface="Wingdings" panose="05000000000000000000" pitchFamily="2" charset="2"/>
              <a:buChar char="§"/>
            </a:pPr>
            <a:r>
              <a:rPr lang="en-US" sz="2244" dirty="0">
                <a:gradFill>
                  <a:gsLst>
                    <a:gs pos="0">
                      <a:srgbClr val="FFFFFF"/>
                    </a:gs>
                    <a:gs pos="100000">
                      <a:srgbClr val="FFFFFF"/>
                    </a:gs>
                  </a:gsLst>
                  <a:lin ang="5400000" scaled="0"/>
                </a:gradFill>
                <a:ea typeface="Segoe UI" pitchFamily="34" charset="0"/>
                <a:cs typeface="Segoe UI" pitchFamily="34" charset="0"/>
              </a:rPr>
              <a:t>No change in Windows server and SQL Server licensing pre-requisites</a:t>
            </a:r>
          </a:p>
        </p:txBody>
      </p:sp>
      <p:sp>
        <p:nvSpPr>
          <p:cNvPr id="8"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17</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299339701"/>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sz="5000" dirty="0">
                <a:solidFill>
                  <a:srgbClr val="0070C0"/>
                </a:solidFill>
                <a:ea typeface="Segoe UI" pitchFamily="34" charset="0"/>
              </a:rPr>
              <a:t>SharePoint Licensing– 2010 </a:t>
            </a:r>
            <a:r>
              <a:rPr lang="en-US" sz="5000" dirty="0" err="1">
                <a:solidFill>
                  <a:srgbClr val="0070C0"/>
                </a:solidFill>
                <a:ea typeface="Segoe UI" pitchFamily="34" charset="0"/>
              </a:rPr>
              <a:t>vs</a:t>
            </a:r>
            <a:r>
              <a:rPr lang="en-US" sz="5000" dirty="0">
                <a:solidFill>
                  <a:srgbClr val="0070C0"/>
                </a:solidFill>
                <a:ea typeface="Segoe UI" pitchFamily="34" charset="0"/>
              </a:rPr>
              <a:t> 2013</a:t>
            </a:r>
          </a:p>
        </p:txBody>
      </p:sp>
      <p:graphicFrame>
        <p:nvGraphicFramePr>
          <p:cNvPr id="5" name="Table 4"/>
          <p:cNvGraphicFramePr>
            <a:graphicFrameLocks noGrp="1"/>
          </p:cNvGraphicFramePr>
          <p:nvPr>
            <p:extLst>
              <p:ext uri="{D42A27DB-BD31-4B8C-83A1-F6EECF244321}">
                <p14:modId xmlns:p14="http://schemas.microsoft.com/office/powerpoint/2010/main" val="18303326"/>
              </p:ext>
            </p:extLst>
          </p:nvPr>
        </p:nvGraphicFramePr>
        <p:xfrm>
          <a:off x="624076" y="4274431"/>
          <a:ext cx="10346611" cy="1119124"/>
        </p:xfrm>
        <a:graphic>
          <a:graphicData uri="http://schemas.openxmlformats.org/drawingml/2006/table">
            <a:tbl>
              <a:tblPr firstRow="1" firstCol="1" bandRow="1">
                <a:tableStyleId>{21E4AEA4-8DFA-4A89-87EB-49C32662AFE0}</a:tableStyleId>
              </a:tblPr>
              <a:tblGrid>
                <a:gridCol w="1881987"/>
                <a:gridCol w="2054646"/>
                <a:gridCol w="3729442"/>
                <a:gridCol w="2680536"/>
              </a:tblGrid>
              <a:tr h="279781">
                <a:tc>
                  <a:txBody>
                    <a:bodyPr/>
                    <a:lstStyle/>
                    <a:p>
                      <a:pPr marL="0" marR="0">
                        <a:spcBef>
                          <a:spcPts val="0"/>
                        </a:spcBef>
                        <a:spcAft>
                          <a:spcPts val="0"/>
                        </a:spcAft>
                      </a:pPr>
                      <a:r>
                        <a:rPr lang="en-US" sz="1800" dirty="0" smtClean="0">
                          <a:effectLst/>
                        </a:rPr>
                        <a:t>2013</a:t>
                      </a:r>
                      <a:endParaRPr lang="en-US" sz="1800" dirty="0">
                        <a:effectLst/>
                      </a:endParaRPr>
                    </a:p>
                  </a:txBody>
                  <a:tcPr marL="93236" marR="93236" marT="0" marB="0" anchor="b">
                    <a:solidFill>
                      <a:schemeClr val="bg1">
                        <a:lumMod val="65000"/>
                      </a:schemeClr>
                    </a:solidFill>
                  </a:tcPr>
                </a:tc>
                <a:tc>
                  <a:txBody>
                    <a:bodyPr/>
                    <a:lstStyle/>
                    <a:p>
                      <a:pPr marL="0" marR="0" algn="ctr">
                        <a:spcBef>
                          <a:spcPts val="0"/>
                        </a:spcBef>
                        <a:spcAft>
                          <a:spcPts val="0"/>
                        </a:spcAft>
                      </a:pPr>
                      <a:r>
                        <a:rPr lang="en-US" sz="1800" dirty="0">
                          <a:effectLst/>
                        </a:rPr>
                        <a:t>Intranet</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a:effectLst/>
                        </a:rPr>
                        <a:t>Extranet </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a:effectLst/>
                        </a:rPr>
                        <a:t>Internet Sites</a:t>
                      </a:r>
                      <a:endParaRPr lang="en-US" sz="1800" dirty="0">
                        <a:effectLst/>
                        <a:latin typeface="Calibri"/>
                        <a:ea typeface="Calibri"/>
                      </a:endParaRPr>
                    </a:p>
                  </a:txBody>
                  <a:tcPr marL="93236" marR="93236" marT="0" marB="0" anchor="b"/>
                </a:tc>
              </a:tr>
              <a:tr h="559562">
                <a:tc>
                  <a:txBody>
                    <a:bodyPr/>
                    <a:lstStyle/>
                    <a:p>
                      <a:pPr marL="0" marR="0">
                        <a:spcBef>
                          <a:spcPts val="0"/>
                        </a:spcBef>
                        <a:spcAft>
                          <a:spcPts val="0"/>
                        </a:spcAft>
                      </a:pPr>
                      <a:r>
                        <a:rPr lang="en-US" sz="1800" dirty="0">
                          <a:effectLst/>
                        </a:rPr>
                        <a:t>Internal Users</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smtClean="0">
                          <a:effectLst/>
                        </a:rPr>
                        <a:t>SharePoint Server + CAL </a:t>
                      </a: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 +</a:t>
                      </a:r>
                      <a:r>
                        <a:rPr lang="en-US" sz="1800" baseline="0" dirty="0" smtClean="0">
                          <a:effectLst/>
                        </a:rPr>
                        <a:t> </a:t>
                      </a:r>
                      <a:r>
                        <a:rPr lang="en-US" sz="1800" dirty="0" smtClean="0">
                          <a:effectLst/>
                        </a:rPr>
                        <a:t>CAL </a:t>
                      </a: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a:t>
                      </a:r>
                      <a:endParaRPr lang="en-US" sz="1800" dirty="0">
                        <a:effectLst/>
                        <a:latin typeface="Calibri"/>
                        <a:ea typeface="Calibri"/>
                      </a:endParaRPr>
                    </a:p>
                  </a:txBody>
                  <a:tcPr marL="93236" marR="93236" marT="0" marB="0" anchor="ctr"/>
                </a:tc>
              </a:tr>
              <a:tr h="279781">
                <a:tc>
                  <a:txBody>
                    <a:bodyPr/>
                    <a:lstStyle/>
                    <a:p>
                      <a:pPr marL="0" marR="0">
                        <a:spcBef>
                          <a:spcPts val="0"/>
                        </a:spcBef>
                        <a:spcAft>
                          <a:spcPts val="0"/>
                        </a:spcAft>
                      </a:pPr>
                      <a:r>
                        <a:rPr lang="en-US" sz="1800" dirty="0">
                          <a:effectLst/>
                        </a:rPr>
                        <a:t>External </a:t>
                      </a:r>
                      <a:r>
                        <a:rPr lang="en-US" sz="1800" dirty="0" smtClean="0">
                          <a:effectLst/>
                        </a:rPr>
                        <a:t>Users*</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smtClean="0">
                          <a:effectLst/>
                        </a:rPr>
                        <a:t>N/A</a:t>
                      </a: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a:t>
                      </a: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a:t>
                      </a:r>
                      <a:endParaRPr lang="en-US" sz="1800" dirty="0">
                        <a:effectLst/>
                        <a:latin typeface="Calibri"/>
                        <a:ea typeface="Calibri"/>
                      </a:endParaRPr>
                    </a:p>
                  </a:txBody>
                  <a:tcPr marL="93236" marR="93236" marT="0" marB="0" anchor="ctr"/>
                </a:tc>
              </a:tr>
            </a:tbl>
          </a:graphicData>
        </a:graphic>
      </p:graphicFrame>
      <p:graphicFrame>
        <p:nvGraphicFramePr>
          <p:cNvPr id="6" name="Table 5"/>
          <p:cNvGraphicFramePr>
            <a:graphicFrameLocks noGrp="1"/>
          </p:cNvGraphicFramePr>
          <p:nvPr>
            <p:extLst/>
          </p:nvPr>
        </p:nvGraphicFramePr>
        <p:xfrm>
          <a:off x="624076" y="1196840"/>
          <a:ext cx="10346611" cy="1958467"/>
        </p:xfrm>
        <a:graphic>
          <a:graphicData uri="http://schemas.openxmlformats.org/drawingml/2006/table">
            <a:tbl>
              <a:tblPr firstRow="1" firstCol="1" bandRow="1">
                <a:tableStyleId>{073A0DAA-6AF3-43AB-8588-CEC1D06C72B9}</a:tableStyleId>
              </a:tblPr>
              <a:tblGrid>
                <a:gridCol w="1881987"/>
                <a:gridCol w="2054646"/>
                <a:gridCol w="3729442"/>
                <a:gridCol w="2680536"/>
              </a:tblGrid>
              <a:tr h="279781">
                <a:tc>
                  <a:txBody>
                    <a:bodyPr/>
                    <a:lstStyle/>
                    <a:p>
                      <a:pPr marL="0" marR="0">
                        <a:spcBef>
                          <a:spcPts val="0"/>
                        </a:spcBef>
                        <a:spcAft>
                          <a:spcPts val="0"/>
                        </a:spcAft>
                      </a:pPr>
                      <a:r>
                        <a:rPr lang="en-US" sz="1800" dirty="0" smtClean="0">
                          <a:effectLst/>
                        </a:rPr>
                        <a:t>2010</a:t>
                      </a:r>
                      <a:endParaRPr lang="en-US" sz="1800" dirty="0">
                        <a:effectLst/>
                      </a:endParaRPr>
                    </a:p>
                  </a:txBody>
                  <a:tcPr marL="93236" marR="93236" marT="0" marB="0" anchor="b"/>
                </a:tc>
                <a:tc>
                  <a:txBody>
                    <a:bodyPr/>
                    <a:lstStyle/>
                    <a:p>
                      <a:pPr marL="0" marR="0" algn="ctr">
                        <a:spcBef>
                          <a:spcPts val="0"/>
                        </a:spcBef>
                        <a:spcAft>
                          <a:spcPts val="0"/>
                        </a:spcAft>
                      </a:pPr>
                      <a:r>
                        <a:rPr lang="en-US" sz="1800" dirty="0">
                          <a:effectLst/>
                        </a:rPr>
                        <a:t>Intranet</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a:effectLst/>
                        </a:rPr>
                        <a:t>Extranet </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a:effectLst/>
                        </a:rPr>
                        <a:t>Internet Sites</a:t>
                      </a:r>
                      <a:endParaRPr lang="en-US" sz="1800">
                        <a:effectLst/>
                        <a:latin typeface="Calibri"/>
                        <a:ea typeface="Calibri"/>
                      </a:endParaRPr>
                    </a:p>
                  </a:txBody>
                  <a:tcPr marL="93236" marR="93236" marT="0" marB="0" anchor="b"/>
                </a:tc>
              </a:tr>
              <a:tr h="839343">
                <a:tc>
                  <a:txBody>
                    <a:bodyPr/>
                    <a:lstStyle/>
                    <a:p>
                      <a:pPr marL="0" marR="0">
                        <a:spcBef>
                          <a:spcPts val="0"/>
                        </a:spcBef>
                        <a:spcAft>
                          <a:spcPts val="0"/>
                        </a:spcAft>
                      </a:pPr>
                      <a:r>
                        <a:rPr lang="en-US" sz="1800" dirty="0">
                          <a:effectLst/>
                        </a:rPr>
                        <a:t>Internal Users</a:t>
                      </a:r>
                      <a:endParaRPr lang="en-US" sz="1800" dirty="0">
                        <a:effectLst/>
                        <a:latin typeface="Calibri"/>
                        <a:ea typeface="Calibri"/>
                      </a:endParaRPr>
                    </a:p>
                  </a:txBody>
                  <a:tcPr marL="93236" marR="93236" marT="0" marB="0" anchor="b"/>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dirty="0" smtClean="0">
                          <a:effectLst/>
                        </a:rPr>
                        <a:t>SharePoint</a:t>
                      </a:r>
                      <a:r>
                        <a:rPr lang="en-US" sz="1800" baseline="0" dirty="0" smtClean="0">
                          <a:effectLst/>
                        </a:rPr>
                        <a:t> </a:t>
                      </a:r>
                      <a:r>
                        <a:rPr lang="en-US" sz="1800" dirty="0" smtClean="0">
                          <a:effectLst/>
                        </a:rPr>
                        <a:t>Server + CAL </a:t>
                      </a:r>
                    </a:p>
                    <a:p>
                      <a:pPr marL="0" marR="0" algn="ctr">
                        <a:spcBef>
                          <a:spcPts val="0"/>
                        </a:spcBef>
                        <a:spcAft>
                          <a:spcPts val="0"/>
                        </a:spcAft>
                      </a:pP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 + CAL </a:t>
                      </a:r>
                    </a:p>
                    <a:p>
                      <a:pPr marL="0" marR="0" algn="ctr">
                        <a:spcBef>
                          <a:spcPts val="0"/>
                        </a:spcBef>
                        <a:spcAft>
                          <a:spcPts val="0"/>
                        </a:spcAft>
                      </a:pPr>
                      <a:r>
                        <a:rPr lang="en-US" sz="1800" dirty="0" smtClean="0">
                          <a:effectLst/>
                        </a:rPr>
                        <a:t>Or</a:t>
                      </a:r>
                      <a:r>
                        <a:rPr lang="en-US" sz="1800" baseline="0" dirty="0" smtClean="0">
                          <a:effectLst/>
                        </a:rPr>
                        <a:t> </a:t>
                      </a:r>
                    </a:p>
                    <a:p>
                      <a:pPr marL="0" marR="0" algn="ctr">
                        <a:spcBef>
                          <a:spcPts val="0"/>
                        </a:spcBef>
                        <a:spcAft>
                          <a:spcPts val="0"/>
                        </a:spcAft>
                      </a:pPr>
                      <a:r>
                        <a:rPr lang="en-US" sz="1800" baseline="0" dirty="0" smtClean="0">
                          <a:effectLst/>
                        </a:rPr>
                        <a:t>SharePoint for Internet Sites (FIS)</a:t>
                      </a:r>
                      <a:endParaRPr lang="en-US" sz="1800" dirty="0">
                        <a:effectLst/>
                        <a:latin typeface="Calibri"/>
                        <a:ea typeface="Calibri"/>
                      </a:endParaRPr>
                    </a:p>
                  </a:txBody>
                  <a:tcPr marL="93236" marR="93236" marT="0" marB="0" anchor="ctr"/>
                </a:tc>
                <a:tc>
                  <a:txBody>
                    <a:bodyPr/>
                    <a:lstStyle/>
                    <a:p>
                      <a:pPr marL="0" marR="0" indent="0" algn="ctr" defTabSz="914363" rtl="0" eaLnBrk="1" fontAlgn="auto" latinLnBrk="0" hangingPunct="1">
                        <a:lnSpc>
                          <a:spcPct val="100000"/>
                        </a:lnSpc>
                        <a:spcBef>
                          <a:spcPts val="0"/>
                        </a:spcBef>
                        <a:spcAft>
                          <a:spcPts val="0"/>
                        </a:spcAft>
                        <a:buClrTx/>
                        <a:buSzTx/>
                        <a:buFontTx/>
                        <a:buNone/>
                        <a:tabLst/>
                        <a:defRPr/>
                      </a:pPr>
                      <a:r>
                        <a:rPr lang="en-US" sz="1800" baseline="0" dirty="0" smtClean="0">
                          <a:effectLst/>
                        </a:rPr>
                        <a:t>SharePoint for Internet Sites (FIS)</a:t>
                      </a:r>
                      <a:endParaRPr lang="en-US" sz="1800" dirty="0" smtClean="0">
                        <a:effectLst/>
                        <a:latin typeface="Calibri"/>
                        <a:ea typeface="Calibri"/>
                      </a:endParaRPr>
                    </a:p>
                  </a:txBody>
                  <a:tcPr marL="93236" marR="93236" marT="0" marB="0" anchor="ctr"/>
                </a:tc>
              </a:tr>
              <a:tr h="839343">
                <a:tc>
                  <a:txBody>
                    <a:bodyPr/>
                    <a:lstStyle/>
                    <a:p>
                      <a:pPr marL="0" marR="0">
                        <a:spcBef>
                          <a:spcPts val="0"/>
                        </a:spcBef>
                        <a:spcAft>
                          <a:spcPts val="0"/>
                        </a:spcAft>
                      </a:pPr>
                      <a:r>
                        <a:rPr lang="en-US" sz="1800" dirty="0">
                          <a:effectLst/>
                        </a:rPr>
                        <a:t>External </a:t>
                      </a:r>
                      <a:r>
                        <a:rPr lang="en-US" sz="1800" dirty="0" smtClean="0">
                          <a:effectLst/>
                        </a:rPr>
                        <a:t>Users*</a:t>
                      </a:r>
                      <a:endParaRPr lang="en-US" sz="1800" dirty="0">
                        <a:effectLst/>
                        <a:latin typeface="Calibri"/>
                        <a:ea typeface="Calibri"/>
                      </a:endParaRPr>
                    </a:p>
                  </a:txBody>
                  <a:tcPr marL="93236" marR="93236" marT="0" marB="0" anchor="b"/>
                </a:tc>
                <a:tc>
                  <a:txBody>
                    <a:bodyPr/>
                    <a:lstStyle/>
                    <a:p>
                      <a:pPr marL="0" marR="0" algn="ctr">
                        <a:spcBef>
                          <a:spcPts val="0"/>
                        </a:spcBef>
                        <a:spcAft>
                          <a:spcPts val="0"/>
                        </a:spcAft>
                      </a:pPr>
                      <a:r>
                        <a:rPr lang="en-US" sz="1800" dirty="0" smtClean="0">
                          <a:effectLst/>
                        </a:rPr>
                        <a:t>N/A </a:t>
                      </a:r>
                      <a:endParaRPr lang="en-US" sz="1800" dirty="0">
                        <a:effectLst/>
                        <a:latin typeface="Calibri"/>
                        <a:ea typeface="Calibri"/>
                      </a:endParaRPr>
                    </a:p>
                  </a:txBody>
                  <a:tcPr marL="93236" marR="93236" marT="0" marB="0" anchor="ctr"/>
                </a:tc>
                <a:tc>
                  <a:txBody>
                    <a:bodyPr/>
                    <a:lstStyle/>
                    <a:p>
                      <a:pPr marL="0" marR="0" algn="ctr">
                        <a:spcBef>
                          <a:spcPts val="0"/>
                        </a:spcBef>
                        <a:spcAft>
                          <a:spcPts val="0"/>
                        </a:spcAft>
                      </a:pPr>
                      <a:r>
                        <a:rPr lang="en-US" sz="1800" dirty="0" smtClean="0">
                          <a:effectLst/>
                        </a:rPr>
                        <a:t>SharePoint</a:t>
                      </a:r>
                      <a:r>
                        <a:rPr lang="en-US" sz="1800" baseline="0" dirty="0" smtClean="0">
                          <a:effectLst/>
                        </a:rPr>
                        <a:t> </a:t>
                      </a:r>
                      <a:r>
                        <a:rPr lang="en-US" sz="1800" dirty="0" smtClean="0">
                          <a:effectLst/>
                        </a:rPr>
                        <a:t>Server + CAL </a:t>
                      </a:r>
                    </a:p>
                    <a:p>
                      <a:pPr marL="0" marR="0" algn="ctr">
                        <a:spcBef>
                          <a:spcPts val="0"/>
                        </a:spcBef>
                        <a:spcAft>
                          <a:spcPts val="0"/>
                        </a:spcAft>
                      </a:pPr>
                      <a:r>
                        <a:rPr lang="en-US" sz="1800" dirty="0" smtClean="0">
                          <a:effectLst/>
                        </a:rPr>
                        <a:t>Or</a:t>
                      </a:r>
                      <a:r>
                        <a:rPr lang="en-US" sz="1800" baseline="0" dirty="0" smtClean="0">
                          <a:effectLst/>
                        </a:rPr>
                        <a:t> </a:t>
                      </a:r>
                    </a:p>
                    <a:p>
                      <a:pPr marL="0" marR="0" algn="ctr">
                        <a:spcBef>
                          <a:spcPts val="0"/>
                        </a:spcBef>
                        <a:spcAft>
                          <a:spcPts val="0"/>
                        </a:spcAft>
                      </a:pPr>
                      <a:r>
                        <a:rPr lang="en-US" sz="1800" baseline="0" dirty="0" smtClean="0">
                          <a:effectLst/>
                        </a:rPr>
                        <a:t>SharePoint for Internet Sites (FIS)</a:t>
                      </a:r>
                      <a:endParaRPr lang="en-US" sz="1800" dirty="0" smtClean="0">
                        <a:effectLst/>
                        <a:latin typeface="Calibri"/>
                        <a:ea typeface="Calibri"/>
                      </a:endParaRPr>
                    </a:p>
                  </a:txBody>
                  <a:tcPr marL="93236" marR="93236" marT="0" marB="0" anchor="ctr"/>
                </a:tc>
                <a:tc>
                  <a:txBody>
                    <a:bodyPr/>
                    <a:lstStyle/>
                    <a:p>
                      <a:pPr marL="0" marR="0" algn="ctr">
                        <a:spcBef>
                          <a:spcPts val="0"/>
                        </a:spcBef>
                        <a:spcAft>
                          <a:spcPts val="0"/>
                        </a:spcAft>
                      </a:pPr>
                      <a:r>
                        <a:rPr lang="en-US" sz="1800" baseline="0" dirty="0" smtClean="0">
                          <a:effectLst/>
                        </a:rPr>
                        <a:t>SharePoint for Internet Sites (FIS)</a:t>
                      </a:r>
                      <a:endParaRPr lang="en-US" sz="1800" dirty="0">
                        <a:effectLst/>
                        <a:latin typeface="Calibri"/>
                        <a:ea typeface="Calibri"/>
                      </a:endParaRPr>
                    </a:p>
                  </a:txBody>
                  <a:tcPr marL="93236" marR="93236" marT="0" marB="0" anchor="ctr"/>
                </a:tc>
              </a:tr>
            </a:tbl>
          </a:graphicData>
        </a:graphic>
      </p:graphicFrame>
      <p:sp>
        <p:nvSpPr>
          <p:cNvPr id="7" name="TextBox 6"/>
          <p:cNvSpPr txBox="1"/>
          <p:nvPr/>
        </p:nvSpPr>
        <p:spPr>
          <a:xfrm>
            <a:off x="624077" y="6058888"/>
            <a:ext cx="8696111" cy="320182"/>
          </a:xfrm>
          <a:prstGeom prst="rect">
            <a:avLst/>
          </a:prstGeom>
          <a:noFill/>
        </p:spPr>
        <p:txBody>
          <a:bodyPr wrap="none" lIns="0" tIns="0" rIns="0" bIns="0" rtlCol="0">
            <a:spAutoFit/>
          </a:bodyPr>
          <a:lstStyle/>
          <a:p>
            <a:pPr defTabSz="932597"/>
            <a:r>
              <a:rPr lang="en-US" sz="1020" b="1" dirty="0">
                <a:solidFill>
                  <a:srgbClr val="000000"/>
                </a:solidFill>
                <a:ea typeface="Segoe UI" pitchFamily="34" charset="0"/>
                <a:cs typeface="Segoe UI" pitchFamily="34" charset="0"/>
              </a:rPr>
              <a:t>Note*</a:t>
            </a:r>
            <a:r>
              <a:rPr lang="en-US" sz="1020" dirty="0">
                <a:solidFill>
                  <a:srgbClr val="000000"/>
                </a:solidFill>
                <a:ea typeface="Segoe UI" pitchFamily="34" charset="0"/>
                <a:cs typeface="Segoe UI" pitchFamily="34" charset="0"/>
              </a:rPr>
              <a:t>: External users means users that are not either your or your affiliates’ employees, or your or your affiliates’ onsite contractors or onsite agents</a:t>
            </a:r>
          </a:p>
          <a:p>
            <a:pPr defTabSz="932597"/>
            <a:endParaRPr lang="en-US" sz="1020" spc="-71" dirty="0">
              <a:solidFill>
                <a:srgbClr val="000000"/>
              </a:solidFill>
            </a:endParaRPr>
          </a:p>
        </p:txBody>
      </p:sp>
      <p:sp>
        <p:nvSpPr>
          <p:cNvPr id="8"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18</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32160106"/>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5989318" y="1402889"/>
            <a:ext cx="6444655" cy="5142293"/>
            <a:chOff x="5615326" y="1375507"/>
            <a:chExt cx="6573499" cy="5245100"/>
          </a:xfrm>
        </p:grpSpPr>
        <p:grpSp>
          <p:nvGrpSpPr>
            <p:cNvPr id="8" name="Group 7"/>
            <p:cNvGrpSpPr/>
            <p:nvPr/>
          </p:nvGrpSpPr>
          <p:grpSpPr>
            <a:xfrm>
              <a:off x="5615326" y="1375507"/>
              <a:ext cx="6573499" cy="5245100"/>
              <a:chOff x="1865653" y="1452184"/>
              <a:chExt cx="7284247" cy="5812216"/>
            </a:xfrm>
          </p:grpSpPr>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r="2489"/>
              <a:stretch/>
            </p:blipFill>
            <p:spPr>
              <a:xfrm>
                <a:off x="3003134" y="1785243"/>
                <a:ext cx="6146766" cy="4732332"/>
              </a:xfrm>
              <a:prstGeom prst="rect">
                <a:avLst/>
              </a:prstGeom>
              <a:effectLst>
                <a:outerShdw blurRad="127000" sx="101000" sy="101000" algn="ctr" rotWithShape="0">
                  <a:prstClr val="black">
                    <a:alpha val="20000"/>
                  </a:prstClr>
                </a:outerShdw>
              </a:effectLst>
            </p:spPr>
          </p:pic>
          <p:pic>
            <p:nvPicPr>
              <p:cNvPr id="3" name="Picture 2"/>
              <p:cNvPicPr>
                <a:picLocks noChangeAspect="1"/>
              </p:cNvPicPr>
              <p:nvPr/>
            </p:nvPicPr>
            <p:blipFill rotWithShape="1">
              <a:blip r:embed="rId4" cstate="print">
                <a:extLst>
                  <a:ext uri="{28A0092B-C50C-407E-A947-70E740481C1C}">
                    <a14:useLocalDpi xmlns:a14="http://schemas.microsoft.com/office/drawing/2010/main"/>
                  </a:ext>
                </a:extLst>
              </a:blip>
              <a:srcRect l="-850" t="-1" r="13991" b="-2439"/>
              <a:stretch/>
            </p:blipFill>
            <p:spPr>
              <a:xfrm>
                <a:off x="1865653" y="1452184"/>
                <a:ext cx="7284246" cy="5812216"/>
              </a:xfrm>
              <a:prstGeom prst="rect">
                <a:avLst/>
              </a:prstGeom>
            </p:spPr>
          </p:pic>
        </p:grpSp>
        <p:pic>
          <p:nvPicPr>
            <p:cNvPr id="2053" name="Picture 5" descr="C:\Users\v-junyo\Desktop\Word Web App_Edit_Firefox.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r="4623" b="927"/>
            <a:stretch/>
          </p:blipFill>
          <p:spPr bwMode="auto">
            <a:xfrm>
              <a:off x="6631381" y="1654557"/>
              <a:ext cx="5557444" cy="3511803"/>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Title 1"/>
          <p:cNvSpPr>
            <a:spLocks noGrp="1"/>
          </p:cNvSpPr>
          <p:nvPr>
            <p:ph type="title"/>
          </p:nvPr>
        </p:nvSpPr>
        <p:spPr/>
        <p:txBody>
          <a:bodyPr vert="horz" wrap="square" lIns="146304" tIns="91440" rIns="146304" bIns="91440" rtlCol="0" anchor="t">
            <a:noAutofit/>
          </a:bodyPr>
          <a:lstStyle/>
          <a:p>
            <a:r>
              <a:rPr lang="en-US" sz="5000" dirty="0">
                <a:solidFill>
                  <a:srgbClr val="0070C0"/>
                </a:solidFill>
                <a:ea typeface="Segoe UI" pitchFamily="34" charset="0"/>
              </a:rPr>
              <a:t>Office Web Apps</a:t>
            </a:r>
          </a:p>
        </p:txBody>
      </p:sp>
      <p:sp>
        <p:nvSpPr>
          <p:cNvPr id="9" name="Text Placeholder 1"/>
          <p:cNvSpPr txBox="1">
            <a:spLocks/>
          </p:cNvSpPr>
          <p:nvPr/>
        </p:nvSpPr>
        <p:spPr>
          <a:xfrm>
            <a:off x="722844" y="1781424"/>
            <a:ext cx="4905152" cy="1267909"/>
          </a:xfrm>
          <a:prstGeom prst="rect">
            <a:avLst/>
          </a:prstGeom>
        </p:spPr>
        <p:txBody>
          <a:bodyPr vert="horz" wrap="square" lIns="0" tIns="0" rIns="0" bIns="0" rtlCol="0">
            <a:spAutoFit/>
          </a:bodyPr>
          <a:lstStyle>
            <a:defPPr>
              <a:defRPr lang="en-US"/>
            </a:defPPr>
            <a:lvl1pPr indent="0">
              <a:lnSpc>
                <a:spcPct val="90000"/>
              </a:lnSpc>
              <a:spcBef>
                <a:spcPts val="0"/>
              </a:spcBef>
              <a:spcAft>
                <a:spcPts val="900"/>
              </a:spcAft>
              <a:buSzPct val="90000"/>
              <a:buFont typeface="Arial" pitchFamily="34" charset="0"/>
              <a:buNone/>
              <a:defRPr sz="4000" spc="0" baseline="0">
                <a:solidFill>
                  <a:srgbClr val="FF8A00"/>
                </a:solidFill>
                <a:latin typeface="Segoe Light" pitchFamily="34" charset="0"/>
              </a:defRPr>
            </a:lvl1pPr>
            <a:lvl2pPr marL="0" indent="0">
              <a:lnSpc>
                <a:spcPct val="90000"/>
              </a:lnSpc>
              <a:spcBef>
                <a:spcPts val="0"/>
              </a:spcBef>
              <a:spcAft>
                <a:spcPts val="400"/>
              </a:spcAft>
              <a:buSzPct val="90000"/>
              <a:buFont typeface="Arial" pitchFamily="34" charset="0"/>
              <a:buNone/>
              <a:tabLst>
                <a:tab pos="630238" algn="l"/>
              </a:tabLst>
              <a:defRPr sz="2000" spc="-50" baseline="0">
                <a:gradFill flip="none" rotWithShape="1">
                  <a:gsLst>
                    <a:gs pos="0">
                      <a:schemeClr val="tx1">
                        <a:lumMod val="75000"/>
                      </a:schemeClr>
                    </a:gs>
                    <a:gs pos="86000">
                      <a:schemeClr val="tx1">
                        <a:lumMod val="75000"/>
                      </a:schemeClr>
                    </a:gs>
                  </a:gsLst>
                  <a:path path="circle">
                    <a:fillToRect r="100000" b="100000"/>
                  </a:path>
                  <a:tileRect l="-100000" t="-100000"/>
                </a:gradFill>
              </a:defRPr>
            </a:lvl2pPr>
            <a:lvl3pPr marL="0" indent="0">
              <a:lnSpc>
                <a:spcPct val="90000"/>
              </a:lnSpc>
              <a:spcBef>
                <a:spcPts val="0"/>
              </a:spcBef>
              <a:spcAft>
                <a:spcPts val="400"/>
              </a:spcAft>
              <a:buSzPct val="90000"/>
              <a:buFont typeface="Arial" pitchFamily="34" charset="0"/>
              <a:buNone/>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3pPr>
            <a:lvl4pPr marL="0" indent="0">
              <a:lnSpc>
                <a:spcPct val="90000"/>
              </a:lnSpc>
              <a:spcBef>
                <a:spcPts val="0"/>
              </a:spcBef>
              <a:spcAft>
                <a:spcPts val="400"/>
              </a:spcAft>
              <a:buSzPct val="90000"/>
              <a:buFont typeface="Arial" pitchFamily="34" charset="0"/>
              <a:buNone/>
              <a:tabLst>
                <a:tab pos="914400" algn="l"/>
              </a:tabLst>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4pPr>
            <a:lvl5pPr marL="0" indent="0">
              <a:lnSpc>
                <a:spcPct val="90000"/>
              </a:lnSpc>
              <a:spcBef>
                <a:spcPts val="0"/>
              </a:spcBef>
              <a:spcAft>
                <a:spcPts val="400"/>
              </a:spcAft>
              <a:buSzPct val="90000"/>
              <a:buFont typeface="Arial" pitchFamily="34" charset="0"/>
              <a:buNone/>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defTabSz="932559"/>
            <a:r>
              <a:rPr lang="en-US" sz="4488" dirty="0">
                <a:solidFill>
                  <a:srgbClr val="6BBD46"/>
                </a:solidFill>
                <a:latin typeface="Segoe UI Light" pitchFamily="34" charset="0"/>
              </a:rPr>
              <a:t>Never be without the tools you need.</a:t>
            </a:r>
            <a:endParaRPr lang="fr-FR" sz="4488" dirty="0">
              <a:solidFill>
                <a:srgbClr val="6BBD46"/>
              </a:solidFill>
              <a:latin typeface="Segoe UI Light" pitchFamily="34" charset="0"/>
            </a:endParaRPr>
          </a:p>
        </p:txBody>
      </p:sp>
      <p:sp>
        <p:nvSpPr>
          <p:cNvPr id="11" name="Text Placeholder 1"/>
          <p:cNvSpPr txBox="1">
            <a:spLocks/>
          </p:cNvSpPr>
          <p:nvPr/>
        </p:nvSpPr>
        <p:spPr>
          <a:xfrm>
            <a:off x="750274" y="3065854"/>
            <a:ext cx="3915245" cy="1210296"/>
          </a:xfrm>
          <a:prstGeom prst="rect">
            <a:avLst/>
          </a:prstGeom>
        </p:spPr>
        <p:txBody>
          <a:bodyPr vert="horz" wrap="square" lIns="0" tIns="0" rIns="0" bIns="0" rtlCol="0">
            <a:spAutoFit/>
          </a:bodyPr>
          <a:lstStyle>
            <a:defPPr>
              <a:defRPr lang="en-US"/>
            </a:defPPr>
            <a:lvl1pPr indent="0">
              <a:lnSpc>
                <a:spcPct val="90000"/>
              </a:lnSpc>
              <a:spcBef>
                <a:spcPts val="0"/>
              </a:spcBef>
              <a:spcAft>
                <a:spcPts val="900"/>
              </a:spcAft>
              <a:buSzPct val="90000"/>
              <a:buFont typeface="Arial" pitchFamily="34" charset="0"/>
              <a:buNone/>
              <a:defRPr sz="4000" spc="0" baseline="0">
                <a:solidFill>
                  <a:srgbClr val="FF8A00"/>
                </a:solidFill>
                <a:latin typeface="Segoe Light" pitchFamily="34" charset="0"/>
              </a:defRPr>
            </a:lvl1pPr>
            <a:lvl2pPr marL="0" indent="0">
              <a:lnSpc>
                <a:spcPct val="90000"/>
              </a:lnSpc>
              <a:spcBef>
                <a:spcPts val="0"/>
              </a:spcBef>
              <a:spcAft>
                <a:spcPts val="400"/>
              </a:spcAft>
              <a:buSzPct val="90000"/>
              <a:buFont typeface="Arial" pitchFamily="34" charset="0"/>
              <a:buNone/>
              <a:tabLst>
                <a:tab pos="630238" algn="l"/>
              </a:tabLst>
              <a:defRPr sz="2000" spc="-50" baseline="0">
                <a:gradFill flip="none" rotWithShape="1">
                  <a:gsLst>
                    <a:gs pos="0">
                      <a:schemeClr val="tx1">
                        <a:lumMod val="75000"/>
                      </a:schemeClr>
                    </a:gs>
                    <a:gs pos="86000">
                      <a:schemeClr val="tx1">
                        <a:lumMod val="75000"/>
                      </a:schemeClr>
                    </a:gs>
                  </a:gsLst>
                  <a:path path="circle">
                    <a:fillToRect r="100000" b="100000"/>
                  </a:path>
                  <a:tileRect l="-100000" t="-100000"/>
                </a:gradFill>
              </a:defRPr>
            </a:lvl2pPr>
            <a:lvl3pPr marL="0" indent="0">
              <a:lnSpc>
                <a:spcPct val="90000"/>
              </a:lnSpc>
              <a:spcBef>
                <a:spcPts val="0"/>
              </a:spcBef>
              <a:spcAft>
                <a:spcPts val="400"/>
              </a:spcAft>
              <a:buSzPct val="90000"/>
              <a:buFont typeface="Arial" pitchFamily="34" charset="0"/>
              <a:buNone/>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3pPr>
            <a:lvl4pPr marL="0" indent="0">
              <a:lnSpc>
                <a:spcPct val="90000"/>
              </a:lnSpc>
              <a:spcBef>
                <a:spcPts val="0"/>
              </a:spcBef>
              <a:spcAft>
                <a:spcPts val="400"/>
              </a:spcAft>
              <a:buSzPct val="90000"/>
              <a:buFont typeface="Arial" pitchFamily="34" charset="0"/>
              <a:buNone/>
              <a:tabLst>
                <a:tab pos="914400" algn="l"/>
              </a:tabLst>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4pPr>
            <a:lvl5pPr marL="0" indent="0">
              <a:lnSpc>
                <a:spcPct val="90000"/>
              </a:lnSpc>
              <a:spcBef>
                <a:spcPts val="0"/>
              </a:spcBef>
              <a:spcAft>
                <a:spcPts val="400"/>
              </a:spcAft>
              <a:buSzPct val="90000"/>
              <a:buFont typeface="Arial" pitchFamily="34" charset="0"/>
              <a:buNone/>
              <a:defRPr sz="2000">
                <a:gradFill flip="none" rotWithShape="1">
                  <a:gsLst>
                    <a:gs pos="0">
                      <a:schemeClr val="tx1">
                        <a:lumMod val="65000"/>
                        <a:lumOff val="35000"/>
                      </a:schemeClr>
                    </a:gs>
                    <a:gs pos="86000">
                      <a:schemeClr val="tx1">
                        <a:lumMod val="75000"/>
                        <a:lumOff val="25000"/>
                      </a:schemeClr>
                    </a:gs>
                  </a:gsLst>
                  <a:path path="circle">
                    <a:fillToRect r="100000" b="100000"/>
                  </a:path>
                  <a:tileRect l="-100000" t="-100000"/>
                </a:gradFill>
              </a:defRPr>
            </a:lvl5pPr>
            <a:lvl6pPr marL="2514499" indent="-228591">
              <a:spcBef>
                <a:spcPct val="20000"/>
              </a:spcBef>
              <a:buFont typeface="Arial" pitchFamily="34" charset="0"/>
              <a:buChar char="•"/>
              <a:defRPr sz="2000"/>
            </a:lvl6pPr>
            <a:lvl7pPr marL="2971681" indent="-228591">
              <a:spcBef>
                <a:spcPct val="20000"/>
              </a:spcBef>
              <a:buFont typeface="Arial" pitchFamily="34" charset="0"/>
              <a:buChar char="•"/>
              <a:defRPr sz="2000"/>
            </a:lvl7pPr>
            <a:lvl8pPr marL="3428863" indent="-228591">
              <a:spcBef>
                <a:spcPct val="20000"/>
              </a:spcBef>
              <a:buFont typeface="Arial" pitchFamily="34" charset="0"/>
              <a:buChar char="•"/>
              <a:defRPr sz="2000"/>
            </a:lvl8pPr>
            <a:lvl9pPr marL="3886045" indent="-228591">
              <a:spcBef>
                <a:spcPct val="20000"/>
              </a:spcBef>
              <a:buFont typeface="Arial" pitchFamily="34" charset="0"/>
              <a:buChar char="•"/>
              <a:defRPr sz="2000"/>
            </a:lvl9pPr>
          </a:lstStyle>
          <a:p>
            <a:pPr defTabSz="932559"/>
            <a:r>
              <a:rPr lang="en-US" sz="2856" dirty="0">
                <a:solidFill>
                  <a:srgbClr val="505050">
                    <a:lumMod val="75000"/>
                    <a:lumOff val="25000"/>
                  </a:srgbClr>
                </a:solidFill>
                <a:latin typeface="Segoe UI" pitchFamily="34" charset="0"/>
                <a:ea typeface="Segoe UI" pitchFamily="34" charset="0"/>
                <a:cs typeface="Segoe UI" pitchFamily="34" charset="0"/>
              </a:rPr>
              <a:t>Access, work together </a:t>
            </a:r>
            <a:r>
              <a:rPr lang="en-US" sz="2856" dirty="0" smtClean="0">
                <a:solidFill>
                  <a:srgbClr val="505050">
                    <a:lumMod val="75000"/>
                    <a:lumOff val="25000"/>
                  </a:srgbClr>
                </a:solidFill>
                <a:latin typeface="Segoe UI" pitchFamily="34" charset="0"/>
                <a:ea typeface="Segoe UI" pitchFamily="34" charset="0"/>
                <a:cs typeface="Segoe UI" pitchFamily="34" charset="0"/>
              </a:rPr>
              <a:t/>
            </a:r>
            <a:br>
              <a:rPr lang="en-US" sz="2856" dirty="0" smtClean="0">
                <a:solidFill>
                  <a:srgbClr val="505050">
                    <a:lumMod val="75000"/>
                    <a:lumOff val="25000"/>
                  </a:srgbClr>
                </a:solidFill>
                <a:latin typeface="Segoe UI" pitchFamily="34" charset="0"/>
                <a:ea typeface="Segoe UI" pitchFamily="34" charset="0"/>
                <a:cs typeface="Segoe UI" pitchFamily="34" charset="0"/>
              </a:rPr>
            </a:br>
            <a:r>
              <a:rPr lang="en-US" sz="2856" dirty="0" smtClean="0">
                <a:solidFill>
                  <a:srgbClr val="505050">
                    <a:lumMod val="75000"/>
                    <a:lumOff val="25000"/>
                  </a:srgbClr>
                </a:solidFill>
                <a:latin typeface="Segoe UI" pitchFamily="34" charset="0"/>
                <a:ea typeface="Segoe UI" pitchFamily="34" charset="0"/>
                <a:cs typeface="Segoe UI" pitchFamily="34" charset="0"/>
              </a:rPr>
              <a:t>&amp; </a:t>
            </a:r>
            <a:r>
              <a:rPr lang="en-US" sz="2856" dirty="0">
                <a:solidFill>
                  <a:srgbClr val="505050">
                    <a:lumMod val="75000"/>
                    <a:lumOff val="25000"/>
                  </a:srgbClr>
                </a:solidFill>
                <a:latin typeface="Segoe UI" pitchFamily="34" charset="0"/>
                <a:ea typeface="Segoe UI" pitchFamily="34" charset="0"/>
                <a:cs typeface="Segoe UI" pitchFamily="34" charset="0"/>
              </a:rPr>
              <a:t>share from anywhere with anyone</a:t>
            </a:r>
            <a:endParaRPr lang="fr-FR" sz="2856" dirty="0">
              <a:solidFill>
                <a:srgbClr val="505050">
                  <a:lumMod val="75000"/>
                  <a:lumOff val="25000"/>
                </a:srgbClr>
              </a:solidFill>
              <a:latin typeface="Segoe UI" pitchFamily="34" charset="0"/>
              <a:ea typeface="Segoe UI" pitchFamily="34" charset="0"/>
              <a:cs typeface="Segoe UI" pitchFamily="34" charset="0"/>
            </a:endParaRPr>
          </a:p>
        </p:txBody>
      </p:sp>
      <p:grpSp>
        <p:nvGrpSpPr>
          <p:cNvPr id="10" name="Group 9"/>
          <p:cNvGrpSpPr/>
          <p:nvPr/>
        </p:nvGrpSpPr>
        <p:grpSpPr>
          <a:xfrm>
            <a:off x="5303837" y="3043568"/>
            <a:ext cx="1733526" cy="3425494"/>
            <a:chOff x="4502633" y="3283012"/>
            <a:chExt cx="1768183" cy="3493978"/>
          </a:xfrm>
        </p:grpSpPr>
        <p:grpSp>
          <p:nvGrpSpPr>
            <p:cNvPr id="7" name="Group 6"/>
            <p:cNvGrpSpPr/>
            <p:nvPr/>
          </p:nvGrpSpPr>
          <p:grpSpPr>
            <a:xfrm>
              <a:off x="4502633" y="3283012"/>
              <a:ext cx="1768183" cy="3493978"/>
              <a:chOff x="6819268" y="3095676"/>
              <a:chExt cx="1179464" cy="2330653"/>
            </a:xfrm>
          </p:grpSpPr>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819268" y="3095676"/>
                <a:ext cx="1179464" cy="2330653"/>
              </a:xfrm>
              <a:prstGeom prst="roundRect">
                <a:avLst>
                  <a:gd name="adj" fmla="val 834"/>
                </a:avLst>
              </a:prstGeom>
              <a:noFill/>
              <a:ln w="9525">
                <a:noFill/>
                <a:miter lim="800000"/>
                <a:headEnd/>
                <a:tailEnd/>
              </a:ln>
              <a:effectLst/>
            </p:spPr>
          </p:pic>
          <p:pic>
            <p:nvPicPr>
              <p:cNvPr id="5" name="Picture 4" descr="C:\Documents and Settings\Paul\My Documents\My Pictures\Web Apps consumer Jan 2011\smart phone.png"/>
              <p:cNvPicPr>
                <a:picLocks noChangeAspect="1" noChangeArrowheads="1"/>
              </p:cNvPicPr>
              <p:nvPr/>
            </p:nvPicPr>
            <p:blipFill rotWithShape="1">
              <a:blip r:embed="rId7" cstate="email">
                <a:extLst>
                  <a:ext uri="{28A0092B-C50C-407E-A947-70E740481C1C}">
                    <a14:useLocalDpi xmlns:a14="http://schemas.microsoft.com/office/drawing/2010/main" val="0"/>
                  </a:ext>
                </a:extLst>
              </a:blip>
              <a:srcRect l="17636" t="11248" r="18047" b="22511"/>
              <a:stretch/>
            </p:blipFill>
            <p:spPr bwMode="auto">
              <a:xfrm>
                <a:off x="6959600" y="3454401"/>
                <a:ext cx="930563" cy="1574799"/>
              </a:xfrm>
              <a:prstGeom prst="rect">
                <a:avLst/>
              </a:prstGeom>
              <a:ln>
                <a:noFill/>
              </a:ln>
              <a:effectLst/>
              <a:extLst>
                <a:ext uri="{909E8E84-426E-40DD-AFC4-6F175D3DCCD1}">
                  <a14:hiddenFill xmlns:a14="http://schemas.microsoft.com/office/drawing/2010/main">
                    <a:solidFill>
                      <a:srgbClr val="FFFFFF"/>
                    </a:solidFill>
                  </a14:hiddenFill>
                </a:ext>
              </a:extLst>
            </p:spPr>
          </p:pic>
        </p:grpSp>
        <p:pic>
          <p:nvPicPr>
            <p:cNvPr id="17" name="Picture 5" descr="C:\Users\v-junyo\Desktop\Word Web App_Edit_Firefox.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4106" t="31639" r="41321" b="907"/>
            <a:stretch/>
          </p:blipFill>
          <p:spPr bwMode="auto">
            <a:xfrm>
              <a:off x="4719608" y="3835743"/>
              <a:ext cx="1395046" cy="2329530"/>
            </a:xfrm>
            <a:prstGeom prst="rect">
              <a:avLst/>
            </a:prstGeom>
            <a:noFill/>
            <a:extLst>
              <a:ext uri="{909E8E84-426E-40DD-AFC4-6F175D3DCCD1}">
                <a14:hiddenFill xmlns:a14="http://schemas.microsoft.com/office/drawing/2010/main">
                  <a:solidFill>
                    <a:srgbClr val="FFFFFF"/>
                  </a:solidFill>
                </a14:hiddenFill>
              </a:ext>
            </a:extLst>
          </p:spPr>
        </p:pic>
      </p:grpSp>
      <p:sp>
        <p:nvSpPr>
          <p:cNvPr id="15"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19</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323728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750" fill="hold"/>
                                        <p:tgtEl>
                                          <p:spTgt spid="13"/>
                                        </p:tgtEl>
                                        <p:attrNameLst>
                                          <p:attrName>ppt_x</p:attrName>
                                        </p:attrNameLst>
                                      </p:cBhvr>
                                      <p:tavLst>
                                        <p:tav tm="0">
                                          <p:val>
                                            <p:strVal val="1+#ppt_w/2"/>
                                          </p:val>
                                        </p:tav>
                                        <p:tav tm="100000">
                                          <p:val>
                                            <p:strVal val="#ppt_x"/>
                                          </p:val>
                                        </p:tav>
                                      </p:tavLst>
                                    </p:anim>
                                    <p:anim calcmode="lin" valueType="num">
                                      <p:cBhvr additive="base">
                                        <p:cTn id="12" dur="75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SharePoint 2013 Licensing</a:t>
            </a:r>
            <a:endParaRPr lang="en-US" dirty="0"/>
          </a:p>
        </p:txBody>
      </p:sp>
      <p:sp>
        <p:nvSpPr>
          <p:cNvPr id="5" name="Text Placeholder 4"/>
          <p:cNvSpPr>
            <a:spLocks noGrp="1"/>
          </p:cNvSpPr>
          <p:nvPr>
            <p:ph type="body" sz="quarter" idx="12"/>
          </p:nvPr>
        </p:nvSpPr>
        <p:spPr/>
        <p:txBody>
          <a:bodyPr/>
          <a:lstStyle/>
          <a:p>
            <a:r>
              <a:rPr lang="en-US" dirty="0" smtClean="0"/>
              <a:t>Sajan Parihar</a:t>
            </a:r>
          </a:p>
          <a:p>
            <a:r>
              <a:rPr lang="en-US" dirty="0" smtClean="0"/>
              <a:t>SharePoint Business Planning</a:t>
            </a:r>
          </a:p>
        </p:txBody>
      </p:sp>
      <p:sp>
        <p:nvSpPr>
          <p:cNvPr id="2" name="Rectangle 1"/>
          <p:cNvSpPr/>
          <p:nvPr/>
        </p:nvSpPr>
        <p:spPr>
          <a:xfrm>
            <a:off x="11175093" y="1212850"/>
            <a:ext cx="955711" cy="369332"/>
          </a:xfrm>
          <a:prstGeom prst="rect">
            <a:avLst/>
          </a:prstGeom>
        </p:spPr>
        <p:txBody>
          <a:bodyPr wrap="none">
            <a:spAutoFit/>
          </a:bodyPr>
          <a:lstStyle/>
          <a:p>
            <a:r>
              <a:rPr lang="en-US" dirty="0" smtClean="0"/>
              <a:t>SPC181</a:t>
            </a:r>
            <a:endParaRPr lang="en-US" dirty="0"/>
          </a:p>
        </p:txBody>
      </p:sp>
    </p:spTree>
    <p:extLst>
      <p:ext uri="{BB962C8B-B14F-4D97-AF65-F5344CB8AC3E}">
        <p14:creationId xmlns:p14="http://schemas.microsoft.com/office/powerpoint/2010/main" val="40065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sz="5000" spc="-102" dirty="0">
                <a:solidFill>
                  <a:srgbClr val="0070C0"/>
                </a:solidFill>
                <a:ea typeface="Segoe UI" pitchFamily="34" charset="0"/>
              </a:rPr>
              <a:t>Office Web Apps Delivery Options</a:t>
            </a:r>
          </a:p>
        </p:txBody>
      </p:sp>
      <p:grpSp>
        <p:nvGrpSpPr>
          <p:cNvPr id="3" name="Group 2"/>
          <p:cNvGrpSpPr/>
          <p:nvPr/>
        </p:nvGrpSpPr>
        <p:grpSpPr>
          <a:xfrm>
            <a:off x="269295" y="1515211"/>
            <a:ext cx="3984522" cy="3257451"/>
            <a:chOff x="261586" y="1485636"/>
            <a:chExt cx="3906749" cy="3193869"/>
          </a:xfrm>
        </p:grpSpPr>
        <p:sp>
          <p:nvSpPr>
            <p:cNvPr id="16" name="Freeform 6"/>
            <p:cNvSpPr>
              <a:spLocks/>
            </p:cNvSpPr>
            <p:nvPr/>
          </p:nvSpPr>
          <p:spPr bwMode="auto">
            <a:xfrm>
              <a:off x="304799" y="1485636"/>
              <a:ext cx="3795919" cy="1736990"/>
            </a:xfrm>
            <a:prstGeom prst="rect">
              <a:avLst/>
            </a:prstGeom>
            <a:solidFill>
              <a:schemeClr val="accent5"/>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sp>
          <p:nvSpPr>
            <p:cNvPr id="22" name="Rectangle 29"/>
            <p:cNvSpPr>
              <a:spLocks noChangeArrowheads="1"/>
            </p:cNvSpPr>
            <p:nvPr/>
          </p:nvSpPr>
          <p:spPr bwMode="auto">
            <a:xfrm>
              <a:off x="261586" y="3451491"/>
              <a:ext cx="3906749" cy="1228014"/>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Aft>
                  <a:spcPts val="510"/>
                </a:spcAft>
                <a:buClr>
                  <a:srgbClr val="F69F1E"/>
                </a:buClr>
                <a:buSzPct val="90000"/>
                <a:defRPr/>
              </a:pPr>
              <a:r>
                <a:rPr lang="en-US" sz="3264" kern="0" dirty="0">
                  <a:solidFill>
                    <a:srgbClr val="B4009E"/>
                  </a:solidFill>
                  <a:latin typeface="Segoe UI Light" pitchFamily="34" charset="0"/>
                </a:rPr>
                <a:t>Consumer Cloud</a:t>
              </a:r>
            </a:p>
            <a:p>
              <a:pPr marL="4047" indent="-4047" defTabSz="932597">
                <a:lnSpc>
                  <a:spcPts val="2210"/>
                </a:lnSpc>
                <a:spcAft>
                  <a:spcPts val="510"/>
                </a:spcAft>
                <a:defRPr/>
              </a:pPr>
              <a:r>
                <a:rPr lang="en-US" sz="1836" kern="0" dirty="0">
                  <a:solidFill>
                    <a:srgbClr val="595959"/>
                  </a:solidFill>
                </a:rPr>
                <a:t>Publicly available to any Live ID user</a:t>
              </a:r>
            </a:p>
            <a:p>
              <a:pPr marL="4047" indent="-4047" defTabSz="932597">
                <a:lnSpc>
                  <a:spcPts val="2210"/>
                </a:lnSpc>
                <a:spcAft>
                  <a:spcPts val="510"/>
                </a:spcAft>
                <a:defRPr/>
              </a:pPr>
              <a:r>
                <a:rPr lang="en-US" sz="1836" kern="0" dirty="0">
                  <a:solidFill>
                    <a:srgbClr val="595959"/>
                  </a:solidFill>
                </a:rPr>
                <a:t>Free via SkyDrive</a:t>
              </a:r>
            </a:p>
          </p:txBody>
        </p:sp>
        <p:pic>
          <p:nvPicPr>
            <p:cNvPr id="25" name="Picture 3" descr="\\MAGNUM\Projects\Microsoft\Cloud Power FY12\Design\Icons\PNGs\Open_Web_Platform.png"/>
            <p:cNvPicPr>
              <a:picLocks noChangeAspect="1" noChangeArrowheads="1"/>
            </p:cNvPicPr>
            <p:nvPr/>
          </p:nvPicPr>
          <p:blipFill>
            <a:blip r:embed="rId3" cstate="screen">
              <a:lum bright="100000"/>
            </a:blip>
            <a:srcRect/>
            <a:stretch>
              <a:fillRect/>
            </a:stretch>
          </p:blipFill>
          <p:spPr bwMode="auto">
            <a:xfrm>
              <a:off x="1189394" y="1498314"/>
              <a:ext cx="1615380" cy="1615801"/>
            </a:xfrm>
            <a:prstGeom prst="rect">
              <a:avLst/>
            </a:prstGeom>
            <a:noFill/>
          </p:spPr>
        </p:pic>
      </p:grpSp>
      <p:grpSp>
        <p:nvGrpSpPr>
          <p:cNvPr id="4" name="Group 3"/>
          <p:cNvGrpSpPr/>
          <p:nvPr/>
        </p:nvGrpSpPr>
        <p:grpSpPr>
          <a:xfrm>
            <a:off x="8265383" y="1515210"/>
            <a:ext cx="3972689" cy="2897506"/>
            <a:chOff x="4196349" y="1485636"/>
            <a:chExt cx="3895147" cy="2840950"/>
          </a:xfrm>
        </p:grpSpPr>
        <p:sp>
          <p:nvSpPr>
            <p:cNvPr id="17" name="Freeform 6"/>
            <p:cNvSpPr>
              <a:spLocks/>
            </p:cNvSpPr>
            <p:nvPr/>
          </p:nvSpPr>
          <p:spPr bwMode="auto">
            <a:xfrm>
              <a:off x="4198758" y="1485636"/>
              <a:ext cx="3795919" cy="1736990"/>
            </a:xfrm>
            <a:prstGeom prst="rect">
              <a:avLst/>
            </a:prstGeom>
            <a:solidFill>
              <a:schemeClr val="accent5"/>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sp>
          <p:nvSpPr>
            <p:cNvPr id="23" name="Rectangle 29"/>
            <p:cNvSpPr>
              <a:spLocks noChangeArrowheads="1"/>
            </p:cNvSpPr>
            <p:nvPr/>
          </p:nvSpPr>
          <p:spPr bwMode="auto">
            <a:xfrm>
              <a:off x="4196349" y="3451490"/>
              <a:ext cx="3895147" cy="875096"/>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Aft>
                  <a:spcPts val="510"/>
                </a:spcAft>
                <a:buClr>
                  <a:srgbClr val="F69F1E"/>
                </a:buClr>
                <a:buSzPct val="90000"/>
                <a:defRPr/>
              </a:pPr>
              <a:r>
                <a:rPr lang="en-US" sz="3264" kern="0" dirty="0">
                  <a:solidFill>
                    <a:srgbClr val="B4009E"/>
                  </a:solidFill>
                  <a:latin typeface="Segoe UI Light" pitchFamily="34" charset="0"/>
                </a:rPr>
                <a:t>On Premises</a:t>
              </a:r>
            </a:p>
            <a:p>
              <a:pPr marL="4047" indent="-4047" defTabSz="932597">
                <a:lnSpc>
                  <a:spcPts val="2210"/>
                </a:lnSpc>
                <a:spcAft>
                  <a:spcPts val="510"/>
                </a:spcAft>
                <a:defRPr/>
              </a:pPr>
              <a:r>
                <a:rPr lang="en-US" sz="1836" kern="0" dirty="0">
                  <a:solidFill>
                    <a:srgbClr val="595959"/>
                  </a:solidFill>
                </a:rPr>
                <a:t>Run on Office Web Apps </a:t>
              </a:r>
              <a:r>
                <a:rPr lang="en-US" sz="1836" kern="0" dirty="0" smtClean="0">
                  <a:solidFill>
                    <a:srgbClr val="595959"/>
                  </a:solidFill>
                </a:rPr>
                <a:t>Server</a:t>
              </a:r>
              <a:endParaRPr lang="en-US" sz="1836" kern="0" dirty="0">
                <a:solidFill>
                  <a:srgbClr val="595959"/>
                </a:solidFill>
              </a:endParaRPr>
            </a:p>
          </p:txBody>
        </p:sp>
        <p:grpSp>
          <p:nvGrpSpPr>
            <p:cNvPr id="26" name="Group 25"/>
            <p:cNvGrpSpPr/>
            <p:nvPr/>
          </p:nvGrpSpPr>
          <p:grpSpPr>
            <a:xfrm flipH="1">
              <a:off x="5294847" y="1574101"/>
              <a:ext cx="1711106" cy="1560059"/>
              <a:chOff x="5435925" y="2410820"/>
              <a:chExt cx="1425456" cy="1665708"/>
            </a:xfrm>
          </p:grpSpPr>
          <p:pic>
            <p:nvPicPr>
              <p:cNvPr id="27" name="Picture 2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0" b="100000" l="0" r="94059">
                            <a14:foregroundMark x1="55116" y1="5254" x2="55116" y2="93559"/>
                            <a14:foregroundMark x1="65347" y1="13898" x2="66007" y2="89831"/>
                            <a14:foregroundMark x1="76238" y1="28136" x2="76568" y2="91864"/>
                            <a14:backgroundMark x1="45215" y1="23220" x2="45215" y2="23220"/>
                            <a14:backgroundMark x1="45215" y1="6610" x2="45545" y2="91356"/>
                            <a14:backgroundMark x1="45215" y1="91864" x2="45215" y2="96271"/>
                            <a14:backgroundMark x1="47855" y1="96271" x2="63696" y2="94746"/>
                            <a14:backgroundMark x1="52475" y1="95085" x2="51815" y2="3898"/>
                            <a14:backgroundMark x1="57756" y1="4407" x2="57756" y2="94407"/>
                            <a14:backgroundMark x1="61386" y1="12373" x2="72937" y2="13729"/>
                            <a14:backgroundMark x1="63036" y1="13220" x2="63036" y2="94576"/>
                            <a14:backgroundMark x1="68317" y1="14746" x2="68647" y2="93390"/>
                            <a14:backgroundMark x1="68977" y1="94407" x2="83498" y2="92712"/>
                            <a14:backgroundMark x1="73267" y1="14576" x2="74257" y2="93559"/>
                            <a14:backgroundMark x1="76898" y1="25932" x2="84488" y2="26949"/>
                            <a14:backgroundMark x1="79208" y1="27458" x2="79208" y2="92373"/>
                            <a14:backgroundMark x1="84158" y1="27627" x2="83828" y2="92712"/>
                            <a14:backgroundMark x1="37624" y1="4746" x2="38284" y2="94068"/>
                            <a14:backgroundMark x1="33993" y1="5424" x2="33663" y2="92034"/>
                            <a14:backgroundMark x1="34983" y1="5085" x2="35974" y2="93559"/>
                            <a14:backgroundMark x1="36634" y1="94576" x2="34983" y2="93390"/>
                            <a14:backgroundMark x1="34653" y1="4746" x2="38284" y2="3729"/>
                            <a14:backgroundMark x1="24092" y1="13559" x2="23762" y2="89661"/>
                            <a14:backgroundMark x1="25413" y1="13220" x2="26403" y2="91186"/>
                            <a14:backgroundMark x1="28053" y1="13559" x2="28053" y2="77797"/>
                            <a14:backgroundMark x1="19802" y1="14237" x2="19472" y2="88644"/>
                            <a14:backgroundMark x1="15512" y1="26271" x2="15182" y2="87627"/>
                            <a14:backgroundMark x1="15842" y1="25763" x2="18482" y2="25085"/>
                            <a14:backgroundMark x1="16832" y1="26102" x2="17492" y2="87966"/>
                            <a14:backgroundMark x1="16172" y1="88644" x2="19802" y2="89322"/>
                            <a14:backgroundMark x1="11221" y1="26610" x2="11551" y2="86271"/>
                          </a14:backgroundRemoval>
                        </a14:imgEffect>
                        <a14:imgEffect>
                          <a14:brightnessContrast bright="100000"/>
                        </a14:imgEffect>
                      </a14:imgLayer>
                    </a14:imgProps>
                  </a:ext>
                  <a:ext uri="{28A0092B-C50C-407E-A947-70E740481C1C}">
                    <a14:useLocalDpi xmlns:a14="http://schemas.microsoft.com/office/drawing/2010/main" val="0"/>
                  </a:ext>
                </a:extLst>
              </a:blip>
              <a:srcRect r="6224"/>
              <a:stretch/>
            </p:blipFill>
            <p:spPr>
              <a:xfrm>
                <a:off x="5435925" y="2410820"/>
                <a:ext cx="754777" cy="1567248"/>
              </a:xfrm>
              <a:prstGeom prst="rect">
                <a:avLst/>
              </a:prstGeom>
            </p:spPr>
          </p:pic>
          <p:pic>
            <p:nvPicPr>
              <p:cNvPr id="28" name="Picture 27"/>
              <p:cNvPicPr>
                <a:picLocks noChangeAspect="1"/>
              </p:cNvPicPr>
              <p:nvPr/>
            </p:nvPicPr>
            <p:blipFill rotWithShape="1">
              <a:blip r:embed="rId6" cstate="print">
                <a:extLst>
                  <a:ext uri="{BEBA8EAE-BF5A-486C-A8C5-ECC9F3942E4B}">
                    <a14:imgProps xmlns:a14="http://schemas.microsoft.com/office/drawing/2010/main">
                      <a14:imgLayer r:embed="rId7">
                        <a14:imgEffect>
                          <a14:backgroundRemoval t="0" b="100000" l="0" r="94059">
                            <a14:foregroundMark x1="55116" y1="5254" x2="55116" y2="93559"/>
                            <a14:foregroundMark x1="65347" y1="13898" x2="66007" y2="89831"/>
                            <a14:foregroundMark x1="76238" y1="28136" x2="76568" y2="91864"/>
                            <a14:backgroundMark x1="45215" y1="23220" x2="45215" y2="23220"/>
                            <a14:backgroundMark x1="45215" y1="6610" x2="45545" y2="91356"/>
                            <a14:backgroundMark x1="45215" y1="91864" x2="45215" y2="96271"/>
                            <a14:backgroundMark x1="47855" y1="96271" x2="63696" y2="94746"/>
                            <a14:backgroundMark x1="52475" y1="95085" x2="51815" y2="3898"/>
                            <a14:backgroundMark x1="57756" y1="4407" x2="57756" y2="94407"/>
                            <a14:backgroundMark x1="61386" y1="12373" x2="72937" y2="13729"/>
                            <a14:backgroundMark x1="63036" y1="13220" x2="63036" y2="94576"/>
                            <a14:backgroundMark x1="68317" y1="14746" x2="68647" y2="93390"/>
                            <a14:backgroundMark x1="68977" y1="94407" x2="83498" y2="92712"/>
                            <a14:backgroundMark x1="73267" y1="14576" x2="74257" y2="93559"/>
                            <a14:backgroundMark x1="76898" y1="25932" x2="84488" y2="26949"/>
                            <a14:backgroundMark x1="79208" y1="27458" x2="79208" y2="92373"/>
                            <a14:backgroundMark x1="84158" y1="27627" x2="83828" y2="92712"/>
                            <a14:backgroundMark x1="37624" y1="4746" x2="38284" y2="94068"/>
                            <a14:backgroundMark x1="33993" y1="5424" x2="33663" y2="92034"/>
                            <a14:backgroundMark x1="34983" y1="5085" x2="35974" y2="93559"/>
                            <a14:backgroundMark x1="36634" y1="94576" x2="34983" y2="93390"/>
                            <a14:backgroundMark x1="34653" y1="4746" x2="38284" y2="3729"/>
                            <a14:backgroundMark x1="24092" y1="13559" x2="23762" y2="89661"/>
                            <a14:backgroundMark x1="25413" y1="13220" x2="26403" y2="91186"/>
                            <a14:backgroundMark x1="28053" y1="13559" x2="28053" y2="77797"/>
                            <a14:backgroundMark x1="19802" y1="14237" x2="19472" y2="88644"/>
                            <a14:backgroundMark x1="15512" y1="26271" x2="15182" y2="87627"/>
                            <a14:backgroundMark x1="15842" y1="25763" x2="18482" y2="25085"/>
                            <a14:backgroundMark x1="16832" y1="26102" x2="17492" y2="87966"/>
                            <a14:backgroundMark x1="16172" y1="88644" x2="19802" y2="89322"/>
                            <a14:backgroundMark x1="11221" y1="26610" x2="11551" y2="86271"/>
                          </a14:backgroundRemoval>
                        </a14:imgEffect>
                        <a14:imgEffect>
                          <a14:brightnessContrast bright="100000"/>
                        </a14:imgEffect>
                      </a14:imgLayer>
                    </a14:imgProps>
                  </a:ext>
                  <a:ext uri="{28A0092B-C50C-407E-A947-70E740481C1C}">
                    <a14:useLocalDpi xmlns:a14="http://schemas.microsoft.com/office/drawing/2010/main" val="0"/>
                  </a:ext>
                </a:extLst>
              </a:blip>
              <a:srcRect r="6224"/>
              <a:stretch/>
            </p:blipFill>
            <p:spPr>
              <a:xfrm>
                <a:off x="6106604" y="2410820"/>
                <a:ext cx="754777" cy="1665708"/>
              </a:xfrm>
              <a:prstGeom prst="rect">
                <a:avLst/>
              </a:prstGeom>
            </p:spPr>
          </p:pic>
        </p:grpSp>
      </p:grpSp>
      <p:grpSp>
        <p:nvGrpSpPr>
          <p:cNvPr id="5" name="Group 4"/>
          <p:cNvGrpSpPr/>
          <p:nvPr/>
        </p:nvGrpSpPr>
        <p:grpSpPr>
          <a:xfrm>
            <a:off x="4295020" y="1515211"/>
            <a:ext cx="4177650" cy="3271842"/>
            <a:chOff x="8092717" y="1485636"/>
            <a:chExt cx="4096107" cy="3207979"/>
          </a:xfrm>
        </p:grpSpPr>
        <p:sp>
          <p:nvSpPr>
            <p:cNvPr id="31" name="Freeform 6"/>
            <p:cNvSpPr>
              <a:spLocks/>
            </p:cNvSpPr>
            <p:nvPr/>
          </p:nvSpPr>
          <p:spPr bwMode="auto">
            <a:xfrm>
              <a:off x="8092717" y="1485636"/>
              <a:ext cx="3795919" cy="1736990"/>
            </a:xfrm>
            <a:prstGeom prst="rect">
              <a:avLst/>
            </a:prstGeom>
            <a:solidFill>
              <a:schemeClr val="accent5"/>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sp>
          <p:nvSpPr>
            <p:cNvPr id="24" name="Rectangle 29"/>
            <p:cNvSpPr>
              <a:spLocks noChangeArrowheads="1"/>
            </p:cNvSpPr>
            <p:nvPr/>
          </p:nvSpPr>
          <p:spPr bwMode="auto">
            <a:xfrm>
              <a:off x="8304841" y="3465601"/>
              <a:ext cx="3883983" cy="1228014"/>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Aft>
                  <a:spcPts val="510"/>
                </a:spcAft>
                <a:buClr>
                  <a:srgbClr val="F69F1E"/>
                </a:buClr>
                <a:buSzPct val="90000"/>
                <a:defRPr/>
              </a:pPr>
              <a:r>
                <a:rPr lang="en-US" sz="3264" kern="0" dirty="0">
                  <a:solidFill>
                    <a:srgbClr val="B4009E"/>
                  </a:solidFill>
                  <a:latin typeface="Segoe UI Light" pitchFamily="34" charset="0"/>
                </a:rPr>
                <a:t>Public Cloud</a:t>
              </a:r>
            </a:p>
            <a:p>
              <a:pPr marL="4047" indent="-4047" defTabSz="932597">
                <a:lnSpc>
                  <a:spcPts val="2210"/>
                </a:lnSpc>
                <a:spcAft>
                  <a:spcPts val="510"/>
                </a:spcAft>
                <a:defRPr/>
              </a:pPr>
              <a:r>
                <a:rPr lang="en-US" sz="1836" kern="0" dirty="0">
                  <a:solidFill>
                    <a:srgbClr val="595959"/>
                  </a:solidFill>
                </a:rPr>
                <a:t>An option within the service</a:t>
              </a:r>
            </a:p>
            <a:p>
              <a:pPr marL="4047" indent="-4047" defTabSz="932597">
                <a:lnSpc>
                  <a:spcPts val="2210"/>
                </a:lnSpc>
                <a:spcAft>
                  <a:spcPts val="510"/>
                </a:spcAft>
                <a:defRPr/>
              </a:pPr>
              <a:r>
                <a:rPr lang="en-US" sz="1836" kern="0" dirty="0">
                  <a:solidFill>
                    <a:srgbClr val="595959"/>
                  </a:solidFill>
                </a:rPr>
                <a:t>Monthly per user subscription</a:t>
              </a:r>
            </a:p>
          </p:txBody>
        </p:sp>
        <p:pic>
          <p:nvPicPr>
            <p:cNvPr id="29" name="Picture 2"/>
            <p:cNvPicPr>
              <a:picLocks noChangeAspect="1" noChangeArrowheads="1"/>
            </p:cNvPicPr>
            <p:nvPr/>
          </p:nvPicPr>
          <p:blipFill>
            <a:blip r:embed="rId8" cstate="screen">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tretch>
              <a:fillRect/>
            </a:stretch>
          </p:blipFill>
          <p:spPr bwMode="auto">
            <a:xfrm>
              <a:off x="8710453" y="2048232"/>
              <a:ext cx="1831119" cy="635591"/>
            </a:xfrm>
            <a:prstGeom prst="rect">
              <a:avLst/>
            </a:prstGeom>
            <a:noFill/>
            <a:effectLst/>
          </p:spPr>
        </p:pic>
        <p:sp>
          <p:nvSpPr>
            <p:cNvPr id="30" name="Rectangle 29"/>
            <p:cNvSpPr/>
            <p:nvPr/>
          </p:nvSpPr>
          <p:spPr>
            <a:xfrm>
              <a:off x="10502662" y="2052527"/>
              <a:ext cx="1131868" cy="673133"/>
            </a:xfrm>
            <a:prstGeom prst="rect">
              <a:avLst/>
            </a:prstGeom>
          </p:spPr>
          <p:txBody>
            <a:bodyPr wrap="square">
              <a:spAutoFit/>
            </a:bodyPr>
            <a:lstStyle/>
            <a:p>
              <a:pPr defTabSz="932597">
                <a:defRPr/>
              </a:pPr>
              <a:r>
                <a:rPr lang="en-US" sz="3774" kern="0" dirty="0">
                  <a:solidFill>
                    <a:srgbClr val="FFFFFF"/>
                  </a:solidFill>
                </a:rPr>
                <a:t>365</a:t>
              </a:r>
            </a:p>
          </p:txBody>
        </p:sp>
      </p:grpSp>
      <p:sp>
        <p:nvSpPr>
          <p:cNvPr id="18"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20</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7920598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750" fill="hold"/>
                                        <p:tgtEl>
                                          <p:spTgt spid="5"/>
                                        </p:tgtEl>
                                        <p:attrNameLst>
                                          <p:attrName>ppt_x</p:attrName>
                                        </p:attrNameLst>
                                      </p:cBhvr>
                                      <p:tavLst>
                                        <p:tav tm="0">
                                          <p:val>
                                            <p:strVal val="1+#ppt_w/2"/>
                                          </p:val>
                                        </p:tav>
                                        <p:tav tm="100000">
                                          <p:val>
                                            <p:strVal val="#ppt_x"/>
                                          </p:val>
                                        </p:tav>
                                      </p:tavLst>
                                    </p:anim>
                                    <p:anim calcmode="lin" valueType="num">
                                      <p:cBhvr additive="base">
                                        <p:cTn id="12" dur="75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285438" y="1515210"/>
            <a:ext cx="3871486" cy="3776438"/>
            <a:chOff x="4265570" y="1485636"/>
            <a:chExt cx="3795919" cy="3702726"/>
          </a:xfrm>
        </p:grpSpPr>
        <p:sp>
          <p:nvSpPr>
            <p:cNvPr id="34" name="Rectangle 29"/>
            <p:cNvSpPr>
              <a:spLocks noChangeArrowheads="1"/>
            </p:cNvSpPr>
            <p:nvPr/>
          </p:nvSpPr>
          <p:spPr bwMode="auto">
            <a:xfrm>
              <a:off x="4422815" y="3451490"/>
              <a:ext cx="3424139" cy="1736872"/>
            </a:xfrm>
            <a:prstGeom prst="rect">
              <a:avLst/>
            </a:prstGeom>
            <a:noFill/>
            <a:ln w="9525">
              <a:noFill/>
              <a:miter lim="800000"/>
              <a:headEnd/>
              <a:tailEnd/>
            </a:ln>
          </p:spPr>
          <p:txBody>
            <a:bodyPr lIns="93244" tIns="46623" rIns="93244" bIns="46623">
              <a:spAutoFit/>
            </a:bodyPr>
            <a:lstStyle/>
            <a:p>
              <a:pPr defTabSz="932402" fontAlgn="base">
                <a:lnSpc>
                  <a:spcPct val="90000"/>
                </a:lnSpc>
                <a:spcAft>
                  <a:spcPts val="510"/>
                </a:spcAft>
                <a:buClr>
                  <a:srgbClr val="F69F1E"/>
                </a:buClr>
                <a:buSzPct val="90000"/>
                <a:defRPr/>
              </a:pPr>
              <a:r>
                <a:rPr lang="en-US" sz="2856" kern="0" dirty="0">
                  <a:solidFill>
                    <a:srgbClr val="6BBD46"/>
                  </a:solidFill>
                  <a:latin typeface="Segoe UI Light" pitchFamily="34" charset="0"/>
                </a:rPr>
                <a:t>High Fidelity</a:t>
              </a:r>
            </a:p>
            <a:p>
              <a:pPr marL="4047" indent="-4047" defTabSz="932559">
                <a:lnSpc>
                  <a:spcPts val="2210"/>
                </a:lnSpc>
                <a:spcAft>
                  <a:spcPts val="510"/>
                </a:spcAft>
                <a:defRPr/>
              </a:pPr>
              <a:r>
                <a:rPr lang="en-US" sz="1836" dirty="0">
                  <a:solidFill>
                    <a:srgbClr val="505050"/>
                  </a:solidFill>
                </a:rPr>
                <a:t>Documents look the same, no matter where you view them –</a:t>
              </a:r>
            </a:p>
            <a:p>
              <a:pPr marL="4047" indent="-4047" defTabSz="932559">
                <a:lnSpc>
                  <a:spcPts val="2210"/>
                </a:lnSpc>
                <a:spcAft>
                  <a:spcPts val="510"/>
                </a:spcAft>
                <a:defRPr/>
              </a:pPr>
              <a:r>
                <a:rPr lang="en-US" sz="1836" dirty="0">
                  <a:solidFill>
                    <a:srgbClr val="505050"/>
                  </a:solidFill>
                </a:rPr>
                <a:t>across various </a:t>
              </a:r>
              <a:r>
                <a:rPr lang="en-US" sz="1836" b="1" dirty="0">
                  <a:solidFill>
                    <a:srgbClr val="505050"/>
                  </a:solidFill>
                </a:rPr>
                <a:t>browsers</a:t>
              </a:r>
              <a:r>
                <a:rPr lang="en-US" sz="1836" dirty="0">
                  <a:solidFill>
                    <a:srgbClr val="505050"/>
                  </a:solidFill>
                </a:rPr>
                <a:t>, </a:t>
              </a:r>
              <a:r>
                <a:rPr lang="en-US" sz="1836" b="1" dirty="0">
                  <a:solidFill>
                    <a:srgbClr val="505050"/>
                  </a:solidFill>
                </a:rPr>
                <a:t>platforms</a:t>
              </a:r>
              <a:r>
                <a:rPr lang="en-US" sz="1836" dirty="0">
                  <a:solidFill>
                    <a:srgbClr val="505050"/>
                  </a:solidFill>
                </a:rPr>
                <a:t> and </a:t>
              </a:r>
              <a:r>
                <a:rPr lang="en-US" sz="1836" b="1" dirty="0">
                  <a:solidFill>
                    <a:srgbClr val="505050"/>
                  </a:solidFill>
                </a:rPr>
                <a:t>devices</a:t>
              </a:r>
              <a:endParaRPr lang="en-US" sz="1530" kern="0" dirty="0">
                <a:solidFill>
                  <a:srgbClr val="595959"/>
                </a:solidFill>
              </a:endParaRPr>
            </a:p>
          </p:txBody>
        </p:sp>
        <p:grpSp>
          <p:nvGrpSpPr>
            <p:cNvPr id="7" name="Group 6"/>
            <p:cNvGrpSpPr/>
            <p:nvPr/>
          </p:nvGrpSpPr>
          <p:grpSpPr>
            <a:xfrm>
              <a:off x="4265570" y="1485636"/>
              <a:ext cx="3795919" cy="1736990"/>
              <a:chOff x="4198758" y="1485636"/>
              <a:chExt cx="3795919" cy="1736990"/>
            </a:xfrm>
          </p:grpSpPr>
          <p:sp>
            <p:nvSpPr>
              <p:cNvPr id="31" name="Freeform 6"/>
              <p:cNvSpPr>
                <a:spLocks/>
              </p:cNvSpPr>
              <p:nvPr/>
            </p:nvSpPr>
            <p:spPr bwMode="auto">
              <a:xfrm>
                <a:off x="4198758" y="1485636"/>
                <a:ext cx="3795919" cy="1736990"/>
              </a:xfrm>
              <a:prstGeom prst="rect">
                <a:avLst/>
              </a:prstGeom>
              <a:solidFill>
                <a:srgbClr val="6BBD46"/>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pic>
            <p:nvPicPr>
              <p:cNvPr id="43" name="Picture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90303" y="1864640"/>
                <a:ext cx="1808218" cy="928353"/>
              </a:xfrm>
              <a:prstGeom prst="rect">
                <a:avLst/>
              </a:prstGeom>
            </p:spPr>
          </p:pic>
        </p:grpSp>
      </p:grpSp>
      <p:sp>
        <p:nvSpPr>
          <p:cNvPr id="2" name="Title 1"/>
          <p:cNvSpPr>
            <a:spLocks noGrp="1"/>
          </p:cNvSpPr>
          <p:nvPr>
            <p:ph type="title"/>
          </p:nvPr>
        </p:nvSpPr>
        <p:spPr/>
        <p:txBody>
          <a:bodyPr vert="horz" wrap="square" lIns="146304" tIns="91440" rIns="146304" bIns="91440" rtlCol="0" anchor="t">
            <a:noAutofit/>
          </a:bodyPr>
          <a:lstStyle/>
          <a:p>
            <a:r>
              <a:rPr lang="en-US" sz="5000" spc="-102" dirty="0">
                <a:solidFill>
                  <a:srgbClr val="0070C0"/>
                </a:solidFill>
                <a:ea typeface="Segoe UI" pitchFamily="34" charset="0"/>
              </a:rPr>
              <a:t>Office Web Apps Priorities</a:t>
            </a:r>
          </a:p>
        </p:txBody>
      </p:sp>
      <p:grpSp>
        <p:nvGrpSpPr>
          <p:cNvPr id="9" name="Group 8"/>
          <p:cNvGrpSpPr/>
          <p:nvPr/>
        </p:nvGrpSpPr>
        <p:grpSpPr>
          <a:xfrm>
            <a:off x="305259" y="1515211"/>
            <a:ext cx="3871486" cy="3423296"/>
            <a:chOff x="404000" y="1485636"/>
            <a:chExt cx="3795919" cy="3356477"/>
          </a:xfrm>
        </p:grpSpPr>
        <p:sp>
          <p:nvSpPr>
            <p:cNvPr id="35" name="Rectangle 29"/>
            <p:cNvSpPr>
              <a:spLocks noChangeArrowheads="1"/>
            </p:cNvSpPr>
            <p:nvPr/>
          </p:nvSpPr>
          <p:spPr bwMode="auto">
            <a:xfrm>
              <a:off x="529041" y="3451490"/>
              <a:ext cx="3424140" cy="1390623"/>
            </a:xfrm>
            <a:prstGeom prst="rect">
              <a:avLst/>
            </a:prstGeom>
            <a:noFill/>
            <a:ln w="9525">
              <a:noFill/>
              <a:miter lim="800000"/>
              <a:headEnd/>
              <a:tailEnd/>
            </a:ln>
          </p:spPr>
          <p:txBody>
            <a:bodyPr lIns="93244" tIns="46623" rIns="93244" bIns="46623">
              <a:spAutoFit/>
            </a:bodyPr>
            <a:lstStyle/>
            <a:p>
              <a:pPr defTabSz="932402" fontAlgn="base">
                <a:lnSpc>
                  <a:spcPct val="90000"/>
                </a:lnSpc>
                <a:spcAft>
                  <a:spcPts val="510"/>
                </a:spcAft>
                <a:buClr>
                  <a:srgbClr val="F69F1E"/>
                </a:buClr>
                <a:buSzPct val="90000"/>
                <a:defRPr/>
              </a:pPr>
              <a:r>
                <a:rPr lang="en-US" sz="2856" kern="0" dirty="0">
                  <a:solidFill>
                    <a:srgbClr val="6BBD46"/>
                  </a:solidFill>
                  <a:latin typeface="Segoe UI Light" pitchFamily="34" charset="0"/>
                </a:rPr>
                <a:t>Extend Productivity</a:t>
              </a:r>
            </a:p>
            <a:p>
              <a:pPr marL="4047" indent="-4047" defTabSz="932559">
                <a:lnSpc>
                  <a:spcPts val="2210"/>
                </a:lnSpc>
                <a:spcAft>
                  <a:spcPts val="510"/>
                </a:spcAft>
                <a:defRPr/>
              </a:pPr>
              <a:r>
                <a:rPr lang="en-US" sz="1836" dirty="0">
                  <a:solidFill>
                    <a:srgbClr val="505050"/>
                  </a:solidFill>
                </a:rPr>
                <a:t>Familiar Office tools and UI brings power of Office to more people in more places</a:t>
              </a:r>
              <a:endParaRPr lang="en-US" sz="1530" kern="0" dirty="0">
                <a:solidFill>
                  <a:srgbClr val="595959"/>
                </a:solidFill>
              </a:endParaRPr>
            </a:p>
          </p:txBody>
        </p:sp>
        <p:grpSp>
          <p:nvGrpSpPr>
            <p:cNvPr id="8" name="Group 7"/>
            <p:cNvGrpSpPr/>
            <p:nvPr/>
          </p:nvGrpSpPr>
          <p:grpSpPr>
            <a:xfrm>
              <a:off x="404000" y="1485636"/>
              <a:ext cx="3795919" cy="1736990"/>
              <a:chOff x="8092717" y="1485636"/>
              <a:chExt cx="3795919" cy="1736990"/>
            </a:xfrm>
          </p:grpSpPr>
          <p:sp>
            <p:nvSpPr>
              <p:cNvPr id="32" name="Freeform 6"/>
              <p:cNvSpPr>
                <a:spLocks/>
              </p:cNvSpPr>
              <p:nvPr/>
            </p:nvSpPr>
            <p:spPr bwMode="auto">
              <a:xfrm>
                <a:off x="8092717" y="1485636"/>
                <a:ext cx="3795919" cy="1736990"/>
              </a:xfrm>
              <a:prstGeom prst="rect">
                <a:avLst/>
              </a:prstGeom>
              <a:solidFill>
                <a:srgbClr val="6BBD46"/>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pic>
            <p:nvPicPr>
              <p:cNvPr id="1028" name="Picture 4" descr="C:\Users\v-junyo\Dropbox\ZumTeam\Team_Resources\Design Resources\Icons\Metro_Style_Icons\display_off_64.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8949060" y="1899143"/>
                <a:ext cx="1041616" cy="104161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v-junyo\Dropbox\ZumTeam\Team_Resources\Design Resources\Icons\Metro_Style_Icons\app_64.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flipH="1">
                <a:off x="10162955" y="1976780"/>
                <a:ext cx="811378" cy="811378"/>
              </a:xfrm>
              <a:prstGeom prst="rect">
                <a:avLst/>
              </a:prstGeom>
              <a:noFill/>
              <a:extLst>
                <a:ext uri="{909E8E84-426E-40DD-AFC4-6F175D3DCCD1}">
                  <a14:hiddenFill xmlns:a14="http://schemas.microsoft.com/office/drawing/2010/main">
                    <a:solidFill>
                      <a:srgbClr val="FFFFFF"/>
                    </a:solidFill>
                  </a14:hiddenFill>
                </a:ext>
              </a:extLst>
            </p:spPr>
          </p:pic>
          <p:pic>
            <p:nvPicPr>
              <p:cNvPr id="68" name="Picture 4" descr="\\MAGNUM\Projects\Microsoft\Cloud Power FY12\Design\Icons\PNGs\Cloud.png"/>
              <p:cNvPicPr>
                <a:picLocks noChangeAspect="1" noChangeArrowheads="1"/>
              </p:cNvPicPr>
              <p:nvPr/>
            </p:nvPicPr>
            <p:blipFill rotWithShape="1">
              <a:blip r:embed="rId8" cstate="screen">
                <a:lum bright="100000" contrast="100000"/>
              </a:blip>
              <a:srcRect b="29876"/>
              <a:stretch/>
            </p:blipFill>
            <p:spPr bwMode="auto">
              <a:xfrm>
                <a:off x="10633015" y="2515872"/>
                <a:ext cx="581023" cy="271120"/>
              </a:xfrm>
              <a:prstGeom prst="rect">
                <a:avLst/>
              </a:prstGeom>
              <a:noFill/>
            </p:spPr>
          </p:pic>
          <p:pic>
            <p:nvPicPr>
              <p:cNvPr id="1031" name="Picture 7" descr="C:\Users\v-junyo\Dropbox\ZumTeam\Team_Resources\Design Resources\Icons\Metro_Style_Icons\chart_bar_up_64.png"/>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9247172" y="2139199"/>
                <a:ext cx="416365" cy="416365"/>
              </a:xfrm>
              <a:prstGeom prst="rect">
                <a:avLst/>
              </a:prstGeom>
              <a:noFill/>
              <a:extLst>
                <a:ext uri="{909E8E84-426E-40DD-AFC4-6F175D3DCCD1}">
                  <a14:hiddenFill xmlns:a14="http://schemas.microsoft.com/office/drawing/2010/main">
                    <a:solidFill>
                      <a:srgbClr val="FFFFFF"/>
                    </a:solidFill>
                  </a14:hiddenFill>
                </a:ext>
              </a:extLst>
            </p:spPr>
          </p:pic>
          <p:pic>
            <p:nvPicPr>
              <p:cNvPr id="69" name="Picture 7" descr="C:\Users\v-junyo\Dropbox\ZumTeam\Team_Resources\Design Resources\Icons\Metro_Style_Icons\chart_bar_up_64.png"/>
              <p:cNvPicPr>
                <a:picLocks noChangeAspect="1" noChangeArrowheads="1"/>
              </p:cNvPicPr>
              <p:nvPr/>
            </p:nvPicPr>
            <p:blipFill>
              <a:blip r:embed="rId9">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val="0"/>
                  </a:ext>
                </a:extLst>
              </a:blip>
              <a:srcRect/>
              <a:stretch>
                <a:fillRect/>
              </a:stretch>
            </p:blipFill>
            <p:spPr bwMode="auto">
              <a:xfrm>
                <a:off x="10411105" y="2247899"/>
                <a:ext cx="344104" cy="344104"/>
              </a:xfrm>
              <a:prstGeom prst="rect">
                <a:avLst/>
              </a:prstGeom>
              <a:noFill/>
              <a:extLst>
                <a:ext uri="{909E8E84-426E-40DD-AFC4-6F175D3DCCD1}">
                  <a14:hiddenFill xmlns:a14="http://schemas.microsoft.com/office/drawing/2010/main">
                    <a:solidFill>
                      <a:srgbClr val="FFFFFF"/>
                    </a:solidFill>
                  </a14:hiddenFill>
                </a:ext>
              </a:extLst>
            </p:spPr>
          </p:pic>
        </p:grpSp>
      </p:grpSp>
      <p:grpSp>
        <p:nvGrpSpPr>
          <p:cNvPr id="3" name="Group 2"/>
          <p:cNvGrpSpPr/>
          <p:nvPr/>
        </p:nvGrpSpPr>
        <p:grpSpPr>
          <a:xfrm>
            <a:off x="8183330" y="1515211"/>
            <a:ext cx="3936250" cy="3423297"/>
            <a:chOff x="8061489" y="1485636"/>
            <a:chExt cx="3859419" cy="3356478"/>
          </a:xfrm>
        </p:grpSpPr>
        <p:sp>
          <p:nvSpPr>
            <p:cNvPr id="33" name="Rectangle 29"/>
            <p:cNvSpPr>
              <a:spLocks noChangeArrowheads="1"/>
            </p:cNvSpPr>
            <p:nvPr/>
          </p:nvSpPr>
          <p:spPr bwMode="auto">
            <a:xfrm>
              <a:off x="8061489" y="3451491"/>
              <a:ext cx="3859419" cy="1390623"/>
            </a:xfrm>
            <a:prstGeom prst="rect">
              <a:avLst/>
            </a:prstGeom>
            <a:noFill/>
            <a:ln w="9525">
              <a:noFill/>
              <a:miter lim="800000"/>
              <a:headEnd/>
              <a:tailEnd/>
            </a:ln>
          </p:spPr>
          <p:txBody>
            <a:bodyPr wrap="square" lIns="93244" tIns="46623" rIns="93244" bIns="46623">
              <a:spAutoFit/>
            </a:bodyPr>
            <a:lstStyle/>
            <a:p>
              <a:pPr defTabSz="932402" fontAlgn="base">
                <a:lnSpc>
                  <a:spcPct val="90000"/>
                </a:lnSpc>
                <a:spcAft>
                  <a:spcPts val="510"/>
                </a:spcAft>
                <a:buClr>
                  <a:srgbClr val="F69F1E"/>
                </a:buClr>
                <a:buSzPct val="90000"/>
                <a:defRPr/>
              </a:pPr>
              <a:r>
                <a:rPr lang="en-US" sz="2856" kern="0" dirty="0">
                  <a:solidFill>
                    <a:srgbClr val="6BBD46"/>
                  </a:solidFill>
                  <a:latin typeface="Segoe UI Light" pitchFamily="34" charset="0"/>
                </a:rPr>
                <a:t>Fearless Collaboration</a:t>
              </a:r>
            </a:p>
            <a:p>
              <a:pPr marL="4047" indent="-4047" defTabSz="932559">
                <a:lnSpc>
                  <a:spcPts val="2210"/>
                </a:lnSpc>
                <a:spcAft>
                  <a:spcPts val="510"/>
                </a:spcAft>
                <a:defRPr/>
              </a:pPr>
              <a:r>
                <a:rPr lang="en-US" sz="1836" kern="0" dirty="0">
                  <a:solidFill>
                    <a:srgbClr val="595959"/>
                  </a:solidFill>
                </a:rPr>
                <a:t>When writing &amp; editing with others, file integrity is maintained with no data or formatting loss</a:t>
              </a:r>
              <a:endParaRPr lang="en-US" sz="1530" kern="0" dirty="0">
                <a:solidFill>
                  <a:srgbClr val="595959"/>
                </a:solidFill>
              </a:endParaRPr>
            </a:p>
          </p:txBody>
        </p:sp>
        <p:sp>
          <p:nvSpPr>
            <p:cNvPr id="30" name="Freeform 6"/>
            <p:cNvSpPr>
              <a:spLocks/>
            </p:cNvSpPr>
            <p:nvPr/>
          </p:nvSpPr>
          <p:spPr bwMode="auto">
            <a:xfrm>
              <a:off x="8124989" y="1485636"/>
              <a:ext cx="3795919" cy="1736990"/>
            </a:xfrm>
            <a:prstGeom prst="rect">
              <a:avLst/>
            </a:prstGeom>
            <a:solidFill>
              <a:srgbClr val="6BBD46"/>
            </a:solidFill>
            <a:ln w="12700" cap="rnd" cmpd="sng" algn="ctr">
              <a:noFill/>
              <a:prstDash val="solid"/>
              <a:headEnd type="oval"/>
            </a:ln>
            <a:effectLst/>
          </p:spPr>
          <p:txBody>
            <a:bodyPr anchor="ctr"/>
            <a:lstStyle/>
            <a:p>
              <a:pPr algn="ctr" defTabSz="932559">
                <a:defRPr/>
              </a:pPr>
              <a:endParaRPr lang="en-US" sz="1836" kern="0">
                <a:solidFill>
                  <a:srgbClr val="FFFFFF"/>
                </a:solidFill>
                <a:ea typeface="ＭＳ Ｐゴシック" pitchFamily="-65" charset="-128"/>
              </a:endParaRPr>
            </a:p>
          </p:txBody>
        </p:sp>
        <p:grpSp>
          <p:nvGrpSpPr>
            <p:cNvPr id="27" name="Group 26"/>
            <p:cNvGrpSpPr/>
            <p:nvPr/>
          </p:nvGrpSpPr>
          <p:grpSpPr bwMode="black">
            <a:xfrm>
              <a:off x="9411049" y="1997626"/>
              <a:ext cx="1261898" cy="768449"/>
              <a:chOff x="10387012" y="4179358"/>
              <a:chExt cx="974726" cy="593725"/>
            </a:xfrm>
            <a:solidFill>
              <a:srgbClr val="FFFFFF"/>
            </a:solidFill>
          </p:grpSpPr>
          <p:sp>
            <p:nvSpPr>
              <p:cNvPr id="28" name="Freeform 27"/>
              <p:cNvSpPr>
                <a:spLocks/>
              </p:cNvSpPr>
              <p:nvPr/>
            </p:nvSpPr>
            <p:spPr bwMode="black">
              <a:xfrm>
                <a:off x="10506075" y="4258733"/>
                <a:ext cx="706438" cy="514350"/>
              </a:xfrm>
              <a:custGeom>
                <a:avLst/>
                <a:gdLst>
                  <a:gd name="T0" fmla="*/ 183 w 188"/>
                  <a:gd name="T1" fmla="*/ 84 h 137"/>
                  <a:gd name="T2" fmla="*/ 104 w 188"/>
                  <a:gd name="T3" fmla="*/ 27 h 137"/>
                  <a:gd name="T4" fmla="*/ 86 w 188"/>
                  <a:gd name="T5" fmla="*/ 19 h 137"/>
                  <a:gd name="T6" fmla="*/ 59 w 188"/>
                  <a:gd name="T7" fmla="*/ 34 h 137"/>
                  <a:gd name="T8" fmla="*/ 56 w 188"/>
                  <a:gd name="T9" fmla="*/ 36 h 137"/>
                  <a:gd name="T10" fmla="*/ 43 w 188"/>
                  <a:gd name="T11" fmla="*/ 38 h 137"/>
                  <a:gd name="T12" fmla="*/ 43 w 188"/>
                  <a:gd name="T13" fmla="*/ 38 h 137"/>
                  <a:gd name="T14" fmla="*/ 26 w 188"/>
                  <a:gd name="T15" fmla="*/ 27 h 137"/>
                  <a:gd name="T16" fmla="*/ 24 w 188"/>
                  <a:gd name="T17" fmla="*/ 14 h 137"/>
                  <a:gd name="T18" fmla="*/ 31 w 188"/>
                  <a:gd name="T19" fmla="*/ 0 h 137"/>
                  <a:gd name="T20" fmla="*/ 21 w 188"/>
                  <a:gd name="T21" fmla="*/ 0 h 137"/>
                  <a:gd name="T22" fmla="*/ 1 w 188"/>
                  <a:gd name="T23" fmla="*/ 79 h 137"/>
                  <a:gd name="T24" fmla="*/ 4 w 188"/>
                  <a:gd name="T25" fmla="*/ 80 h 137"/>
                  <a:gd name="T26" fmla="*/ 16 w 188"/>
                  <a:gd name="T27" fmla="*/ 70 h 137"/>
                  <a:gd name="T28" fmla="*/ 22 w 188"/>
                  <a:gd name="T29" fmla="*/ 70 h 137"/>
                  <a:gd name="T30" fmla="*/ 32 w 188"/>
                  <a:gd name="T31" fmla="*/ 74 h 137"/>
                  <a:gd name="T32" fmla="*/ 43 w 188"/>
                  <a:gd name="T33" fmla="*/ 72 h 137"/>
                  <a:gd name="T34" fmla="*/ 44 w 188"/>
                  <a:gd name="T35" fmla="*/ 72 h 137"/>
                  <a:gd name="T36" fmla="*/ 53 w 188"/>
                  <a:gd name="T37" fmla="*/ 76 h 137"/>
                  <a:gd name="T38" fmla="*/ 65 w 188"/>
                  <a:gd name="T39" fmla="*/ 74 h 137"/>
                  <a:gd name="T40" fmla="*/ 67 w 188"/>
                  <a:gd name="T41" fmla="*/ 74 h 137"/>
                  <a:gd name="T42" fmla="*/ 80 w 188"/>
                  <a:gd name="T43" fmla="*/ 88 h 137"/>
                  <a:gd name="T44" fmla="*/ 83 w 188"/>
                  <a:gd name="T45" fmla="*/ 88 h 137"/>
                  <a:gd name="T46" fmla="*/ 85 w 188"/>
                  <a:gd name="T47" fmla="*/ 89 h 137"/>
                  <a:gd name="T48" fmla="*/ 99 w 188"/>
                  <a:gd name="T49" fmla="*/ 108 h 137"/>
                  <a:gd name="T50" fmla="*/ 99 w 188"/>
                  <a:gd name="T51" fmla="*/ 110 h 137"/>
                  <a:gd name="T52" fmla="*/ 96 w 188"/>
                  <a:gd name="T53" fmla="*/ 124 h 137"/>
                  <a:gd name="T54" fmla="*/ 114 w 188"/>
                  <a:gd name="T55" fmla="*/ 137 h 137"/>
                  <a:gd name="T56" fmla="*/ 123 w 188"/>
                  <a:gd name="T57" fmla="*/ 132 h 137"/>
                  <a:gd name="T58" fmla="*/ 124 w 188"/>
                  <a:gd name="T59" fmla="*/ 124 h 137"/>
                  <a:gd name="T60" fmla="*/ 108 w 188"/>
                  <a:gd name="T61" fmla="*/ 112 h 137"/>
                  <a:gd name="T62" fmla="*/ 107 w 188"/>
                  <a:gd name="T63" fmla="*/ 109 h 137"/>
                  <a:gd name="T64" fmla="*/ 110 w 188"/>
                  <a:gd name="T65" fmla="*/ 109 h 137"/>
                  <a:gd name="T66" fmla="*/ 136 w 188"/>
                  <a:gd name="T67" fmla="*/ 127 h 137"/>
                  <a:gd name="T68" fmla="*/ 145 w 188"/>
                  <a:gd name="T69" fmla="*/ 123 h 137"/>
                  <a:gd name="T70" fmla="*/ 147 w 188"/>
                  <a:gd name="T71" fmla="*/ 114 h 137"/>
                  <a:gd name="T72" fmla="*/ 117 w 188"/>
                  <a:gd name="T73" fmla="*/ 93 h 137"/>
                  <a:gd name="T74" fmla="*/ 117 w 188"/>
                  <a:gd name="T75" fmla="*/ 90 h 137"/>
                  <a:gd name="T76" fmla="*/ 120 w 188"/>
                  <a:gd name="T77" fmla="*/ 89 h 137"/>
                  <a:gd name="T78" fmla="*/ 156 w 188"/>
                  <a:gd name="T79" fmla="*/ 116 h 137"/>
                  <a:gd name="T80" fmla="*/ 165 w 188"/>
                  <a:gd name="T81" fmla="*/ 111 h 137"/>
                  <a:gd name="T82" fmla="*/ 167 w 188"/>
                  <a:gd name="T83" fmla="*/ 102 h 137"/>
                  <a:gd name="T84" fmla="*/ 137 w 188"/>
                  <a:gd name="T85" fmla="*/ 81 h 137"/>
                  <a:gd name="T86" fmla="*/ 136 w 188"/>
                  <a:gd name="T87" fmla="*/ 78 h 137"/>
                  <a:gd name="T88" fmla="*/ 139 w 188"/>
                  <a:gd name="T89" fmla="*/ 77 h 137"/>
                  <a:gd name="T90" fmla="*/ 176 w 188"/>
                  <a:gd name="T91" fmla="*/ 104 h 137"/>
                  <a:gd name="T92" fmla="*/ 185 w 188"/>
                  <a:gd name="T93" fmla="*/ 99 h 137"/>
                  <a:gd name="T94" fmla="*/ 183 w 188"/>
                  <a:gd name="T95" fmla="*/ 84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8" h="137">
                    <a:moveTo>
                      <a:pt x="183" y="84"/>
                    </a:moveTo>
                    <a:cubicBezTo>
                      <a:pt x="104" y="27"/>
                      <a:pt x="104" y="27"/>
                      <a:pt x="104" y="27"/>
                    </a:cubicBezTo>
                    <a:cubicBezTo>
                      <a:pt x="86" y="19"/>
                      <a:pt x="86" y="19"/>
                      <a:pt x="86" y="19"/>
                    </a:cubicBezTo>
                    <a:cubicBezTo>
                      <a:pt x="59" y="34"/>
                      <a:pt x="59" y="34"/>
                      <a:pt x="59" y="34"/>
                    </a:cubicBezTo>
                    <a:cubicBezTo>
                      <a:pt x="56" y="36"/>
                      <a:pt x="56" y="36"/>
                      <a:pt x="56" y="36"/>
                    </a:cubicBezTo>
                    <a:cubicBezTo>
                      <a:pt x="52" y="38"/>
                      <a:pt x="47" y="39"/>
                      <a:pt x="43" y="38"/>
                    </a:cubicBezTo>
                    <a:cubicBezTo>
                      <a:pt x="43" y="38"/>
                      <a:pt x="43" y="38"/>
                      <a:pt x="43" y="38"/>
                    </a:cubicBezTo>
                    <a:cubicBezTo>
                      <a:pt x="36" y="38"/>
                      <a:pt x="30" y="34"/>
                      <a:pt x="26" y="27"/>
                    </a:cubicBezTo>
                    <a:cubicBezTo>
                      <a:pt x="24" y="23"/>
                      <a:pt x="23" y="19"/>
                      <a:pt x="24" y="14"/>
                    </a:cubicBezTo>
                    <a:cubicBezTo>
                      <a:pt x="24" y="9"/>
                      <a:pt x="27" y="4"/>
                      <a:pt x="31" y="0"/>
                    </a:cubicBezTo>
                    <a:cubicBezTo>
                      <a:pt x="25" y="0"/>
                      <a:pt x="21" y="0"/>
                      <a:pt x="21" y="0"/>
                    </a:cubicBezTo>
                    <a:cubicBezTo>
                      <a:pt x="21" y="0"/>
                      <a:pt x="0" y="40"/>
                      <a:pt x="1" y="79"/>
                    </a:cubicBezTo>
                    <a:cubicBezTo>
                      <a:pt x="4" y="80"/>
                      <a:pt x="4" y="80"/>
                      <a:pt x="4" y="80"/>
                    </a:cubicBezTo>
                    <a:cubicBezTo>
                      <a:pt x="6" y="75"/>
                      <a:pt x="10" y="72"/>
                      <a:pt x="16" y="70"/>
                    </a:cubicBezTo>
                    <a:cubicBezTo>
                      <a:pt x="18" y="70"/>
                      <a:pt x="20" y="70"/>
                      <a:pt x="22" y="70"/>
                    </a:cubicBezTo>
                    <a:cubicBezTo>
                      <a:pt x="25" y="70"/>
                      <a:pt x="29" y="72"/>
                      <a:pt x="32" y="74"/>
                    </a:cubicBezTo>
                    <a:cubicBezTo>
                      <a:pt x="35" y="72"/>
                      <a:pt x="39" y="71"/>
                      <a:pt x="43" y="72"/>
                    </a:cubicBezTo>
                    <a:cubicBezTo>
                      <a:pt x="43" y="72"/>
                      <a:pt x="44" y="72"/>
                      <a:pt x="44" y="72"/>
                    </a:cubicBezTo>
                    <a:cubicBezTo>
                      <a:pt x="48" y="72"/>
                      <a:pt x="51" y="74"/>
                      <a:pt x="53" y="76"/>
                    </a:cubicBezTo>
                    <a:cubicBezTo>
                      <a:pt x="56" y="74"/>
                      <a:pt x="60" y="73"/>
                      <a:pt x="65" y="74"/>
                    </a:cubicBezTo>
                    <a:cubicBezTo>
                      <a:pt x="65" y="74"/>
                      <a:pt x="66" y="74"/>
                      <a:pt x="67" y="74"/>
                    </a:cubicBezTo>
                    <a:cubicBezTo>
                      <a:pt x="74" y="76"/>
                      <a:pt x="79" y="81"/>
                      <a:pt x="80" y="88"/>
                    </a:cubicBezTo>
                    <a:cubicBezTo>
                      <a:pt x="81" y="88"/>
                      <a:pt x="82" y="88"/>
                      <a:pt x="83" y="88"/>
                    </a:cubicBezTo>
                    <a:cubicBezTo>
                      <a:pt x="84" y="88"/>
                      <a:pt x="84" y="88"/>
                      <a:pt x="85" y="89"/>
                    </a:cubicBezTo>
                    <a:cubicBezTo>
                      <a:pt x="94" y="91"/>
                      <a:pt x="100" y="99"/>
                      <a:pt x="99" y="108"/>
                    </a:cubicBezTo>
                    <a:cubicBezTo>
                      <a:pt x="99" y="109"/>
                      <a:pt x="99" y="110"/>
                      <a:pt x="99" y="110"/>
                    </a:cubicBezTo>
                    <a:cubicBezTo>
                      <a:pt x="96" y="124"/>
                      <a:pt x="96" y="124"/>
                      <a:pt x="96" y="124"/>
                    </a:cubicBezTo>
                    <a:cubicBezTo>
                      <a:pt x="114" y="137"/>
                      <a:pt x="114" y="137"/>
                      <a:pt x="114" y="137"/>
                    </a:cubicBezTo>
                    <a:cubicBezTo>
                      <a:pt x="117" y="137"/>
                      <a:pt x="120" y="135"/>
                      <a:pt x="123" y="132"/>
                    </a:cubicBezTo>
                    <a:cubicBezTo>
                      <a:pt x="124" y="130"/>
                      <a:pt x="125" y="127"/>
                      <a:pt x="124" y="124"/>
                    </a:cubicBezTo>
                    <a:cubicBezTo>
                      <a:pt x="108" y="112"/>
                      <a:pt x="108" y="112"/>
                      <a:pt x="108" y="112"/>
                    </a:cubicBezTo>
                    <a:cubicBezTo>
                      <a:pt x="107" y="111"/>
                      <a:pt x="107" y="110"/>
                      <a:pt x="107" y="109"/>
                    </a:cubicBezTo>
                    <a:cubicBezTo>
                      <a:pt x="108" y="108"/>
                      <a:pt x="109" y="108"/>
                      <a:pt x="110" y="109"/>
                    </a:cubicBezTo>
                    <a:cubicBezTo>
                      <a:pt x="136" y="127"/>
                      <a:pt x="136" y="127"/>
                      <a:pt x="136" y="127"/>
                    </a:cubicBezTo>
                    <a:cubicBezTo>
                      <a:pt x="140" y="127"/>
                      <a:pt x="143" y="126"/>
                      <a:pt x="145" y="123"/>
                    </a:cubicBezTo>
                    <a:cubicBezTo>
                      <a:pt x="147" y="120"/>
                      <a:pt x="147" y="117"/>
                      <a:pt x="147" y="114"/>
                    </a:cubicBezTo>
                    <a:cubicBezTo>
                      <a:pt x="117" y="93"/>
                      <a:pt x="117" y="93"/>
                      <a:pt x="117" y="93"/>
                    </a:cubicBezTo>
                    <a:cubicBezTo>
                      <a:pt x="116" y="92"/>
                      <a:pt x="116" y="91"/>
                      <a:pt x="117" y="90"/>
                    </a:cubicBezTo>
                    <a:cubicBezTo>
                      <a:pt x="117" y="89"/>
                      <a:pt x="119" y="89"/>
                      <a:pt x="120" y="89"/>
                    </a:cubicBezTo>
                    <a:cubicBezTo>
                      <a:pt x="156" y="116"/>
                      <a:pt x="156" y="116"/>
                      <a:pt x="156" y="116"/>
                    </a:cubicBezTo>
                    <a:cubicBezTo>
                      <a:pt x="159" y="116"/>
                      <a:pt x="163" y="114"/>
                      <a:pt x="165" y="111"/>
                    </a:cubicBezTo>
                    <a:cubicBezTo>
                      <a:pt x="167" y="108"/>
                      <a:pt x="167" y="105"/>
                      <a:pt x="167" y="102"/>
                    </a:cubicBezTo>
                    <a:cubicBezTo>
                      <a:pt x="137" y="81"/>
                      <a:pt x="137" y="81"/>
                      <a:pt x="137" y="81"/>
                    </a:cubicBezTo>
                    <a:cubicBezTo>
                      <a:pt x="136" y="80"/>
                      <a:pt x="136" y="79"/>
                      <a:pt x="136" y="78"/>
                    </a:cubicBezTo>
                    <a:cubicBezTo>
                      <a:pt x="137" y="77"/>
                      <a:pt x="138" y="76"/>
                      <a:pt x="139" y="77"/>
                    </a:cubicBezTo>
                    <a:cubicBezTo>
                      <a:pt x="176" y="104"/>
                      <a:pt x="176" y="104"/>
                      <a:pt x="176" y="104"/>
                    </a:cubicBezTo>
                    <a:cubicBezTo>
                      <a:pt x="180" y="104"/>
                      <a:pt x="183" y="102"/>
                      <a:pt x="185" y="99"/>
                    </a:cubicBezTo>
                    <a:cubicBezTo>
                      <a:pt x="188" y="94"/>
                      <a:pt x="187" y="87"/>
                      <a:pt x="183" y="84"/>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505050"/>
                  </a:solidFill>
                </a:endParaRPr>
              </a:p>
            </p:txBody>
          </p:sp>
          <p:sp>
            <p:nvSpPr>
              <p:cNvPr id="29" name="Freeform 28"/>
              <p:cNvSpPr>
                <a:spLocks/>
              </p:cNvSpPr>
              <p:nvPr/>
            </p:nvSpPr>
            <p:spPr bwMode="black">
              <a:xfrm>
                <a:off x="10615612" y="4179358"/>
                <a:ext cx="657225" cy="376238"/>
              </a:xfrm>
              <a:custGeom>
                <a:avLst/>
                <a:gdLst>
                  <a:gd name="T0" fmla="*/ 127 w 175"/>
                  <a:gd name="T1" fmla="*/ 31 h 100"/>
                  <a:gd name="T2" fmla="*/ 119 w 175"/>
                  <a:gd name="T3" fmla="*/ 28 h 100"/>
                  <a:gd name="T4" fmla="*/ 62 w 175"/>
                  <a:gd name="T5" fmla="*/ 2 h 100"/>
                  <a:gd name="T6" fmla="*/ 49 w 175"/>
                  <a:gd name="T7" fmla="*/ 3 h 100"/>
                  <a:gd name="T8" fmla="*/ 26 w 175"/>
                  <a:gd name="T9" fmla="*/ 16 h 100"/>
                  <a:gd name="T10" fmla="*/ 9 w 175"/>
                  <a:gd name="T11" fmla="*/ 25 h 100"/>
                  <a:gd name="T12" fmla="*/ 4 w 175"/>
                  <a:gd name="T13" fmla="*/ 45 h 100"/>
                  <a:gd name="T14" fmla="*/ 15 w 175"/>
                  <a:gd name="T15" fmla="*/ 52 h 100"/>
                  <a:gd name="T16" fmla="*/ 23 w 175"/>
                  <a:gd name="T17" fmla="*/ 50 h 100"/>
                  <a:gd name="T18" fmla="*/ 23 w 175"/>
                  <a:gd name="T19" fmla="*/ 50 h 100"/>
                  <a:gd name="T20" fmla="*/ 57 w 175"/>
                  <a:gd name="T21" fmla="*/ 32 h 100"/>
                  <a:gd name="T22" fmla="*/ 79 w 175"/>
                  <a:gd name="T23" fmla="*/ 42 h 100"/>
                  <a:gd name="T24" fmla="*/ 109 w 175"/>
                  <a:gd name="T25" fmla="*/ 64 h 100"/>
                  <a:gd name="T26" fmla="*/ 158 w 175"/>
                  <a:gd name="T27" fmla="*/ 99 h 100"/>
                  <a:gd name="T28" fmla="*/ 159 w 175"/>
                  <a:gd name="T29" fmla="*/ 100 h 100"/>
                  <a:gd name="T30" fmla="*/ 173 w 175"/>
                  <a:gd name="T31" fmla="*/ 97 h 100"/>
                  <a:gd name="T32" fmla="*/ 154 w 175"/>
                  <a:gd name="T33" fmla="*/ 29 h 100"/>
                  <a:gd name="T34" fmla="*/ 127 w 175"/>
                  <a:gd name="T35" fmla="*/ 3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5" h="100">
                    <a:moveTo>
                      <a:pt x="127" y="31"/>
                    </a:moveTo>
                    <a:cubicBezTo>
                      <a:pt x="125" y="31"/>
                      <a:pt x="122" y="30"/>
                      <a:pt x="119" y="28"/>
                    </a:cubicBezTo>
                    <a:cubicBezTo>
                      <a:pt x="62" y="2"/>
                      <a:pt x="62" y="2"/>
                      <a:pt x="62" y="2"/>
                    </a:cubicBezTo>
                    <a:cubicBezTo>
                      <a:pt x="58" y="0"/>
                      <a:pt x="53" y="1"/>
                      <a:pt x="49" y="3"/>
                    </a:cubicBezTo>
                    <a:cubicBezTo>
                      <a:pt x="26" y="16"/>
                      <a:pt x="26" y="16"/>
                      <a:pt x="26" y="16"/>
                    </a:cubicBezTo>
                    <a:cubicBezTo>
                      <a:pt x="9" y="25"/>
                      <a:pt x="9" y="25"/>
                      <a:pt x="9" y="25"/>
                    </a:cubicBezTo>
                    <a:cubicBezTo>
                      <a:pt x="2" y="29"/>
                      <a:pt x="0" y="38"/>
                      <a:pt x="4" y="45"/>
                    </a:cubicBezTo>
                    <a:cubicBezTo>
                      <a:pt x="6" y="49"/>
                      <a:pt x="10" y="52"/>
                      <a:pt x="15" y="52"/>
                    </a:cubicBezTo>
                    <a:cubicBezTo>
                      <a:pt x="18" y="52"/>
                      <a:pt x="21" y="52"/>
                      <a:pt x="23" y="50"/>
                    </a:cubicBezTo>
                    <a:cubicBezTo>
                      <a:pt x="23" y="50"/>
                      <a:pt x="23" y="50"/>
                      <a:pt x="23" y="50"/>
                    </a:cubicBezTo>
                    <a:cubicBezTo>
                      <a:pt x="57" y="32"/>
                      <a:pt x="57" y="32"/>
                      <a:pt x="57" y="32"/>
                    </a:cubicBezTo>
                    <a:cubicBezTo>
                      <a:pt x="79" y="42"/>
                      <a:pt x="79" y="42"/>
                      <a:pt x="79" y="42"/>
                    </a:cubicBezTo>
                    <a:cubicBezTo>
                      <a:pt x="109" y="64"/>
                      <a:pt x="109" y="64"/>
                      <a:pt x="109" y="64"/>
                    </a:cubicBezTo>
                    <a:cubicBezTo>
                      <a:pt x="158" y="99"/>
                      <a:pt x="158" y="99"/>
                      <a:pt x="158" y="99"/>
                    </a:cubicBezTo>
                    <a:cubicBezTo>
                      <a:pt x="158" y="99"/>
                      <a:pt x="159" y="100"/>
                      <a:pt x="159" y="100"/>
                    </a:cubicBezTo>
                    <a:cubicBezTo>
                      <a:pt x="173" y="97"/>
                      <a:pt x="173" y="97"/>
                      <a:pt x="173" y="97"/>
                    </a:cubicBezTo>
                    <a:cubicBezTo>
                      <a:pt x="175" y="51"/>
                      <a:pt x="154" y="29"/>
                      <a:pt x="154" y="29"/>
                    </a:cubicBezTo>
                    <a:cubicBezTo>
                      <a:pt x="154" y="29"/>
                      <a:pt x="133" y="33"/>
                      <a:pt x="127" y="31"/>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505050"/>
                  </a:solidFill>
                </a:endParaRPr>
              </a:p>
            </p:txBody>
          </p:sp>
          <p:sp>
            <p:nvSpPr>
              <p:cNvPr id="39" name="Freeform 38"/>
              <p:cNvSpPr>
                <a:spLocks/>
              </p:cNvSpPr>
              <p:nvPr/>
            </p:nvSpPr>
            <p:spPr bwMode="black">
              <a:xfrm>
                <a:off x="10536237" y="4544483"/>
                <a:ext cx="319088" cy="220663"/>
              </a:xfrm>
              <a:custGeom>
                <a:avLst/>
                <a:gdLst>
                  <a:gd name="T0" fmla="*/ 76 w 85"/>
                  <a:gd name="T1" fmla="*/ 20 h 59"/>
                  <a:gd name="T2" fmla="*/ 64 w 85"/>
                  <a:gd name="T3" fmla="*/ 25 h 59"/>
                  <a:gd name="T4" fmla="*/ 65 w 85"/>
                  <a:gd name="T5" fmla="*/ 18 h 59"/>
                  <a:gd name="T6" fmla="*/ 57 w 85"/>
                  <a:gd name="T7" fmla="*/ 5 h 59"/>
                  <a:gd name="T8" fmla="*/ 44 w 85"/>
                  <a:gd name="T9" fmla="*/ 13 h 59"/>
                  <a:gd name="T10" fmla="*/ 44 w 85"/>
                  <a:gd name="T11" fmla="*/ 14 h 59"/>
                  <a:gd name="T12" fmla="*/ 35 w 85"/>
                  <a:gd name="T13" fmla="*/ 3 h 59"/>
                  <a:gd name="T14" fmla="*/ 23 w 85"/>
                  <a:gd name="T15" fmla="*/ 10 h 59"/>
                  <a:gd name="T16" fmla="*/ 23 w 85"/>
                  <a:gd name="T17" fmla="*/ 10 h 59"/>
                  <a:gd name="T18" fmla="*/ 10 w 85"/>
                  <a:gd name="T19" fmla="*/ 1 h 59"/>
                  <a:gd name="T20" fmla="*/ 1 w 85"/>
                  <a:gd name="T21" fmla="*/ 14 h 59"/>
                  <a:gd name="T22" fmla="*/ 4 w 85"/>
                  <a:gd name="T23" fmla="*/ 28 h 59"/>
                  <a:gd name="T24" fmla="*/ 14 w 85"/>
                  <a:gd name="T25" fmla="*/ 36 h 59"/>
                  <a:gd name="T26" fmla="*/ 17 w 85"/>
                  <a:gd name="T27" fmla="*/ 36 h 59"/>
                  <a:gd name="T28" fmla="*/ 19 w 85"/>
                  <a:gd name="T29" fmla="*/ 35 h 59"/>
                  <a:gd name="T30" fmla="*/ 27 w 85"/>
                  <a:gd name="T31" fmla="*/ 43 h 59"/>
                  <a:gd name="T32" fmla="*/ 28 w 85"/>
                  <a:gd name="T33" fmla="*/ 43 h 59"/>
                  <a:gd name="T34" fmla="*/ 39 w 85"/>
                  <a:gd name="T35" fmla="*/ 38 h 59"/>
                  <a:gd name="T36" fmla="*/ 38 w 85"/>
                  <a:gd name="T37" fmla="*/ 39 h 59"/>
                  <a:gd name="T38" fmla="*/ 47 w 85"/>
                  <a:gd name="T39" fmla="*/ 52 h 59"/>
                  <a:gd name="T40" fmla="*/ 48 w 85"/>
                  <a:gd name="T41" fmla="*/ 52 h 59"/>
                  <a:gd name="T42" fmla="*/ 58 w 85"/>
                  <a:gd name="T43" fmla="*/ 47 h 59"/>
                  <a:gd name="T44" fmla="*/ 67 w 85"/>
                  <a:gd name="T45" fmla="*/ 59 h 59"/>
                  <a:gd name="T46" fmla="*/ 68 w 85"/>
                  <a:gd name="T47" fmla="*/ 59 h 59"/>
                  <a:gd name="T48" fmla="*/ 80 w 85"/>
                  <a:gd name="T49" fmla="*/ 50 h 59"/>
                  <a:gd name="T50" fmla="*/ 84 w 85"/>
                  <a:gd name="T51" fmla="*/ 33 h 59"/>
                  <a:gd name="T52" fmla="*/ 76 w 85"/>
                  <a:gd name="T53" fmla="*/ 2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5" h="59">
                    <a:moveTo>
                      <a:pt x="76" y="20"/>
                    </a:moveTo>
                    <a:cubicBezTo>
                      <a:pt x="71" y="19"/>
                      <a:pt x="66" y="21"/>
                      <a:pt x="64" y="25"/>
                    </a:cubicBezTo>
                    <a:cubicBezTo>
                      <a:pt x="65" y="18"/>
                      <a:pt x="65" y="18"/>
                      <a:pt x="65" y="18"/>
                    </a:cubicBezTo>
                    <a:cubicBezTo>
                      <a:pt x="67" y="12"/>
                      <a:pt x="63" y="6"/>
                      <a:pt x="57" y="5"/>
                    </a:cubicBezTo>
                    <a:cubicBezTo>
                      <a:pt x="51" y="4"/>
                      <a:pt x="45" y="7"/>
                      <a:pt x="44" y="13"/>
                    </a:cubicBezTo>
                    <a:cubicBezTo>
                      <a:pt x="44" y="14"/>
                      <a:pt x="44" y="14"/>
                      <a:pt x="44" y="14"/>
                    </a:cubicBezTo>
                    <a:cubicBezTo>
                      <a:pt x="44" y="9"/>
                      <a:pt x="40" y="4"/>
                      <a:pt x="35" y="3"/>
                    </a:cubicBezTo>
                    <a:cubicBezTo>
                      <a:pt x="30" y="2"/>
                      <a:pt x="24" y="5"/>
                      <a:pt x="23" y="10"/>
                    </a:cubicBezTo>
                    <a:cubicBezTo>
                      <a:pt x="23" y="10"/>
                      <a:pt x="23" y="10"/>
                      <a:pt x="23" y="10"/>
                    </a:cubicBezTo>
                    <a:cubicBezTo>
                      <a:pt x="21" y="4"/>
                      <a:pt x="15" y="0"/>
                      <a:pt x="10" y="1"/>
                    </a:cubicBezTo>
                    <a:cubicBezTo>
                      <a:pt x="4" y="3"/>
                      <a:pt x="0" y="8"/>
                      <a:pt x="1" y="14"/>
                    </a:cubicBezTo>
                    <a:cubicBezTo>
                      <a:pt x="4" y="28"/>
                      <a:pt x="4" y="28"/>
                      <a:pt x="4" y="28"/>
                    </a:cubicBezTo>
                    <a:cubicBezTo>
                      <a:pt x="5" y="32"/>
                      <a:pt x="9" y="36"/>
                      <a:pt x="14" y="36"/>
                    </a:cubicBezTo>
                    <a:cubicBezTo>
                      <a:pt x="15" y="36"/>
                      <a:pt x="16" y="36"/>
                      <a:pt x="17" y="36"/>
                    </a:cubicBezTo>
                    <a:cubicBezTo>
                      <a:pt x="18" y="36"/>
                      <a:pt x="18" y="36"/>
                      <a:pt x="19" y="35"/>
                    </a:cubicBezTo>
                    <a:cubicBezTo>
                      <a:pt x="20" y="39"/>
                      <a:pt x="23" y="42"/>
                      <a:pt x="27" y="43"/>
                    </a:cubicBezTo>
                    <a:cubicBezTo>
                      <a:pt x="28" y="43"/>
                      <a:pt x="28" y="43"/>
                      <a:pt x="28" y="43"/>
                    </a:cubicBezTo>
                    <a:cubicBezTo>
                      <a:pt x="32" y="43"/>
                      <a:pt x="36" y="41"/>
                      <a:pt x="39" y="38"/>
                    </a:cubicBezTo>
                    <a:cubicBezTo>
                      <a:pt x="38" y="39"/>
                      <a:pt x="38" y="39"/>
                      <a:pt x="38" y="39"/>
                    </a:cubicBezTo>
                    <a:cubicBezTo>
                      <a:pt x="37" y="44"/>
                      <a:pt x="41" y="50"/>
                      <a:pt x="47" y="52"/>
                    </a:cubicBezTo>
                    <a:cubicBezTo>
                      <a:pt x="47" y="52"/>
                      <a:pt x="47" y="52"/>
                      <a:pt x="48" y="52"/>
                    </a:cubicBezTo>
                    <a:cubicBezTo>
                      <a:pt x="52" y="52"/>
                      <a:pt x="56" y="50"/>
                      <a:pt x="58" y="47"/>
                    </a:cubicBezTo>
                    <a:cubicBezTo>
                      <a:pt x="58" y="52"/>
                      <a:pt x="61" y="57"/>
                      <a:pt x="67" y="59"/>
                    </a:cubicBezTo>
                    <a:cubicBezTo>
                      <a:pt x="67" y="59"/>
                      <a:pt x="67" y="59"/>
                      <a:pt x="68" y="59"/>
                    </a:cubicBezTo>
                    <a:cubicBezTo>
                      <a:pt x="73" y="59"/>
                      <a:pt x="78" y="56"/>
                      <a:pt x="80" y="50"/>
                    </a:cubicBezTo>
                    <a:cubicBezTo>
                      <a:pt x="84" y="33"/>
                      <a:pt x="84" y="33"/>
                      <a:pt x="84" y="33"/>
                    </a:cubicBezTo>
                    <a:cubicBezTo>
                      <a:pt x="85" y="27"/>
                      <a:pt x="81" y="21"/>
                      <a:pt x="76" y="20"/>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505050"/>
                  </a:solidFill>
                </a:endParaRPr>
              </a:p>
            </p:txBody>
          </p:sp>
          <p:sp>
            <p:nvSpPr>
              <p:cNvPr id="41" name="Freeform 40"/>
              <p:cNvSpPr>
                <a:spLocks/>
              </p:cNvSpPr>
              <p:nvPr/>
            </p:nvSpPr>
            <p:spPr bwMode="black">
              <a:xfrm>
                <a:off x="11207750" y="4239683"/>
                <a:ext cx="153988" cy="319088"/>
              </a:xfrm>
              <a:custGeom>
                <a:avLst/>
                <a:gdLst>
                  <a:gd name="T0" fmla="*/ 41 w 41"/>
                  <a:gd name="T1" fmla="*/ 77 h 85"/>
                  <a:gd name="T2" fmla="*/ 33 w 41"/>
                  <a:gd name="T3" fmla="*/ 7 h 85"/>
                  <a:gd name="T4" fmla="*/ 24 w 41"/>
                  <a:gd name="T5" fmla="*/ 1 h 85"/>
                  <a:gd name="T6" fmla="*/ 0 w 41"/>
                  <a:gd name="T7" fmla="*/ 7 h 85"/>
                  <a:gd name="T8" fmla="*/ 22 w 41"/>
                  <a:gd name="T9" fmla="*/ 85 h 85"/>
                  <a:gd name="T10" fmla="*/ 33 w 41"/>
                  <a:gd name="T11" fmla="*/ 85 h 85"/>
                  <a:gd name="T12" fmla="*/ 41 w 41"/>
                  <a:gd name="T13" fmla="*/ 77 h 85"/>
                </a:gdLst>
                <a:ahLst/>
                <a:cxnLst>
                  <a:cxn ang="0">
                    <a:pos x="T0" y="T1"/>
                  </a:cxn>
                  <a:cxn ang="0">
                    <a:pos x="T2" y="T3"/>
                  </a:cxn>
                  <a:cxn ang="0">
                    <a:pos x="T4" y="T5"/>
                  </a:cxn>
                  <a:cxn ang="0">
                    <a:pos x="T6" y="T7"/>
                  </a:cxn>
                  <a:cxn ang="0">
                    <a:pos x="T8" y="T9"/>
                  </a:cxn>
                  <a:cxn ang="0">
                    <a:pos x="T10" y="T11"/>
                  </a:cxn>
                  <a:cxn ang="0">
                    <a:pos x="T12" y="T13"/>
                  </a:cxn>
                </a:cxnLst>
                <a:rect l="0" t="0" r="r" b="b"/>
                <a:pathLst>
                  <a:path w="41" h="85">
                    <a:moveTo>
                      <a:pt x="41" y="77"/>
                    </a:moveTo>
                    <a:cubicBezTo>
                      <a:pt x="33" y="7"/>
                      <a:pt x="33" y="7"/>
                      <a:pt x="33" y="7"/>
                    </a:cubicBezTo>
                    <a:cubicBezTo>
                      <a:pt x="32" y="2"/>
                      <a:pt x="28" y="0"/>
                      <a:pt x="24" y="1"/>
                    </a:cubicBezTo>
                    <a:cubicBezTo>
                      <a:pt x="0" y="7"/>
                      <a:pt x="0" y="7"/>
                      <a:pt x="0" y="7"/>
                    </a:cubicBezTo>
                    <a:cubicBezTo>
                      <a:pt x="0" y="7"/>
                      <a:pt x="25" y="32"/>
                      <a:pt x="22" y="85"/>
                    </a:cubicBezTo>
                    <a:cubicBezTo>
                      <a:pt x="33" y="85"/>
                      <a:pt x="33" y="85"/>
                      <a:pt x="33" y="85"/>
                    </a:cubicBezTo>
                    <a:cubicBezTo>
                      <a:pt x="38" y="85"/>
                      <a:pt x="41" y="81"/>
                      <a:pt x="41" y="77"/>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505050"/>
                  </a:solidFill>
                </a:endParaRPr>
              </a:p>
            </p:txBody>
          </p:sp>
          <p:sp>
            <p:nvSpPr>
              <p:cNvPr id="42" name="Freeform 41"/>
              <p:cNvSpPr>
                <a:spLocks/>
              </p:cNvSpPr>
              <p:nvPr/>
            </p:nvSpPr>
            <p:spPr bwMode="black">
              <a:xfrm>
                <a:off x="10387012" y="4206346"/>
                <a:ext cx="176213" cy="352425"/>
              </a:xfrm>
              <a:custGeom>
                <a:avLst/>
                <a:gdLst>
                  <a:gd name="T0" fmla="*/ 47 w 47"/>
                  <a:gd name="T1" fmla="*/ 9 h 94"/>
                  <a:gd name="T2" fmla="*/ 35 w 47"/>
                  <a:gd name="T3" fmla="*/ 2 h 94"/>
                  <a:gd name="T4" fmla="*/ 25 w 47"/>
                  <a:gd name="T5" fmla="*/ 6 h 94"/>
                  <a:gd name="T6" fmla="*/ 2 w 47"/>
                  <a:gd name="T7" fmla="*/ 81 h 94"/>
                  <a:gd name="T8" fmla="*/ 7 w 47"/>
                  <a:gd name="T9" fmla="*/ 90 h 94"/>
                  <a:gd name="T10" fmla="*/ 26 w 47"/>
                  <a:gd name="T11" fmla="*/ 94 h 94"/>
                  <a:gd name="T12" fmla="*/ 47 w 47"/>
                  <a:gd name="T13" fmla="*/ 9 h 94"/>
                </a:gdLst>
                <a:ahLst/>
                <a:cxnLst>
                  <a:cxn ang="0">
                    <a:pos x="T0" y="T1"/>
                  </a:cxn>
                  <a:cxn ang="0">
                    <a:pos x="T2" y="T3"/>
                  </a:cxn>
                  <a:cxn ang="0">
                    <a:pos x="T4" y="T5"/>
                  </a:cxn>
                  <a:cxn ang="0">
                    <a:pos x="T6" y="T7"/>
                  </a:cxn>
                  <a:cxn ang="0">
                    <a:pos x="T8" y="T9"/>
                  </a:cxn>
                  <a:cxn ang="0">
                    <a:pos x="T10" y="T11"/>
                  </a:cxn>
                  <a:cxn ang="0">
                    <a:pos x="T12" y="T13"/>
                  </a:cxn>
                </a:cxnLst>
                <a:rect l="0" t="0" r="r" b="b"/>
                <a:pathLst>
                  <a:path w="47" h="94">
                    <a:moveTo>
                      <a:pt x="47" y="9"/>
                    </a:moveTo>
                    <a:cubicBezTo>
                      <a:pt x="35" y="2"/>
                      <a:pt x="35" y="2"/>
                      <a:pt x="35" y="2"/>
                    </a:cubicBezTo>
                    <a:cubicBezTo>
                      <a:pt x="31" y="0"/>
                      <a:pt x="27" y="2"/>
                      <a:pt x="25" y="6"/>
                    </a:cubicBezTo>
                    <a:cubicBezTo>
                      <a:pt x="2" y="81"/>
                      <a:pt x="2" y="81"/>
                      <a:pt x="2" y="81"/>
                    </a:cubicBezTo>
                    <a:cubicBezTo>
                      <a:pt x="0" y="86"/>
                      <a:pt x="3" y="90"/>
                      <a:pt x="7" y="90"/>
                    </a:cubicBezTo>
                    <a:cubicBezTo>
                      <a:pt x="26" y="94"/>
                      <a:pt x="26" y="94"/>
                      <a:pt x="26" y="94"/>
                    </a:cubicBezTo>
                    <a:cubicBezTo>
                      <a:pt x="24" y="52"/>
                      <a:pt x="47" y="9"/>
                      <a:pt x="47" y="9"/>
                    </a:cubicBezTo>
                    <a:close/>
                  </a:path>
                </a:pathLst>
              </a:custGeom>
              <a:grpFill/>
              <a:ln>
                <a:noFill/>
              </a:ln>
            </p:spPr>
            <p:txBody>
              <a:bodyPr vert="horz" wrap="square" lIns="93260" tIns="46630" rIns="93260" bIns="46630" numCol="1" anchor="t" anchorCtr="0" compatLnSpc="1">
                <a:prstTxWarp prst="textNoShape">
                  <a:avLst/>
                </a:prstTxWarp>
              </a:bodyPr>
              <a:ls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a:lstStyle>
              <a:p>
                <a:endParaRPr lang="en-US" sz="1632">
                  <a:solidFill>
                    <a:srgbClr val="505050"/>
                  </a:solidFill>
                </a:endParaRPr>
              </a:p>
            </p:txBody>
          </p:sp>
        </p:grpSp>
      </p:grpSp>
      <p:sp>
        <p:nvSpPr>
          <p:cNvPr id="26"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21</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41918082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1000" fill="hold"/>
                                        <p:tgtEl>
                                          <p:spTgt spid="9"/>
                                        </p:tgtEl>
                                        <p:attrNameLst>
                                          <p:attrName>ppt_x</p:attrName>
                                        </p:attrNameLst>
                                      </p:cBhvr>
                                      <p:tavLst>
                                        <p:tav tm="0">
                                          <p:val>
                                            <p:strVal val="1+#ppt_w/2"/>
                                          </p:val>
                                        </p:tav>
                                        <p:tav tm="100000">
                                          <p:val>
                                            <p:strVal val="#ppt_x"/>
                                          </p:val>
                                        </p:tav>
                                      </p:tavLst>
                                    </p:anim>
                                    <p:anim calcmode="lin" valueType="num">
                                      <p:cBhvr additive="base">
                                        <p:cTn id="8" dur="10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000" fill="hold"/>
                                        <p:tgtEl>
                                          <p:spTgt spid="5"/>
                                        </p:tgtEl>
                                        <p:attrNameLst>
                                          <p:attrName>ppt_x</p:attrName>
                                        </p:attrNameLst>
                                      </p:cBhvr>
                                      <p:tavLst>
                                        <p:tav tm="0">
                                          <p:val>
                                            <p:strVal val="1+#ppt_w/2"/>
                                          </p:val>
                                        </p:tav>
                                        <p:tav tm="100000">
                                          <p:val>
                                            <p:strVal val="#ppt_x"/>
                                          </p:val>
                                        </p:tav>
                                      </p:tavLst>
                                    </p:anim>
                                    <p:anim calcmode="lin" valueType="num">
                                      <p:cBhvr additive="base">
                                        <p:cTn id="12" dur="10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sz="5000" spc="-102" dirty="0">
                <a:solidFill>
                  <a:srgbClr val="0070C0"/>
                </a:solidFill>
                <a:ea typeface="Segoe UI" pitchFamily="34" charset="0"/>
              </a:rPr>
              <a:t>Common Scenarios</a:t>
            </a:r>
          </a:p>
        </p:txBody>
      </p:sp>
      <p:grpSp>
        <p:nvGrpSpPr>
          <p:cNvPr id="3" name="Group 2"/>
          <p:cNvGrpSpPr/>
          <p:nvPr/>
        </p:nvGrpSpPr>
        <p:grpSpPr>
          <a:xfrm>
            <a:off x="7786692" y="1603148"/>
            <a:ext cx="3211775" cy="5878999"/>
            <a:chOff x="346778" y="1494973"/>
            <a:chExt cx="3463993" cy="6340673"/>
          </a:xfrm>
        </p:grpSpPr>
        <p:pic>
          <p:nvPicPr>
            <p:cNvPr id="5" name="Picture 2" descr="C:\Users\v-junyo\Documents\Jun_Mesh\Microsoft Files\DesignTools\Brand Photos\Office Brand - No_exp\On Campus\OFC10_Erin_001.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007" t="8803" r="21665" b="1240"/>
            <a:stretch/>
          </p:blipFill>
          <p:spPr bwMode="auto">
            <a:xfrm>
              <a:off x="346778" y="1494973"/>
              <a:ext cx="3463993" cy="3253609"/>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29"/>
            <p:cNvSpPr>
              <a:spLocks noChangeArrowheads="1"/>
            </p:cNvSpPr>
            <p:nvPr/>
          </p:nvSpPr>
          <p:spPr bwMode="auto">
            <a:xfrm>
              <a:off x="346778" y="4782467"/>
              <a:ext cx="3424140" cy="3053179"/>
            </a:xfrm>
            <a:prstGeom prst="rect">
              <a:avLst/>
            </a:prstGeom>
            <a:noFill/>
            <a:ln w="9525">
              <a:noFill/>
              <a:miter lim="800000"/>
              <a:headEnd/>
              <a:tailEnd/>
            </a:ln>
          </p:spPr>
          <p:txBody>
            <a:bodyPr lIns="93244" tIns="46623" rIns="93244" bIns="46623">
              <a:spAutoFit/>
            </a:bodyPr>
            <a:lstStyle/>
            <a:p>
              <a:pPr defTabSz="932402" fontAlgn="base">
                <a:lnSpc>
                  <a:spcPct val="90000"/>
                </a:lnSpc>
                <a:spcAft>
                  <a:spcPts val="510"/>
                </a:spcAft>
                <a:buClr>
                  <a:srgbClr val="F69F1E"/>
                </a:buClr>
                <a:buSzPct val="90000"/>
                <a:defRPr/>
              </a:pPr>
              <a:r>
                <a:rPr lang="en-US" sz="2856" kern="0" dirty="0">
                  <a:solidFill>
                    <a:srgbClr val="6BBD46"/>
                  </a:solidFill>
                  <a:latin typeface="Segoe UI Light" pitchFamily="34" charset="0"/>
                </a:rPr>
                <a:t>Students &amp; Home</a:t>
              </a:r>
            </a:p>
            <a:p>
              <a:pPr marL="4047" indent="-4047" defTabSz="932559">
                <a:lnSpc>
                  <a:spcPts val="2210"/>
                </a:lnSpc>
                <a:spcAft>
                  <a:spcPts val="510"/>
                </a:spcAft>
                <a:defRPr/>
              </a:pPr>
              <a:r>
                <a:rPr lang="en-US" sz="1836" dirty="0">
                  <a:solidFill>
                    <a:srgbClr val="505050"/>
                  </a:solidFill>
                </a:rPr>
                <a:t>Shared access and editing to regularly updated group information.  </a:t>
              </a:r>
            </a:p>
            <a:p>
              <a:pPr marL="4047" indent="-4047" defTabSz="932559">
                <a:lnSpc>
                  <a:spcPts val="2210"/>
                </a:lnSpc>
                <a:spcAft>
                  <a:spcPts val="510"/>
                </a:spcAft>
                <a:defRPr/>
              </a:pPr>
              <a:endParaRPr lang="en-US" sz="1836" dirty="0">
                <a:solidFill>
                  <a:srgbClr val="505050"/>
                </a:solidFill>
              </a:endParaRPr>
            </a:p>
            <a:p>
              <a:pPr marL="4047" indent="-4047" defTabSz="932559">
                <a:lnSpc>
                  <a:spcPts val="2210"/>
                </a:lnSpc>
                <a:spcAft>
                  <a:spcPts val="510"/>
                </a:spcAft>
                <a:defRPr/>
              </a:pPr>
              <a:endParaRPr lang="en-US" sz="1836" dirty="0">
                <a:solidFill>
                  <a:srgbClr val="505050"/>
                </a:solidFill>
              </a:endParaRPr>
            </a:p>
            <a:p>
              <a:pPr marL="4047" indent="-4047" defTabSz="932559">
                <a:lnSpc>
                  <a:spcPts val="2210"/>
                </a:lnSpc>
                <a:spcAft>
                  <a:spcPts val="510"/>
                </a:spcAft>
                <a:defRPr/>
              </a:pPr>
              <a:endParaRPr lang="en-US" sz="1530" kern="0" dirty="0">
                <a:solidFill>
                  <a:srgbClr val="595959"/>
                </a:solidFill>
              </a:endParaRPr>
            </a:p>
            <a:p>
              <a:pPr marL="4047" indent="-4047" defTabSz="932559">
                <a:lnSpc>
                  <a:spcPts val="2210"/>
                </a:lnSpc>
                <a:spcAft>
                  <a:spcPts val="510"/>
                </a:spcAft>
                <a:defRPr/>
              </a:pPr>
              <a:endParaRPr lang="en-US" sz="1530" kern="0" dirty="0">
                <a:solidFill>
                  <a:srgbClr val="595959"/>
                </a:solidFill>
              </a:endParaRPr>
            </a:p>
          </p:txBody>
        </p:sp>
      </p:grpSp>
      <p:grpSp>
        <p:nvGrpSpPr>
          <p:cNvPr id="8" name="Group 7"/>
          <p:cNvGrpSpPr/>
          <p:nvPr/>
        </p:nvGrpSpPr>
        <p:grpSpPr>
          <a:xfrm>
            <a:off x="836832" y="1603149"/>
            <a:ext cx="3242158" cy="5897083"/>
            <a:chOff x="818045" y="1571857"/>
            <a:chExt cx="3178875" cy="5781979"/>
          </a:xfrm>
        </p:grpSpPr>
        <p:pic>
          <p:nvPicPr>
            <p:cNvPr id="1029" name="Picture 5" descr="C:\Users\v-junyo\Documents\Jun_Mesh\Microsoft Files\DesignTools\Brand Photos\Office Brand - No_exp\Office Anywhere\coworker office cell phone talking conversation three people texting.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21440" t="9447" r="26757" b="18643"/>
            <a:stretch/>
          </p:blipFill>
          <p:spPr bwMode="auto">
            <a:xfrm>
              <a:off x="818045" y="1571857"/>
              <a:ext cx="3178875" cy="294184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29"/>
            <p:cNvSpPr>
              <a:spLocks noChangeArrowheads="1"/>
            </p:cNvSpPr>
            <p:nvPr/>
          </p:nvSpPr>
          <p:spPr bwMode="auto">
            <a:xfrm>
              <a:off x="830746" y="4570459"/>
              <a:ext cx="3112855" cy="2783377"/>
            </a:xfrm>
            <a:prstGeom prst="rect">
              <a:avLst/>
            </a:prstGeom>
            <a:noFill/>
            <a:ln w="9525">
              <a:noFill/>
              <a:miter lim="800000"/>
              <a:headEnd/>
              <a:tailEnd/>
            </a:ln>
          </p:spPr>
          <p:txBody>
            <a:bodyPr lIns="93244" tIns="46623" rIns="93244" bIns="46623">
              <a:spAutoFit/>
            </a:bodyPr>
            <a:lstStyle/>
            <a:p>
              <a:pPr defTabSz="932402" fontAlgn="base">
                <a:lnSpc>
                  <a:spcPct val="90000"/>
                </a:lnSpc>
                <a:spcAft>
                  <a:spcPts val="510"/>
                </a:spcAft>
                <a:buClr>
                  <a:srgbClr val="F69F1E"/>
                </a:buClr>
                <a:buSzPct val="90000"/>
                <a:defRPr/>
              </a:pPr>
              <a:r>
                <a:rPr lang="en-US" sz="2856" kern="0" dirty="0">
                  <a:solidFill>
                    <a:srgbClr val="6BBD46"/>
                  </a:solidFill>
                  <a:latin typeface="Segoe UI Light" pitchFamily="34" charset="0"/>
                </a:rPr>
                <a:t>Mobile Workers</a:t>
              </a:r>
            </a:p>
            <a:p>
              <a:pPr marL="4047" indent="-4047" defTabSz="932559">
                <a:lnSpc>
                  <a:spcPts val="2210"/>
                </a:lnSpc>
                <a:spcAft>
                  <a:spcPts val="510"/>
                </a:spcAft>
                <a:defRPr/>
              </a:pPr>
              <a:r>
                <a:rPr lang="en-US" sz="1836" dirty="0">
                  <a:solidFill>
                    <a:srgbClr val="505050"/>
                  </a:solidFill>
                </a:rPr>
                <a:t>Anywhere access to files and common productivity tools when Office isn't available.</a:t>
              </a:r>
            </a:p>
            <a:p>
              <a:pPr marL="4047" indent="-4047" defTabSz="932559">
                <a:lnSpc>
                  <a:spcPts val="2210"/>
                </a:lnSpc>
                <a:spcAft>
                  <a:spcPts val="510"/>
                </a:spcAft>
                <a:defRPr/>
              </a:pPr>
              <a:endParaRPr lang="en-US" sz="1836" dirty="0">
                <a:solidFill>
                  <a:srgbClr val="505050"/>
                </a:solidFill>
              </a:endParaRPr>
            </a:p>
            <a:p>
              <a:pPr marL="4047" indent="-4047" defTabSz="932559">
                <a:lnSpc>
                  <a:spcPts val="2210"/>
                </a:lnSpc>
                <a:spcAft>
                  <a:spcPts val="510"/>
                </a:spcAft>
                <a:defRPr/>
              </a:pPr>
              <a:endParaRPr lang="en-US" sz="1020" dirty="0">
                <a:solidFill>
                  <a:srgbClr val="505050"/>
                </a:solidFill>
              </a:endParaRPr>
            </a:p>
            <a:p>
              <a:pPr marL="4047" indent="-4047" defTabSz="932559">
                <a:lnSpc>
                  <a:spcPts val="2210"/>
                </a:lnSpc>
                <a:spcAft>
                  <a:spcPts val="510"/>
                </a:spcAft>
                <a:defRPr/>
              </a:pPr>
              <a:endParaRPr lang="en-US" sz="1530" kern="0" dirty="0">
                <a:solidFill>
                  <a:srgbClr val="595959"/>
                </a:solidFill>
              </a:endParaRPr>
            </a:p>
            <a:p>
              <a:pPr marL="4047" indent="-4047" defTabSz="932559">
                <a:lnSpc>
                  <a:spcPts val="2210"/>
                </a:lnSpc>
                <a:spcAft>
                  <a:spcPts val="510"/>
                </a:spcAft>
                <a:defRPr/>
              </a:pPr>
              <a:endParaRPr lang="en-US" sz="1530" kern="0" dirty="0">
                <a:solidFill>
                  <a:srgbClr val="595959"/>
                </a:solidFill>
              </a:endParaRPr>
            </a:p>
          </p:txBody>
        </p:sp>
      </p:grpSp>
      <p:sp>
        <p:nvSpPr>
          <p:cNvPr id="12" name="Content Placeholder 2"/>
          <p:cNvSpPr txBox="1">
            <a:spLocks/>
          </p:cNvSpPr>
          <p:nvPr/>
        </p:nvSpPr>
        <p:spPr>
          <a:xfrm>
            <a:off x="-4020422" y="1839562"/>
            <a:ext cx="11188326" cy="4936518"/>
          </a:xfrm>
          <a:prstGeom prst="rect">
            <a:avLst/>
          </a:prstGeom>
        </p:spPr>
        <p:txBody>
          <a:bodyPr vert="horz" wrap="square" lIns="0" tIns="0" rIns="0" bIns="0" rtlCol="0">
            <a:normAutofit/>
          </a:bodyPr>
          <a:lstStyle>
            <a:lvl1pPr marL="215860" indent="-215860" algn="l" defTabSz="914173" rtl="0" eaLnBrk="1" latinLnBrk="0" hangingPunct="1">
              <a:lnSpc>
                <a:spcPct val="90000"/>
              </a:lnSpc>
              <a:spcBef>
                <a:spcPct val="20000"/>
              </a:spcBef>
              <a:buClrTx/>
              <a:buSzPct val="90000"/>
              <a:buFont typeface="Arial" pitchFamily="34" charset="0"/>
              <a:buChar char="•"/>
              <a:defRPr sz="2400" kern="1200">
                <a:gradFill>
                  <a:gsLst>
                    <a:gs pos="2917">
                      <a:schemeClr val="tx2"/>
                    </a:gs>
                    <a:gs pos="33000">
                      <a:schemeClr val="tx2"/>
                    </a:gs>
                  </a:gsLst>
                  <a:lin ang="5400000" scaled="0"/>
                </a:gradFill>
                <a:latin typeface="Segoe UI" pitchFamily="34" charset="0"/>
                <a:ea typeface="+mn-ea"/>
                <a:cs typeface="+mn-cs"/>
              </a:defRPr>
            </a:lvl1pPr>
            <a:lvl2pPr marL="441232" indent="-204747" algn="l" defTabSz="914173" rtl="0" eaLnBrk="1" latinLnBrk="0" hangingPunct="1">
              <a:lnSpc>
                <a:spcPct val="90000"/>
              </a:lnSpc>
              <a:spcBef>
                <a:spcPct val="20000"/>
              </a:spcBef>
              <a:buClrTx/>
              <a:buSzPct val="90000"/>
              <a:buFont typeface="Arial" pitchFamily="34" charset="0"/>
              <a:buChar char="•"/>
              <a:defRPr sz="2000" kern="1200">
                <a:gradFill>
                  <a:gsLst>
                    <a:gs pos="2917">
                      <a:schemeClr val="tx2"/>
                    </a:gs>
                    <a:gs pos="33000">
                      <a:schemeClr val="tx2"/>
                    </a:gs>
                  </a:gsLst>
                  <a:lin ang="5400000" scaled="0"/>
                </a:gradFill>
                <a:latin typeface="Segoe UI Light" pitchFamily="34" charset="0"/>
                <a:ea typeface="+mn-ea"/>
                <a:cs typeface="+mn-cs"/>
              </a:defRPr>
            </a:lvl2pPr>
            <a:lvl3pPr marL="666610" indent="-214266" algn="l" defTabSz="914173" rtl="0" eaLnBrk="1" latinLnBrk="0" hangingPunct="1">
              <a:lnSpc>
                <a:spcPct val="90000"/>
              </a:lnSpc>
              <a:spcBef>
                <a:spcPct val="20000"/>
              </a:spcBef>
              <a:buClrTx/>
              <a:buSzPct val="90000"/>
              <a:buFont typeface="Arial" pitchFamily="34" charset="0"/>
              <a:buChar char="•"/>
              <a:defRPr lang="en-US" sz="1900" kern="1200" dirty="0">
                <a:gradFill>
                  <a:gsLst>
                    <a:gs pos="2917">
                      <a:schemeClr val="tx2"/>
                    </a:gs>
                    <a:gs pos="33000">
                      <a:schemeClr val="tx2"/>
                    </a:gs>
                  </a:gsLst>
                  <a:lin ang="5400000" scaled="0"/>
                </a:gradFill>
                <a:latin typeface="Segoe UI Light" pitchFamily="34" charset="0"/>
                <a:ea typeface="+mn-ea"/>
                <a:cs typeface="+mn-cs"/>
              </a:defRPr>
            </a:lvl3pPr>
            <a:lvl4pPr marL="849134" indent="-182524" algn="l" defTabSz="914173" rtl="0" eaLnBrk="1" latinLnBrk="0" hangingPunct="1">
              <a:lnSpc>
                <a:spcPct val="90000"/>
              </a:lnSpc>
              <a:spcBef>
                <a:spcPct val="20000"/>
              </a:spcBef>
              <a:buClrTx/>
              <a:buSzPct val="90000"/>
              <a:buFont typeface="Arial" pitchFamily="34" charset="0"/>
              <a:buChar char="•"/>
              <a:defRPr sz="1900" kern="1200">
                <a:gradFill>
                  <a:gsLst>
                    <a:gs pos="2917">
                      <a:schemeClr val="tx2"/>
                    </a:gs>
                    <a:gs pos="33000">
                      <a:schemeClr val="tx2"/>
                    </a:gs>
                  </a:gsLst>
                  <a:lin ang="5400000" scaled="0"/>
                </a:gradFill>
                <a:latin typeface="Segoe UI Light" pitchFamily="34" charset="0"/>
                <a:ea typeface="+mn-ea"/>
                <a:cs typeface="+mn-cs"/>
              </a:defRPr>
            </a:lvl4pPr>
            <a:lvl5pPr marL="1042768" indent="-182524" algn="l" defTabSz="914173" rtl="0" eaLnBrk="1" latinLnBrk="0" hangingPunct="1">
              <a:lnSpc>
                <a:spcPct val="90000"/>
              </a:lnSpc>
              <a:spcBef>
                <a:spcPct val="20000"/>
              </a:spcBef>
              <a:buClrTx/>
              <a:buSzPct val="90000"/>
              <a:buFont typeface="Arial" pitchFamily="34" charset="0"/>
              <a:buChar char="•"/>
              <a:defRPr sz="1900" kern="1200">
                <a:gradFill>
                  <a:gsLst>
                    <a:gs pos="2917">
                      <a:schemeClr val="tx2"/>
                    </a:gs>
                    <a:gs pos="33000">
                      <a:schemeClr val="tx2"/>
                    </a:gs>
                  </a:gsLst>
                  <a:lin ang="5400000" scaled="0"/>
                </a:gradFill>
                <a:latin typeface="Segoe UI Light" pitchFamily="34" charset="0"/>
                <a:ea typeface="+mn-ea"/>
                <a:cs typeface="+mn-cs"/>
              </a:defRPr>
            </a:lvl5pPr>
            <a:lvl6pPr marL="2513979" indent="-228544" algn="l" defTabSz="91417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61" indent="-228544" algn="l" defTabSz="91417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49" indent="-228544" algn="l" defTabSz="91417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35" indent="-228544" algn="l" defTabSz="91417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428" dirty="0">
              <a:gradFill>
                <a:gsLst>
                  <a:gs pos="2917">
                    <a:srgbClr val="012654"/>
                  </a:gs>
                  <a:gs pos="33000">
                    <a:srgbClr val="012654"/>
                  </a:gs>
                </a:gsLst>
                <a:lin ang="5400000" scaled="0"/>
              </a:gradFill>
            </a:endParaRPr>
          </a:p>
        </p:txBody>
      </p:sp>
      <p:grpSp>
        <p:nvGrpSpPr>
          <p:cNvPr id="6" name="Group 5"/>
          <p:cNvGrpSpPr/>
          <p:nvPr/>
        </p:nvGrpSpPr>
        <p:grpSpPr>
          <a:xfrm>
            <a:off x="4336908" y="1603149"/>
            <a:ext cx="3215923" cy="5457111"/>
            <a:chOff x="8478904" y="1600666"/>
            <a:chExt cx="3153152" cy="5350595"/>
          </a:xfrm>
        </p:grpSpPr>
        <p:sp>
          <p:nvSpPr>
            <p:cNvPr id="10" name="Rectangle 29"/>
            <p:cNvSpPr>
              <a:spLocks noChangeArrowheads="1"/>
            </p:cNvSpPr>
            <p:nvPr/>
          </p:nvSpPr>
          <p:spPr bwMode="auto">
            <a:xfrm>
              <a:off x="8493802" y="4586012"/>
              <a:ext cx="3112854" cy="2365249"/>
            </a:xfrm>
            <a:prstGeom prst="rect">
              <a:avLst/>
            </a:prstGeom>
            <a:noFill/>
            <a:ln w="9525">
              <a:noFill/>
              <a:miter lim="800000"/>
              <a:headEnd/>
              <a:tailEnd/>
            </a:ln>
          </p:spPr>
          <p:txBody>
            <a:bodyPr lIns="93244" tIns="46623" rIns="93244" bIns="46623">
              <a:spAutoFit/>
            </a:bodyPr>
            <a:lstStyle/>
            <a:p>
              <a:pPr defTabSz="932402" fontAlgn="base">
                <a:lnSpc>
                  <a:spcPct val="90000"/>
                </a:lnSpc>
                <a:spcAft>
                  <a:spcPts val="510"/>
                </a:spcAft>
                <a:buClr>
                  <a:srgbClr val="F69F1E"/>
                </a:buClr>
                <a:buSzPct val="90000"/>
                <a:defRPr/>
              </a:pPr>
              <a:r>
                <a:rPr lang="en-US" sz="2856" kern="0" dirty="0" err="1">
                  <a:solidFill>
                    <a:srgbClr val="6BBD46"/>
                  </a:solidFill>
                  <a:latin typeface="Segoe UI Light" pitchFamily="34" charset="0"/>
                </a:rPr>
                <a:t>Deskless</a:t>
              </a:r>
              <a:r>
                <a:rPr lang="en-US" sz="2856" kern="0" dirty="0">
                  <a:solidFill>
                    <a:srgbClr val="6BBD46"/>
                  </a:solidFill>
                  <a:latin typeface="Segoe UI Light" pitchFamily="34" charset="0"/>
                </a:rPr>
                <a:t> Workers</a:t>
              </a:r>
            </a:p>
            <a:p>
              <a:pPr marL="4047" indent="-4047" defTabSz="932559">
                <a:lnSpc>
                  <a:spcPts val="2210"/>
                </a:lnSpc>
                <a:spcAft>
                  <a:spcPts val="510"/>
                </a:spcAft>
                <a:defRPr/>
              </a:pPr>
              <a:r>
                <a:rPr lang="en-US" sz="1836" dirty="0">
                  <a:solidFill>
                    <a:srgbClr val="505050"/>
                  </a:solidFill>
                </a:rPr>
                <a:t>Provide cost effective access to productivity tools to remote or branch employees. </a:t>
              </a:r>
            </a:p>
            <a:p>
              <a:pPr marL="4047" indent="-4047" defTabSz="932559">
                <a:lnSpc>
                  <a:spcPts val="2210"/>
                </a:lnSpc>
                <a:spcAft>
                  <a:spcPts val="510"/>
                </a:spcAft>
                <a:defRPr/>
              </a:pPr>
              <a:endParaRPr lang="en-US" sz="1836" dirty="0">
                <a:solidFill>
                  <a:srgbClr val="505050"/>
                </a:solidFill>
              </a:endParaRPr>
            </a:p>
            <a:p>
              <a:pPr marL="4047" indent="-4047" defTabSz="932559">
                <a:lnSpc>
                  <a:spcPts val="2210"/>
                </a:lnSpc>
                <a:spcAft>
                  <a:spcPts val="510"/>
                </a:spcAft>
                <a:defRPr/>
              </a:pPr>
              <a:endParaRPr lang="en-US" sz="1836" dirty="0">
                <a:solidFill>
                  <a:srgbClr val="505050"/>
                </a:solidFill>
              </a:endParaRPr>
            </a:p>
          </p:txBody>
        </p:sp>
        <p:pic>
          <p:nvPicPr>
            <p:cNvPr id="2050" name="Picture 2" descr="http://cashierjobdescription.org/wp-content/uploads/2012/05/Cashier-Job-Description.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3660" b="3042"/>
            <a:stretch/>
          </p:blipFill>
          <p:spPr bwMode="auto">
            <a:xfrm>
              <a:off x="8478904" y="1600666"/>
              <a:ext cx="3153152" cy="2941841"/>
            </a:xfrm>
            <a:prstGeom prst="rect">
              <a:avLst/>
            </a:prstGeom>
            <a:noFill/>
            <a:extLst>
              <a:ext uri="{909E8E84-426E-40DD-AFC4-6F175D3DCCD1}">
                <a14:hiddenFill xmlns:a14="http://schemas.microsoft.com/office/drawing/2010/main">
                  <a:solidFill>
                    <a:srgbClr val="FFFFFF"/>
                  </a:solidFill>
                </a14:hiddenFill>
              </a:ext>
            </a:extLst>
          </p:spPr>
        </p:pic>
      </p:grpSp>
      <p:sp>
        <p:nvSpPr>
          <p:cNvPr id="13"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22</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83485963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1000" fill="hold"/>
                                        <p:tgtEl>
                                          <p:spTgt spid="8"/>
                                        </p:tgtEl>
                                        <p:attrNameLst>
                                          <p:attrName>ppt_x</p:attrName>
                                        </p:attrNameLst>
                                      </p:cBhvr>
                                      <p:tavLst>
                                        <p:tav tm="0">
                                          <p:val>
                                            <p:strVal val="1+#ppt_w/2"/>
                                          </p:val>
                                        </p:tav>
                                        <p:tav tm="100000">
                                          <p:val>
                                            <p:strVal val="#ppt_x"/>
                                          </p:val>
                                        </p:tav>
                                      </p:tavLst>
                                    </p:anim>
                                    <p:anim calcmode="lin" valueType="num">
                                      <p:cBhvr additive="base">
                                        <p:cTn id="8" dur="10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decel="100000" fill="hold" nodeType="withEffect">
                                  <p:stCondLst>
                                    <p:cond delay="25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1+#ppt_w/2"/>
                                          </p:val>
                                        </p:tav>
                                        <p:tav tm="100000">
                                          <p:val>
                                            <p:strVal val="#ppt_x"/>
                                          </p:val>
                                        </p:tav>
                                      </p:tavLst>
                                    </p:anim>
                                    <p:anim calcmode="lin" valueType="num">
                                      <p:cBhvr additive="base">
                                        <p:cTn id="12" dur="1000" fill="hold"/>
                                        <p:tgtEl>
                                          <p:spTgt spid="6"/>
                                        </p:tgtEl>
                                        <p:attrNameLst>
                                          <p:attrName>ppt_y</p:attrName>
                                        </p:attrNameLst>
                                      </p:cBhvr>
                                      <p:tavLst>
                                        <p:tav tm="0">
                                          <p:val>
                                            <p:strVal val="#ppt_y"/>
                                          </p:val>
                                        </p:tav>
                                        <p:tav tm="100000">
                                          <p:val>
                                            <p:strVal val="#ppt_y"/>
                                          </p:val>
                                        </p:tav>
                                      </p:tavLst>
                                    </p:anim>
                                  </p:childTnLst>
                                </p:cTn>
                              </p:par>
                              <p:par>
                                <p:cTn id="13" presetID="2" presetClass="entr" presetSubtype="2" decel="100000" fill="hold" nodeType="withEffect">
                                  <p:stCondLst>
                                    <p:cond delay="5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000" fill="hold"/>
                                        <p:tgtEl>
                                          <p:spTgt spid="3"/>
                                        </p:tgtEl>
                                        <p:attrNameLst>
                                          <p:attrName>ppt_x</p:attrName>
                                        </p:attrNameLst>
                                      </p:cBhvr>
                                      <p:tavLst>
                                        <p:tav tm="0">
                                          <p:val>
                                            <p:strVal val="1+#ppt_w/2"/>
                                          </p:val>
                                        </p:tav>
                                        <p:tav tm="100000">
                                          <p:val>
                                            <p:strVal val="#ppt_x"/>
                                          </p:val>
                                        </p:tav>
                                      </p:tavLst>
                                    </p:anim>
                                    <p:anim calcmode="lin" valueType="num">
                                      <p:cBhvr additive="base">
                                        <p:cTn id="16" dur="10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sz="5000" dirty="0">
                <a:solidFill>
                  <a:srgbClr val="0070C0"/>
                </a:solidFill>
                <a:ea typeface="Segoe UI" pitchFamily="34" charset="0"/>
              </a:rPr>
              <a:t>Office 2013 Web Apps </a:t>
            </a:r>
            <a:r>
              <a:rPr lang="en-US" sz="5000" dirty="0" smtClean="0">
                <a:solidFill>
                  <a:srgbClr val="0070C0"/>
                </a:solidFill>
                <a:ea typeface="Segoe UI" pitchFamily="34" charset="0"/>
              </a:rPr>
              <a:t>Licensing</a:t>
            </a:r>
            <a:r>
              <a:rPr lang="en-US" sz="5000" dirty="0">
                <a:solidFill>
                  <a:srgbClr val="0070C0"/>
                </a:solidFill>
                <a:ea typeface="Segoe UI" pitchFamily="34" charset="0"/>
              </a:rPr>
              <a:t/>
            </a:r>
            <a:br>
              <a:rPr lang="en-US" sz="5000" dirty="0">
                <a:solidFill>
                  <a:srgbClr val="0070C0"/>
                </a:solidFill>
                <a:ea typeface="Segoe UI" pitchFamily="34" charset="0"/>
              </a:rPr>
            </a:br>
            <a:r>
              <a:rPr lang="en-US" sz="2000" dirty="0">
                <a:solidFill>
                  <a:srgbClr val="0070C0"/>
                </a:solidFill>
                <a:ea typeface="Segoe UI" pitchFamily="34" charset="0"/>
              </a:rPr>
              <a:t>On Premises Web Apps deployments</a:t>
            </a:r>
          </a:p>
        </p:txBody>
      </p:sp>
      <p:sp>
        <p:nvSpPr>
          <p:cNvPr id="3" name="Content Placeholder 2"/>
          <p:cNvSpPr>
            <a:spLocks noGrp="1"/>
          </p:cNvSpPr>
          <p:nvPr>
            <p:ph idx="4294967295"/>
          </p:nvPr>
        </p:nvSpPr>
        <p:spPr>
          <a:xfrm>
            <a:off x="655637" y="1489421"/>
            <a:ext cx="10363200" cy="1370247"/>
          </a:xfrm>
          <a:prstGeom prst="rect">
            <a:avLst/>
          </a:prstGeom>
        </p:spPr>
        <p:txBody>
          <a:bodyPr/>
          <a:lstStyle/>
          <a:p>
            <a:pPr marL="228600" indent="-228600" defTabSz="914400">
              <a:spcBef>
                <a:spcPts val="1000"/>
              </a:spcBef>
              <a:buSzPct val="100000"/>
            </a:pPr>
            <a:r>
              <a:rPr lang="en-US" sz="1836" dirty="0">
                <a:solidFill>
                  <a:srgbClr val="505050"/>
                </a:solidFill>
                <a:latin typeface="+mn-lt"/>
                <a:cs typeface="Segoe UI" panose="020B0502040204020203" pitchFamily="34" charset="0"/>
              </a:rPr>
              <a:t>I have internal users who want to access Office documents via Office Web Apps, what licenses do I need to be compliant?</a:t>
            </a:r>
          </a:p>
          <a:p>
            <a:pPr marL="0" indent="0">
              <a:buNone/>
            </a:pPr>
            <a:endParaRPr lang="en-US" dirty="0">
              <a:latin typeface="Segoe UI" panose="020B0502040204020203" pitchFamily="34" charset="0"/>
              <a:cs typeface="Segoe UI" panose="020B0502040204020203" pitchFamily="34" charset="0"/>
            </a:endParaRPr>
          </a:p>
        </p:txBody>
      </p:sp>
      <p:sp>
        <p:nvSpPr>
          <p:cNvPr id="4" name="Content Placeholder 2"/>
          <p:cNvSpPr txBox="1">
            <a:spLocks/>
          </p:cNvSpPr>
          <p:nvPr/>
        </p:nvSpPr>
        <p:spPr>
          <a:xfrm>
            <a:off x="655637" y="3734315"/>
            <a:ext cx="10950910" cy="777169"/>
          </a:xfrm>
          <a:prstGeom prst="rect">
            <a:avLst/>
          </a:prstGeom>
        </p:spPr>
        <p:txBody>
          <a:bodyPr vert="horz" lIns="93260" tIns="46630" rIns="93260" bIns="4663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836" dirty="0" smtClean="0">
                <a:solidFill>
                  <a:srgbClr val="505050"/>
                </a:solidFill>
                <a:cs typeface="Segoe UI" panose="020B0502040204020203" pitchFamily="34" charset="0"/>
              </a:rPr>
              <a:t>Our </a:t>
            </a:r>
            <a:r>
              <a:rPr lang="en-US" sz="1836" dirty="0">
                <a:solidFill>
                  <a:srgbClr val="505050"/>
                </a:solidFill>
                <a:cs typeface="Segoe UI" panose="020B0502040204020203" pitchFamily="34" charset="0"/>
              </a:rPr>
              <a:t>company users (who are licensed for </a:t>
            </a:r>
            <a:r>
              <a:rPr lang="en-US" sz="1836" dirty="0" smtClean="0">
                <a:solidFill>
                  <a:srgbClr val="505050"/>
                </a:solidFill>
                <a:cs typeface="Segoe UI" panose="020B0502040204020203" pitchFamily="34" charset="0"/>
              </a:rPr>
              <a:t>Office Client) </a:t>
            </a:r>
            <a:r>
              <a:rPr lang="en-US" sz="1836" dirty="0">
                <a:solidFill>
                  <a:srgbClr val="505050"/>
                </a:solidFill>
                <a:cs typeface="Segoe UI" panose="020B0502040204020203" pitchFamily="34" charset="0"/>
              </a:rPr>
              <a:t>are working with external users </a:t>
            </a:r>
            <a:r>
              <a:rPr lang="en-US" sz="1836" dirty="0" smtClean="0">
                <a:solidFill>
                  <a:srgbClr val="505050"/>
                </a:solidFill>
                <a:cs typeface="Segoe UI" panose="020B0502040204020203" pitchFamily="34" charset="0"/>
              </a:rPr>
              <a:t>on </a:t>
            </a:r>
            <a:r>
              <a:rPr lang="en-US" sz="1836" dirty="0">
                <a:solidFill>
                  <a:srgbClr val="505050"/>
                </a:solidFill>
                <a:cs typeface="Segoe UI" panose="020B0502040204020203" pitchFamily="34" charset="0"/>
              </a:rPr>
              <a:t>projects, what licensing do those external users need to access Office </a:t>
            </a:r>
            <a:r>
              <a:rPr lang="en-US" sz="1836" dirty="0" smtClean="0">
                <a:solidFill>
                  <a:srgbClr val="505050"/>
                </a:solidFill>
                <a:cs typeface="Segoe UI" panose="020B0502040204020203" pitchFamily="34" charset="0"/>
              </a:rPr>
              <a:t>documents </a:t>
            </a:r>
            <a:r>
              <a:rPr lang="en-US" sz="1836" dirty="0">
                <a:solidFill>
                  <a:srgbClr val="505050"/>
                </a:solidFill>
                <a:cs typeface="Segoe UI" panose="020B0502040204020203" pitchFamily="34" charset="0"/>
              </a:rPr>
              <a:t>via Office Web Apps?</a:t>
            </a:r>
            <a:endParaRPr lang="en-US" sz="2856" dirty="0">
              <a:solidFill>
                <a:srgbClr val="505050"/>
              </a:solidFill>
              <a:cs typeface="Segoe UI" panose="020B0502040204020203" pitchFamily="34" charset="0"/>
            </a:endParaRPr>
          </a:p>
        </p:txBody>
      </p:sp>
      <p:sp>
        <p:nvSpPr>
          <p:cNvPr id="6" name="Rectangle 1"/>
          <p:cNvSpPr>
            <a:spLocks noChangeArrowheads="1"/>
          </p:cNvSpPr>
          <p:nvPr/>
        </p:nvSpPr>
        <p:spPr bwMode="auto">
          <a:xfrm>
            <a:off x="1264802" y="5715944"/>
            <a:ext cx="7023163" cy="2197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3260" tIns="46630" rIns="93260" bIns="46630" numCol="1" anchor="ctr" anchorCtr="0" compatLnSpc="1">
            <a:prstTxWarp prst="textNoShape">
              <a:avLst/>
            </a:prstTxWarp>
            <a:spAutoFit/>
          </a:bodyPr>
          <a:lstStyle/>
          <a:p>
            <a:pPr defTabSz="932597" eaLnBrk="0" fontAlgn="ctr" hangingPunct="0">
              <a:spcBef>
                <a:spcPct val="0"/>
              </a:spcBef>
              <a:spcAft>
                <a:spcPct val="0"/>
              </a:spcAft>
            </a:pPr>
            <a:r>
              <a:rPr lang="en-US" sz="816" b="1" dirty="0">
                <a:solidFill>
                  <a:srgbClr val="505050"/>
                </a:solidFill>
                <a:ea typeface="Times New Roman" panose="02020603050405020304" pitchFamily="18" charset="0"/>
                <a:cs typeface="Segoe UI" panose="020B0502040204020203" pitchFamily="34" charset="0"/>
              </a:rPr>
              <a:t>*External Users: </a:t>
            </a:r>
            <a:r>
              <a:rPr lang="en-US" sz="816" dirty="0">
                <a:solidFill>
                  <a:srgbClr val="505050"/>
                </a:solidFill>
                <a:ea typeface="Times New Roman" panose="02020603050405020304" pitchFamily="18" charset="0"/>
                <a:cs typeface="Segoe UI" panose="020B0502040204020203" pitchFamily="34" charset="0"/>
              </a:rPr>
              <a:t> </a:t>
            </a:r>
            <a:r>
              <a:rPr lang="en-US" sz="816" dirty="0">
                <a:solidFill>
                  <a:srgbClr val="404040"/>
                </a:solidFill>
                <a:ea typeface="Times New Roman" panose="02020603050405020304" pitchFamily="18" charset="0"/>
                <a:cs typeface="Segoe UI" panose="020B0502040204020203" pitchFamily="34" charset="0"/>
              </a:rPr>
              <a:t>defined as users that are not either your or your affiliates’ employees, or your or your affiliates’ onsite contractors or onsite agents.</a:t>
            </a:r>
            <a:endParaRPr lang="en-US" sz="1632" dirty="0">
              <a:solidFill>
                <a:srgbClr val="505050"/>
              </a:solidFill>
              <a:cs typeface="Segoe UI" panose="020B0502040204020203" pitchFamily="34" charset="0"/>
            </a:endParaRPr>
          </a:p>
        </p:txBody>
      </p:sp>
      <p:graphicFrame>
        <p:nvGraphicFramePr>
          <p:cNvPr id="7" name="Table 6"/>
          <p:cNvGraphicFramePr>
            <a:graphicFrameLocks noGrp="1"/>
          </p:cNvGraphicFramePr>
          <p:nvPr>
            <p:extLst>
              <p:ext uri="{D42A27DB-BD31-4B8C-83A1-F6EECF244321}">
                <p14:modId xmlns:p14="http://schemas.microsoft.com/office/powerpoint/2010/main" val="3368387939"/>
              </p:ext>
            </p:extLst>
          </p:nvPr>
        </p:nvGraphicFramePr>
        <p:xfrm>
          <a:off x="1399104" y="2259375"/>
          <a:ext cx="6918171" cy="1134666"/>
        </p:xfrm>
        <a:graphic>
          <a:graphicData uri="http://schemas.openxmlformats.org/drawingml/2006/table">
            <a:tbl>
              <a:tblPr firstRow="1" bandRow="1">
                <a:tableStyleId>{073A0DAA-6AF3-43AB-8588-CEC1D06C72B9}</a:tableStyleId>
              </a:tblPr>
              <a:tblGrid>
                <a:gridCol w="3253203"/>
                <a:gridCol w="3664968"/>
              </a:tblGrid>
              <a:tr h="378222">
                <a:tc>
                  <a:txBody>
                    <a:bodyPr/>
                    <a:lstStyle/>
                    <a:p>
                      <a:r>
                        <a:rPr lang="en-US" sz="1200" dirty="0" smtClean="0"/>
                        <a:t>Scenario</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Internal User</a:t>
                      </a:r>
                      <a:endParaRPr lang="en-US" sz="1200" dirty="0">
                        <a:latin typeface="Segoe UI" panose="020B0502040204020203" pitchFamily="34" charset="0"/>
                        <a:cs typeface="Segoe UI" panose="020B0502040204020203" pitchFamily="34" charset="0"/>
                      </a:endParaRPr>
                    </a:p>
                  </a:txBody>
                  <a:tcPr marL="93260" marR="93260" marT="46630" marB="46630"/>
                </a:tc>
              </a:tr>
              <a:tr h="378222">
                <a:tc>
                  <a:txBody>
                    <a:bodyPr/>
                    <a:lstStyle/>
                    <a:p>
                      <a:r>
                        <a:rPr lang="en-US" sz="1200" dirty="0" smtClean="0"/>
                        <a:t>Read Office documents via Office</a:t>
                      </a:r>
                      <a:r>
                        <a:rPr lang="en-US" sz="1200" baseline="0" dirty="0" smtClean="0"/>
                        <a:t> Web Apps</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Free,</a:t>
                      </a:r>
                      <a:r>
                        <a:rPr lang="en-US" sz="1200" baseline="0" dirty="0" smtClean="0"/>
                        <a:t> no Office client required</a:t>
                      </a:r>
                      <a:endParaRPr lang="en-US" sz="1200" dirty="0">
                        <a:latin typeface="Segoe UI" panose="020B0502040204020203" pitchFamily="34" charset="0"/>
                        <a:cs typeface="Segoe UI" panose="020B0502040204020203" pitchFamily="34" charset="0"/>
                      </a:endParaRPr>
                    </a:p>
                  </a:txBody>
                  <a:tcPr marL="93260" marR="93260" marT="46630" marB="46630"/>
                </a:tc>
              </a:tr>
              <a:tr h="378222">
                <a:tc>
                  <a:txBody>
                    <a:bodyPr/>
                    <a:lstStyle/>
                    <a:p>
                      <a:r>
                        <a:rPr lang="en-US" sz="1200" dirty="0" smtClean="0"/>
                        <a:t>Edit Office documents</a:t>
                      </a:r>
                      <a:r>
                        <a:rPr lang="en-US" sz="1200" baseline="0" dirty="0" smtClean="0"/>
                        <a:t> via Office Web Apps</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Requires Office 2013 Standard or Professional</a:t>
                      </a:r>
                      <a:r>
                        <a:rPr lang="en-US" sz="1200" baseline="0" dirty="0" smtClean="0"/>
                        <a:t> Plus</a:t>
                      </a:r>
                      <a:endParaRPr lang="en-US" sz="1200" dirty="0">
                        <a:latin typeface="Segoe UI" panose="020B0502040204020203" pitchFamily="34" charset="0"/>
                        <a:cs typeface="Segoe UI" panose="020B0502040204020203" pitchFamily="34" charset="0"/>
                      </a:endParaRPr>
                    </a:p>
                  </a:txBody>
                  <a:tcPr marL="93260" marR="93260" marT="46630" marB="46630"/>
                </a:tc>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115542440"/>
              </p:ext>
            </p:extLst>
          </p:nvPr>
        </p:nvGraphicFramePr>
        <p:xfrm>
          <a:off x="1358201" y="4572515"/>
          <a:ext cx="6918171" cy="1134666"/>
        </p:xfrm>
        <a:graphic>
          <a:graphicData uri="http://schemas.openxmlformats.org/drawingml/2006/table">
            <a:tbl>
              <a:tblPr firstRow="1" bandRow="1">
                <a:tableStyleId>{073A0DAA-6AF3-43AB-8588-CEC1D06C72B9}</a:tableStyleId>
              </a:tblPr>
              <a:tblGrid>
                <a:gridCol w="3253203"/>
                <a:gridCol w="3664968"/>
              </a:tblGrid>
              <a:tr h="378222">
                <a:tc>
                  <a:txBody>
                    <a:bodyPr/>
                    <a:lstStyle/>
                    <a:p>
                      <a:r>
                        <a:rPr lang="en-US" sz="1200" dirty="0" smtClean="0"/>
                        <a:t>Scenario</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External User*</a:t>
                      </a:r>
                      <a:endParaRPr lang="en-US" sz="1200" dirty="0">
                        <a:latin typeface="Segoe UI" panose="020B0502040204020203" pitchFamily="34" charset="0"/>
                        <a:cs typeface="Segoe UI" panose="020B0502040204020203" pitchFamily="34" charset="0"/>
                      </a:endParaRPr>
                    </a:p>
                  </a:txBody>
                  <a:tcPr marL="93260" marR="93260" marT="46630" marB="46630"/>
                </a:tc>
              </a:tr>
              <a:tr h="378222">
                <a:tc>
                  <a:txBody>
                    <a:bodyPr/>
                    <a:lstStyle/>
                    <a:p>
                      <a:r>
                        <a:rPr lang="en-US" sz="1200" dirty="0" smtClean="0"/>
                        <a:t>Read Office documents via Office</a:t>
                      </a:r>
                      <a:r>
                        <a:rPr lang="en-US" sz="1200" baseline="0" dirty="0" smtClean="0"/>
                        <a:t> Web Apps</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Free,</a:t>
                      </a:r>
                      <a:r>
                        <a:rPr lang="en-US" sz="1200" baseline="0" dirty="0" smtClean="0"/>
                        <a:t> no Office client required</a:t>
                      </a:r>
                      <a:endParaRPr lang="en-US" sz="1200" dirty="0">
                        <a:latin typeface="Segoe UI" panose="020B0502040204020203" pitchFamily="34" charset="0"/>
                        <a:cs typeface="Segoe UI" panose="020B0502040204020203" pitchFamily="34" charset="0"/>
                      </a:endParaRPr>
                    </a:p>
                  </a:txBody>
                  <a:tcPr marL="93260" marR="93260" marT="46630" marB="46630"/>
                </a:tc>
              </a:tr>
              <a:tr h="378222">
                <a:tc>
                  <a:txBody>
                    <a:bodyPr/>
                    <a:lstStyle/>
                    <a:p>
                      <a:r>
                        <a:rPr lang="en-US" sz="1200" dirty="0" smtClean="0"/>
                        <a:t>Edit Office documents</a:t>
                      </a:r>
                      <a:r>
                        <a:rPr lang="en-US" sz="1200" baseline="0" dirty="0" smtClean="0"/>
                        <a:t> via Office Web Apps</a:t>
                      </a:r>
                      <a:endParaRPr lang="en-US" sz="1200" dirty="0">
                        <a:latin typeface="Segoe UI" panose="020B0502040204020203" pitchFamily="34" charset="0"/>
                        <a:cs typeface="Segoe UI" panose="020B0502040204020203" pitchFamily="34" charset="0"/>
                      </a:endParaRPr>
                    </a:p>
                  </a:txBody>
                  <a:tcPr marL="93260" marR="93260" marT="46630" marB="46630"/>
                </a:tc>
                <a:tc>
                  <a:txBody>
                    <a:bodyPr/>
                    <a:lstStyle/>
                    <a:p>
                      <a:r>
                        <a:rPr lang="en-US" sz="1200" dirty="0" smtClean="0"/>
                        <a:t>Free,</a:t>
                      </a:r>
                      <a:r>
                        <a:rPr lang="en-US" sz="1200" baseline="0" dirty="0" smtClean="0"/>
                        <a:t> no Office client required</a:t>
                      </a:r>
                      <a:endParaRPr lang="en-US" sz="1200" dirty="0">
                        <a:latin typeface="Segoe UI" panose="020B0502040204020203" pitchFamily="34" charset="0"/>
                        <a:cs typeface="Segoe UI" panose="020B0502040204020203" pitchFamily="34" charset="0"/>
                      </a:endParaRPr>
                    </a:p>
                  </a:txBody>
                  <a:tcPr marL="93260" marR="93260" marT="46630" marB="46630"/>
                </a:tc>
              </a:tr>
            </a:tbl>
          </a:graphicData>
        </a:graphic>
      </p:graphicFrame>
      <p:sp>
        <p:nvSpPr>
          <p:cNvPr id="8"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23</a:t>
            </a:fld>
            <a:endParaRPr lang="en-US" dirty="0">
              <a:gradFill>
                <a:gsLst>
                  <a:gs pos="100000">
                    <a:srgbClr val="797A7D"/>
                  </a:gs>
                  <a:gs pos="0">
                    <a:srgbClr val="797A7D"/>
                  </a:gs>
                </a:gsLst>
                <a:lin ang="5400000" scaled="0"/>
              </a:gradFill>
            </a:endParaRPr>
          </a:p>
        </p:txBody>
      </p:sp>
      <p:sp>
        <p:nvSpPr>
          <p:cNvPr id="10" name="TextBox 9"/>
          <p:cNvSpPr txBox="1"/>
          <p:nvPr/>
        </p:nvSpPr>
        <p:spPr>
          <a:xfrm>
            <a:off x="808037" y="6240462"/>
            <a:ext cx="6672211" cy="627864"/>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chemeClr val="tx1"/>
                    </a:gs>
                    <a:gs pos="30000">
                      <a:schemeClr val="tx1"/>
                    </a:gs>
                  </a:gsLst>
                  <a:lin ang="5400000" scaled="0"/>
                </a:gradFill>
              </a:rPr>
              <a:t>For O365, please refer to </a:t>
            </a:r>
            <a:r>
              <a:rPr lang="en-US" sz="2400" dirty="0" smtClean="0">
                <a:gradFill>
                  <a:gsLst>
                    <a:gs pos="2917">
                      <a:schemeClr val="tx1"/>
                    </a:gs>
                    <a:gs pos="30000">
                      <a:schemeClr val="tx1"/>
                    </a:gs>
                  </a:gsLst>
                  <a:lin ang="5400000" scaled="0"/>
                </a:gradFill>
                <a:hlinkClick r:id="rId2"/>
              </a:rPr>
              <a:t>www.office365.com</a:t>
            </a:r>
            <a:endParaRPr lang="en-US" sz="2400" dirty="0" smtClean="0">
              <a:gradFill>
                <a:gsLst>
                  <a:gs pos="2917">
                    <a:schemeClr val="tx1"/>
                  </a:gs>
                  <a:gs pos="30000">
                    <a:schemeClr val="tx1"/>
                  </a:gs>
                </a:gsLst>
                <a:lin ang="5400000" scaled="0"/>
              </a:gradFill>
            </a:endParaRPr>
          </a:p>
        </p:txBody>
      </p:sp>
    </p:spTree>
    <p:extLst>
      <p:ext uri="{BB962C8B-B14F-4D97-AF65-F5344CB8AC3E}">
        <p14:creationId xmlns:p14="http://schemas.microsoft.com/office/powerpoint/2010/main" val="5121959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3636301548"/>
              </p:ext>
            </p:extLst>
          </p:nvPr>
        </p:nvGraphicFramePr>
        <p:xfrm>
          <a:off x="546523" y="1101988"/>
          <a:ext cx="11615313" cy="2441979"/>
        </p:xfrm>
        <a:graphic>
          <a:graphicData uri="http://schemas.openxmlformats.org/drawingml/2006/table">
            <a:tbl>
              <a:tblPr firstRow="1" firstCol="1" bandCol="1">
                <a:tableStyleId>{21E4AEA4-8DFA-4A89-87EB-49C32662AFE0}</a:tableStyleId>
              </a:tblPr>
              <a:tblGrid>
                <a:gridCol w="2160899"/>
                <a:gridCol w="4482025"/>
                <a:gridCol w="1203376"/>
                <a:gridCol w="3769013"/>
              </a:tblGrid>
              <a:tr h="563913">
                <a:tc>
                  <a:txBody>
                    <a:bodyPr/>
                    <a:lstStyle/>
                    <a:p>
                      <a:pPr marL="0" algn="r" defTabSz="914400" rtl="0" eaLnBrk="1" fontAlgn="b" latinLnBrk="0" hangingPunct="1"/>
                      <a:endParaRPr lang="en-US" sz="33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L="93260" marR="93260" marT="0" marB="0" anchor="ctr">
                    <a:lnL w="12700"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12700"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algn="ctr" defTabSz="914400" rtl="0" eaLnBrk="1" fontAlgn="b" latinLnBrk="0" hangingPunct="1"/>
                      <a:r>
                        <a:rPr lang="en-US" sz="2000" b="0" u="none" strike="noStrike" kern="1200" dirty="0" smtClean="0">
                          <a:ln>
                            <a:noFill/>
                          </a:ln>
                          <a:gradFill>
                            <a:gsLst>
                              <a:gs pos="0">
                                <a:srgbClr val="FFFFFF"/>
                              </a:gs>
                              <a:gs pos="100000">
                                <a:srgbClr val="FFFFFF"/>
                              </a:gs>
                            </a:gsLst>
                            <a:lin ang="5400000" scaled="0"/>
                          </a:gradFill>
                          <a:latin typeface="+mn-lt"/>
                          <a:ea typeface="+mn-ea"/>
                          <a:cs typeface="+mn-cs"/>
                        </a:rPr>
                        <a:t>Current Product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marL="0" algn="ctr" defTabSz="914400" rtl="0" eaLnBrk="1" fontAlgn="b" latinLnBrk="0" hangingPunct="1"/>
                      <a:endParaRPr lang="en-US" sz="2000" b="0" u="none" strike="noStrike" kern="1200" dirty="0">
                        <a:ln>
                          <a:noFill/>
                        </a:ln>
                        <a:gradFill>
                          <a:gsLst>
                            <a:gs pos="0">
                              <a:srgbClr val="FFFFFF"/>
                            </a:gs>
                            <a:gs pos="100000">
                              <a:srgbClr val="FFFFFF"/>
                            </a:gs>
                          </a:gsLst>
                          <a:lin ang="5400000" scaled="0"/>
                        </a:gradFill>
                        <a:latin typeface="+mn-lt"/>
                        <a:ea typeface="+mn-ea"/>
                        <a:cs typeface="+mn-cs"/>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algn="ctr" defTabSz="932742" rtl="0" eaLnBrk="1" fontAlgn="b" latinLnBrk="0" hangingPunct="1">
                        <a:spcBef>
                          <a:spcPts val="0"/>
                        </a:spcBef>
                        <a:spcAft>
                          <a:spcPts val="0"/>
                        </a:spcAft>
                      </a:pPr>
                      <a:r>
                        <a:rPr lang="en-US" sz="1800" kern="1200" dirty="0" smtClean="0">
                          <a:solidFill>
                            <a:schemeClr val="bg1"/>
                          </a:solidFill>
                          <a:effectLst/>
                          <a:latin typeface="+mn-lt"/>
                          <a:ea typeface="+mn-ea"/>
                          <a:cs typeface="+mn-cs"/>
                        </a:rPr>
                        <a:t>New Product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175" cap="flat" cmpd="sng" algn="ctr">
                      <a:no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714996">
                <a:tc rowSpan="4">
                  <a:txBody>
                    <a:bodyPr/>
                    <a:lstStyle/>
                    <a:p>
                      <a:pPr marL="0" algn="l" defTabSz="914363" rtl="0" eaLnBrk="1" fontAlgn="b" latinLnBrk="0" hangingPunct="1"/>
                      <a:r>
                        <a:rPr lang="en-US" sz="20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a:t>
                      </a:r>
                      <a:endParaRPr lang="en-US" sz="20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Search Server</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SharePoint Server 2013</a:t>
                      </a:r>
                    </a:p>
                    <a:p>
                      <a:pPr marL="0" marR="0" indent="0" algn="ctr" defTabSz="932742" rtl="0" eaLnBrk="1" fontAlgn="auto" latinLnBrk="0" hangingPunct="1">
                        <a:lnSpc>
                          <a:spcPct val="100000"/>
                        </a:lnSpc>
                        <a:spcBef>
                          <a:spcPts val="0"/>
                        </a:spcBef>
                        <a:spcAft>
                          <a:spcPts val="0"/>
                        </a:spcAft>
                        <a:buClrTx/>
                        <a:buSzTx/>
                        <a:buFontTx/>
                        <a:buNone/>
                        <a:tabLst/>
                        <a:defRPr/>
                      </a:pPr>
                      <a:r>
                        <a:rPr lang="en-US" sz="1000" kern="1200" dirty="0" smtClean="0">
                          <a:solidFill>
                            <a:schemeClr val="dk1"/>
                          </a:solidFill>
                          <a:effectLst/>
                          <a:latin typeface="+mn-lt"/>
                          <a:ea typeface="+mn-ea"/>
                          <a:cs typeface="+mn-cs"/>
                        </a:rPr>
                        <a:t>(plus license grant of 100 SharePoint Standard CALs for each Search Server on SA)</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FAST Search Server for SharePoint</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a:t>
                      </a: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n-lt"/>
                          <a:ea typeface="Segoe UI" pitchFamily="34" charset="0"/>
                          <a:cs typeface="Segoe UI" pitchFamily="34" charset="0"/>
                        </a:rPr>
                        <a:t> </a:t>
                      </a: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for Internet Sites,</a:t>
                      </a:r>
                      <a:r>
                        <a:rPr lang="en-US" sz="1600" b="0" u="none" strike="noStrike" kern="1200" baseline="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 Standard</a:t>
                      </a:r>
                      <a:endPar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r h="387690">
                <a:tc vMerge="1">
                  <a:txBody>
                    <a:bodyPr/>
                    <a:lstStyle/>
                    <a:p>
                      <a:pPr marL="0" algn="l" defTabSz="914363" rtl="0" eaLnBrk="1" fontAlgn="b" latinLnBrk="0" hangingPunct="1"/>
                      <a:endParaRPr lang="en-US" sz="3200" b="0" u="none" strike="noStrike" kern="1200" dirty="0">
                        <a:gradFill>
                          <a:gsLst>
                            <a:gs pos="1250">
                              <a:schemeClr val="bg2"/>
                            </a:gs>
                            <a:gs pos="100000">
                              <a:schemeClr val="bg2"/>
                            </a:gs>
                          </a:gsLst>
                          <a:lin ang="5400000" scaled="0"/>
                        </a:gradFill>
                        <a:latin typeface="+mj-lt"/>
                        <a:ea typeface="Segoe UI" pitchFamily="34" charset="0"/>
                        <a:cs typeface="Segoe UI" pitchFamily="34" charset="0"/>
                      </a:endParaRPr>
                    </a:p>
                  </a:txBody>
                  <a:tcPr marT="0" marB="0" anchor="ctr">
                    <a:lnL w="3175" cap="flat" cmpd="sng" algn="ctr">
                      <a:no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3"/>
                    </a:solidFill>
                  </a:tcPr>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SharePoint for Internet Sites,</a:t>
                      </a:r>
                      <a:r>
                        <a:rPr lang="en-US" sz="1600" b="0" u="none" strike="noStrike" kern="1200" baseline="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rPr>
                        <a:t> Enterprise</a:t>
                      </a:r>
                      <a:endParaRPr lang="en-US" sz="1600" b="0" u="none" strike="noStrike" kern="1200" dirty="0" smtClean="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algn="l" defTabSz="914363" rtl="0" eaLnBrk="1" latinLnBrk="0" hangingPunct="1"/>
                      <a:endParaRPr lang="en-US" sz="1600" b="0" u="none" strike="noStrike" kern="1200" dirty="0">
                        <a:gradFill>
                          <a:gsLst>
                            <a:gs pos="0">
                              <a:schemeClr val="tx1">
                                <a:lumMod val="95000"/>
                                <a:lumOff val="5000"/>
                              </a:schemeClr>
                            </a:gs>
                            <a:gs pos="100000">
                              <a:schemeClr val="tx1">
                                <a:lumMod val="95000"/>
                                <a:lumOff val="5000"/>
                              </a:schemeClr>
                            </a:gs>
                          </a:gsLst>
                          <a:lin ang="5400000" scaled="0"/>
                        </a:gradFill>
                        <a:latin typeface="+mj-lt"/>
                        <a:ea typeface="Segoe UI" pitchFamily="34" charset="0"/>
                        <a:cs typeface="Segoe UI" pitchFamily="34" charset="0"/>
                      </a:endParaRPr>
                    </a:p>
                  </a:txBody>
                  <a:tcPr marL="93260" marR="93260" marT="46630" marB="46630" anchor="ctr" anchorCtr="1">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800" kern="1200" dirty="0" smtClean="0">
                          <a:solidFill>
                            <a:schemeClr val="dk1"/>
                          </a:solidFill>
                          <a:effectLst/>
                          <a:latin typeface="+mn-lt"/>
                          <a:ea typeface="+mn-ea"/>
                          <a:cs typeface="+mn-cs"/>
                        </a:rPr>
                        <a:t>SharePoint Server 2013</a:t>
                      </a:r>
                    </a:p>
                  </a:txBody>
                  <a:tcPr marL="93260" marR="93260" marT="46630" marB="4663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r>
            </a:tbl>
          </a:graphicData>
        </a:graphic>
      </p:graphicFrame>
      <p:sp>
        <p:nvSpPr>
          <p:cNvPr id="3" name="Title 2"/>
          <p:cNvSpPr>
            <a:spLocks noGrp="1"/>
          </p:cNvSpPr>
          <p:nvPr>
            <p:ph type="title" idx="4294967295"/>
          </p:nvPr>
        </p:nvSpPr>
        <p:spPr>
          <a:xfrm>
            <a:off x="0" y="87313"/>
            <a:ext cx="12436475" cy="762000"/>
          </a:xfrm>
        </p:spPr>
        <p:txBody>
          <a:bodyPr vert="horz" wrap="square" lIns="146304" tIns="91440" rIns="146304" bIns="91440" rtlCol="0" anchor="t">
            <a:noAutofit/>
          </a:bodyPr>
          <a:lstStyle/>
          <a:p>
            <a:r>
              <a:rPr lang="en-US" dirty="0">
                <a:solidFill>
                  <a:srgbClr val="0070C0"/>
                </a:solidFill>
                <a:ea typeface="Segoe UI" pitchFamily="34" charset="0"/>
              </a:rPr>
              <a:t>SA Migration</a:t>
            </a:r>
          </a:p>
        </p:txBody>
      </p:sp>
      <p:sp>
        <p:nvSpPr>
          <p:cNvPr id="5" name="Isosceles Triangle 4"/>
          <p:cNvSpPr/>
          <p:nvPr/>
        </p:nvSpPr>
        <p:spPr bwMode="auto">
          <a:xfrm rot="5400000">
            <a:off x="6448255" y="2027590"/>
            <a:ext cx="2383640" cy="516494"/>
          </a:xfrm>
          <a:prstGeom prst="triangle">
            <a:avLst/>
          </a:prstGeom>
          <a:solidFill>
            <a:schemeClr val="bg2">
              <a:lumMod val="40000"/>
              <a:lumOff val="6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ea typeface="Segoe UI" pitchFamily="34" charset="0"/>
              <a:cs typeface="Segoe UI" pitchFamily="34" charset="0"/>
            </a:endParaRPr>
          </a:p>
        </p:txBody>
      </p:sp>
      <p:sp>
        <p:nvSpPr>
          <p:cNvPr id="7"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24</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4230144435"/>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938"/>
            <a:ext cx="12436475" cy="917575"/>
          </a:xfrm>
        </p:spPr>
        <p:txBody>
          <a:bodyPr vert="horz" wrap="square" lIns="146304" tIns="91440" rIns="146304" bIns="91440" rtlCol="0" anchor="t">
            <a:noAutofit/>
          </a:bodyPr>
          <a:lstStyle/>
          <a:p>
            <a:r>
              <a:rPr lang="en-US" dirty="0">
                <a:solidFill>
                  <a:srgbClr val="0070C0"/>
                </a:solidFill>
                <a:ea typeface="Segoe UI" pitchFamily="34" charset="0"/>
              </a:rPr>
              <a:t>Legacy FAST </a:t>
            </a:r>
            <a:r>
              <a:rPr lang="en-US" dirty="0" smtClean="0">
                <a:solidFill>
                  <a:srgbClr val="0070C0"/>
                </a:solidFill>
                <a:ea typeface="Segoe UI" pitchFamily="34" charset="0"/>
              </a:rPr>
              <a:t>Maintenance Transition</a:t>
            </a:r>
            <a:endParaRPr lang="en-US" dirty="0">
              <a:solidFill>
                <a:srgbClr val="0070C0"/>
              </a:solidFill>
              <a:ea typeface="Segoe UI" pitchFamily="34" charset="0"/>
            </a:endParaRPr>
          </a:p>
        </p:txBody>
      </p:sp>
      <p:graphicFrame>
        <p:nvGraphicFramePr>
          <p:cNvPr id="6" name="Content Placeholder 8"/>
          <p:cNvGraphicFramePr>
            <a:graphicFrameLocks/>
          </p:cNvGraphicFramePr>
          <p:nvPr>
            <p:extLst>
              <p:ext uri="{D42A27DB-BD31-4B8C-83A1-F6EECF244321}">
                <p14:modId xmlns:p14="http://schemas.microsoft.com/office/powerpoint/2010/main" val="2915809371"/>
              </p:ext>
            </p:extLst>
          </p:nvPr>
        </p:nvGraphicFramePr>
        <p:xfrm>
          <a:off x="602238" y="3072668"/>
          <a:ext cx="11303152" cy="2360060"/>
        </p:xfrm>
        <a:graphic>
          <a:graphicData uri="http://schemas.openxmlformats.org/drawingml/2006/table">
            <a:tbl>
              <a:tblPr firstRow="1" bandRow="1">
                <a:tableStyleId>{72833802-FEF1-4C79-8D5D-14CF1EAF98D9}</a:tableStyleId>
              </a:tblPr>
              <a:tblGrid>
                <a:gridCol w="3238662"/>
                <a:gridCol w="2653407"/>
                <a:gridCol w="5411083"/>
              </a:tblGrid>
              <a:tr h="404128">
                <a:tc>
                  <a:txBody>
                    <a:bodyPr/>
                    <a:lstStyle/>
                    <a:p>
                      <a:pPr algn="ctr"/>
                      <a:r>
                        <a:rPr lang="en-US" sz="2000" dirty="0" smtClean="0">
                          <a:latin typeface="+mn-lt"/>
                        </a:rPr>
                        <a:t>2010 SKU Name</a:t>
                      </a:r>
                      <a:endParaRPr lang="en-US" sz="2000" dirty="0">
                        <a:latin typeface="+mn-lt"/>
                      </a:endParaRPr>
                    </a:p>
                  </a:txBody>
                  <a:tcPr marL="93260" marR="93260" marT="46630" marB="46630"/>
                </a:tc>
                <a:tc>
                  <a:txBody>
                    <a:bodyPr/>
                    <a:lstStyle/>
                    <a:p>
                      <a:pPr algn="ctr"/>
                      <a:r>
                        <a:rPr lang="en-US" sz="2000" dirty="0" smtClean="0">
                          <a:latin typeface="+mn-lt"/>
                        </a:rPr>
                        <a:t>2013 License Grants</a:t>
                      </a:r>
                      <a:endParaRPr lang="en-US" sz="2000" dirty="0">
                        <a:latin typeface="+mn-lt"/>
                      </a:endParaRPr>
                    </a:p>
                  </a:txBody>
                  <a:tcPr marL="93260" marR="93260" marT="46630" marB="46630"/>
                </a:tc>
                <a:tc>
                  <a:txBody>
                    <a:bodyPr/>
                    <a:lstStyle/>
                    <a:p>
                      <a:pPr algn="ctr"/>
                      <a:r>
                        <a:rPr lang="en-US" sz="2000" dirty="0" smtClean="0">
                          <a:latin typeface="+mn-lt"/>
                        </a:rPr>
                        <a:t>Remarks</a:t>
                      </a:r>
                      <a:endParaRPr lang="en-US" sz="2000" dirty="0">
                        <a:latin typeface="+mn-lt"/>
                      </a:endParaRPr>
                    </a:p>
                  </a:txBody>
                  <a:tcPr marL="93260" marR="93260"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FAST Search Server 2010 for Internet Sites (FSIS)</a:t>
                      </a: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SharePoint Server 2013</a:t>
                      </a:r>
                      <a:r>
                        <a:rPr lang="en-US" sz="1200" baseline="0" dirty="0" smtClean="0">
                          <a:effectLst/>
                          <a:latin typeface="+mn-lt"/>
                          <a:ea typeface="Calibri"/>
                          <a:cs typeface="Calibri" pitchFamily="34" charset="0"/>
                        </a:rPr>
                        <a:t> [1:1]</a:t>
                      </a:r>
                    </a:p>
                  </a:txBody>
                  <a:tcPr marL="93260" marR="93260" marT="46630" marB="46630"/>
                </a:tc>
                <a:tc>
                  <a:txBody>
                    <a:bodyPr/>
                    <a:lstStyle/>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endParaRPr lang="en-US" sz="1200" dirty="0" smtClean="0">
                        <a:effectLst/>
                        <a:latin typeface="+mn-lt"/>
                        <a:ea typeface="Calibri"/>
                        <a:cs typeface="Calibri" pitchFamily="34" charset="0"/>
                      </a:endParaRPr>
                    </a:p>
                  </a:txBody>
                  <a:tcPr marL="93260" marR="93260" marT="46630" marB="46630"/>
                </a:tc>
              </a:tr>
              <a:tr h="466302">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rPr>
                        <a:t>FAST Search Server 2010 for Internal Applications</a:t>
                      </a:r>
                      <a:r>
                        <a:rPr lang="en-US" sz="1200" baseline="0" dirty="0">
                          <a:effectLst/>
                          <a:latin typeface="+mn-lt"/>
                        </a:rPr>
                        <a:t> </a:t>
                      </a:r>
                      <a:r>
                        <a:rPr lang="en-US" sz="1200" baseline="0" dirty="0" smtClean="0">
                          <a:effectLst/>
                          <a:latin typeface="+mn-lt"/>
                        </a:rPr>
                        <a:t>(FSIA)</a:t>
                      </a:r>
                      <a:endParaRPr lang="en-US" sz="1200" dirty="0" smtClean="0">
                        <a:effectLst/>
                        <a:latin typeface="+mn-lt"/>
                        <a:ea typeface="Calibri"/>
                        <a:cs typeface="Calibri" pitchFamily="34" charset="0"/>
                      </a:endParaRPr>
                    </a:p>
                  </a:txBody>
                  <a:tcPr marL="93260" marR="93260" marT="46630" marB="46630"/>
                </a:tc>
                <a:tc>
                  <a:txBody>
                    <a:bodyPr/>
                    <a:lstStyle/>
                    <a:p>
                      <a:pPr marL="0" marR="0" indent="0" algn="ctr"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rPr>
                        <a:t>SharePoint Server 2013 [1:1]</a:t>
                      </a:r>
                      <a:endParaRPr lang="en-US" sz="1200" baseline="0" dirty="0" smtClean="0">
                        <a:effectLst/>
                        <a:latin typeface="+mn-lt"/>
                        <a:ea typeface="Calibri"/>
                        <a:cs typeface="Calibri" pitchFamily="34" charset="0"/>
                      </a:endParaRPr>
                    </a:p>
                  </a:txBody>
                  <a:tcPr marL="93260" marR="93260" marT="46630" marB="46630"/>
                </a:tc>
                <a:tc>
                  <a:txBody>
                    <a:bodyPr/>
                    <a:lstStyle/>
                    <a:p>
                      <a:pPr marL="285750" marR="0" lvl="0" indent="-285750" algn="l" defTabSz="685886" rtl="0" eaLnBrk="1" fontAlgn="auto" latinLnBrk="0" hangingPunct="1">
                        <a:lnSpc>
                          <a:spcPct val="100000"/>
                        </a:lnSpc>
                        <a:spcBef>
                          <a:spcPts val="0"/>
                        </a:spcBef>
                        <a:spcAft>
                          <a:spcPts val="0"/>
                        </a:spcAft>
                        <a:buClrTx/>
                        <a:buSzTx/>
                        <a:buFont typeface="Arial" pitchFamily="34" charset="0"/>
                        <a:buChar char="•"/>
                        <a:tabLst/>
                        <a:defRPr/>
                      </a:pPr>
                      <a:endParaRPr lang="en-US" sz="1200" dirty="0" smtClean="0">
                        <a:effectLst/>
                        <a:latin typeface="+mn-lt"/>
                        <a:ea typeface="Calibri"/>
                        <a:cs typeface="Calibri" pitchFamily="34" charset="0"/>
                      </a:endParaRPr>
                    </a:p>
                  </a:txBody>
                  <a:tcPr marL="93260" marR="93260" marT="46630" marB="46630"/>
                </a:tc>
              </a:tr>
              <a:tr h="1023328">
                <a:tc>
                  <a:txBody>
                    <a:bodyPr/>
                    <a:lstStyle/>
                    <a:p>
                      <a:pPr marL="0" marR="0" indent="0" algn="l" defTabSz="914363" rtl="0" eaLnBrk="1" fontAlgn="auto" latinLnBrk="0" hangingPunct="1">
                        <a:lnSpc>
                          <a:spcPct val="100000"/>
                        </a:lnSpc>
                        <a:spcBef>
                          <a:spcPts val="0"/>
                        </a:spcBef>
                        <a:spcAft>
                          <a:spcPts val="0"/>
                        </a:spcAft>
                        <a:buClrTx/>
                        <a:buSzTx/>
                        <a:buFont typeface="Arial" pitchFamily="34" charset="0"/>
                        <a:buNone/>
                        <a:tabLst/>
                        <a:defRPr/>
                      </a:pPr>
                      <a:r>
                        <a:rPr lang="en-US" sz="1200" dirty="0" smtClean="0">
                          <a:effectLst/>
                          <a:latin typeface="+mn-lt"/>
                          <a:ea typeface="Calibri"/>
                          <a:cs typeface="Calibri" pitchFamily="34" charset="0"/>
                        </a:rPr>
                        <a:t>FAST Search 2010 for Internal Applications CALs (FSIA</a:t>
                      </a:r>
                      <a:r>
                        <a:rPr lang="en-US" sz="1200" baseline="0" dirty="0" smtClean="0">
                          <a:effectLst/>
                          <a:latin typeface="+mn-lt"/>
                          <a:ea typeface="Calibri"/>
                          <a:cs typeface="Calibri" pitchFamily="34" charset="0"/>
                        </a:rPr>
                        <a:t> CAL)</a:t>
                      </a:r>
                      <a:endParaRPr lang="en-US" sz="1200" dirty="0" smtClean="0">
                        <a:effectLst/>
                        <a:latin typeface="+mn-lt"/>
                        <a:ea typeface="Calibri"/>
                        <a:cs typeface="Calibri" pitchFamily="34" charset="0"/>
                      </a:endParaRPr>
                    </a:p>
                  </a:txBody>
                  <a:tcPr marL="93260" marR="93260" marT="46630" marB="46630"/>
                </a:tc>
                <a:tc>
                  <a:txBody>
                    <a:bodyPr/>
                    <a:lstStyle/>
                    <a:p>
                      <a:pPr marL="0" marR="0" indent="0" algn="ctr" defTabSz="685886" rtl="0" eaLnBrk="1" fontAlgn="auto" latinLnBrk="0" hangingPunct="1">
                        <a:lnSpc>
                          <a:spcPct val="100000"/>
                        </a:lnSpc>
                        <a:spcBef>
                          <a:spcPts val="0"/>
                        </a:spcBef>
                        <a:spcAft>
                          <a:spcPts val="0"/>
                        </a:spcAft>
                        <a:buClrTx/>
                        <a:buSzTx/>
                        <a:buFont typeface="Arial" pitchFamily="34" charset="0"/>
                        <a:buNone/>
                        <a:tabLst/>
                        <a:defRPr/>
                      </a:pPr>
                      <a:r>
                        <a:rPr lang="en-US" sz="1200" b="0" kern="1200" dirty="0" smtClean="0">
                          <a:solidFill>
                            <a:schemeClr val="tx1"/>
                          </a:solidFill>
                          <a:effectLst/>
                          <a:latin typeface="+mn-lt"/>
                          <a:ea typeface="+mn-ea"/>
                          <a:cs typeface="Calibri" pitchFamily="34" charset="0"/>
                        </a:rPr>
                        <a:t>SharePoint</a:t>
                      </a:r>
                      <a:r>
                        <a:rPr lang="en-US" sz="1200" b="0" kern="1200" baseline="0" dirty="0" smtClean="0">
                          <a:solidFill>
                            <a:schemeClr val="tx1"/>
                          </a:solidFill>
                          <a:effectLst/>
                          <a:latin typeface="+mn-lt"/>
                          <a:ea typeface="+mn-ea"/>
                          <a:cs typeface="Calibri" pitchFamily="34" charset="0"/>
                        </a:rPr>
                        <a:t> Standard CAL [</a:t>
                      </a:r>
                      <a:r>
                        <a:rPr lang="en-US" sz="1200" kern="1200" baseline="0" dirty="0" smtClean="0">
                          <a:solidFill>
                            <a:schemeClr val="tx1"/>
                          </a:solidFill>
                          <a:effectLst/>
                          <a:latin typeface="+mn-lt"/>
                          <a:ea typeface="+mn-ea"/>
                          <a:cs typeface="Calibri" pitchFamily="34" charset="0"/>
                        </a:rPr>
                        <a:t>1:1]</a:t>
                      </a:r>
                    </a:p>
                    <a:p>
                      <a:pPr marL="0" marR="0" indent="0" algn="ctr" defTabSz="685886" rtl="0" eaLnBrk="1" fontAlgn="auto" latinLnBrk="0" hangingPunct="1">
                        <a:lnSpc>
                          <a:spcPct val="100000"/>
                        </a:lnSpc>
                        <a:spcBef>
                          <a:spcPts val="0"/>
                        </a:spcBef>
                        <a:spcAft>
                          <a:spcPts val="0"/>
                        </a:spcAft>
                        <a:buClrTx/>
                        <a:buSzTx/>
                        <a:buFont typeface="Arial" pitchFamily="34" charset="0"/>
                        <a:buNone/>
                        <a:tabLst/>
                        <a:defRPr/>
                      </a:pPr>
                      <a:r>
                        <a:rPr lang="en-US" sz="1200" kern="1200" baseline="0" dirty="0" smtClean="0">
                          <a:solidFill>
                            <a:schemeClr val="tx1"/>
                          </a:solidFill>
                          <a:effectLst/>
                          <a:latin typeface="+mn-lt"/>
                          <a:ea typeface="+mn-ea"/>
                          <a:cs typeface="Calibri" pitchFamily="34" charset="0"/>
                        </a:rPr>
                        <a:t>(with </a:t>
                      </a:r>
                      <a:r>
                        <a:rPr lang="en-US" sz="1200" b="1" kern="1200" baseline="0" dirty="0" smtClean="0">
                          <a:solidFill>
                            <a:schemeClr val="tx1"/>
                          </a:solidFill>
                          <a:effectLst/>
                          <a:latin typeface="+mn-lt"/>
                          <a:ea typeface="+mn-ea"/>
                          <a:cs typeface="Calibri" pitchFamily="34" charset="0"/>
                        </a:rPr>
                        <a:t>Modified Use Rights</a:t>
                      </a:r>
                      <a:r>
                        <a:rPr lang="en-US" sz="1200" kern="1200" baseline="0" dirty="0" smtClean="0">
                          <a:solidFill>
                            <a:schemeClr val="tx1"/>
                          </a:solidFill>
                          <a:effectLst/>
                          <a:latin typeface="+mn-lt"/>
                          <a:ea typeface="+mn-ea"/>
                          <a:cs typeface="Calibri" pitchFamily="34" charset="0"/>
                        </a:rPr>
                        <a:t>)</a:t>
                      </a:r>
                      <a:endParaRPr lang="en-US" sz="1200" dirty="0" smtClean="0">
                        <a:effectLst/>
                        <a:latin typeface="+mn-lt"/>
                        <a:ea typeface="Calibri"/>
                        <a:cs typeface="Calibri" pitchFamily="34" charset="0"/>
                      </a:endParaRPr>
                    </a:p>
                  </a:txBody>
                  <a:tcPr marL="93260" marR="93260" marT="46630" marB="46630"/>
                </a:tc>
                <a:tc>
                  <a:txBody>
                    <a:bodyPr/>
                    <a:lstStyle/>
                    <a:p>
                      <a:pPr marL="342900" lvl="0" indent="-342900">
                        <a:buAutoNum type="alphaLcParenR"/>
                      </a:pPr>
                      <a:r>
                        <a:rPr lang="en-US" sz="1200" kern="1200" dirty="0" smtClean="0">
                          <a:solidFill>
                            <a:schemeClr val="tx1"/>
                          </a:solidFill>
                          <a:effectLst/>
                          <a:latin typeface="+mn-lt"/>
                          <a:ea typeface="+mn-ea"/>
                          <a:cs typeface="Calibri" pitchFamily="34" charset="0"/>
                        </a:rPr>
                        <a:t>Grant SharePoint Standard CALs</a:t>
                      </a:r>
                      <a:r>
                        <a:rPr lang="en-US" sz="1200" kern="1200" baseline="0" dirty="0" smtClean="0">
                          <a:solidFill>
                            <a:schemeClr val="tx1"/>
                          </a:solidFill>
                          <a:effectLst/>
                          <a:latin typeface="+mn-lt"/>
                          <a:ea typeface="+mn-ea"/>
                          <a:cs typeface="Calibri" pitchFamily="34" charset="0"/>
                        </a:rPr>
                        <a:t> </a:t>
                      </a:r>
                      <a:r>
                        <a:rPr lang="en-US" sz="1200" kern="1200" dirty="0" smtClean="0">
                          <a:solidFill>
                            <a:schemeClr val="tx1"/>
                          </a:solidFill>
                          <a:effectLst/>
                          <a:latin typeface="+mn-lt"/>
                          <a:ea typeface="+mn-ea"/>
                          <a:cs typeface="Calibri" pitchFamily="34" charset="0"/>
                        </a:rPr>
                        <a:t>with limited use rights. Use rights will be limited to </a:t>
                      </a:r>
                      <a:r>
                        <a:rPr lang="en-US" sz="1200" b="1" u="sng" kern="1200" baseline="0" dirty="0" smtClean="0">
                          <a:solidFill>
                            <a:schemeClr val="tx1"/>
                          </a:solidFill>
                          <a:effectLst/>
                          <a:latin typeface="+mn-lt"/>
                          <a:ea typeface="+mn-ea"/>
                          <a:cs typeface="Calibri" pitchFamily="34" charset="0"/>
                        </a:rPr>
                        <a:t>enterprise search capabilities</a:t>
                      </a:r>
                      <a:r>
                        <a:rPr lang="en-US" sz="1200" kern="1200" baseline="0" dirty="0" smtClean="0">
                          <a:solidFill>
                            <a:schemeClr val="tx1"/>
                          </a:solidFill>
                          <a:effectLst/>
                          <a:latin typeface="+mn-lt"/>
                          <a:ea typeface="+mn-ea"/>
                          <a:cs typeface="Calibri" pitchFamily="34" charset="0"/>
                        </a:rPr>
                        <a:t> of SharePoint Server 2013</a:t>
                      </a:r>
                      <a:endParaRPr lang="en-US" sz="1200" kern="1200" dirty="0" smtClean="0">
                        <a:solidFill>
                          <a:schemeClr val="tx1"/>
                        </a:solidFill>
                        <a:effectLst/>
                        <a:latin typeface="+mn-lt"/>
                        <a:ea typeface="+mn-ea"/>
                        <a:cs typeface="Calibri" pitchFamily="34" charset="0"/>
                      </a:endParaRPr>
                    </a:p>
                    <a:p>
                      <a:pPr marL="342900" lvl="0" indent="-342900">
                        <a:buAutoNum type="alphaLcParenR"/>
                      </a:pPr>
                      <a:r>
                        <a:rPr lang="en-US" sz="1200" kern="1200" dirty="0" smtClean="0">
                          <a:solidFill>
                            <a:schemeClr val="tx1"/>
                          </a:solidFill>
                          <a:effectLst/>
                          <a:latin typeface="+mn-lt"/>
                          <a:ea typeface="+mn-ea"/>
                          <a:cs typeface="Calibri" pitchFamily="34" charset="0"/>
                        </a:rPr>
                        <a:t>In Nov/Dec </a:t>
                      </a:r>
                      <a:r>
                        <a:rPr lang="en-US" sz="1200" kern="1200" baseline="0" dirty="0" smtClean="0">
                          <a:solidFill>
                            <a:schemeClr val="tx1"/>
                          </a:solidFill>
                          <a:effectLst/>
                          <a:latin typeface="+mn-lt"/>
                          <a:ea typeface="+mn-ea"/>
                          <a:cs typeface="Calibri" pitchFamily="34" charset="0"/>
                        </a:rPr>
                        <a:t>2012, </a:t>
                      </a:r>
                      <a:r>
                        <a:rPr lang="en-US" sz="1200" kern="1200" dirty="0" smtClean="0">
                          <a:solidFill>
                            <a:schemeClr val="tx1"/>
                          </a:solidFill>
                          <a:effectLst/>
                          <a:latin typeface="+mn-lt"/>
                          <a:ea typeface="+mn-ea"/>
                          <a:cs typeface="Calibri" pitchFamily="34" charset="0"/>
                        </a:rPr>
                        <a:t>we will send letters to legacy FAST customers informing number of SharePoint 2013 licenses they are entitled to</a:t>
                      </a:r>
                    </a:p>
                  </a:txBody>
                  <a:tcPr marL="93260" marR="93260" marT="46630" marB="46630"/>
                </a:tc>
              </a:tr>
            </a:tbl>
          </a:graphicData>
        </a:graphic>
      </p:graphicFrame>
      <p:sp>
        <p:nvSpPr>
          <p:cNvPr id="4" name="TextBox 3"/>
          <p:cNvSpPr txBox="1"/>
          <p:nvPr/>
        </p:nvSpPr>
        <p:spPr>
          <a:xfrm>
            <a:off x="611148" y="6331876"/>
            <a:ext cx="11291762" cy="384205"/>
          </a:xfrm>
          <a:prstGeom prst="rect">
            <a:avLst/>
          </a:prstGeom>
          <a:noFill/>
        </p:spPr>
        <p:txBody>
          <a:bodyPr wrap="square" lIns="0" tIns="0" rIns="0" bIns="0" rtlCol="0">
            <a:spAutoFit/>
          </a:bodyPr>
          <a:lstStyle/>
          <a:p>
            <a:pPr algn="ctr" defTabSz="932559"/>
            <a:r>
              <a:rPr lang="en-US" sz="2448" b="1" spc="-71" dirty="0">
                <a:gradFill>
                  <a:gsLst>
                    <a:gs pos="2917">
                      <a:srgbClr val="797A7D"/>
                    </a:gs>
                    <a:gs pos="95000">
                      <a:srgbClr val="797A7D"/>
                    </a:gs>
                  </a:gsLst>
                  <a:lin ang="5400000" scaled="0"/>
                </a:gradFill>
              </a:rPr>
              <a:t>Questions?</a:t>
            </a:r>
            <a:r>
              <a:rPr lang="en-US" sz="2448" spc="-71" dirty="0">
                <a:gradFill>
                  <a:gsLst>
                    <a:gs pos="2917">
                      <a:srgbClr val="797A7D"/>
                    </a:gs>
                    <a:gs pos="95000">
                      <a:srgbClr val="797A7D"/>
                    </a:gs>
                  </a:gsLst>
                  <a:lin ang="5400000" scaled="0"/>
                </a:gradFill>
              </a:rPr>
              <a:t> Please write to </a:t>
            </a:r>
            <a:r>
              <a:rPr lang="en-US" sz="2448" spc="-71" dirty="0">
                <a:gradFill>
                  <a:gsLst>
                    <a:gs pos="2917">
                      <a:srgbClr val="797A7D"/>
                    </a:gs>
                    <a:gs pos="95000">
                      <a:srgbClr val="797A7D"/>
                    </a:gs>
                  </a:gsLst>
                  <a:lin ang="5400000" scaled="0"/>
                </a:gradFill>
                <a:hlinkClick r:id="rId3"/>
              </a:rPr>
              <a:t>sptrans@microsoft.com</a:t>
            </a:r>
            <a:r>
              <a:rPr lang="en-US" sz="2448" spc="-71" dirty="0">
                <a:gradFill>
                  <a:gsLst>
                    <a:gs pos="2917">
                      <a:srgbClr val="797A7D"/>
                    </a:gs>
                    <a:gs pos="95000">
                      <a:srgbClr val="797A7D"/>
                    </a:gs>
                  </a:gsLst>
                  <a:lin ang="5400000" scaled="0"/>
                </a:gradFill>
              </a:rPr>
              <a:t> </a:t>
            </a:r>
          </a:p>
        </p:txBody>
      </p:sp>
      <p:sp>
        <p:nvSpPr>
          <p:cNvPr id="5" name="Rectangle 4"/>
          <p:cNvSpPr/>
          <p:nvPr/>
        </p:nvSpPr>
        <p:spPr bwMode="auto">
          <a:xfrm>
            <a:off x="611148" y="1094106"/>
            <a:ext cx="11289408" cy="1841138"/>
          </a:xfrm>
          <a:prstGeom prst="rect">
            <a:avLst/>
          </a:prstGeom>
          <a:solidFill>
            <a:srgbClr val="0070C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559"/>
            <a:endParaRPr lang="en-US" sz="2652" b="1" dirty="0">
              <a:solidFill>
                <a:srgbClr val="FFFFFF"/>
              </a:solidFill>
            </a:endParaRPr>
          </a:p>
          <a:p>
            <a:pPr defTabSz="932559"/>
            <a:r>
              <a:rPr lang="en-US" sz="2448" b="1" dirty="0">
                <a:solidFill>
                  <a:srgbClr val="FFFFFF"/>
                </a:solidFill>
              </a:rPr>
              <a:t>2013 Grants Eligibility Criteria </a:t>
            </a:r>
          </a:p>
          <a:p>
            <a:pPr defTabSz="932559"/>
            <a:r>
              <a:rPr lang="en-US" sz="1632" dirty="0">
                <a:solidFill>
                  <a:srgbClr val="FFFFFF"/>
                </a:solidFill>
              </a:rPr>
              <a:t>1) Qualifying product. Eligible products are:</a:t>
            </a:r>
          </a:p>
          <a:p>
            <a:pPr marL="757716" lvl="1" indent="-291436" defTabSz="932559">
              <a:buFont typeface="Arial" panose="020B0604020202020204" pitchFamily="34" charset="0"/>
              <a:buChar char="•"/>
            </a:pPr>
            <a:r>
              <a:rPr lang="en-US" sz="1632" dirty="0">
                <a:solidFill>
                  <a:srgbClr val="FFFFFF"/>
                </a:solidFill>
              </a:rPr>
              <a:t>FAST Search Server 2010 for Internal Applications (FSIA)</a:t>
            </a:r>
          </a:p>
          <a:p>
            <a:pPr marL="757716" lvl="1" indent="-291436" defTabSz="932559">
              <a:buFont typeface="Arial" panose="020B0604020202020204" pitchFamily="34" charset="0"/>
              <a:buChar char="•"/>
            </a:pPr>
            <a:r>
              <a:rPr lang="en-US" sz="1632" dirty="0">
                <a:solidFill>
                  <a:srgbClr val="FFFFFF"/>
                </a:solidFill>
                <a:ea typeface="Calibri"/>
                <a:cs typeface="Calibri" pitchFamily="34" charset="0"/>
              </a:rPr>
              <a:t>FAST Search Server 2010 for Internet Sites (FSIS)</a:t>
            </a:r>
            <a:endParaRPr lang="en-US" sz="1632" dirty="0">
              <a:solidFill>
                <a:srgbClr val="FFFFFF"/>
              </a:solidFill>
            </a:endParaRPr>
          </a:p>
          <a:p>
            <a:pPr defTabSz="932559"/>
            <a:r>
              <a:rPr lang="en-US" sz="1632" dirty="0">
                <a:solidFill>
                  <a:srgbClr val="FFFFFF"/>
                </a:solidFill>
              </a:rPr>
              <a:t>2) Perpetual license. Only perpetual licenses are eligible for license grants. Term licenses are not</a:t>
            </a:r>
          </a:p>
          <a:p>
            <a:pPr defTabSz="932559"/>
            <a:r>
              <a:rPr lang="en-US" sz="1632" dirty="0">
                <a:solidFill>
                  <a:srgbClr val="FFFFFF"/>
                </a:solidFill>
              </a:rPr>
              <a:t>3) Current on M&amp;S. Customer must have been current on FAST M&amp;S as of Jul 2, 2012</a:t>
            </a:r>
          </a:p>
          <a:p>
            <a:pPr defTabSz="932290" fontAlgn="base">
              <a:spcBef>
                <a:spcPct val="0"/>
              </a:spcBef>
              <a:spcAft>
                <a:spcPct val="0"/>
              </a:spcAft>
            </a:pPr>
            <a:endParaRPr lang="en-US" sz="2244" dirty="0">
              <a:solidFill>
                <a:srgbClr val="000000"/>
              </a:solidFill>
              <a:ea typeface="Segoe UI" pitchFamily="34" charset="0"/>
              <a:cs typeface="Segoe UI" pitchFamily="34" charset="0"/>
            </a:endParaRPr>
          </a:p>
        </p:txBody>
      </p:sp>
      <p:sp>
        <p:nvSpPr>
          <p:cNvPr id="7"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25</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68625777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3154"/>
            <a:ext cx="12436475" cy="762786"/>
          </a:xfrm>
        </p:spPr>
        <p:txBody>
          <a:bodyPr vert="horz" wrap="square" lIns="146304" tIns="91440" rIns="146304" bIns="91440" rtlCol="0" anchor="t">
            <a:noAutofit/>
          </a:bodyPr>
          <a:lstStyle/>
          <a:p>
            <a:r>
              <a:rPr lang="en-US" sz="5000" dirty="0">
                <a:solidFill>
                  <a:srgbClr val="0070C0"/>
                </a:solidFill>
                <a:ea typeface="Segoe UI" pitchFamily="34" charset="0"/>
              </a:rPr>
              <a:t>Audit and Control Management Server 2013</a:t>
            </a:r>
          </a:p>
        </p:txBody>
      </p:sp>
      <p:sp>
        <p:nvSpPr>
          <p:cNvPr id="3" name="Content Placeholder 2"/>
          <p:cNvSpPr>
            <a:spLocks noGrp="1"/>
          </p:cNvSpPr>
          <p:nvPr>
            <p:ph idx="4294967295"/>
          </p:nvPr>
        </p:nvSpPr>
        <p:spPr>
          <a:xfrm>
            <a:off x="433182" y="1222431"/>
            <a:ext cx="11625160" cy="3679423"/>
          </a:xfrm>
          <a:prstGeom prst="rect">
            <a:avLst/>
          </a:prstGeom>
        </p:spPr>
        <p:txBody>
          <a:bodyPr/>
          <a:lstStyle/>
          <a:p>
            <a:r>
              <a:rPr lang="en-US" sz="1836" dirty="0">
                <a:solidFill>
                  <a:schemeClr val="dk1"/>
                </a:solidFill>
                <a:latin typeface="+mn-lt"/>
              </a:rPr>
              <a:t>Server features (licensed through SharePoint Enterprise CAL)</a:t>
            </a:r>
          </a:p>
          <a:p>
            <a:pPr marL="696209" lvl="1" indent="-349724">
              <a:buAutoNum type="arabicParenR"/>
            </a:pPr>
            <a:r>
              <a:rPr lang="en-US" sz="1836" b="1" dirty="0">
                <a:solidFill>
                  <a:schemeClr val="dk1"/>
                </a:solidFill>
              </a:rPr>
              <a:t>Discovery &amp; Risk Assessment</a:t>
            </a:r>
            <a:r>
              <a:rPr lang="en-US" sz="1836" dirty="0">
                <a:solidFill>
                  <a:schemeClr val="dk1"/>
                </a:solidFill>
              </a:rPr>
              <a:t>: Automate Discovery and Risk Assessment for business critical Excel spreadsheets and Access Databases</a:t>
            </a:r>
          </a:p>
          <a:p>
            <a:pPr marL="696209" lvl="1" indent="-349724">
              <a:buFont typeface="Wingdings" pitchFamily="2" charset="2"/>
              <a:buAutoNum type="arabicParenR"/>
            </a:pPr>
            <a:r>
              <a:rPr lang="en-US" sz="1836" b="1" dirty="0">
                <a:solidFill>
                  <a:srgbClr val="000000"/>
                </a:solidFill>
                <a:latin typeface="Calibri"/>
                <a:ea typeface="Calibri"/>
              </a:rPr>
              <a:t>Audit &amp; Control Manager: </a:t>
            </a:r>
            <a:r>
              <a:rPr lang="en-US" sz="1836" dirty="0">
                <a:solidFill>
                  <a:srgbClr val="000000"/>
                </a:solidFill>
                <a:latin typeface="Calibri"/>
                <a:ea typeface="Calibri"/>
              </a:rPr>
              <a:t>Automate Auditing and Permission Control of business critical Excel Spreadsheets and Access Databases </a:t>
            </a:r>
          </a:p>
          <a:p>
            <a:pPr marL="696209" lvl="1" indent="-349724">
              <a:buFont typeface="Wingdings" pitchFamily="2" charset="2"/>
              <a:buAutoNum type="arabicParenR"/>
            </a:pPr>
            <a:endParaRPr lang="en-US" sz="1836" dirty="0">
              <a:solidFill>
                <a:srgbClr val="000000"/>
              </a:solidFill>
              <a:latin typeface="Calibri"/>
              <a:ea typeface="Calibri"/>
            </a:endParaRPr>
          </a:p>
          <a:p>
            <a:pPr lvl="0"/>
            <a:r>
              <a:rPr lang="en-US" sz="1836" spc="0" dirty="0">
                <a:solidFill>
                  <a:schemeClr val="dk1"/>
                </a:solidFill>
                <a:latin typeface="+mn-lt"/>
              </a:rPr>
              <a:t>In order to use above features, customers will need to license</a:t>
            </a:r>
            <a:r>
              <a:rPr lang="en-US" sz="1836" dirty="0">
                <a:solidFill>
                  <a:schemeClr val="dk1"/>
                </a:solidFill>
              </a:rPr>
              <a:t>: </a:t>
            </a:r>
          </a:p>
          <a:p>
            <a:pPr lvl="1"/>
            <a:r>
              <a:rPr lang="en-US" sz="1836" dirty="0">
                <a:solidFill>
                  <a:schemeClr val="dk1"/>
                </a:solidFill>
              </a:rPr>
              <a:t>Microsoft Office Audit and Control Management Server 2013 and </a:t>
            </a:r>
          </a:p>
          <a:p>
            <a:pPr lvl="1"/>
            <a:r>
              <a:rPr lang="en-US" sz="1836" dirty="0">
                <a:solidFill>
                  <a:schemeClr val="dk1"/>
                </a:solidFill>
              </a:rPr>
              <a:t>SharePoint Enterprise CAL</a:t>
            </a:r>
          </a:p>
          <a:p>
            <a:endParaRPr lang="en-US" sz="1836" dirty="0">
              <a:solidFill>
                <a:schemeClr val="dk1"/>
              </a:solidFill>
            </a:endParaRPr>
          </a:p>
          <a:p>
            <a:pPr marL="696209" lvl="1" indent="-349724">
              <a:buFont typeface="Wingdings" pitchFamily="2" charset="2"/>
              <a:buAutoNum type="arabicParenR"/>
            </a:pPr>
            <a:endParaRPr lang="en-US" sz="1836" dirty="0">
              <a:latin typeface="Calibri"/>
              <a:ea typeface="Calibri"/>
            </a:endParaRPr>
          </a:p>
          <a:p>
            <a:pPr marL="696209" lvl="1" indent="-349724">
              <a:buAutoNum type="arabicParenR"/>
            </a:pPr>
            <a:endParaRPr lang="en-US" sz="1836" dirty="0">
              <a:solidFill>
                <a:schemeClr val="dk1"/>
              </a:solidFill>
            </a:endParaRPr>
          </a:p>
          <a:p>
            <a:endParaRPr lang="en-US" sz="1836" dirty="0">
              <a:solidFill>
                <a:schemeClr val="dk1"/>
              </a:solidFill>
              <a:latin typeface="+mn-lt"/>
            </a:endParaRPr>
          </a:p>
        </p:txBody>
      </p:sp>
      <p:sp>
        <p:nvSpPr>
          <p:cNvPr id="4"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26</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3149324123"/>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27037" y="3344862"/>
            <a:ext cx="11889564" cy="917575"/>
          </a:xfrm>
        </p:spPr>
        <p:txBody>
          <a:bodyPr vert="horz" wrap="square" lIns="146304" tIns="91440" rIns="146304" bIns="91440" rtlCol="0" anchor="t">
            <a:noAutofit/>
          </a:bodyPr>
          <a:lstStyle/>
          <a:p>
            <a:pPr algn="ctr"/>
            <a:r>
              <a:rPr lang="en-US" dirty="0">
                <a:solidFill>
                  <a:srgbClr val="0070C0"/>
                </a:solidFill>
                <a:ea typeface="Segoe UI" pitchFamily="34" charset="0"/>
              </a:rPr>
              <a:t>Q&amp;A</a:t>
            </a:r>
          </a:p>
        </p:txBody>
      </p:sp>
    </p:spTree>
    <p:extLst>
      <p:ext uri="{BB962C8B-B14F-4D97-AF65-F5344CB8AC3E}">
        <p14:creationId xmlns:p14="http://schemas.microsoft.com/office/powerpoint/2010/main" val="2176471543"/>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472"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215"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8" y="2498276"/>
            <a:ext cx="7071847" cy="4093723"/>
          </a:xfrm>
          <a:prstGeom prst="rect">
            <a:avLst/>
          </a:prstGeom>
        </p:spPr>
        <p:txBody>
          <a:bodyPr lIns="93278" tIns="46639" rIns="93278" bIns="4663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6"/>
            <a:ext cx="4736162" cy="1661200"/>
          </a:xfrm>
          <a:prstGeom prst="rect">
            <a:avLst/>
          </a:prstGeom>
        </p:spPr>
        <p:txBody>
          <a:bodyPr vert="horz" wrap="square" lIns="146274" tIns="91422" rIns="146274" bIns="91422"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dirty="0" err="1">
                <a:solidFill>
                  <a:srgbClr val="FFFFFF"/>
                </a:solidFill>
              </a:rPr>
              <a:t>MySPC</a:t>
            </a:r>
            <a:endParaRPr sz="8200" dirty="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5" y="2434322"/>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5" y="3374962"/>
            <a:ext cx="1572756" cy="2547596"/>
          </a:xfrm>
          <a:prstGeom prst="rect">
            <a:avLst/>
          </a:prstGeom>
        </p:spPr>
      </p:pic>
      <p:sp>
        <p:nvSpPr>
          <p:cNvPr id="12" name="Rectangle 11"/>
          <p:cNvSpPr/>
          <p:nvPr/>
        </p:nvSpPr>
        <p:spPr>
          <a:xfrm>
            <a:off x="8704813" y="144462"/>
            <a:ext cx="3685624" cy="1354217"/>
          </a:xfrm>
          <a:prstGeom prst="rect">
            <a:avLst/>
          </a:prstGeom>
        </p:spPr>
        <p:txBody>
          <a:bodyPr wrap="none">
            <a:spAutoFit/>
          </a:bodyPr>
          <a:lstStyle/>
          <a:p>
            <a:r>
              <a:rPr lang="en-US" sz="8200" dirty="0" smtClean="0">
                <a:solidFill>
                  <a:schemeClr val="bg1"/>
                </a:solidFill>
              </a:rPr>
              <a:t>SPC181</a:t>
            </a:r>
            <a:endParaRPr lang="en-US" sz="8200" dirty="0">
              <a:solidFill>
                <a:schemeClr val="bg1"/>
              </a:solidFill>
            </a:endParaRPr>
          </a:p>
        </p:txBody>
      </p:sp>
    </p:spTree>
    <p:extLst>
      <p:ext uri="{BB962C8B-B14F-4D97-AF65-F5344CB8AC3E}">
        <p14:creationId xmlns:p14="http://schemas.microsoft.com/office/powerpoint/2010/main" val="1084830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225938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537720" y="1221846"/>
            <a:ext cx="11395517" cy="4329840"/>
          </a:xfrm>
          <a:prstGeom prst="rect">
            <a:avLst/>
          </a:prstGeom>
          <a:solidFill>
            <a:schemeClr val="tx1"/>
          </a:solidFill>
        </p:spPr>
        <p:txBody>
          <a:bodyPr vert="horz" wrap="square" lIns="0" tIns="0" rIns="0" bIns="0" rtlCol="0" anchor="t">
            <a:spAutoFit/>
          </a:bodyPr>
          <a:lstStyle>
            <a:lvl1pPr algn="l" defTabSz="914363" rtl="0" eaLnBrk="1" latinLnBrk="0" hangingPunct="1">
              <a:lnSpc>
                <a:spcPct val="90000"/>
              </a:lnSpc>
              <a:spcBef>
                <a:spcPct val="0"/>
              </a:spcBef>
              <a:buNone/>
              <a:defRPr lang="en-US" sz="3600" b="0" kern="1200" cap="none" spc="-150">
                <a:ln w="3175">
                  <a:noFill/>
                </a:ln>
                <a:gradFill>
                  <a:gsLst>
                    <a:gs pos="50000">
                      <a:schemeClr val="accent4">
                        <a:lumMod val="60000"/>
                        <a:lumOff val="40000"/>
                      </a:schemeClr>
                    </a:gs>
                    <a:gs pos="100000">
                      <a:schemeClr val="accent4">
                        <a:lumMod val="60000"/>
                        <a:lumOff val="40000"/>
                      </a:schemeClr>
                    </a:gs>
                  </a:gsLst>
                  <a:lin ang="5400000" scaled="0"/>
                </a:gradFill>
                <a:effectLst/>
                <a:latin typeface="+mj-lt"/>
                <a:ea typeface="+mn-ea"/>
                <a:cs typeface="Calibri" pitchFamily="34" charset="0"/>
              </a:defRPr>
            </a:lvl1pPr>
          </a:lstStyle>
          <a:p>
            <a:pPr marL="466280" lvl="1"/>
            <a:endParaRPr lang="en-US" sz="1836" dirty="0" smtClean="0">
              <a:solidFill>
                <a:srgbClr val="FFFFFF"/>
              </a:solidFill>
            </a:endParaRPr>
          </a:p>
          <a:p>
            <a:pPr marL="466280" lvl="1"/>
            <a:endParaRPr lang="en-US" sz="1836" dirty="0" smtClean="0">
              <a:solidFill>
                <a:srgbClr val="FFFFFF"/>
              </a:solidFill>
            </a:endParaRPr>
          </a:p>
          <a:p>
            <a:pPr marL="466280" lvl="1"/>
            <a:endParaRPr lang="en-US" sz="1836" dirty="0">
              <a:solidFill>
                <a:srgbClr val="FFFFFF"/>
              </a:solidFill>
            </a:endParaRPr>
          </a:p>
          <a:p>
            <a:pPr marL="809180" lvl="1" indent="-342900">
              <a:buFont typeface="Arial" panose="020B0604020202020204" pitchFamily="34" charset="0"/>
              <a:buChar char="•"/>
            </a:pPr>
            <a:r>
              <a:rPr lang="en-US" sz="2000" b="1" dirty="0">
                <a:solidFill>
                  <a:srgbClr val="FFFFFF"/>
                </a:solidFill>
              </a:rPr>
              <a:t>This slide deck is up-to-date as of </a:t>
            </a:r>
            <a:r>
              <a:rPr lang="en-US" sz="2000" b="1" dirty="0" smtClean="0">
                <a:solidFill>
                  <a:srgbClr val="FFFFFF"/>
                </a:solidFill>
              </a:rPr>
              <a:t>today (Nov 14, 2012)</a:t>
            </a:r>
            <a:endParaRPr lang="en-US" sz="2000" b="1" dirty="0">
              <a:solidFill>
                <a:srgbClr val="FFFFFF"/>
              </a:solidFill>
            </a:endParaRPr>
          </a:p>
          <a:p>
            <a:pPr marL="466280" lvl="1"/>
            <a:endParaRPr lang="en-US" sz="2000" b="1" dirty="0">
              <a:solidFill>
                <a:srgbClr val="FFFFFF"/>
              </a:solidFill>
            </a:endParaRPr>
          </a:p>
          <a:p>
            <a:pPr marL="809180" lvl="1" indent="-342900">
              <a:buFont typeface="Arial" panose="020B0604020202020204" pitchFamily="34" charset="0"/>
              <a:buChar char="•"/>
            </a:pPr>
            <a:r>
              <a:rPr lang="en-US" sz="2000" b="1" dirty="0">
                <a:solidFill>
                  <a:srgbClr val="FFFFFF"/>
                </a:solidFill>
              </a:rPr>
              <a:t>The terms and conditions for how you can use the software are defined in the Product Use Rights (PUR) document, Product List document, and program agreement. The PUR is updated quarterly. Links to the current </a:t>
            </a:r>
            <a:r>
              <a:rPr lang="en-US" sz="2000" b="1" dirty="0" smtClean="0">
                <a:solidFill>
                  <a:srgbClr val="FFFFFF"/>
                </a:solidFill>
              </a:rPr>
              <a:t>PUR and Product List are </a:t>
            </a:r>
            <a:r>
              <a:rPr lang="en-US" sz="2000" b="1" dirty="0">
                <a:solidFill>
                  <a:srgbClr val="FFFFFF"/>
                </a:solidFill>
              </a:rPr>
              <a:t>available </a:t>
            </a:r>
            <a:r>
              <a:rPr lang="en-US" sz="2000" b="1" dirty="0" smtClean="0">
                <a:solidFill>
                  <a:srgbClr val="FFFFFF"/>
                </a:solidFill>
              </a:rPr>
              <a:t>below</a:t>
            </a:r>
          </a:p>
          <a:p>
            <a:pPr marL="466280" lvl="1"/>
            <a:endParaRPr lang="en-US" sz="1836" dirty="0">
              <a:solidFill>
                <a:srgbClr val="FFFFFF"/>
              </a:solidFill>
            </a:endParaRPr>
          </a:p>
          <a:p>
            <a:pPr marL="932651" lvl="2"/>
            <a:r>
              <a:rPr lang="en-US" sz="2000" dirty="0" smtClean="0">
                <a:solidFill>
                  <a:srgbClr val="505050"/>
                </a:solidFill>
                <a:hlinkClick r:id="rId3"/>
              </a:rPr>
              <a:t>*Download </a:t>
            </a:r>
            <a:r>
              <a:rPr lang="en-US" sz="2000" dirty="0">
                <a:solidFill>
                  <a:srgbClr val="505050"/>
                </a:solidFill>
                <a:hlinkClick r:id="rId3"/>
              </a:rPr>
              <a:t>the current PUR </a:t>
            </a:r>
            <a:r>
              <a:rPr lang="en-US" sz="2000" dirty="0" smtClean="0">
                <a:solidFill>
                  <a:srgbClr val="505050"/>
                </a:solidFill>
                <a:hlinkClick r:id="rId3"/>
              </a:rPr>
              <a:t>document</a:t>
            </a:r>
            <a:endParaRPr lang="en-US" sz="2000" dirty="0" smtClean="0">
              <a:solidFill>
                <a:srgbClr val="505050"/>
              </a:solidFill>
            </a:endParaRPr>
          </a:p>
          <a:p>
            <a:pPr marL="932651" lvl="2"/>
            <a:r>
              <a:rPr lang="en-US" sz="2000" dirty="0" smtClean="0">
                <a:solidFill>
                  <a:srgbClr val="505050"/>
                </a:solidFill>
                <a:hlinkClick r:id="rId4"/>
              </a:rPr>
              <a:t>*Download </a:t>
            </a:r>
            <a:r>
              <a:rPr lang="en-US" sz="2000" dirty="0">
                <a:solidFill>
                  <a:srgbClr val="505050"/>
                </a:solidFill>
                <a:hlinkClick r:id="rId4"/>
              </a:rPr>
              <a:t>the current Product List document</a:t>
            </a:r>
            <a:endParaRPr lang="en-US" sz="2000" dirty="0" smtClean="0">
              <a:solidFill>
                <a:srgbClr val="505050"/>
              </a:solidFill>
            </a:endParaRPr>
          </a:p>
          <a:p>
            <a:pPr marL="466280" lvl="1"/>
            <a:endParaRPr lang="en-US" sz="1836" dirty="0" smtClean="0">
              <a:solidFill>
                <a:srgbClr val="FFFFFF"/>
              </a:solidFill>
            </a:endParaRPr>
          </a:p>
          <a:p>
            <a:pPr marL="809180" lvl="1" indent="-342900">
              <a:buFont typeface="Arial" panose="020B0604020202020204" pitchFamily="34" charset="0"/>
              <a:buChar char="•"/>
            </a:pPr>
            <a:r>
              <a:rPr lang="en-US" sz="1836" dirty="0" smtClean="0">
                <a:solidFill>
                  <a:srgbClr val="FFFFFF"/>
                </a:solidFill>
              </a:rPr>
              <a:t>SharePoint 2013 SKUs will be on the PUR and Product List in Dec 2012</a:t>
            </a:r>
            <a:endParaRPr lang="en-US" sz="1836" dirty="0">
              <a:solidFill>
                <a:srgbClr val="FFFFFF"/>
              </a:solidFill>
            </a:endParaRPr>
          </a:p>
          <a:p>
            <a:endParaRPr sz="3468" dirty="0">
              <a:solidFill>
                <a:srgbClr val="FFFFFF"/>
              </a:solidFill>
            </a:endParaRPr>
          </a:p>
        </p:txBody>
      </p:sp>
      <p:sp>
        <p:nvSpPr>
          <p:cNvPr id="3" name="Rectangle 2"/>
          <p:cNvSpPr/>
          <p:nvPr/>
        </p:nvSpPr>
        <p:spPr bwMode="auto">
          <a:xfrm>
            <a:off x="0" y="6045200"/>
            <a:ext cx="12436475" cy="957262"/>
          </a:xfrm>
          <a:prstGeom prst="rect">
            <a:avLst/>
          </a:prstGeom>
          <a:solidFill>
            <a:srgbClr val="FFFF00"/>
          </a:solidFill>
          <a:ln>
            <a:headEnd type="none" w="med" len="med"/>
            <a:tailEnd type="none" w="med" len="med"/>
          </a:ln>
          <a:effectLst/>
          <a:scene3d>
            <a:camera prst="orthographicFront">
              <a:rot lat="0" lon="0" rev="0"/>
            </a:camera>
            <a:lightRig rig="threePt" dir="t">
              <a:rot lat="0" lon="0" rev="1200000"/>
            </a:lightRig>
          </a:scene3d>
          <a:sp3d/>
        </p:spPr>
        <p:style>
          <a:lnRef idx="0">
            <a:schemeClr val="accent1"/>
          </a:lnRef>
          <a:fillRef idx="3">
            <a:schemeClr val="accent1"/>
          </a:fillRef>
          <a:effectRef idx="3">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r>
              <a:rPr lang="en-US" sz="2400" b="1" dirty="0" smtClean="0">
                <a:solidFill>
                  <a:srgbClr val="505050"/>
                </a:solidFill>
                <a:latin typeface="Segoe" pitchFamily="34" charset="0"/>
              </a:rPr>
              <a:t>Disclaimer – Please Read</a:t>
            </a:r>
          </a:p>
        </p:txBody>
      </p:sp>
    </p:spTree>
    <p:extLst>
      <p:ext uri="{BB962C8B-B14F-4D97-AF65-F5344CB8AC3E}">
        <p14:creationId xmlns:p14="http://schemas.microsoft.com/office/powerpoint/2010/main" val="320521981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146304" tIns="91440" rIns="146304" bIns="91440" rtlCol="0" anchor="t">
            <a:noAutofit/>
          </a:bodyPr>
          <a:lstStyle/>
          <a:p>
            <a:r>
              <a:rPr lang="en-US" dirty="0">
                <a:solidFill>
                  <a:srgbClr val="0070C0"/>
                </a:solidFill>
                <a:ea typeface="Segoe UI" pitchFamily="34" charset="0"/>
              </a:rPr>
              <a:t>Agenda</a:t>
            </a:r>
          </a:p>
        </p:txBody>
      </p:sp>
      <p:sp>
        <p:nvSpPr>
          <p:cNvPr id="3" name="Rectangle 2"/>
          <p:cNvSpPr/>
          <p:nvPr/>
        </p:nvSpPr>
        <p:spPr bwMode="auto">
          <a:xfrm>
            <a:off x="427037" y="1439862"/>
            <a:ext cx="10744200" cy="5029200"/>
          </a:xfrm>
          <a:prstGeom prst="rect">
            <a:avLst/>
          </a:prstGeom>
          <a:no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defTabSz="932472" fontAlgn="base">
              <a:spcBef>
                <a:spcPct val="0"/>
              </a:spcBef>
              <a:spcAft>
                <a:spcPct val="0"/>
              </a:spcAft>
            </a:pPr>
            <a:r>
              <a:rPr lang="en-US" sz="2000" b="1" dirty="0" smtClean="0">
                <a:solidFill>
                  <a:srgbClr val="505050"/>
                </a:solidFill>
              </a:rPr>
              <a:t>1) SharePoint 2013</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2) Licensing </a:t>
            </a:r>
            <a:r>
              <a:rPr lang="en-US" sz="2000" b="1" dirty="0">
                <a:solidFill>
                  <a:srgbClr val="505050"/>
                </a:solidFill>
              </a:rPr>
              <a:t>Basics</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3) Feature </a:t>
            </a:r>
            <a:r>
              <a:rPr lang="en-US" sz="2000" b="1" dirty="0" err="1">
                <a:solidFill>
                  <a:srgbClr val="505050"/>
                </a:solidFill>
              </a:rPr>
              <a:t>Tiering</a:t>
            </a:r>
            <a:endParaRPr lang="en-US" sz="2000" b="1" dirty="0">
              <a:solidFill>
                <a:srgbClr val="505050"/>
              </a:solidFill>
            </a:endParaRPr>
          </a:p>
          <a:p>
            <a:pPr defTabSz="932472" fontAlgn="base">
              <a:spcBef>
                <a:spcPct val="0"/>
              </a:spcBef>
              <a:spcAft>
                <a:spcPct val="0"/>
              </a:spcAft>
            </a:pPr>
            <a:endParaRPr lang="en-US" sz="2000" b="1" dirty="0" smtClean="0">
              <a:solidFill>
                <a:srgbClr val="505050"/>
              </a:solidFill>
            </a:endParaRPr>
          </a:p>
          <a:p>
            <a:pPr defTabSz="932472" fontAlgn="base">
              <a:spcBef>
                <a:spcPct val="0"/>
              </a:spcBef>
              <a:spcAft>
                <a:spcPct val="0"/>
              </a:spcAft>
            </a:pPr>
            <a:r>
              <a:rPr lang="en-US" sz="2000" b="1" dirty="0" smtClean="0">
                <a:solidFill>
                  <a:srgbClr val="505050"/>
                </a:solidFill>
              </a:rPr>
              <a:t>4) Licensing </a:t>
            </a:r>
            <a:r>
              <a:rPr lang="en-US" sz="2000" b="1" dirty="0">
                <a:solidFill>
                  <a:srgbClr val="505050"/>
                </a:solidFill>
              </a:rPr>
              <a:t>Scenarios - Intranet, Extranet and Internet Sites </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5) Office </a:t>
            </a:r>
            <a:r>
              <a:rPr lang="en-US" sz="2000" b="1" dirty="0">
                <a:solidFill>
                  <a:srgbClr val="505050"/>
                </a:solidFill>
              </a:rPr>
              <a:t>Web Apps</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6) Software </a:t>
            </a:r>
            <a:r>
              <a:rPr lang="en-US" sz="2000" b="1" dirty="0">
                <a:solidFill>
                  <a:srgbClr val="505050"/>
                </a:solidFill>
              </a:rPr>
              <a:t>Assurance Migration </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7) Miscellaneous – Legacy FAST Transition and ACM server (</a:t>
            </a:r>
            <a:r>
              <a:rPr lang="en-US" sz="2000" b="1" dirty="0" err="1" smtClean="0">
                <a:solidFill>
                  <a:srgbClr val="505050"/>
                </a:solidFill>
              </a:rPr>
              <a:t>Prodiance</a:t>
            </a:r>
            <a:r>
              <a:rPr lang="en-US" sz="2000" b="1" dirty="0" smtClean="0">
                <a:solidFill>
                  <a:srgbClr val="505050"/>
                </a:solidFill>
              </a:rPr>
              <a:t> acquisition) </a:t>
            </a:r>
            <a:endParaRPr lang="en-US" sz="2000" b="1" dirty="0">
              <a:solidFill>
                <a:srgbClr val="505050"/>
              </a:solidFill>
            </a:endParaRP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8) Q&amp;A</a:t>
            </a:r>
            <a:endParaRPr lang="en-US" sz="2000" b="1" dirty="0">
              <a:solidFill>
                <a:srgbClr val="505050"/>
              </a:solidFill>
            </a:endParaRPr>
          </a:p>
          <a:p>
            <a:pPr defTabSz="932472" fontAlgn="base">
              <a:spcBef>
                <a:spcPct val="0"/>
              </a:spcBef>
              <a:spcAft>
                <a:spcPct val="0"/>
              </a:spcAft>
            </a:pPr>
            <a:r>
              <a:rPr lang="en-US" sz="2000" b="1" dirty="0" smtClean="0">
                <a:solidFill>
                  <a:srgbClr val="505050"/>
                </a:solidFill>
              </a:rPr>
              <a:t> </a:t>
            </a:r>
          </a:p>
          <a:p>
            <a:pPr marL="342900" indent="-342900" defTabSz="932472" fontAlgn="base">
              <a:spcBef>
                <a:spcPct val="0"/>
              </a:spcBef>
              <a:spcAft>
                <a:spcPct val="0"/>
              </a:spcAft>
              <a:buFont typeface="Arial" panose="020B0604020202020204" pitchFamily="34" charset="0"/>
              <a:buChar char="•"/>
            </a:pPr>
            <a:endParaRPr lang="en-US" sz="2000" b="1" dirty="0">
              <a:solidFill>
                <a:srgbClr val="505050"/>
              </a:solidFill>
            </a:endParaRPr>
          </a:p>
        </p:txBody>
      </p:sp>
      <p:sp>
        <p:nvSpPr>
          <p:cNvPr id="4"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4</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631312655"/>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solidFill>
                  <a:srgbClr val="0070C0"/>
                </a:solidFill>
                <a:ea typeface="Segoe UI" pitchFamily="34" charset="0"/>
              </a:rPr>
              <a:t>SharePoint</a:t>
            </a:r>
            <a:endParaRPr lang="en-US" dirty="0">
              <a:solidFill>
                <a:srgbClr val="0070C0"/>
              </a:solidFill>
            </a:endParaRPr>
          </a:p>
        </p:txBody>
      </p:sp>
      <p:sp>
        <p:nvSpPr>
          <p:cNvPr id="4" name="Slide Number Placeholder 6"/>
          <p:cNvSpPr>
            <a:spLocks noGrp="1"/>
          </p:cNvSpPr>
          <p:nvPr>
            <p:ph type="sldNum" sz="quarter" idx="4294967295"/>
          </p:nvPr>
        </p:nvSpPr>
        <p:spPr>
          <a:xfrm>
            <a:off x="11780837" y="6621462"/>
            <a:ext cx="569913" cy="223837"/>
          </a:xfrm>
          <a:prstGeom prst="rect">
            <a:avLst/>
          </a:prstGeom>
        </p:spPr>
        <p:txBody>
          <a:bodyPr/>
          <a:lstStyle/>
          <a:p>
            <a:fld id="{727B4C2D-45E2-4621-8491-2995EB46A674}" type="slidenum">
              <a:rPr lang="en-US" smtClean="0">
                <a:gradFill>
                  <a:gsLst>
                    <a:gs pos="100000">
                      <a:srgbClr val="797A7D"/>
                    </a:gs>
                    <a:gs pos="0">
                      <a:srgbClr val="797A7D"/>
                    </a:gs>
                  </a:gsLst>
                  <a:lin ang="5400000" scaled="0"/>
                </a:gradFill>
              </a:rPr>
              <a:pPr/>
              <a:t>5</a:t>
            </a:fld>
            <a:endParaRPr lang="en-US" dirty="0">
              <a:gradFill>
                <a:gsLst>
                  <a:gs pos="100000">
                    <a:srgbClr val="797A7D"/>
                  </a:gs>
                  <a:gs pos="0">
                    <a:srgbClr val="797A7D"/>
                  </a:gs>
                </a:gsLst>
                <a:lin ang="5400000" scaled="0"/>
              </a:gradFill>
            </a:endParaRPr>
          </a:p>
        </p:txBody>
      </p:sp>
      <p:sp>
        <p:nvSpPr>
          <p:cNvPr id="21" name="Rectangle 20"/>
          <p:cNvSpPr/>
          <p:nvPr/>
        </p:nvSpPr>
        <p:spPr bwMode="auto">
          <a:xfrm>
            <a:off x="9575807" y="4467133"/>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Manage</a:t>
            </a:r>
          </a:p>
        </p:txBody>
      </p:sp>
      <p:sp>
        <p:nvSpPr>
          <p:cNvPr id="22" name="Rectangle 21"/>
          <p:cNvSpPr/>
          <p:nvPr/>
        </p:nvSpPr>
        <p:spPr bwMode="auto">
          <a:xfrm>
            <a:off x="7313995" y="4467133"/>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Build</a:t>
            </a:r>
          </a:p>
        </p:txBody>
      </p:sp>
      <p:sp>
        <p:nvSpPr>
          <p:cNvPr id="23" name="Rectangle 22"/>
          <p:cNvSpPr/>
          <p:nvPr/>
        </p:nvSpPr>
        <p:spPr bwMode="auto">
          <a:xfrm>
            <a:off x="9575807" y="2550201"/>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Discover</a:t>
            </a:r>
          </a:p>
        </p:txBody>
      </p:sp>
      <p:sp>
        <p:nvSpPr>
          <p:cNvPr id="24" name="Rectangle 23"/>
          <p:cNvSpPr/>
          <p:nvPr/>
        </p:nvSpPr>
        <p:spPr bwMode="auto">
          <a:xfrm>
            <a:off x="7313995" y="2550201"/>
            <a:ext cx="2144468" cy="1812509"/>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855" spc="-39" dirty="0">
                <a:gradFill>
                  <a:gsLst>
                    <a:gs pos="0">
                      <a:srgbClr val="FFFFFF"/>
                    </a:gs>
                    <a:gs pos="100000">
                      <a:srgbClr val="FFFFFF"/>
                    </a:gs>
                  </a:gsLst>
                  <a:lin ang="5400000" scaled="0"/>
                </a:gradFill>
                <a:latin typeface="Segoe UI Light"/>
                <a:ea typeface="Segoe UI" pitchFamily="34" charset="0"/>
                <a:cs typeface="Segoe UI" pitchFamily="34" charset="0"/>
              </a:rPr>
              <a:t>Organize</a:t>
            </a:r>
          </a:p>
        </p:txBody>
      </p:sp>
      <p:sp>
        <p:nvSpPr>
          <p:cNvPr id="25" name="Rectangle 24"/>
          <p:cNvSpPr/>
          <p:nvPr/>
        </p:nvSpPr>
        <p:spPr bwMode="auto">
          <a:xfrm>
            <a:off x="531948" y="2140945"/>
            <a:ext cx="6664703" cy="2686064"/>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algn="ctr" defTabSz="699286" fontAlgn="base">
              <a:spcBef>
                <a:spcPct val="0"/>
              </a:spcBef>
              <a:spcAft>
                <a:spcPct val="0"/>
              </a:spcAft>
            </a:pPr>
            <a:r>
              <a:rPr lang="en-US" sz="6729" spc="-39" dirty="0">
                <a:gradFill>
                  <a:gsLst>
                    <a:gs pos="0">
                      <a:srgbClr val="FFFFFF"/>
                    </a:gs>
                    <a:gs pos="100000">
                      <a:srgbClr val="FFFFFF"/>
                    </a:gs>
                  </a:gsLst>
                  <a:lin ang="5400000" scaled="0"/>
                </a:gradFill>
                <a:latin typeface="Segoe UI Light"/>
                <a:ea typeface="Segoe UI" pitchFamily="34" charset="0"/>
                <a:cs typeface="Segoe UI" pitchFamily="34" charset="0"/>
              </a:rPr>
              <a:t>SHARE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1948" y="2550744"/>
            <a:ext cx="6664703" cy="3728898"/>
          </a:xfrm>
          <a:prstGeom prst="rect">
            <a:avLst/>
          </a:prstGeom>
        </p:spPr>
      </p:pic>
      <p:sp>
        <p:nvSpPr>
          <p:cNvPr id="7" name="Rectangle 6"/>
          <p:cNvSpPr/>
          <p:nvPr/>
        </p:nvSpPr>
        <p:spPr>
          <a:xfrm>
            <a:off x="4633441" y="4716462"/>
            <a:ext cx="2383118" cy="1246328"/>
          </a:xfrm>
          <a:prstGeom prst="rect">
            <a:avLst/>
          </a:prstGeom>
        </p:spPr>
        <p:txBody>
          <a:bodyPr wrap="none">
            <a:spAutoFit/>
          </a:bodyPr>
          <a:lstStyle/>
          <a:p>
            <a:pPr algn="just" defTabSz="699286" fontAlgn="base">
              <a:spcBef>
                <a:spcPct val="0"/>
              </a:spcBef>
              <a:spcAft>
                <a:spcPct val="0"/>
              </a:spcAft>
            </a:pPr>
            <a:r>
              <a:rPr lang="en-US" sz="7341" spc="-82" dirty="0">
                <a:solidFill>
                  <a:srgbClr val="FFFFFF"/>
                </a:solidFill>
                <a:latin typeface="Segoe UI Light"/>
                <a:ea typeface="Segoe UI" pitchFamily="34" charset="0"/>
                <a:cs typeface="Segoe UI" pitchFamily="34" charset="0"/>
              </a:rPr>
              <a:t>Share</a:t>
            </a:r>
          </a:p>
        </p:txBody>
      </p:sp>
      <p:sp>
        <p:nvSpPr>
          <p:cNvPr id="5" name="Rectangle 4"/>
          <p:cNvSpPr/>
          <p:nvPr/>
        </p:nvSpPr>
        <p:spPr bwMode="auto">
          <a:xfrm>
            <a:off x="547632" y="995939"/>
            <a:ext cx="11355279" cy="142883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0" tIns="46630" rIns="46630" bIns="46630" numCol="1" spcCol="0" rtlCol="0" fromWordArt="0" anchor="ctr" anchorCtr="0" forceAA="0" compatLnSpc="1">
            <a:prstTxWarp prst="textNoShape">
              <a:avLst/>
            </a:prstTxWarp>
            <a:noAutofit/>
          </a:bodyPr>
          <a:lstStyle/>
          <a:p>
            <a:pPr defTabSz="932290" fontAlgn="base">
              <a:spcBef>
                <a:spcPct val="0"/>
              </a:spcBef>
              <a:spcAft>
                <a:spcPct val="0"/>
              </a:spcAft>
            </a:pPr>
            <a:r>
              <a:rPr lang="en-US" dirty="0">
                <a:solidFill>
                  <a:srgbClr val="797A7D"/>
                </a:solidFill>
              </a:rPr>
              <a:t>SharePoint 2013 represents a new way to work together. New social capabilities make it easy to share ideas, keep track of what your colleagues are working on and help you find answers to questions and discover experts you never knew existed. A new and simplified user experience helps you organize, sync and share all your content, find what you’re looking for, and create sites to keep everyone in sync.</a:t>
            </a:r>
          </a:p>
        </p:txBody>
      </p:sp>
    </p:spTree>
    <p:extLst>
      <p:ext uri="{BB962C8B-B14F-4D97-AF65-F5344CB8AC3E}">
        <p14:creationId xmlns:p14="http://schemas.microsoft.com/office/powerpoint/2010/main" val="2795906070"/>
      </p:ext>
    </p:extLst>
  </p:cSld>
  <p:clrMapOvr>
    <a:masterClrMapping/>
  </p:clrMapOvr>
  <p:transition spd="slow">
    <p:push/>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294967295"/>
          </p:nvPr>
        </p:nvSpPr>
        <p:spPr>
          <a:xfrm>
            <a:off x="0" y="6526213"/>
            <a:ext cx="571500" cy="222250"/>
          </a:xfrm>
          <a:prstGeom prst="rect">
            <a:avLst/>
          </a:prstGeom>
        </p:spPr>
        <p:txBody>
          <a:bodyPr/>
          <a:lstStyle/>
          <a:p>
            <a:pPr defTabSz="930912"/>
            <a:fld id="{727B4C2D-45E2-4621-8491-2995EB46A674}" type="slidenum">
              <a:rPr lang="en-US" smtClean="0">
                <a:gradFill>
                  <a:gsLst>
                    <a:gs pos="100000">
                      <a:srgbClr val="797A7D"/>
                    </a:gs>
                    <a:gs pos="0">
                      <a:srgbClr val="797A7D"/>
                    </a:gs>
                  </a:gsLst>
                  <a:lin ang="5400000" scaled="0"/>
                </a:gradFill>
              </a:rPr>
              <a:pPr defTabSz="930912"/>
              <a:t>6</a:t>
            </a:fld>
            <a:endParaRPr lang="en-US" dirty="0">
              <a:gradFill>
                <a:gsLst>
                  <a:gs pos="100000">
                    <a:srgbClr val="797A7D"/>
                  </a:gs>
                  <a:gs pos="0">
                    <a:srgbClr val="797A7D"/>
                  </a:gs>
                </a:gsLst>
                <a:lin ang="5400000" scaled="0"/>
              </a:gradFill>
            </a:endParaRPr>
          </a:p>
        </p:txBody>
      </p:sp>
      <p:sp>
        <p:nvSpPr>
          <p:cNvPr id="2" name="Text Placeholder 1"/>
          <p:cNvSpPr>
            <a:spLocks noGrp="1"/>
          </p:cNvSpPr>
          <p:nvPr>
            <p:ph type="body" idx="4294967295"/>
          </p:nvPr>
        </p:nvSpPr>
        <p:spPr>
          <a:xfrm>
            <a:off x="0" y="-1"/>
            <a:ext cx="5337175" cy="6994525"/>
          </a:xfrm>
          <a:solidFill>
            <a:srgbClr val="0070C0"/>
          </a:solidFill>
        </p:spPr>
        <p:txBody>
          <a:bodyPr anchor="ctr"/>
          <a:lstStyle/>
          <a:p>
            <a:pPr marL="0" indent="0">
              <a:buNone/>
            </a:pPr>
            <a:r>
              <a:rPr lang="en-US" dirty="0" smtClean="0">
                <a:solidFill>
                  <a:schemeClr val="bg1"/>
                </a:solidFill>
              </a:rPr>
              <a:t>Share</a:t>
            </a:r>
            <a:endParaRPr lang="en-US" dirty="0">
              <a:solidFill>
                <a:schemeClr val="bg1"/>
              </a:solidFill>
            </a:endParaRPr>
          </a:p>
        </p:txBody>
      </p:sp>
      <p:grpSp>
        <p:nvGrpSpPr>
          <p:cNvPr id="18" name="Group 17"/>
          <p:cNvGrpSpPr/>
          <p:nvPr/>
        </p:nvGrpSpPr>
        <p:grpSpPr>
          <a:xfrm>
            <a:off x="7057297" y="1294558"/>
            <a:ext cx="4405485" cy="4405410"/>
            <a:chOff x="7037714" y="1447802"/>
            <a:chExt cx="4320620" cy="4320547"/>
          </a:xfrm>
        </p:grpSpPr>
        <p:sp>
          <p:nvSpPr>
            <p:cNvPr id="33" name="Rectangle 32"/>
            <p:cNvSpPr/>
            <p:nvPr/>
          </p:nvSpPr>
          <p:spPr bwMode="auto">
            <a:xfrm>
              <a:off x="7037714" y="1447802"/>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51" dirty="0">
                  <a:gradFill>
                    <a:gsLst>
                      <a:gs pos="0">
                        <a:srgbClr val="FFFFFF"/>
                      </a:gs>
                      <a:gs pos="100000">
                        <a:srgbClr val="FFFFFF"/>
                      </a:gs>
                    </a:gsLst>
                    <a:lin ang="5400000" scaled="0"/>
                  </a:gradFill>
                  <a:ea typeface="Segoe UI" pitchFamily="34" charset="0"/>
                  <a:cs typeface="Segoe UI" pitchFamily="34" charset="0"/>
                </a:rPr>
                <a:t>Ideas</a:t>
              </a:r>
            </a:p>
          </p:txBody>
        </p:sp>
        <p:sp>
          <p:nvSpPr>
            <p:cNvPr id="29" name="Rectangle 28"/>
            <p:cNvSpPr/>
            <p:nvPr/>
          </p:nvSpPr>
          <p:spPr bwMode="auto">
            <a:xfrm>
              <a:off x="9255176" y="1447805"/>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Content</a:t>
              </a:r>
            </a:p>
          </p:txBody>
        </p:sp>
        <p:sp>
          <p:nvSpPr>
            <p:cNvPr id="27" name="Rectangle 26"/>
            <p:cNvSpPr/>
            <p:nvPr/>
          </p:nvSpPr>
          <p:spPr bwMode="auto">
            <a:xfrm>
              <a:off x="7037714" y="3665229"/>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Vision</a:t>
              </a:r>
            </a:p>
          </p:txBody>
        </p:sp>
      </p:grpSp>
      <p:sp>
        <p:nvSpPr>
          <p:cNvPr id="17" name="Freeform 14"/>
          <p:cNvSpPr>
            <a:spLocks noEditPoints="1"/>
          </p:cNvSpPr>
          <p:nvPr/>
        </p:nvSpPr>
        <p:spPr bwMode="black">
          <a:xfrm>
            <a:off x="7721645" y="1760474"/>
            <a:ext cx="1025596" cy="1025864"/>
          </a:xfrm>
          <a:custGeom>
            <a:avLst/>
            <a:gdLst>
              <a:gd name="T0" fmla="*/ 0 w 383"/>
              <a:gd name="T1" fmla="*/ 378 h 405"/>
              <a:gd name="T2" fmla="*/ 0 w 383"/>
              <a:gd name="T3" fmla="*/ 163 h 405"/>
              <a:gd name="T4" fmla="*/ 39 w 383"/>
              <a:gd name="T5" fmla="*/ 163 h 405"/>
              <a:gd name="T6" fmla="*/ 39 w 383"/>
              <a:gd name="T7" fmla="*/ 378 h 405"/>
              <a:gd name="T8" fmla="*/ 0 w 383"/>
              <a:gd name="T9" fmla="*/ 378 h 405"/>
              <a:gd name="T10" fmla="*/ 357 w 383"/>
              <a:gd name="T11" fmla="*/ 158 h 405"/>
              <a:gd name="T12" fmla="*/ 263 w 383"/>
              <a:gd name="T13" fmla="*/ 156 h 405"/>
              <a:gd name="T14" fmla="*/ 286 w 383"/>
              <a:gd name="T15" fmla="*/ 97 h 405"/>
              <a:gd name="T16" fmla="*/ 260 w 383"/>
              <a:gd name="T17" fmla="*/ 0 h 405"/>
              <a:gd name="T18" fmla="*/ 233 w 383"/>
              <a:gd name="T19" fmla="*/ 26 h 405"/>
              <a:gd name="T20" fmla="*/ 131 w 383"/>
              <a:gd name="T21" fmla="*/ 145 h 405"/>
              <a:gd name="T22" fmla="*/ 59 w 383"/>
              <a:gd name="T23" fmla="*/ 185 h 405"/>
              <a:gd name="T24" fmla="*/ 59 w 383"/>
              <a:gd name="T25" fmla="*/ 364 h 405"/>
              <a:gd name="T26" fmla="*/ 162 w 383"/>
              <a:gd name="T27" fmla="*/ 405 h 405"/>
              <a:gd name="T28" fmla="*/ 276 w 383"/>
              <a:gd name="T29" fmla="*/ 403 h 405"/>
              <a:gd name="T30" fmla="*/ 305 w 383"/>
              <a:gd name="T31" fmla="*/ 377 h 405"/>
              <a:gd name="T32" fmla="*/ 291 w 383"/>
              <a:gd name="T33" fmla="*/ 351 h 405"/>
              <a:gd name="T34" fmla="*/ 291 w 383"/>
              <a:gd name="T35" fmla="*/ 351 h 405"/>
              <a:gd name="T36" fmla="*/ 290 w 383"/>
              <a:gd name="T37" fmla="*/ 351 h 405"/>
              <a:gd name="T38" fmla="*/ 286 w 383"/>
              <a:gd name="T39" fmla="*/ 346 h 405"/>
              <a:gd name="T40" fmla="*/ 291 w 383"/>
              <a:gd name="T41" fmla="*/ 340 h 405"/>
              <a:gd name="T42" fmla="*/ 302 w 383"/>
              <a:gd name="T43" fmla="*/ 340 h 405"/>
              <a:gd name="T44" fmla="*/ 331 w 383"/>
              <a:gd name="T45" fmla="*/ 314 h 405"/>
              <a:gd name="T46" fmla="*/ 317 w 383"/>
              <a:gd name="T47" fmla="*/ 288 h 405"/>
              <a:gd name="T48" fmla="*/ 317 w 383"/>
              <a:gd name="T49" fmla="*/ 288 h 405"/>
              <a:gd name="T50" fmla="*/ 316 w 383"/>
              <a:gd name="T51" fmla="*/ 287 h 405"/>
              <a:gd name="T52" fmla="*/ 312 w 383"/>
              <a:gd name="T53" fmla="*/ 282 h 405"/>
              <a:gd name="T54" fmla="*/ 317 w 383"/>
              <a:gd name="T55" fmla="*/ 277 h 405"/>
              <a:gd name="T56" fmla="*/ 328 w 383"/>
              <a:gd name="T57" fmla="*/ 276 h 405"/>
              <a:gd name="T58" fmla="*/ 357 w 383"/>
              <a:gd name="T59" fmla="*/ 250 h 405"/>
              <a:gd name="T60" fmla="*/ 343 w 383"/>
              <a:gd name="T61" fmla="*/ 225 h 405"/>
              <a:gd name="T62" fmla="*/ 343 w 383"/>
              <a:gd name="T63" fmla="*/ 225 h 405"/>
              <a:gd name="T64" fmla="*/ 342 w 383"/>
              <a:gd name="T65" fmla="*/ 224 h 405"/>
              <a:gd name="T66" fmla="*/ 338 w 383"/>
              <a:gd name="T67" fmla="*/ 219 h 405"/>
              <a:gd name="T68" fmla="*/ 343 w 383"/>
              <a:gd name="T69" fmla="*/ 213 h 405"/>
              <a:gd name="T70" fmla="*/ 354 w 383"/>
              <a:gd name="T71" fmla="*/ 213 h 405"/>
              <a:gd name="T72" fmla="*/ 383 w 383"/>
              <a:gd name="T73" fmla="*/ 187 h 405"/>
              <a:gd name="T74" fmla="*/ 357 w 383"/>
              <a:gd name="T75" fmla="*/ 158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83" h="405">
                <a:moveTo>
                  <a:pt x="0" y="378"/>
                </a:moveTo>
                <a:cubicBezTo>
                  <a:pt x="0" y="163"/>
                  <a:pt x="0" y="163"/>
                  <a:pt x="0" y="163"/>
                </a:cubicBezTo>
                <a:cubicBezTo>
                  <a:pt x="39" y="163"/>
                  <a:pt x="39" y="163"/>
                  <a:pt x="39" y="163"/>
                </a:cubicBezTo>
                <a:cubicBezTo>
                  <a:pt x="39" y="378"/>
                  <a:pt x="39" y="378"/>
                  <a:pt x="39" y="378"/>
                </a:cubicBezTo>
                <a:cubicBezTo>
                  <a:pt x="0" y="378"/>
                  <a:pt x="0" y="378"/>
                  <a:pt x="0" y="378"/>
                </a:cubicBezTo>
                <a:close/>
                <a:moveTo>
                  <a:pt x="357" y="158"/>
                </a:moveTo>
                <a:cubicBezTo>
                  <a:pt x="357" y="158"/>
                  <a:pt x="309" y="157"/>
                  <a:pt x="263" y="156"/>
                </a:cubicBezTo>
                <a:cubicBezTo>
                  <a:pt x="271" y="137"/>
                  <a:pt x="281" y="113"/>
                  <a:pt x="286" y="97"/>
                </a:cubicBezTo>
                <a:cubicBezTo>
                  <a:pt x="295" y="65"/>
                  <a:pt x="299" y="1"/>
                  <a:pt x="260" y="0"/>
                </a:cubicBezTo>
                <a:cubicBezTo>
                  <a:pt x="245" y="0"/>
                  <a:pt x="233" y="11"/>
                  <a:pt x="233" y="26"/>
                </a:cubicBezTo>
                <a:cubicBezTo>
                  <a:pt x="233" y="83"/>
                  <a:pt x="197" y="131"/>
                  <a:pt x="131" y="145"/>
                </a:cubicBezTo>
                <a:cubicBezTo>
                  <a:pt x="100" y="152"/>
                  <a:pt x="69" y="169"/>
                  <a:pt x="59" y="185"/>
                </a:cubicBezTo>
                <a:cubicBezTo>
                  <a:pt x="59" y="223"/>
                  <a:pt x="59" y="364"/>
                  <a:pt x="59" y="364"/>
                </a:cubicBezTo>
                <a:cubicBezTo>
                  <a:pt x="59" y="364"/>
                  <a:pt x="127" y="405"/>
                  <a:pt x="162" y="405"/>
                </a:cubicBezTo>
                <a:cubicBezTo>
                  <a:pt x="163" y="405"/>
                  <a:pt x="276" y="403"/>
                  <a:pt x="276" y="403"/>
                </a:cubicBezTo>
                <a:cubicBezTo>
                  <a:pt x="291" y="404"/>
                  <a:pt x="304" y="392"/>
                  <a:pt x="305" y="377"/>
                </a:cubicBezTo>
                <a:cubicBezTo>
                  <a:pt x="305" y="366"/>
                  <a:pt x="300" y="356"/>
                  <a:pt x="291" y="351"/>
                </a:cubicBezTo>
                <a:cubicBezTo>
                  <a:pt x="291" y="351"/>
                  <a:pt x="291" y="351"/>
                  <a:pt x="291" y="351"/>
                </a:cubicBezTo>
                <a:cubicBezTo>
                  <a:pt x="290" y="351"/>
                  <a:pt x="290" y="351"/>
                  <a:pt x="290" y="351"/>
                </a:cubicBezTo>
                <a:cubicBezTo>
                  <a:pt x="287" y="350"/>
                  <a:pt x="286" y="348"/>
                  <a:pt x="286" y="346"/>
                </a:cubicBezTo>
                <a:cubicBezTo>
                  <a:pt x="286" y="342"/>
                  <a:pt x="288" y="340"/>
                  <a:pt x="291" y="340"/>
                </a:cubicBezTo>
                <a:cubicBezTo>
                  <a:pt x="302" y="340"/>
                  <a:pt x="302" y="340"/>
                  <a:pt x="302" y="340"/>
                </a:cubicBezTo>
                <a:cubicBezTo>
                  <a:pt x="317" y="340"/>
                  <a:pt x="330" y="329"/>
                  <a:pt x="331" y="314"/>
                </a:cubicBezTo>
                <a:cubicBezTo>
                  <a:pt x="331" y="303"/>
                  <a:pt x="326" y="293"/>
                  <a:pt x="317" y="288"/>
                </a:cubicBezTo>
                <a:cubicBezTo>
                  <a:pt x="317" y="288"/>
                  <a:pt x="317" y="288"/>
                  <a:pt x="317" y="288"/>
                </a:cubicBezTo>
                <a:cubicBezTo>
                  <a:pt x="316" y="288"/>
                  <a:pt x="316" y="288"/>
                  <a:pt x="316" y="287"/>
                </a:cubicBezTo>
                <a:cubicBezTo>
                  <a:pt x="313" y="287"/>
                  <a:pt x="312" y="285"/>
                  <a:pt x="312" y="282"/>
                </a:cubicBezTo>
                <a:cubicBezTo>
                  <a:pt x="312" y="279"/>
                  <a:pt x="314" y="277"/>
                  <a:pt x="317" y="277"/>
                </a:cubicBezTo>
                <a:cubicBezTo>
                  <a:pt x="328" y="276"/>
                  <a:pt x="328" y="276"/>
                  <a:pt x="328" y="276"/>
                </a:cubicBezTo>
                <a:cubicBezTo>
                  <a:pt x="343" y="277"/>
                  <a:pt x="356" y="265"/>
                  <a:pt x="357" y="250"/>
                </a:cubicBezTo>
                <a:cubicBezTo>
                  <a:pt x="357" y="239"/>
                  <a:pt x="352" y="229"/>
                  <a:pt x="343" y="225"/>
                </a:cubicBezTo>
                <a:cubicBezTo>
                  <a:pt x="343" y="225"/>
                  <a:pt x="343" y="225"/>
                  <a:pt x="343" y="225"/>
                </a:cubicBezTo>
                <a:cubicBezTo>
                  <a:pt x="342" y="224"/>
                  <a:pt x="342" y="224"/>
                  <a:pt x="342" y="224"/>
                </a:cubicBezTo>
                <a:cubicBezTo>
                  <a:pt x="339" y="223"/>
                  <a:pt x="338" y="221"/>
                  <a:pt x="338" y="219"/>
                </a:cubicBezTo>
                <a:cubicBezTo>
                  <a:pt x="338" y="216"/>
                  <a:pt x="340" y="213"/>
                  <a:pt x="343" y="213"/>
                </a:cubicBezTo>
                <a:cubicBezTo>
                  <a:pt x="354" y="213"/>
                  <a:pt x="354" y="213"/>
                  <a:pt x="354" y="213"/>
                </a:cubicBezTo>
                <a:cubicBezTo>
                  <a:pt x="369" y="214"/>
                  <a:pt x="382" y="202"/>
                  <a:pt x="383" y="187"/>
                </a:cubicBezTo>
                <a:cubicBezTo>
                  <a:pt x="383" y="172"/>
                  <a:pt x="374" y="159"/>
                  <a:pt x="357" y="158"/>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3940" tIns="41970" rIns="83940" bIns="41970" numCol="1" rtlCol="0" anchor="ctr" anchorCtr="0" compatLnSpc="1">
            <a:prstTxWarp prst="textNoShape">
              <a:avLst/>
            </a:prstTxWarp>
          </a:bodyPr>
          <a:lstStyle/>
          <a:p>
            <a:pPr defTabSz="755481"/>
            <a:endParaRPr lang="en-US" sz="1836" spc="-124">
              <a:solidFill>
                <a:srgbClr val="000000">
                  <a:lumMod val="50000"/>
                </a:srgbClr>
              </a:solidFill>
              <a:latin typeface="Segoe Light" pitchFamily="34" charset="0"/>
            </a:endParaRPr>
          </a:p>
        </p:txBody>
      </p:sp>
      <p:sp>
        <p:nvSpPr>
          <p:cNvPr id="22" name="Freeform 25"/>
          <p:cNvSpPr>
            <a:spLocks noEditPoints="1"/>
          </p:cNvSpPr>
          <p:nvPr/>
        </p:nvSpPr>
        <p:spPr bwMode="black">
          <a:xfrm>
            <a:off x="9895433" y="1760474"/>
            <a:ext cx="1025864" cy="1025864"/>
          </a:xfrm>
          <a:custGeom>
            <a:avLst/>
            <a:gdLst>
              <a:gd name="T0" fmla="*/ 300 w 300"/>
              <a:gd name="T1" fmla="*/ 201 h 255"/>
              <a:gd name="T2" fmla="*/ 288 w 300"/>
              <a:gd name="T3" fmla="*/ 210 h 255"/>
              <a:gd name="T4" fmla="*/ 285 w 300"/>
              <a:gd name="T5" fmla="*/ 214 h 255"/>
              <a:gd name="T6" fmla="*/ 266 w 300"/>
              <a:gd name="T7" fmla="*/ 230 h 255"/>
              <a:gd name="T8" fmla="*/ 229 w 300"/>
              <a:gd name="T9" fmla="*/ 245 h 255"/>
              <a:gd name="T10" fmla="*/ 169 w 300"/>
              <a:gd name="T11" fmla="*/ 253 h 255"/>
              <a:gd name="T12" fmla="*/ 47 w 300"/>
              <a:gd name="T13" fmla="*/ 231 h 255"/>
              <a:gd name="T14" fmla="*/ 47 w 300"/>
              <a:gd name="T15" fmla="*/ 186 h 255"/>
              <a:gd name="T16" fmla="*/ 89 w 300"/>
              <a:gd name="T17" fmla="*/ 168 h 255"/>
              <a:gd name="T18" fmla="*/ 130 w 300"/>
              <a:gd name="T19" fmla="*/ 171 h 255"/>
              <a:gd name="T20" fmla="*/ 163 w 300"/>
              <a:gd name="T21" fmla="*/ 174 h 255"/>
              <a:gd name="T22" fmla="*/ 198 w 300"/>
              <a:gd name="T23" fmla="*/ 169 h 255"/>
              <a:gd name="T24" fmla="*/ 219 w 300"/>
              <a:gd name="T25" fmla="*/ 182 h 255"/>
              <a:gd name="T26" fmla="*/ 201 w 300"/>
              <a:gd name="T27" fmla="*/ 195 h 255"/>
              <a:gd name="T28" fmla="*/ 174 w 300"/>
              <a:gd name="T29" fmla="*/ 194 h 255"/>
              <a:gd name="T30" fmla="*/ 144 w 300"/>
              <a:gd name="T31" fmla="*/ 202 h 255"/>
              <a:gd name="T32" fmla="*/ 177 w 300"/>
              <a:gd name="T33" fmla="*/ 217 h 255"/>
              <a:gd name="T34" fmla="*/ 223 w 300"/>
              <a:gd name="T35" fmla="*/ 218 h 255"/>
              <a:gd name="T36" fmla="*/ 255 w 300"/>
              <a:gd name="T37" fmla="*/ 209 h 255"/>
              <a:gd name="T38" fmla="*/ 287 w 300"/>
              <a:gd name="T39" fmla="*/ 193 h 255"/>
              <a:gd name="T40" fmla="*/ 300 w 300"/>
              <a:gd name="T41" fmla="*/ 201 h 255"/>
              <a:gd name="T42" fmla="*/ 34 w 300"/>
              <a:gd name="T43" fmla="*/ 173 h 255"/>
              <a:gd name="T44" fmla="*/ 0 w 300"/>
              <a:gd name="T45" fmla="*/ 173 h 255"/>
              <a:gd name="T46" fmla="*/ 0 w 300"/>
              <a:gd name="T47" fmla="*/ 240 h 255"/>
              <a:gd name="T48" fmla="*/ 34 w 300"/>
              <a:gd name="T49" fmla="*/ 240 h 255"/>
              <a:gd name="T50" fmla="*/ 39 w 300"/>
              <a:gd name="T51" fmla="*/ 235 h 255"/>
              <a:gd name="T52" fmla="*/ 39 w 300"/>
              <a:gd name="T53" fmla="*/ 177 h 255"/>
              <a:gd name="T54" fmla="*/ 34 w 300"/>
              <a:gd name="T55" fmla="*/ 173 h 255"/>
              <a:gd name="T56" fmla="*/ 246 w 300"/>
              <a:gd name="T57" fmla="*/ 24 h 255"/>
              <a:gd name="T58" fmla="*/ 246 w 300"/>
              <a:gd name="T59" fmla="*/ 147 h 255"/>
              <a:gd name="T60" fmla="*/ 123 w 300"/>
              <a:gd name="T61" fmla="*/ 147 h 255"/>
              <a:gd name="T62" fmla="*/ 123 w 300"/>
              <a:gd name="T63" fmla="*/ 122 h 255"/>
              <a:gd name="T64" fmla="*/ 99 w 300"/>
              <a:gd name="T65" fmla="*/ 122 h 255"/>
              <a:gd name="T66" fmla="*/ 99 w 300"/>
              <a:gd name="T67" fmla="*/ 0 h 255"/>
              <a:gd name="T68" fmla="*/ 221 w 300"/>
              <a:gd name="T69" fmla="*/ 0 h 255"/>
              <a:gd name="T70" fmla="*/ 221 w 300"/>
              <a:gd name="T71" fmla="*/ 24 h 255"/>
              <a:gd name="T72" fmla="*/ 246 w 300"/>
              <a:gd name="T73" fmla="*/ 24 h 255"/>
              <a:gd name="T74" fmla="*/ 123 w 300"/>
              <a:gd name="T75" fmla="*/ 116 h 255"/>
              <a:gd name="T76" fmla="*/ 123 w 300"/>
              <a:gd name="T77" fmla="*/ 24 h 255"/>
              <a:gd name="T78" fmla="*/ 215 w 300"/>
              <a:gd name="T79" fmla="*/ 24 h 255"/>
              <a:gd name="T80" fmla="*/ 215 w 300"/>
              <a:gd name="T81" fmla="*/ 6 h 255"/>
              <a:gd name="T82" fmla="*/ 105 w 300"/>
              <a:gd name="T83" fmla="*/ 6 h 255"/>
              <a:gd name="T84" fmla="*/ 105 w 300"/>
              <a:gd name="T85" fmla="*/ 116 h 255"/>
              <a:gd name="T86" fmla="*/ 123 w 300"/>
              <a:gd name="T87" fmla="*/ 116 h 255"/>
              <a:gd name="T88" fmla="*/ 224 w 300"/>
              <a:gd name="T89" fmla="*/ 85 h 255"/>
              <a:gd name="T90" fmla="*/ 183 w 300"/>
              <a:gd name="T91" fmla="*/ 56 h 255"/>
              <a:gd name="T92" fmla="*/ 183 w 300"/>
              <a:gd name="T93" fmla="*/ 76 h 255"/>
              <a:gd name="T94" fmla="*/ 145 w 300"/>
              <a:gd name="T95" fmla="*/ 76 h 255"/>
              <a:gd name="T96" fmla="*/ 145 w 300"/>
              <a:gd name="T97" fmla="*/ 94 h 255"/>
              <a:gd name="T98" fmla="*/ 183 w 300"/>
              <a:gd name="T99" fmla="*/ 94 h 255"/>
              <a:gd name="T100" fmla="*/ 183 w 300"/>
              <a:gd name="T101" fmla="*/ 115 h 255"/>
              <a:gd name="T102" fmla="*/ 224 w 300"/>
              <a:gd name="T103" fmla="*/ 85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00" h="255">
                <a:moveTo>
                  <a:pt x="300" y="201"/>
                </a:moveTo>
                <a:cubicBezTo>
                  <a:pt x="300" y="201"/>
                  <a:pt x="299" y="202"/>
                  <a:pt x="288" y="210"/>
                </a:cubicBezTo>
                <a:cubicBezTo>
                  <a:pt x="288" y="210"/>
                  <a:pt x="286" y="214"/>
                  <a:pt x="285" y="214"/>
                </a:cubicBezTo>
                <a:cubicBezTo>
                  <a:pt x="280" y="218"/>
                  <a:pt x="275" y="223"/>
                  <a:pt x="266" y="230"/>
                </a:cubicBezTo>
                <a:cubicBezTo>
                  <a:pt x="257" y="231"/>
                  <a:pt x="238" y="240"/>
                  <a:pt x="229" y="245"/>
                </a:cubicBezTo>
                <a:cubicBezTo>
                  <a:pt x="212" y="244"/>
                  <a:pt x="187" y="248"/>
                  <a:pt x="169" y="253"/>
                </a:cubicBezTo>
                <a:cubicBezTo>
                  <a:pt x="143" y="249"/>
                  <a:pt x="140" y="255"/>
                  <a:pt x="47" y="231"/>
                </a:cubicBezTo>
                <a:cubicBezTo>
                  <a:pt x="47" y="231"/>
                  <a:pt x="47" y="194"/>
                  <a:pt x="47" y="186"/>
                </a:cubicBezTo>
                <a:cubicBezTo>
                  <a:pt x="64" y="182"/>
                  <a:pt x="69" y="171"/>
                  <a:pt x="89" y="168"/>
                </a:cubicBezTo>
                <a:cubicBezTo>
                  <a:pt x="103" y="166"/>
                  <a:pt x="116" y="167"/>
                  <a:pt x="130" y="171"/>
                </a:cubicBezTo>
                <a:cubicBezTo>
                  <a:pt x="139" y="174"/>
                  <a:pt x="148" y="176"/>
                  <a:pt x="163" y="174"/>
                </a:cubicBezTo>
                <a:cubicBezTo>
                  <a:pt x="176" y="173"/>
                  <a:pt x="181" y="169"/>
                  <a:pt x="198" y="169"/>
                </a:cubicBezTo>
                <a:cubicBezTo>
                  <a:pt x="209" y="169"/>
                  <a:pt x="220" y="176"/>
                  <a:pt x="219" y="182"/>
                </a:cubicBezTo>
                <a:cubicBezTo>
                  <a:pt x="219" y="188"/>
                  <a:pt x="208" y="194"/>
                  <a:pt x="201" y="195"/>
                </a:cubicBezTo>
                <a:cubicBezTo>
                  <a:pt x="185" y="195"/>
                  <a:pt x="189" y="194"/>
                  <a:pt x="174" y="194"/>
                </a:cubicBezTo>
                <a:cubicBezTo>
                  <a:pt x="156" y="194"/>
                  <a:pt x="155" y="197"/>
                  <a:pt x="144" y="202"/>
                </a:cubicBezTo>
                <a:cubicBezTo>
                  <a:pt x="155" y="205"/>
                  <a:pt x="162" y="209"/>
                  <a:pt x="177" y="217"/>
                </a:cubicBezTo>
                <a:cubicBezTo>
                  <a:pt x="193" y="215"/>
                  <a:pt x="209" y="217"/>
                  <a:pt x="223" y="218"/>
                </a:cubicBezTo>
                <a:cubicBezTo>
                  <a:pt x="235" y="215"/>
                  <a:pt x="241" y="210"/>
                  <a:pt x="255" y="209"/>
                </a:cubicBezTo>
                <a:cubicBezTo>
                  <a:pt x="264" y="202"/>
                  <a:pt x="276" y="191"/>
                  <a:pt x="287" y="193"/>
                </a:cubicBezTo>
                <a:cubicBezTo>
                  <a:pt x="293" y="194"/>
                  <a:pt x="300" y="201"/>
                  <a:pt x="300" y="201"/>
                </a:cubicBezTo>
                <a:close/>
                <a:moveTo>
                  <a:pt x="34" y="173"/>
                </a:moveTo>
                <a:cubicBezTo>
                  <a:pt x="0" y="173"/>
                  <a:pt x="0" y="173"/>
                  <a:pt x="0" y="173"/>
                </a:cubicBezTo>
                <a:cubicBezTo>
                  <a:pt x="0" y="240"/>
                  <a:pt x="0" y="240"/>
                  <a:pt x="0" y="240"/>
                </a:cubicBezTo>
                <a:cubicBezTo>
                  <a:pt x="34" y="240"/>
                  <a:pt x="34" y="240"/>
                  <a:pt x="34" y="240"/>
                </a:cubicBezTo>
                <a:cubicBezTo>
                  <a:pt x="37" y="240"/>
                  <a:pt x="39" y="238"/>
                  <a:pt x="39" y="235"/>
                </a:cubicBezTo>
                <a:cubicBezTo>
                  <a:pt x="39" y="177"/>
                  <a:pt x="39" y="177"/>
                  <a:pt x="39" y="177"/>
                </a:cubicBezTo>
                <a:cubicBezTo>
                  <a:pt x="39" y="175"/>
                  <a:pt x="37" y="173"/>
                  <a:pt x="34" y="173"/>
                </a:cubicBezTo>
                <a:close/>
                <a:moveTo>
                  <a:pt x="246" y="24"/>
                </a:moveTo>
                <a:cubicBezTo>
                  <a:pt x="246" y="147"/>
                  <a:pt x="246" y="147"/>
                  <a:pt x="246" y="147"/>
                </a:cubicBezTo>
                <a:cubicBezTo>
                  <a:pt x="123" y="147"/>
                  <a:pt x="123" y="147"/>
                  <a:pt x="123" y="147"/>
                </a:cubicBezTo>
                <a:cubicBezTo>
                  <a:pt x="123" y="122"/>
                  <a:pt x="123" y="122"/>
                  <a:pt x="123" y="122"/>
                </a:cubicBezTo>
                <a:cubicBezTo>
                  <a:pt x="99" y="122"/>
                  <a:pt x="99" y="122"/>
                  <a:pt x="99" y="122"/>
                </a:cubicBezTo>
                <a:cubicBezTo>
                  <a:pt x="99" y="0"/>
                  <a:pt x="99" y="0"/>
                  <a:pt x="99" y="0"/>
                </a:cubicBezTo>
                <a:cubicBezTo>
                  <a:pt x="221" y="0"/>
                  <a:pt x="221" y="0"/>
                  <a:pt x="221" y="0"/>
                </a:cubicBezTo>
                <a:cubicBezTo>
                  <a:pt x="221" y="24"/>
                  <a:pt x="221" y="24"/>
                  <a:pt x="221" y="24"/>
                </a:cubicBezTo>
                <a:lnTo>
                  <a:pt x="246" y="24"/>
                </a:lnTo>
                <a:close/>
                <a:moveTo>
                  <a:pt x="123" y="116"/>
                </a:moveTo>
                <a:cubicBezTo>
                  <a:pt x="123" y="24"/>
                  <a:pt x="123" y="24"/>
                  <a:pt x="123" y="24"/>
                </a:cubicBezTo>
                <a:cubicBezTo>
                  <a:pt x="215" y="24"/>
                  <a:pt x="215" y="24"/>
                  <a:pt x="215" y="24"/>
                </a:cubicBezTo>
                <a:cubicBezTo>
                  <a:pt x="215" y="6"/>
                  <a:pt x="215" y="6"/>
                  <a:pt x="215" y="6"/>
                </a:cubicBezTo>
                <a:cubicBezTo>
                  <a:pt x="105" y="6"/>
                  <a:pt x="105" y="6"/>
                  <a:pt x="105" y="6"/>
                </a:cubicBezTo>
                <a:cubicBezTo>
                  <a:pt x="105" y="116"/>
                  <a:pt x="105" y="116"/>
                  <a:pt x="105" y="116"/>
                </a:cubicBezTo>
                <a:lnTo>
                  <a:pt x="123" y="116"/>
                </a:lnTo>
                <a:close/>
                <a:moveTo>
                  <a:pt x="224" y="85"/>
                </a:moveTo>
                <a:cubicBezTo>
                  <a:pt x="183" y="56"/>
                  <a:pt x="183" y="56"/>
                  <a:pt x="183" y="56"/>
                </a:cubicBezTo>
                <a:cubicBezTo>
                  <a:pt x="183" y="76"/>
                  <a:pt x="183" y="76"/>
                  <a:pt x="183" y="76"/>
                </a:cubicBezTo>
                <a:cubicBezTo>
                  <a:pt x="145" y="76"/>
                  <a:pt x="145" y="76"/>
                  <a:pt x="145" y="76"/>
                </a:cubicBezTo>
                <a:cubicBezTo>
                  <a:pt x="145" y="94"/>
                  <a:pt x="145" y="94"/>
                  <a:pt x="145" y="94"/>
                </a:cubicBezTo>
                <a:cubicBezTo>
                  <a:pt x="183" y="94"/>
                  <a:pt x="183" y="94"/>
                  <a:pt x="183" y="94"/>
                </a:cubicBezTo>
                <a:cubicBezTo>
                  <a:pt x="183" y="115"/>
                  <a:pt x="183" y="115"/>
                  <a:pt x="183" y="115"/>
                </a:cubicBezTo>
                <a:lnTo>
                  <a:pt x="224" y="85"/>
                </a:ln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000000"/>
              </a:solidFill>
            </a:endParaRPr>
          </a:p>
        </p:txBody>
      </p:sp>
      <p:sp>
        <p:nvSpPr>
          <p:cNvPr id="23" name="Freeform 30"/>
          <p:cNvSpPr>
            <a:spLocks noEditPoints="1"/>
          </p:cNvSpPr>
          <p:nvPr/>
        </p:nvSpPr>
        <p:spPr bwMode="black">
          <a:xfrm>
            <a:off x="7528812" y="3904903"/>
            <a:ext cx="1212384" cy="1212384"/>
          </a:xfrm>
          <a:custGeom>
            <a:avLst/>
            <a:gdLst>
              <a:gd name="T0" fmla="*/ 0 w 300"/>
              <a:gd name="T1" fmla="*/ 150 h 300"/>
              <a:gd name="T2" fmla="*/ 300 w 300"/>
              <a:gd name="T3" fmla="*/ 150 h 300"/>
              <a:gd name="T4" fmla="*/ 217 w 300"/>
              <a:gd name="T5" fmla="*/ 258 h 300"/>
              <a:gd name="T6" fmla="*/ 207 w 300"/>
              <a:gd name="T7" fmla="*/ 256 h 300"/>
              <a:gd name="T8" fmla="*/ 154 w 300"/>
              <a:gd name="T9" fmla="*/ 277 h 300"/>
              <a:gd name="T10" fmla="*/ 146 w 300"/>
              <a:gd name="T11" fmla="*/ 255 h 300"/>
              <a:gd name="T12" fmla="*/ 89 w 300"/>
              <a:gd name="T13" fmla="*/ 262 h 300"/>
              <a:gd name="T14" fmla="*/ 87 w 300"/>
              <a:gd name="T15" fmla="*/ 252 h 300"/>
              <a:gd name="T16" fmla="*/ 41 w 300"/>
              <a:gd name="T17" fmla="*/ 217 h 300"/>
              <a:gd name="T18" fmla="*/ 44 w 300"/>
              <a:gd name="T19" fmla="*/ 206 h 300"/>
              <a:gd name="T20" fmla="*/ 22 w 300"/>
              <a:gd name="T21" fmla="*/ 153 h 300"/>
              <a:gd name="T22" fmla="*/ 51 w 300"/>
              <a:gd name="T23" fmla="*/ 146 h 300"/>
              <a:gd name="T24" fmla="*/ 38 w 300"/>
              <a:gd name="T25" fmla="*/ 89 h 300"/>
              <a:gd name="T26" fmla="*/ 48 w 300"/>
              <a:gd name="T27" fmla="*/ 86 h 300"/>
              <a:gd name="T28" fmla="*/ 83 w 300"/>
              <a:gd name="T29" fmla="*/ 41 h 300"/>
              <a:gd name="T30" fmla="*/ 93 w 300"/>
              <a:gd name="T31" fmla="*/ 44 h 300"/>
              <a:gd name="T32" fmla="*/ 146 w 300"/>
              <a:gd name="T33" fmla="*/ 22 h 300"/>
              <a:gd name="T34" fmla="*/ 154 w 300"/>
              <a:gd name="T35" fmla="*/ 45 h 300"/>
              <a:gd name="T36" fmla="*/ 210 w 300"/>
              <a:gd name="T37" fmla="*/ 37 h 300"/>
              <a:gd name="T38" fmla="*/ 213 w 300"/>
              <a:gd name="T39" fmla="*/ 48 h 300"/>
              <a:gd name="T40" fmla="*/ 258 w 300"/>
              <a:gd name="T41" fmla="*/ 83 h 300"/>
              <a:gd name="T42" fmla="*/ 256 w 300"/>
              <a:gd name="T43" fmla="*/ 93 h 300"/>
              <a:gd name="T44" fmla="*/ 277 w 300"/>
              <a:gd name="T45" fmla="*/ 146 h 300"/>
              <a:gd name="T46" fmla="*/ 255 w 300"/>
              <a:gd name="T47" fmla="*/ 153 h 300"/>
              <a:gd name="T48" fmla="*/ 262 w 300"/>
              <a:gd name="T49" fmla="*/ 210 h 300"/>
              <a:gd name="T50" fmla="*/ 252 w 300"/>
              <a:gd name="T51" fmla="*/ 213 h 300"/>
              <a:gd name="T52" fmla="*/ 217 w 300"/>
              <a:gd name="T53" fmla="*/ 258 h 300"/>
              <a:gd name="T54" fmla="*/ 141 w 300"/>
              <a:gd name="T55" fmla="*/ 158 h 300"/>
              <a:gd name="T56" fmla="*/ 158 w 300"/>
              <a:gd name="T57" fmla="*/ 141 h 300"/>
              <a:gd name="T58" fmla="*/ 211 w 300"/>
              <a:gd name="T59" fmla="*/ 88 h 300"/>
              <a:gd name="T60" fmla="*/ 125 w 300"/>
              <a:gd name="T61" fmla="*/ 132 h 300"/>
              <a:gd name="T62" fmla="*/ 168 w 300"/>
              <a:gd name="T63" fmla="*/ 174 h 300"/>
              <a:gd name="T64" fmla="*/ 211 w 300"/>
              <a:gd name="T65" fmla="*/ 88 h 300"/>
              <a:gd name="T66" fmla="*/ 135 w 300"/>
              <a:gd name="T67" fmla="*/ 135 h 300"/>
              <a:gd name="T68" fmla="*/ 165 w 300"/>
              <a:gd name="T69" fmla="*/ 1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00" h="300">
                <a:moveTo>
                  <a:pt x="150" y="0"/>
                </a:moveTo>
                <a:cubicBezTo>
                  <a:pt x="67" y="0"/>
                  <a:pt x="0" y="67"/>
                  <a:pt x="0" y="150"/>
                </a:cubicBezTo>
                <a:cubicBezTo>
                  <a:pt x="0" y="233"/>
                  <a:pt x="67" y="300"/>
                  <a:pt x="150" y="300"/>
                </a:cubicBezTo>
                <a:cubicBezTo>
                  <a:pt x="233" y="300"/>
                  <a:pt x="300" y="233"/>
                  <a:pt x="300" y="150"/>
                </a:cubicBezTo>
                <a:cubicBezTo>
                  <a:pt x="300" y="67"/>
                  <a:pt x="233" y="0"/>
                  <a:pt x="150" y="0"/>
                </a:cubicBezTo>
                <a:close/>
                <a:moveTo>
                  <a:pt x="217" y="258"/>
                </a:moveTo>
                <a:cubicBezTo>
                  <a:pt x="213" y="252"/>
                  <a:pt x="213" y="252"/>
                  <a:pt x="213" y="252"/>
                </a:cubicBezTo>
                <a:cubicBezTo>
                  <a:pt x="207" y="256"/>
                  <a:pt x="207" y="256"/>
                  <a:pt x="207" y="256"/>
                </a:cubicBezTo>
                <a:cubicBezTo>
                  <a:pt x="210" y="262"/>
                  <a:pt x="210" y="262"/>
                  <a:pt x="210" y="262"/>
                </a:cubicBezTo>
                <a:cubicBezTo>
                  <a:pt x="193" y="271"/>
                  <a:pt x="174" y="276"/>
                  <a:pt x="154" y="277"/>
                </a:cubicBezTo>
                <a:cubicBezTo>
                  <a:pt x="154" y="255"/>
                  <a:pt x="154" y="255"/>
                  <a:pt x="154" y="255"/>
                </a:cubicBezTo>
                <a:cubicBezTo>
                  <a:pt x="146" y="255"/>
                  <a:pt x="146" y="255"/>
                  <a:pt x="146" y="255"/>
                </a:cubicBezTo>
                <a:cubicBezTo>
                  <a:pt x="146" y="277"/>
                  <a:pt x="146" y="277"/>
                  <a:pt x="146" y="277"/>
                </a:cubicBezTo>
                <a:cubicBezTo>
                  <a:pt x="126" y="276"/>
                  <a:pt x="106" y="271"/>
                  <a:pt x="89" y="262"/>
                </a:cubicBezTo>
                <a:cubicBezTo>
                  <a:pt x="93" y="256"/>
                  <a:pt x="93" y="256"/>
                  <a:pt x="93" y="256"/>
                </a:cubicBezTo>
                <a:cubicBezTo>
                  <a:pt x="87" y="252"/>
                  <a:pt x="87" y="252"/>
                  <a:pt x="87" y="252"/>
                </a:cubicBezTo>
                <a:cubicBezTo>
                  <a:pt x="83" y="258"/>
                  <a:pt x="83" y="258"/>
                  <a:pt x="83" y="258"/>
                </a:cubicBezTo>
                <a:cubicBezTo>
                  <a:pt x="66" y="248"/>
                  <a:pt x="52" y="233"/>
                  <a:pt x="41" y="217"/>
                </a:cubicBezTo>
                <a:cubicBezTo>
                  <a:pt x="48" y="213"/>
                  <a:pt x="48" y="213"/>
                  <a:pt x="48" y="213"/>
                </a:cubicBezTo>
                <a:cubicBezTo>
                  <a:pt x="44" y="206"/>
                  <a:pt x="44" y="206"/>
                  <a:pt x="44" y="206"/>
                </a:cubicBezTo>
                <a:cubicBezTo>
                  <a:pt x="38" y="210"/>
                  <a:pt x="38" y="210"/>
                  <a:pt x="38" y="210"/>
                </a:cubicBezTo>
                <a:cubicBezTo>
                  <a:pt x="28" y="193"/>
                  <a:pt x="23" y="174"/>
                  <a:pt x="22" y="153"/>
                </a:cubicBezTo>
                <a:cubicBezTo>
                  <a:pt x="51" y="153"/>
                  <a:pt x="51" y="153"/>
                  <a:pt x="51" y="153"/>
                </a:cubicBezTo>
                <a:cubicBezTo>
                  <a:pt x="51" y="146"/>
                  <a:pt x="51" y="146"/>
                  <a:pt x="51" y="146"/>
                </a:cubicBezTo>
                <a:cubicBezTo>
                  <a:pt x="22" y="146"/>
                  <a:pt x="22" y="146"/>
                  <a:pt x="22" y="146"/>
                </a:cubicBezTo>
                <a:cubicBezTo>
                  <a:pt x="23" y="125"/>
                  <a:pt x="28" y="106"/>
                  <a:pt x="38" y="89"/>
                </a:cubicBezTo>
                <a:cubicBezTo>
                  <a:pt x="44" y="93"/>
                  <a:pt x="44" y="93"/>
                  <a:pt x="44" y="93"/>
                </a:cubicBezTo>
                <a:cubicBezTo>
                  <a:pt x="48" y="86"/>
                  <a:pt x="48" y="86"/>
                  <a:pt x="48" y="86"/>
                </a:cubicBezTo>
                <a:cubicBezTo>
                  <a:pt x="41" y="83"/>
                  <a:pt x="41" y="83"/>
                  <a:pt x="41" y="83"/>
                </a:cubicBezTo>
                <a:cubicBezTo>
                  <a:pt x="52" y="66"/>
                  <a:pt x="66" y="52"/>
                  <a:pt x="83" y="41"/>
                </a:cubicBezTo>
                <a:cubicBezTo>
                  <a:pt x="87" y="48"/>
                  <a:pt x="87" y="48"/>
                  <a:pt x="87" y="48"/>
                </a:cubicBezTo>
                <a:cubicBezTo>
                  <a:pt x="93" y="44"/>
                  <a:pt x="93" y="44"/>
                  <a:pt x="93" y="44"/>
                </a:cubicBezTo>
                <a:cubicBezTo>
                  <a:pt x="89" y="37"/>
                  <a:pt x="89" y="37"/>
                  <a:pt x="89" y="37"/>
                </a:cubicBezTo>
                <a:cubicBezTo>
                  <a:pt x="106" y="28"/>
                  <a:pt x="126" y="23"/>
                  <a:pt x="146" y="22"/>
                </a:cubicBezTo>
                <a:cubicBezTo>
                  <a:pt x="146" y="45"/>
                  <a:pt x="146" y="45"/>
                  <a:pt x="146" y="45"/>
                </a:cubicBezTo>
                <a:cubicBezTo>
                  <a:pt x="154" y="45"/>
                  <a:pt x="154" y="45"/>
                  <a:pt x="154" y="45"/>
                </a:cubicBezTo>
                <a:cubicBezTo>
                  <a:pt x="154" y="22"/>
                  <a:pt x="154" y="22"/>
                  <a:pt x="154" y="22"/>
                </a:cubicBezTo>
                <a:cubicBezTo>
                  <a:pt x="174" y="23"/>
                  <a:pt x="193" y="28"/>
                  <a:pt x="210" y="37"/>
                </a:cubicBezTo>
                <a:cubicBezTo>
                  <a:pt x="207" y="44"/>
                  <a:pt x="207" y="44"/>
                  <a:pt x="207" y="44"/>
                </a:cubicBezTo>
                <a:cubicBezTo>
                  <a:pt x="213" y="48"/>
                  <a:pt x="213" y="48"/>
                  <a:pt x="213" y="48"/>
                </a:cubicBezTo>
                <a:cubicBezTo>
                  <a:pt x="217" y="41"/>
                  <a:pt x="217" y="41"/>
                  <a:pt x="217" y="41"/>
                </a:cubicBezTo>
                <a:cubicBezTo>
                  <a:pt x="234" y="52"/>
                  <a:pt x="248" y="66"/>
                  <a:pt x="258" y="83"/>
                </a:cubicBezTo>
                <a:cubicBezTo>
                  <a:pt x="252" y="86"/>
                  <a:pt x="252" y="86"/>
                  <a:pt x="252" y="86"/>
                </a:cubicBezTo>
                <a:cubicBezTo>
                  <a:pt x="256" y="93"/>
                  <a:pt x="256" y="93"/>
                  <a:pt x="256" y="93"/>
                </a:cubicBezTo>
                <a:cubicBezTo>
                  <a:pt x="262" y="89"/>
                  <a:pt x="262" y="89"/>
                  <a:pt x="262" y="89"/>
                </a:cubicBezTo>
                <a:cubicBezTo>
                  <a:pt x="271" y="106"/>
                  <a:pt x="277" y="125"/>
                  <a:pt x="277" y="146"/>
                </a:cubicBezTo>
                <a:cubicBezTo>
                  <a:pt x="255" y="146"/>
                  <a:pt x="255" y="146"/>
                  <a:pt x="255" y="146"/>
                </a:cubicBezTo>
                <a:cubicBezTo>
                  <a:pt x="255" y="153"/>
                  <a:pt x="255" y="153"/>
                  <a:pt x="255" y="153"/>
                </a:cubicBezTo>
                <a:cubicBezTo>
                  <a:pt x="277" y="153"/>
                  <a:pt x="277" y="153"/>
                  <a:pt x="277" y="153"/>
                </a:cubicBezTo>
                <a:cubicBezTo>
                  <a:pt x="276" y="174"/>
                  <a:pt x="271" y="193"/>
                  <a:pt x="262" y="210"/>
                </a:cubicBezTo>
                <a:cubicBezTo>
                  <a:pt x="256" y="206"/>
                  <a:pt x="256" y="206"/>
                  <a:pt x="256" y="206"/>
                </a:cubicBezTo>
                <a:cubicBezTo>
                  <a:pt x="252" y="213"/>
                  <a:pt x="252" y="213"/>
                  <a:pt x="252" y="213"/>
                </a:cubicBezTo>
                <a:cubicBezTo>
                  <a:pt x="258" y="217"/>
                  <a:pt x="258" y="217"/>
                  <a:pt x="258" y="217"/>
                </a:cubicBezTo>
                <a:cubicBezTo>
                  <a:pt x="248" y="233"/>
                  <a:pt x="234" y="248"/>
                  <a:pt x="217" y="258"/>
                </a:cubicBezTo>
                <a:close/>
                <a:moveTo>
                  <a:pt x="158" y="158"/>
                </a:moveTo>
                <a:cubicBezTo>
                  <a:pt x="154" y="163"/>
                  <a:pt x="146" y="163"/>
                  <a:pt x="141" y="158"/>
                </a:cubicBezTo>
                <a:cubicBezTo>
                  <a:pt x="137" y="154"/>
                  <a:pt x="137" y="146"/>
                  <a:pt x="141" y="141"/>
                </a:cubicBezTo>
                <a:cubicBezTo>
                  <a:pt x="146" y="137"/>
                  <a:pt x="154" y="137"/>
                  <a:pt x="158" y="141"/>
                </a:cubicBezTo>
                <a:cubicBezTo>
                  <a:pt x="163" y="146"/>
                  <a:pt x="163" y="154"/>
                  <a:pt x="158" y="158"/>
                </a:cubicBezTo>
                <a:close/>
                <a:moveTo>
                  <a:pt x="211" y="88"/>
                </a:moveTo>
                <a:cubicBezTo>
                  <a:pt x="134" y="123"/>
                  <a:pt x="134" y="123"/>
                  <a:pt x="134" y="123"/>
                </a:cubicBezTo>
                <a:cubicBezTo>
                  <a:pt x="125" y="132"/>
                  <a:pt x="125" y="132"/>
                  <a:pt x="125" y="132"/>
                </a:cubicBezTo>
                <a:cubicBezTo>
                  <a:pt x="88" y="211"/>
                  <a:pt x="88" y="211"/>
                  <a:pt x="88" y="211"/>
                </a:cubicBezTo>
                <a:cubicBezTo>
                  <a:pt x="168" y="174"/>
                  <a:pt x="168" y="174"/>
                  <a:pt x="168" y="174"/>
                </a:cubicBezTo>
                <a:cubicBezTo>
                  <a:pt x="176" y="166"/>
                  <a:pt x="176" y="166"/>
                  <a:pt x="176" y="166"/>
                </a:cubicBezTo>
                <a:lnTo>
                  <a:pt x="211" y="88"/>
                </a:lnTo>
                <a:close/>
                <a:moveTo>
                  <a:pt x="135" y="165"/>
                </a:moveTo>
                <a:cubicBezTo>
                  <a:pt x="127" y="156"/>
                  <a:pt x="127" y="143"/>
                  <a:pt x="135" y="135"/>
                </a:cubicBezTo>
                <a:cubicBezTo>
                  <a:pt x="143" y="127"/>
                  <a:pt x="156" y="127"/>
                  <a:pt x="165" y="135"/>
                </a:cubicBezTo>
                <a:cubicBezTo>
                  <a:pt x="173" y="143"/>
                  <a:pt x="173" y="156"/>
                  <a:pt x="165" y="165"/>
                </a:cubicBezTo>
                <a:cubicBezTo>
                  <a:pt x="156" y="173"/>
                  <a:pt x="143" y="173"/>
                  <a:pt x="135" y="165"/>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000000"/>
              </a:solidFill>
            </a:endParaRPr>
          </a:p>
        </p:txBody>
      </p:sp>
      <p:sp>
        <p:nvSpPr>
          <p:cNvPr id="11"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6</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2745998715"/>
      </p:ext>
    </p:extLst>
  </p:cSld>
  <p:clrMapOvr>
    <a:masterClrMapping/>
  </p:clrMapOvr>
  <p:transition spd="slow">
    <p:push/>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0" y="-1"/>
            <a:ext cx="5337175" cy="6994525"/>
          </a:xfrm>
          <a:solidFill>
            <a:srgbClr val="0070C0"/>
          </a:solidFill>
        </p:spPr>
        <p:txBody>
          <a:bodyPr anchor="ctr"/>
          <a:lstStyle/>
          <a:p>
            <a:pPr marL="0" indent="0">
              <a:buNone/>
            </a:pPr>
            <a:r>
              <a:rPr lang="en-US" dirty="0" smtClean="0">
                <a:solidFill>
                  <a:schemeClr val="bg1"/>
                </a:solidFill>
              </a:rPr>
              <a:t>Organize information</a:t>
            </a:r>
            <a:endParaRPr lang="en-US" dirty="0">
              <a:solidFill>
                <a:schemeClr val="bg1"/>
              </a:solidFill>
            </a:endParaRPr>
          </a:p>
        </p:txBody>
      </p:sp>
      <p:grpSp>
        <p:nvGrpSpPr>
          <p:cNvPr id="18" name="Group 17"/>
          <p:cNvGrpSpPr/>
          <p:nvPr/>
        </p:nvGrpSpPr>
        <p:grpSpPr>
          <a:xfrm>
            <a:off x="7057297" y="1294558"/>
            <a:ext cx="4405485" cy="4405410"/>
            <a:chOff x="7037714" y="1447802"/>
            <a:chExt cx="4320620" cy="4320547"/>
          </a:xfrm>
        </p:grpSpPr>
        <p:grpSp>
          <p:nvGrpSpPr>
            <p:cNvPr id="19" name="Group 18"/>
            <p:cNvGrpSpPr/>
            <p:nvPr/>
          </p:nvGrpSpPr>
          <p:grpSpPr>
            <a:xfrm>
              <a:off x="7037714" y="1447802"/>
              <a:ext cx="2103158" cy="2103120"/>
              <a:chOff x="7037714" y="1447802"/>
              <a:chExt cx="2103158" cy="2103120"/>
            </a:xfrm>
          </p:grpSpPr>
          <p:sp>
            <p:nvSpPr>
              <p:cNvPr id="33" name="Rectangle 32"/>
              <p:cNvSpPr/>
              <p:nvPr/>
            </p:nvSpPr>
            <p:spPr bwMode="auto">
              <a:xfrm>
                <a:off x="7037714" y="1447802"/>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51" dirty="0">
                    <a:gradFill>
                      <a:gsLst>
                        <a:gs pos="0">
                          <a:srgbClr val="FFFFFF"/>
                        </a:gs>
                        <a:gs pos="100000">
                          <a:srgbClr val="FFFFFF"/>
                        </a:gs>
                      </a:gsLst>
                      <a:lin ang="5400000" scaled="0"/>
                    </a:gradFill>
                    <a:ea typeface="Segoe UI" pitchFamily="34" charset="0"/>
                    <a:cs typeface="Segoe UI" pitchFamily="34" charset="0"/>
                  </a:rPr>
                  <a:t>Enterprise content</a:t>
                </a:r>
              </a:p>
            </p:txBody>
          </p:sp>
          <p:pic>
            <p:nvPicPr>
              <p:cNvPr id="34" name="Picture 33"/>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7707333" y="2133602"/>
                <a:ext cx="763920" cy="731520"/>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0" name="Group 19"/>
            <p:cNvGrpSpPr/>
            <p:nvPr/>
          </p:nvGrpSpPr>
          <p:grpSpPr>
            <a:xfrm>
              <a:off x="9255176" y="3665229"/>
              <a:ext cx="2103158" cy="2103120"/>
              <a:chOff x="9255955" y="3699148"/>
              <a:chExt cx="2103158" cy="2103120"/>
            </a:xfrm>
          </p:grpSpPr>
          <p:sp>
            <p:nvSpPr>
              <p:cNvPr id="31" name="Rectangle 30"/>
              <p:cNvSpPr/>
              <p:nvPr/>
            </p:nvSpPr>
            <p:spPr bwMode="auto">
              <a:xfrm>
                <a:off x="9255955" y="3699148"/>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Reporting </a:t>
                </a:r>
              </a:p>
            </p:txBody>
          </p:sp>
          <p:pic>
            <p:nvPicPr>
              <p:cNvPr id="32" name="Picture 3"/>
              <p:cNvPicPr>
                <a:picLocks noChangeAspect="1" noChangeArrowheads="1"/>
              </p:cNvPicPr>
              <p:nvPr/>
            </p:nvPicPr>
            <p:blipFill>
              <a:blip r:embed="rId4">
                <a:biLevel thresh="25000"/>
                <a:extLst>
                  <a:ext uri="{28A0092B-C50C-407E-A947-70E740481C1C}">
                    <a14:useLocalDpi xmlns:a14="http://schemas.microsoft.com/office/drawing/2010/main" val="0"/>
                  </a:ext>
                </a:extLst>
              </a:blip>
              <a:stretch>
                <a:fillRect/>
              </a:stretch>
            </p:blipFill>
            <p:spPr bwMode="auto">
              <a:xfrm>
                <a:off x="9821957" y="4384948"/>
                <a:ext cx="971155" cy="731520"/>
              </a:xfrm>
              <a:prstGeom prst="rect">
                <a:avLst/>
              </a:prstGeom>
              <a:noFill/>
              <a:ln>
                <a:noFill/>
              </a:ln>
              <a:extLst/>
            </p:spPr>
          </p:pic>
        </p:grpSp>
        <p:grpSp>
          <p:nvGrpSpPr>
            <p:cNvPr id="21" name="Group 20"/>
            <p:cNvGrpSpPr/>
            <p:nvPr/>
          </p:nvGrpSpPr>
          <p:grpSpPr>
            <a:xfrm>
              <a:off x="9255176" y="1447805"/>
              <a:ext cx="2103158" cy="2103120"/>
              <a:chOff x="9255955" y="1447802"/>
              <a:chExt cx="2103158" cy="2103120"/>
            </a:xfrm>
          </p:grpSpPr>
          <p:sp>
            <p:nvSpPr>
              <p:cNvPr id="29" name="Rectangle 28"/>
              <p:cNvSpPr/>
              <p:nvPr/>
            </p:nvSpPr>
            <p:spPr bwMode="auto">
              <a:xfrm>
                <a:off x="9255955" y="1447802"/>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Records</a:t>
                </a:r>
              </a:p>
            </p:txBody>
          </p:sp>
          <p:pic>
            <p:nvPicPr>
              <p:cNvPr id="30" name="Picture 15" descr="paper-lock"/>
              <p:cNvPicPr>
                <a:picLocks noChangeAspect="1" noChangeArrowheads="1"/>
              </p:cNvPicPr>
              <p:nvPr/>
            </p:nvPicPr>
            <p:blipFill>
              <a:blip r:embed="rId5"/>
              <a:srcRect/>
              <a:stretch>
                <a:fillRect/>
              </a:stretch>
            </p:blipFill>
            <p:spPr bwMode="auto">
              <a:xfrm>
                <a:off x="9944614" y="2087882"/>
                <a:ext cx="725840" cy="822960"/>
              </a:xfrm>
              <a:prstGeom prst="rect">
                <a:avLst/>
              </a:prstGeom>
              <a:noFill/>
              <a:ln w="9525">
                <a:noFill/>
                <a:miter lim="800000"/>
                <a:headEnd/>
                <a:tailEnd/>
              </a:ln>
            </p:spPr>
          </p:pic>
        </p:grpSp>
        <p:grpSp>
          <p:nvGrpSpPr>
            <p:cNvPr id="25" name="Group 24"/>
            <p:cNvGrpSpPr/>
            <p:nvPr/>
          </p:nvGrpSpPr>
          <p:grpSpPr>
            <a:xfrm>
              <a:off x="7037714" y="3665229"/>
              <a:ext cx="2103158" cy="2103120"/>
              <a:chOff x="7030236" y="3699148"/>
              <a:chExt cx="2103158" cy="2103120"/>
            </a:xfrm>
          </p:grpSpPr>
          <p:sp>
            <p:nvSpPr>
              <p:cNvPr id="27" name="Rectangle 26"/>
              <p:cNvSpPr/>
              <p:nvPr/>
            </p:nvSpPr>
            <p:spPr bwMode="auto">
              <a:xfrm>
                <a:off x="7030236" y="3699148"/>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Knowledge</a:t>
                </a:r>
              </a:p>
            </p:txBody>
          </p:sp>
          <p:pic>
            <p:nvPicPr>
              <p:cNvPr id="28" name="Picture 4" descr="W:\Open Engagements\Productivity\MS-Unified Communications\#1601 BizProd MOD Team Core Content Work\New Iconography\Words\Draft\62812\062812_white-02.png"/>
              <p:cNvPicPr>
                <a:picLocks noChangeAspect="1" noChangeArrowheads="1"/>
              </p:cNvPicPr>
              <p:nvPr/>
            </p:nvPicPr>
            <p:blipFill>
              <a:blip r:embed="rId6" cstate="print">
                <a:lum bright="70000" contrast="-70000"/>
                <a:extLst>
                  <a:ext uri="{28A0092B-C50C-407E-A947-70E740481C1C}">
                    <a14:useLocalDpi xmlns:a14="http://schemas.microsoft.com/office/drawing/2010/main" val="0"/>
                  </a:ext>
                </a:extLst>
              </a:blip>
              <a:srcRect/>
              <a:stretch>
                <a:fillRect/>
              </a:stretch>
            </p:blipFill>
            <p:spPr bwMode="auto">
              <a:xfrm>
                <a:off x="7623708" y="4293508"/>
                <a:ext cx="916215" cy="914400"/>
              </a:xfrm>
              <a:prstGeom prst="rect">
                <a:avLst/>
              </a:prstGeom>
              <a:noFill/>
              <a:extLst>
                <a:ext uri="{909E8E84-426E-40DD-AFC4-6F175D3DCCD1}">
                  <a14:hiddenFill xmlns:a14="http://schemas.microsoft.com/office/drawing/2010/main">
                    <a:solidFill>
                      <a:srgbClr val="FFFFFF"/>
                    </a:solidFill>
                  </a14:hiddenFill>
                </a:ext>
              </a:extLst>
            </p:spPr>
          </p:pic>
        </p:grpSp>
      </p:grpSp>
      <p:sp>
        <p:nvSpPr>
          <p:cNvPr id="17"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7</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385184836"/>
      </p:ext>
    </p:extLst>
  </p:cSld>
  <p:clrMapOvr>
    <a:masterClrMapping/>
  </p:clrMapOvr>
  <p:transition spd="slow">
    <p:push/>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0" y="0"/>
            <a:ext cx="5337175" cy="6994525"/>
          </a:xfrm>
          <a:solidFill>
            <a:srgbClr val="0070C0"/>
          </a:solidFill>
        </p:spPr>
        <p:txBody>
          <a:bodyPr anchor="ctr"/>
          <a:lstStyle/>
          <a:p>
            <a:pPr marL="0" indent="0">
              <a:buNone/>
            </a:pPr>
            <a:r>
              <a:rPr lang="en-US" dirty="0" smtClean="0">
                <a:solidFill>
                  <a:schemeClr val="bg1"/>
                </a:solidFill>
              </a:rPr>
              <a:t>Discover</a:t>
            </a:r>
            <a:endParaRPr lang="en-US" dirty="0">
              <a:solidFill>
                <a:schemeClr val="bg1"/>
              </a:solidFill>
            </a:endParaRPr>
          </a:p>
        </p:txBody>
      </p:sp>
      <p:grpSp>
        <p:nvGrpSpPr>
          <p:cNvPr id="18" name="Group 17"/>
          <p:cNvGrpSpPr/>
          <p:nvPr/>
        </p:nvGrpSpPr>
        <p:grpSpPr>
          <a:xfrm>
            <a:off x="7057297" y="1294558"/>
            <a:ext cx="4405485" cy="4405410"/>
            <a:chOff x="7037714" y="1447802"/>
            <a:chExt cx="4320620" cy="4320547"/>
          </a:xfrm>
        </p:grpSpPr>
        <p:sp>
          <p:nvSpPr>
            <p:cNvPr id="33" name="Rectangle 32"/>
            <p:cNvSpPr/>
            <p:nvPr/>
          </p:nvSpPr>
          <p:spPr bwMode="auto">
            <a:xfrm>
              <a:off x="7037714" y="1447802"/>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51" dirty="0">
                  <a:gradFill>
                    <a:gsLst>
                      <a:gs pos="0">
                        <a:srgbClr val="FFFFFF"/>
                      </a:gs>
                      <a:gs pos="100000">
                        <a:srgbClr val="FFFFFF"/>
                      </a:gs>
                    </a:gsLst>
                    <a:lin ang="5400000" scaled="0"/>
                  </a:gradFill>
                  <a:ea typeface="Segoe UI" pitchFamily="34" charset="0"/>
                  <a:cs typeface="Segoe UI" pitchFamily="34" charset="0"/>
                </a:rPr>
                <a:t>Experts</a:t>
              </a:r>
            </a:p>
          </p:txBody>
        </p:sp>
        <p:sp>
          <p:nvSpPr>
            <p:cNvPr id="29" name="Rectangle 28"/>
            <p:cNvSpPr/>
            <p:nvPr/>
          </p:nvSpPr>
          <p:spPr bwMode="auto">
            <a:xfrm>
              <a:off x="9255176" y="1447805"/>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Answers</a:t>
              </a:r>
            </a:p>
          </p:txBody>
        </p:sp>
        <p:sp>
          <p:nvSpPr>
            <p:cNvPr id="27" name="Rectangle 26"/>
            <p:cNvSpPr/>
            <p:nvPr/>
          </p:nvSpPr>
          <p:spPr bwMode="auto">
            <a:xfrm>
              <a:off x="7037714" y="3665229"/>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Connections</a:t>
              </a:r>
            </a:p>
          </p:txBody>
        </p:sp>
      </p:grpSp>
      <p:sp>
        <p:nvSpPr>
          <p:cNvPr id="17" name="Freeform 15"/>
          <p:cNvSpPr>
            <a:spLocks noEditPoints="1"/>
          </p:cNvSpPr>
          <p:nvPr/>
        </p:nvSpPr>
        <p:spPr bwMode="black">
          <a:xfrm>
            <a:off x="7567257" y="1760474"/>
            <a:ext cx="1025864" cy="1025864"/>
          </a:xfrm>
          <a:custGeom>
            <a:avLst/>
            <a:gdLst>
              <a:gd name="T0" fmla="*/ 436 w 2416"/>
              <a:gd name="T1" fmla="*/ 708 h 2209"/>
              <a:gd name="T2" fmla="*/ 524 w 2416"/>
              <a:gd name="T3" fmla="*/ 768 h 2209"/>
              <a:gd name="T4" fmla="*/ 883 w 2416"/>
              <a:gd name="T5" fmla="*/ 698 h 2209"/>
              <a:gd name="T6" fmla="*/ 1293 w 2416"/>
              <a:gd name="T7" fmla="*/ 707 h 2209"/>
              <a:gd name="T8" fmla="*/ 1449 w 2416"/>
              <a:gd name="T9" fmla="*/ 702 h 2209"/>
              <a:gd name="T10" fmla="*/ 1429 w 2416"/>
              <a:gd name="T11" fmla="*/ 399 h 2209"/>
              <a:gd name="T12" fmla="*/ 1317 w 2416"/>
              <a:gd name="T13" fmla="*/ 124 h 2209"/>
              <a:gd name="T14" fmla="*/ 1101 w 2416"/>
              <a:gd name="T15" fmla="*/ 21 h 2209"/>
              <a:gd name="T16" fmla="*/ 536 w 2416"/>
              <a:gd name="T17" fmla="*/ 250 h 2209"/>
              <a:gd name="T18" fmla="*/ 353 w 2416"/>
              <a:gd name="T19" fmla="*/ 433 h 2209"/>
              <a:gd name="T20" fmla="*/ 387 w 2416"/>
              <a:gd name="T21" fmla="*/ 530 h 2209"/>
              <a:gd name="T22" fmla="*/ 450 w 2416"/>
              <a:gd name="T23" fmla="*/ 1207 h 2209"/>
              <a:gd name="T24" fmla="*/ 617 w 2416"/>
              <a:gd name="T25" fmla="*/ 1272 h 2209"/>
              <a:gd name="T26" fmla="*/ 689 w 2416"/>
              <a:gd name="T27" fmla="*/ 1270 h 2209"/>
              <a:gd name="T28" fmla="*/ 653 w 2416"/>
              <a:gd name="T29" fmla="*/ 1190 h 2209"/>
              <a:gd name="T30" fmla="*/ 626 w 2416"/>
              <a:gd name="T31" fmla="*/ 1126 h 2209"/>
              <a:gd name="T32" fmla="*/ 553 w 2416"/>
              <a:gd name="T33" fmla="*/ 1010 h 2209"/>
              <a:gd name="T34" fmla="*/ 386 w 2416"/>
              <a:gd name="T35" fmla="*/ 755 h 2209"/>
              <a:gd name="T36" fmla="*/ 209 w 2416"/>
              <a:gd name="T37" fmla="*/ 573 h 2209"/>
              <a:gd name="T38" fmla="*/ 48 w 2416"/>
              <a:gd name="T39" fmla="*/ 787 h 2209"/>
              <a:gd name="T40" fmla="*/ 121 w 2416"/>
              <a:gd name="T41" fmla="*/ 1190 h 2209"/>
              <a:gd name="T42" fmla="*/ 355 w 2416"/>
              <a:gd name="T43" fmla="*/ 1178 h 2209"/>
              <a:gd name="T44" fmla="*/ 2011 w 2416"/>
              <a:gd name="T45" fmla="*/ 189 h 2209"/>
              <a:gd name="T46" fmla="*/ 1470 w 2416"/>
              <a:gd name="T47" fmla="*/ 25 h 2209"/>
              <a:gd name="T48" fmla="*/ 1383 w 2416"/>
              <a:gd name="T49" fmla="*/ 196 h 2209"/>
              <a:gd name="T50" fmla="*/ 1533 w 2416"/>
              <a:gd name="T51" fmla="*/ 610 h 2209"/>
              <a:gd name="T52" fmla="*/ 1588 w 2416"/>
              <a:gd name="T53" fmla="*/ 803 h 2209"/>
              <a:gd name="T54" fmla="*/ 1722 w 2416"/>
              <a:gd name="T55" fmla="*/ 938 h 2209"/>
              <a:gd name="T56" fmla="*/ 1907 w 2416"/>
              <a:gd name="T57" fmla="*/ 1240 h 2209"/>
              <a:gd name="T58" fmla="*/ 2277 w 2416"/>
              <a:gd name="T59" fmla="*/ 1135 h 2209"/>
              <a:gd name="T60" fmla="*/ 2323 w 2416"/>
              <a:gd name="T61" fmla="*/ 506 h 2209"/>
              <a:gd name="T62" fmla="*/ 1781 w 2416"/>
              <a:gd name="T63" fmla="*/ 1200 h 2209"/>
              <a:gd name="T64" fmla="*/ 1773 w 2416"/>
              <a:gd name="T65" fmla="*/ 1172 h 2209"/>
              <a:gd name="T66" fmla="*/ 1585 w 2416"/>
              <a:gd name="T67" fmla="*/ 862 h 2209"/>
              <a:gd name="T68" fmla="*/ 1317 w 2416"/>
              <a:gd name="T69" fmla="*/ 747 h 2209"/>
              <a:gd name="T70" fmla="*/ 907 w 2416"/>
              <a:gd name="T71" fmla="*/ 739 h 2209"/>
              <a:gd name="T72" fmla="*/ 489 w 2416"/>
              <a:gd name="T73" fmla="*/ 831 h 2209"/>
              <a:gd name="T74" fmla="*/ 627 w 2416"/>
              <a:gd name="T75" fmla="*/ 1004 h 2209"/>
              <a:gd name="T76" fmla="*/ 704 w 2416"/>
              <a:gd name="T77" fmla="*/ 1182 h 2209"/>
              <a:gd name="T78" fmla="*/ 704 w 2416"/>
              <a:gd name="T79" fmla="*/ 1183 h 2209"/>
              <a:gd name="T80" fmla="*/ 871 w 2416"/>
              <a:gd name="T81" fmla="*/ 1334 h 2209"/>
              <a:gd name="T82" fmla="*/ 1184 w 2416"/>
              <a:gd name="T83" fmla="*/ 1421 h 2209"/>
              <a:gd name="T84" fmla="*/ 1422 w 2416"/>
              <a:gd name="T85" fmla="*/ 1539 h 2209"/>
              <a:gd name="T86" fmla="*/ 1716 w 2416"/>
              <a:gd name="T87" fmla="*/ 1526 h 2209"/>
              <a:gd name="T88" fmla="*/ 1811 w 2416"/>
              <a:gd name="T89" fmla="*/ 1387 h 2209"/>
              <a:gd name="T90" fmla="*/ 1809 w 2416"/>
              <a:gd name="T91" fmla="*/ 1295 h 2209"/>
              <a:gd name="T92" fmla="*/ 1173 w 2416"/>
              <a:gd name="T93" fmla="*/ 1486 h 2209"/>
              <a:gd name="T94" fmla="*/ 1044 w 2416"/>
              <a:gd name="T95" fmla="*/ 1466 h 2209"/>
              <a:gd name="T96" fmla="*/ 984 w 2416"/>
              <a:gd name="T97" fmla="*/ 1573 h 2209"/>
              <a:gd name="T98" fmla="*/ 809 w 2416"/>
              <a:gd name="T99" fmla="*/ 1794 h 2209"/>
              <a:gd name="T100" fmla="*/ 752 w 2416"/>
              <a:gd name="T101" fmla="*/ 2011 h 2209"/>
              <a:gd name="T102" fmla="*/ 778 w 2416"/>
              <a:gd name="T103" fmla="*/ 2150 h 2209"/>
              <a:gd name="T104" fmla="*/ 880 w 2416"/>
              <a:gd name="T105" fmla="*/ 2177 h 2209"/>
              <a:gd name="T106" fmla="*/ 1012 w 2416"/>
              <a:gd name="T107" fmla="*/ 2005 h 2209"/>
              <a:gd name="T108" fmla="*/ 1226 w 2416"/>
              <a:gd name="T109" fmla="*/ 1733 h 2209"/>
              <a:gd name="T110" fmla="*/ 1245 w 2416"/>
              <a:gd name="T111" fmla="*/ 1541 h 2209"/>
              <a:gd name="T112" fmla="*/ 797 w 2416"/>
              <a:gd name="T113" fmla="*/ 1718 h 2209"/>
              <a:gd name="T114" fmla="*/ 977 w 2416"/>
              <a:gd name="T115" fmla="*/ 1520 h 2209"/>
              <a:gd name="T116" fmla="*/ 831 w 2416"/>
              <a:gd name="T117" fmla="*/ 1386 h 2209"/>
              <a:gd name="T118" fmla="*/ 584 w 2416"/>
              <a:gd name="T119" fmla="*/ 1299 h 2209"/>
              <a:gd name="T120" fmla="*/ 222 w 2416"/>
              <a:gd name="T121" fmla="*/ 1510 h 2209"/>
              <a:gd name="T122" fmla="*/ 569 w 2416"/>
              <a:gd name="T123" fmla="*/ 1809 h 2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16" h="2209">
                <a:moveTo>
                  <a:pt x="387" y="530"/>
                </a:moveTo>
                <a:cubicBezTo>
                  <a:pt x="412" y="587"/>
                  <a:pt x="412" y="651"/>
                  <a:pt x="436" y="708"/>
                </a:cubicBezTo>
                <a:cubicBezTo>
                  <a:pt x="445" y="729"/>
                  <a:pt x="445" y="729"/>
                  <a:pt x="445" y="729"/>
                </a:cubicBezTo>
                <a:cubicBezTo>
                  <a:pt x="454" y="752"/>
                  <a:pt x="490" y="770"/>
                  <a:pt x="524" y="768"/>
                </a:cubicBezTo>
                <a:cubicBezTo>
                  <a:pt x="524" y="768"/>
                  <a:pt x="524" y="768"/>
                  <a:pt x="553" y="767"/>
                </a:cubicBezTo>
                <a:cubicBezTo>
                  <a:pt x="666" y="760"/>
                  <a:pt x="772" y="718"/>
                  <a:pt x="883" y="698"/>
                </a:cubicBezTo>
                <a:cubicBezTo>
                  <a:pt x="954" y="685"/>
                  <a:pt x="1003" y="722"/>
                  <a:pt x="1070" y="733"/>
                </a:cubicBezTo>
                <a:cubicBezTo>
                  <a:pt x="1146" y="746"/>
                  <a:pt x="1215" y="702"/>
                  <a:pt x="1293" y="707"/>
                </a:cubicBezTo>
                <a:cubicBezTo>
                  <a:pt x="1348" y="710"/>
                  <a:pt x="1362" y="715"/>
                  <a:pt x="1362" y="715"/>
                </a:cubicBezTo>
                <a:cubicBezTo>
                  <a:pt x="1391" y="726"/>
                  <a:pt x="1424" y="722"/>
                  <a:pt x="1449" y="702"/>
                </a:cubicBezTo>
                <a:cubicBezTo>
                  <a:pt x="1478" y="678"/>
                  <a:pt x="1478" y="646"/>
                  <a:pt x="1477" y="611"/>
                </a:cubicBezTo>
                <a:cubicBezTo>
                  <a:pt x="1474" y="540"/>
                  <a:pt x="1468" y="462"/>
                  <a:pt x="1429" y="399"/>
                </a:cubicBezTo>
                <a:cubicBezTo>
                  <a:pt x="1401" y="353"/>
                  <a:pt x="1374" y="306"/>
                  <a:pt x="1351" y="256"/>
                </a:cubicBezTo>
                <a:cubicBezTo>
                  <a:pt x="1332" y="215"/>
                  <a:pt x="1322" y="170"/>
                  <a:pt x="1317" y="124"/>
                </a:cubicBezTo>
                <a:cubicBezTo>
                  <a:pt x="1312" y="92"/>
                  <a:pt x="1317" y="40"/>
                  <a:pt x="1281" y="23"/>
                </a:cubicBezTo>
                <a:cubicBezTo>
                  <a:pt x="1229" y="0"/>
                  <a:pt x="1155" y="13"/>
                  <a:pt x="1101" y="21"/>
                </a:cubicBezTo>
                <a:cubicBezTo>
                  <a:pt x="972" y="38"/>
                  <a:pt x="844" y="76"/>
                  <a:pt x="727" y="134"/>
                </a:cubicBezTo>
                <a:cubicBezTo>
                  <a:pt x="660" y="167"/>
                  <a:pt x="596" y="206"/>
                  <a:pt x="536" y="250"/>
                </a:cubicBezTo>
                <a:cubicBezTo>
                  <a:pt x="488" y="285"/>
                  <a:pt x="440" y="319"/>
                  <a:pt x="399" y="362"/>
                </a:cubicBezTo>
                <a:cubicBezTo>
                  <a:pt x="380" y="382"/>
                  <a:pt x="359" y="405"/>
                  <a:pt x="353" y="433"/>
                </a:cubicBezTo>
                <a:cubicBezTo>
                  <a:pt x="346" y="467"/>
                  <a:pt x="367" y="492"/>
                  <a:pt x="381" y="520"/>
                </a:cubicBezTo>
                <a:cubicBezTo>
                  <a:pt x="383" y="523"/>
                  <a:pt x="385" y="527"/>
                  <a:pt x="387" y="530"/>
                </a:cubicBezTo>
                <a:close/>
                <a:moveTo>
                  <a:pt x="355" y="1178"/>
                </a:moveTo>
                <a:cubicBezTo>
                  <a:pt x="385" y="1181"/>
                  <a:pt x="417" y="1193"/>
                  <a:pt x="450" y="1207"/>
                </a:cubicBezTo>
                <a:cubicBezTo>
                  <a:pt x="487" y="1223"/>
                  <a:pt x="524" y="1242"/>
                  <a:pt x="558" y="1255"/>
                </a:cubicBezTo>
                <a:cubicBezTo>
                  <a:pt x="577" y="1263"/>
                  <a:pt x="598" y="1267"/>
                  <a:pt x="617" y="1272"/>
                </a:cubicBezTo>
                <a:cubicBezTo>
                  <a:pt x="635" y="1276"/>
                  <a:pt x="647" y="1281"/>
                  <a:pt x="665" y="1278"/>
                </a:cubicBezTo>
                <a:cubicBezTo>
                  <a:pt x="673" y="1276"/>
                  <a:pt x="684" y="1277"/>
                  <a:pt x="689" y="1270"/>
                </a:cubicBezTo>
                <a:cubicBezTo>
                  <a:pt x="701" y="1256"/>
                  <a:pt x="690" y="1228"/>
                  <a:pt x="680" y="1218"/>
                </a:cubicBezTo>
                <a:cubicBezTo>
                  <a:pt x="670" y="1209"/>
                  <a:pt x="661" y="1200"/>
                  <a:pt x="653" y="1190"/>
                </a:cubicBezTo>
                <a:cubicBezTo>
                  <a:pt x="648" y="1184"/>
                  <a:pt x="643" y="1177"/>
                  <a:pt x="640" y="1169"/>
                </a:cubicBezTo>
                <a:cubicBezTo>
                  <a:pt x="634" y="1156"/>
                  <a:pt x="627" y="1141"/>
                  <a:pt x="626" y="1126"/>
                </a:cubicBezTo>
                <a:cubicBezTo>
                  <a:pt x="625" y="1110"/>
                  <a:pt x="624" y="1097"/>
                  <a:pt x="619" y="1082"/>
                </a:cubicBezTo>
                <a:cubicBezTo>
                  <a:pt x="607" y="1051"/>
                  <a:pt x="583" y="1023"/>
                  <a:pt x="553" y="1010"/>
                </a:cubicBezTo>
                <a:cubicBezTo>
                  <a:pt x="553" y="1010"/>
                  <a:pt x="521" y="997"/>
                  <a:pt x="479" y="944"/>
                </a:cubicBezTo>
                <a:cubicBezTo>
                  <a:pt x="450" y="907"/>
                  <a:pt x="395" y="775"/>
                  <a:pt x="386" y="755"/>
                </a:cubicBezTo>
                <a:cubicBezTo>
                  <a:pt x="364" y="704"/>
                  <a:pt x="374" y="643"/>
                  <a:pt x="356" y="592"/>
                </a:cubicBezTo>
                <a:cubicBezTo>
                  <a:pt x="333" y="526"/>
                  <a:pt x="256" y="534"/>
                  <a:pt x="209" y="573"/>
                </a:cubicBezTo>
                <a:cubicBezTo>
                  <a:pt x="209" y="573"/>
                  <a:pt x="194" y="586"/>
                  <a:pt x="138" y="637"/>
                </a:cubicBezTo>
                <a:cubicBezTo>
                  <a:pt x="94" y="677"/>
                  <a:pt x="73" y="735"/>
                  <a:pt x="48" y="787"/>
                </a:cubicBezTo>
                <a:cubicBezTo>
                  <a:pt x="6" y="879"/>
                  <a:pt x="0" y="959"/>
                  <a:pt x="1" y="1058"/>
                </a:cubicBezTo>
                <a:cubicBezTo>
                  <a:pt x="2" y="1136"/>
                  <a:pt x="54" y="1160"/>
                  <a:pt x="121" y="1190"/>
                </a:cubicBezTo>
                <a:cubicBezTo>
                  <a:pt x="121" y="1190"/>
                  <a:pt x="132" y="1194"/>
                  <a:pt x="176" y="1197"/>
                </a:cubicBezTo>
                <a:cubicBezTo>
                  <a:pt x="235" y="1201"/>
                  <a:pt x="297" y="1172"/>
                  <a:pt x="355" y="1178"/>
                </a:cubicBezTo>
                <a:close/>
                <a:moveTo>
                  <a:pt x="2323" y="506"/>
                </a:moveTo>
                <a:cubicBezTo>
                  <a:pt x="2249" y="371"/>
                  <a:pt x="2134" y="255"/>
                  <a:pt x="2011" y="189"/>
                </a:cubicBezTo>
                <a:cubicBezTo>
                  <a:pt x="1900" y="130"/>
                  <a:pt x="1747" y="56"/>
                  <a:pt x="1622" y="40"/>
                </a:cubicBezTo>
                <a:cubicBezTo>
                  <a:pt x="1540" y="30"/>
                  <a:pt x="1470" y="25"/>
                  <a:pt x="1470" y="25"/>
                </a:cubicBezTo>
                <a:cubicBezTo>
                  <a:pt x="1417" y="21"/>
                  <a:pt x="1369" y="61"/>
                  <a:pt x="1364" y="114"/>
                </a:cubicBezTo>
                <a:cubicBezTo>
                  <a:pt x="1364" y="114"/>
                  <a:pt x="1362" y="137"/>
                  <a:pt x="1383" y="196"/>
                </a:cubicBezTo>
                <a:cubicBezTo>
                  <a:pt x="1409" y="267"/>
                  <a:pt x="1445" y="333"/>
                  <a:pt x="1485" y="398"/>
                </a:cubicBezTo>
                <a:cubicBezTo>
                  <a:pt x="1524" y="460"/>
                  <a:pt x="1530" y="538"/>
                  <a:pt x="1533" y="610"/>
                </a:cubicBezTo>
                <a:cubicBezTo>
                  <a:pt x="1535" y="657"/>
                  <a:pt x="1535" y="657"/>
                  <a:pt x="1535" y="657"/>
                </a:cubicBezTo>
                <a:cubicBezTo>
                  <a:pt x="1520" y="707"/>
                  <a:pt x="1544" y="773"/>
                  <a:pt x="1588" y="803"/>
                </a:cubicBezTo>
                <a:cubicBezTo>
                  <a:pt x="1588" y="803"/>
                  <a:pt x="1613" y="820"/>
                  <a:pt x="1644" y="848"/>
                </a:cubicBezTo>
                <a:cubicBezTo>
                  <a:pt x="1669" y="872"/>
                  <a:pt x="1698" y="902"/>
                  <a:pt x="1722" y="938"/>
                </a:cubicBezTo>
                <a:cubicBezTo>
                  <a:pt x="1755" y="989"/>
                  <a:pt x="1775" y="1050"/>
                  <a:pt x="1797" y="1107"/>
                </a:cubicBezTo>
                <a:cubicBezTo>
                  <a:pt x="1822" y="1173"/>
                  <a:pt x="1827" y="1230"/>
                  <a:pt x="1907" y="1240"/>
                </a:cubicBezTo>
                <a:cubicBezTo>
                  <a:pt x="1980" y="1250"/>
                  <a:pt x="2041" y="1287"/>
                  <a:pt x="2115" y="1256"/>
                </a:cubicBezTo>
                <a:cubicBezTo>
                  <a:pt x="2175" y="1230"/>
                  <a:pt x="2231" y="1180"/>
                  <a:pt x="2277" y="1135"/>
                </a:cubicBezTo>
                <a:cubicBezTo>
                  <a:pt x="2362" y="1050"/>
                  <a:pt x="2402" y="950"/>
                  <a:pt x="2409" y="847"/>
                </a:cubicBezTo>
                <a:cubicBezTo>
                  <a:pt x="2416" y="732"/>
                  <a:pt x="2383" y="613"/>
                  <a:pt x="2323" y="506"/>
                </a:cubicBezTo>
                <a:close/>
                <a:moveTo>
                  <a:pt x="1809" y="1295"/>
                </a:moveTo>
                <a:cubicBezTo>
                  <a:pt x="1803" y="1263"/>
                  <a:pt x="1789" y="1231"/>
                  <a:pt x="1781" y="1200"/>
                </a:cubicBezTo>
                <a:cubicBezTo>
                  <a:pt x="1781" y="1200"/>
                  <a:pt x="1781" y="1200"/>
                  <a:pt x="1774" y="1177"/>
                </a:cubicBezTo>
                <a:cubicBezTo>
                  <a:pt x="1774" y="1176"/>
                  <a:pt x="1773" y="1174"/>
                  <a:pt x="1773" y="1172"/>
                </a:cubicBezTo>
                <a:cubicBezTo>
                  <a:pt x="1752" y="1100"/>
                  <a:pt x="1731" y="1044"/>
                  <a:pt x="1689" y="980"/>
                </a:cubicBezTo>
                <a:cubicBezTo>
                  <a:pt x="1661" y="936"/>
                  <a:pt x="1625" y="896"/>
                  <a:pt x="1585" y="862"/>
                </a:cubicBezTo>
                <a:cubicBezTo>
                  <a:pt x="1552" y="833"/>
                  <a:pt x="1515" y="809"/>
                  <a:pt x="1476" y="790"/>
                </a:cubicBezTo>
                <a:cubicBezTo>
                  <a:pt x="1426" y="766"/>
                  <a:pt x="1372" y="751"/>
                  <a:pt x="1317" y="747"/>
                </a:cubicBezTo>
                <a:cubicBezTo>
                  <a:pt x="1239" y="743"/>
                  <a:pt x="1170" y="787"/>
                  <a:pt x="1094" y="774"/>
                </a:cubicBezTo>
                <a:cubicBezTo>
                  <a:pt x="1027" y="762"/>
                  <a:pt x="978" y="726"/>
                  <a:pt x="907" y="739"/>
                </a:cubicBezTo>
                <a:cubicBezTo>
                  <a:pt x="796" y="758"/>
                  <a:pt x="690" y="801"/>
                  <a:pt x="577" y="807"/>
                </a:cubicBezTo>
                <a:cubicBezTo>
                  <a:pt x="548" y="809"/>
                  <a:pt x="488" y="788"/>
                  <a:pt x="489" y="831"/>
                </a:cubicBezTo>
                <a:cubicBezTo>
                  <a:pt x="489" y="859"/>
                  <a:pt x="535" y="915"/>
                  <a:pt x="553" y="938"/>
                </a:cubicBezTo>
                <a:cubicBezTo>
                  <a:pt x="595" y="991"/>
                  <a:pt x="627" y="1004"/>
                  <a:pt x="627" y="1004"/>
                </a:cubicBezTo>
                <a:cubicBezTo>
                  <a:pt x="676" y="1025"/>
                  <a:pt x="709" y="1085"/>
                  <a:pt x="700" y="1137"/>
                </a:cubicBezTo>
                <a:cubicBezTo>
                  <a:pt x="700" y="1137"/>
                  <a:pt x="699" y="1143"/>
                  <a:pt x="704" y="1182"/>
                </a:cubicBezTo>
                <a:cubicBezTo>
                  <a:pt x="704" y="1182"/>
                  <a:pt x="704" y="1183"/>
                  <a:pt x="704" y="1183"/>
                </a:cubicBezTo>
                <a:cubicBezTo>
                  <a:pt x="704" y="1183"/>
                  <a:pt x="704" y="1183"/>
                  <a:pt x="704" y="1183"/>
                </a:cubicBezTo>
                <a:cubicBezTo>
                  <a:pt x="707" y="1209"/>
                  <a:pt x="734" y="1224"/>
                  <a:pt x="753" y="1238"/>
                </a:cubicBezTo>
                <a:cubicBezTo>
                  <a:pt x="796" y="1269"/>
                  <a:pt x="821" y="1312"/>
                  <a:pt x="871" y="1334"/>
                </a:cubicBezTo>
                <a:cubicBezTo>
                  <a:pt x="921" y="1356"/>
                  <a:pt x="975" y="1374"/>
                  <a:pt x="1030" y="1384"/>
                </a:cubicBezTo>
                <a:cubicBezTo>
                  <a:pt x="1079" y="1393"/>
                  <a:pt x="1143" y="1388"/>
                  <a:pt x="1184" y="1421"/>
                </a:cubicBezTo>
                <a:cubicBezTo>
                  <a:pt x="1223" y="1453"/>
                  <a:pt x="1247" y="1484"/>
                  <a:pt x="1295" y="1503"/>
                </a:cubicBezTo>
                <a:cubicBezTo>
                  <a:pt x="1335" y="1518"/>
                  <a:pt x="1380" y="1527"/>
                  <a:pt x="1422" y="1539"/>
                </a:cubicBezTo>
                <a:cubicBezTo>
                  <a:pt x="1463" y="1552"/>
                  <a:pt x="1502" y="1574"/>
                  <a:pt x="1545" y="1579"/>
                </a:cubicBezTo>
                <a:cubicBezTo>
                  <a:pt x="1608" y="1586"/>
                  <a:pt x="1668" y="1566"/>
                  <a:pt x="1716" y="1526"/>
                </a:cubicBezTo>
                <a:cubicBezTo>
                  <a:pt x="1739" y="1506"/>
                  <a:pt x="1759" y="1483"/>
                  <a:pt x="1775" y="1458"/>
                </a:cubicBezTo>
                <a:cubicBezTo>
                  <a:pt x="1790" y="1436"/>
                  <a:pt x="1806" y="1413"/>
                  <a:pt x="1811" y="1387"/>
                </a:cubicBezTo>
                <a:cubicBezTo>
                  <a:pt x="1816" y="1367"/>
                  <a:pt x="1814" y="1341"/>
                  <a:pt x="1812" y="1320"/>
                </a:cubicBezTo>
                <a:cubicBezTo>
                  <a:pt x="1812" y="1312"/>
                  <a:pt x="1810" y="1304"/>
                  <a:pt x="1809" y="1295"/>
                </a:cubicBezTo>
                <a:close/>
                <a:moveTo>
                  <a:pt x="1174" y="1487"/>
                </a:moveTo>
                <a:cubicBezTo>
                  <a:pt x="1173" y="1486"/>
                  <a:pt x="1173" y="1486"/>
                  <a:pt x="1173" y="1486"/>
                </a:cubicBezTo>
                <a:cubicBezTo>
                  <a:pt x="1149" y="1474"/>
                  <a:pt x="1132" y="1463"/>
                  <a:pt x="1105" y="1460"/>
                </a:cubicBezTo>
                <a:cubicBezTo>
                  <a:pt x="1086" y="1457"/>
                  <a:pt x="1058" y="1447"/>
                  <a:pt x="1044" y="1466"/>
                </a:cubicBezTo>
                <a:cubicBezTo>
                  <a:pt x="1035" y="1479"/>
                  <a:pt x="1028" y="1493"/>
                  <a:pt x="1021" y="1506"/>
                </a:cubicBezTo>
                <a:cubicBezTo>
                  <a:pt x="1009" y="1528"/>
                  <a:pt x="998" y="1552"/>
                  <a:pt x="984" y="1573"/>
                </a:cubicBezTo>
                <a:cubicBezTo>
                  <a:pt x="956" y="1616"/>
                  <a:pt x="925" y="1656"/>
                  <a:pt x="892" y="1695"/>
                </a:cubicBezTo>
                <a:cubicBezTo>
                  <a:pt x="866" y="1726"/>
                  <a:pt x="825" y="1756"/>
                  <a:pt x="809" y="1794"/>
                </a:cubicBezTo>
                <a:cubicBezTo>
                  <a:pt x="793" y="1830"/>
                  <a:pt x="802" y="1871"/>
                  <a:pt x="789" y="1907"/>
                </a:cubicBezTo>
                <a:cubicBezTo>
                  <a:pt x="776" y="1941"/>
                  <a:pt x="762" y="1975"/>
                  <a:pt x="752" y="2011"/>
                </a:cubicBezTo>
                <a:cubicBezTo>
                  <a:pt x="743" y="2043"/>
                  <a:pt x="720" y="2102"/>
                  <a:pt x="735" y="2135"/>
                </a:cubicBezTo>
                <a:cubicBezTo>
                  <a:pt x="746" y="2160"/>
                  <a:pt x="754" y="2153"/>
                  <a:pt x="778" y="2150"/>
                </a:cubicBezTo>
                <a:cubicBezTo>
                  <a:pt x="811" y="2145"/>
                  <a:pt x="847" y="2145"/>
                  <a:pt x="872" y="2170"/>
                </a:cubicBezTo>
                <a:cubicBezTo>
                  <a:pt x="880" y="2177"/>
                  <a:pt x="880" y="2177"/>
                  <a:pt x="880" y="2177"/>
                </a:cubicBezTo>
                <a:cubicBezTo>
                  <a:pt x="895" y="2209"/>
                  <a:pt x="926" y="2196"/>
                  <a:pt x="948" y="2148"/>
                </a:cubicBezTo>
                <a:cubicBezTo>
                  <a:pt x="948" y="2148"/>
                  <a:pt x="979" y="2082"/>
                  <a:pt x="1012" y="2005"/>
                </a:cubicBezTo>
                <a:cubicBezTo>
                  <a:pt x="1044" y="1930"/>
                  <a:pt x="1099" y="1861"/>
                  <a:pt x="1154" y="1801"/>
                </a:cubicBezTo>
                <a:cubicBezTo>
                  <a:pt x="1177" y="1776"/>
                  <a:pt x="1206" y="1761"/>
                  <a:pt x="1226" y="1733"/>
                </a:cubicBezTo>
                <a:cubicBezTo>
                  <a:pt x="1248" y="1702"/>
                  <a:pt x="1265" y="1664"/>
                  <a:pt x="1267" y="1625"/>
                </a:cubicBezTo>
                <a:cubicBezTo>
                  <a:pt x="1269" y="1596"/>
                  <a:pt x="1263" y="1564"/>
                  <a:pt x="1245" y="1541"/>
                </a:cubicBezTo>
                <a:cubicBezTo>
                  <a:pt x="1226" y="1515"/>
                  <a:pt x="1202" y="1501"/>
                  <a:pt x="1174" y="1487"/>
                </a:cubicBezTo>
                <a:close/>
                <a:moveTo>
                  <a:pt x="797" y="1718"/>
                </a:moveTo>
                <a:cubicBezTo>
                  <a:pt x="838" y="1673"/>
                  <a:pt x="878" y="1628"/>
                  <a:pt x="919" y="1583"/>
                </a:cubicBezTo>
                <a:cubicBezTo>
                  <a:pt x="935" y="1566"/>
                  <a:pt x="962" y="1543"/>
                  <a:pt x="977" y="1520"/>
                </a:cubicBezTo>
                <a:cubicBezTo>
                  <a:pt x="981" y="1515"/>
                  <a:pt x="984" y="1510"/>
                  <a:pt x="986" y="1504"/>
                </a:cubicBezTo>
                <a:cubicBezTo>
                  <a:pt x="1012" y="1431"/>
                  <a:pt x="881" y="1406"/>
                  <a:pt x="831" y="1386"/>
                </a:cubicBezTo>
                <a:cubicBezTo>
                  <a:pt x="782" y="1366"/>
                  <a:pt x="699" y="1338"/>
                  <a:pt x="649" y="1322"/>
                </a:cubicBezTo>
                <a:cubicBezTo>
                  <a:pt x="649" y="1322"/>
                  <a:pt x="623" y="1314"/>
                  <a:pt x="584" y="1299"/>
                </a:cubicBezTo>
                <a:cubicBezTo>
                  <a:pt x="473" y="1257"/>
                  <a:pt x="194" y="1132"/>
                  <a:pt x="183" y="1346"/>
                </a:cubicBezTo>
                <a:cubicBezTo>
                  <a:pt x="180" y="1402"/>
                  <a:pt x="206" y="1458"/>
                  <a:pt x="222" y="1510"/>
                </a:cubicBezTo>
                <a:cubicBezTo>
                  <a:pt x="253" y="1611"/>
                  <a:pt x="320" y="1720"/>
                  <a:pt x="409" y="1779"/>
                </a:cubicBezTo>
                <a:cubicBezTo>
                  <a:pt x="458" y="1811"/>
                  <a:pt x="512" y="1813"/>
                  <a:pt x="569" y="1809"/>
                </a:cubicBezTo>
                <a:cubicBezTo>
                  <a:pt x="666" y="1800"/>
                  <a:pt x="729" y="1795"/>
                  <a:pt x="797" y="1718"/>
                </a:cubicBezTo>
                <a:close/>
              </a:path>
            </a:pathLst>
          </a:custGeom>
          <a:solidFill>
            <a:srgbClr val="FFFFFF"/>
          </a:solidFill>
          <a:ln>
            <a:noFill/>
          </a:ln>
        </p:spPr>
        <p:txBody>
          <a:bodyPr vert="horz" wrap="square" lIns="83943" tIns="41972" rIns="83943" bIns="41972" numCol="1" anchor="t" anchorCtr="0" compatLnSpc="1">
            <a:prstTxWarp prst="textNoShape">
              <a:avLst/>
            </a:prstTxWarp>
          </a:bodyPr>
          <a:lstStyle/>
          <a:p>
            <a:pPr defTabSz="932559"/>
            <a:endParaRPr lang="en-US" sz="1632">
              <a:solidFill>
                <a:srgbClr val="000000"/>
              </a:solidFill>
            </a:endParaRPr>
          </a:p>
        </p:txBody>
      </p:sp>
      <p:pic>
        <p:nvPicPr>
          <p:cNvPr id="22"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293417" y="1284114"/>
            <a:ext cx="1933261" cy="1822713"/>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7071288" y="3555540"/>
            <a:ext cx="1958467" cy="1958467"/>
          </a:xfrm>
          <a:prstGeom prst="rect">
            <a:avLst/>
          </a:prstGeom>
          <a:noFill/>
          <a:extLst>
            <a:ext uri="{909E8E84-426E-40DD-AFC4-6F175D3DCCD1}">
              <a14:hiddenFill xmlns:a14="http://schemas.microsoft.com/office/drawing/2010/main">
                <a:solidFill>
                  <a:srgbClr val="FFFFFF"/>
                </a:solidFill>
              </a14:hiddenFill>
            </a:ext>
          </a:extLst>
        </p:spPr>
      </p:pic>
      <p:sp>
        <p:nvSpPr>
          <p:cNvPr id="11"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8</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007222628"/>
      </p:ext>
    </p:extLst>
  </p:cSld>
  <p:clrMapOvr>
    <a:masterClrMapping/>
  </p:clrMapOvr>
  <p:transition spd="slow">
    <p:pu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4294967295"/>
          </p:nvPr>
        </p:nvSpPr>
        <p:spPr>
          <a:xfrm>
            <a:off x="0" y="0"/>
            <a:ext cx="5337175" cy="6994525"/>
          </a:xfrm>
          <a:solidFill>
            <a:srgbClr val="0070C0"/>
          </a:solidFill>
        </p:spPr>
        <p:txBody>
          <a:bodyPr anchor="ctr"/>
          <a:lstStyle/>
          <a:p>
            <a:pPr marL="0" indent="0">
              <a:buNone/>
            </a:pPr>
            <a:r>
              <a:rPr lang="en-US" dirty="0" smtClean="0">
                <a:solidFill>
                  <a:schemeClr val="bg1"/>
                </a:solidFill>
              </a:rPr>
              <a:t>Build</a:t>
            </a:r>
            <a:endParaRPr lang="en-US" dirty="0">
              <a:solidFill>
                <a:schemeClr val="bg1"/>
              </a:solidFill>
            </a:endParaRPr>
          </a:p>
        </p:txBody>
      </p:sp>
      <p:grpSp>
        <p:nvGrpSpPr>
          <p:cNvPr id="18" name="Group 17"/>
          <p:cNvGrpSpPr/>
          <p:nvPr/>
        </p:nvGrpSpPr>
        <p:grpSpPr>
          <a:xfrm>
            <a:off x="7057297" y="1294558"/>
            <a:ext cx="4405485" cy="4405410"/>
            <a:chOff x="7037714" y="1447802"/>
            <a:chExt cx="4320620" cy="4320547"/>
          </a:xfrm>
        </p:grpSpPr>
        <p:sp>
          <p:nvSpPr>
            <p:cNvPr id="33" name="Rectangle 32"/>
            <p:cNvSpPr/>
            <p:nvPr/>
          </p:nvSpPr>
          <p:spPr bwMode="auto">
            <a:xfrm>
              <a:off x="7037714" y="1447802"/>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51" dirty="0">
                  <a:gradFill>
                    <a:gsLst>
                      <a:gs pos="0">
                        <a:srgbClr val="FFFFFF"/>
                      </a:gs>
                      <a:gs pos="100000">
                        <a:srgbClr val="FFFFFF"/>
                      </a:gs>
                    </a:gsLst>
                    <a:lin ang="5400000" scaled="0"/>
                  </a:gradFill>
                  <a:ea typeface="Segoe UI" pitchFamily="34" charset="0"/>
                  <a:cs typeface="Segoe UI" pitchFamily="34" charset="0"/>
                </a:rPr>
                <a:t>Apps</a:t>
              </a:r>
            </a:p>
          </p:txBody>
        </p:sp>
        <p:sp>
          <p:nvSpPr>
            <p:cNvPr id="29" name="Rectangle 28"/>
            <p:cNvSpPr/>
            <p:nvPr/>
          </p:nvSpPr>
          <p:spPr bwMode="auto">
            <a:xfrm>
              <a:off x="9255176" y="1447805"/>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Sites</a:t>
              </a:r>
            </a:p>
          </p:txBody>
        </p:sp>
        <p:sp>
          <p:nvSpPr>
            <p:cNvPr id="27" name="Rectangle 26"/>
            <p:cNvSpPr/>
            <p:nvPr/>
          </p:nvSpPr>
          <p:spPr bwMode="auto">
            <a:xfrm>
              <a:off x="7037714" y="3665229"/>
              <a:ext cx="2103158" cy="2103120"/>
            </a:xfrm>
            <a:prstGeom prst="rect">
              <a:avLst/>
            </a:prstGeom>
            <a:solidFill>
              <a:srgbClr val="0071BC"/>
            </a:solidFill>
            <a:ln>
              <a:solidFill>
                <a:srgbClr val="0071BC"/>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69954" tIns="34978" rIns="34978" bIns="69954" numCol="1" spcCol="0" rtlCol="0" fromWordArt="0" anchor="b" anchorCtr="0" forceAA="0" compatLnSpc="1">
              <a:prstTxWarp prst="textNoShape">
                <a:avLst/>
              </a:prstTxWarp>
              <a:noAutofit/>
            </a:bodyPr>
            <a:lstStyle/>
            <a:p>
              <a:pPr defTabSz="699286" fontAlgn="base">
                <a:spcBef>
                  <a:spcPct val="0"/>
                </a:spcBef>
                <a:spcAft>
                  <a:spcPct val="0"/>
                </a:spcAft>
              </a:pPr>
              <a:r>
                <a:rPr lang="en-US" sz="2039" spc="-39" dirty="0">
                  <a:gradFill>
                    <a:gsLst>
                      <a:gs pos="0">
                        <a:srgbClr val="FFFFFF"/>
                      </a:gs>
                      <a:gs pos="100000">
                        <a:srgbClr val="FFFFFF"/>
                      </a:gs>
                    </a:gsLst>
                    <a:lin ang="5400000" scaled="0"/>
                  </a:gradFill>
                  <a:ea typeface="Segoe UI" pitchFamily="34" charset="0"/>
                  <a:cs typeface="Segoe UI" pitchFamily="34" charset="0"/>
                </a:rPr>
                <a:t>For the Cloud</a:t>
              </a:r>
            </a:p>
          </p:txBody>
        </p:sp>
      </p:grpSp>
      <p:pic>
        <p:nvPicPr>
          <p:cNvPr id="11" name="Picture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37723" y="1682673"/>
            <a:ext cx="1025596" cy="1025596"/>
          </a:xfrm>
          <a:prstGeom prst="rect">
            <a:avLst/>
          </a:prstGeom>
        </p:spPr>
      </p:pic>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9682190" y="1775666"/>
            <a:ext cx="1423911" cy="93260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6" descr="C:\Users\hannahr\Dropbox\MOD Servers Metro Icon Library\victor melniciuc\PNGs\Icons_Infrastructure-05.png"/>
          <p:cNvPicPr>
            <a:picLocks noChangeAspect="1" noChangeArrowheads="1"/>
          </p:cNvPicPr>
          <p:nvPr/>
        </p:nvPicPr>
        <p:blipFill>
          <a:blip r:embed="rId5" cstate="print">
            <a:lum bright="70000" contrast="-70000"/>
            <a:extLst>
              <a:ext uri="{28A0092B-C50C-407E-A947-70E740481C1C}">
                <a14:useLocalDpi xmlns:a14="http://schemas.microsoft.com/office/drawing/2010/main" val="0"/>
              </a:ext>
            </a:extLst>
          </a:blip>
          <a:srcRect/>
          <a:stretch>
            <a:fillRect/>
          </a:stretch>
        </p:blipFill>
        <p:spPr bwMode="auto">
          <a:xfrm>
            <a:off x="6963473" y="3197497"/>
            <a:ext cx="2332115" cy="2331508"/>
          </a:xfrm>
          <a:prstGeom prst="rect">
            <a:avLst/>
          </a:prstGeom>
          <a:noFill/>
          <a:extLst>
            <a:ext uri="{909E8E84-426E-40DD-AFC4-6F175D3DCCD1}">
              <a14:hiddenFill xmlns:a14="http://schemas.microsoft.com/office/drawing/2010/main">
                <a:solidFill>
                  <a:srgbClr val="FFFFFF"/>
                </a:solidFill>
              </a14:hiddenFill>
            </a:ext>
          </a:extLst>
        </p:spPr>
      </p:pic>
      <p:sp>
        <p:nvSpPr>
          <p:cNvPr id="14" name="Slide Number Placeholder 6"/>
          <p:cNvSpPr txBox="1">
            <a:spLocks/>
          </p:cNvSpPr>
          <p:nvPr/>
        </p:nvSpPr>
        <p:spPr>
          <a:xfrm>
            <a:off x="11780837" y="6621462"/>
            <a:ext cx="569913" cy="223837"/>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727B4C2D-45E2-4621-8491-2995EB46A674}" type="slidenum">
              <a:rPr lang="en-US" smtClean="0">
                <a:gradFill>
                  <a:gsLst>
                    <a:gs pos="100000">
                      <a:srgbClr val="797A7D"/>
                    </a:gs>
                    <a:gs pos="0">
                      <a:srgbClr val="797A7D"/>
                    </a:gs>
                  </a:gsLst>
                  <a:lin ang="5400000" scaled="0"/>
                </a:gradFill>
              </a:rPr>
              <a:pPr/>
              <a:t>9</a:t>
            </a:fld>
            <a:endParaRPr lang="en-US" dirty="0">
              <a:gradFill>
                <a:gsLst>
                  <a:gs pos="100000">
                    <a:srgbClr val="797A7D"/>
                  </a:gs>
                  <a:gs pos="0">
                    <a:srgbClr val="797A7D"/>
                  </a:gs>
                </a:gsLst>
                <a:lin ang="5400000" scaled="0"/>
              </a:gradFill>
            </a:endParaRPr>
          </a:p>
        </p:txBody>
      </p:sp>
    </p:spTree>
    <p:extLst>
      <p:ext uri="{BB962C8B-B14F-4D97-AF65-F5344CB8AC3E}">
        <p14:creationId xmlns:p14="http://schemas.microsoft.com/office/powerpoint/2010/main" val="1613578101"/>
      </p:ext>
    </p:extLst>
  </p:cSld>
  <p:clrMapOvr>
    <a:masterClrMapping/>
  </p:clrMapOvr>
  <p:transition spd="slow">
    <p:push/>
  </p:transition>
  <p:timing>
    <p:tnLst>
      <p:par>
        <p:cTn id="1" dur="indefinite" restart="never" nodeType="tmRoot"/>
      </p:par>
    </p:tn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Sajan Parihar</External_x0020_Speaker>
    <Session_x0020_Code xmlns="2295e2e7-0eeb-498e-8716-217bb2ee6ee3"> SPC181</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Sajan Parihar </Speaker>
    <AverageRating xmlns="http://schemas.microsoft.com/sharepoint/v3" xsi:nil="true"/>
  </documentManagement>
</p:properties>
</file>

<file path=customXml/itemProps1.xml><?xml version="1.0" encoding="utf-8"?>
<ds:datastoreItem xmlns:ds="http://schemas.openxmlformats.org/officeDocument/2006/customXml" ds:itemID="{5CAD86D9-FF44-497F-88C2-BB148384452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schemas.microsoft.com/office/2006/metadata/properties"/>
    <ds:schemaRef ds:uri="http://purl.org/dc/terms/"/>
    <ds:schemaRef ds:uri="http://purl.org/dc/elements/1.1/"/>
    <ds:schemaRef ds:uri="http://schemas.microsoft.com/office/2006/documentManagement/types"/>
    <ds:schemaRef ds:uri="032d541b-1b4e-4d91-93c7-b10533c52f73"/>
    <ds:schemaRef ds:uri="http://schemas.openxmlformats.org/package/2006/metadata/core-properties"/>
    <ds:schemaRef ds:uri="http://schemas.microsoft.com/office/infopath/2007/PartnerControls"/>
    <ds:schemaRef ds:uri="230e9df3-be65-4c73-a93b-d1236ebd677e"/>
    <ds:schemaRef ds:uri="http://schemas.microsoft.com/sharepoint/v3"/>
    <ds:schemaRef ds:uri="2295e2e7-0eeb-498e-8716-217bb2ee6ee3"/>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1305</TotalTime>
  <Words>3802</Words>
  <Application>Microsoft Office PowerPoint</Application>
  <PresentationFormat>Custom</PresentationFormat>
  <Paragraphs>659</Paragraphs>
  <Slides>29</Slides>
  <Notes>26</Notes>
  <HiddenSlides>0</HiddenSlides>
  <MMClips>0</MMClips>
  <ScaleCrop>false</ScaleCrop>
  <HeadingPairs>
    <vt:vector size="4" baseType="variant">
      <vt:variant>
        <vt:lpstr>Theme</vt:lpstr>
      </vt:variant>
      <vt:variant>
        <vt:i4>6</vt:i4>
      </vt:variant>
      <vt:variant>
        <vt:lpstr>Slide Titles</vt:lpstr>
      </vt:variant>
      <vt:variant>
        <vt:i4>29</vt:i4>
      </vt:variant>
    </vt:vector>
  </HeadingPairs>
  <TitlesOfParts>
    <vt:vector size="35" baseType="lpstr">
      <vt:lpstr>SPC2012_Business_Template_16x9</vt:lpstr>
      <vt:lpstr>5-30072_SPC2012_Business_Template_16x9_Light</vt:lpstr>
      <vt:lpstr>5-30072_SPC2012_Business_Template_16x9</vt:lpstr>
      <vt:lpstr>1_5-30072_SPC2012_Business_Template_16x9_Light</vt:lpstr>
      <vt:lpstr>1_5-30072_SPC2012_Business_Template_16x9</vt:lpstr>
      <vt:lpstr>2_5-30072_SPC2012_Business_Template_16x9_Light</vt:lpstr>
      <vt:lpstr>PowerPoint Presentation</vt:lpstr>
      <vt:lpstr>SharePoint 2013 Licensing</vt:lpstr>
      <vt:lpstr>PowerPoint Presentation</vt:lpstr>
      <vt:lpstr>Agenda</vt:lpstr>
      <vt:lpstr>SharePoint</vt:lpstr>
      <vt:lpstr>PowerPoint Presentation</vt:lpstr>
      <vt:lpstr>PowerPoint Presentation</vt:lpstr>
      <vt:lpstr>PowerPoint Presentation</vt:lpstr>
      <vt:lpstr>PowerPoint Presentation</vt:lpstr>
      <vt:lpstr>SharePoint – Usage Scenarios</vt:lpstr>
      <vt:lpstr>SharePoint – Deployment Scenarios</vt:lpstr>
      <vt:lpstr>PowerPoint Presentation</vt:lpstr>
      <vt:lpstr>SharePoint 2013 SKUs</vt:lpstr>
      <vt:lpstr>SharePoint 2013 Features</vt:lpstr>
      <vt:lpstr>SharePoint – Intranet - Feature Tiering </vt:lpstr>
      <vt:lpstr>SharePoint – Internet Sites - Feature Tiering</vt:lpstr>
      <vt:lpstr>SharePoint Scenarios On Premises Extranet &amp; Internet Sites Licensing</vt:lpstr>
      <vt:lpstr>SharePoint Licensing– 2010 vs 2013</vt:lpstr>
      <vt:lpstr>Office Web Apps</vt:lpstr>
      <vt:lpstr>Office Web Apps Delivery Options</vt:lpstr>
      <vt:lpstr>Office Web Apps Priorities</vt:lpstr>
      <vt:lpstr>Common Scenarios</vt:lpstr>
      <vt:lpstr>Office 2013 Web Apps Licensing On Premises Web Apps deployments</vt:lpstr>
      <vt:lpstr>SA Migration</vt:lpstr>
      <vt:lpstr>Legacy FAST Maintenance Transition</vt:lpstr>
      <vt:lpstr>Audit and Control Management Server 2013</vt:lpstr>
      <vt:lpstr>Q&amp;A</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SharePoint Licensing</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27</cp:revision>
  <dcterms:created xsi:type="dcterms:W3CDTF">2012-11-13T18:45:51Z</dcterms:created>
  <dcterms:modified xsi:type="dcterms:W3CDTF">2012-12-05T23:28:45Z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