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47"/>
  </p:notesMasterIdLst>
  <p:handoutMasterIdLst>
    <p:handoutMasterId r:id="rId48"/>
  </p:handoutMasterIdLst>
  <p:sldIdLst>
    <p:sldId id="1147" r:id="rId7"/>
    <p:sldId id="1148" r:id="rId8"/>
    <p:sldId id="1149" r:id="rId9"/>
    <p:sldId id="1150" r:id="rId10"/>
    <p:sldId id="1151" r:id="rId11"/>
    <p:sldId id="1152" r:id="rId12"/>
    <p:sldId id="1153" r:id="rId13"/>
    <p:sldId id="1154" r:id="rId14"/>
    <p:sldId id="1155" r:id="rId15"/>
    <p:sldId id="1156" r:id="rId16"/>
    <p:sldId id="1157" r:id="rId17"/>
    <p:sldId id="1158" r:id="rId18"/>
    <p:sldId id="1159" r:id="rId19"/>
    <p:sldId id="1160" r:id="rId20"/>
    <p:sldId id="1161" r:id="rId21"/>
    <p:sldId id="1162" r:id="rId22"/>
    <p:sldId id="1163" r:id="rId23"/>
    <p:sldId id="1164" r:id="rId24"/>
    <p:sldId id="1165" r:id="rId25"/>
    <p:sldId id="1166" r:id="rId26"/>
    <p:sldId id="1167" r:id="rId27"/>
    <p:sldId id="1168" r:id="rId28"/>
    <p:sldId id="1169" r:id="rId29"/>
    <p:sldId id="1170" r:id="rId30"/>
    <p:sldId id="1171" r:id="rId31"/>
    <p:sldId id="1172" r:id="rId32"/>
    <p:sldId id="1173" r:id="rId33"/>
    <p:sldId id="1174" r:id="rId34"/>
    <p:sldId id="1175" r:id="rId35"/>
    <p:sldId id="1176" r:id="rId36"/>
    <p:sldId id="1177" r:id="rId37"/>
    <p:sldId id="1178" r:id="rId38"/>
    <p:sldId id="1179" r:id="rId39"/>
    <p:sldId id="1180" r:id="rId40"/>
    <p:sldId id="1181" r:id="rId41"/>
    <p:sldId id="1182" r:id="rId42"/>
    <p:sldId id="1183" r:id="rId43"/>
    <p:sldId id="1184" r:id="rId44"/>
    <p:sldId id="1185" r:id="rId45"/>
    <p:sldId id="1186" r:id="rId4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147"/>
          </p14:sldIdLst>
        </p14:section>
        <p14:section name="Unused slides" id="{233B5FCF-EB3B-40E3-99C2-4B6635E79B40}">
          <p14:sldIdLst>
            <p14:sldId id="1148"/>
            <p14:sldId id="1149"/>
            <p14:sldId id="1150"/>
            <p14:sldId id="1151"/>
            <p14:sldId id="1152"/>
            <p14:sldId id="1153"/>
            <p14:sldId id="1154"/>
            <p14:sldId id="1155"/>
            <p14:sldId id="1156"/>
            <p14:sldId id="1157"/>
            <p14:sldId id="1158"/>
            <p14:sldId id="1159"/>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7"/>
            <p14:sldId id="1178"/>
            <p14:sldId id="1179"/>
            <p14:sldId id="1180"/>
            <p14:sldId id="1181"/>
            <p14:sldId id="1182"/>
            <p14:sldId id="1183"/>
            <p14:sldId id="1184"/>
            <p14:sldId id="1185"/>
            <p14:sldId id="1186"/>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36" autoAdjust="0"/>
    <p:restoredTop sz="94249" autoAdjust="0"/>
  </p:normalViewPr>
  <p:slideViewPr>
    <p:cSldViewPr>
      <p:cViewPr>
        <p:scale>
          <a:sx n="112" d="100"/>
          <a:sy n="112"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2424"/>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4B4EB3-1C18-4FAF-ACD9-1E258D7D3E28}" type="doc">
      <dgm:prSet loTypeId="urn:microsoft.com/office/officeart/2005/8/layout/default" loCatId="list" qsTypeId="urn:microsoft.com/office/officeart/2005/8/quickstyle/simple1" qsCatId="simple" csTypeId="urn:microsoft.com/office/officeart/2005/8/colors/accent3_2" csCatId="accent3" phldr="1"/>
      <dgm:spPr/>
      <dgm:t>
        <a:bodyPr/>
        <a:lstStyle/>
        <a:p>
          <a:endParaRPr lang="en-US"/>
        </a:p>
      </dgm:t>
    </dgm:pt>
    <dgm:pt modelId="{0C89E20F-F3B0-412F-8396-C5F077CD2A10}">
      <dgm:prSet phldrT="[Text]" custT="1"/>
      <dgm:spPr/>
      <dgm:t>
        <a:bodyPr/>
        <a:lstStyle/>
        <a:p>
          <a:r>
            <a:rPr lang="en-US" sz="2400" dirty="0" smtClean="0"/>
            <a:t>Breakdown site collection boundaries</a:t>
          </a:r>
          <a:endParaRPr lang="en-US" sz="2400" dirty="0"/>
        </a:p>
      </dgm:t>
    </dgm:pt>
    <dgm:pt modelId="{C387E094-967D-425A-A603-DC8A779699C5}" type="parTrans" cxnId="{83979B72-1D6E-4A56-97DB-5E57CB8166E5}">
      <dgm:prSet/>
      <dgm:spPr/>
      <dgm:t>
        <a:bodyPr/>
        <a:lstStyle/>
        <a:p>
          <a:endParaRPr lang="en-US" sz="1400"/>
        </a:p>
      </dgm:t>
    </dgm:pt>
    <dgm:pt modelId="{23FB5334-D89A-471A-9904-E48D8EB2C273}" type="sibTrans" cxnId="{83979B72-1D6E-4A56-97DB-5E57CB8166E5}">
      <dgm:prSet/>
      <dgm:spPr/>
      <dgm:t>
        <a:bodyPr/>
        <a:lstStyle/>
        <a:p>
          <a:endParaRPr lang="en-US" sz="1400"/>
        </a:p>
      </dgm:t>
    </dgm:pt>
    <dgm:pt modelId="{2AE4643D-8962-45DE-BD50-1517F934663E}">
      <dgm:prSet phldrT="[Text]" custT="1"/>
      <dgm:spPr/>
      <dgm:t>
        <a:bodyPr/>
        <a:lstStyle/>
        <a:p>
          <a:r>
            <a:rPr lang="en-US" sz="2400" dirty="0" smtClean="0"/>
            <a:t>Eliminate large list thresholds</a:t>
          </a:r>
          <a:endParaRPr lang="en-US" sz="2400" dirty="0"/>
        </a:p>
      </dgm:t>
    </dgm:pt>
    <dgm:pt modelId="{8F43F2A2-4CB3-4606-B2EB-C3F3E7B9094B}" type="parTrans" cxnId="{30BF653D-A083-458B-BCAB-BCE4F87C2866}">
      <dgm:prSet/>
      <dgm:spPr/>
      <dgm:t>
        <a:bodyPr/>
        <a:lstStyle/>
        <a:p>
          <a:endParaRPr lang="en-US" sz="1400"/>
        </a:p>
      </dgm:t>
    </dgm:pt>
    <dgm:pt modelId="{E12BF575-44CE-4295-B22F-90F60749FB4F}" type="sibTrans" cxnId="{30BF653D-A083-458B-BCAB-BCE4F87C2866}">
      <dgm:prSet/>
      <dgm:spPr/>
      <dgm:t>
        <a:bodyPr/>
        <a:lstStyle/>
        <a:p>
          <a:endParaRPr lang="en-US" sz="1400"/>
        </a:p>
      </dgm:t>
    </dgm:pt>
    <dgm:pt modelId="{E17380E3-8287-4679-A37D-F9D2A559B8E4}">
      <dgm:prSet phldrT="[Text]" custT="1"/>
      <dgm:spPr/>
      <dgm:t>
        <a:bodyPr/>
        <a:lstStyle/>
        <a:p>
          <a:r>
            <a:rPr lang="en-US" sz="2400" dirty="0" smtClean="0"/>
            <a:t>Allows for flexible &amp; dynamic publishing</a:t>
          </a:r>
          <a:endParaRPr lang="en-US" sz="2400" dirty="0"/>
        </a:p>
      </dgm:t>
    </dgm:pt>
    <dgm:pt modelId="{C4CDD879-4FA2-45A3-837A-C1F64D8763D3}" type="parTrans" cxnId="{186BDC85-55B5-450F-BD49-F4808E6AB557}">
      <dgm:prSet/>
      <dgm:spPr/>
      <dgm:t>
        <a:bodyPr/>
        <a:lstStyle/>
        <a:p>
          <a:endParaRPr lang="en-US" sz="1400"/>
        </a:p>
      </dgm:t>
    </dgm:pt>
    <dgm:pt modelId="{AFBEF2AE-BAB4-4161-AAEA-D5764F724ECB}" type="sibTrans" cxnId="{186BDC85-55B5-450F-BD49-F4808E6AB557}">
      <dgm:prSet/>
      <dgm:spPr/>
      <dgm:t>
        <a:bodyPr/>
        <a:lstStyle/>
        <a:p>
          <a:endParaRPr lang="en-US" sz="1400"/>
        </a:p>
      </dgm:t>
    </dgm:pt>
    <dgm:pt modelId="{0E78799B-21EF-4AC1-88C6-7FE4FB3B1018}">
      <dgm:prSet phldrT="[Text]" custT="1"/>
      <dgm:spPr/>
      <dgm:t>
        <a:bodyPr/>
        <a:lstStyle/>
        <a:p>
          <a:r>
            <a:rPr lang="en-US" sz="2400" dirty="0" smtClean="0"/>
            <a:t>Separate presentation from storage</a:t>
          </a:r>
          <a:endParaRPr lang="en-US" sz="2400" dirty="0"/>
        </a:p>
      </dgm:t>
    </dgm:pt>
    <dgm:pt modelId="{AD78735E-E7BA-4E44-AA4E-32B8D8DB7E28}" type="parTrans" cxnId="{F7314261-6A67-4183-88BB-5DF6272C19EB}">
      <dgm:prSet/>
      <dgm:spPr/>
      <dgm:t>
        <a:bodyPr/>
        <a:lstStyle/>
        <a:p>
          <a:endParaRPr lang="en-US" sz="1400"/>
        </a:p>
      </dgm:t>
    </dgm:pt>
    <dgm:pt modelId="{9385593D-5D1D-4911-8B97-38CEFC34D6E2}" type="sibTrans" cxnId="{F7314261-6A67-4183-88BB-5DF6272C19EB}">
      <dgm:prSet/>
      <dgm:spPr/>
      <dgm:t>
        <a:bodyPr/>
        <a:lstStyle/>
        <a:p>
          <a:endParaRPr lang="en-US" sz="1400"/>
        </a:p>
      </dgm:t>
    </dgm:pt>
    <dgm:pt modelId="{F5198502-1EC6-4907-A537-CD4014C7DA71}" type="pres">
      <dgm:prSet presAssocID="{1B4B4EB3-1C18-4FAF-ACD9-1E258D7D3E28}" presName="diagram" presStyleCnt="0">
        <dgm:presLayoutVars>
          <dgm:dir/>
          <dgm:resizeHandles val="exact"/>
        </dgm:presLayoutVars>
      </dgm:prSet>
      <dgm:spPr/>
      <dgm:t>
        <a:bodyPr/>
        <a:lstStyle/>
        <a:p>
          <a:endParaRPr lang="en-US"/>
        </a:p>
      </dgm:t>
    </dgm:pt>
    <dgm:pt modelId="{E201CE8B-742C-46D4-83B6-5C936C92F65E}" type="pres">
      <dgm:prSet presAssocID="{0C89E20F-F3B0-412F-8396-C5F077CD2A10}" presName="node" presStyleLbl="node1" presStyleIdx="0" presStyleCnt="4" custLinFactNeighborX="1284" custLinFactNeighborY="1595">
        <dgm:presLayoutVars>
          <dgm:bulletEnabled val="1"/>
        </dgm:presLayoutVars>
      </dgm:prSet>
      <dgm:spPr/>
      <dgm:t>
        <a:bodyPr/>
        <a:lstStyle/>
        <a:p>
          <a:endParaRPr lang="en-US"/>
        </a:p>
      </dgm:t>
    </dgm:pt>
    <dgm:pt modelId="{048BC206-E241-4311-8D1C-D1D85B2CF526}" type="pres">
      <dgm:prSet presAssocID="{23FB5334-D89A-471A-9904-E48D8EB2C273}" presName="sibTrans" presStyleCnt="0"/>
      <dgm:spPr/>
    </dgm:pt>
    <dgm:pt modelId="{9B1F9582-1B8C-46FB-8411-EA21D84410E8}" type="pres">
      <dgm:prSet presAssocID="{2AE4643D-8962-45DE-BD50-1517F934663E}" presName="node" presStyleLbl="node1" presStyleIdx="1" presStyleCnt="4" custLinFactNeighborX="-6641" custLinFactNeighborY="1595">
        <dgm:presLayoutVars>
          <dgm:bulletEnabled val="1"/>
        </dgm:presLayoutVars>
      </dgm:prSet>
      <dgm:spPr/>
      <dgm:t>
        <a:bodyPr/>
        <a:lstStyle/>
        <a:p>
          <a:endParaRPr lang="en-US"/>
        </a:p>
      </dgm:t>
    </dgm:pt>
    <dgm:pt modelId="{4731FE5F-B65F-4543-9758-E17B30E3892B}" type="pres">
      <dgm:prSet presAssocID="{E12BF575-44CE-4295-B22F-90F60749FB4F}" presName="sibTrans" presStyleCnt="0"/>
      <dgm:spPr/>
    </dgm:pt>
    <dgm:pt modelId="{F585A770-AB2F-4E23-83F5-D0045E0C3E2B}" type="pres">
      <dgm:prSet presAssocID="{E17380E3-8287-4679-A37D-F9D2A559B8E4}" presName="node" presStyleLbl="node1" presStyleIdx="2" presStyleCnt="4" custLinFactNeighborX="1284" custLinFactNeighborY="-11254">
        <dgm:presLayoutVars>
          <dgm:bulletEnabled val="1"/>
        </dgm:presLayoutVars>
      </dgm:prSet>
      <dgm:spPr/>
      <dgm:t>
        <a:bodyPr/>
        <a:lstStyle/>
        <a:p>
          <a:endParaRPr lang="en-US"/>
        </a:p>
      </dgm:t>
    </dgm:pt>
    <dgm:pt modelId="{56D7E353-E684-48B4-9D2F-259566B8ED53}" type="pres">
      <dgm:prSet presAssocID="{AFBEF2AE-BAB4-4161-AAEA-D5764F724ECB}" presName="sibTrans" presStyleCnt="0"/>
      <dgm:spPr/>
    </dgm:pt>
    <dgm:pt modelId="{EFF57663-47AA-4081-AF39-E2F1B119DCBD}" type="pres">
      <dgm:prSet presAssocID="{0E78799B-21EF-4AC1-88C6-7FE4FB3B1018}" presName="node" presStyleLbl="node1" presStyleIdx="3" presStyleCnt="4" custLinFactNeighborX="-6641" custLinFactNeighborY="-11254">
        <dgm:presLayoutVars>
          <dgm:bulletEnabled val="1"/>
        </dgm:presLayoutVars>
      </dgm:prSet>
      <dgm:spPr/>
      <dgm:t>
        <a:bodyPr/>
        <a:lstStyle/>
        <a:p>
          <a:endParaRPr lang="en-US"/>
        </a:p>
      </dgm:t>
    </dgm:pt>
  </dgm:ptLst>
  <dgm:cxnLst>
    <dgm:cxn modelId="{C45A82E0-B76B-4823-8D38-18299A0D8AD2}" type="presOf" srcId="{1B4B4EB3-1C18-4FAF-ACD9-1E258D7D3E28}" destId="{F5198502-1EC6-4907-A537-CD4014C7DA71}" srcOrd="0" destOrd="0" presId="urn:microsoft.com/office/officeart/2005/8/layout/default"/>
    <dgm:cxn modelId="{2910A4B8-1BD3-4E5C-AC1F-81565BBB52C7}" type="presOf" srcId="{2AE4643D-8962-45DE-BD50-1517F934663E}" destId="{9B1F9582-1B8C-46FB-8411-EA21D84410E8}" srcOrd="0" destOrd="0" presId="urn:microsoft.com/office/officeart/2005/8/layout/default"/>
    <dgm:cxn modelId="{186BDC85-55B5-450F-BD49-F4808E6AB557}" srcId="{1B4B4EB3-1C18-4FAF-ACD9-1E258D7D3E28}" destId="{E17380E3-8287-4679-A37D-F9D2A559B8E4}" srcOrd="2" destOrd="0" parTransId="{C4CDD879-4FA2-45A3-837A-C1F64D8763D3}" sibTransId="{AFBEF2AE-BAB4-4161-AAEA-D5764F724ECB}"/>
    <dgm:cxn modelId="{30BF653D-A083-458B-BCAB-BCE4F87C2866}" srcId="{1B4B4EB3-1C18-4FAF-ACD9-1E258D7D3E28}" destId="{2AE4643D-8962-45DE-BD50-1517F934663E}" srcOrd="1" destOrd="0" parTransId="{8F43F2A2-4CB3-4606-B2EB-C3F3E7B9094B}" sibTransId="{E12BF575-44CE-4295-B22F-90F60749FB4F}"/>
    <dgm:cxn modelId="{ABE4CF4D-4351-487D-A523-B4747031E8A0}" type="presOf" srcId="{0C89E20F-F3B0-412F-8396-C5F077CD2A10}" destId="{E201CE8B-742C-46D4-83B6-5C936C92F65E}" srcOrd="0" destOrd="0" presId="urn:microsoft.com/office/officeart/2005/8/layout/default"/>
    <dgm:cxn modelId="{516A3C4D-89B8-4B1D-B3B1-D09D35CB5BA9}" type="presOf" srcId="{E17380E3-8287-4679-A37D-F9D2A559B8E4}" destId="{F585A770-AB2F-4E23-83F5-D0045E0C3E2B}" srcOrd="0" destOrd="0" presId="urn:microsoft.com/office/officeart/2005/8/layout/default"/>
    <dgm:cxn modelId="{F7314261-6A67-4183-88BB-5DF6272C19EB}" srcId="{1B4B4EB3-1C18-4FAF-ACD9-1E258D7D3E28}" destId="{0E78799B-21EF-4AC1-88C6-7FE4FB3B1018}" srcOrd="3" destOrd="0" parTransId="{AD78735E-E7BA-4E44-AA4E-32B8D8DB7E28}" sibTransId="{9385593D-5D1D-4911-8B97-38CEFC34D6E2}"/>
    <dgm:cxn modelId="{83979B72-1D6E-4A56-97DB-5E57CB8166E5}" srcId="{1B4B4EB3-1C18-4FAF-ACD9-1E258D7D3E28}" destId="{0C89E20F-F3B0-412F-8396-C5F077CD2A10}" srcOrd="0" destOrd="0" parTransId="{C387E094-967D-425A-A603-DC8A779699C5}" sibTransId="{23FB5334-D89A-471A-9904-E48D8EB2C273}"/>
    <dgm:cxn modelId="{69720F30-9600-4F81-8994-649FC550CCEB}" type="presOf" srcId="{0E78799B-21EF-4AC1-88C6-7FE4FB3B1018}" destId="{EFF57663-47AA-4081-AF39-E2F1B119DCBD}" srcOrd="0" destOrd="0" presId="urn:microsoft.com/office/officeart/2005/8/layout/default"/>
    <dgm:cxn modelId="{7B3F5A46-76F6-41B6-8232-F1B10FFC41CF}" type="presParOf" srcId="{F5198502-1EC6-4907-A537-CD4014C7DA71}" destId="{E201CE8B-742C-46D4-83B6-5C936C92F65E}" srcOrd="0" destOrd="0" presId="urn:microsoft.com/office/officeart/2005/8/layout/default"/>
    <dgm:cxn modelId="{FE4F825F-5734-44A8-818B-0A0E1E46372E}" type="presParOf" srcId="{F5198502-1EC6-4907-A537-CD4014C7DA71}" destId="{048BC206-E241-4311-8D1C-D1D85B2CF526}" srcOrd="1" destOrd="0" presId="urn:microsoft.com/office/officeart/2005/8/layout/default"/>
    <dgm:cxn modelId="{5DABA3D1-206E-448A-9290-D6419D55664D}" type="presParOf" srcId="{F5198502-1EC6-4907-A537-CD4014C7DA71}" destId="{9B1F9582-1B8C-46FB-8411-EA21D84410E8}" srcOrd="2" destOrd="0" presId="urn:microsoft.com/office/officeart/2005/8/layout/default"/>
    <dgm:cxn modelId="{02CADA1A-4B1B-4BEB-A12A-B8DB59C537DB}" type="presParOf" srcId="{F5198502-1EC6-4907-A537-CD4014C7DA71}" destId="{4731FE5F-B65F-4543-9758-E17B30E3892B}" srcOrd="3" destOrd="0" presId="urn:microsoft.com/office/officeart/2005/8/layout/default"/>
    <dgm:cxn modelId="{4B80611C-2C2F-490B-9B5F-0104AD68D9CA}" type="presParOf" srcId="{F5198502-1EC6-4907-A537-CD4014C7DA71}" destId="{F585A770-AB2F-4E23-83F5-D0045E0C3E2B}" srcOrd="4" destOrd="0" presId="urn:microsoft.com/office/officeart/2005/8/layout/default"/>
    <dgm:cxn modelId="{7E42A841-6803-4CE7-B7E3-7DEEC275C5B8}" type="presParOf" srcId="{F5198502-1EC6-4907-A537-CD4014C7DA71}" destId="{56D7E353-E684-48B4-9D2F-259566B8ED53}" srcOrd="5" destOrd="0" presId="urn:microsoft.com/office/officeart/2005/8/layout/default"/>
    <dgm:cxn modelId="{0C00C466-80B2-41D0-9B2C-2BEFD5210FBF}" type="presParOf" srcId="{F5198502-1EC6-4907-A537-CD4014C7DA71}" destId="{EFF57663-47AA-4081-AF39-E2F1B119DCBD}"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4B4EB3-1C18-4FAF-ACD9-1E258D7D3E28}" type="doc">
      <dgm:prSet loTypeId="urn:microsoft.com/office/officeart/2005/8/layout/default" loCatId="list" qsTypeId="urn:microsoft.com/office/officeart/2005/8/quickstyle/simple1" qsCatId="simple" csTypeId="urn:microsoft.com/office/officeart/2005/8/colors/accent5_2" csCatId="accent5" phldr="1"/>
      <dgm:spPr/>
      <dgm:t>
        <a:bodyPr/>
        <a:lstStyle/>
        <a:p>
          <a:endParaRPr lang="en-US"/>
        </a:p>
      </dgm:t>
    </dgm:pt>
    <dgm:pt modelId="{0C89E20F-F3B0-412F-8396-C5F077CD2A10}">
      <dgm:prSet phldrT="[Text]"/>
      <dgm:spPr/>
      <dgm:t>
        <a:bodyPr/>
        <a:lstStyle/>
        <a:p>
          <a:r>
            <a:rPr lang="en-US" dirty="0" smtClean="0"/>
            <a:t>Content Search Web Parts</a:t>
          </a:r>
          <a:endParaRPr lang="en-US" dirty="0"/>
        </a:p>
      </dgm:t>
    </dgm:pt>
    <dgm:pt modelId="{C387E094-967D-425A-A603-DC8A779699C5}" type="parTrans" cxnId="{83979B72-1D6E-4A56-97DB-5E57CB8166E5}">
      <dgm:prSet/>
      <dgm:spPr/>
      <dgm:t>
        <a:bodyPr/>
        <a:lstStyle/>
        <a:p>
          <a:endParaRPr lang="en-US"/>
        </a:p>
      </dgm:t>
    </dgm:pt>
    <dgm:pt modelId="{23FB5334-D89A-471A-9904-E48D8EB2C273}" type="sibTrans" cxnId="{83979B72-1D6E-4A56-97DB-5E57CB8166E5}">
      <dgm:prSet/>
      <dgm:spPr/>
      <dgm:t>
        <a:bodyPr/>
        <a:lstStyle/>
        <a:p>
          <a:endParaRPr lang="en-US"/>
        </a:p>
      </dgm:t>
    </dgm:pt>
    <dgm:pt modelId="{2AE4643D-8962-45DE-BD50-1517F934663E}">
      <dgm:prSet phldrT="[Text]"/>
      <dgm:spPr/>
      <dgm:t>
        <a:bodyPr/>
        <a:lstStyle/>
        <a:p>
          <a:r>
            <a:rPr lang="en-US" dirty="0" smtClean="0"/>
            <a:t>Display Templates</a:t>
          </a:r>
          <a:endParaRPr lang="en-US" dirty="0"/>
        </a:p>
      </dgm:t>
    </dgm:pt>
    <dgm:pt modelId="{8F43F2A2-4CB3-4606-B2EB-C3F3E7B9094B}" type="parTrans" cxnId="{30BF653D-A083-458B-BCAB-BCE4F87C2866}">
      <dgm:prSet/>
      <dgm:spPr/>
      <dgm:t>
        <a:bodyPr/>
        <a:lstStyle/>
        <a:p>
          <a:endParaRPr lang="en-US"/>
        </a:p>
      </dgm:t>
    </dgm:pt>
    <dgm:pt modelId="{E12BF575-44CE-4295-B22F-90F60749FB4F}" type="sibTrans" cxnId="{30BF653D-A083-458B-BCAB-BCE4F87C2866}">
      <dgm:prSet/>
      <dgm:spPr/>
      <dgm:t>
        <a:bodyPr/>
        <a:lstStyle/>
        <a:p>
          <a:endParaRPr lang="en-US"/>
        </a:p>
      </dgm:t>
    </dgm:pt>
    <dgm:pt modelId="{E17380E3-8287-4679-A37D-F9D2A559B8E4}">
      <dgm:prSet phldrT="[Text]"/>
      <dgm:spPr/>
      <dgm:t>
        <a:bodyPr/>
        <a:lstStyle/>
        <a:p>
          <a:r>
            <a:rPr lang="en-US" dirty="0" smtClean="0"/>
            <a:t>Query Builder</a:t>
          </a:r>
          <a:endParaRPr lang="en-US" dirty="0"/>
        </a:p>
      </dgm:t>
    </dgm:pt>
    <dgm:pt modelId="{C4CDD879-4FA2-45A3-837A-C1F64D8763D3}" type="parTrans" cxnId="{186BDC85-55B5-450F-BD49-F4808E6AB557}">
      <dgm:prSet/>
      <dgm:spPr/>
      <dgm:t>
        <a:bodyPr/>
        <a:lstStyle/>
        <a:p>
          <a:endParaRPr lang="en-US"/>
        </a:p>
      </dgm:t>
    </dgm:pt>
    <dgm:pt modelId="{AFBEF2AE-BAB4-4161-AAEA-D5764F724ECB}" type="sibTrans" cxnId="{186BDC85-55B5-450F-BD49-F4808E6AB557}">
      <dgm:prSet/>
      <dgm:spPr/>
      <dgm:t>
        <a:bodyPr/>
        <a:lstStyle/>
        <a:p>
          <a:endParaRPr lang="en-US"/>
        </a:p>
      </dgm:t>
    </dgm:pt>
    <dgm:pt modelId="{0E78799B-21EF-4AC1-88C6-7FE4FB3B1018}">
      <dgm:prSet phldrT="[Text]"/>
      <dgm:spPr/>
      <dgm:t>
        <a:bodyPr/>
        <a:lstStyle/>
        <a:p>
          <a:r>
            <a:rPr lang="en-US" dirty="0" smtClean="0"/>
            <a:t>Query Rules</a:t>
          </a:r>
          <a:endParaRPr lang="en-US" dirty="0"/>
        </a:p>
      </dgm:t>
    </dgm:pt>
    <dgm:pt modelId="{AD78735E-E7BA-4E44-AA4E-32B8D8DB7E28}" type="parTrans" cxnId="{F7314261-6A67-4183-88BB-5DF6272C19EB}">
      <dgm:prSet/>
      <dgm:spPr/>
      <dgm:t>
        <a:bodyPr/>
        <a:lstStyle/>
        <a:p>
          <a:endParaRPr lang="en-US"/>
        </a:p>
      </dgm:t>
    </dgm:pt>
    <dgm:pt modelId="{9385593D-5D1D-4911-8B97-38CEFC34D6E2}" type="sibTrans" cxnId="{F7314261-6A67-4183-88BB-5DF6272C19EB}">
      <dgm:prSet/>
      <dgm:spPr/>
      <dgm:t>
        <a:bodyPr/>
        <a:lstStyle/>
        <a:p>
          <a:endParaRPr lang="en-US"/>
        </a:p>
      </dgm:t>
    </dgm:pt>
    <dgm:pt modelId="{6DD567EE-0FF6-4EF4-9A7A-DD2D0AF0F3E2}">
      <dgm:prSet phldrT="[Text]"/>
      <dgm:spPr/>
      <dgm:t>
        <a:bodyPr/>
        <a:lstStyle/>
        <a:p>
          <a:r>
            <a:rPr lang="en-US" dirty="0" smtClean="0"/>
            <a:t>Content Catalogs</a:t>
          </a:r>
          <a:endParaRPr lang="en-US" dirty="0"/>
        </a:p>
      </dgm:t>
    </dgm:pt>
    <dgm:pt modelId="{A0C5CBB7-312E-42AD-9DF0-86AFAF4FF04C}" type="parTrans" cxnId="{2143A3FE-2A63-4A25-A259-9A0D93090CD1}">
      <dgm:prSet/>
      <dgm:spPr/>
      <dgm:t>
        <a:bodyPr/>
        <a:lstStyle/>
        <a:p>
          <a:endParaRPr lang="en-US"/>
        </a:p>
      </dgm:t>
    </dgm:pt>
    <dgm:pt modelId="{69E7B967-7E46-4E32-9A3F-5DFC47DECA72}" type="sibTrans" cxnId="{2143A3FE-2A63-4A25-A259-9A0D93090CD1}">
      <dgm:prSet/>
      <dgm:spPr/>
      <dgm:t>
        <a:bodyPr/>
        <a:lstStyle/>
        <a:p>
          <a:endParaRPr lang="en-US"/>
        </a:p>
      </dgm:t>
    </dgm:pt>
    <dgm:pt modelId="{71362076-EA33-4289-B86E-C0AEB92FEA40}">
      <dgm:prSet phldrT="[Text]"/>
      <dgm:spPr/>
      <dgm:t>
        <a:bodyPr/>
        <a:lstStyle/>
        <a:p>
          <a:r>
            <a:rPr lang="en-US" dirty="0" smtClean="0"/>
            <a:t>Managed Navigation</a:t>
          </a:r>
          <a:endParaRPr lang="en-US" dirty="0"/>
        </a:p>
      </dgm:t>
    </dgm:pt>
    <dgm:pt modelId="{105C87CF-B284-4175-BCA4-8ACDB6D0C535}" type="parTrans" cxnId="{653FC981-7565-4DEE-BAC5-59E88BEEABF7}">
      <dgm:prSet/>
      <dgm:spPr/>
      <dgm:t>
        <a:bodyPr/>
        <a:lstStyle/>
        <a:p>
          <a:endParaRPr lang="en-US"/>
        </a:p>
      </dgm:t>
    </dgm:pt>
    <dgm:pt modelId="{DB9EE466-45E7-4262-AB35-7D39FB452A60}" type="sibTrans" cxnId="{653FC981-7565-4DEE-BAC5-59E88BEEABF7}">
      <dgm:prSet/>
      <dgm:spPr/>
      <dgm:t>
        <a:bodyPr/>
        <a:lstStyle/>
        <a:p>
          <a:endParaRPr lang="en-US"/>
        </a:p>
      </dgm:t>
    </dgm:pt>
    <dgm:pt modelId="{F5198502-1EC6-4907-A537-CD4014C7DA71}" type="pres">
      <dgm:prSet presAssocID="{1B4B4EB3-1C18-4FAF-ACD9-1E258D7D3E28}" presName="diagram" presStyleCnt="0">
        <dgm:presLayoutVars>
          <dgm:dir/>
          <dgm:resizeHandles val="exact"/>
        </dgm:presLayoutVars>
      </dgm:prSet>
      <dgm:spPr/>
      <dgm:t>
        <a:bodyPr/>
        <a:lstStyle/>
        <a:p>
          <a:endParaRPr lang="en-US"/>
        </a:p>
      </dgm:t>
    </dgm:pt>
    <dgm:pt modelId="{E201CE8B-742C-46D4-83B6-5C936C92F65E}" type="pres">
      <dgm:prSet presAssocID="{0C89E20F-F3B0-412F-8396-C5F077CD2A10}" presName="node" presStyleLbl="node1" presStyleIdx="0" presStyleCnt="6">
        <dgm:presLayoutVars>
          <dgm:bulletEnabled val="1"/>
        </dgm:presLayoutVars>
      </dgm:prSet>
      <dgm:spPr/>
      <dgm:t>
        <a:bodyPr/>
        <a:lstStyle/>
        <a:p>
          <a:endParaRPr lang="en-US"/>
        </a:p>
      </dgm:t>
    </dgm:pt>
    <dgm:pt modelId="{048BC206-E241-4311-8D1C-D1D85B2CF526}" type="pres">
      <dgm:prSet presAssocID="{23FB5334-D89A-471A-9904-E48D8EB2C273}" presName="sibTrans" presStyleCnt="0"/>
      <dgm:spPr/>
    </dgm:pt>
    <dgm:pt modelId="{9B1F9582-1B8C-46FB-8411-EA21D84410E8}" type="pres">
      <dgm:prSet presAssocID="{2AE4643D-8962-45DE-BD50-1517F934663E}" presName="node" presStyleLbl="node1" presStyleIdx="1" presStyleCnt="6" custLinFactNeighborX="-6318" custLinFactNeighborY="-426">
        <dgm:presLayoutVars>
          <dgm:bulletEnabled val="1"/>
        </dgm:presLayoutVars>
      </dgm:prSet>
      <dgm:spPr/>
      <dgm:t>
        <a:bodyPr/>
        <a:lstStyle/>
        <a:p>
          <a:endParaRPr lang="en-US"/>
        </a:p>
      </dgm:t>
    </dgm:pt>
    <dgm:pt modelId="{4731FE5F-B65F-4543-9758-E17B30E3892B}" type="pres">
      <dgm:prSet presAssocID="{E12BF575-44CE-4295-B22F-90F60749FB4F}" presName="sibTrans" presStyleCnt="0"/>
      <dgm:spPr/>
    </dgm:pt>
    <dgm:pt modelId="{F585A770-AB2F-4E23-83F5-D0045E0C3E2B}" type="pres">
      <dgm:prSet presAssocID="{E17380E3-8287-4679-A37D-F9D2A559B8E4}" presName="node" presStyleLbl="node1" presStyleIdx="2" presStyleCnt="6" custLinFactNeighborX="-12486" custLinFactNeighborY="-1432">
        <dgm:presLayoutVars>
          <dgm:bulletEnabled val="1"/>
        </dgm:presLayoutVars>
      </dgm:prSet>
      <dgm:spPr/>
      <dgm:t>
        <a:bodyPr/>
        <a:lstStyle/>
        <a:p>
          <a:endParaRPr lang="en-US"/>
        </a:p>
      </dgm:t>
    </dgm:pt>
    <dgm:pt modelId="{56D7E353-E684-48B4-9D2F-259566B8ED53}" type="pres">
      <dgm:prSet presAssocID="{AFBEF2AE-BAB4-4161-AAEA-D5764F724ECB}" presName="sibTrans" presStyleCnt="0"/>
      <dgm:spPr/>
    </dgm:pt>
    <dgm:pt modelId="{EFF57663-47AA-4081-AF39-E2F1B119DCBD}" type="pres">
      <dgm:prSet presAssocID="{0E78799B-21EF-4AC1-88C6-7FE4FB3B1018}" presName="node" presStyleLbl="node1" presStyleIdx="3" presStyleCnt="6" custLinFactNeighborX="-2361" custLinFactNeighborY="-11218">
        <dgm:presLayoutVars>
          <dgm:bulletEnabled val="1"/>
        </dgm:presLayoutVars>
      </dgm:prSet>
      <dgm:spPr/>
      <dgm:t>
        <a:bodyPr/>
        <a:lstStyle/>
        <a:p>
          <a:endParaRPr lang="en-US"/>
        </a:p>
      </dgm:t>
    </dgm:pt>
    <dgm:pt modelId="{C965681D-7EB7-48C2-ACD4-9364F0817588}" type="pres">
      <dgm:prSet presAssocID="{9385593D-5D1D-4911-8B97-38CEFC34D6E2}" presName="sibTrans" presStyleCnt="0"/>
      <dgm:spPr/>
    </dgm:pt>
    <dgm:pt modelId="{FF57C1BD-4460-4CED-84CF-C442D1B96C56}" type="pres">
      <dgm:prSet presAssocID="{6DD567EE-0FF6-4EF4-9A7A-DD2D0AF0F3E2}" presName="node" presStyleLbl="node1" presStyleIdx="4" presStyleCnt="6" custLinFactNeighborX="-7424" custLinFactNeighborY="-11218">
        <dgm:presLayoutVars>
          <dgm:bulletEnabled val="1"/>
        </dgm:presLayoutVars>
      </dgm:prSet>
      <dgm:spPr/>
      <dgm:t>
        <a:bodyPr/>
        <a:lstStyle/>
        <a:p>
          <a:endParaRPr lang="en-US"/>
        </a:p>
      </dgm:t>
    </dgm:pt>
    <dgm:pt modelId="{89615258-386E-44C3-B825-C1D924042465}" type="pres">
      <dgm:prSet presAssocID="{69E7B967-7E46-4E32-9A3F-5DFC47DECA72}" presName="sibTrans" presStyleCnt="0"/>
      <dgm:spPr/>
    </dgm:pt>
    <dgm:pt modelId="{2E034369-D77B-4E7B-BD88-E95B37B584F3}" type="pres">
      <dgm:prSet presAssocID="{71362076-EA33-4289-B86E-C0AEB92FEA40}" presName="node" presStyleLbl="node1" presStyleIdx="5" presStyleCnt="6" custLinFactNeighborX="-12486" custLinFactNeighborY="-11218">
        <dgm:presLayoutVars>
          <dgm:bulletEnabled val="1"/>
        </dgm:presLayoutVars>
      </dgm:prSet>
      <dgm:spPr/>
      <dgm:t>
        <a:bodyPr/>
        <a:lstStyle/>
        <a:p>
          <a:endParaRPr lang="en-US"/>
        </a:p>
      </dgm:t>
    </dgm:pt>
  </dgm:ptLst>
  <dgm:cxnLst>
    <dgm:cxn modelId="{488D2E13-1EEA-43FC-A4EB-BAAC873F4FB2}" type="presOf" srcId="{71362076-EA33-4289-B86E-C0AEB92FEA40}" destId="{2E034369-D77B-4E7B-BD88-E95B37B584F3}" srcOrd="0" destOrd="0" presId="urn:microsoft.com/office/officeart/2005/8/layout/default"/>
    <dgm:cxn modelId="{4BCBD605-202F-4567-9B8A-A396ACA4ECB8}" type="presOf" srcId="{2AE4643D-8962-45DE-BD50-1517F934663E}" destId="{9B1F9582-1B8C-46FB-8411-EA21D84410E8}" srcOrd="0" destOrd="0" presId="urn:microsoft.com/office/officeart/2005/8/layout/default"/>
    <dgm:cxn modelId="{83979B72-1D6E-4A56-97DB-5E57CB8166E5}" srcId="{1B4B4EB3-1C18-4FAF-ACD9-1E258D7D3E28}" destId="{0C89E20F-F3B0-412F-8396-C5F077CD2A10}" srcOrd="0" destOrd="0" parTransId="{C387E094-967D-425A-A603-DC8A779699C5}" sibTransId="{23FB5334-D89A-471A-9904-E48D8EB2C273}"/>
    <dgm:cxn modelId="{AA63867E-F685-489C-BF06-5AD56AD62999}" type="presOf" srcId="{0C89E20F-F3B0-412F-8396-C5F077CD2A10}" destId="{E201CE8B-742C-46D4-83B6-5C936C92F65E}" srcOrd="0" destOrd="0" presId="urn:microsoft.com/office/officeart/2005/8/layout/default"/>
    <dgm:cxn modelId="{186BDC85-55B5-450F-BD49-F4808E6AB557}" srcId="{1B4B4EB3-1C18-4FAF-ACD9-1E258D7D3E28}" destId="{E17380E3-8287-4679-A37D-F9D2A559B8E4}" srcOrd="2" destOrd="0" parTransId="{C4CDD879-4FA2-45A3-837A-C1F64D8763D3}" sibTransId="{AFBEF2AE-BAB4-4161-AAEA-D5764F724ECB}"/>
    <dgm:cxn modelId="{D309F864-FD63-44AD-BB8C-AEE07EF5E9AC}" type="presOf" srcId="{0E78799B-21EF-4AC1-88C6-7FE4FB3B1018}" destId="{EFF57663-47AA-4081-AF39-E2F1B119DCBD}" srcOrd="0" destOrd="0" presId="urn:microsoft.com/office/officeart/2005/8/layout/default"/>
    <dgm:cxn modelId="{2143A3FE-2A63-4A25-A259-9A0D93090CD1}" srcId="{1B4B4EB3-1C18-4FAF-ACD9-1E258D7D3E28}" destId="{6DD567EE-0FF6-4EF4-9A7A-DD2D0AF0F3E2}" srcOrd="4" destOrd="0" parTransId="{A0C5CBB7-312E-42AD-9DF0-86AFAF4FF04C}" sibTransId="{69E7B967-7E46-4E32-9A3F-5DFC47DECA72}"/>
    <dgm:cxn modelId="{30BF653D-A083-458B-BCAB-BCE4F87C2866}" srcId="{1B4B4EB3-1C18-4FAF-ACD9-1E258D7D3E28}" destId="{2AE4643D-8962-45DE-BD50-1517F934663E}" srcOrd="1" destOrd="0" parTransId="{8F43F2A2-4CB3-4606-B2EB-C3F3E7B9094B}" sibTransId="{E12BF575-44CE-4295-B22F-90F60749FB4F}"/>
    <dgm:cxn modelId="{44D6BFE6-5C2C-464C-82D3-143C495B1AA5}" type="presOf" srcId="{E17380E3-8287-4679-A37D-F9D2A559B8E4}" destId="{F585A770-AB2F-4E23-83F5-D0045E0C3E2B}" srcOrd="0" destOrd="0" presId="urn:microsoft.com/office/officeart/2005/8/layout/default"/>
    <dgm:cxn modelId="{653FC981-7565-4DEE-BAC5-59E88BEEABF7}" srcId="{1B4B4EB3-1C18-4FAF-ACD9-1E258D7D3E28}" destId="{71362076-EA33-4289-B86E-C0AEB92FEA40}" srcOrd="5" destOrd="0" parTransId="{105C87CF-B284-4175-BCA4-8ACDB6D0C535}" sibTransId="{DB9EE466-45E7-4262-AB35-7D39FB452A60}"/>
    <dgm:cxn modelId="{54F1F6BD-4B09-41BC-A51A-36CDF7A034D4}" type="presOf" srcId="{6DD567EE-0FF6-4EF4-9A7A-DD2D0AF0F3E2}" destId="{FF57C1BD-4460-4CED-84CF-C442D1B96C56}" srcOrd="0" destOrd="0" presId="urn:microsoft.com/office/officeart/2005/8/layout/default"/>
    <dgm:cxn modelId="{49E71BB0-6201-450F-9604-80AD04BBD5CE}" type="presOf" srcId="{1B4B4EB3-1C18-4FAF-ACD9-1E258D7D3E28}" destId="{F5198502-1EC6-4907-A537-CD4014C7DA71}" srcOrd="0" destOrd="0" presId="urn:microsoft.com/office/officeart/2005/8/layout/default"/>
    <dgm:cxn modelId="{F7314261-6A67-4183-88BB-5DF6272C19EB}" srcId="{1B4B4EB3-1C18-4FAF-ACD9-1E258D7D3E28}" destId="{0E78799B-21EF-4AC1-88C6-7FE4FB3B1018}" srcOrd="3" destOrd="0" parTransId="{AD78735E-E7BA-4E44-AA4E-32B8D8DB7E28}" sibTransId="{9385593D-5D1D-4911-8B97-38CEFC34D6E2}"/>
    <dgm:cxn modelId="{AEDD167D-FE7B-428B-AD67-CD1A63E81FF9}" type="presParOf" srcId="{F5198502-1EC6-4907-A537-CD4014C7DA71}" destId="{E201CE8B-742C-46D4-83B6-5C936C92F65E}" srcOrd="0" destOrd="0" presId="urn:microsoft.com/office/officeart/2005/8/layout/default"/>
    <dgm:cxn modelId="{E4FD1AA3-34EF-4090-A40A-F1E23CF522BB}" type="presParOf" srcId="{F5198502-1EC6-4907-A537-CD4014C7DA71}" destId="{048BC206-E241-4311-8D1C-D1D85B2CF526}" srcOrd="1" destOrd="0" presId="urn:microsoft.com/office/officeart/2005/8/layout/default"/>
    <dgm:cxn modelId="{040285E9-2BC9-4BCE-8C89-E58F68EE737B}" type="presParOf" srcId="{F5198502-1EC6-4907-A537-CD4014C7DA71}" destId="{9B1F9582-1B8C-46FB-8411-EA21D84410E8}" srcOrd="2" destOrd="0" presId="urn:microsoft.com/office/officeart/2005/8/layout/default"/>
    <dgm:cxn modelId="{F592BE1E-8655-40DC-AEFB-BF7B7AC33DA9}" type="presParOf" srcId="{F5198502-1EC6-4907-A537-CD4014C7DA71}" destId="{4731FE5F-B65F-4543-9758-E17B30E3892B}" srcOrd="3" destOrd="0" presId="urn:microsoft.com/office/officeart/2005/8/layout/default"/>
    <dgm:cxn modelId="{089B22C8-32B1-49C9-A059-5CE50F6277B5}" type="presParOf" srcId="{F5198502-1EC6-4907-A537-CD4014C7DA71}" destId="{F585A770-AB2F-4E23-83F5-D0045E0C3E2B}" srcOrd="4" destOrd="0" presId="urn:microsoft.com/office/officeart/2005/8/layout/default"/>
    <dgm:cxn modelId="{50D2556E-F0FC-4835-943E-B488AC4B62E4}" type="presParOf" srcId="{F5198502-1EC6-4907-A537-CD4014C7DA71}" destId="{56D7E353-E684-48B4-9D2F-259566B8ED53}" srcOrd="5" destOrd="0" presId="urn:microsoft.com/office/officeart/2005/8/layout/default"/>
    <dgm:cxn modelId="{26311A2F-C3F4-4391-9C20-60ABE7BA1C95}" type="presParOf" srcId="{F5198502-1EC6-4907-A537-CD4014C7DA71}" destId="{EFF57663-47AA-4081-AF39-E2F1B119DCBD}" srcOrd="6" destOrd="0" presId="urn:microsoft.com/office/officeart/2005/8/layout/default"/>
    <dgm:cxn modelId="{AE20AD64-8256-4657-B632-DE29F09C6A44}" type="presParOf" srcId="{F5198502-1EC6-4907-A537-CD4014C7DA71}" destId="{C965681D-7EB7-48C2-ACD4-9364F0817588}" srcOrd="7" destOrd="0" presId="urn:microsoft.com/office/officeart/2005/8/layout/default"/>
    <dgm:cxn modelId="{6C6F9535-0E91-49F5-8683-50386847981E}" type="presParOf" srcId="{F5198502-1EC6-4907-A537-CD4014C7DA71}" destId="{FF57C1BD-4460-4CED-84CF-C442D1B96C56}" srcOrd="8" destOrd="0" presId="urn:microsoft.com/office/officeart/2005/8/layout/default"/>
    <dgm:cxn modelId="{F2845267-E184-4289-9D62-0EA17CC749A8}" type="presParOf" srcId="{F5198502-1EC6-4907-A537-CD4014C7DA71}" destId="{89615258-386E-44C3-B825-C1D924042465}" srcOrd="9" destOrd="0" presId="urn:microsoft.com/office/officeart/2005/8/layout/default"/>
    <dgm:cxn modelId="{16EB8242-3261-43B1-8637-92B81778B251}" type="presParOf" srcId="{F5198502-1EC6-4907-A537-CD4014C7DA71}" destId="{2E034369-D77B-4E7B-BD88-E95B37B584F3}"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01CE8B-742C-46D4-83B6-5C936C92F65E}">
      <dsp:nvSpPr>
        <dsp:cNvPr id="0" name=""/>
        <dsp:cNvSpPr/>
      </dsp:nvSpPr>
      <dsp:spPr>
        <a:xfrm>
          <a:off x="55960" y="34140"/>
          <a:ext cx="3425215" cy="2055129"/>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Breakdown site collection boundaries</a:t>
          </a:r>
          <a:endParaRPr lang="en-US" sz="2400" kern="1200" dirty="0"/>
        </a:p>
      </dsp:txBody>
      <dsp:txXfrm>
        <a:off x="55960" y="34140"/>
        <a:ext cx="3425215" cy="2055129"/>
      </dsp:txXfrm>
    </dsp:sp>
    <dsp:sp modelId="{9B1F9582-1B8C-46FB-8411-EA21D84410E8}">
      <dsp:nvSpPr>
        <dsp:cNvPr id="0" name=""/>
        <dsp:cNvSpPr/>
      </dsp:nvSpPr>
      <dsp:spPr>
        <a:xfrm>
          <a:off x="3552249" y="34140"/>
          <a:ext cx="3425215" cy="2055129"/>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Eliminate large list thresholds</a:t>
          </a:r>
          <a:endParaRPr lang="en-US" sz="2400" kern="1200" dirty="0"/>
        </a:p>
      </dsp:txBody>
      <dsp:txXfrm>
        <a:off x="3552249" y="34140"/>
        <a:ext cx="3425215" cy="2055129"/>
      </dsp:txXfrm>
    </dsp:sp>
    <dsp:sp modelId="{F585A770-AB2F-4E23-83F5-D0045E0C3E2B}">
      <dsp:nvSpPr>
        <dsp:cNvPr id="0" name=""/>
        <dsp:cNvSpPr/>
      </dsp:nvSpPr>
      <dsp:spPr>
        <a:xfrm>
          <a:off x="55960" y="2167728"/>
          <a:ext cx="3425215" cy="2055129"/>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Allows for flexible &amp; dynamic publishing</a:t>
          </a:r>
          <a:endParaRPr lang="en-US" sz="2400" kern="1200" dirty="0"/>
        </a:p>
      </dsp:txBody>
      <dsp:txXfrm>
        <a:off x="55960" y="2167728"/>
        <a:ext cx="3425215" cy="2055129"/>
      </dsp:txXfrm>
    </dsp:sp>
    <dsp:sp modelId="{EFF57663-47AA-4081-AF39-E2F1B119DCBD}">
      <dsp:nvSpPr>
        <dsp:cNvPr id="0" name=""/>
        <dsp:cNvSpPr/>
      </dsp:nvSpPr>
      <dsp:spPr>
        <a:xfrm>
          <a:off x="3552249" y="2167728"/>
          <a:ext cx="3425215" cy="2055129"/>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Separate presentation from storage</a:t>
          </a:r>
          <a:endParaRPr lang="en-US" sz="2400" kern="1200" dirty="0"/>
        </a:p>
      </dsp:txBody>
      <dsp:txXfrm>
        <a:off x="3552249" y="2167728"/>
        <a:ext cx="3425215" cy="20551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01CE8B-742C-46D4-83B6-5C936C92F65E}">
      <dsp:nvSpPr>
        <dsp:cNvPr id="0" name=""/>
        <dsp:cNvSpPr/>
      </dsp:nvSpPr>
      <dsp:spPr>
        <a:xfrm>
          <a:off x="0" y="546236"/>
          <a:ext cx="2614132" cy="1568479"/>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t>Content Search Web Parts</a:t>
          </a:r>
          <a:endParaRPr lang="en-US" sz="2900" kern="1200" dirty="0"/>
        </a:p>
      </dsp:txBody>
      <dsp:txXfrm>
        <a:off x="0" y="546236"/>
        <a:ext cx="2614132" cy="1568479"/>
      </dsp:txXfrm>
    </dsp:sp>
    <dsp:sp modelId="{9B1F9582-1B8C-46FB-8411-EA21D84410E8}">
      <dsp:nvSpPr>
        <dsp:cNvPr id="0" name=""/>
        <dsp:cNvSpPr/>
      </dsp:nvSpPr>
      <dsp:spPr>
        <a:xfrm>
          <a:off x="2710384" y="539554"/>
          <a:ext cx="2614132" cy="1568479"/>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t>Display Templates</a:t>
          </a:r>
          <a:endParaRPr lang="en-US" sz="2900" kern="1200" dirty="0"/>
        </a:p>
      </dsp:txBody>
      <dsp:txXfrm>
        <a:off x="2710384" y="539554"/>
        <a:ext cx="2614132" cy="1568479"/>
      </dsp:txXfrm>
    </dsp:sp>
    <dsp:sp modelId="{F585A770-AB2F-4E23-83F5-D0045E0C3E2B}">
      <dsp:nvSpPr>
        <dsp:cNvPr id="0" name=""/>
        <dsp:cNvSpPr/>
      </dsp:nvSpPr>
      <dsp:spPr>
        <a:xfrm>
          <a:off x="5424690" y="523775"/>
          <a:ext cx="2614132" cy="1568479"/>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t>Query Builder</a:t>
          </a:r>
          <a:endParaRPr lang="en-US" sz="2900" kern="1200" dirty="0"/>
        </a:p>
      </dsp:txBody>
      <dsp:txXfrm>
        <a:off x="5424690" y="523775"/>
        <a:ext cx="2614132" cy="1568479"/>
      </dsp:txXfrm>
    </dsp:sp>
    <dsp:sp modelId="{EFF57663-47AA-4081-AF39-E2F1B119DCBD}">
      <dsp:nvSpPr>
        <dsp:cNvPr id="0" name=""/>
        <dsp:cNvSpPr/>
      </dsp:nvSpPr>
      <dsp:spPr>
        <a:xfrm>
          <a:off x="0" y="2200177"/>
          <a:ext cx="2614132" cy="1568479"/>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t>Query Rules</a:t>
          </a:r>
          <a:endParaRPr lang="en-US" sz="2900" kern="1200" dirty="0"/>
        </a:p>
      </dsp:txBody>
      <dsp:txXfrm>
        <a:off x="0" y="2200177"/>
        <a:ext cx="2614132" cy="1568479"/>
      </dsp:txXfrm>
    </dsp:sp>
    <dsp:sp modelId="{FF57C1BD-4460-4CED-84CF-C442D1B96C56}">
      <dsp:nvSpPr>
        <dsp:cNvPr id="0" name=""/>
        <dsp:cNvSpPr/>
      </dsp:nvSpPr>
      <dsp:spPr>
        <a:xfrm>
          <a:off x="2681472" y="2200177"/>
          <a:ext cx="2614132" cy="1568479"/>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t>Content Catalogs</a:t>
          </a:r>
          <a:endParaRPr lang="en-US" sz="2900" kern="1200" dirty="0"/>
        </a:p>
      </dsp:txBody>
      <dsp:txXfrm>
        <a:off x="2681472" y="2200177"/>
        <a:ext cx="2614132" cy="1568479"/>
      </dsp:txXfrm>
    </dsp:sp>
    <dsp:sp modelId="{2E034369-D77B-4E7B-BD88-E95B37B584F3}">
      <dsp:nvSpPr>
        <dsp:cNvPr id="0" name=""/>
        <dsp:cNvSpPr/>
      </dsp:nvSpPr>
      <dsp:spPr>
        <a:xfrm>
          <a:off x="5424690" y="2200177"/>
          <a:ext cx="2614132" cy="1568479"/>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t>Managed Navigation</a:t>
          </a:r>
          <a:endParaRPr lang="en-US" sz="2900" kern="1200" dirty="0"/>
        </a:p>
      </dsp:txBody>
      <dsp:txXfrm>
        <a:off x="5424690" y="2200177"/>
        <a:ext cx="2614132" cy="156847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12362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99561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AD2637-FDC4-4595-923E-09874BF8CE5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393780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5:25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0731139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9840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7108010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2766202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789113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7274412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1820981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4412683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308752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87959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5742023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645900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310369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862937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519625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467416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5927601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01298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98195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743871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554376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388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2541865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24447"/>
          <a:stretch/>
        </p:blipFill>
        <p:spPr bwMode="black">
          <a:xfrm>
            <a:off x="7739780" y="5060667"/>
            <a:ext cx="4152318" cy="1426109"/>
          </a:xfrm>
          <a:prstGeom prst="rect">
            <a:avLst/>
          </a:prstGeom>
        </p:spPr>
      </p:pic>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4595851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23357024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695994"/>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2"/>
            <a:ext cx="5504574" cy="2749664"/>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78475409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695994"/>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2"/>
            <a:ext cx="5504574" cy="2749664"/>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70631467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501839"/>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3006151"/>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012654"/>
                    </a:gs>
                    <a:gs pos="0">
                      <a:srgbClr val="012654"/>
                    </a:gs>
                  </a:gsLst>
                  <a:lin ang="5400000" scaled="0"/>
                </a:gradFill>
              </a:rPr>
              <a:pPr/>
              <a:t>‹#›</a:t>
            </a:fld>
            <a:endParaRPr lang="en-US" dirty="0">
              <a:gradFill>
                <a:gsLst>
                  <a:gs pos="100000">
                    <a:srgbClr val="012654"/>
                  </a:gs>
                  <a:gs pos="0">
                    <a:srgbClr val="012654"/>
                  </a:gs>
                </a:gsLst>
                <a:lin ang="5400000" scaled="0"/>
              </a:gradFill>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354070600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8423524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 id="2147484231" r:id="rId26"/>
    <p:sldLayoutId id="2147484232" r:id="rId2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4.png"/><Relationship Id="rId7"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3.WMF"/><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10.xml"/><Relationship Id="rId6" Type="http://schemas.openxmlformats.org/officeDocument/2006/relationships/image" Target="../media/image46.png"/><Relationship Id="rId5" Type="http://schemas.openxmlformats.org/officeDocument/2006/relationships/image" Target="../media/image45.WMF"/><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0.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0.xml"/><Relationship Id="rId5" Type="http://schemas.openxmlformats.org/officeDocument/2006/relationships/image" Target="../media/image54.png"/><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8.jp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microsoft.com/office/2007/relationships/hdphoto" Target="../media/hdphoto1.wdp"/><Relationship Id="rId5" Type="http://schemas.openxmlformats.org/officeDocument/2006/relationships/image" Target="../media/image57.png"/><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0.xml"/><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diagramLayout" Target="../diagrams/layout1.xml"/><Relationship Id="rId7" Type="http://schemas.openxmlformats.org/officeDocument/2006/relationships/image" Target="../media/image11.WMF"/><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6.WMF"/><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2212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0000" t="8948" r="18125"/>
          <a:stretch/>
        </p:blipFill>
        <p:spPr>
          <a:xfrm>
            <a:off x="122237" y="144462"/>
            <a:ext cx="5105400" cy="4460779"/>
          </a:xfrm>
          <a:prstGeom prst="rect">
            <a:avLst/>
          </a:prstGeom>
          <a:ln>
            <a:noFill/>
          </a:ln>
          <a:effectLst>
            <a:outerShdw blurRad="292100" dist="139700" dir="2700000" algn="tl" rotWithShape="0">
              <a:srgbClr val="333333">
                <a:alpha val="65000"/>
              </a:srgbClr>
            </a:outerShdw>
          </a:effectLst>
        </p:spPr>
      </p:pic>
      <p:grpSp>
        <p:nvGrpSpPr>
          <p:cNvPr id="13" name="Group 12"/>
          <p:cNvGrpSpPr/>
          <p:nvPr/>
        </p:nvGrpSpPr>
        <p:grpSpPr>
          <a:xfrm>
            <a:off x="563647" y="979801"/>
            <a:ext cx="4612542" cy="5305696"/>
            <a:chOff x="6612483" y="-922338"/>
            <a:chExt cx="5720804" cy="7953108"/>
          </a:xfrm>
        </p:grpSpPr>
        <p:pic>
          <p:nvPicPr>
            <p:cNvPr id="14" name="Picture 2" descr="C:\Users\janhs\AppData\Local\Microsoft\Windows\Temporary Internet Files\Content.Outlook\1XB8H63D\Videos (2).png"/>
            <p:cNvPicPr>
              <a:picLocks noChangeAspect="1" noChangeArrowheads="1"/>
            </p:cNvPicPr>
            <p:nvPr/>
          </p:nvPicPr>
          <p:blipFill rotWithShape="1">
            <a:blip r:embed="rId3">
              <a:extLst>
                <a:ext uri="{28A0092B-C50C-407E-A947-70E740481C1C}">
                  <a14:useLocalDpi xmlns:a14="http://schemas.microsoft.com/office/drawing/2010/main" val="0"/>
                </a:ext>
              </a:extLst>
            </a:blip>
            <a:srcRect t="2357" r="-561" b="24468"/>
            <a:stretch/>
          </p:blipFill>
          <p:spPr bwMode="auto">
            <a:xfrm>
              <a:off x="6632793" y="-922338"/>
              <a:ext cx="5700494" cy="6477000"/>
            </a:xfrm>
            <a:prstGeom prst="rect">
              <a:avLst/>
            </a:prstGeom>
            <a:ln>
              <a:solidFill>
                <a:schemeClr val="bg1">
                  <a:lumMod val="7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77409" r="1336"/>
            <a:stretch/>
          </p:blipFill>
          <p:spPr bwMode="auto">
            <a:xfrm>
              <a:off x="6612483" y="5546033"/>
              <a:ext cx="5673179" cy="148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bwMode="auto">
            <a:xfrm>
              <a:off x="11323637" y="-312738"/>
              <a:ext cx="609600" cy="31273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6751637" y="3268662"/>
              <a:ext cx="914400" cy="13716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p:cNvSpPr txBox="1"/>
            <p:nvPr/>
          </p:nvSpPr>
          <p:spPr>
            <a:xfrm>
              <a:off x="6620420" y="-132218"/>
              <a:ext cx="1752600" cy="627864"/>
            </a:xfrm>
            <a:prstGeom prst="rect">
              <a:avLst/>
            </a:prstGeom>
            <a:solidFill>
              <a:schemeClr val="tx1"/>
            </a:solidFill>
          </p:spPr>
          <p:txBody>
            <a:bodyPr wrap="square" lIns="182880" tIns="146304" rIns="182880" bIns="146304" rtlCol="0">
              <a:spAutoFit/>
            </a:bodyPr>
            <a:lstStyle/>
            <a:p>
              <a:pPr>
                <a:lnSpc>
                  <a:spcPct val="90000"/>
                </a:lnSpc>
                <a:spcAft>
                  <a:spcPts val="600"/>
                </a:spcAft>
              </a:pPr>
              <a:r>
                <a:rPr lang="en-US" sz="2400" dirty="0" smtClean="0">
                  <a:solidFill>
                    <a:srgbClr val="00AEEF">
                      <a:lumMod val="60000"/>
                      <a:lumOff val="40000"/>
                    </a:srgbClr>
                  </a:solidFill>
                </a:rPr>
                <a:t>Top News</a:t>
              </a:r>
            </a:p>
          </p:txBody>
        </p:sp>
      </p:grpSp>
      <p:pic>
        <p:nvPicPr>
          <p:cNvPr id="9" name="Picture 8"/>
          <p:cNvPicPr>
            <a:picLocks noChangeAspect="1"/>
          </p:cNvPicPr>
          <p:nvPr/>
        </p:nvPicPr>
        <p:blipFill rotWithShape="1">
          <a:blip r:embed="rId5"/>
          <a:srcRect l="1068" t="7955" r="1068" b="4546"/>
          <a:stretch/>
        </p:blipFill>
        <p:spPr>
          <a:xfrm>
            <a:off x="3143564" y="985111"/>
            <a:ext cx="6858000" cy="4191000"/>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rotWithShape="1">
          <a:blip r:embed="rId6"/>
          <a:srcRect l="17500" t="7895" r="20000" b="3188"/>
          <a:stretch/>
        </p:blipFill>
        <p:spPr>
          <a:xfrm>
            <a:off x="1657144" y="2390561"/>
            <a:ext cx="5287158" cy="4466089"/>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rotWithShape="1">
          <a:blip r:embed="rId7"/>
          <a:srcRect l="8835" t="13060" r="8835" b="1451"/>
          <a:stretch/>
        </p:blipFill>
        <p:spPr>
          <a:xfrm>
            <a:off x="6140911" y="296862"/>
            <a:ext cx="5756701" cy="4398989"/>
          </a:xfrm>
          <a:prstGeom prst="rect">
            <a:avLst/>
          </a:prstGeom>
          <a:ln>
            <a:noFill/>
          </a:ln>
          <a:effectLst>
            <a:outerShdw blurRad="292100" dist="139700" dir="2700000" algn="tl" rotWithShape="0">
              <a:srgbClr val="333333">
                <a:alpha val="65000"/>
              </a:srgbClr>
            </a:outerShdw>
          </a:effectLst>
        </p:spPr>
      </p:pic>
      <p:grpSp>
        <p:nvGrpSpPr>
          <p:cNvPr id="10" name="Group 9"/>
          <p:cNvGrpSpPr/>
          <p:nvPr/>
        </p:nvGrpSpPr>
        <p:grpSpPr>
          <a:xfrm>
            <a:off x="7072237" y="2340581"/>
            <a:ext cx="4825375" cy="4419600"/>
            <a:chOff x="-1261" y="0"/>
            <a:chExt cx="6295698" cy="5676209"/>
          </a:xfrm>
        </p:grpSpPr>
        <p:pic>
          <p:nvPicPr>
            <p:cNvPr id="1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67857"/>
            <a:stretch/>
          </p:blipFill>
          <p:spPr bwMode="auto">
            <a:xfrm>
              <a:off x="-1" y="0"/>
              <a:ext cx="6294438" cy="22780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52053"/>
            <a:stretch/>
          </p:blipFill>
          <p:spPr bwMode="auto">
            <a:xfrm>
              <a:off x="-1261" y="2278062"/>
              <a:ext cx="6294438" cy="33981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40908742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Rounded Rectangle 17"/>
          <p:cNvSpPr/>
          <p:nvPr/>
        </p:nvSpPr>
        <p:spPr bwMode="auto">
          <a:xfrm>
            <a:off x="888381" y="3542954"/>
            <a:ext cx="1796011" cy="1707724"/>
          </a:xfrm>
          <a:prstGeom prst="roundRect">
            <a:avLst>
              <a:gd name="adj" fmla="val 5743"/>
            </a:avLst>
          </a:prstGeom>
          <a:solidFill>
            <a:srgbClr val="FFFFFF"/>
          </a:solid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lumMod val="50000"/>
                  <a:lumOff val="50000"/>
                </a:srgbClr>
              </a:solidFill>
            </a:endParaRPr>
          </a:p>
        </p:txBody>
      </p:sp>
      <p:sp>
        <p:nvSpPr>
          <p:cNvPr id="34" name="TextBox 33"/>
          <p:cNvSpPr txBox="1"/>
          <p:nvPr/>
        </p:nvSpPr>
        <p:spPr>
          <a:xfrm>
            <a:off x="958062" y="3709960"/>
            <a:ext cx="1609083" cy="1438856"/>
          </a:xfrm>
          <a:prstGeom prst="rect">
            <a:avLst/>
          </a:prstGeom>
          <a:solidFill>
            <a:schemeClr val="tx1"/>
          </a:solidFill>
        </p:spPr>
        <p:txBody>
          <a:bodyPr wrap="none" rtlCol="0">
            <a:spAutoFit/>
          </a:bodyPr>
          <a:lstStyle/>
          <a:p>
            <a:pPr defTabSz="466298"/>
            <a:r>
              <a:rPr lang="en-US" sz="1428" dirty="0">
                <a:solidFill>
                  <a:srgbClr val="2F2B20"/>
                </a:solidFill>
              </a:rPr>
              <a:t>Audio</a:t>
            </a:r>
          </a:p>
          <a:p>
            <a:pPr defTabSz="466298"/>
            <a:r>
              <a:rPr lang="en-US" sz="1428" dirty="0">
                <a:solidFill>
                  <a:srgbClr val="2F2B20"/>
                </a:solidFill>
              </a:rPr>
              <a:t>Cameras</a:t>
            </a:r>
          </a:p>
          <a:p>
            <a:pPr defTabSz="466298"/>
            <a:r>
              <a:rPr lang="en-US" sz="1428" dirty="0">
                <a:solidFill>
                  <a:srgbClr val="2F2B20"/>
                </a:solidFill>
              </a:rPr>
              <a:t>Computers</a:t>
            </a:r>
          </a:p>
          <a:p>
            <a:pPr defTabSz="466298"/>
            <a:r>
              <a:rPr lang="en-US" sz="1428" dirty="0">
                <a:solidFill>
                  <a:srgbClr val="2F2B20"/>
                </a:solidFill>
              </a:rPr>
              <a:t>Home appliances</a:t>
            </a:r>
          </a:p>
          <a:p>
            <a:pPr defTabSz="466298"/>
            <a:r>
              <a:rPr lang="en-US" sz="1428" dirty="0">
                <a:solidFill>
                  <a:srgbClr val="2F2B20"/>
                </a:solidFill>
              </a:rPr>
              <a:t>Phones</a:t>
            </a:r>
          </a:p>
          <a:p>
            <a:pPr defTabSz="466298"/>
            <a:r>
              <a:rPr lang="en-US" sz="1428" dirty="0">
                <a:solidFill>
                  <a:srgbClr val="2F2B20"/>
                </a:solidFill>
              </a:rPr>
              <a:t>TV and video</a:t>
            </a:r>
          </a:p>
        </p:txBody>
      </p:sp>
      <p:sp>
        <p:nvSpPr>
          <p:cNvPr id="13" name="Title 1"/>
          <p:cNvSpPr txBox="1">
            <a:spLocks/>
          </p:cNvSpPr>
          <p:nvPr/>
        </p:nvSpPr>
        <p:spPr>
          <a:xfrm>
            <a:off x="1560311" y="745297"/>
            <a:ext cx="9326033" cy="639545"/>
          </a:xfrm>
          <a:prstGeom prst="rect">
            <a:avLst/>
          </a:prstGeom>
        </p:spPr>
        <p:txBody>
          <a:bodyPr vert="horz" lIns="0" tIns="0" rIns="0" bIns="0" rtlCol="0" anchor="t" anchorCtr="0">
            <a:noAutofit/>
          </a:bodyPr>
          <a:lstStyle>
            <a:lvl1pPr algn="l" defTabSz="457200" rtl="0" eaLnBrk="1" latinLnBrk="0" hangingPunct="1">
              <a:spcBef>
                <a:spcPct val="0"/>
              </a:spcBef>
              <a:buNone/>
              <a:defRPr sz="3200" b="0" i="0" kern="1200">
                <a:solidFill>
                  <a:schemeClr val="tx2"/>
                </a:solidFill>
                <a:latin typeface="Humanst521 BT"/>
                <a:ea typeface="+mj-ea"/>
                <a:cs typeface="Humanst521 BT"/>
              </a:defRPr>
            </a:lvl1pPr>
          </a:lstStyle>
          <a:p>
            <a:pPr algn="ctr"/>
            <a:r>
              <a:rPr lang="en-US" sz="2244" i="1" dirty="0">
                <a:solidFill>
                  <a:srgbClr val="505050"/>
                </a:solidFill>
                <a:latin typeface="Calibri"/>
              </a:rPr>
              <a:t>Adaptive experiences empower </a:t>
            </a:r>
            <a:r>
              <a:rPr lang="en-US" sz="2244" b="1" i="1" dirty="0">
                <a:solidFill>
                  <a:srgbClr val="505050"/>
                </a:solidFill>
                <a:latin typeface="Calibri"/>
              </a:rPr>
              <a:t>web developers </a:t>
            </a:r>
            <a:r>
              <a:rPr lang="en-US" sz="2244" i="1" dirty="0">
                <a:solidFill>
                  <a:srgbClr val="505050"/>
                </a:solidFill>
                <a:latin typeface="Calibri"/>
              </a:rPr>
              <a:t>to create </a:t>
            </a:r>
            <a:r>
              <a:rPr lang="en-US" sz="2244" b="1" i="1" dirty="0">
                <a:solidFill>
                  <a:srgbClr val="505050"/>
                </a:solidFill>
                <a:latin typeface="Calibri"/>
              </a:rPr>
              <a:t>portals</a:t>
            </a:r>
            <a:r>
              <a:rPr lang="en-US" sz="2244" i="1" dirty="0">
                <a:solidFill>
                  <a:srgbClr val="505050"/>
                </a:solidFill>
                <a:latin typeface="Calibri"/>
              </a:rPr>
              <a:t> </a:t>
            </a:r>
          </a:p>
          <a:p>
            <a:pPr algn="ctr"/>
            <a:r>
              <a:rPr lang="en-US" sz="2244" i="1" dirty="0">
                <a:solidFill>
                  <a:srgbClr val="505050"/>
                </a:solidFill>
                <a:latin typeface="Calibri"/>
              </a:rPr>
              <a:t>based on </a:t>
            </a:r>
            <a:r>
              <a:rPr lang="en-US" sz="2244" b="1" i="1" dirty="0">
                <a:solidFill>
                  <a:srgbClr val="505050"/>
                </a:solidFill>
                <a:latin typeface="Calibri"/>
              </a:rPr>
              <a:t>managed navigation </a:t>
            </a:r>
            <a:r>
              <a:rPr lang="en-US" sz="2244" i="1" dirty="0">
                <a:solidFill>
                  <a:srgbClr val="505050"/>
                </a:solidFill>
                <a:latin typeface="Calibri"/>
              </a:rPr>
              <a:t>and a few </a:t>
            </a:r>
            <a:r>
              <a:rPr lang="en-US" sz="2244" b="1" i="1" dirty="0">
                <a:solidFill>
                  <a:srgbClr val="505050"/>
                </a:solidFill>
                <a:latin typeface="Calibri"/>
              </a:rPr>
              <a:t>dynamic pages</a:t>
            </a: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6399" y="1712855"/>
            <a:ext cx="4178018" cy="4765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972115" y="3756874"/>
            <a:ext cx="1609083" cy="1438856"/>
          </a:xfrm>
          <a:prstGeom prst="rect">
            <a:avLst/>
          </a:prstGeom>
          <a:solidFill>
            <a:srgbClr val="FFFFFF"/>
          </a:solidFill>
        </p:spPr>
        <p:txBody>
          <a:bodyPr wrap="none" rtlCol="0">
            <a:spAutoFit/>
          </a:bodyPr>
          <a:lstStyle/>
          <a:p>
            <a:pPr defTabSz="466298"/>
            <a:r>
              <a:rPr lang="en-US" sz="1428" dirty="0">
                <a:solidFill>
                  <a:srgbClr val="2F2B20"/>
                </a:solidFill>
              </a:rPr>
              <a:t>Audio</a:t>
            </a:r>
          </a:p>
          <a:p>
            <a:pPr defTabSz="466298"/>
            <a:r>
              <a:rPr lang="en-US" sz="1428" b="1" dirty="0">
                <a:solidFill>
                  <a:srgbClr val="B4009E"/>
                </a:solidFill>
              </a:rPr>
              <a:t>Cameras</a:t>
            </a:r>
          </a:p>
          <a:p>
            <a:pPr defTabSz="466298"/>
            <a:r>
              <a:rPr lang="en-US" sz="1428" dirty="0">
                <a:solidFill>
                  <a:srgbClr val="2F2B20"/>
                </a:solidFill>
              </a:rPr>
              <a:t>Computers</a:t>
            </a:r>
          </a:p>
          <a:p>
            <a:pPr defTabSz="466298"/>
            <a:r>
              <a:rPr lang="en-US" sz="1428" dirty="0">
                <a:solidFill>
                  <a:srgbClr val="2F2B20"/>
                </a:solidFill>
              </a:rPr>
              <a:t>Home appliances</a:t>
            </a:r>
          </a:p>
          <a:p>
            <a:pPr defTabSz="466298"/>
            <a:r>
              <a:rPr lang="en-US" sz="1428" dirty="0">
                <a:solidFill>
                  <a:srgbClr val="2F2B20"/>
                </a:solidFill>
              </a:rPr>
              <a:t>Phones</a:t>
            </a:r>
          </a:p>
          <a:p>
            <a:pPr defTabSz="466298"/>
            <a:r>
              <a:rPr lang="en-US" sz="1428" dirty="0">
                <a:solidFill>
                  <a:srgbClr val="2F2B20"/>
                </a:solidFill>
              </a:rPr>
              <a:t>TV and video</a:t>
            </a:r>
          </a:p>
        </p:txBody>
      </p:sp>
      <p:sp>
        <p:nvSpPr>
          <p:cNvPr id="31" name="Rounded Rectangle 30"/>
          <p:cNvSpPr/>
          <p:nvPr/>
        </p:nvSpPr>
        <p:spPr bwMode="auto">
          <a:xfrm>
            <a:off x="3574559" y="3257040"/>
            <a:ext cx="3799596" cy="3102368"/>
          </a:xfrm>
          <a:prstGeom prst="roundRect">
            <a:avLst>
              <a:gd name="adj" fmla="val 3296"/>
            </a:avLst>
          </a:prstGeom>
          <a:noFill/>
          <a:ln w="15875">
            <a:prstDash val="sysDash"/>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solidFill>
            </a:endParaRPr>
          </a:p>
        </p:txBody>
      </p:sp>
      <p:cxnSp>
        <p:nvCxnSpPr>
          <p:cNvPr id="29" name="Elbow Connector 28"/>
          <p:cNvCxnSpPr>
            <a:stCxn id="18" idx="0"/>
          </p:cNvCxnSpPr>
          <p:nvPr/>
        </p:nvCxnSpPr>
        <p:spPr>
          <a:xfrm rot="5400000" flipH="1" flipV="1">
            <a:off x="1705411" y="1888077"/>
            <a:ext cx="1735852" cy="1573901"/>
          </a:xfrm>
          <a:prstGeom prst="bentConnector3">
            <a:avLst>
              <a:gd name="adj1" fmla="val 100368"/>
            </a:avLst>
          </a:prstGeom>
          <a:ln w="38100">
            <a:solidFill>
              <a:schemeClr val="accent2">
                <a:lumMod val="60000"/>
                <a:lumOff val="40000"/>
              </a:schemeClr>
            </a:solidFill>
            <a:tailEnd type="stealth" w="lg" len="lg"/>
          </a:ln>
        </p:spPr>
        <p:style>
          <a:lnRef idx="1">
            <a:schemeClr val="accent2"/>
          </a:lnRef>
          <a:fillRef idx="0">
            <a:schemeClr val="accent2"/>
          </a:fillRef>
          <a:effectRef idx="0">
            <a:schemeClr val="accent2"/>
          </a:effectRef>
          <a:fontRef idx="minor">
            <a:schemeClr val="tx1"/>
          </a:fontRef>
        </p:style>
      </p:cxnSp>
      <p:sp>
        <p:nvSpPr>
          <p:cNvPr id="38" name="TextBox 37"/>
          <p:cNvSpPr txBox="1"/>
          <p:nvPr/>
        </p:nvSpPr>
        <p:spPr>
          <a:xfrm>
            <a:off x="433109" y="2222163"/>
            <a:ext cx="2761989" cy="542399"/>
          </a:xfrm>
          <a:prstGeom prst="rect">
            <a:avLst/>
          </a:prstGeom>
          <a:solidFill>
            <a:srgbClr val="FFFFFF"/>
          </a:solidFill>
        </p:spPr>
        <p:txBody>
          <a:bodyPr wrap="square" rtlCol="0">
            <a:spAutoFit/>
          </a:bodyPr>
          <a:lstStyle/>
          <a:p>
            <a:pPr defTabSz="466298"/>
            <a:r>
              <a:rPr lang="en-US" sz="1428" dirty="0">
                <a:solidFill>
                  <a:srgbClr val="2F2B20"/>
                </a:solidFill>
              </a:rPr>
              <a:t>Friendly URL</a:t>
            </a:r>
          </a:p>
          <a:p>
            <a:pPr defTabSz="466298"/>
            <a:r>
              <a:rPr lang="en-US" sz="1428" b="1" dirty="0">
                <a:solidFill>
                  <a:srgbClr val="B4009E"/>
                </a:solidFill>
              </a:rPr>
              <a:t>http://contoso.com/cameras</a:t>
            </a:r>
          </a:p>
        </p:txBody>
      </p:sp>
      <p:cxnSp>
        <p:nvCxnSpPr>
          <p:cNvPr id="42" name="Elbow Connector 41"/>
          <p:cNvCxnSpPr>
            <a:stCxn id="18" idx="2"/>
          </p:cNvCxnSpPr>
          <p:nvPr/>
        </p:nvCxnSpPr>
        <p:spPr>
          <a:xfrm rot="16200000" flipH="1">
            <a:off x="2163551" y="4873513"/>
            <a:ext cx="857791" cy="1612121"/>
          </a:xfrm>
          <a:prstGeom prst="bentConnector2">
            <a:avLst/>
          </a:prstGeom>
          <a:ln w="38100">
            <a:solidFill>
              <a:schemeClr val="accent2">
                <a:lumMod val="60000"/>
                <a:lumOff val="40000"/>
              </a:schemeClr>
            </a:solidFill>
            <a:tailEnd type="stealth" w="lg" len="lg"/>
          </a:ln>
        </p:spPr>
        <p:style>
          <a:lnRef idx="1">
            <a:schemeClr val="accent2"/>
          </a:lnRef>
          <a:fillRef idx="0">
            <a:schemeClr val="accent2"/>
          </a:fillRef>
          <a:effectRef idx="0">
            <a:schemeClr val="accent2"/>
          </a:effectRef>
          <a:fontRef idx="minor">
            <a:schemeClr val="tx1"/>
          </a:fontRef>
        </p:style>
      </p:cxnSp>
      <p:sp>
        <p:nvSpPr>
          <p:cNvPr id="41" name="TextBox 40"/>
          <p:cNvSpPr txBox="1"/>
          <p:nvPr/>
        </p:nvSpPr>
        <p:spPr>
          <a:xfrm>
            <a:off x="1247168" y="5448137"/>
            <a:ext cx="1875618" cy="542399"/>
          </a:xfrm>
          <a:prstGeom prst="rect">
            <a:avLst/>
          </a:prstGeom>
          <a:solidFill>
            <a:srgbClr val="FFFFFF"/>
          </a:solidFill>
        </p:spPr>
        <p:txBody>
          <a:bodyPr wrap="square" rtlCol="0">
            <a:spAutoFit/>
          </a:bodyPr>
          <a:lstStyle/>
          <a:p>
            <a:pPr defTabSz="466298"/>
            <a:r>
              <a:rPr lang="en-US" sz="1428" dirty="0">
                <a:solidFill>
                  <a:srgbClr val="2F2B20"/>
                </a:solidFill>
              </a:rPr>
              <a:t>Use page</a:t>
            </a:r>
          </a:p>
          <a:p>
            <a:pPr defTabSz="466298"/>
            <a:r>
              <a:rPr lang="en-US" sz="1428" b="1" dirty="0">
                <a:solidFill>
                  <a:srgbClr val="B4009E"/>
                </a:solidFill>
              </a:rPr>
              <a:t>maincategory.aspx</a:t>
            </a:r>
          </a:p>
        </p:txBody>
      </p:sp>
      <p:sp>
        <p:nvSpPr>
          <p:cNvPr id="51" name="Footer Placeholder 3"/>
          <p:cNvSpPr txBox="1">
            <a:spLocks/>
          </p:cNvSpPr>
          <p:nvPr/>
        </p:nvSpPr>
        <p:spPr>
          <a:xfrm>
            <a:off x="8264058" y="6337774"/>
            <a:ext cx="1664438" cy="372394"/>
          </a:xfrm>
          <a:prstGeom prst="rect">
            <a:avLst/>
          </a:prstGeom>
        </p:spPr>
        <p:txBody>
          <a:bodyPr anchor="b"/>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18" i="1" dirty="0">
                <a:solidFill>
                  <a:srgbClr val="A9A57C"/>
                </a:solidFill>
              </a:rPr>
              <a:t>Microsoft Confidential</a:t>
            </a:r>
          </a:p>
        </p:txBody>
      </p:sp>
      <p:sp>
        <p:nvSpPr>
          <p:cNvPr id="21" name="Rounded Rectangle 20"/>
          <p:cNvSpPr/>
          <p:nvPr/>
        </p:nvSpPr>
        <p:spPr bwMode="auto">
          <a:xfrm>
            <a:off x="7948892" y="4752090"/>
            <a:ext cx="1869323" cy="351895"/>
          </a:xfrm>
          <a:prstGeom prst="roundRect">
            <a:avLst>
              <a:gd name="adj" fmla="val 26484"/>
            </a:avLst>
          </a:prstGeom>
          <a:solidFill>
            <a:srgbClr val="FFFFFF"/>
          </a:solid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244" dirty="0">
                <a:solidFill>
                  <a:srgbClr val="2F2B20"/>
                </a:solidFill>
              </a:rPr>
              <a:t>Search</a:t>
            </a:r>
          </a:p>
        </p:txBody>
      </p:sp>
      <p:sp>
        <p:nvSpPr>
          <p:cNvPr id="26" name="Rounded Rectangle 25"/>
          <p:cNvSpPr/>
          <p:nvPr/>
        </p:nvSpPr>
        <p:spPr bwMode="auto">
          <a:xfrm>
            <a:off x="7948893" y="5194746"/>
            <a:ext cx="1869324" cy="1290463"/>
          </a:xfrm>
          <a:prstGeom prst="roundRect">
            <a:avLst>
              <a:gd name="adj" fmla="val 5743"/>
            </a:avLst>
          </a:prstGeom>
          <a:solidFill>
            <a:srgbClr val="FFFFFF"/>
          </a:solid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solidFill>
            </a:endParaRPr>
          </a:p>
        </p:txBody>
      </p:sp>
      <p:sp>
        <p:nvSpPr>
          <p:cNvPr id="27" name="TextBox 26"/>
          <p:cNvSpPr txBox="1"/>
          <p:nvPr/>
        </p:nvSpPr>
        <p:spPr>
          <a:xfrm>
            <a:off x="8129241" y="5357178"/>
            <a:ext cx="1328336" cy="224114"/>
          </a:xfrm>
          <a:prstGeom prst="rect">
            <a:avLst/>
          </a:prstGeom>
          <a:noFill/>
        </p:spPr>
        <p:txBody>
          <a:bodyPr wrap="none" lIns="0" tIns="0" rIns="0" bIns="0" rtlCol="0">
            <a:spAutoFit/>
          </a:bodyPr>
          <a:lstStyle/>
          <a:p>
            <a:pPr defTabSz="466298"/>
            <a:r>
              <a:rPr lang="en-US" sz="1428" dirty="0">
                <a:gradFill>
                  <a:gsLst>
                    <a:gs pos="0">
                      <a:srgbClr val="2F2B20"/>
                    </a:gs>
                    <a:gs pos="86000">
                      <a:srgbClr val="2F2B20"/>
                    </a:gs>
                  </a:gsLst>
                  <a:lin ang="5400000" scaled="0"/>
                </a:gradFill>
              </a:rPr>
              <a:t>Product Catalog</a:t>
            </a:r>
          </a:p>
        </p:txBody>
      </p:sp>
      <p:pic>
        <p:nvPicPr>
          <p:cNvPr id="28" name="Picture 27"/>
          <p:cNvPicPr>
            <a:picLocks noChangeAspect="1"/>
          </p:cNvPicPr>
          <p:nvPr/>
        </p:nvPicPr>
        <p:blipFill rotWithShape="1">
          <a:blip r:embed="rId3" cstate="print">
            <a:extLst>
              <a:ext uri="{28A0092B-C50C-407E-A947-70E740481C1C}">
                <a14:useLocalDpi xmlns:a14="http://schemas.microsoft.com/office/drawing/2010/main" val="0"/>
              </a:ext>
            </a:extLst>
          </a:blip>
          <a:srcRect l="25761" t="69990" b="4917"/>
          <a:stretch/>
        </p:blipFill>
        <p:spPr>
          <a:xfrm>
            <a:off x="8104915" y="5598548"/>
            <a:ext cx="1508622" cy="509921"/>
          </a:xfrm>
          <a:prstGeom prst="rect">
            <a:avLst/>
          </a:prstGeom>
          <a:ln>
            <a:noFill/>
          </a:ln>
          <a:effectLst/>
        </p:spPr>
      </p:pic>
      <p:sp>
        <p:nvSpPr>
          <p:cNvPr id="32" name="TextBox 31"/>
          <p:cNvSpPr txBox="1"/>
          <p:nvPr/>
        </p:nvSpPr>
        <p:spPr>
          <a:xfrm>
            <a:off x="7948893" y="3355039"/>
            <a:ext cx="2932429" cy="318286"/>
          </a:xfrm>
          <a:prstGeom prst="rect">
            <a:avLst/>
          </a:prstGeom>
          <a:solidFill>
            <a:srgbClr val="FFFFFF"/>
          </a:solidFill>
        </p:spPr>
        <p:txBody>
          <a:bodyPr wrap="square" rtlCol="0">
            <a:spAutoFit/>
          </a:bodyPr>
          <a:lstStyle/>
          <a:p>
            <a:pPr defTabSz="466298"/>
            <a:r>
              <a:rPr lang="en-US" sz="1428" b="1" dirty="0">
                <a:solidFill>
                  <a:srgbClr val="B4009E"/>
                </a:solidFill>
              </a:rPr>
              <a:t>CONTENT SEARCH WEB PART</a:t>
            </a:r>
          </a:p>
        </p:txBody>
      </p:sp>
      <p:sp>
        <p:nvSpPr>
          <p:cNvPr id="2" name="Rounded Rectangle 1"/>
          <p:cNvSpPr/>
          <p:nvPr/>
        </p:nvSpPr>
        <p:spPr bwMode="auto">
          <a:xfrm>
            <a:off x="3626161" y="3298132"/>
            <a:ext cx="3697657" cy="3039641"/>
          </a:xfrm>
          <a:prstGeom prst="roundRect">
            <a:avLst>
              <a:gd name="adj" fmla="val 6051"/>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5" name="Rounded Rectangle 24"/>
          <p:cNvSpPr/>
          <p:nvPr/>
        </p:nvSpPr>
        <p:spPr bwMode="auto">
          <a:xfrm>
            <a:off x="3593623" y="2664366"/>
            <a:ext cx="1071529" cy="390227"/>
          </a:xfrm>
          <a:prstGeom prst="roundRect">
            <a:avLst>
              <a:gd name="adj" fmla="val 6051"/>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3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939" t="15428" r="72903" b="80087"/>
          <a:stretch/>
        </p:blipFill>
        <p:spPr bwMode="auto">
          <a:xfrm>
            <a:off x="3733270" y="2446921"/>
            <a:ext cx="884030" cy="213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6" name="Elbow Connector 35"/>
          <p:cNvCxnSpPr>
            <a:stCxn id="18" idx="3"/>
            <a:endCxn id="35" idx="1"/>
          </p:cNvCxnSpPr>
          <p:nvPr/>
        </p:nvCxnSpPr>
        <p:spPr>
          <a:xfrm flipV="1">
            <a:off x="2684392" y="2553782"/>
            <a:ext cx="1048878" cy="1843034"/>
          </a:xfrm>
          <a:prstGeom prst="bentConnector3">
            <a:avLst>
              <a:gd name="adj1" fmla="val 50000"/>
            </a:avLst>
          </a:prstGeom>
          <a:ln w="38100">
            <a:solidFill>
              <a:schemeClr val="accent2">
                <a:lumMod val="60000"/>
                <a:lumOff val="40000"/>
              </a:schemeClr>
            </a:solidFill>
            <a:tailEnd type="stealth" w="lg" len="lg"/>
          </a:ln>
        </p:spPr>
        <p:style>
          <a:lnRef idx="1">
            <a:schemeClr val="accent2"/>
          </a:lnRef>
          <a:fillRef idx="0">
            <a:schemeClr val="accent2"/>
          </a:fillRef>
          <a:effectRef idx="0">
            <a:schemeClr val="accent2"/>
          </a:effectRef>
          <a:fontRef idx="minor">
            <a:schemeClr val="tx1"/>
          </a:fontRef>
        </p:style>
      </p:cxnSp>
      <p:sp>
        <p:nvSpPr>
          <p:cNvPr id="19" name="TextBox 18"/>
          <p:cNvSpPr txBox="1"/>
          <p:nvPr/>
        </p:nvSpPr>
        <p:spPr>
          <a:xfrm>
            <a:off x="414135" y="3045794"/>
            <a:ext cx="1914661" cy="422331"/>
          </a:xfrm>
          <a:prstGeom prst="rect">
            <a:avLst/>
          </a:prstGeom>
          <a:solidFill>
            <a:srgbClr val="FFFFFF"/>
          </a:solidFill>
        </p:spPr>
        <p:txBody>
          <a:bodyPr wrap="square" rtlCol="0">
            <a:spAutoFit/>
          </a:bodyPr>
          <a:lstStyle/>
          <a:p>
            <a:pPr defTabSz="466298"/>
            <a:r>
              <a:rPr lang="en-US" sz="1020" dirty="0">
                <a:solidFill>
                  <a:srgbClr val="2F2B20"/>
                </a:solidFill>
              </a:rPr>
              <a:t>TERM STORE </a:t>
            </a:r>
          </a:p>
          <a:p>
            <a:pPr defTabSz="466298"/>
            <a:r>
              <a:rPr lang="en-US" sz="1071" b="1" dirty="0">
                <a:solidFill>
                  <a:srgbClr val="2F2B20"/>
                </a:solidFill>
              </a:rPr>
              <a:t>NAVIGATION TAXONOMY</a:t>
            </a:r>
          </a:p>
        </p:txBody>
      </p:sp>
      <p:cxnSp>
        <p:nvCxnSpPr>
          <p:cNvPr id="2058" name="Elbow Connector 2057"/>
          <p:cNvCxnSpPr>
            <a:stCxn id="21" idx="0"/>
          </p:cNvCxnSpPr>
          <p:nvPr/>
        </p:nvCxnSpPr>
        <p:spPr>
          <a:xfrm rot="16200000" flipV="1">
            <a:off x="7723582" y="3592117"/>
            <a:ext cx="569028" cy="1750917"/>
          </a:xfrm>
          <a:prstGeom prst="bentConnector2">
            <a:avLst/>
          </a:prstGeom>
          <a:ln w="38100">
            <a:solidFill>
              <a:schemeClr val="accent2">
                <a:lumMod val="60000"/>
                <a:lumOff val="40000"/>
              </a:schemeClr>
            </a:solidFill>
            <a:tailEnd type="stealth" w="lg" len="lg"/>
          </a:ln>
        </p:spPr>
        <p:style>
          <a:lnRef idx="1">
            <a:schemeClr val="accent2"/>
          </a:lnRef>
          <a:fillRef idx="0">
            <a:schemeClr val="accent2"/>
          </a:fillRef>
          <a:effectRef idx="0">
            <a:schemeClr val="accent2"/>
          </a:effectRef>
          <a:fontRef idx="minor">
            <a:schemeClr val="tx1"/>
          </a:fontRef>
        </p:style>
      </p:cxnSp>
      <p:sp>
        <p:nvSpPr>
          <p:cNvPr id="30" name="TextBox 29"/>
          <p:cNvSpPr txBox="1"/>
          <p:nvPr/>
        </p:nvSpPr>
        <p:spPr>
          <a:xfrm>
            <a:off x="8522396" y="3797694"/>
            <a:ext cx="2812199" cy="542399"/>
          </a:xfrm>
          <a:prstGeom prst="rect">
            <a:avLst/>
          </a:prstGeom>
          <a:solidFill>
            <a:srgbClr val="FFFFFF"/>
          </a:solidFill>
        </p:spPr>
        <p:txBody>
          <a:bodyPr wrap="square" rtlCol="0">
            <a:spAutoFit/>
          </a:bodyPr>
          <a:lstStyle/>
          <a:p>
            <a:pPr defTabSz="466298"/>
            <a:r>
              <a:rPr lang="en-US" sz="1428" dirty="0">
                <a:solidFill>
                  <a:srgbClr val="2F2B20"/>
                </a:solidFill>
              </a:rPr>
              <a:t>Filter query by</a:t>
            </a:r>
          </a:p>
          <a:p>
            <a:pPr defTabSz="466298"/>
            <a:r>
              <a:rPr lang="en-US" sz="1428" b="1" dirty="0">
                <a:solidFill>
                  <a:srgbClr val="505050"/>
                </a:solidFill>
              </a:rPr>
              <a:t>CATEGORY:</a:t>
            </a:r>
            <a:r>
              <a:rPr lang="en-US" sz="1428" b="1" dirty="0">
                <a:solidFill>
                  <a:srgbClr val="0070C0"/>
                </a:solidFill>
              </a:rPr>
              <a:t> </a:t>
            </a:r>
            <a:r>
              <a:rPr lang="en-US" sz="1428" b="1" dirty="0">
                <a:solidFill>
                  <a:srgbClr val="B4009E"/>
                </a:solidFill>
              </a:rPr>
              <a:t>Cameras</a:t>
            </a:r>
          </a:p>
        </p:txBody>
      </p:sp>
    </p:spTree>
    <p:extLst>
      <p:ext uri="{BB962C8B-B14F-4D97-AF65-F5344CB8AC3E}">
        <p14:creationId xmlns:p14="http://schemas.microsoft.com/office/powerpoint/2010/main" val="1524766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35"/>
                                        </p:tgtEl>
                                        <p:attrNameLst>
                                          <p:attrName>style.visibility</p:attrName>
                                        </p:attrNameLst>
                                      </p:cBhvr>
                                      <p:to>
                                        <p:strVal val="hidden"/>
                                      </p:to>
                                    </p:set>
                                  </p:childTnLst>
                                </p:cTn>
                              </p:par>
                            </p:childTnLst>
                          </p:cTn>
                        </p:par>
                        <p:par>
                          <p:cTn id="19" fill="hold">
                            <p:stCondLst>
                              <p:cond delay="0"/>
                            </p:stCondLst>
                            <p:childTnLst>
                              <p:par>
                                <p:cTn id="20" presetID="10" presetClass="entr" presetSubtype="0"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childTnLst>
                                </p:cTn>
                              </p:par>
                              <p:par>
                                <p:cTn id="44" presetID="10" presetClass="entr" presetSubtype="0" fill="hold" nodeType="withEffect">
                                  <p:stCondLst>
                                    <p:cond delay="0"/>
                                  </p:stCondLst>
                                  <p:childTnLst>
                                    <p:set>
                                      <p:cBhvr>
                                        <p:cTn id="45" dur="1" fill="hold">
                                          <p:stCondLst>
                                            <p:cond delay="0"/>
                                          </p:stCondLst>
                                        </p:cTn>
                                        <p:tgtEl>
                                          <p:spTgt spid="2058"/>
                                        </p:tgtEl>
                                        <p:attrNameLst>
                                          <p:attrName>style.visibility</p:attrName>
                                        </p:attrNameLst>
                                      </p:cBhvr>
                                      <p:to>
                                        <p:strVal val="visible"/>
                                      </p:to>
                                    </p:set>
                                    <p:animEffect transition="in" filter="fade">
                                      <p:cBhvr>
                                        <p:cTn id="46" dur="500"/>
                                        <p:tgtEl>
                                          <p:spTgt spid="20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0" nodeType="clickEffect">
                                  <p:stCondLst>
                                    <p:cond delay="0"/>
                                  </p:stCondLst>
                                  <p:childTnLst>
                                    <p:set>
                                      <p:cBhvr>
                                        <p:cTn id="53" dur="1" fill="hold">
                                          <p:stCondLst>
                                            <p:cond delay="0"/>
                                          </p:stCondLst>
                                        </p:cTn>
                                        <p:tgtEl>
                                          <p:spTgt spid="2"/>
                                        </p:tgtEl>
                                        <p:attrNameLst>
                                          <p:attrName>style.visibility</p:attrName>
                                        </p:attrNameLst>
                                      </p:cBhvr>
                                      <p:to>
                                        <p:strVal val="hidden"/>
                                      </p:to>
                                    </p:set>
                                  </p:childTnLst>
                                </p:cTn>
                              </p:par>
                              <p:par>
                                <p:cTn id="54" presetID="1" presetClass="exit"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hidden"/>
                                      </p:to>
                                    </p:set>
                                  </p:childTnLst>
                                </p:cTn>
                              </p:par>
                              <p:par>
                                <p:cTn id="56" presetID="1"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4" grpId="0" animBg="1"/>
      <p:bldP spid="14" grpId="0" animBg="1"/>
      <p:bldP spid="38" grpId="0" animBg="1"/>
      <p:bldP spid="41" grpId="0" animBg="1"/>
      <p:bldP spid="21" grpId="0" animBg="1"/>
      <p:bldP spid="26" grpId="0" animBg="1"/>
      <p:bldP spid="27" grpId="0"/>
      <p:bldP spid="32" grpId="0" animBg="1"/>
      <p:bldP spid="2" grpId="0" animBg="1"/>
      <p:bldP spid="25" grpId="0" animBg="1"/>
      <p:bldP spid="1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Rounded Rectangle 17"/>
          <p:cNvSpPr/>
          <p:nvPr/>
        </p:nvSpPr>
        <p:spPr bwMode="auto">
          <a:xfrm>
            <a:off x="986101" y="3120001"/>
            <a:ext cx="1658671" cy="2125496"/>
          </a:xfrm>
          <a:prstGeom prst="roundRect">
            <a:avLst>
              <a:gd name="adj" fmla="val 5743"/>
            </a:avLst>
          </a:prstGeom>
          <a:solidFill>
            <a:srgbClr val="FFFFFF"/>
          </a:solid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solidFill>
            </a:endParaRPr>
          </a:p>
        </p:txBody>
      </p:sp>
      <p:sp>
        <p:nvSpPr>
          <p:cNvPr id="14" name="TextBox 13"/>
          <p:cNvSpPr txBox="1"/>
          <p:nvPr/>
        </p:nvSpPr>
        <p:spPr>
          <a:xfrm>
            <a:off x="1016128" y="3724483"/>
            <a:ext cx="1609083" cy="1438856"/>
          </a:xfrm>
          <a:prstGeom prst="rect">
            <a:avLst/>
          </a:prstGeom>
          <a:solidFill>
            <a:srgbClr val="FFFFFF"/>
          </a:solidFill>
        </p:spPr>
        <p:txBody>
          <a:bodyPr wrap="none" rtlCol="0">
            <a:spAutoFit/>
          </a:bodyPr>
          <a:lstStyle/>
          <a:p>
            <a:pPr defTabSz="466298"/>
            <a:r>
              <a:rPr lang="en-US" sz="1428" dirty="0">
                <a:solidFill>
                  <a:srgbClr val="2F2B20"/>
                </a:solidFill>
              </a:rPr>
              <a:t>Audio</a:t>
            </a:r>
          </a:p>
          <a:p>
            <a:pPr defTabSz="466298"/>
            <a:r>
              <a:rPr lang="en-US" sz="1428" dirty="0">
                <a:solidFill>
                  <a:srgbClr val="2F2B20"/>
                </a:solidFill>
              </a:rPr>
              <a:t>Cameras</a:t>
            </a:r>
          </a:p>
          <a:p>
            <a:pPr defTabSz="466298"/>
            <a:r>
              <a:rPr lang="en-US" sz="1428" b="1" dirty="0">
                <a:solidFill>
                  <a:srgbClr val="00A651"/>
                </a:solidFill>
              </a:rPr>
              <a:t>Computers</a:t>
            </a:r>
          </a:p>
          <a:p>
            <a:pPr defTabSz="466298"/>
            <a:r>
              <a:rPr lang="en-US" sz="1428" dirty="0">
                <a:solidFill>
                  <a:srgbClr val="2F2B20"/>
                </a:solidFill>
              </a:rPr>
              <a:t>Home appliances</a:t>
            </a:r>
          </a:p>
          <a:p>
            <a:pPr defTabSz="466298"/>
            <a:r>
              <a:rPr lang="en-US" sz="1428" dirty="0">
                <a:solidFill>
                  <a:srgbClr val="2F2B20"/>
                </a:solidFill>
              </a:rPr>
              <a:t>Phones</a:t>
            </a:r>
          </a:p>
          <a:p>
            <a:pPr defTabSz="466298"/>
            <a:r>
              <a:rPr lang="en-US" sz="1428" dirty="0">
                <a:solidFill>
                  <a:srgbClr val="2F2B20"/>
                </a:solidFill>
              </a:rPr>
              <a:t>TV and video</a:t>
            </a:r>
          </a:p>
        </p:txBody>
      </p:sp>
      <p:sp>
        <p:nvSpPr>
          <p:cNvPr id="19" name="TextBox 18"/>
          <p:cNvSpPr txBox="1"/>
          <p:nvPr/>
        </p:nvSpPr>
        <p:spPr>
          <a:xfrm>
            <a:off x="986101" y="3213631"/>
            <a:ext cx="1658671" cy="590400"/>
          </a:xfrm>
          <a:prstGeom prst="rect">
            <a:avLst/>
          </a:prstGeom>
          <a:solidFill>
            <a:srgbClr val="FFFFFF"/>
          </a:solidFill>
        </p:spPr>
        <p:txBody>
          <a:bodyPr wrap="square" rtlCol="0">
            <a:spAutoFit/>
          </a:bodyPr>
          <a:lstStyle/>
          <a:p>
            <a:pPr defTabSz="466298"/>
            <a:r>
              <a:rPr lang="en-US" sz="1020" dirty="0">
                <a:solidFill>
                  <a:srgbClr val="2F2B20"/>
                </a:solidFill>
              </a:rPr>
              <a:t>TERM STORE </a:t>
            </a:r>
            <a:endParaRPr lang="en-US" sz="1020" b="1" dirty="0">
              <a:solidFill>
                <a:srgbClr val="2F2B20"/>
              </a:solidFill>
            </a:endParaRPr>
          </a:p>
          <a:p>
            <a:pPr defTabSz="466298"/>
            <a:r>
              <a:rPr lang="en-US" sz="1071" b="1" dirty="0">
                <a:solidFill>
                  <a:srgbClr val="2F2B20"/>
                </a:solidFill>
              </a:rPr>
              <a:t>NAVIGATION TAXONOMY</a:t>
            </a:r>
            <a:endParaRPr lang="en-US" sz="1020" b="1" dirty="0">
              <a:solidFill>
                <a:srgbClr val="2F2B20"/>
              </a:solidFill>
            </a:endParaRPr>
          </a:p>
        </p:txBody>
      </p:sp>
      <p:cxnSp>
        <p:nvCxnSpPr>
          <p:cNvPr id="29" name="Elbow Connector 28"/>
          <p:cNvCxnSpPr/>
          <p:nvPr/>
        </p:nvCxnSpPr>
        <p:spPr>
          <a:xfrm rot="5400000" flipH="1" flipV="1">
            <a:off x="2044598" y="1668369"/>
            <a:ext cx="1200349" cy="1702911"/>
          </a:xfrm>
          <a:prstGeom prst="bentConnector2">
            <a:avLst/>
          </a:prstGeom>
          <a:ln w="38100">
            <a:solidFill>
              <a:schemeClr val="accent2">
                <a:lumMod val="60000"/>
                <a:lumOff val="40000"/>
              </a:schemeClr>
            </a:solidFill>
            <a:tailEnd type="stealth" w="lg" len="lg"/>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151451" y="2214566"/>
            <a:ext cx="3121227" cy="542399"/>
          </a:xfrm>
          <a:prstGeom prst="rect">
            <a:avLst/>
          </a:prstGeom>
          <a:solidFill>
            <a:srgbClr val="FFFFFF"/>
          </a:solidFill>
        </p:spPr>
        <p:txBody>
          <a:bodyPr wrap="square" rtlCol="0">
            <a:spAutoFit/>
          </a:bodyPr>
          <a:lstStyle/>
          <a:p>
            <a:pPr defTabSz="466298"/>
            <a:r>
              <a:rPr lang="en-US" sz="1428" dirty="0">
                <a:solidFill>
                  <a:srgbClr val="2F2B20"/>
                </a:solidFill>
              </a:rPr>
              <a:t>Friendly URL</a:t>
            </a:r>
          </a:p>
          <a:p>
            <a:pPr defTabSz="466298"/>
            <a:r>
              <a:rPr lang="en-US" sz="1428" b="1" dirty="0">
                <a:solidFill>
                  <a:srgbClr val="B4009E"/>
                </a:solidFill>
              </a:rPr>
              <a:t>http://contoso.com/</a:t>
            </a:r>
            <a:r>
              <a:rPr lang="en-US" sz="1428" b="1" dirty="0">
                <a:solidFill>
                  <a:srgbClr val="00A651"/>
                </a:solidFill>
              </a:rPr>
              <a:t>computers</a:t>
            </a:r>
          </a:p>
        </p:txBody>
      </p:sp>
      <p:cxnSp>
        <p:nvCxnSpPr>
          <p:cNvPr id="42" name="Elbow Connector 41"/>
          <p:cNvCxnSpPr>
            <a:stCxn id="18" idx="2"/>
          </p:cNvCxnSpPr>
          <p:nvPr/>
        </p:nvCxnSpPr>
        <p:spPr>
          <a:xfrm rot="16200000" flipH="1">
            <a:off x="2226936" y="4833996"/>
            <a:ext cx="857791" cy="1680792"/>
          </a:xfrm>
          <a:prstGeom prst="bentConnector2">
            <a:avLst/>
          </a:prstGeom>
          <a:ln w="38100">
            <a:solidFill>
              <a:schemeClr val="accent2">
                <a:lumMod val="60000"/>
                <a:lumOff val="40000"/>
              </a:schemeClr>
            </a:solidFill>
            <a:tailEnd type="stealth" w="lg" len="lg"/>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1309117" y="5458837"/>
            <a:ext cx="1875618" cy="542399"/>
          </a:xfrm>
          <a:prstGeom prst="rect">
            <a:avLst/>
          </a:prstGeom>
          <a:solidFill>
            <a:srgbClr val="FFFFFF"/>
          </a:solidFill>
        </p:spPr>
        <p:txBody>
          <a:bodyPr wrap="square" rtlCol="0">
            <a:spAutoFit/>
          </a:bodyPr>
          <a:lstStyle/>
          <a:p>
            <a:pPr defTabSz="466298"/>
            <a:r>
              <a:rPr lang="en-US" sz="1428" dirty="0">
                <a:solidFill>
                  <a:srgbClr val="2F2B20"/>
                </a:solidFill>
              </a:rPr>
              <a:t>Use page</a:t>
            </a:r>
          </a:p>
          <a:p>
            <a:pPr defTabSz="466298"/>
            <a:r>
              <a:rPr lang="en-US" sz="1428" b="1" dirty="0">
                <a:solidFill>
                  <a:srgbClr val="B4009E"/>
                </a:solidFill>
              </a:rPr>
              <a:t>maincategory.aspx</a:t>
            </a:r>
          </a:p>
        </p:txBody>
      </p:sp>
      <p:sp>
        <p:nvSpPr>
          <p:cNvPr id="21" name="Title 1"/>
          <p:cNvSpPr txBox="1">
            <a:spLocks/>
          </p:cNvSpPr>
          <p:nvPr/>
        </p:nvSpPr>
        <p:spPr>
          <a:xfrm>
            <a:off x="1570037" y="773100"/>
            <a:ext cx="9326033" cy="639545"/>
          </a:xfrm>
          <a:prstGeom prst="rect">
            <a:avLst/>
          </a:prstGeom>
        </p:spPr>
        <p:txBody>
          <a:bodyPr vert="horz" lIns="0" tIns="0" rIns="0" bIns="0" rtlCol="0" anchor="t" anchorCtr="0">
            <a:noAutofit/>
          </a:bodyPr>
          <a:lstStyle>
            <a:lvl1pPr algn="l" defTabSz="457200" rtl="0" eaLnBrk="1" latinLnBrk="0" hangingPunct="1">
              <a:spcBef>
                <a:spcPct val="0"/>
              </a:spcBef>
              <a:buNone/>
              <a:defRPr sz="3200" b="0" i="0" kern="1200">
                <a:solidFill>
                  <a:schemeClr val="tx2"/>
                </a:solidFill>
                <a:latin typeface="Humanst521 BT"/>
                <a:ea typeface="+mj-ea"/>
                <a:cs typeface="Humanst521 BT"/>
              </a:defRPr>
            </a:lvl1pPr>
          </a:lstStyle>
          <a:p>
            <a:pPr algn="ctr"/>
            <a:r>
              <a:rPr lang="en-US" sz="2244" i="1" dirty="0">
                <a:solidFill>
                  <a:srgbClr val="505050"/>
                </a:solidFill>
                <a:latin typeface="Calibri"/>
              </a:rPr>
              <a:t>Adaptive experiences empower </a:t>
            </a:r>
            <a:r>
              <a:rPr lang="en-US" sz="2244" b="1" i="1" dirty="0">
                <a:solidFill>
                  <a:srgbClr val="505050"/>
                </a:solidFill>
                <a:latin typeface="Calibri"/>
              </a:rPr>
              <a:t>web developers </a:t>
            </a:r>
            <a:r>
              <a:rPr lang="en-US" sz="2244" i="1" dirty="0">
                <a:solidFill>
                  <a:srgbClr val="505050"/>
                </a:solidFill>
                <a:latin typeface="Calibri"/>
              </a:rPr>
              <a:t>to create </a:t>
            </a:r>
            <a:r>
              <a:rPr lang="en-US" sz="2244" b="1" i="1" dirty="0">
                <a:solidFill>
                  <a:srgbClr val="505050"/>
                </a:solidFill>
                <a:latin typeface="Calibri"/>
              </a:rPr>
              <a:t>portals</a:t>
            </a:r>
            <a:r>
              <a:rPr lang="en-US" sz="2244" i="1" dirty="0">
                <a:solidFill>
                  <a:srgbClr val="505050"/>
                </a:solidFill>
                <a:latin typeface="Calibri"/>
              </a:rPr>
              <a:t> </a:t>
            </a:r>
          </a:p>
          <a:p>
            <a:pPr algn="ctr"/>
            <a:r>
              <a:rPr lang="en-US" sz="2244" i="1" dirty="0">
                <a:solidFill>
                  <a:srgbClr val="505050"/>
                </a:solidFill>
                <a:latin typeface="Calibri"/>
              </a:rPr>
              <a:t>based on </a:t>
            </a:r>
            <a:r>
              <a:rPr lang="en-US" sz="2244" b="1" i="1" dirty="0">
                <a:solidFill>
                  <a:srgbClr val="505050"/>
                </a:solidFill>
                <a:latin typeface="Calibri"/>
              </a:rPr>
              <a:t>managed navigation </a:t>
            </a:r>
            <a:r>
              <a:rPr lang="en-US" sz="2244" i="1" dirty="0">
                <a:solidFill>
                  <a:srgbClr val="505050"/>
                </a:solidFill>
                <a:latin typeface="Calibri"/>
              </a:rPr>
              <a:t>and a few </a:t>
            </a:r>
            <a:r>
              <a:rPr lang="en-US" sz="2244" b="1" i="1" dirty="0">
                <a:solidFill>
                  <a:srgbClr val="505050"/>
                </a:solidFill>
                <a:latin typeface="Calibri"/>
              </a:rPr>
              <a:t>dynamic pages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9388" y="1724887"/>
            <a:ext cx="4178215" cy="4765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Rounded Rectangle 30"/>
          <p:cNvSpPr/>
          <p:nvPr/>
        </p:nvSpPr>
        <p:spPr bwMode="auto">
          <a:xfrm>
            <a:off x="3636507" y="3267740"/>
            <a:ext cx="3799596" cy="3102368"/>
          </a:xfrm>
          <a:prstGeom prst="roundRect">
            <a:avLst>
              <a:gd name="adj" fmla="val 3296"/>
            </a:avLst>
          </a:prstGeom>
          <a:noFill/>
          <a:ln w="15875">
            <a:prstDash val="sysDash"/>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solidFill>
            </a:endParaRPr>
          </a:p>
        </p:txBody>
      </p:sp>
      <p:cxnSp>
        <p:nvCxnSpPr>
          <p:cNvPr id="37" name="Elbow Connector 36"/>
          <p:cNvCxnSpPr>
            <a:stCxn id="40" idx="0"/>
          </p:cNvCxnSpPr>
          <p:nvPr/>
        </p:nvCxnSpPr>
        <p:spPr>
          <a:xfrm rot="16200000" flipV="1">
            <a:off x="7649398" y="3573490"/>
            <a:ext cx="695885" cy="1514892"/>
          </a:xfrm>
          <a:prstGeom prst="bentConnector2">
            <a:avLst/>
          </a:prstGeom>
          <a:ln w="38100">
            <a:solidFill>
              <a:schemeClr val="accent2">
                <a:lumMod val="60000"/>
                <a:lumOff val="40000"/>
              </a:schemeClr>
            </a:solidFill>
            <a:tailEnd type="stealth" w="lg" len="lg"/>
          </a:ln>
        </p:spPr>
        <p:style>
          <a:lnRef idx="1">
            <a:schemeClr val="accent2"/>
          </a:lnRef>
          <a:fillRef idx="0">
            <a:schemeClr val="accent2"/>
          </a:fillRef>
          <a:effectRef idx="0">
            <a:schemeClr val="accent2"/>
          </a:effectRef>
          <a:fontRef idx="minor">
            <a:schemeClr val="tx1"/>
          </a:fontRef>
        </p:style>
      </p:cxnSp>
      <p:sp>
        <p:nvSpPr>
          <p:cNvPr id="39" name="Footer Placeholder 3"/>
          <p:cNvSpPr txBox="1">
            <a:spLocks/>
          </p:cNvSpPr>
          <p:nvPr/>
        </p:nvSpPr>
        <p:spPr>
          <a:xfrm>
            <a:off x="8135290" y="6264563"/>
            <a:ext cx="1664438" cy="372394"/>
          </a:xfrm>
          <a:prstGeom prst="rect">
            <a:avLst/>
          </a:prstGeom>
        </p:spPr>
        <p:txBody>
          <a:bodyPr anchor="b"/>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18" i="1" dirty="0">
                <a:solidFill>
                  <a:srgbClr val="A9A57C"/>
                </a:solidFill>
              </a:rPr>
              <a:t>Microsoft Confidential</a:t>
            </a:r>
          </a:p>
        </p:txBody>
      </p:sp>
      <p:sp>
        <p:nvSpPr>
          <p:cNvPr id="40" name="Rounded Rectangle 39"/>
          <p:cNvSpPr/>
          <p:nvPr/>
        </p:nvSpPr>
        <p:spPr bwMode="auto">
          <a:xfrm>
            <a:off x="7820124" y="4678879"/>
            <a:ext cx="1869323" cy="351895"/>
          </a:xfrm>
          <a:prstGeom prst="roundRect">
            <a:avLst>
              <a:gd name="adj" fmla="val 26484"/>
            </a:avLst>
          </a:prstGeom>
          <a:solidFill>
            <a:srgbClr val="FFFFFF"/>
          </a:solid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244" dirty="0">
                <a:solidFill>
                  <a:srgbClr val="2F2B20"/>
                </a:solidFill>
              </a:rPr>
              <a:t>Search</a:t>
            </a:r>
          </a:p>
        </p:txBody>
      </p:sp>
      <p:sp>
        <p:nvSpPr>
          <p:cNvPr id="43" name="Rounded Rectangle 42"/>
          <p:cNvSpPr/>
          <p:nvPr/>
        </p:nvSpPr>
        <p:spPr bwMode="auto">
          <a:xfrm>
            <a:off x="7820124" y="5121535"/>
            <a:ext cx="1869324" cy="1290463"/>
          </a:xfrm>
          <a:prstGeom prst="roundRect">
            <a:avLst>
              <a:gd name="adj" fmla="val 5743"/>
            </a:avLst>
          </a:prstGeom>
          <a:solidFill>
            <a:srgbClr val="FFFFFF"/>
          </a:solid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solidFill>
            </a:endParaRPr>
          </a:p>
        </p:txBody>
      </p:sp>
      <p:sp>
        <p:nvSpPr>
          <p:cNvPr id="44" name="TextBox 43"/>
          <p:cNvSpPr txBox="1"/>
          <p:nvPr/>
        </p:nvSpPr>
        <p:spPr>
          <a:xfrm>
            <a:off x="8000473" y="5283967"/>
            <a:ext cx="1183352" cy="448228"/>
          </a:xfrm>
          <a:prstGeom prst="rect">
            <a:avLst/>
          </a:prstGeom>
          <a:noFill/>
        </p:spPr>
        <p:txBody>
          <a:bodyPr wrap="square" lIns="0" tIns="0" rIns="0" bIns="0" rtlCol="0">
            <a:spAutoFit/>
          </a:bodyPr>
          <a:lstStyle/>
          <a:p>
            <a:pPr defTabSz="466298"/>
            <a:r>
              <a:rPr lang="en-US" sz="1428" dirty="0">
                <a:gradFill>
                  <a:gsLst>
                    <a:gs pos="0">
                      <a:srgbClr val="2F2B20"/>
                    </a:gs>
                    <a:gs pos="86000">
                      <a:srgbClr val="2F2B20"/>
                    </a:gs>
                  </a:gsLst>
                  <a:lin ang="5400000" scaled="0"/>
                </a:gradFill>
              </a:rPr>
              <a:t>Product Catalog</a:t>
            </a:r>
          </a:p>
        </p:txBody>
      </p:sp>
      <p:pic>
        <p:nvPicPr>
          <p:cNvPr id="45" name="Picture 44"/>
          <p:cNvPicPr>
            <a:picLocks noChangeAspect="1"/>
          </p:cNvPicPr>
          <p:nvPr/>
        </p:nvPicPr>
        <p:blipFill rotWithShape="1">
          <a:blip r:embed="rId3" cstate="print">
            <a:extLst>
              <a:ext uri="{28A0092B-C50C-407E-A947-70E740481C1C}">
                <a14:useLocalDpi xmlns:a14="http://schemas.microsoft.com/office/drawing/2010/main" val="0"/>
              </a:ext>
            </a:extLst>
          </a:blip>
          <a:srcRect l="25761" t="69990" b="4917"/>
          <a:stretch/>
        </p:blipFill>
        <p:spPr>
          <a:xfrm>
            <a:off x="7976147" y="5525337"/>
            <a:ext cx="1508622" cy="509921"/>
          </a:xfrm>
          <a:prstGeom prst="rect">
            <a:avLst/>
          </a:prstGeom>
          <a:ln>
            <a:noFill/>
          </a:ln>
          <a:effectLst/>
        </p:spPr>
      </p:pic>
      <p:sp>
        <p:nvSpPr>
          <p:cNvPr id="46" name="TextBox 45"/>
          <p:cNvSpPr txBox="1"/>
          <p:nvPr/>
        </p:nvSpPr>
        <p:spPr>
          <a:xfrm>
            <a:off x="7820124" y="3281828"/>
            <a:ext cx="2932429" cy="318286"/>
          </a:xfrm>
          <a:prstGeom prst="rect">
            <a:avLst/>
          </a:prstGeom>
          <a:solidFill>
            <a:srgbClr val="FFFFFF"/>
          </a:solidFill>
        </p:spPr>
        <p:txBody>
          <a:bodyPr wrap="square" rtlCol="0">
            <a:spAutoFit/>
          </a:bodyPr>
          <a:lstStyle/>
          <a:p>
            <a:pPr defTabSz="466298"/>
            <a:r>
              <a:rPr lang="en-US" sz="1428" b="1" dirty="0">
                <a:solidFill>
                  <a:srgbClr val="B4009E"/>
                </a:solidFill>
              </a:rPr>
              <a:t>CONTENT SEARCH WEB PART</a:t>
            </a:r>
          </a:p>
        </p:txBody>
      </p:sp>
      <p:sp>
        <p:nvSpPr>
          <p:cNvPr id="47" name="TextBox 46"/>
          <p:cNvSpPr txBox="1"/>
          <p:nvPr/>
        </p:nvSpPr>
        <p:spPr>
          <a:xfrm>
            <a:off x="8393628" y="3724483"/>
            <a:ext cx="2812199" cy="542399"/>
          </a:xfrm>
          <a:prstGeom prst="rect">
            <a:avLst/>
          </a:prstGeom>
          <a:solidFill>
            <a:srgbClr val="FFFFFF"/>
          </a:solidFill>
        </p:spPr>
        <p:txBody>
          <a:bodyPr wrap="square" rtlCol="0">
            <a:spAutoFit/>
          </a:bodyPr>
          <a:lstStyle/>
          <a:p>
            <a:pPr defTabSz="466298"/>
            <a:r>
              <a:rPr lang="en-US" sz="1428" dirty="0">
                <a:solidFill>
                  <a:srgbClr val="2F2B20"/>
                </a:solidFill>
              </a:rPr>
              <a:t>Filter query by</a:t>
            </a:r>
          </a:p>
          <a:p>
            <a:pPr defTabSz="466298"/>
            <a:r>
              <a:rPr lang="en-US" sz="1428" b="1" dirty="0">
                <a:solidFill>
                  <a:srgbClr val="505050"/>
                </a:solidFill>
              </a:rPr>
              <a:t>CATEGORY:</a:t>
            </a:r>
            <a:r>
              <a:rPr lang="en-US" sz="1428" b="1" dirty="0">
                <a:solidFill>
                  <a:srgbClr val="0070C0"/>
                </a:solidFill>
              </a:rPr>
              <a:t> </a:t>
            </a:r>
            <a:r>
              <a:rPr lang="en-US" sz="1428" b="1" dirty="0">
                <a:solidFill>
                  <a:srgbClr val="00A651"/>
                </a:solidFill>
              </a:rPr>
              <a:t>Computers</a:t>
            </a:r>
          </a:p>
        </p:txBody>
      </p:sp>
    </p:spTree>
    <p:extLst>
      <p:ext uri="{BB962C8B-B14F-4D97-AF65-F5344CB8AC3E}">
        <p14:creationId xmlns:p14="http://schemas.microsoft.com/office/powerpoint/2010/main" val="2930152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solidFill>
                  <a:schemeClr val="bg1"/>
                </a:solidFill>
              </a:rPr>
              <a:t>Content Search Web Part</a:t>
            </a:r>
            <a:endParaRPr lang="en-US" dirty="0">
              <a:solidFill>
                <a:schemeClr val="bg1"/>
              </a:solidFill>
            </a:endParaRPr>
          </a:p>
        </p:txBody>
      </p:sp>
      <p:grpSp>
        <p:nvGrpSpPr>
          <p:cNvPr id="4" name="Group 3"/>
          <p:cNvGrpSpPr/>
          <p:nvPr/>
        </p:nvGrpSpPr>
        <p:grpSpPr>
          <a:xfrm>
            <a:off x="9631580" y="216516"/>
            <a:ext cx="2614132" cy="1568479"/>
            <a:chOff x="0" y="535574"/>
            <a:chExt cx="2563107" cy="1537864"/>
          </a:xfrm>
        </p:grpSpPr>
        <p:sp>
          <p:nvSpPr>
            <p:cNvPr id="5" name="Rectangle 4"/>
            <p:cNvSpPr/>
            <p:nvPr/>
          </p:nvSpPr>
          <p:spPr>
            <a:xfrm>
              <a:off x="0" y="535574"/>
              <a:ext cx="2563107" cy="153786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 name="Rectangle 5"/>
            <p:cNvSpPr/>
            <p:nvPr/>
          </p:nvSpPr>
          <p:spPr>
            <a:xfrm>
              <a:off x="0" y="535574"/>
              <a:ext cx="2563107" cy="15378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856" dirty="0">
                  <a:solidFill>
                    <a:srgbClr val="FFFFFF"/>
                  </a:solidFill>
                </a:rPr>
                <a:t>Content Search </a:t>
              </a:r>
              <a:r>
                <a:rPr lang="en-US" sz="2856" dirty="0" smtClean="0">
                  <a:solidFill>
                    <a:srgbClr val="FFFFFF"/>
                  </a:solidFill>
                </a:rPr>
                <a:t>       Web Parts</a:t>
              </a:r>
              <a:endParaRPr lang="en-US" sz="2856" dirty="0">
                <a:solidFill>
                  <a:srgbClr val="FFFFFF"/>
                </a:solidFill>
              </a:endParaRPr>
            </a:p>
          </p:txBody>
        </p:sp>
      </p:grpSp>
      <p:grpSp>
        <p:nvGrpSpPr>
          <p:cNvPr id="7" name="Group 6"/>
          <p:cNvGrpSpPr/>
          <p:nvPr/>
        </p:nvGrpSpPr>
        <p:grpSpPr>
          <a:xfrm rot="20635173">
            <a:off x="1321677" y="5293915"/>
            <a:ext cx="1101245" cy="857575"/>
            <a:chOff x="0" y="535574"/>
            <a:chExt cx="2563107" cy="1537864"/>
          </a:xfrm>
        </p:grpSpPr>
        <p:sp>
          <p:nvSpPr>
            <p:cNvPr id="8" name="Rectangle 7"/>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9" name="Rectangle 8"/>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a:solidFill>
                    <a:srgbClr val="FFFFFF"/>
                  </a:solidFill>
                </a:rPr>
                <a:t>CBQ without borders</a:t>
              </a:r>
            </a:p>
          </p:txBody>
        </p:sp>
      </p:grpSp>
      <p:grpSp>
        <p:nvGrpSpPr>
          <p:cNvPr id="10" name="Group 9"/>
          <p:cNvGrpSpPr/>
          <p:nvPr/>
        </p:nvGrpSpPr>
        <p:grpSpPr>
          <a:xfrm rot="20681814">
            <a:off x="2473029" y="4972091"/>
            <a:ext cx="1101245" cy="857575"/>
            <a:chOff x="0" y="535574"/>
            <a:chExt cx="2563107" cy="1537864"/>
          </a:xfrm>
        </p:grpSpPr>
        <p:sp>
          <p:nvSpPr>
            <p:cNvPr id="11" name="Rectangle 10"/>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12" name="Rectangle 11"/>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a:solidFill>
                    <a:srgbClr val="FFFFFF"/>
                  </a:solidFill>
                </a:rPr>
                <a:t>nicely themed</a:t>
              </a:r>
            </a:p>
          </p:txBody>
        </p:sp>
      </p:grpSp>
      <p:sp>
        <p:nvSpPr>
          <p:cNvPr id="102" name="Isosceles Triangle 101"/>
          <p:cNvSpPr/>
          <p:nvPr/>
        </p:nvSpPr>
        <p:spPr bwMode="auto">
          <a:xfrm>
            <a:off x="5791187" y="5354625"/>
            <a:ext cx="1081820" cy="932603"/>
          </a:xfrm>
          <a:prstGeom prst="triangl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6" tIns="46628"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3" name="Rectangle 102"/>
          <p:cNvSpPr/>
          <p:nvPr/>
        </p:nvSpPr>
        <p:spPr bwMode="auto">
          <a:xfrm rot="20664428">
            <a:off x="1365536" y="5093450"/>
            <a:ext cx="9168208" cy="22372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6" tIns="46628"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104" name="Group 103"/>
          <p:cNvGrpSpPr/>
          <p:nvPr/>
        </p:nvGrpSpPr>
        <p:grpSpPr>
          <a:xfrm rot="20681814">
            <a:off x="8693609" y="3167644"/>
            <a:ext cx="1299494" cy="934143"/>
            <a:chOff x="-771990" y="535573"/>
            <a:chExt cx="3335097" cy="1537865"/>
          </a:xfrm>
        </p:grpSpPr>
        <p:sp>
          <p:nvSpPr>
            <p:cNvPr id="105" name="Rectangle 104"/>
            <p:cNvSpPr/>
            <p:nvPr/>
          </p:nvSpPr>
          <p:spPr>
            <a:xfrm>
              <a:off x="0" y="535574"/>
              <a:ext cx="2563107" cy="1537864"/>
            </a:xfrm>
            <a:prstGeom prst="rect">
              <a:avLst/>
            </a:prstGeom>
          </p:spPr>
          <p:style>
            <a:lnRef idx="3">
              <a:schemeClr val="lt1"/>
            </a:lnRef>
            <a:fillRef idx="1">
              <a:schemeClr val="accent3"/>
            </a:fillRef>
            <a:effectRef idx="1">
              <a:schemeClr val="accent3"/>
            </a:effectRef>
            <a:fontRef idx="minor">
              <a:schemeClr val="lt1"/>
            </a:fontRef>
          </p:style>
        </p:sp>
        <p:sp>
          <p:nvSpPr>
            <p:cNvPr id="106" name="Rectangle 105"/>
            <p:cNvSpPr/>
            <p:nvPr/>
          </p:nvSpPr>
          <p:spPr>
            <a:xfrm>
              <a:off x="-771990" y="535573"/>
              <a:ext cx="3335095" cy="1537864"/>
            </a:xfrm>
            <a:prstGeom prst="rect">
              <a:avLst/>
            </a:prstGeom>
          </p:spPr>
          <p:style>
            <a:lnRef idx="3">
              <a:schemeClr val="lt1"/>
            </a:lnRef>
            <a:fillRef idx="1">
              <a:schemeClr val="accent3"/>
            </a:fillRef>
            <a:effectRef idx="1">
              <a:schemeClr val="accent3"/>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smtClean="0">
                  <a:solidFill>
                    <a:srgbClr val="FFFFFF"/>
                  </a:solidFill>
                </a:rPr>
                <a:t>Indexing Latency</a:t>
              </a:r>
              <a:endParaRPr lang="en-US" sz="2040" dirty="0">
                <a:solidFill>
                  <a:srgbClr val="FFFFFF"/>
                </a:solidFill>
              </a:endParaRPr>
            </a:p>
          </p:txBody>
        </p:sp>
      </p:grpSp>
      <p:grpSp>
        <p:nvGrpSpPr>
          <p:cNvPr id="108" name="Group 107"/>
          <p:cNvGrpSpPr/>
          <p:nvPr/>
        </p:nvGrpSpPr>
        <p:grpSpPr>
          <a:xfrm rot="20635173">
            <a:off x="1618947" y="4225485"/>
            <a:ext cx="1101245" cy="857575"/>
            <a:chOff x="0" y="535574"/>
            <a:chExt cx="2563107" cy="1537864"/>
          </a:xfrm>
        </p:grpSpPr>
        <p:sp>
          <p:nvSpPr>
            <p:cNvPr id="109" name="Rectangle 108"/>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110" name="Rectangle 109"/>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smtClean="0">
                  <a:solidFill>
                    <a:srgbClr val="FFFFFF"/>
                  </a:solidFill>
                </a:rPr>
                <a:t>Simple </a:t>
              </a:r>
              <a:r>
                <a:rPr lang="en-US" sz="2040" dirty="0">
                  <a:solidFill>
                    <a:srgbClr val="FFFFFF"/>
                  </a:solidFill>
                </a:rPr>
                <a:t>to Add</a:t>
              </a:r>
            </a:p>
          </p:txBody>
        </p:sp>
      </p:grpSp>
      <p:grpSp>
        <p:nvGrpSpPr>
          <p:cNvPr id="111" name="Group 110"/>
          <p:cNvGrpSpPr/>
          <p:nvPr/>
        </p:nvGrpSpPr>
        <p:grpSpPr>
          <a:xfrm rot="20635173">
            <a:off x="3605045" y="4646650"/>
            <a:ext cx="1101245" cy="857575"/>
            <a:chOff x="0" y="535574"/>
            <a:chExt cx="2563107" cy="1537864"/>
          </a:xfrm>
        </p:grpSpPr>
        <p:sp>
          <p:nvSpPr>
            <p:cNvPr id="112" name="Rectangle 111"/>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113" name="Rectangle 112"/>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smtClean="0">
                  <a:solidFill>
                    <a:srgbClr val="FFFFFF"/>
                  </a:solidFill>
                </a:rPr>
                <a:t>Simple </a:t>
              </a:r>
              <a:r>
                <a:rPr lang="en-US" sz="2040" dirty="0">
                  <a:solidFill>
                    <a:srgbClr val="FFFFFF"/>
                  </a:solidFill>
                </a:rPr>
                <a:t>to Edit</a:t>
              </a:r>
            </a:p>
          </p:txBody>
        </p:sp>
      </p:grpSp>
      <p:grpSp>
        <p:nvGrpSpPr>
          <p:cNvPr id="114" name="Group 113"/>
          <p:cNvGrpSpPr/>
          <p:nvPr/>
        </p:nvGrpSpPr>
        <p:grpSpPr>
          <a:xfrm rot="20635173">
            <a:off x="2749323" y="3907607"/>
            <a:ext cx="1101245" cy="857575"/>
            <a:chOff x="0" y="535574"/>
            <a:chExt cx="2563107" cy="1537864"/>
          </a:xfrm>
        </p:grpSpPr>
        <p:sp>
          <p:nvSpPr>
            <p:cNvPr id="115" name="Rectangle 114"/>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116" name="Rectangle 115"/>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a:solidFill>
                    <a:srgbClr val="FFFFFF"/>
                  </a:solidFill>
                </a:rPr>
                <a:t>Super Flexible</a:t>
              </a:r>
            </a:p>
          </p:txBody>
        </p:sp>
      </p:grpSp>
    </p:spTree>
    <p:extLst>
      <p:ext uri="{BB962C8B-B14F-4D97-AF65-F5344CB8AC3E}">
        <p14:creationId xmlns:p14="http://schemas.microsoft.com/office/powerpoint/2010/main" val="17878757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solidFill>
                  <a:schemeClr val="bg1"/>
                </a:solidFill>
              </a:rPr>
              <a:t>Content Search Web Part</a:t>
            </a:r>
            <a:endParaRPr lang="en-US" dirty="0">
              <a:solidFill>
                <a:schemeClr val="bg1"/>
              </a:solidFill>
            </a:endParaRPr>
          </a:p>
        </p:txBody>
      </p:sp>
      <p:grpSp>
        <p:nvGrpSpPr>
          <p:cNvPr id="4" name="Group 3"/>
          <p:cNvGrpSpPr/>
          <p:nvPr/>
        </p:nvGrpSpPr>
        <p:grpSpPr>
          <a:xfrm>
            <a:off x="9631580" y="216516"/>
            <a:ext cx="2614132" cy="1568479"/>
            <a:chOff x="0" y="535574"/>
            <a:chExt cx="2563107" cy="1537864"/>
          </a:xfrm>
        </p:grpSpPr>
        <p:sp>
          <p:nvSpPr>
            <p:cNvPr id="5" name="Rectangle 4"/>
            <p:cNvSpPr/>
            <p:nvPr/>
          </p:nvSpPr>
          <p:spPr>
            <a:xfrm>
              <a:off x="0" y="535574"/>
              <a:ext cx="2563107" cy="153786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 name="Rectangle 5"/>
            <p:cNvSpPr/>
            <p:nvPr/>
          </p:nvSpPr>
          <p:spPr>
            <a:xfrm>
              <a:off x="0" y="535574"/>
              <a:ext cx="2563107" cy="15378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856" dirty="0">
                  <a:solidFill>
                    <a:srgbClr val="FFFFFF"/>
                  </a:solidFill>
                </a:rPr>
                <a:t>Content Search </a:t>
              </a:r>
              <a:r>
                <a:rPr lang="en-US" sz="2856" dirty="0" smtClean="0">
                  <a:solidFill>
                    <a:srgbClr val="FFFFFF"/>
                  </a:solidFill>
                </a:rPr>
                <a:t>       Web Parts</a:t>
              </a:r>
              <a:endParaRPr lang="en-US" sz="2856" dirty="0">
                <a:solidFill>
                  <a:srgbClr val="FFFFFF"/>
                </a:solidFill>
              </a:endParaRPr>
            </a:p>
          </p:txBody>
        </p:sp>
      </p:grpSp>
      <p:grpSp>
        <p:nvGrpSpPr>
          <p:cNvPr id="7" name="Group 6"/>
          <p:cNvGrpSpPr/>
          <p:nvPr/>
        </p:nvGrpSpPr>
        <p:grpSpPr>
          <a:xfrm rot="20635173">
            <a:off x="1250509" y="5310649"/>
            <a:ext cx="1222076" cy="857575"/>
            <a:chOff x="-281227" y="535574"/>
            <a:chExt cx="2844337" cy="1537864"/>
          </a:xfrm>
        </p:grpSpPr>
        <p:sp>
          <p:nvSpPr>
            <p:cNvPr id="8" name="Rectangle 7"/>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9" name="Rectangle 8"/>
            <p:cNvSpPr/>
            <p:nvPr/>
          </p:nvSpPr>
          <p:spPr>
            <a:xfrm>
              <a:off x="-281227" y="535574"/>
              <a:ext cx="2844337"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smtClean="0">
                  <a:solidFill>
                    <a:srgbClr val="FFFFFF"/>
                  </a:solidFill>
                </a:rPr>
                <a:t>“CBQ </a:t>
              </a:r>
              <a:r>
                <a:rPr lang="en-US" sz="2040" dirty="0">
                  <a:solidFill>
                    <a:srgbClr val="FFFFFF"/>
                  </a:solidFill>
                </a:rPr>
                <a:t>without </a:t>
              </a:r>
              <a:r>
                <a:rPr lang="en-US" sz="2040" dirty="0" smtClean="0">
                  <a:solidFill>
                    <a:srgbClr val="FFFFFF"/>
                  </a:solidFill>
                </a:rPr>
                <a:t>borders”</a:t>
              </a:r>
              <a:endParaRPr lang="en-US" sz="2040" dirty="0">
                <a:solidFill>
                  <a:srgbClr val="FFFFFF"/>
                </a:solidFill>
              </a:endParaRPr>
            </a:p>
          </p:txBody>
        </p:sp>
      </p:grpSp>
      <p:grpSp>
        <p:nvGrpSpPr>
          <p:cNvPr id="10" name="Group 9"/>
          <p:cNvGrpSpPr/>
          <p:nvPr/>
        </p:nvGrpSpPr>
        <p:grpSpPr>
          <a:xfrm rot="20681814">
            <a:off x="2473029" y="4972091"/>
            <a:ext cx="1101245" cy="857575"/>
            <a:chOff x="0" y="535574"/>
            <a:chExt cx="2563108" cy="1537864"/>
          </a:xfrm>
        </p:grpSpPr>
        <p:sp>
          <p:nvSpPr>
            <p:cNvPr id="11" name="Rectangle 10"/>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12" name="Rectangle 11"/>
            <p:cNvSpPr/>
            <p:nvPr/>
          </p:nvSpPr>
          <p:spPr>
            <a:xfrm>
              <a:off x="4353" y="535574"/>
              <a:ext cx="2558755"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a:solidFill>
                    <a:srgbClr val="FFFFFF"/>
                  </a:solidFill>
                </a:rPr>
                <a:t>nicely themed</a:t>
              </a:r>
            </a:p>
          </p:txBody>
        </p:sp>
      </p:grpSp>
      <p:sp>
        <p:nvSpPr>
          <p:cNvPr id="102" name="Isosceles Triangle 101"/>
          <p:cNvSpPr/>
          <p:nvPr/>
        </p:nvSpPr>
        <p:spPr bwMode="auto">
          <a:xfrm>
            <a:off x="5791187" y="5354625"/>
            <a:ext cx="1081820" cy="932603"/>
          </a:xfrm>
          <a:prstGeom prst="triangl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6" tIns="46628"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3" name="Rectangle 102"/>
          <p:cNvSpPr/>
          <p:nvPr/>
        </p:nvSpPr>
        <p:spPr bwMode="auto">
          <a:xfrm rot="20664428">
            <a:off x="1365536" y="5093450"/>
            <a:ext cx="9168208" cy="22372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6" tIns="46628"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104" name="Group 103"/>
          <p:cNvGrpSpPr/>
          <p:nvPr/>
        </p:nvGrpSpPr>
        <p:grpSpPr>
          <a:xfrm rot="20681814">
            <a:off x="8693609" y="3167644"/>
            <a:ext cx="1299494" cy="934143"/>
            <a:chOff x="-771990" y="535573"/>
            <a:chExt cx="3335097" cy="1537865"/>
          </a:xfrm>
        </p:grpSpPr>
        <p:sp>
          <p:nvSpPr>
            <p:cNvPr id="105" name="Rectangle 104"/>
            <p:cNvSpPr/>
            <p:nvPr/>
          </p:nvSpPr>
          <p:spPr>
            <a:xfrm>
              <a:off x="0" y="535574"/>
              <a:ext cx="2563107" cy="1537864"/>
            </a:xfrm>
            <a:prstGeom prst="rect">
              <a:avLst/>
            </a:prstGeom>
          </p:spPr>
          <p:style>
            <a:lnRef idx="3">
              <a:schemeClr val="lt1"/>
            </a:lnRef>
            <a:fillRef idx="1">
              <a:schemeClr val="accent3"/>
            </a:fillRef>
            <a:effectRef idx="1">
              <a:schemeClr val="accent3"/>
            </a:effectRef>
            <a:fontRef idx="minor">
              <a:schemeClr val="lt1"/>
            </a:fontRef>
          </p:style>
        </p:sp>
        <p:sp>
          <p:nvSpPr>
            <p:cNvPr id="106" name="Rectangle 105"/>
            <p:cNvSpPr/>
            <p:nvPr/>
          </p:nvSpPr>
          <p:spPr>
            <a:xfrm>
              <a:off x="-771990" y="535573"/>
              <a:ext cx="3335095" cy="1537864"/>
            </a:xfrm>
            <a:prstGeom prst="rect">
              <a:avLst/>
            </a:prstGeom>
          </p:spPr>
          <p:style>
            <a:lnRef idx="3">
              <a:schemeClr val="lt1"/>
            </a:lnRef>
            <a:fillRef idx="1">
              <a:schemeClr val="accent3"/>
            </a:fillRef>
            <a:effectRef idx="1">
              <a:schemeClr val="accent3"/>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a:solidFill>
                    <a:srgbClr val="FFFFFF"/>
                  </a:solidFill>
                </a:rPr>
                <a:t>Indexing Latency</a:t>
              </a:r>
            </a:p>
          </p:txBody>
        </p:sp>
      </p:grpSp>
      <p:grpSp>
        <p:nvGrpSpPr>
          <p:cNvPr id="108" name="Group 107"/>
          <p:cNvGrpSpPr/>
          <p:nvPr/>
        </p:nvGrpSpPr>
        <p:grpSpPr>
          <a:xfrm rot="20635173">
            <a:off x="1618947" y="4225485"/>
            <a:ext cx="1101245" cy="857575"/>
            <a:chOff x="0" y="535574"/>
            <a:chExt cx="2563107" cy="1537864"/>
          </a:xfrm>
        </p:grpSpPr>
        <p:sp>
          <p:nvSpPr>
            <p:cNvPr id="109" name="Rectangle 108"/>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110" name="Rectangle 109"/>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smtClean="0">
                  <a:solidFill>
                    <a:srgbClr val="FFFFFF"/>
                  </a:solidFill>
                </a:rPr>
                <a:t>Simple </a:t>
              </a:r>
              <a:r>
                <a:rPr lang="en-US" sz="2040" dirty="0">
                  <a:solidFill>
                    <a:srgbClr val="FFFFFF"/>
                  </a:solidFill>
                </a:rPr>
                <a:t>to Add</a:t>
              </a:r>
            </a:p>
          </p:txBody>
        </p:sp>
      </p:grpSp>
      <p:grpSp>
        <p:nvGrpSpPr>
          <p:cNvPr id="111" name="Group 110"/>
          <p:cNvGrpSpPr/>
          <p:nvPr/>
        </p:nvGrpSpPr>
        <p:grpSpPr>
          <a:xfrm rot="20635173">
            <a:off x="3605045" y="4646650"/>
            <a:ext cx="1101245" cy="857575"/>
            <a:chOff x="0" y="535574"/>
            <a:chExt cx="2563107" cy="1537864"/>
          </a:xfrm>
        </p:grpSpPr>
        <p:sp>
          <p:nvSpPr>
            <p:cNvPr id="112" name="Rectangle 111"/>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113" name="Rectangle 112"/>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smtClean="0">
                  <a:solidFill>
                    <a:srgbClr val="FFFFFF"/>
                  </a:solidFill>
                </a:rPr>
                <a:t>Simple </a:t>
              </a:r>
              <a:r>
                <a:rPr lang="en-US" sz="2040" dirty="0">
                  <a:solidFill>
                    <a:srgbClr val="FFFFFF"/>
                  </a:solidFill>
                </a:rPr>
                <a:t>to Edit</a:t>
              </a:r>
            </a:p>
          </p:txBody>
        </p:sp>
      </p:grpSp>
      <p:grpSp>
        <p:nvGrpSpPr>
          <p:cNvPr id="114" name="Group 113"/>
          <p:cNvGrpSpPr/>
          <p:nvPr/>
        </p:nvGrpSpPr>
        <p:grpSpPr>
          <a:xfrm rot="20635173">
            <a:off x="2749323" y="3907607"/>
            <a:ext cx="1101245" cy="857575"/>
            <a:chOff x="0" y="535574"/>
            <a:chExt cx="2563107" cy="1537864"/>
          </a:xfrm>
        </p:grpSpPr>
        <p:sp>
          <p:nvSpPr>
            <p:cNvPr id="115" name="Rectangle 114"/>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sp>
        <p:sp>
          <p:nvSpPr>
            <p:cNvPr id="116" name="Rectangle 115"/>
            <p:cNvSpPr/>
            <p:nvPr/>
          </p:nvSpPr>
          <p:spPr>
            <a:xfrm>
              <a:off x="0" y="535574"/>
              <a:ext cx="2563107" cy="1537864"/>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040" dirty="0">
                  <a:solidFill>
                    <a:srgbClr val="FFFFFF"/>
                  </a:solidFill>
                </a:rPr>
                <a:t>Super Flexible</a:t>
              </a:r>
            </a:p>
          </p:txBody>
        </p:sp>
      </p:gr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371988">
            <a:off x="10541950" y="2542338"/>
            <a:ext cx="836676" cy="1764792"/>
          </a:xfrm>
          <a:prstGeom prst="rect">
            <a:avLst/>
          </a:prstGeom>
        </p:spPr>
      </p:pic>
      <p:pic>
        <p:nvPicPr>
          <p:cNvPr id="27" name="Picture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3371988">
            <a:off x="10561927" y="2522661"/>
            <a:ext cx="836676" cy="1764792"/>
          </a:xfrm>
          <a:prstGeom prst="rect">
            <a:avLst/>
          </a:prstGeom>
        </p:spPr>
      </p:pic>
    </p:spTree>
    <p:extLst>
      <p:ext uri="{BB962C8B-B14F-4D97-AF65-F5344CB8AC3E}">
        <p14:creationId xmlns:p14="http://schemas.microsoft.com/office/powerpoint/2010/main" val="20703051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2000" accel="26000" decel="26000" autoRev="1" fill="hold" nodeType="withEffect">
                                  <p:stCondLst>
                                    <p:cond delay="0"/>
                                  </p:stCondLst>
                                  <p:childTnLst>
                                    <p:animMotion origin="layout" path="M 0.02451 -0.04744 L -3.97753E-6 4.99319E-7 " pathEditMode="relative" rAng="0" ptsTypes="AA">
                                      <p:cBhvr>
                                        <p:cTn id="6" dur="500" fill="hold"/>
                                        <p:tgtEl>
                                          <p:spTgt spid="3"/>
                                        </p:tgtEl>
                                        <p:attrNameLst>
                                          <p:attrName>ppt_x</p:attrName>
                                          <p:attrName>ppt_y</p:attrName>
                                        </p:attrNameLst>
                                      </p:cBhvr>
                                      <p:rCtr x="-1225" y="2360"/>
                                    </p:animMotion>
                                  </p:childTnLst>
                                  <p:subTnLst>
                                    <p:set>
                                      <p:cBhvr override="childStyle">
                                        <p:cTn dur="1" fill="hold" display="0" masterRel="sameClick" afterEffect="1">
                                          <p:stCondLst>
                                            <p:cond evt="end" delay="0">
                                              <p:tn val="5"/>
                                            </p:cond>
                                          </p:stCondLst>
                                        </p:cTn>
                                        <p:tgtEl>
                                          <p:spTgt spid="3"/>
                                        </p:tgtEl>
                                        <p:attrNameLst>
                                          <p:attrName>style.visibility</p:attrName>
                                        </p:attrNameLst>
                                      </p:cBhvr>
                                      <p:to>
                                        <p:strVal val="hidden"/>
                                      </p:to>
                                    </p:set>
                                  </p:subTnLst>
                                </p:cTn>
                              </p:par>
                              <p:par>
                                <p:cTn id="7" presetID="32" presetClass="emph" presetSubtype="0" repeatCount="2000" fill="hold" nodeType="withEffect">
                                  <p:stCondLst>
                                    <p:cond delay="700"/>
                                  </p:stCondLst>
                                  <p:childTnLst>
                                    <p:animRot by="120000">
                                      <p:cBhvr>
                                        <p:cTn id="8" dur="120" fill="hold">
                                          <p:stCondLst>
                                            <p:cond delay="0"/>
                                          </p:stCondLst>
                                        </p:cTn>
                                        <p:tgtEl>
                                          <p:spTgt spid="104"/>
                                        </p:tgtEl>
                                        <p:attrNameLst>
                                          <p:attrName>r</p:attrName>
                                        </p:attrNameLst>
                                      </p:cBhvr>
                                    </p:animRot>
                                    <p:animRot by="-240000">
                                      <p:cBhvr>
                                        <p:cTn id="9" dur="240" fill="hold">
                                          <p:stCondLst>
                                            <p:cond delay="240"/>
                                          </p:stCondLst>
                                        </p:cTn>
                                        <p:tgtEl>
                                          <p:spTgt spid="104"/>
                                        </p:tgtEl>
                                        <p:attrNameLst>
                                          <p:attrName>r</p:attrName>
                                        </p:attrNameLst>
                                      </p:cBhvr>
                                    </p:animRot>
                                    <p:animRot by="240000">
                                      <p:cBhvr>
                                        <p:cTn id="10" dur="240" fill="hold">
                                          <p:stCondLst>
                                            <p:cond delay="480"/>
                                          </p:stCondLst>
                                        </p:cTn>
                                        <p:tgtEl>
                                          <p:spTgt spid="104"/>
                                        </p:tgtEl>
                                        <p:attrNameLst>
                                          <p:attrName>r</p:attrName>
                                        </p:attrNameLst>
                                      </p:cBhvr>
                                    </p:animRot>
                                    <p:animRot by="-240000">
                                      <p:cBhvr>
                                        <p:cTn id="11" dur="240" fill="hold">
                                          <p:stCondLst>
                                            <p:cond delay="720"/>
                                          </p:stCondLst>
                                        </p:cTn>
                                        <p:tgtEl>
                                          <p:spTgt spid="104"/>
                                        </p:tgtEl>
                                        <p:attrNameLst>
                                          <p:attrName>r</p:attrName>
                                        </p:attrNameLst>
                                      </p:cBhvr>
                                    </p:animRot>
                                    <p:animRot by="120000">
                                      <p:cBhvr>
                                        <p:cTn id="12" dur="240" fill="hold">
                                          <p:stCondLst>
                                            <p:cond delay="960"/>
                                          </p:stCondLst>
                                        </p:cTn>
                                        <p:tgtEl>
                                          <p:spTgt spid="104"/>
                                        </p:tgtEl>
                                        <p:attrNameLst>
                                          <p:attrName>r</p:attrName>
                                        </p:attrNameLst>
                                      </p:cBhvr>
                                    </p:animRot>
                                  </p:childTnLst>
                                </p:cTn>
                              </p:par>
                              <p:par>
                                <p:cTn id="13" presetID="32" presetClass="emph" presetSubtype="0" repeatCount="2000" fill="hold" grpId="0" nodeType="withEffect">
                                  <p:stCondLst>
                                    <p:cond delay="700"/>
                                  </p:stCondLst>
                                  <p:childTnLst>
                                    <p:animRot by="120000">
                                      <p:cBhvr>
                                        <p:cTn id="14" dur="100" fill="hold">
                                          <p:stCondLst>
                                            <p:cond delay="0"/>
                                          </p:stCondLst>
                                        </p:cTn>
                                        <p:tgtEl>
                                          <p:spTgt spid="103"/>
                                        </p:tgtEl>
                                        <p:attrNameLst>
                                          <p:attrName>r</p:attrName>
                                        </p:attrNameLst>
                                      </p:cBhvr>
                                    </p:animRot>
                                    <p:animRot by="-240000">
                                      <p:cBhvr>
                                        <p:cTn id="15" dur="200" fill="hold">
                                          <p:stCondLst>
                                            <p:cond delay="200"/>
                                          </p:stCondLst>
                                        </p:cTn>
                                        <p:tgtEl>
                                          <p:spTgt spid="103"/>
                                        </p:tgtEl>
                                        <p:attrNameLst>
                                          <p:attrName>r</p:attrName>
                                        </p:attrNameLst>
                                      </p:cBhvr>
                                    </p:animRot>
                                    <p:animRot by="240000">
                                      <p:cBhvr>
                                        <p:cTn id="16" dur="200" fill="hold">
                                          <p:stCondLst>
                                            <p:cond delay="400"/>
                                          </p:stCondLst>
                                        </p:cTn>
                                        <p:tgtEl>
                                          <p:spTgt spid="103"/>
                                        </p:tgtEl>
                                        <p:attrNameLst>
                                          <p:attrName>r</p:attrName>
                                        </p:attrNameLst>
                                      </p:cBhvr>
                                    </p:animRot>
                                    <p:animRot by="-240000">
                                      <p:cBhvr>
                                        <p:cTn id="17" dur="200" fill="hold">
                                          <p:stCondLst>
                                            <p:cond delay="600"/>
                                          </p:stCondLst>
                                        </p:cTn>
                                        <p:tgtEl>
                                          <p:spTgt spid="103"/>
                                        </p:tgtEl>
                                        <p:attrNameLst>
                                          <p:attrName>r</p:attrName>
                                        </p:attrNameLst>
                                      </p:cBhvr>
                                    </p:animRot>
                                    <p:animRot by="120000">
                                      <p:cBhvr>
                                        <p:cTn id="18" dur="200" fill="hold">
                                          <p:stCondLst>
                                            <p:cond delay="800"/>
                                          </p:stCondLst>
                                        </p:cTn>
                                        <p:tgtEl>
                                          <p:spTgt spid="103"/>
                                        </p:tgtEl>
                                        <p:attrNameLst>
                                          <p:attrName>r</p:attrName>
                                        </p:attrNameLst>
                                      </p:cBhvr>
                                    </p:animRot>
                                  </p:childTnLst>
                                </p:cTn>
                              </p:par>
                              <p:par>
                                <p:cTn id="19" presetID="32" presetClass="emph" presetSubtype="0" repeatCount="2000" fill="hold" nodeType="withEffect">
                                  <p:stCondLst>
                                    <p:cond delay="700"/>
                                  </p:stCondLst>
                                  <p:childTnLst>
                                    <p:animRot by="120000">
                                      <p:cBhvr>
                                        <p:cTn id="20" dur="100" fill="hold">
                                          <p:stCondLst>
                                            <p:cond delay="0"/>
                                          </p:stCondLst>
                                        </p:cTn>
                                        <p:tgtEl>
                                          <p:spTgt spid="108"/>
                                        </p:tgtEl>
                                        <p:attrNameLst>
                                          <p:attrName>r</p:attrName>
                                        </p:attrNameLst>
                                      </p:cBhvr>
                                    </p:animRot>
                                    <p:animRot by="-240000">
                                      <p:cBhvr>
                                        <p:cTn id="21" dur="200" fill="hold">
                                          <p:stCondLst>
                                            <p:cond delay="200"/>
                                          </p:stCondLst>
                                        </p:cTn>
                                        <p:tgtEl>
                                          <p:spTgt spid="108"/>
                                        </p:tgtEl>
                                        <p:attrNameLst>
                                          <p:attrName>r</p:attrName>
                                        </p:attrNameLst>
                                      </p:cBhvr>
                                    </p:animRot>
                                    <p:animRot by="240000">
                                      <p:cBhvr>
                                        <p:cTn id="22" dur="200" fill="hold">
                                          <p:stCondLst>
                                            <p:cond delay="400"/>
                                          </p:stCondLst>
                                        </p:cTn>
                                        <p:tgtEl>
                                          <p:spTgt spid="108"/>
                                        </p:tgtEl>
                                        <p:attrNameLst>
                                          <p:attrName>r</p:attrName>
                                        </p:attrNameLst>
                                      </p:cBhvr>
                                    </p:animRot>
                                    <p:animRot by="-240000">
                                      <p:cBhvr>
                                        <p:cTn id="23" dur="200" fill="hold">
                                          <p:stCondLst>
                                            <p:cond delay="600"/>
                                          </p:stCondLst>
                                        </p:cTn>
                                        <p:tgtEl>
                                          <p:spTgt spid="108"/>
                                        </p:tgtEl>
                                        <p:attrNameLst>
                                          <p:attrName>r</p:attrName>
                                        </p:attrNameLst>
                                      </p:cBhvr>
                                    </p:animRot>
                                    <p:animRot by="120000">
                                      <p:cBhvr>
                                        <p:cTn id="24" dur="200" fill="hold">
                                          <p:stCondLst>
                                            <p:cond delay="800"/>
                                          </p:stCondLst>
                                        </p:cTn>
                                        <p:tgtEl>
                                          <p:spTgt spid="108"/>
                                        </p:tgtEl>
                                        <p:attrNameLst>
                                          <p:attrName>r</p:attrName>
                                        </p:attrNameLst>
                                      </p:cBhvr>
                                    </p:animRot>
                                  </p:childTnLst>
                                </p:cTn>
                              </p:par>
                              <p:par>
                                <p:cTn id="25" presetID="32" presetClass="emph" presetSubtype="0" repeatCount="2000" fill="hold" nodeType="withEffect">
                                  <p:stCondLst>
                                    <p:cond delay="700"/>
                                  </p:stCondLst>
                                  <p:childTnLst>
                                    <p:animRot by="120000">
                                      <p:cBhvr>
                                        <p:cTn id="26" dur="100" fill="hold">
                                          <p:stCondLst>
                                            <p:cond delay="0"/>
                                          </p:stCondLst>
                                        </p:cTn>
                                        <p:tgtEl>
                                          <p:spTgt spid="114"/>
                                        </p:tgtEl>
                                        <p:attrNameLst>
                                          <p:attrName>r</p:attrName>
                                        </p:attrNameLst>
                                      </p:cBhvr>
                                    </p:animRot>
                                    <p:animRot by="-240000">
                                      <p:cBhvr>
                                        <p:cTn id="27" dur="200" fill="hold">
                                          <p:stCondLst>
                                            <p:cond delay="200"/>
                                          </p:stCondLst>
                                        </p:cTn>
                                        <p:tgtEl>
                                          <p:spTgt spid="114"/>
                                        </p:tgtEl>
                                        <p:attrNameLst>
                                          <p:attrName>r</p:attrName>
                                        </p:attrNameLst>
                                      </p:cBhvr>
                                    </p:animRot>
                                    <p:animRot by="240000">
                                      <p:cBhvr>
                                        <p:cTn id="28" dur="200" fill="hold">
                                          <p:stCondLst>
                                            <p:cond delay="400"/>
                                          </p:stCondLst>
                                        </p:cTn>
                                        <p:tgtEl>
                                          <p:spTgt spid="114"/>
                                        </p:tgtEl>
                                        <p:attrNameLst>
                                          <p:attrName>r</p:attrName>
                                        </p:attrNameLst>
                                      </p:cBhvr>
                                    </p:animRot>
                                    <p:animRot by="-240000">
                                      <p:cBhvr>
                                        <p:cTn id="29" dur="200" fill="hold">
                                          <p:stCondLst>
                                            <p:cond delay="600"/>
                                          </p:stCondLst>
                                        </p:cTn>
                                        <p:tgtEl>
                                          <p:spTgt spid="114"/>
                                        </p:tgtEl>
                                        <p:attrNameLst>
                                          <p:attrName>r</p:attrName>
                                        </p:attrNameLst>
                                      </p:cBhvr>
                                    </p:animRot>
                                    <p:animRot by="120000">
                                      <p:cBhvr>
                                        <p:cTn id="30" dur="200" fill="hold">
                                          <p:stCondLst>
                                            <p:cond delay="800"/>
                                          </p:stCondLst>
                                        </p:cTn>
                                        <p:tgtEl>
                                          <p:spTgt spid="114"/>
                                        </p:tgtEl>
                                        <p:attrNameLst>
                                          <p:attrName>r</p:attrName>
                                        </p:attrNameLst>
                                      </p:cBhvr>
                                    </p:animRot>
                                  </p:childTnLst>
                                </p:cTn>
                              </p:par>
                              <p:par>
                                <p:cTn id="31" presetID="32" presetClass="emph" presetSubtype="0" repeatCount="2000" fill="hold" nodeType="withEffect">
                                  <p:stCondLst>
                                    <p:cond delay="700"/>
                                  </p:stCondLst>
                                  <p:childTnLst>
                                    <p:animRot by="120000">
                                      <p:cBhvr>
                                        <p:cTn id="32" dur="100" fill="hold">
                                          <p:stCondLst>
                                            <p:cond delay="0"/>
                                          </p:stCondLst>
                                        </p:cTn>
                                        <p:tgtEl>
                                          <p:spTgt spid="7"/>
                                        </p:tgtEl>
                                        <p:attrNameLst>
                                          <p:attrName>r</p:attrName>
                                        </p:attrNameLst>
                                      </p:cBhvr>
                                    </p:animRot>
                                    <p:animRot by="-240000">
                                      <p:cBhvr>
                                        <p:cTn id="33" dur="200" fill="hold">
                                          <p:stCondLst>
                                            <p:cond delay="200"/>
                                          </p:stCondLst>
                                        </p:cTn>
                                        <p:tgtEl>
                                          <p:spTgt spid="7"/>
                                        </p:tgtEl>
                                        <p:attrNameLst>
                                          <p:attrName>r</p:attrName>
                                        </p:attrNameLst>
                                      </p:cBhvr>
                                    </p:animRot>
                                    <p:animRot by="240000">
                                      <p:cBhvr>
                                        <p:cTn id="34" dur="200" fill="hold">
                                          <p:stCondLst>
                                            <p:cond delay="400"/>
                                          </p:stCondLst>
                                        </p:cTn>
                                        <p:tgtEl>
                                          <p:spTgt spid="7"/>
                                        </p:tgtEl>
                                        <p:attrNameLst>
                                          <p:attrName>r</p:attrName>
                                        </p:attrNameLst>
                                      </p:cBhvr>
                                    </p:animRot>
                                    <p:animRot by="-240000">
                                      <p:cBhvr>
                                        <p:cTn id="35" dur="200" fill="hold">
                                          <p:stCondLst>
                                            <p:cond delay="600"/>
                                          </p:stCondLst>
                                        </p:cTn>
                                        <p:tgtEl>
                                          <p:spTgt spid="7"/>
                                        </p:tgtEl>
                                        <p:attrNameLst>
                                          <p:attrName>r</p:attrName>
                                        </p:attrNameLst>
                                      </p:cBhvr>
                                    </p:animRot>
                                    <p:animRot by="120000">
                                      <p:cBhvr>
                                        <p:cTn id="36" dur="200" fill="hold">
                                          <p:stCondLst>
                                            <p:cond delay="800"/>
                                          </p:stCondLst>
                                        </p:cTn>
                                        <p:tgtEl>
                                          <p:spTgt spid="7"/>
                                        </p:tgtEl>
                                        <p:attrNameLst>
                                          <p:attrName>r</p:attrName>
                                        </p:attrNameLst>
                                      </p:cBhvr>
                                    </p:animRot>
                                  </p:childTnLst>
                                </p:cTn>
                              </p:par>
                              <p:par>
                                <p:cTn id="37" presetID="32" presetClass="emph" presetSubtype="0" repeatCount="2000" fill="hold" nodeType="withEffect">
                                  <p:stCondLst>
                                    <p:cond delay="700"/>
                                  </p:stCondLst>
                                  <p:childTnLst>
                                    <p:animRot by="120000">
                                      <p:cBhvr>
                                        <p:cTn id="38" dur="100" fill="hold">
                                          <p:stCondLst>
                                            <p:cond delay="0"/>
                                          </p:stCondLst>
                                        </p:cTn>
                                        <p:tgtEl>
                                          <p:spTgt spid="10"/>
                                        </p:tgtEl>
                                        <p:attrNameLst>
                                          <p:attrName>r</p:attrName>
                                        </p:attrNameLst>
                                      </p:cBhvr>
                                    </p:animRot>
                                    <p:animRot by="-240000">
                                      <p:cBhvr>
                                        <p:cTn id="39" dur="200" fill="hold">
                                          <p:stCondLst>
                                            <p:cond delay="200"/>
                                          </p:stCondLst>
                                        </p:cTn>
                                        <p:tgtEl>
                                          <p:spTgt spid="10"/>
                                        </p:tgtEl>
                                        <p:attrNameLst>
                                          <p:attrName>r</p:attrName>
                                        </p:attrNameLst>
                                      </p:cBhvr>
                                    </p:animRot>
                                    <p:animRot by="240000">
                                      <p:cBhvr>
                                        <p:cTn id="40" dur="200" fill="hold">
                                          <p:stCondLst>
                                            <p:cond delay="400"/>
                                          </p:stCondLst>
                                        </p:cTn>
                                        <p:tgtEl>
                                          <p:spTgt spid="10"/>
                                        </p:tgtEl>
                                        <p:attrNameLst>
                                          <p:attrName>r</p:attrName>
                                        </p:attrNameLst>
                                      </p:cBhvr>
                                    </p:animRot>
                                    <p:animRot by="-240000">
                                      <p:cBhvr>
                                        <p:cTn id="41" dur="200" fill="hold">
                                          <p:stCondLst>
                                            <p:cond delay="600"/>
                                          </p:stCondLst>
                                        </p:cTn>
                                        <p:tgtEl>
                                          <p:spTgt spid="10"/>
                                        </p:tgtEl>
                                        <p:attrNameLst>
                                          <p:attrName>r</p:attrName>
                                        </p:attrNameLst>
                                      </p:cBhvr>
                                    </p:animRot>
                                    <p:animRot by="120000">
                                      <p:cBhvr>
                                        <p:cTn id="42" dur="200" fill="hold">
                                          <p:stCondLst>
                                            <p:cond delay="800"/>
                                          </p:stCondLst>
                                        </p:cTn>
                                        <p:tgtEl>
                                          <p:spTgt spid="10"/>
                                        </p:tgtEl>
                                        <p:attrNameLst>
                                          <p:attrName>r</p:attrName>
                                        </p:attrNameLst>
                                      </p:cBhvr>
                                    </p:animRot>
                                  </p:childTnLst>
                                </p:cTn>
                              </p:par>
                              <p:par>
                                <p:cTn id="43" presetID="32" presetClass="emph" presetSubtype="0" repeatCount="2000" fill="hold" nodeType="withEffect">
                                  <p:stCondLst>
                                    <p:cond delay="700"/>
                                  </p:stCondLst>
                                  <p:childTnLst>
                                    <p:animRot by="120000">
                                      <p:cBhvr>
                                        <p:cTn id="44" dur="100" fill="hold">
                                          <p:stCondLst>
                                            <p:cond delay="0"/>
                                          </p:stCondLst>
                                        </p:cTn>
                                        <p:tgtEl>
                                          <p:spTgt spid="111"/>
                                        </p:tgtEl>
                                        <p:attrNameLst>
                                          <p:attrName>r</p:attrName>
                                        </p:attrNameLst>
                                      </p:cBhvr>
                                    </p:animRot>
                                    <p:animRot by="-240000">
                                      <p:cBhvr>
                                        <p:cTn id="45" dur="200" fill="hold">
                                          <p:stCondLst>
                                            <p:cond delay="200"/>
                                          </p:stCondLst>
                                        </p:cTn>
                                        <p:tgtEl>
                                          <p:spTgt spid="111"/>
                                        </p:tgtEl>
                                        <p:attrNameLst>
                                          <p:attrName>r</p:attrName>
                                        </p:attrNameLst>
                                      </p:cBhvr>
                                    </p:animRot>
                                    <p:animRot by="240000">
                                      <p:cBhvr>
                                        <p:cTn id="46" dur="200" fill="hold">
                                          <p:stCondLst>
                                            <p:cond delay="400"/>
                                          </p:stCondLst>
                                        </p:cTn>
                                        <p:tgtEl>
                                          <p:spTgt spid="111"/>
                                        </p:tgtEl>
                                        <p:attrNameLst>
                                          <p:attrName>r</p:attrName>
                                        </p:attrNameLst>
                                      </p:cBhvr>
                                    </p:animRot>
                                    <p:animRot by="-240000">
                                      <p:cBhvr>
                                        <p:cTn id="47" dur="200" fill="hold">
                                          <p:stCondLst>
                                            <p:cond delay="600"/>
                                          </p:stCondLst>
                                        </p:cTn>
                                        <p:tgtEl>
                                          <p:spTgt spid="111"/>
                                        </p:tgtEl>
                                        <p:attrNameLst>
                                          <p:attrName>r</p:attrName>
                                        </p:attrNameLst>
                                      </p:cBhvr>
                                    </p:animRot>
                                    <p:animRot by="120000">
                                      <p:cBhvr>
                                        <p:cTn id="48" dur="200" fill="hold">
                                          <p:stCondLst>
                                            <p:cond delay="800"/>
                                          </p:stCondLst>
                                        </p:cTn>
                                        <p:tgtEl>
                                          <p:spTgt spid="111"/>
                                        </p:tgtEl>
                                        <p:attrNameLst>
                                          <p:attrName>r</p:attrName>
                                        </p:attrNameLst>
                                      </p:cBhvr>
                                    </p:animRot>
                                  </p:childTnLst>
                                </p:cTn>
                              </p:par>
                            </p:childTnLst>
                          </p:cTn>
                        </p:par>
                        <p:par>
                          <p:cTn id="49" fill="hold">
                            <p:stCondLst>
                              <p:cond delay="3100"/>
                            </p:stCondLst>
                            <p:childTnLst>
                              <p:par>
                                <p:cTn id="50" presetID="1"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Content Search Web Part</a:t>
            </a:r>
            <a:endParaRPr lang="en-US" dirty="0"/>
          </a:p>
        </p:txBody>
      </p:sp>
      <p:sp>
        <p:nvSpPr>
          <p:cNvPr id="5" name="Text Placeholder 4"/>
          <p:cNvSpPr>
            <a:spLocks noGrp="1"/>
          </p:cNvSpPr>
          <p:nvPr>
            <p:ph type="body" sz="quarter" idx="12"/>
          </p:nvPr>
        </p:nvSpPr>
        <p:spPr/>
        <p:txBody>
          <a:bodyPr/>
          <a:lstStyle/>
          <a:p>
            <a:r>
              <a:rPr lang="en-US" dirty="0" smtClean="0"/>
              <a:t>Daniel Kogan </a:t>
            </a:r>
          </a:p>
          <a:p>
            <a:r>
              <a:rPr lang="en-US" dirty="0" smtClean="0"/>
              <a:t>Sr. Program Manager</a:t>
            </a:r>
            <a:br>
              <a:rPr lang="en-US" dirty="0" smtClean="0"/>
            </a:br>
            <a:r>
              <a:rPr lang="en-US" dirty="0" smtClean="0"/>
              <a:t>Microsoft Corp.</a:t>
            </a:r>
            <a:endParaRPr lang="en-US" dirty="0"/>
          </a:p>
        </p:txBody>
      </p:sp>
    </p:spTree>
    <p:extLst>
      <p:ext uri="{BB962C8B-B14F-4D97-AF65-F5344CB8AC3E}">
        <p14:creationId xmlns:p14="http://schemas.microsoft.com/office/powerpoint/2010/main" val="4017962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Display Templates</a:t>
            </a:r>
            <a:endParaRPr lang="en-US" dirty="0"/>
          </a:p>
        </p:txBody>
      </p:sp>
    </p:spTree>
    <p:extLst>
      <p:ext uri="{BB962C8B-B14F-4D97-AF65-F5344CB8AC3E}">
        <p14:creationId xmlns:p14="http://schemas.microsoft.com/office/powerpoint/2010/main" val="367942010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4" name="Group 3"/>
          <p:cNvGrpSpPr/>
          <p:nvPr/>
        </p:nvGrpSpPr>
        <p:grpSpPr>
          <a:xfrm>
            <a:off x="4165513" y="2084500"/>
            <a:ext cx="3790546" cy="1568479"/>
            <a:chOff x="2819418" y="535574"/>
            <a:chExt cx="2563107" cy="1537864"/>
          </a:xfrm>
        </p:grpSpPr>
        <p:sp>
          <p:nvSpPr>
            <p:cNvPr id="5" name="Rectangle 4"/>
            <p:cNvSpPr/>
            <p:nvPr/>
          </p:nvSpPr>
          <p:spPr>
            <a:xfrm>
              <a:off x="2819418" y="535574"/>
              <a:ext cx="2563107" cy="153786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 name="Rectangle 5"/>
            <p:cNvSpPr/>
            <p:nvPr/>
          </p:nvSpPr>
          <p:spPr>
            <a:xfrm>
              <a:off x="2819418" y="535574"/>
              <a:ext cx="2563107" cy="15378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856" dirty="0">
                  <a:solidFill>
                    <a:srgbClr val="FFFFFF"/>
                  </a:solidFill>
                </a:rPr>
                <a:t>Display Templates</a:t>
              </a:r>
            </a:p>
          </p:txBody>
        </p:sp>
      </p:grpSp>
      <p:pic>
        <p:nvPicPr>
          <p:cNvPr id="13" name="Picture 12"/>
          <p:cNvPicPr>
            <a:picLocks noChangeAspect="1"/>
          </p:cNvPicPr>
          <p:nvPr/>
        </p:nvPicPr>
        <p:blipFill rotWithShape="1">
          <a:blip r:embed="rId2"/>
          <a:srcRect l="34425" t="21591" r="19557" b="21591"/>
          <a:stretch/>
        </p:blipFill>
        <p:spPr>
          <a:xfrm>
            <a:off x="367645" y="3722514"/>
            <a:ext cx="3496990" cy="2667000"/>
          </a:xfrm>
          <a:prstGeom prst="rect">
            <a:avLst/>
          </a:prstGeom>
          <a:ln>
            <a:noFill/>
          </a:ln>
          <a:effectLst>
            <a:outerShdw blurRad="292100" dist="139700" dir="2700000" algn="tl" rotWithShape="0">
              <a:srgbClr val="333333">
                <a:alpha val="65000"/>
              </a:srgbClr>
            </a:outerShdw>
          </a:effectLst>
        </p:spPr>
      </p:pic>
      <p:grpSp>
        <p:nvGrpSpPr>
          <p:cNvPr id="16" name="Group 15"/>
          <p:cNvGrpSpPr/>
          <p:nvPr/>
        </p:nvGrpSpPr>
        <p:grpSpPr>
          <a:xfrm>
            <a:off x="396383" y="1756298"/>
            <a:ext cx="3468252" cy="1828800"/>
            <a:chOff x="5126429" y="754062"/>
            <a:chExt cx="4495801" cy="2362200"/>
          </a:xfrm>
        </p:grpSpPr>
        <p:pic>
          <p:nvPicPr>
            <p:cNvPr id="12" name="Picture 11"/>
            <p:cNvPicPr>
              <a:picLocks noChangeAspect="1"/>
            </p:cNvPicPr>
            <p:nvPr/>
          </p:nvPicPr>
          <p:blipFill rotWithShape="1">
            <a:blip r:embed="rId3"/>
            <a:srcRect l="25221" t="25000" r="33009" b="39772"/>
            <a:stretch/>
          </p:blipFill>
          <p:spPr>
            <a:xfrm>
              <a:off x="5126429" y="754062"/>
              <a:ext cx="4495801" cy="2362200"/>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rotWithShape="1">
            <a:blip r:embed="rId2"/>
            <a:srcRect l="37257" t="53332" r="52123" b="35305"/>
            <a:stretch/>
          </p:blipFill>
          <p:spPr>
            <a:xfrm>
              <a:off x="5377419" y="2430462"/>
              <a:ext cx="706811" cy="471207"/>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rotWithShape="1">
            <a:blip r:embed="rId2">
              <a:clrChange>
                <a:clrFrom>
                  <a:srgbClr val="FFFFFF"/>
                </a:clrFrom>
                <a:clrTo>
                  <a:srgbClr val="FFFFFF">
                    <a:alpha val="0"/>
                  </a:srgbClr>
                </a:clrTo>
              </a:clrChange>
            </a:blip>
            <a:srcRect l="50581" t="53618" r="37970" b="35069"/>
            <a:stretch/>
          </p:blipFill>
          <p:spPr>
            <a:xfrm>
              <a:off x="6400872" y="2464107"/>
              <a:ext cx="762000" cy="469094"/>
            </a:xfrm>
            <a:prstGeom prst="rect">
              <a:avLst/>
            </a:prstGeom>
            <a:ln>
              <a:noFill/>
            </a:ln>
            <a:effectLst>
              <a:outerShdw blurRad="292100" dist="139700" dir="2700000" algn="tl" rotWithShape="0">
                <a:srgbClr val="333333">
                  <a:alpha val="65000"/>
                </a:srgbClr>
              </a:outerShdw>
            </a:effectLst>
          </p:spPr>
        </p:pic>
      </p:grpSp>
      <p:pic>
        <p:nvPicPr>
          <p:cNvPr id="17" name="Picture 16"/>
          <p:cNvPicPr>
            <a:picLocks noChangeAspect="1"/>
          </p:cNvPicPr>
          <p:nvPr/>
        </p:nvPicPr>
        <p:blipFill rotWithShape="1">
          <a:blip r:embed="rId4"/>
          <a:srcRect l="11875" t="51052" r="55625" b="7895"/>
          <a:stretch/>
        </p:blipFill>
        <p:spPr>
          <a:xfrm>
            <a:off x="8312008" y="1814884"/>
            <a:ext cx="3962400" cy="2971800"/>
          </a:xfrm>
          <a:prstGeom prst="rect">
            <a:avLst/>
          </a:prstGeom>
          <a:ln>
            <a:noFill/>
          </a:ln>
          <a:effectLst>
            <a:outerShdw blurRad="292100" dist="139700" dir="2700000" algn="tl" rotWithShape="0">
              <a:srgbClr val="333333">
                <a:alpha val="65000"/>
              </a:srgbClr>
            </a:outerShdw>
          </a:effectLst>
        </p:spPr>
      </p:pic>
      <p:pic>
        <p:nvPicPr>
          <p:cNvPr id="19" name="Picture 18"/>
          <p:cNvPicPr>
            <a:picLocks noChangeAspect="1"/>
          </p:cNvPicPr>
          <p:nvPr/>
        </p:nvPicPr>
        <p:blipFill rotWithShape="1">
          <a:blip r:embed="rId5"/>
          <a:srcRect l="11250" t="56842" r="28124" b="9474"/>
          <a:stretch/>
        </p:blipFill>
        <p:spPr>
          <a:xfrm>
            <a:off x="6877143" y="4165743"/>
            <a:ext cx="5397265" cy="1780541"/>
          </a:xfrm>
          <a:prstGeom prst="rect">
            <a:avLst/>
          </a:prstGeom>
          <a:ln>
            <a:noFill/>
          </a:ln>
          <a:effectLst>
            <a:outerShdw blurRad="292100" dist="139700" dir="2700000" algn="tl" rotWithShape="0">
              <a:srgbClr val="333333">
                <a:alpha val="65000"/>
              </a:srgbClr>
            </a:outerShdw>
          </a:effectLst>
        </p:spPr>
      </p:pic>
      <p:pic>
        <p:nvPicPr>
          <p:cNvPr id="18" name="Picture 17"/>
          <p:cNvPicPr>
            <a:picLocks noChangeAspect="1"/>
          </p:cNvPicPr>
          <p:nvPr/>
        </p:nvPicPr>
        <p:blipFill rotWithShape="1">
          <a:blip r:embed="rId6"/>
          <a:srcRect l="12500" t="79474" r="60000" b="5789"/>
          <a:stretch/>
        </p:blipFill>
        <p:spPr>
          <a:xfrm>
            <a:off x="6613643" y="5609257"/>
            <a:ext cx="4353699" cy="1385268"/>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6127259" y="459147"/>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r>
              <a:rPr lang="en-US" dirty="0">
                <a:solidFill>
                  <a:srgbClr val="FFFFFF"/>
                </a:solidFill>
              </a:rPr>
              <a:t>Make your own in HTML &amp; </a:t>
            </a:r>
            <a:r>
              <a:rPr lang="en-US" dirty="0" smtClean="0">
                <a:solidFill>
                  <a:srgbClr val="FFFFFF"/>
                </a:solidFill>
              </a:rPr>
              <a:t>JavaScript</a:t>
            </a:r>
            <a:endParaRPr lang="en-US" dirty="0">
              <a:solidFill>
                <a:srgbClr val="FFFFFF"/>
              </a:solidFill>
            </a:endParaRPr>
          </a:p>
        </p:txBody>
      </p:sp>
      <p:sp>
        <p:nvSpPr>
          <p:cNvPr id="22" name="Rectangle 21"/>
          <p:cNvSpPr/>
          <p:nvPr/>
        </p:nvSpPr>
        <p:spPr>
          <a:xfrm>
            <a:off x="4165513" y="459147"/>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r>
              <a:rPr lang="en-US" dirty="0">
                <a:solidFill>
                  <a:srgbClr val="FFFFFF"/>
                </a:solidFill>
              </a:rPr>
              <a:t>Many ship Out-of the-Box</a:t>
            </a:r>
          </a:p>
        </p:txBody>
      </p:sp>
    </p:spTree>
    <p:extLst>
      <p:ext uri="{BB962C8B-B14F-4D97-AF65-F5344CB8AC3E}">
        <p14:creationId xmlns:p14="http://schemas.microsoft.com/office/powerpoint/2010/main" val="203571386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Display Templates</a:t>
            </a:r>
            <a:endParaRPr lang="en-US" dirty="0"/>
          </a:p>
        </p:txBody>
      </p:sp>
      <p:sp>
        <p:nvSpPr>
          <p:cNvPr id="5" name="Text Placeholder 4"/>
          <p:cNvSpPr>
            <a:spLocks noGrp="1"/>
          </p:cNvSpPr>
          <p:nvPr>
            <p:ph type="body" sz="quarter" idx="12"/>
          </p:nvPr>
        </p:nvSpPr>
        <p:spPr/>
        <p:txBody>
          <a:bodyPr/>
          <a:lstStyle/>
          <a:p>
            <a:r>
              <a:rPr lang="en-US" dirty="0" smtClean="0"/>
              <a:t>Daniel Kogan </a:t>
            </a:r>
          </a:p>
          <a:p>
            <a:r>
              <a:rPr lang="en-US" dirty="0" smtClean="0"/>
              <a:t>Sr. Program Manager</a:t>
            </a:r>
            <a:br>
              <a:rPr lang="en-US" dirty="0" smtClean="0"/>
            </a:br>
            <a:r>
              <a:rPr lang="en-US" dirty="0" smtClean="0"/>
              <a:t>Microsoft Corp.</a:t>
            </a:r>
            <a:endParaRPr lang="en-US" dirty="0"/>
          </a:p>
        </p:txBody>
      </p:sp>
    </p:spTree>
    <p:extLst>
      <p:ext uri="{BB962C8B-B14F-4D97-AF65-F5344CB8AC3E}">
        <p14:creationId xmlns:p14="http://schemas.microsoft.com/office/powerpoint/2010/main" val="2894346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Builder</a:t>
            </a:r>
            <a:endParaRPr lang="en-US" dirty="0"/>
          </a:p>
        </p:txBody>
      </p:sp>
    </p:spTree>
    <p:extLst>
      <p:ext uri="{BB962C8B-B14F-4D97-AF65-F5344CB8AC3E}">
        <p14:creationId xmlns:p14="http://schemas.microsoft.com/office/powerpoint/2010/main" val="292631225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smtClean="0"/>
              <a:t>Overview </a:t>
            </a:r>
            <a:r>
              <a:rPr lang="en-US" sz="3200" dirty="0"/>
              <a:t>of Search Driven Web Sites and Cross Site Publishing in Depth </a:t>
            </a:r>
          </a:p>
        </p:txBody>
      </p:sp>
      <p:sp>
        <p:nvSpPr>
          <p:cNvPr id="5" name="Text Placeholder 4"/>
          <p:cNvSpPr>
            <a:spLocks noGrp="1"/>
          </p:cNvSpPr>
          <p:nvPr>
            <p:ph type="body" sz="quarter" idx="12"/>
          </p:nvPr>
        </p:nvSpPr>
        <p:spPr/>
        <p:txBody>
          <a:bodyPr/>
          <a:lstStyle/>
          <a:p>
            <a:r>
              <a:rPr lang="en-US" dirty="0" smtClean="0"/>
              <a:t>Name: Daniel Kogan</a:t>
            </a:r>
          </a:p>
          <a:p>
            <a:r>
              <a:rPr lang="en-US" dirty="0" smtClean="0"/>
              <a:t>Title: Sr. Lead </a:t>
            </a:r>
            <a:r>
              <a:rPr lang="en-US" dirty="0" err="1" smtClean="0"/>
              <a:t>Prog</a:t>
            </a:r>
            <a:r>
              <a:rPr lang="en-US" dirty="0" smtClean="0"/>
              <a:t> Manager (SharePoint)</a:t>
            </a:r>
          </a:p>
        </p:txBody>
      </p:sp>
      <p:sp>
        <p:nvSpPr>
          <p:cNvPr id="6" name="Text Placeholder 4"/>
          <p:cNvSpPr txBox="1">
            <a:spLocks/>
          </p:cNvSpPr>
          <p:nvPr/>
        </p:nvSpPr>
        <p:spPr bwMode="black">
          <a:xfrm>
            <a:off x="4846637" y="2278062"/>
            <a:ext cx="7315201" cy="1372151"/>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2917">
                      <a:schemeClr val="tx1"/>
                    </a:gs>
                    <a:gs pos="3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sz="2000" dirty="0">
                <a:latin typeface="+mn-lt"/>
              </a:rPr>
              <a:t>SPC180</a:t>
            </a:r>
            <a:endParaRPr lang="en-US" sz="2000" dirty="0" smtClean="0">
              <a:latin typeface="+mn-lt"/>
            </a:endParaRPr>
          </a:p>
        </p:txBody>
      </p:sp>
    </p:spTree>
    <p:extLst>
      <p:ext uri="{BB962C8B-B14F-4D97-AF65-F5344CB8AC3E}">
        <p14:creationId xmlns:p14="http://schemas.microsoft.com/office/powerpoint/2010/main" val="26555057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4" name="Group 3"/>
          <p:cNvGrpSpPr/>
          <p:nvPr/>
        </p:nvGrpSpPr>
        <p:grpSpPr>
          <a:xfrm>
            <a:off x="764022" y="3767844"/>
            <a:ext cx="3778468" cy="1568479"/>
            <a:chOff x="5638836" y="535574"/>
            <a:chExt cx="2563107" cy="1537864"/>
          </a:xfrm>
        </p:grpSpPr>
        <p:sp>
          <p:nvSpPr>
            <p:cNvPr id="5" name="Rectangle 4"/>
            <p:cNvSpPr/>
            <p:nvPr/>
          </p:nvSpPr>
          <p:spPr>
            <a:xfrm>
              <a:off x="5638836" y="535574"/>
              <a:ext cx="2563107" cy="153786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 name="Rectangle 5"/>
            <p:cNvSpPr/>
            <p:nvPr/>
          </p:nvSpPr>
          <p:spPr>
            <a:xfrm>
              <a:off x="5638836" y="535574"/>
              <a:ext cx="2563107" cy="15378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856" dirty="0">
                  <a:solidFill>
                    <a:srgbClr val="FFFFFF"/>
                  </a:solidFill>
                </a:rPr>
                <a:t>Query Builder</a:t>
              </a:r>
            </a:p>
          </p:txBody>
        </p:sp>
      </p:grpSp>
      <p:sp>
        <p:nvSpPr>
          <p:cNvPr id="7" name="Rectangle 6"/>
          <p:cNvSpPr/>
          <p:nvPr/>
        </p:nvSpPr>
        <p:spPr>
          <a:xfrm>
            <a:off x="2713690" y="525462"/>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IW focused</a:t>
            </a:r>
            <a:endParaRPr lang="en-US" dirty="0">
              <a:solidFill>
                <a:srgbClr val="FFFFFF"/>
              </a:solidFill>
            </a:endParaRPr>
          </a:p>
        </p:txBody>
      </p:sp>
      <p:sp>
        <p:nvSpPr>
          <p:cNvPr id="8" name="Rectangle 7"/>
          <p:cNvSpPr/>
          <p:nvPr/>
        </p:nvSpPr>
        <p:spPr>
          <a:xfrm>
            <a:off x="795554" y="525462"/>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UI based</a:t>
            </a:r>
            <a:endParaRPr lang="en-US" dirty="0">
              <a:solidFill>
                <a:srgbClr val="FFFFFF"/>
              </a:solidFill>
            </a:endParaRPr>
          </a:p>
        </p:txBody>
      </p:sp>
      <p:sp>
        <p:nvSpPr>
          <p:cNvPr id="9" name="Rectangle 8"/>
          <p:cNvSpPr/>
          <p:nvPr/>
        </p:nvSpPr>
        <p:spPr>
          <a:xfrm>
            <a:off x="795554" y="2154564"/>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Allows “advanced mode”</a:t>
            </a:r>
            <a:endParaRPr lang="en-US" dirty="0">
              <a:solidFill>
                <a:srgbClr val="FFFFFF"/>
              </a:solidFill>
            </a:endParaRPr>
          </a:p>
        </p:txBody>
      </p:sp>
      <p:sp>
        <p:nvSpPr>
          <p:cNvPr id="10" name="Rectangle 9"/>
          <p:cNvSpPr/>
          <p:nvPr/>
        </p:nvSpPr>
        <p:spPr>
          <a:xfrm>
            <a:off x="4624555" y="525462"/>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Provides </a:t>
            </a:r>
            <a:br>
              <a:rPr lang="en-US" dirty="0" smtClean="0">
                <a:solidFill>
                  <a:srgbClr val="FFFFFF"/>
                </a:solidFill>
              </a:rPr>
            </a:br>
            <a:r>
              <a:rPr lang="en-US" dirty="0" smtClean="0">
                <a:solidFill>
                  <a:srgbClr val="FFFFFF"/>
                </a:solidFill>
              </a:rPr>
              <a:t>Test &amp; Preview</a:t>
            </a:r>
            <a:endParaRPr lang="en-US" dirty="0">
              <a:solidFill>
                <a:srgbClr val="FFFFFF"/>
              </a:solidFill>
            </a:endParaRPr>
          </a:p>
        </p:txBody>
      </p:sp>
      <p:pic>
        <p:nvPicPr>
          <p:cNvPr id="2" name="Picture 1"/>
          <p:cNvPicPr>
            <a:picLocks noChangeAspect="1"/>
          </p:cNvPicPr>
          <p:nvPr/>
        </p:nvPicPr>
        <p:blipFill rotWithShape="1">
          <a:blip r:embed="rId2"/>
          <a:srcRect l="22500" t="19474" r="19375" b="11052"/>
          <a:stretch/>
        </p:blipFill>
        <p:spPr>
          <a:xfrm>
            <a:off x="4694237" y="2278062"/>
            <a:ext cx="5798128" cy="4114800"/>
          </a:xfrm>
          <a:prstGeom prst="rect">
            <a:avLst/>
          </a:prstGeom>
          <a:ln>
            <a:noFill/>
          </a:ln>
          <a:effectLst>
            <a:outerShdw blurRad="292100" dist="139700" dir="2700000" algn="tl" rotWithShape="0">
              <a:srgbClr val="333333">
                <a:alpha val="65000"/>
              </a:srgbClr>
            </a:outerShdw>
          </a:effectLst>
        </p:spPr>
      </p:pic>
      <p:sp>
        <p:nvSpPr>
          <p:cNvPr id="11" name="Rectangle 10"/>
          <p:cNvSpPr/>
          <p:nvPr/>
        </p:nvSpPr>
        <p:spPr>
          <a:xfrm>
            <a:off x="2713690" y="2154564"/>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Add Refiners</a:t>
            </a:r>
            <a:endParaRPr lang="en-US" dirty="0">
              <a:solidFill>
                <a:srgbClr val="FFFFFF"/>
              </a:solidFill>
            </a:endParaRPr>
          </a:p>
        </p:txBody>
      </p:sp>
    </p:spTree>
    <p:extLst>
      <p:ext uri="{BB962C8B-B14F-4D97-AF65-F5344CB8AC3E}">
        <p14:creationId xmlns:p14="http://schemas.microsoft.com/office/powerpoint/2010/main" val="293633029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Query Builder</a:t>
            </a:r>
            <a:endParaRPr lang="en-US" dirty="0"/>
          </a:p>
        </p:txBody>
      </p:sp>
      <p:sp>
        <p:nvSpPr>
          <p:cNvPr id="5" name="Text Placeholder 4"/>
          <p:cNvSpPr>
            <a:spLocks noGrp="1"/>
          </p:cNvSpPr>
          <p:nvPr>
            <p:ph type="body" sz="quarter" idx="12"/>
          </p:nvPr>
        </p:nvSpPr>
        <p:spPr/>
        <p:txBody>
          <a:bodyPr/>
          <a:lstStyle/>
          <a:p>
            <a:r>
              <a:rPr lang="en-US" dirty="0" smtClean="0"/>
              <a:t>Daniel Kogan </a:t>
            </a:r>
          </a:p>
          <a:p>
            <a:r>
              <a:rPr lang="en-US" dirty="0" smtClean="0"/>
              <a:t>Sr. Program Manager</a:t>
            </a:r>
            <a:br>
              <a:rPr lang="en-US" dirty="0" smtClean="0"/>
            </a:br>
            <a:r>
              <a:rPr lang="en-US" dirty="0" smtClean="0"/>
              <a:t>Microsoft Corp.</a:t>
            </a:r>
            <a:endParaRPr lang="en-US" dirty="0"/>
          </a:p>
        </p:txBody>
      </p:sp>
    </p:spTree>
    <p:extLst>
      <p:ext uri="{BB962C8B-B14F-4D97-AF65-F5344CB8AC3E}">
        <p14:creationId xmlns:p14="http://schemas.microsoft.com/office/powerpoint/2010/main" val="1987195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Rules</a:t>
            </a:r>
            <a:endParaRPr lang="en-US" dirty="0"/>
          </a:p>
        </p:txBody>
      </p:sp>
    </p:spTree>
    <p:extLst>
      <p:ext uri="{BB962C8B-B14F-4D97-AF65-F5344CB8AC3E}">
        <p14:creationId xmlns:p14="http://schemas.microsoft.com/office/powerpoint/2010/main" val="76771346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Group 1"/>
          <p:cNvGrpSpPr/>
          <p:nvPr/>
        </p:nvGrpSpPr>
        <p:grpSpPr>
          <a:xfrm>
            <a:off x="5206723" y="243358"/>
            <a:ext cx="3723182" cy="1568479"/>
            <a:chOff x="0" y="2329749"/>
            <a:chExt cx="2563107" cy="1537864"/>
          </a:xfrm>
        </p:grpSpPr>
        <p:sp>
          <p:nvSpPr>
            <p:cNvPr id="3" name="Rectangle 2"/>
            <p:cNvSpPr/>
            <p:nvPr/>
          </p:nvSpPr>
          <p:spPr>
            <a:xfrm>
              <a:off x="0" y="2329749"/>
              <a:ext cx="2563107" cy="153786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4" name="Rectangle 3"/>
            <p:cNvSpPr/>
            <p:nvPr/>
          </p:nvSpPr>
          <p:spPr>
            <a:xfrm>
              <a:off x="0" y="2329749"/>
              <a:ext cx="2563107" cy="15378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856" dirty="0">
                  <a:solidFill>
                    <a:srgbClr val="FFFFFF"/>
                  </a:solidFill>
                </a:rPr>
                <a:t>Query Rules</a:t>
              </a:r>
            </a:p>
          </p:txBody>
        </p:sp>
      </p:grpSp>
      <p:pic>
        <p:nvPicPr>
          <p:cNvPr id="5" name="Picture 4"/>
          <p:cNvPicPr>
            <a:picLocks noChangeAspect="1"/>
          </p:cNvPicPr>
          <p:nvPr/>
        </p:nvPicPr>
        <p:blipFill rotWithShape="1">
          <a:blip r:embed="rId2"/>
          <a:srcRect l="25625" t="19474" r="35037"/>
          <a:stretch/>
        </p:blipFill>
        <p:spPr>
          <a:xfrm>
            <a:off x="187305" y="525462"/>
            <a:ext cx="4773495" cy="5801804"/>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7101105" y="1864723"/>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IW focused</a:t>
            </a:r>
            <a:endParaRPr lang="en-US" dirty="0">
              <a:solidFill>
                <a:srgbClr val="FFFFFF"/>
              </a:solidFill>
            </a:endParaRPr>
          </a:p>
        </p:txBody>
      </p:sp>
      <p:sp>
        <p:nvSpPr>
          <p:cNvPr id="7" name="Rectangle 6"/>
          <p:cNvSpPr/>
          <p:nvPr/>
        </p:nvSpPr>
        <p:spPr>
          <a:xfrm>
            <a:off x="5196105" y="3465730"/>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Manipulate Search Results</a:t>
            </a:r>
            <a:endParaRPr lang="en-US" dirty="0">
              <a:solidFill>
                <a:srgbClr val="FFFFFF"/>
              </a:solidFill>
            </a:endParaRPr>
          </a:p>
        </p:txBody>
      </p:sp>
      <p:sp>
        <p:nvSpPr>
          <p:cNvPr id="9" name="Rectangle 8"/>
          <p:cNvSpPr/>
          <p:nvPr/>
        </p:nvSpPr>
        <p:spPr>
          <a:xfrm>
            <a:off x="5206723" y="1856785"/>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UI based</a:t>
            </a:r>
            <a:endParaRPr lang="en-US" dirty="0">
              <a:solidFill>
                <a:srgbClr val="FFFFFF"/>
              </a:solidFill>
            </a:endParaRPr>
          </a:p>
        </p:txBody>
      </p:sp>
      <p:pic>
        <p:nvPicPr>
          <p:cNvPr id="10" name="Picture 9"/>
          <p:cNvPicPr>
            <a:picLocks noChangeAspect="1"/>
          </p:cNvPicPr>
          <p:nvPr/>
        </p:nvPicPr>
        <p:blipFill rotWithShape="1">
          <a:blip r:embed="rId3"/>
          <a:srcRect l="1250" t="7895" r="23125" b="5789"/>
          <a:stretch/>
        </p:blipFill>
        <p:spPr>
          <a:xfrm>
            <a:off x="7092713" y="3587648"/>
            <a:ext cx="4963072" cy="3363404"/>
          </a:xfrm>
          <a:prstGeom prst="flowChartDocumen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297014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7" name="Rounded Rectangle 26"/>
          <p:cNvSpPr/>
          <p:nvPr/>
        </p:nvSpPr>
        <p:spPr bwMode="auto">
          <a:xfrm>
            <a:off x="8609080" y="5320681"/>
            <a:ext cx="1284074" cy="1587404"/>
          </a:xfrm>
          <a:prstGeom prst="roundRect">
            <a:avLst>
              <a:gd name="adj" fmla="val 5743"/>
            </a:avLst>
          </a:prstGeom>
          <a:no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solidFill>
            </a:endParaRPr>
          </a:p>
        </p:txBody>
      </p:sp>
      <p:sp>
        <p:nvSpPr>
          <p:cNvPr id="2" name="Title 1"/>
          <p:cNvSpPr>
            <a:spLocks noGrp="1"/>
          </p:cNvSpPr>
          <p:nvPr>
            <p:ph type="title"/>
          </p:nvPr>
        </p:nvSpPr>
        <p:spPr>
          <a:xfrm>
            <a:off x="581508" y="480814"/>
            <a:ext cx="11370961" cy="762786"/>
          </a:xfrm>
          <a:noFill/>
        </p:spPr>
        <p:txBody>
          <a:bodyPr>
            <a:noAutofit/>
          </a:bodyPr>
          <a:lstStyle/>
          <a:p>
            <a:pPr algn="ctr"/>
            <a:r>
              <a:rPr lang="en-US" sz="2244" dirty="0">
                <a:solidFill>
                  <a:schemeClr val="bg1"/>
                </a:solidFill>
                <a:latin typeface="+mn-lt"/>
                <a:cs typeface="Humanst521 BT"/>
              </a:rPr>
              <a:t>Adaptive experiences powers </a:t>
            </a:r>
            <a:r>
              <a:rPr lang="en-US" sz="2244" b="1" dirty="0">
                <a:solidFill>
                  <a:schemeClr val="bg1"/>
                </a:solidFill>
                <a:latin typeface="+mn-lt"/>
                <a:cs typeface="Humanst521 BT"/>
              </a:rPr>
              <a:t>flexible consumption </a:t>
            </a:r>
            <a:r>
              <a:rPr lang="en-US" sz="2244" dirty="0">
                <a:solidFill>
                  <a:schemeClr val="bg1"/>
                </a:solidFill>
                <a:latin typeface="+mn-lt"/>
                <a:cs typeface="Humanst521 BT"/>
              </a:rPr>
              <a:t>and</a:t>
            </a:r>
            <a:r>
              <a:rPr lang="en-US" sz="2244" dirty="0">
                <a:solidFill>
                  <a:schemeClr val="bg1"/>
                </a:solidFill>
                <a:latin typeface="+mn-lt"/>
              </a:rPr>
              <a:t> </a:t>
            </a:r>
            <a:r>
              <a:rPr lang="en-US" sz="2244" b="1" dirty="0">
                <a:solidFill>
                  <a:schemeClr val="bg1"/>
                </a:solidFill>
                <a:latin typeface="+mn-lt"/>
              </a:rPr>
              <a:t>re-use </a:t>
            </a:r>
            <a:r>
              <a:rPr lang="en-US" sz="2244" dirty="0">
                <a:solidFill>
                  <a:schemeClr val="bg1"/>
                </a:solidFill>
                <a:latin typeface="+mn-lt"/>
                <a:cs typeface="Humanst521 BT"/>
              </a:rPr>
              <a:t>by separating </a:t>
            </a:r>
            <a:r>
              <a:rPr lang="en-US" sz="2244" b="1" dirty="0">
                <a:solidFill>
                  <a:schemeClr val="bg1"/>
                </a:solidFill>
                <a:latin typeface="+mn-lt"/>
                <a:cs typeface="Humanst521 BT"/>
              </a:rPr>
              <a:t>content management </a:t>
            </a:r>
            <a:r>
              <a:rPr lang="en-US" sz="2244" dirty="0">
                <a:solidFill>
                  <a:schemeClr val="bg1"/>
                </a:solidFill>
                <a:latin typeface="+mn-lt"/>
                <a:cs typeface="Humanst521 BT"/>
              </a:rPr>
              <a:t>and</a:t>
            </a:r>
            <a:r>
              <a:rPr lang="en-US" sz="2244" dirty="0">
                <a:solidFill>
                  <a:schemeClr val="bg1"/>
                </a:solidFill>
                <a:latin typeface="+mn-lt"/>
              </a:rPr>
              <a:t> </a:t>
            </a:r>
            <a:r>
              <a:rPr lang="en-US" sz="2244" b="1" dirty="0">
                <a:solidFill>
                  <a:schemeClr val="bg1"/>
                </a:solidFill>
                <a:latin typeface="+mn-lt"/>
                <a:cs typeface="Humanst521 BT"/>
              </a:rPr>
              <a:t>site experience </a:t>
            </a:r>
            <a:r>
              <a:rPr lang="en-US" sz="2244" dirty="0">
                <a:solidFill>
                  <a:schemeClr val="bg1"/>
                </a:solidFill>
                <a:latin typeface="+mn-lt"/>
                <a:cs typeface="Humanst521 BT"/>
              </a:rPr>
              <a:t>workflows</a:t>
            </a:r>
          </a:p>
        </p:txBody>
      </p:sp>
      <p:sp>
        <p:nvSpPr>
          <p:cNvPr id="42" name="Rounded Rectangle 41"/>
          <p:cNvSpPr/>
          <p:nvPr/>
        </p:nvSpPr>
        <p:spPr bwMode="auto">
          <a:xfrm>
            <a:off x="2640823" y="4804769"/>
            <a:ext cx="7252331" cy="385520"/>
          </a:xfrm>
          <a:prstGeom prst="roundRect">
            <a:avLst>
              <a:gd name="adj" fmla="val 14382"/>
            </a:avLst>
          </a:prstGeom>
          <a:no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040" dirty="0">
                <a:solidFill>
                  <a:srgbClr val="FFFFFF"/>
                </a:solidFill>
              </a:rPr>
              <a:t>Combining static and dynamic content through Search</a:t>
            </a:r>
          </a:p>
        </p:txBody>
      </p:sp>
      <p:sp>
        <p:nvSpPr>
          <p:cNvPr id="43" name="Rounded Rectangle 42"/>
          <p:cNvSpPr/>
          <p:nvPr/>
        </p:nvSpPr>
        <p:spPr bwMode="auto">
          <a:xfrm>
            <a:off x="5616932" y="5322450"/>
            <a:ext cx="1560042" cy="1571338"/>
          </a:xfrm>
          <a:prstGeom prst="roundRect">
            <a:avLst>
              <a:gd name="adj" fmla="val 5743"/>
            </a:avLst>
          </a:prstGeom>
          <a:no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solidFill>
            </a:endParaRPr>
          </a:p>
        </p:txBody>
      </p:sp>
      <p:sp>
        <p:nvSpPr>
          <p:cNvPr id="44" name="TextBox 43"/>
          <p:cNvSpPr txBox="1"/>
          <p:nvPr/>
        </p:nvSpPr>
        <p:spPr>
          <a:xfrm>
            <a:off x="5750192" y="5437986"/>
            <a:ext cx="1421198" cy="192135"/>
          </a:xfrm>
          <a:prstGeom prst="rect">
            <a:avLst/>
          </a:prstGeom>
          <a:noFill/>
        </p:spPr>
        <p:txBody>
          <a:bodyPr wrap="none" lIns="0" tIns="0" rIns="0" bIns="0" rtlCol="0">
            <a:spAutoFit/>
          </a:bodyPr>
          <a:lstStyle/>
          <a:p>
            <a:pPr defTabSz="466298"/>
            <a:r>
              <a:rPr lang="en-US" sz="1224" dirty="0">
                <a:solidFill>
                  <a:srgbClr val="FFFFFF"/>
                </a:solidFill>
              </a:rPr>
              <a:t>PRODUCT CATALOG</a:t>
            </a:r>
          </a:p>
        </p:txBody>
      </p:sp>
      <p:sp>
        <p:nvSpPr>
          <p:cNvPr id="47" name="Rounded Rectangle 46"/>
          <p:cNvSpPr/>
          <p:nvPr/>
        </p:nvSpPr>
        <p:spPr bwMode="auto">
          <a:xfrm>
            <a:off x="7336287" y="5322451"/>
            <a:ext cx="1151876" cy="1587404"/>
          </a:xfrm>
          <a:prstGeom prst="roundRect">
            <a:avLst>
              <a:gd name="adj" fmla="val 5743"/>
            </a:avLst>
          </a:prstGeom>
          <a:no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solidFill>
            </a:endParaRPr>
          </a:p>
        </p:txBody>
      </p:sp>
      <p:sp>
        <p:nvSpPr>
          <p:cNvPr id="48" name="TextBox 47"/>
          <p:cNvSpPr txBox="1"/>
          <p:nvPr/>
        </p:nvSpPr>
        <p:spPr>
          <a:xfrm>
            <a:off x="7455983" y="5438102"/>
            <a:ext cx="1082314" cy="192135"/>
          </a:xfrm>
          <a:prstGeom prst="rect">
            <a:avLst/>
          </a:prstGeom>
          <a:noFill/>
        </p:spPr>
        <p:txBody>
          <a:bodyPr wrap="none" lIns="0" tIns="0" rIns="0" bIns="0" rtlCol="0">
            <a:spAutoFit/>
          </a:bodyPr>
          <a:lstStyle/>
          <a:p>
            <a:pPr defTabSz="466298"/>
            <a:r>
              <a:rPr lang="en-US" sz="1224" dirty="0">
                <a:solidFill>
                  <a:srgbClr val="FFFFFF"/>
                </a:solidFill>
              </a:rPr>
              <a:t>JOB OPENINGS</a:t>
            </a:r>
          </a:p>
        </p:txBody>
      </p:sp>
      <p:sp>
        <p:nvSpPr>
          <p:cNvPr id="49" name="Rounded Rectangle 48"/>
          <p:cNvSpPr/>
          <p:nvPr/>
        </p:nvSpPr>
        <p:spPr bwMode="auto">
          <a:xfrm>
            <a:off x="4309578" y="5322450"/>
            <a:ext cx="1202906" cy="1571337"/>
          </a:xfrm>
          <a:prstGeom prst="roundRect">
            <a:avLst>
              <a:gd name="adj" fmla="val 5743"/>
            </a:avLst>
          </a:prstGeom>
          <a:no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solidFill>
            </a:endParaRPr>
          </a:p>
        </p:txBody>
      </p:sp>
      <p:sp>
        <p:nvSpPr>
          <p:cNvPr id="50" name="TextBox 49"/>
          <p:cNvSpPr txBox="1"/>
          <p:nvPr/>
        </p:nvSpPr>
        <p:spPr>
          <a:xfrm>
            <a:off x="4409617" y="5440123"/>
            <a:ext cx="1073027" cy="192135"/>
          </a:xfrm>
          <a:prstGeom prst="rect">
            <a:avLst/>
          </a:prstGeom>
          <a:noFill/>
        </p:spPr>
        <p:txBody>
          <a:bodyPr wrap="none" lIns="0" tIns="0" rIns="0" bIns="0" rtlCol="0">
            <a:spAutoFit/>
          </a:bodyPr>
          <a:lstStyle/>
          <a:p>
            <a:pPr defTabSz="466298"/>
            <a:r>
              <a:rPr lang="en-US" sz="1224" dirty="0">
                <a:solidFill>
                  <a:srgbClr val="FFFFFF"/>
                </a:solidFill>
              </a:rPr>
              <a:t>ASSET LIBRARY</a:t>
            </a:r>
          </a:p>
        </p:txBody>
      </p:sp>
      <p:sp>
        <p:nvSpPr>
          <p:cNvPr id="56" name="Rounded Rectangle 55"/>
          <p:cNvSpPr/>
          <p:nvPr/>
        </p:nvSpPr>
        <p:spPr bwMode="auto">
          <a:xfrm>
            <a:off x="2652930" y="5322451"/>
            <a:ext cx="1494061" cy="1571338"/>
          </a:xfrm>
          <a:prstGeom prst="roundRect">
            <a:avLst>
              <a:gd name="adj" fmla="val 5743"/>
            </a:avLst>
          </a:prstGeom>
          <a:noFill/>
          <a:ln w="19050">
            <a:solidFill>
              <a:schemeClr val="tx1">
                <a:lumMod val="50000"/>
                <a:lumOff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FFFFFF"/>
              </a:solidFill>
            </a:endParaRPr>
          </a:p>
        </p:txBody>
      </p:sp>
      <p:sp>
        <p:nvSpPr>
          <p:cNvPr id="57" name="TextBox 56"/>
          <p:cNvSpPr txBox="1"/>
          <p:nvPr/>
        </p:nvSpPr>
        <p:spPr>
          <a:xfrm>
            <a:off x="2820515" y="5423654"/>
            <a:ext cx="662926" cy="192135"/>
          </a:xfrm>
          <a:prstGeom prst="rect">
            <a:avLst/>
          </a:prstGeom>
          <a:noFill/>
        </p:spPr>
        <p:txBody>
          <a:bodyPr wrap="none" lIns="0" tIns="0" rIns="0" bIns="0" rtlCol="0">
            <a:spAutoFit/>
          </a:bodyPr>
          <a:lstStyle/>
          <a:p>
            <a:pPr defTabSz="466298"/>
            <a:r>
              <a:rPr lang="en-US" sz="1224" dirty="0">
                <a:solidFill>
                  <a:srgbClr val="FFFFFF"/>
                </a:solidFill>
              </a:rPr>
              <a:t>ARTICLES</a:t>
            </a:r>
          </a:p>
        </p:txBody>
      </p:sp>
      <p:pic>
        <p:nvPicPr>
          <p:cNvPr id="59" name="Picture 58"/>
          <p:cNvPicPr>
            <a:picLocks noChangeAspect="1"/>
          </p:cNvPicPr>
          <p:nvPr/>
        </p:nvPicPr>
        <p:blipFill rotWithShape="1">
          <a:blip r:embed="rId3" cstate="print">
            <a:extLst>
              <a:ext uri="{28A0092B-C50C-407E-A947-70E740481C1C}">
                <a14:useLocalDpi xmlns:a14="http://schemas.microsoft.com/office/drawing/2010/main" val="0"/>
              </a:ext>
            </a:extLst>
          </a:blip>
          <a:srcRect l="25761" t="69990" b="4917"/>
          <a:stretch/>
        </p:blipFill>
        <p:spPr>
          <a:xfrm>
            <a:off x="5668353" y="5751461"/>
            <a:ext cx="1508622" cy="509921"/>
          </a:xfrm>
          <a:prstGeom prst="rect">
            <a:avLst/>
          </a:prstGeom>
          <a:ln>
            <a:noFill/>
          </a:ln>
          <a:effectLst/>
        </p:spPr>
      </p:pic>
      <p:pic>
        <p:nvPicPr>
          <p:cNvPr id="61" name="Picture 60"/>
          <p:cNvPicPr>
            <a:picLocks noChangeAspect="1"/>
          </p:cNvPicPr>
          <p:nvPr/>
        </p:nvPicPr>
        <p:blipFill rotWithShape="1">
          <a:blip r:embed="rId4" cstate="print">
            <a:extLst>
              <a:ext uri="{28A0092B-C50C-407E-A947-70E740481C1C}">
                <a14:useLocalDpi xmlns:a14="http://schemas.microsoft.com/office/drawing/2010/main" val="0"/>
              </a:ext>
            </a:extLst>
          </a:blip>
          <a:srcRect l="2804" t="50000" r="73224" b="36383"/>
          <a:stretch/>
        </p:blipFill>
        <p:spPr>
          <a:xfrm>
            <a:off x="7455984" y="5787238"/>
            <a:ext cx="834907" cy="474275"/>
          </a:xfrm>
          <a:prstGeom prst="rect">
            <a:avLst/>
          </a:prstGeom>
          <a:ln>
            <a:noFill/>
          </a:ln>
          <a:effectLst/>
        </p:spPr>
      </p:pic>
      <p:pic>
        <p:nvPicPr>
          <p:cNvPr id="62" name="Picture 61"/>
          <p:cNvPicPr>
            <a:picLocks noChangeAspect="1"/>
          </p:cNvPicPr>
          <p:nvPr/>
        </p:nvPicPr>
        <p:blipFill rotWithShape="1">
          <a:blip r:embed="rId4" cstate="print">
            <a:extLst>
              <a:ext uri="{28A0092B-C50C-407E-A947-70E740481C1C}">
                <a14:useLocalDpi xmlns:a14="http://schemas.microsoft.com/office/drawing/2010/main" val="0"/>
              </a:ext>
            </a:extLst>
          </a:blip>
          <a:srcRect l="26776" t="50000" r="49252" b="36383"/>
          <a:stretch/>
        </p:blipFill>
        <p:spPr>
          <a:xfrm>
            <a:off x="7472160" y="6334656"/>
            <a:ext cx="834907" cy="474275"/>
          </a:xfrm>
          <a:prstGeom prst="rect">
            <a:avLst/>
          </a:prstGeom>
          <a:ln>
            <a:noFill/>
          </a:ln>
          <a:effectLst/>
        </p:spPr>
      </p:pic>
      <p:pic>
        <p:nvPicPr>
          <p:cNvPr id="3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76107" y="1951812"/>
            <a:ext cx="1627188" cy="2552602"/>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026" name="Picture 2" descr="C:\Users\janhs\AppData\Local\Microsoft\Windows\Temporary Internet Files\Content.Outlook\1XB8H63D\Yellowfield (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8832" y="1969616"/>
            <a:ext cx="1359192" cy="2533159"/>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descr="C:\Users\janhs\AppData\Local\Microsoft\Windows\Temporary Internet Files\Content.Outlook\1XB8H63D\WWIToday (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73853" y="1951812"/>
            <a:ext cx="1486103" cy="2552602"/>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Users\janhs\AppData\Local\Microsoft\Windows\Temporary Internet Files\Content.Outlook\1XB8H63D\Yellowfield (4).png"/>
          <p:cNvPicPr>
            <a:picLocks noChangeAspect="1" noChangeArrowheads="1"/>
          </p:cNvPicPr>
          <p:nvPr/>
        </p:nvPicPr>
        <p:blipFill rotWithShape="1">
          <a:blip r:embed="rId6">
            <a:extLst>
              <a:ext uri="{28A0092B-C50C-407E-A947-70E740481C1C}">
                <a14:useLocalDpi xmlns:a14="http://schemas.microsoft.com/office/drawing/2010/main" val="0"/>
              </a:ext>
            </a:extLst>
          </a:blip>
          <a:srcRect t="50871" r="33364" b="21303"/>
          <a:stretch/>
        </p:blipFill>
        <p:spPr bwMode="auto">
          <a:xfrm>
            <a:off x="2739328" y="5807088"/>
            <a:ext cx="1125805" cy="87615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janhs\AppData\Local\Microsoft\Windows\Temporary Internet Files\Content.Outlook\1XB8H63D\Yellowfield (4).png"/>
          <p:cNvPicPr>
            <a:picLocks noChangeAspect="1" noChangeArrowheads="1"/>
          </p:cNvPicPr>
          <p:nvPr/>
        </p:nvPicPr>
        <p:blipFill rotWithShape="1">
          <a:blip r:embed="rId6">
            <a:extLst>
              <a:ext uri="{28A0092B-C50C-407E-A947-70E740481C1C}">
                <a14:useLocalDpi xmlns:a14="http://schemas.microsoft.com/office/drawing/2010/main" val="0"/>
              </a:ext>
            </a:extLst>
          </a:blip>
          <a:srcRect l="3200" t="34418" r="73198" b="57210"/>
          <a:stretch/>
        </p:blipFill>
        <p:spPr bwMode="auto">
          <a:xfrm>
            <a:off x="4449596" y="5787411"/>
            <a:ext cx="681706" cy="45065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5" descr="C:\Users\janhs\AppData\Local\Microsoft\Windows\Temporary Internet Files\Content.Outlook\1XB8H63D\Yellowfield (4).png"/>
          <p:cNvPicPr>
            <a:picLocks noChangeAspect="1" noChangeArrowheads="1"/>
          </p:cNvPicPr>
          <p:nvPr/>
        </p:nvPicPr>
        <p:blipFill rotWithShape="1">
          <a:blip r:embed="rId6">
            <a:extLst>
              <a:ext uri="{28A0092B-C50C-407E-A947-70E740481C1C}">
                <a14:useLocalDpi xmlns:a14="http://schemas.microsoft.com/office/drawing/2010/main" val="0"/>
              </a:ext>
            </a:extLst>
          </a:blip>
          <a:srcRect l="26077" t="34418" r="50320" b="57210"/>
          <a:stretch/>
        </p:blipFill>
        <p:spPr bwMode="auto">
          <a:xfrm>
            <a:off x="4414732" y="6333726"/>
            <a:ext cx="716572" cy="47370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rotWithShape="1">
          <a:blip r:embed="rId8" cstate="print">
            <a:extLst>
              <a:ext uri="{28A0092B-C50C-407E-A947-70E740481C1C}">
                <a14:useLocalDpi xmlns:a14="http://schemas.microsoft.com/office/drawing/2010/main" val="0"/>
              </a:ext>
            </a:extLst>
          </a:blip>
          <a:srcRect l="63593" t="7132" r="5167" b="65832"/>
          <a:stretch/>
        </p:blipFill>
        <p:spPr>
          <a:xfrm>
            <a:off x="8743305" y="5769057"/>
            <a:ext cx="1029383" cy="890812"/>
          </a:xfrm>
          <a:prstGeom prst="rect">
            <a:avLst/>
          </a:prstGeom>
          <a:ln>
            <a:solidFill>
              <a:schemeClr val="bg1">
                <a:lumMod val="75000"/>
              </a:schemeClr>
            </a:solidFill>
          </a:ln>
          <a:effectLst/>
        </p:spPr>
      </p:pic>
      <p:sp>
        <p:nvSpPr>
          <p:cNvPr id="28" name="TextBox 27"/>
          <p:cNvSpPr txBox="1"/>
          <p:nvPr/>
        </p:nvSpPr>
        <p:spPr>
          <a:xfrm>
            <a:off x="8774539" y="5440123"/>
            <a:ext cx="922681" cy="192135"/>
          </a:xfrm>
          <a:prstGeom prst="rect">
            <a:avLst/>
          </a:prstGeom>
          <a:noFill/>
        </p:spPr>
        <p:txBody>
          <a:bodyPr wrap="none" lIns="0" tIns="0" rIns="0" bIns="0" rtlCol="0">
            <a:spAutoFit/>
          </a:bodyPr>
          <a:lstStyle/>
          <a:p>
            <a:pPr defTabSz="466298"/>
            <a:r>
              <a:rPr lang="en-US" sz="1224" dirty="0">
                <a:solidFill>
                  <a:srgbClr val="FFFFFF"/>
                </a:solidFill>
              </a:rPr>
              <a:t>NAVIGATION</a:t>
            </a:r>
          </a:p>
        </p:txBody>
      </p:sp>
    </p:spTree>
    <p:extLst>
      <p:ext uri="{BB962C8B-B14F-4D97-AF65-F5344CB8AC3E}">
        <p14:creationId xmlns:p14="http://schemas.microsoft.com/office/powerpoint/2010/main" val="389722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10" presetClass="entr" presetSubtype="0" fill="hold"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par>
                                <p:cTn id="38" presetID="10" presetClass="entr" presetSubtype="0" fill="hold"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500"/>
                                        <p:tgtEl>
                                          <p:spTgt spid="62"/>
                                        </p:tgtEl>
                                      </p:cBhvr>
                                    </p:animEffect>
                                  </p:childTnLst>
                                </p:cTn>
                              </p:par>
                              <p:par>
                                <p:cTn id="41" presetID="10" presetClass="entr" presetSubtype="0" fill="hold" nodeType="withEffect">
                                  <p:stCondLst>
                                    <p:cond delay="0"/>
                                  </p:stCondLst>
                                  <p:childTnLst>
                                    <p:set>
                                      <p:cBhvr>
                                        <p:cTn id="42" dur="1" fill="hold">
                                          <p:stCondLst>
                                            <p:cond delay="0"/>
                                          </p:stCondLst>
                                        </p:cTn>
                                        <p:tgtEl>
                                          <p:spTgt spid="1028"/>
                                        </p:tgtEl>
                                        <p:attrNameLst>
                                          <p:attrName>style.visibility</p:attrName>
                                        </p:attrNameLst>
                                      </p:cBhvr>
                                      <p:to>
                                        <p:strVal val="visible"/>
                                      </p:to>
                                    </p:set>
                                    <p:animEffect transition="in" filter="fade">
                                      <p:cBhvr>
                                        <p:cTn id="43" dur="500"/>
                                        <p:tgtEl>
                                          <p:spTgt spid="1028"/>
                                        </p:tgtEl>
                                      </p:cBhvr>
                                    </p:animEffect>
                                  </p:childTnLst>
                                </p:cTn>
                              </p:par>
                              <p:par>
                                <p:cTn id="44" presetID="10" presetClass="entr" presetSubtype="0" fill="hold" nodeType="withEffect">
                                  <p:stCondLst>
                                    <p:cond delay="0"/>
                                  </p:stCondLst>
                                  <p:childTnLst>
                                    <p:set>
                                      <p:cBhvr>
                                        <p:cTn id="45" dur="1" fill="hold">
                                          <p:stCondLst>
                                            <p:cond delay="0"/>
                                          </p:stCondLst>
                                        </p:cTn>
                                        <p:tgtEl>
                                          <p:spTgt spid="1029"/>
                                        </p:tgtEl>
                                        <p:attrNameLst>
                                          <p:attrName>style.visibility</p:attrName>
                                        </p:attrNameLst>
                                      </p:cBhvr>
                                      <p:to>
                                        <p:strVal val="visible"/>
                                      </p:to>
                                    </p:set>
                                    <p:animEffect transition="in" filter="fade">
                                      <p:cBhvr>
                                        <p:cTn id="46" dur="500"/>
                                        <p:tgtEl>
                                          <p:spTgt spid="1029"/>
                                        </p:tgtEl>
                                      </p:cBhvr>
                                    </p:animEffect>
                                  </p:childTnLst>
                                </p:cTn>
                              </p:par>
                              <p:par>
                                <p:cTn id="47" presetID="10" presetClass="entr" presetSubtype="0"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childTnLst>
                                </p:cTn>
                              </p:par>
                              <p:par>
                                <p:cTn id="61" presetID="10" presetClass="entr" presetSubtype="0"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nodeType="withEffect">
                                  <p:stCondLst>
                                    <p:cond delay="0"/>
                                  </p:stCondLst>
                                  <p:childTnLst>
                                    <p:set>
                                      <p:cBhvr>
                                        <p:cTn id="65" dur="1" fill="hold">
                                          <p:stCondLst>
                                            <p:cond delay="0"/>
                                          </p:stCondLst>
                                        </p:cTn>
                                        <p:tgtEl>
                                          <p:spTgt spid="1026"/>
                                        </p:tgtEl>
                                        <p:attrNameLst>
                                          <p:attrName>style.visibility</p:attrName>
                                        </p:attrNameLst>
                                      </p:cBhvr>
                                      <p:to>
                                        <p:strVal val="visible"/>
                                      </p:to>
                                    </p:set>
                                    <p:animEffect transition="in" filter="fade">
                                      <p:cBhvr>
                                        <p:cTn id="66" dur="500"/>
                                        <p:tgtEl>
                                          <p:spTgt spid="1026"/>
                                        </p:tgtEl>
                                      </p:cBhvr>
                                    </p:animEffect>
                                  </p:childTnLst>
                                </p:cTn>
                              </p:par>
                              <p:par>
                                <p:cTn id="67" presetID="10" presetClass="entr" presetSubtype="0" fill="hold" nodeType="withEffect">
                                  <p:stCondLst>
                                    <p:cond delay="0"/>
                                  </p:stCondLst>
                                  <p:childTnLst>
                                    <p:set>
                                      <p:cBhvr>
                                        <p:cTn id="68" dur="1" fill="hold">
                                          <p:stCondLst>
                                            <p:cond delay="0"/>
                                          </p:stCondLst>
                                        </p:cTn>
                                        <p:tgtEl>
                                          <p:spTgt spid="1027"/>
                                        </p:tgtEl>
                                        <p:attrNameLst>
                                          <p:attrName>style.visibility</p:attrName>
                                        </p:attrNameLst>
                                      </p:cBhvr>
                                      <p:to>
                                        <p:strVal val="visible"/>
                                      </p:to>
                                    </p:set>
                                    <p:animEffect transition="in" filter="fade">
                                      <p:cBhvr>
                                        <p:cTn id="69"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2" grpId="0" animBg="1"/>
      <p:bldP spid="43" grpId="0" animBg="1"/>
      <p:bldP spid="44" grpId="0"/>
      <p:bldP spid="47" grpId="0" animBg="1"/>
      <p:bldP spid="48" grpId="0"/>
      <p:bldP spid="49" grpId="0" animBg="1"/>
      <p:bldP spid="50" grpId="0"/>
      <p:bldP spid="56" grpId="0" animBg="1"/>
      <p:bldP spid="5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C:\Users\janhs\AppData\Local\Microsoft\Windows\Temporary Internet Files\Content.Outlook\4OAUFH1C\SearchMP3.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21292" y="3151803"/>
            <a:ext cx="2557844" cy="2819766"/>
          </a:xfrm>
          <a:prstGeom prst="rect">
            <a:avLst/>
          </a:prstGeom>
          <a:noFill/>
          <a:ln>
            <a:solidFill>
              <a:schemeClr val="bg1">
                <a:lumMod val="50000"/>
              </a:schemeClr>
            </a:solidFill>
          </a:ln>
        </p:spPr>
      </p:pic>
      <p:pic>
        <p:nvPicPr>
          <p:cNvPr id="7" name="Picture 6" descr="C:\Users\janhs\AppData\Local\Microsoft\Windows\Temporary Internet Files\Content.Outlook\4OAUFH1C\SearchMP3Promoted.png"/>
          <p:cNvPicPr/>
          <p:nvPr/>
        </p:nvPicPr>
        <p:blipFill>
          <a:blip r:embed="rId3">
            <a:extLst>
              <a:ext uri="{28A0092B-C50C-407E-A947-70E740481C1C}">
                <a14:useLocalDpi xmlns:a14="http://schemas.microsoft.com/office/drawing/2010/main" val="0"/>
              </a:ext>
            </a:extLst>
          </a:blip>
          <a:srcRect/>
          <a:stretch>
            <a:fillRect/>
          </a:stretch>
        </p:blipFill>
        <p:spPr bwMode="auto">
          <a:xfrm>
            <a:off x="5151437" y="2049462"/>
            <a:ext cx="3971602" cy="4404574"/>
          </a:xfrm>
          <a:prstGeom prst="rect">
            <a:avLst/>
          </a:prstGeom>
          <a:noFill/>
          <a:ln>
            <a:solidFill>
              <a:schemeClr val="bg1">
                <a:lumMod val="50000"/>
              </a:schemeClr>
            </a:solidFill>
          </a:ln>
        </p:spPr>
      </p:pic>
      <p:sp>
        <p:nvSpPr>
          <p:cNvPr id="8" name="Oval 7"/>
          <p:cNvSpPr/>
          <p:nvPr/>
        </p:nvSpPr>
        <p:spPr bwMode="auto">
          <a:xfrm>
            <a:off x="3700215" y="4443221"/>
            <a:ext cx="562692" cy="558451"/>
          </a:xfrm>
          <a:prstGeom prst="ellipse">
            <a:avLst/>
          </a:prstGeom>
          <a:noFill/>
          <a:ln w="38100">
            <a:solidFill>
              <a:schemeClr val="accent2">
                <a:lumMod val="60000"/>
                <a:lumOff val="40000"/>
              </a:schemeClr>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9" name="Oval 8"/>
          <p:cNvSpPr/>
          <p:nvPr/>
        </p:nvSpPr>
        <p:spPr bwMode="auto">
          <a:xfrm>
            <a:off x="6109494" y="2951110"/>
            <a:ext cx="1027743" cy="863854"/>
          </a:xfrm>
          <a:prstGeom prst="ellipse">
            <a:avLst/>
          </a:prstGeom>
          <a:noFill/>
          <a:ln w="38100">
            <a:solidFill>
              <a:schemeClr val="accent2">
                <a:lumMod val="60000"/>
                <a:lumOff val="40000"/>
              </a:schemeClr>
            </a:solid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cxnSp>
        <p:nvCxnSpPr>
          <p:cNvPr id="11" name="Straight Arrow Connector 10"/>
          <p:cNvCxnSpPr/>
          <p:nvPr/>
        </p:nvCxnSpPr>
        <p:spPr>
          <a:xfrm flipV="1">
            <a:off x="4324836" y="3688455"/>
            <a:ext cx="1784656" cy="836549"/>
          </a:xfrm>
          <a:prstGeom prst="straightConnector1">
            <a:avLst/>
          </a:prstGeom>
          <a:noFill/>
          <a:ln w="38100">
            <a:solidFill>
              <a:schemeClr val="accent2">
                <a:lumMod val="60000"/>
                <a:lumOff val="40000"/>
              </a:schemeClr>
            </a:solidFill>
            <a:headEnd type="none" w="med" len="med"/>
            <a:tailEnd type="stealth" w="lg" len="lg"/>
          </a:ln>
        </p:spPr>
        <p:style>
          <a:lnRef idx="1">
            <a:schemeClr val="accent4"/>
          </a:lnRef>
          <a:fillRef idx="3">
            <a:schemeClr val="accent4"/>
          </a:fillRef>
          <a:effectRef idx="2">
            <a:schemeClr val="accent4"/>
          </a:effectRef>
          <a:fontRef idx="minor">
            <a:schemeClr val="lt1"/>
          </a:fontRef>
        </p:style>
      </p:cxnSp>
      <p:sp>
        <p:nvSpPr>
          <p:cNvPr id="13" name="Footer Placeholder 3"/>
          <p:cNvSpPr txBox="1">
            <a:spLocks/>
          </p:cNvSpPr>
          <p:nvPr/>
        </p:nvSpPr>
        <p:spPr>
          <a:xfrm>
            <a:off x="3314698" y="6391252"/>
            <a:ext cx="1664438" cy="372394"/>
          </a:xfrm>
          <a:prstGeom prst="rect">
            <a:avLst/>
          </a:prstGeom>
        </p:spPr>
        <p:txBody>
          <a:bodyPr anchor="b"/>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18" i="1" dirty="0">
                <a:solidFill>
                  <a:srgbClr val="A9A57C"/>
                </a:solidFill>
              </a:rPr>
              <a:t>Microsoft Confidential</a:t>
            </a:r>
          </a:p>
        </p:txBody>
      </p:sp>
      <p:sp>
        <p:nvSpPr>
          <p:cNvPr id="12" name="Title 1"/>
          <p:cNvSpPr txBox="1">
            <a:spLocks/>
          </p:cNvSpPr>
          <p:nvPr/>
        </p:nvSpPr>
        <p:spPr>
          <a:xfrm>
            <a:off x="2029072" y="864611"/>
            <a:ext cx="8393430" cy="1026894"/>
          </a:xfrm>
          <a:prstGeom prst="rect">
            <a:avLst/>
          </a:prstGeom>
        </p:spPr>
        <p:txBody>
          <a:bodyPr vert="horz" lIns="0" tIns="0" rIns="0" bIns="0" rtlCol="0" anchor="t" anchorCtr="0">
            <a:noAutofit/>
          </a:bodyPr>
          <a:lstStyle>
            <a:lvl1pPr algn="l" defTabSz="457200" rtl="0" eaLnBrk="1" latinLnBrk="0" hangingPunct="1">
              <a:spcBef>
                <a:spcPct val="0"/>
              </a:spcBef>
              <a:buNone/>
              <a:defRPr sz="3200" b="0" i="0" kern="1200">
                <a:solidFill>
                  <a:schemeClr val="tx2"/>
                </a:solidFill>
                <a:latin typeface="Humanst521 BT"/>
                <a:ea typeface="+mj-ea"/>
                <a:cs typeface="Humanst521 BT"/>
              </a:defRPr>
            </a:lvl1pPr>
          </a:lstStyle>
          <a:p>
            <a:pPr algn="ctr"/>
            <a:r>
              <a:rPr lang="en-US" sz="2448" i="1" dirty="0">
                <a:solidFill>
                  <a:srgbClr val="505050"/>
                </a:solidFill>
                <a:latin typeface="Calibri"/>
              </a:rPr>
              <a:t>Adaptive experiences empower </a:t>
            </a:r>
            <a:r>
              <a:rPr lang="en-US" sz="2448" b="1" i="1" dirty="0">
                <a:solidFill>
                  <a:srgbClr val="505050"/>
                </a:solidFill>
                <a:latin typeface="Calibri"/>
              </a:rPr>
              <a:t>business users</a:t>
            </a:r>
            <a:r>
              <a:rPr lang="en-US" sz="2448" i="1" dirty="0">
                <a:solidFill>
                  <a:srgbClr val="505050"/>
                </a:solidFill>
                <a:latin typeface="Calibri"/>
              </a:rPr>
              <a:t> </a:t>
            </a:r>
          </a:p>
          <a:p>
            <a:pPr algn="ctr"/>
            <a:r>
              <a:rPr lang="en-US" sz="2448" i="1" dirty="0">
                <a:solidFill>
                  <a:srgbClr val="505050"/>
                </a:solidFill>
                <a:latin typeface="Calibri"/>
              </a:rPr>
              <a:t>with </a:t>
            </a:r>
            <a:r>
              <a:rPr lang="en-US" sz="2448" b="1" i="1" dirty="0">
                <a:solidFill>
                  <a:srgbClr val="505050"/>
                </a:solidFill>
                <a:latin typeface="Calibri"/>
              </a:rPr>
              <a:t>editorial control</a:t>
            </a:r>
            <a:r>
              <a:rPr lang="en-US" sz="2448" i="1" dirty="0">
                <a:solidFill>
                  <a:srgbClr val="505050"/>
                </a:solidFill>
                <a:latin typeface="Calibri"/>
              </a:rPr>
              <a:t> to </a:t>
            </a:r>
            <a:r>
              <a:rPr lang="en-US" sz="2448" b="1" i="1" dirty="0">
                <a:solidFill>
                  <a:srgbClr val="505050"/>
                </a:solidFill>
                <a:latin typeface="Calibri"/>
              </a:rPr>
              <a:t>maximize</a:t>
            </a:r>
            <a:r>
              <a:rPr lang="en-US" sz="2448" i="1" dirty="0">
                <a:solidFill>
                  <a:srgbClr val="505050"/>
                </a:solidFill>
                <a:latin typeface="Calibri"/>
              </a:rPr>
              <a:t> </a:t>
            </a:r>
            <a:r>
              <a:rPr lang="en-US" sz="2448" b="1" i="1" dirty="0">
                <a:solidFill>
                  <a:srgbClr val="505050"/>
                </a:solidFill>
                <a:latin typeface="Calibri"/>
              </a:rPr>
              <a:t>business goals</a:t>
            </a:r>
          </a:p>
        </p:txBody>
      </p:sp>
    </p:spTree>
    <p:extLst>
      <p:ext uri="{BB962C8B-B14F-4D97-AF65-F5344CB8AC3E}">
        <p14:creationId xmlns:p14="http://schemas.microsoft.com/office/powerpoint/2010/main" val="345038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Query Rules</a:t>
            </a:r>
            <a:endParaRPr lang="en-US" dirty="0"/>
          </a:p>
        </p:txBody>
      </p:sp>
      <p:sp>
        <p:nvSpPr>
          <p:cNvPr id="5" name="Text Placeholder 4"/>
          <p:cNvSpPr>
            <a:spLocks noGrp="1"/>
          </p:cNvSpPr>
          <p:nvPr>
            <p:ph type="body" sz="quarter" idx="12"/>
          </p:nvPr>
        </p:nvSpPr>
        <p:spPr/>
        <p:txBody>
          <a:bodyPr/>
          <a:lstStyle/>
          <a:p>
            <a:r>
              <a:rPr lang="en-US" dirty="0" smtClean="0"/>
              <a:t>Daniel Kogan </a:t>
            </a:r>
          </a:p>
          <a:p>
            <a:r>
              <a:rPr lang="en-US" dirty="0" smtClean="0"/>
              <a:t>Sr. Program Manager</a:t>
            </a:r>
            <a:br>
              <a:rPr lang="en-US" dirty="0" smtClean="0"/>
            </a:br>
            <a:r>
              <a:rPr lang="en-US" dirty="0" smtClean="0"/>
              <a:t>Microsoft Corp.</a:t>
            </a:r>
            <a:endParaRPr lang="en-US" dirty="0"/>
          </a:p>
        </p:txBody>
      </p:sp>
    </p:spTree>
    <p:extLst>
      <p:ext uri="{BB962C8B-B14F-4D97-AF65-F5344CB8AC3E}">
        <p14:creationId xmlns:p14="http://schemas.microsoft.com/office/powerpoint/2010/main" val="266142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Catalog</a:t>
            </a:r>
            <a:endParaRPr lang="en-US" dirty="0"/>
          </a:p>
        </p:txBody>
      </p:sp>
    </p:spTree>
    <p:extLst>
      <p:ext uri="{BB962C8B-B14F-4D97-AF65-F5344CB8AC3E}">
        <p14:creationId xmlns:p14="http://schemas.microsoft.com/office/powerpoint/2010/main" val="58015648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Group 1"/>
          <p:cNvGrpSpPr/>
          <p:nvPr/>
        </p:nvGrpSpPr>
        <p:grpSpPr>
          <a:xfrm>
            <a:off x="242799" y="1996553"/>
            <a:ext cx="3747079" cy="1568479"/>
            <a:chOff x="2819418" y="2329749"/>
            <a:chExt cx="2563107" cy="1537864"/>
          </a:xfrm>
        </p:grpSpPr>
        <p:sp>
          <p:nvSpPr>
            <p:cNvPr id="3" name="Rectangle 2"/>
            <p:cNvSpPr/>
            <p:nvPr/>
          </p:nvSpPr>
          <p:spPr>
            <a:xfrm>
              <a:off x="2819418" y="2329749"/>
              <a:ext cx="2563107" cy="153786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4" name="Rectangle 3"/>
            <p:cNvSpPr/>
            <p:nvPr/>
          </p:nvSpPr>
          <p:spPr>
            <a:xfrm>
              <a:off x="2819418" y="2329749"/>
              <a:ext cx="2563107" cy="15378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856" dirty="0">
                  <a:solidFill>
                    <a:srgbClr val="FFFFFF"/>
                  </a:solidFill>
                </a:rPr>
                <a:t>Content Catalogs</a:t>
              </a:r>
            </a:p>
          </p:txBody>
        </p:sp>
      </p:grpSp>
      <p:sp>
        <p:nvSpPr>
          <p:cNvPr id="5" name="Rectangle 4"/>
          <p:cNvSpPr/>
          <p:nvPr/>
        </p:nvSpPr>
        <p:spPr>
          <a:xfrm>
            <a:off x="2152802" y="395745"/>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Available across Farms</a:t>
            </a:r>
            <a:endParaRPr lang="en-US" dirty="0">
              <a:solidFill>
                <a:srgbClr val="FFFFFF"/>
              </a:solidFill>
            </a:endParaRPr>
          </a:p>
        </p:txBody>
      </p:sp>
      <p:sp>
        <p:nvSpPr>
          <p:cNvPr id="6" name="Rectangle 5"/>
          <p:cNvSpPr/>
          <p:nvPr/>
        </p:nvSpPr>
        <p:spPr>
          <a:xfrm>
            <a:off x="4058673" y="2025012"/>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A settings on a List or Library</a:t>
            </a:r>
            <a:endParaRPr lang="en-US" dirty="0">
              <a:solidFill>
                <a:srgbClr val="FFFFFF"/>
              </a:solidFill>
            </a:endParaRPr>
          </a:p>
        </p:txBody>
      </p:sp>
      <p:sp>
        <p:nvSpPr>
          <p:cNvPr id="7" name="Rectangle 6"/>
          <p:cNvSpPr/>
          <p:nvPr/>
        </p:nvSpPr>
        <p:spPr>
          <a:xfrm>
            <a:off x="256509" y="403573"/>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Integrated with Search</a:t>
            </a:r>
            <a:endParaRPr lang="en-US" dirty="0">
              <a:solidFill>
                <a:srgbClr val="FFFFFF"/>
              </a:solidFill>
            </a:endParaRPr>
          </a:p>
        </p:txBody>
      </p:sp>
      <p:sp>
        <p:nvSpPr>
          <p:cNvPr id="8" name="Rectangle 7"/>
          <p:cNvSpPr/>
          <p:nvPr/>
        </p:nvSpPr>
        <p:spPr>
          <a:xfrm>
            <a:off x="4053654" y="403573"/>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Product Catalog Site Template</a:t>
            </a:r>
            <a:endParaRPr lang="en-US" dirty="0">
              <a:solidFill>
                <a:srgbClr val="FFFFFF"/>
              </a:solidFill>
            </a:endParaRPr>
          </a:p>
        </p:txBody>
      </p:sp>
      <p:sp>
        <p:nvSpPr>
          <p:cNvPr id="9" name="Rectangle 8"/>
          <p:cNvSpPr/>
          <p:nvPr/>
        </p:nvSpPr>
        <p:spPr>
          <a:xfrm>
            <a:off x="256509" y="3624175"/>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Define URL Format</a:t>
            </a:r>
            <a:endParaRPr lang="en-US" dirty="0">
              <a:solidFill>
                <a:srgbClr val="FFFFFF"/>
              </a:solidFill>
            </a:endParaRPr>
          </a:p>
        </p:txBody>
      </p:sp>
      <p:sp>
        <p:nvSpPr>
          <p:cNvPr id="22" name="Rectangle 21"/>
          <p:cNvSpPr/>
          <p:nvPr/>
        </p:nvSpPr>
        <p:spPr>
          <a:xfrm>
            <a:off x="2151828" y="3624175"/>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Select </a:t>
            </a:r>
            <a:r>
              <a:rPr lang="en-US" dirty="0" err="1" smtClean="0">
                <a:solidFill>
                  <a:srgbClr val="FFFFFF"/>
                </a:solidFill>
              </a:rPr>
              <a:t>Nav</a:t>
            </a:r>
            <a:r>
              <a:rPr lang="en-US" dirty="0" smtClean="0">
                <a:solidFill>
                  <a:srgbClr val="FFFFFF"/>
                </a:solidFill>
              </a:rPr>
              <a:t> structure </a:t>
            </a:r>
            <a:endParaRPr lang="en-US" dirty="0">
              <a:solidFill>
                <a:srgbClr val="FFFFFF"/>
              </a:solidFill>
            </a:endParaRPr>
          </a:p>
        </p:txBody>
      </p:sp>
      <p:pic>
        <p:nvPicPr>
          <p:cNvPr id="24" name="Picture 23"/>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725695" y="4525697"/>
            <a:ext cx="1028121" cy="1028121"/>
          </a:xfrm>
          <a:prstGeom prst="rect">
            <a:avLst/>
          </a:prstGeom>
        </p:spPr>
      </p:pic>
      <p:sp>
        <p:nvSpPr>
          <p:cNvPr id="25" name="Flowchart: Card 24"/>
          <p:cNvSpPr/>
          <p:nvPr/>
        </p:nvSpPr>
        <p:spPr bwMode="auto">
          <a:xfrm flipH="1">
            <a:off x="7095880" y="1113093"/>
            <a:ext cx="1171852" cy="1352329"/>
          </a:xfrm>
          <a:prstGeom prst="flowChartPunchedCard">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Library</a:t>
            </a:r>
          </a:p>
        </p:txBody>
      </p:sp>
      <p:pic>
        <p:nvPicPr>
          <p:cNvPr id="26" name="Picture 25"/>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0800000" flipH="1">
            <a:off x="7992281" y="1977905"/>
            <a:ext cx="752415" cy="1019566"/>
          </a:xfrm>
          <a:prstGeom prst="rect">
            <a:avLst/>
          </a:prstGeom>
        </p:spPr>
      </p:pic>
      <p:pic>
        <p:nvPicPr>
          <p:cNvPr id="27" name="Picture 26"/>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0841426" y="4708341"/>
            <a:ext cx="768286" cy="768286"/>
          </a:xfrm>
          <a:prstGeom prst="rect">
            <a:avLst/>
          </a:prstGeom>
        </p:spPr>
      </p:pic>
      <p:pic>
        <p:nvPicPr>
          <p:cNvPr id="28" name="Picture 27"/>
          <p:cNvPicPr>
            <a:picLocks noChangeAspect="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0039349" y="5437579"/>
            <a:ext cx="1028121" cy="1028121"/>
          </a:xfrm>
          <a:prstGeom prst="rect">
            <a:avLst/>
          </a:prstGeom>
        </p:spPr>
      </p:pic>
      <p:sp>
        <p:nvSpPr>
          <p:cNvPr id="29" name="TextBox 28"/>
          <p:cNvSpPr txBox="1"/>
          <p:nvPr/>
        </p:nvSpPr>
        <p:spPr>
          <a:xfrm>
            <a:off x="6568119" y="478120"/>
            <a:ext cx="2012317"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rgbClr val="505050"/>
                </a:solidFill>
              </a:rPr>
              <a:t>1a. Enable</a:t>
            </a:r>
          </a:p>
        </p:txBody>
      </p:sp>
      <p:sp>
        <p:nvSpPr>
          <p:cNvPr id="30" name="TextBox 29"/>
          <p:cNvSpPr txBox="1"/>
          <p:nvPr/>
        </p:nvSpPr>
        <p:spPr>
          <a:xfrm>
            <a:off x="6972330" y="3612031"/>
            <a:ext cx="1753222"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rgbClr val="505050"/>
                </a:solidFill>
              </a:rPr>
              <a:t>2. Index</a:t>
            </a:r>
          </a:p>
        </p:txBody>
      </p:sp>
      <p:sp>
        <p:nvSpPr>
          <p:cNvPr id="31" name="TextBox 30"/>
          <p:cNvSpPr txBox="1"/>
          <p:nvPr/>
        </p:nvSpPr>
        <p:spPr>
          <a:xfrm>
            <a:off x="9725695" y="3719268"/>
            <a:ext cx="1944113"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a:solidFill>
                  <a:srgbClr val="505050"/>
                </a:solidFill>
              </a:rPr>
              <a:t>3</a:t>
            </a:r>
            <a:r>
              <a:rPr lang="en-US" sz="2400" b="1" dirty="0" smtClean="0">
                <a:solidFill>
                  <a:srgbClr val="505050"/>
                </a:solidFill>
              </a:rPr>
              <a:t>. Connect</a:t>
            </a:r>
          </a:p>
        </p:txBody>
      </p:sp>
      <p:pic>
        <p:nvPicPr>
          <p:cNvPr id="32" name="Picture 31"/>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101570" y="4632680"/>
            <a:ext cx="1548181" cy="1572555"/>
          </a:xfrm>
          <a:prstGeom prst="rect">
            <a:avLst/>
          </a:prstGeom>
        </p:spPr>
      </p:pic>
      <p:sp>
        <p:nvSpPr>
          <p:cNvPr id="33" name="TextBox 32"/>
          <p:cNvSpPr txBox="1"/>
          <p:nvPr/>
        </p:nvSpPr>
        <p:spPr>
          <a:xfrm>
            <a:off x="9336869" y="478120"/>
            <a:ext cx="2012317"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rgbClr val="505050"/>
                </a:solidFill>
              </a:rPr>
              <a:t>1b. New</a:t>
            </a:r>
          </a:p>
        </p:txBody>
      </p:sp>
      <p:pic>
        <p:nvPicPr>
          <p:cNvPr id="34" name="Picture 33"/>
          <p:cNvPicPr>
            <a:picLocks noChangeAspect="1"/>
          </p:cNvPicPr>
          <p:nvPr/>
        </p:nvPicPr>
        <p:blipFill rotWithShape="1">
          <a:blip r:embed="rId6">
            <a:extLst>
              <a:ext uri="{28A0092B-C50C-407E-A947-70E740481C1C}">
                <a14:useLocalDpi xmlns:a14="http://schemas.microsoft.com/office/drawing/2010/main" val="0"/>
              </a:ext>
            </a:extLst>
          </a:blip>
          <a:srcRect t="-1" r="55426" b="1932"/>
          <a:stretch/>
        </p:blipFill>
        <p:spPr>
          <a:xfrm>
            <a:off x="9529179" y="1280033"/>
            <a:ext cx="1538291" cy="1203347"/>
          </a:xfrm>
          <a:prstGeom prst="rect">
            <a:avLst/>
          </a:prstGeom>
        </p:spPr>
      </p:pic>
      <p:pic>
        <p:nvPicPr>
          <p:cNvPr id="35" name="Picture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758891">
            <a:off x="10428824" y="2108996"/>
            <a:ext cx="1212010" cy="857385"/>
          </a:xfrm>
          <a:prstGeom prst="rect">
            <a:avLst/>
          </a:prstGeom>
        </p:spPr>
      </p:pic>
      <p:sp>
        <p:nvSpPr>
          <p:cNvPr id="36" name="Rectangle 35"/>
          <p:cNvSpPr/>
          <p:nvPr/>
        </p:nvSpPr>
        <p:spPr bwMode="auto">
          <a:xfrm>
            <a:off x="6568119" y="478120"/>
            <a:ext cx="5596464" cy="2760728"/>
          </a:xfrm>
          <a:prstGeom prst="rect">
            <a:avLst/>
          </a:prstGeom>
          <a:no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6579913" y="3327976"/>
            <a:ext cx="2751114" cy="3137723"/>
          </a:xfrm>
          <a:prstGeom prst="rect">
            <a:avLst/>
          </a:prstGeom>
          <a:no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9418637" y="3333910"/>
            <a:ext cx="2745946" cy="3137723"/>
          </a:xfrm>
          <a:prstGeom prst="rect">
            <a:avLst/>
          </a:prstGeom>
          <a:no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4995677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9" y="352915"/>
            <a:ext cx="5181598" cy="917575"/>
          </a:xfrm>
        </p:spPr>
        <p:txBody>
          <a:bodyPr/>
          <a:lstStyle/>
          <a:p>
            <a:r>
              <a:rPr lang="en-US" dirty="0" smtClean="0">
                <a:solidFill>
                  <a:schemeClr val="bg1"/>
                </a:solidFill>
              </a:rPr>
              <a:t>Catalog Enabling</a:t>
            </a:r>
            <a:endParaRPr lang="en-US" dirty="0">
              <a:solidFill>
                <a:schemeClr val="bg1"/>
              </a:solidFill>
            </a:endParaRPr>
          </a:p>
        </p:txBody>
      </p:sp>
      <p:pic>
        <p:nvPicPr>
          <p:cNvPr id="4" name="Picture 3"/>
          <p:cNvPicPr>
            <a:picLocks noChangeAspect="1"/>
          </p:cNvPicPr>
          <p:nvPr/>
        </p:nvPicPr>
        <p:blipFill rotWithShape="1">
          <a:blip r:embed="rId2"/>
          <a:srcRect l="1250" t="19474" r="46250" b="7894"/>
          <a:stretch/>
        </p:blipFill>
        <p:spPr>
          <a:xfrm>
            <a:off x="922180" y="3123092"/>
            <a:ext cx="4452730" cy="3657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rotWithShape="1">
          <a:blip r:embed="rId3"/>
          <a:srcRect l="947" t="11432" r="3623" b="53306"/>
          <a:stretch/>
        </p:blipFill>
        <p:spPr>
          <a:xfrm>
            <a:off x="243216" y="1527546"/>
            <a:ext cx="4452730" cy="1331659"/>
          </a:xfrm>
          <a:prstGeom prst="flowChartDocumen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itle 2"/>
          <p:cNvSpPr txBox="1">
            <a:spLocks/>
          </p:cNvSpPr>
          <p:nvPr/>
        </p:nvSpPr>
        <p:spPr>
          <a:xfrm>
            <a:off x="6370637" y="352914"/>
            <a:ext cx="5791198"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505050"/>
                </a:solidFill>
              </a:rPr>
              <a:t>Catalog Connection</a:t>
            </a:r>
          </a:p>
        </p:txBody>
      </p:sp>
      <p:sp>
        <p:nvSpPr>
          <p:cNvPr id="8" name="Rectangle 7"/>
          <p:cNvSpPr/>
          <p:nvPr/>
        </p:nvSpPr>
        <p:spPr bwMode="auto">
          <a:xfrm>
            <a:off x="3932237" y="1744662"/>
            <a:ext cx="304800" cy="448713"/>
          </a:xfrm>
          <a:prstGeom prst="rect">
            <a:avLst/>
          </a:prstGeom>
          <a:noFill/>
          <a:ln w="38100">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2255837" y="6545262"/>
            <a:ext cx="990600" cy="235430"/>
          </a:xfrm>
          <a:prstGeom prst="rect">
            <a:avLst/>
          </a:prstGeom>
          <a:noFill/>
          <a:ln w="38100">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rotWithShape="1">
          <a:blip r:embed="rId4"/>
          <a:srcRect l="947" t="11433" r="2731" b="48898"/>
          <a:stretch/>
        </p:blipFill>
        <p:spPr>
          <a:xfrm>
            <a:off x="6675437" y="1744662"/>
            <a:ext cx="4648198" cy="1549400"/>
          </a:xfrm>
          <a:prstGeom prst="flowChartDocumen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Rectangle 10"/>
          <p:cNvSpPr/>
          <p:nvPr/>
        </p:nvSpPr>
        <p:spPr bwMode="auto">
          <a:xfrm>
            <a:off x="10561637" y="2563352"/>
            <a:ext cx="761998" cy="171910"/>
          </a:xfrm>
          <a:prstGeom prst="rect">
            <a:avLst/>
          </a:prstGeom>
          <a:noFill/>
          <a:ln w="38100">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6438263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Search Driven Publishing Model</a:t>
            </a:r>
            <a:endParaRPr lang="en-US" dirty="0"/>
          </a:p>
        </p:txBody>
      </p:sp>
    </p:spTree>
    <p:extLst>
      <p:ext uri="{BB962C8B-B14F-4D97-AF65-F5344CB8AC3E}">
        <p14:creationId xmlns:p14="http://schemas.microsoft.com/office/powerpoint/2010/main" val="311836399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Content Catalogs</a:t>
            </a:r>
            <a:endParaRPr lang="en-US" dirty="0"/>
          </a:p>
        </p:txBody>
      </p:sp>
      <p:sp>
        <p:nvSpPr>
          <p:cNvPr id="5" name="Text Placeholder 4"/>
          <p:cNvSpPr>
            <a:spLocks noGrp="1"/>
          </p:cNvSpPr>
          <p:nvPr>
            <p:ph type="body" sz="quarter" idx="12"/>
          </p:nvPr>
        </p:nvSpPr>
        <p:spPr/>
        <p:txBody>
          <a:bodyPr/>
          <a:lstStyle/>
          <a:p>
            <a:r>
              <a:rPr lang="en-US" dirty="0" smtClean="0"/>
              <a:t>Daniel Kogan </a:t>
            </a:r>
          </a:p>
          <a:p>
            <a:r>
              <a:rPr lang="en-US" dirty="0" smtClean="0"/>
              <a:t>Sr. Program Manager</a:t>
            </a:r>
            <a:br>
              <a:rPr lang="en-US" dirty="0" smtClean="0"/>
            </a:br>
            <a:r>
              <a:rPr lang="en-US" dirty="0" smtClean="0"/>
              <a:t>Microsoft Corp.</a:t>
            </a:r>
            <a:endParaRPr lang="en-US" dirty="0"/>
          </a:p>
        </p:txBody>
      </p:sp>
    </p:spTree>
    <p:extLst>
      <p:ext uri="{BB962C8B-B14F-4D97-AF65-F5344CB8AC3E}">
        <p14:creationId xmlns:p14="http://schemas.microsoft.com/office/powerpoint/2010/main" val="902425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Managed Navigation</a:t>
            </a:r>
            <a:endParaRPr lang="en-US" dirty="0"/>
          </a:p>
        </p:txBody>
      </p:sp>
    </p:spTree>
    <p:extLst>
      <p:ext uri="{BB962C8B-B14F-4D97-AF65-F5344CB8AC3E}">
        <p14:creationId xmlns:p14="http://schemas.microsoft.com/office/powerpoint/2010/main" val="87336567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 name="Group 4"/>
          <p:cNvGrpSpPr/>
          <p:nvPr/>
        </p:nvGrpSpPr>
        <p:grpSpPr>
          <a:xfrm>
            <a:off x="487470" y="1938682"/>
            <a:ext cx="3749567" cy="1568479"/>
            <a:chOff x="2819418" y="2329749"/>
            <a:chExt cx="2563107" cy="1537864"/>
          </a:xfrm>
        </p:grpSpPr>
        <p:sp>
          <p:nvSpPr>
            <p:cNvPr id="6" name="Rectangle 5"/>
            <p:cNvSpPr/>
            <p:nvPr/>
          </p:nvSpPr>
          <p:spPr>
            <a:xfrm>
              <a:off x="2819418" y="2329749"/>
              <a:ext cx="2563107" cy="153786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7" name="Rectangle 6"/>
            <p:cNvSpPr/>
            <p:nvPr/>
          </p:nvSpPr>
          <p:spPr>
            <a:xfrm>
              <a:off x="2819418" y="2329749"/>
              <a:ext cx="2563107" cy="15378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856" dirty="0" smtClean="0">
                  <a:solidFill>
                    <a:srgbClr val="FFFFFF"/>
                  </a:solidFill>
                </a:rPr>
                <a:t>Managed Navigation</a:t>
              </a:r>
              <a:endParaRPr lang="en-US" sz="2856" dirty="0">
                <a:solidFill>
                  <a:srgbClr val="FFFFFF"/>
                </a:solidFill>
              </a:endParaRPr>
            </a:p>
          </p:txBody>
        </p:sp>
      </p:grpSp>
      <p:sp>
        <p:nvSpPr>
          <p:cNvPr id="8" name="Rectangle 7"/>
          <p:cNvSpPr/>
          <p:nvPr/>
        </p:nvSpPr>
        <p:spPr>
          <a:xfrm>
            <a:off x="487470" y="345613"/>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New </a:t>
            </a:r>
            <a:r>
              <a:rPr lang="en-US" dirty="0" err="1" smtClean="0">
                <a:solidFill>
                  <a:srgbClr val="FFFFFF"/>
                </a:solidFill>
              </a:rPr>
              <a:t>Nav</a:t>
            </a:r>
            <a:r>
              <a:rPr lang="en-US" dirty="0" smtClean="0">
                <a:solidFill>
                  <a:srgbClr val="FFFFFF"/>
                </a:solidFill>
              </a:rPr>
              <a:t> Provider</a:t>
            </a:r>
            <a:endParaRPr lang="en-US" dirty="0">
              <a:solidFill>
                <a:srgbClr val="FFFFFF"/>
              </a:solidFill>
            </a:endParaRPr>
          </a:p>
        </p:txBody>
      </p:sp>
      <p:sp>
        <p:nvSpPr>
          <p:cNvPr id="9" name="Rectangle 8"/>
          <p:cNvSpPr/>
          <p:nvPr/>
        </p:nvSpPr>
        <p:spPr>
          <a:xfrm>
            <a:off x="500037" y="3573462"/>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Friendly URLS</a:t>
            </a:r>
            <a:endParaRPr lang="en-US" dirty="0">
              <a:solidFill>
                <a:srgbClr val="FFFFFF"/>
              </a:solidFill>
            </a:endParaRPr>
          </a:p>
        </p:txBody>
      </p:sp>
      <p:sp>
        <p:nvSpPr>
          <p:cNvPr id="10" name="Rectangle 9"/>
          <p:cNvSpPr/>
          <p:nvPr/>
        </p:nvSpPr>
        <p:spPr>
          <a:xfrm>
            <a:off x="2408237" y="3573462"/>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Product Catalog integration</a:t>
            </a:r>
            <a:endParaRPr lang="en-US" dirty="0">
              <a:solidFill>
                <a:srgbClr val="FFFFFF"/>
              </a:solidFill>
            </a:endParaRPr>
          </a:p>
        </p:txBody>
      </p:sp>
      <p:sp>
        <p:nvSpPr>
          <p:cNvPr id="11" name="Rectangle 10"/>
          <p:cNvSpPr/>
          <p:nvPr/>
        </p:nvSpPr>
        <p:spPr>
          <a:xfrm>
            <a:off x="2381852" y="345613"/>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Terms can be site structures</a:t>
            </a:r>
            <a:endParaRPr lang="en-US" dirty="0">
              <a:solidFill>
                <a:srgbClr val="FFFFFF"/>
              </a:solidFill>
            </a:endParaRPr>
          </a:p>
        </p:txBody>
      </p:sp>
      <p:sp>
        <p:nvSpPr>
          <p:cNvPr id="12" name="Rectangle 11"/>
          <p:cNvSpPr/>
          <p:nvPr/>
        </p:nvSpPr>
        <p:spPr>
          <a:xfrm>
            <a:off x="500722" y="5195036"/>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1:1 binding of Site Collection to Term Set</a:t>
            </a:r>
            <a:endParaRPr lang="en-US" dirty="0">
              <a:solidFill>
                <a:srgbClr val="FFFFFF"/>
              </a:solidFill>
            </a:endParaRPr>
          </a:p>
        </p:txBody>
      </p:sp>
      <p:pic>
        <p:nvPicPr>
          <p:cNvPr id="14" name="Picture 13"/>
          <p:cNvPicPr>
            <a:picLocks noChangeAspect="1"/>
          </p:cNvPicPr>
          <p:nvPr/>
        </p:nvPicPr>
        <p:blipFill rotWithShape="1">
          <a:blip r:embed="rId2"/>
          <a:srcRect l="20625" t="8947" r="22500" b="54210"/>
          <a:stretch/>
        </p:blipFill>
        <p:spPr>
          <a:xfrm>
            <a:off x="4541837" y="345613"/>
            <a:ext cx="4141980" cy="15930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p:cNvPicPr>
            <a:picLocks noChangeAspect="1"/>
          </p:cNvPicPr>
          <p:nvPr/>
        </p:nvPicPr>
        <p:blipFill rotWithShape="1">
          <a:blip r:embed="rId3"/>
          <a:srcRect l="14376" t="13158" r="61250" b="3685"/>
          <a:stretch/>
        </p:blipFill>
        <p:spPr>
          <a:xfrm>
            <a:off x="9266237" y="372103"/>
            <a:ext cx="1807244" cy="36608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p:cNvPicPr>
            <a:picLocks noChangeAspect="1"/>
          </p:cNvPicPr>
          <p:nvPr/>
        </p:nvPicPr>
        <p:blipFill rotWithShape="1">
          <a:blip r:embed="rId4"/>
          <a:srcRect l="625" t="17369" r="54375" b="18421"/>
          <a:stretch/>
        </p:blipFill>
        <p:spPr>
          <a:xfrm>
            <a:off x="4558057" y="2123805"/>
            <a:ext cx="3611780" cy="30599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p:cNvPicPr>
            <a:picLocks noChangeAspect="1"/>
          </p:cNvPicPr>
          <p:nvPr/>
        </p:nvPicPr>
        <p:blipFill rotWithShape="1">
          <a:blip r:embed="rId5"/>
          <a:srcRect l="12500" t="17369" r="15625" b="37368"/>
          <a:stretch/>
        </p:blipFill>
        <p:spPr>
          <a:xfrm>
            <a:off x="6828453" y="4849257"/>
            <a:ext cx="5181600" cy="1937468"/>
          </a:xfrm>
          <a:prstGeom prst="flowChartDocumen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Down Arrow 17"/>
          <p:cNvSpPr/>
          <p:nvPr/>
        </p:nvSpPr>
        <p:spPr bwMode="auto">
          <a:xfrm rot="13879701">
            <a:off x="8578784" y="1960665"/>
            <a:ext cx="208806" cy="1482149"/>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Bent Arrow 18"/>
          <p:cNvSpPr/>
          <p:nvPr/>
        </p:nvSpPr>
        <p:spPr bwMode="auto">
          <a:xfrm rot="16200000">
            <a:off x="5772753" y="5176395"/>
            <a:ext cx="1332672" cy="565205"/>
          </a:xfrm>
          <a:prstGeom prst="bentArrow">
            <a:avLst>
              <a:gd name="adj1" fmla="val 23888"/>
              <a:gd name="adj2" fmla="val 24272"/>
              <a:gd name="adj3" fmla="val 24654"/>
              <a:gd name="adj4" fmla="val 5749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Down Arrow 19"/>
          <p:cNvSpPr/>
          <p:nvPr/>
        </p:nvSpPr>
        <p:spPr bwMode="auto">
          <a:xfrm rot="9555571">
            <a:off x="6104260" y="1739900"/>
            <a:ext cx="204783" cy="925233"/>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4165193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Managed Navigation</a:t>
            </a:r>
            <a:endParaRPr lang="en-US" dirty="0"/>
          </a:p>
        </p:txBody>
      </p:sp>
      <p:sp>
        <p:nvSpPr>
          <p:cNvPr id="5" name="Text Placeholder 4"/>
          <p:cNvSpPr>
            <a:spLocks noGrp="1"/>
          </p:cNvSpPr>
          <p:nvPr>
            <p:ph type="body" sz="quarter" idx="12"/>
          </p:nvPr>
        </p:nvSpPr>
        <p:spPr/>
        <p:txBody>
          <a:bodyPr/>
          <a:lstStyle/>
          <a:p>
            <a:r>
              <a:rPr lang="en-US" dirty="0" smtClean="0"/>
              <a:t>Daniel Kogan </a:t>
            </a:r>
          </a:p>
          <a:p>
            <a:r>
              <a:rPr lang="en-US" dirty="0" smtClean="0"/>
              <a:t>Sr. Program Manager</a:t>
            </a:r>
            <a:br>
              <a:rPr lang="en-US" dirty="0" smtClean="0"/>
            </a:br>
            <a:r>
              <a:rPr lang="en-US" dirty="0" smtClean="0"/>
              <a:t>Microsoft Corp.</a:t>
            </a:r>
            <a:endParaRPr lang="en-US" dirty="0"/>
          </a:p>
        </p:txBody>
      </p:sp>
    </p:spTree>
    <p:extLst>
      <p:ext uri="{BB962C8B-B14F-4D97-AF65-F5344CB8AC3E}">
        <p14:creationId xmlns:p14="http://schemas.microsoft.com/office/powerpoint/2010/main" val="1842624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Cross Site Publishing</a:t>
            </a:r>
            <a:endParaRPr lang="en-US" dirty="0"/>
          </a:p>
        </p:txBody>
      </p:sp>
      <p:sp>
        <p:nvSpPr>
          <p:cNvPr id="2" name="TextBox 1"/>
          <p:cNvSpPr txBox="1"/>
          <p:nvPr/>
        </p:nvSpPr>
        <p:spPr>
          <a:xfrm>
            <a:off x="1417637" y="4025504"/>
            <a:ext cx="2590800"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gradFill>
                  <a:gsLst>
                    <a:gs pos="2917">
                      <a:srgbClr val="FFFFFF"/>
                    </a:gs>
                    <a:gs pos="30000">
                      <a:srgbClr val="FFFFFF"/>
                    </a:gs>
                  </a:gsLst>
                  <a:lin ang="5400000" scaled="0"/>
                </a:gradFill>
              </a:rPr>
              <a:t>Feature?</a:t>
            </a:r>
          </a:p>
        </p:txBody>
      </p:sp>
      <p:sp>
        <p:nvSpPr>
          <p:cNvPr id="5" name="TextBox 4"/>
          <p:cNvSpPr txBox="1"/>
          <p:nvPr/>
        </p:nvSpPr>
        <p:spPr>
          <a:xfrm>
            <a:off x="2179637" y="5060359"/>
            <a:ext cx="2590800"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gradFill>
                  <a:gsLst>
                    <a:gs pos="2917">
                      <a:srgbClr val="FFFFFF"/>
                    </a:gs>
                    <a:gs pos="30000">
                      <a:srgbClr val="FFFFFF"/>
                    </a:gs>
                  </a:gsLst>
                  <a:lin ang="5400000" scaled="0"/>
                </a:gradFill>
              </a:rPr>
              <a:t>Scenario?</a:t>
            </a:r>
          </a:p>
        </p:txBody>
      </p:sp>
      <p:sp>
        <p:nvSpPr>
          <p:cNvPr id="6" name="TextBox 5"/>
          <p:cNvSpPr txBox="1"/>
          <p:nvPr/>
        </p:nvSpPr>
        <p:spPr>
          <a:xfrm>
            <a:off x="4119806" y="4025504"/>
            <a:ext cx="3089031"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gradFill>
                  <a:gsLst>
                    <a:gs pos="2917">
                      <a:srgbClr val="FFFFFF"/>
                    </a:gs>
                    <a:gs pos="30000">
                      <a:srgbClr val="FFFFFF"/>
                    </a:gs>
                  </a:gsLst>
                  <a:lin ang="5400000" scaled="0"/>
                </a:gradFill>
              </a:rPr>
              <a:t>Technology?</a:t>
            </a:r>
          </a:p>
        </p:txBody>
      </p:sp>
      <p:sp>
        <p:nvSpPr>
          <p:cNvPr id="7" name="TextBox 6"/>
          <p:cNvSpPr txBox="1"/>
          <p:nvPr/>
        </p:nvSpPr>
        <p:spPr>
          <a:xfrm>
            <a:off x="5380037" y="5060359"/>
            <a:ext cx="2590800"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gradFill>
                  <a:gsLst>
                    <a:gs pos="2917">
                      <a:srgbClr val="FFFFFF"/>
                    </a:gs>
                    <a:gs pos="30000">
                      <a:srgbClr val="FFFFFF"/>
                    </a:gs>
                  </a:gsLst>
                  <a:lin ang="5400000" scaled="0"/>
                </a:gradFill>
              </a:rPr>
              <a:t>Wizard?</a:t>
            </a:r>
          </a:p>
        </p:txBody>
      </p:sp>
    </p:spTree>
    <p:extLst>
      <p:ext uri="{BB962C8B-B14F-4D97-AF65-F5344CB8AC3E}">
        <p14:creationId xmlns:p14="http://schemas.microsoft.com/office/powerpoint/2010/main" val="2145338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60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600"/>
                            </p:stCondLst>
                            <p:childTnLst>
                              <p:par>
                                <p:cTn id="11" presetID="1" presetClass="entr" presetSubtype="0"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1100"/>
                            </p:stCondLst>
                            <p:childTnLst>
                              <p:par>
                                <p:cTn id="14" presetID="1" presetClass="entr" presetSubtype="0" fill="hold" grpId="0" nodeType="afterEffect">
                                  <p:stCondLst>
                                    <p:cond delay="50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7" name="Picture 26"/>
          <p:cNvPicPr>
            <a:picLocks noChangeAspect="1"/>
          </p:cNvPicPr>
          <p:nvPr/>
        </p:nvPicPr>
        <p:blipFill>
          <a:blip r:embed="rId3"/>
          <a:stretch>
            <a:fillRect/>
          </a:stretch>
        </p:blipFill>
        <p:spPr>
          <a:xfrm>
            <a:off x="350837" y="373062"/>
            <a:ext cx="6002940" cy="541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8" name="Picture 27"/>
          <p:cNvPicPr>
            <a:picLocks noChangeAspect="1"/>
          </p:cNvPicPr>
          <p:nvPr/>
        </p:nvPicPr>
        <p:blipFill>
          <a:blip r:embed="rId4"/>
          <a:stretch>
            <a:fillRect/>
          </a:stretch>
        </p:blipFill>
        <p:spPr>
          <a:xfrm>
            <a:off x="7056437" y="111545"/>
            <a:ext cx="5157676" cy="66854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 name="Rectangle 30"/>
          <p:cNvSpPr/>
          <p:nvPr/>
        </p:nvSpPr>
        <p:spPr bwMode="auto">
          <a:xfrm>
            <a:off x="8428037" y="1516062"/>
            <a:ext cx="1295400" cy="12192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9723437" y="4052665"/>
            <a:ext cx="1207238" cy="1197197"/>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9" name="Picture 28"/>
          <p:cNvPicPr>
            <a:picLocks noChangeAspect="1"/>
          </p:cNvPicPr>
          <p:nvPr/>
        </p:nvPicPr>
        <p:blipFill rotWithShape="1">
          <a:blip r:embed="rId5">
            <a:duotone>
              <a:prstClr val="black"/>
              <a:schemeClr val="accent2">
                <a:tint val="45000"/>
                <a:satMod val="400000"/>
              </a:schemeClr>
            </a:duotone>
            <a:extLst>
              <a:ext uri="{BEBA8EAE-BF5A-486C-A8C5-ECC9F3942E4B}">
                <a14:imgProps xmlns:a14="http://schemas.microsoft.com/office/drawing/2010/main">
                  <a14:imgLayer r:embed="rId6">
                    <a14:imgEffect>
                      <a14:artisticChalkSketch/>
                    </a14:imgEffect>
                  </a14:imgLayer>
                </a14:imgProps>
              </a:ext>
              <a:ext uri="{28A0092B-C50C-407E-A947-70E740481C1C}">
                <a14:useLocalDpi xmlns:a14="http://schemas.microsoft.com/office/drawing/2010/main" val="0"/>
              </a:ext>
            </a:extLst>
          </a:blip>
          <a:srcRect t="-2763" b="27163"/>
          <a:stretch/>
        </p:blipFill>
        <p:spPr>
          <a:xfrm>
            <a:off x="731837" y="3102881"/>
            <a:ext cx="721731" cy="392314"/>
          </a:xfrm>
          <a:prstGeom prst="rect">
            <a:avLst/>
          </a:prstGeom>
        </p:spPr>
      </p:pic>
      <p:pic>
        <p:nvPicPr>
          <p:cNvPr id="30" name="Picture 29"/>
          <p:cNvPicPr>
            <a:picLocks noChangeAspect="1"/>
          </p:cNvPicPr>
          <p:nvPr/>
        </p:nvPicPr>
        <p:blipFill rotWithShape="1">
          <a:blip r:embed="rId7">
            <a:extLst>
              <a:ext uri="{28A0092B-C50C-407E-A947-70E740481C1C}">
                <a14:useLocalDpi xmlns:a14="http://schemas.microsoft.com/office/drawing/2010/main" val="0"/>
              </a:ext>
            </a:extLst>
          </a:blip>
          <a:srcRect l="3385" t="7767" r="18750" b="45632"/>
          <a:stretch/>
        </p:blipFill>
        <p:spPr>
          <a:xfrm>
            <a:off x="3398837" y="3649662"/>
            <a:ext cx="794722" cy="419906"/>
          </a:xfrm>
          <a:prstGeom prst="rect">
            <a:avLst/>
          </a:prstGeom>
        </p:spPr>
      </p:pic>
    </p:spTree>
    <p:extLst>
      <p:ext uri="{BB962C8B-B14F-4D97-AF65-F5344CB8AC3E}">
        <p14:creationId xmlns:p14="http://schemas.microsoft.com/office/powerpoint/2010/main" val="16823931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2.31299E-6 4.03995E-7 L 0.73692 0.1591 " pathEditMode="relative" rAng="0" ptsTypes="AA">
                                      <p:cBhvr>
                                        <p:cTn id="6" dur="2000" fill="hold"/>
                                        <p:tgtEl>
                                          <p:spTgt spid="29"/>
                                        </p:tgtEl>
                                        <p:attrNameLst>
                                          <p:attrName>ppt_x</p:attrName>
                                          <p:attrName>ppt_y</p:attrName>
                                        </p:attrNameLst>
                                      </p:cBhvr>
                                      <p:rCtr x="36839" y="7944"/>
                                    </p:animMotion>
                                  </p:childTnLst>
                                  <p:subTnLst>
                                    <p:set>
                                      <p:cBhvr override="childStyle">
                                        <p:cTn dur="1" fill="hold" display="0" masterRel="sameClick" afterEffect="1">
                                          <p:stCondLst>
                                            <p:cond evt="end" delay="0">
                                              <p:tn val="5"/>
                                            </p:cond>
                                          </p:stCondLst>
                                        </p:cTn>
                                        <p:tgtEl>
                                          <p:spTgt spid="29"/>
                                        </p:tgtEl>
                                        <p:attrNameLst>
                                          <p:attrName>style.visibility</p:attrName>
                                        </p:attrNameLst>
                                      </p:cBhvr>
                                      <p:to>
                                        <p:strVal val="hidden"/>
                                      </p:to>
                                    </p:set>
                                  </p:subTnLst>
                                </p:cTn>
                              </p:par>
                            </p:childTnLst>
                          </p:cTn>
                        </p:par>
                        <p:par>
                          <p:cTn id="7" fill="hold">
                            <p:stCondLst>
                              <p:cond delay="2000"/>
                            </p:stCondLst>
                            <p:childTnLst>
                              <p:par>
                                <p:cTn id="8" presetID="1" presetClass="exit" presetSubtype="0" fill="hold" grpId="0" nodeType="afterEffect">
                                  <p:stCondLst>
                                    <p:cond delay="0"/>
                                  </p:stCondLst>
                                  <p:childTnLst>
                                    <p:set>
                                      <p:cBhvr>
                                        <p:cTn id="9" dur="1" fill="hold">
                                          <p:stCondLst>
                                            <p:cond delay="0"/>
                                          </p:stCondLst>
                                        </p:cTn>
                                        <p:tgtEl>
                                          <p:spTgt spid="32"/>
                                        </p:tgtEl>
                                        <p:attrNameLst>
                                          <p:attrName>style.visibility</p:attrName>
                                        </p:attrNameLst>
                                      </p:cBhvr>
                                      <p:to>
                                        <p:strVal val="hidden"/>
                                      </p:to>
                                    </p:set>
                                  </p:childTnLst>
                                </p:cTn>
                              </p:par>
                            </p:childTnLst>
                          </p:cTn>
                        </p:par>
                        <p:par>
                          <p:cTn id="10" fill="hold">
                            <p:stCondLst>
                              <p:cond delay="2000"/>
                            </p:stCondLst>
                            <p:childTnLst>
                              <p:par>
                                <p:cTn id="11" presetID="56" presetClass="path" presetSubtype="0" accel="50000" decel="50000" fill="hold" nodeType="afterEffect">
                                  <p:stCondLst>
                                    <p:cond delay="0"/>
                                  </p:stCondLst>
                                  <p:childTnLst>
                                    <p:animMotion origin="layout" path="M 1.9326E-6 2.38311E-6 L 0.42149 -0.27485 " pathEditMode="relative" rAng="0" ptsTypes="AA">
                                      <p:cBhvr>
                                        <p:cTn id="12" dur="2000" fill="hold"/>
                                        <p:tgtEl>
                                          <p:spTgt spid="30"/>
                                        </p:tgtEl>
                                        <p:attrNameLst>
                                          <p:attrName>ppt_x</p:attrName>
                                          <p:attrName>ppt_y</p:attrName>
                                        </p:attrNameLst>
                                      </p:cBhvr>
                                      <p:rCtr x="21075" y="-13754"/>
                                    </p:animMotion>
                                  </p:childTnLst>
                                  <p:subTnLst>
                                    <p:set>
                                      <p:cBhvr override="childStyle">
                                        <p:cTn dur="1" fill="hold" display="0" masterRel="sameClick" afterEffect="1">
                                          <p:stCondLst>
                                            <p:cond evt="end" delay="0">
                                              <p:tn val="11"/>
                                            </p:cond>
                                          </p:stCondLst>
                                        </p:cTn>
                                        <p:tgtEl>
                                          <p:spTgt spid="30"/>
                                        </p:tgtEl>
                                        <p:attrNameLst>
                                          <p:attrName>style.visibility</p:attrName>
                                        </p:attrNameLst>
                                      </p:cBhvr>
                                      <p:to>
                                        <p:strVal val="hidden"/>
                                      </p:to>
                                    </p:set>
                                  </p:subTnLst>
                                </p:cTn>
                              </p:par>
                            </p:childTnLst>
                          </p:cTn>
                        </p:par>
                        <p:par>
                          <p:cTn id="13" fill="hold">
                            <p:stCondLst>
                              <p:cond delay="4000"/>
                            </p:stCondLst>
                            <p:childTnLst>
                              <p:par>
                                <p:cTn id="14" presetID="1" presetClass="exit"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389437" y="622570"/>
            <a:ext cx="7543800" cy="2400657"/>
          </a:xfrm>
        </p:spPr>
        <p:txBody>
          <a:bodyPr/>
          <a:lstStyle/>
          <a:p>
            <a:pPr marL="0" indent="0">
              <a:buNone/>
            </a:pPr>
            <a:r>
              <a:rPr lang="en-US" i="1" dirty="0" smtClean="0">
                <a:solidFill>
                  <a:schemeClr val="bg1"/>
                </a:solidFill>
              </a:rPr>
              <a:t>“Create content in an Authoring environment and use it in any one of your SharePoint publishing environments.”</a:t>
            </a:r>
            <a:endParaRPr lang="en-US" i="1" dirty="0">
              <a:solidFill>
                <a:schemeClr val="bg1"/>
              </a:solidFill>
            </a:endParaRPr>
          </a:p>
        </p:txBody>
      </p:sp>
      <p:grpSp>
        <p:nvGrpSpPr>
          <p:cNvPr id="4" name="Group 3"/>
          <p:cNvGrpSpPr/>
          <p:nvPr/>
        </p:nvGrpSpPr>
        <p:grpSpPr>
          <a:xfrm>
            <a:off x="122237" y="3642531"/>
            <a:ext cx="3749567" cy="1568479"/>
            <a:chOff x="2819418" y="2329749"/>
            <a:chExt cx="2563107" cy="1537864"/>
          </a:xfrm>
        </p:grpSpPr>
        <p:sp>
          <p:nvSpPr>
            <p:cNvPr id="5" name="Rectangle 4"/>
            <p:cNvSpPr/>
            <p:nvPr/>
          </p:nvSpPr>
          <p:spPr>
            <a:xfrm>
              <a:off x="2819418" y="2329749"/>
              <a:ext cx="2563107" cy="153786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6" name="Rectangle 5"/>
            <p:cNvSpPr/>
            <p:nvPr/>
          </p:nvSpPr>
          <p:spPr>
            <a:xfrm>
              <a:off x="2819418" y="2329749"/>
              <a:ext cx="2563107" cy="15378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8804" tIns="108804" rIns="108804" bIns="108804" numCol="1" spcCol="1270" anchor="ctr" anchorCtr="0">
              <a:noAutofit/>
            </a:bodyPr>
            <a:lstStyle/>
            <a:p>
              <a:pPr algn="ctr" defTabSz="1269368">
                <a:lnSpc>
                  <a:spcPct val="90000"/>
                </a:lnSpc>
                <a:spcBef>
                  <a:spcPct val="0"/>
                </a:spcBef>
                <a:spcAft>
                  <a:spcPct val="35000"/>
                </a:spcAft>
              </a:pPr>
              <a:r>
                <a:rPr lang="en-US" sz="2856" dirty="0" smtClean="0">
                  <a:solidFill>
                    <a:srgbClr val="FFFFFF"/>
                  </a:solidFill>
                </a:rPr>
                <a:t>Cross Site Publishing</a:t>
              </a:r>
              <a:endParaRPr lang="en-US" sz="2856" dirty="0">
                <a:solidFill>
                  <a:srgbClr val="FFFFFF"/>
                </a:solidFill>
              </a:endParaRPr>
            </a:p>
          </p:txBody>
        </p:sp>
      </p:grpSp>
      <p:sp>
        <p:nvSpPr>
          <p:cNvPr id="7" name="Rectangle 6"/>
          <p:cNvSpPr/>
          <p:nvPr/>
        </p:nvSpPr>
        <p:spPr>
          <a:xfrm>
            <a:off x="122237" y="2049462"/>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URL manipulation</a:t>
            </a:r>
            <a:endParaRPr lang="en-US" dirty="0">
              <a:solidFill>
                <a:srgbClr val="FFFFFF"/>
              </a:solidFill>
            </a:endParaRPr>
          </a:p>
        </p:txBody>
      </p:sp>
      <p:sp>
        <p:nvSpPr>
          <p:cNvPr id="8" name="Rectangle 7"/>
          <p:cNvSpPr/>
          <p:nvPr/>
        </p:nvSpPr>
        <p:spPr>
          <a:xfrm>
            <a:off x="134804" y="5277311"/>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Multi-branding</a:t>
            </a:r>
            <a:endParaRPr lang="en-US" dirty="0">
              <a:solidFill>
                <a:srgbClr val="FFFFFF"/>
              </a:solidFill>
            </a:endParaRPr>
          </a:p>
        </p:txBody>
      </p:sp>
      <p:sp>
        <p:nvSpPr>
          <p:cNvPr id="9" name="Rectangle 8"/>
          <p:cNvSpPr/>
          <p:nvPr/>
        </p:nvSpPr>
        <p:spPr>
          <a:xfrm>
            <a:off x="2043004" y="5277311"/>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Authoring and Production tiers</a:t>
            </a:r>
            <a:endParaRPr lang="en-US" dirty="0">
              <a:solidFill>
                <a:srgbClr val="FFFFFF"/>
              </a:solidFill>
            </a:endParaRPr>
          </a:p>
        </p:txBody>
      </p:sp>
      <p:sp>
        <p:nvSpPr>
          <p:cNvPr id="10" name="Rectangle 9"/>
          <p:cNvSpPr/>
          <p:nvPr/>
        </p:nvSpPr>
        <p:spPr>
          <a:xfrm>
            <a:off x="2016619" y="2049462"/>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Multilingual</a:t>
            </a:r>
            <a:endParaRPr lang="en-US" dirty="0">
              <a:solidFill>
                <a:srgbClr val="FFFFFF"/>
              </a:solidFill>
            </a:endParaRPr>
          </a:p>
        </p:txBody>
      </p:sp>
      <p:sp>
        <p:nvSpPr>
          <p:cNvPr id="13" name="TextBox 12"/>
          <p:cNvSpPr txBox="1"/>
          <p:nvPr/>
        </p:nvSpPr>
        <p:spPr>
          <a:xfrm>
            <a:off x="7970837" y="3872328"/>
            <a:ext cx="3505200" cy="2930033"/>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rgbClr val="505050"/>
                </a:solidFill>
              </a:rPr>
              <a:t>Things to know:</a:t>
            </a:r>
          </a:p>
          <a:p>
            <a:pPr marL="457200" indent="-457200">
              <a:lnSpc>
                <a:spcPct val="90000"/>
              </a:lnSpc>
              <a:spcAft>
                <a:spcPts val="600"/>
              </a:spcAft>
              <a:buFontTx/>
              <a:buAutoNum type="arabicPeriod"/>
            </a:pPr>
            <a:r>
              <a:rPr lang="en-US" sz="2400" dirty="0" smtClean="0">
                <a:solidFill>
                  <a:srgbClr val="505050"/>
                </a:solidFill>
              </a:rPr>
              <a:t>This is not content deployment</a:t>
            </a:r>
          </a:p>
          <a:p>
            <a:pPr marL="457200" indent="-457200">
              <a:lnSpc>
                <a:spcPct val="90000"/>
              </a:lnSpc>
              <a:spcAft>
                <a:spcPts val="600"/>
              </a:spcAft>
              <a:buFontTx/>
              <a:buAutoNum type="arabicPeriod"/>
            </a:pPr>
            <a:r>
              <a:rPr lang="en-US" sz="2400" dirty="0" smtClean="0">
                <a:solidFill>
                  <a:srgbClr val="505050"/>
                </a:solidFill>
              </a:rPr>
              <a:t>Requires the Publishing feature</a:t>
            </a:r>
          </a:p>
          <a:p>
            <a:pPr marL="457200" indent="-457200">
              <a:lnSpc>
                <a:spcPct val="90000"/>
              </a:lnSpc>
              <a:spcAft>
                <a:spcPts val="600"/>
              </a:spcAft>
              <a:buFontTx/>
              <a:buAutoNum type="arabicPeriod"/>
            </a:pPr>
            <a:r>
              <a:rPr lang="en-US" sz="2400" dirty="0" smtClean="0">
                <a:solidFill>
                  <a:srgbClr val="505050"/>
                </a:solidFill>
              </a:rPr>
              <a:t>Requires a Catalog</a:t>
            </a:r>
          </a:p>
          <a:p>
            <a:pPr marL="457200" indent="-457200">
              <a:lnSpc>
                <a:spcPct val="90000"/>
              </a:lnSpc>
              <a:spcAft>
                <a:spcPts val="600"/>
              </a:spcAft>
              <a:buFontTx/>
              <a:buAutoNum type="arabicPeriod"/>
            </a:pPr>
            <a:endParaRPr lang="en-US" sz="2400" dirty="0" smtClean="0">
              <a:solidFill>
                <a:srgbClr val="505050"/>
              </a:solidFill>
            </a:endParaRPr>
          </a:p>
        </p:txBody>
      </p:sp>
      <p:sp>
        <p:nvSpPr>
          <p:cNvPr id="12" name="Rectangle 11"/>
          <p:cNvSpPr/>
          <p:nvPr/>
        </p:nvSpPr>
        <p:spPr>
          <a:xfrm>
            <a:off x="3951204" y="5291359"/>
            <a:ext cx="1828800" cy="1526768"/>
          </a:xfrm>
          <a:prstGeom prst="rect">
            <a:avLst/>
          </a:prstGeom>
        </p:spPr>
        <p:style>
          <a:lnRef idx="1">
            <a:schemeClr val="accent3"/>
          </a:lnRef>
          <a:fillRef idx="3">
            <a:schemeClr val="accent3"/>
          </a:fillRef>
          <a:effectRef idx="2">
            <a:schemeClr val="accent3"/>
          </a:effectRef>
          <a:fontRef idx="minor">
            <a:schemeClr val="lt1"/>
          </a:fontRef>
        </p:style>
        <p:txBody>
          <a:bodyPr wrap="square" anchor="ctr" anchorCtr="0">
            <a:noAutofit/>
          </a:bodyPr>
          <a:lstStyle/>
          <a:p>
            <a:pPr algn="ctr"/>
            <a:r>
              <a:rPr lang="en-US" dirty="0" smtClean="0">
                <a:solidFill>
                  <a:srgbClr val="FFFFFF"/>
                </a:solidFill>
              </a:rPr>
              <a:t>Flexibility in Page Content</a:t>
            </a:r>
            <a:endParaRPr lang="en-US" dirty="0">
              <a:solidFill>
                <a:srgbClr val="FFFFFF"/>
              </a:solidFill>
            </a:endParaRPr>
          </a:p>
        </p:txBody>
      </p:sp>
    </p:spTree>
    <p:extLst>
      <p:ext uri="{BB962C8B-B14F-4D97-AF65-F5344CB8AC3E}">
        <p14:creationId xmlns:p14="http://schemas.microsoft.com/office/powerpoint/2010/main" val="222674633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Cross Site Publishing</a:t>
            </a:r>
            <a:endParaRPr lang="en-US"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37" y="2287229"/>
            <a:ext cx="7115603" cy="3276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535" y="2315058"/>
            <a:ext cx="7461265" cy="324877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743" y="2058630"/>
            <a:ext cx="7469700" cy="3962400"/>
          </a:xfrm>
          <a:prstGeom prst="rect">
            <a:avLst/>
          </a:prstGeom>
        </p:spPr>
      </p:pic>
      <p:sp>
        <p:nvSpPr>
          <p:cNvPr id="9" name="TextBox 8"/>
          <p:cNvSpPr txBox="1"/>
          <p:nvPr/>
        </p:nvSpPr>
        <p:spPr>
          <a:xfrm>
            <a:off x="8471709" y="2851812"/>
            <a:ext cx="3964766" cy="2376035"/>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rgbClr val="505050"/>
                </a:solidFill>
              </a:rPr>
              <a:t>Why XSP?:</a:t>
            </a:r>
          </a:p>
          <a:p>
            <a:pPr marL="457200" indent="-457200">
              <a:lnSpc>
                <a:spcPct val="90000"/>
              </a:lnSpc>
              <a:spcAft>
                <a:spcPts val="600"/>
              </a:spcAft>
              <a:buFontTx/>
              <a:buAutoNum type="arabicPeriod"/>
            </a:pPr>
            <a:r>
              <a:rPr lang="en-US" sz="2000" dirty="0" smtClean="0">
                <a:solidFill>
                  <a:srgbClr val="505050"/>
                </a:solidFill>
              </a:rPr>
              <a:t>Need to Publish &gt;1 location</a:t>
            </a:r>
          </a:p>
          <a:p>
            <a:pPr marL="457200" indent="-457200">
              <a:lnSpc>
                <a:spcPct val="90000"/>
              </a:lnSpc>
              <a:spcAft>
                <a:spcPts val="600"/>
              </a:spcAft>
              <a:buFontTx/>
              <a:buAutoNum type="arabicPeriod"/>
            </a:pPr>
            <a:r>
              <a:rPr lang="en-US" sz="2000" dirty="0" smtClean="0">
                <a:solidFill>
                  <a:srgbClr val="505050"/>
                </a:solidFill>
              </a:rPr>
              <a:t>Need a multilingual site</a:t>
            </a:r>
          </a:p>
          <a:p>
            <a:pPr marL="457200" indent="-457200">
              <a:lnSpc>
                <a:spcPct val="90000"/>
              </a:lnSpc>
              <a:spcAft>
                <a:spcPts val="600"/>
              </a:spcAft>
              <a:buFontTx/>
              <a:buAutoNum type="arabicPeriod"/>
            </a:pPr>
            <a:r>
              <a:rPr lang="en-US" sz="2000" dirty="0" smtClean="0">
                <a:solidFill>
                  <a:srgbClr val="505050"/>
                </a:solidFill>
              </a:rPr>
              <a:t>Need to separate authoring and publishing</a:t>
            </a:r>
          </a:p>
          <a:p>
            <a:pPr marL="457200" indent="-457200">
              <a:lnSpc>
                <a:spcPct val="90000"/>
              </a:lnSpc>
              <a:spcAft>
                <a:spcPts val="600"/>
              </a:spcAft>
              <a:buFontTx/>
              <a:buAutoNum type="arabicPeriod"/>
            </a:pPr>
            <a:endParaRPr lang="en-US" sz="2400" dirty="0" smtClean="0">
              <a:solidFill>
                <a:srgbClr val="505050"/>
              </a:solidFill>
            </a:endParaRPr>
          </a:p>
        </p:txBody>
      </p:sp>
    </p:spTree>
    <p:extLst>
      <p:ext uri="{BB962C8B-B14F-4D97-AF65-F5344CB8AC3E}">
        <p14:creationId xmlns:p14="http://schemas.microsoft.com/office/powerpoint/2010/main" val="42855565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Cross Site Publishing</a:t>
            </a:r>
            <a:endParaRPr lang="en-US" dirty="0"/>
          </a:p>
        </p:txBody>
      </p:sp>
      <p:sp>
        <p:nvSpPr>
          <p:cNvPr id="5" name="Text Placeholder 4"/>
          <p:cNvSpPr>
            <a:spLocks noGrp="1"/>
          </p:cNvSpPr>
          <p:nvPr>
            <p:ph type="body" sz="quarter" idx="12"/>
          </p:nvPr>
        </p:nvSpPr>
        <p:spPr/>
        <p:txBody>
          <a:bodyPr/>
          <a:lstStyle/>
          <a:p>
            <a:r>
              <a:rPr lang="en-US" dirty="0" smtClean="0"/>
              <a:t>Daniel Kogan </a:t>
            </a:r>
          </a:p>
          <a:p>
            <a:r>
              <a:rPr lang="en-US" dirty="0" smtClean="0"/>
              <a:t>Sr. Program Manager</a:t>
            </a:r>
            <a:br>
              <a:rPr lang="en-US" dirty="0" smtClean="0"/>
            </a:br>
            <a:r>
              <a:rPr lang="en-US" dirty="0" smtClean="0"/>
              <a:t>Microsoft Corp.</a:t>
            </a:r>
            <a:endParaRPr lang="en-US" dirty="0"/>
          </a:p>
        </p:txBody>
      </p:sp>
    </p:spTree>
    <p:extLst>
      <p:ext uri="{BB962C8B-B14F-4D97-AF65-F5344CB8AC3E}">
        <p14:creationId xmlns:p14="http://schemas.microsoft.com/office/powerpoint/2010/main" val="2879014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WCM Sessions @ SPC</a:t>
            </a:r>
            <a:endParaRPr lang="en-US" dirty="0"/>
          </a:p>
        </p:txBody>
      </p:sp>
      <p:sp>
        <p:nvSpPr>
          <p:cNvPr id="19" name="Rectangle 18"/>
          <p:cNvSpPr/>
          <p:nvPr/>
        </p:nvSpPr>
        <p:spPr bwMode="auto">
          <a:xfrm>
            <a:off x="233456" y="221580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3:15pm - SPC076 - Deliver Adaptive and Personalized Experiences with SharePoint </a:t>
            </a:r>
            <a:r>
              <a:rPr lang="en-US" dirty="0" smtClean="0">
                <a:solidFill>
                  <a:srgbClr val="FFFFFF"/>
                </a:solidFill>
              </a:rPr>
              <a:t>2013 - Speakers</a:t>
            </a:r>
            <a:r>
              <a:rPr lang="en-US" dirty="0">
                <a:solidFill>
                  <a:srgbClr val="FFFFFF"/>
                </a:solidFill>
              </a:rPr>
              <a:t>: Krister Mikalsen, Dag Eidesen </a:t>
            </a:r>
            <a:endParaRPr lang="en-US" dirty="0">
              <a:solidFill>
                <a:srgbClr val="505050"/>
              </a:solidFill>
            </a:endParaRPr>
          </a:p>
        </p:txBody>
      </p:sp>
      <p:sp>
        <p:nvSpPr>
          <p:cNvPr id="22" name="Rectangle 21"/>
          <p:cNvSpPr/>
          <p:nvPr/>
        </p:nvSpPr>
        <p:spPr bwMode="auto">
          <a:xfrm>
            <a:off x="225064" y="404481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9:00am - SPC110 - Grow your Business Online with SharePoint's Adaptive </a:t>
            </a:r>
            <a:r>
              <a:rPr lang="en-US" dirty="0" smtClean="0">
                <a:solidFill>
                  <a:srgbClr val="FFFFFF"/>
                </a:solidFill>
              </a:rPr>
              <a:t>Experiences - Speakers</a:t>
            </a:r>
            <a:r>
              <a:rPr lang="en-US" dirty="0">
                <a:solidFill>
                  <a:srgbClr val="FFFFFF"/>
                </a:solidFill>
              </a:rPr>
              <a:t>: Fredrik Holm, Stefan Debald</a:t>
            </a:r>
            <a:br>
              <a:rPr lang="en-US" dirty="0">
                <a:solidFill>
                  <a:srgbClr val="FFFFFF"/>
                </a:solidFill>
              </a:rPr>
            </a:br>
            <a:r>
              <a:rPr lang="en-US" dirty="0">
                <a:solidFill>
                  <a:srgbClr val="FFFFFF"/>
                </a:solidFill>
              </a:rPr>
              <a:t> </a:t>
            </a:r>
            <a:endParaRPr lang="en-US" dirty="0">
              <a:solidFill>
                <a:srgbClr val="505050"/>
              </a:solidFill>
            </a:endParaRPr>
          </a:p>
        </p:txBody>
      </p:sp>
      <p:sp>
        <p:nvSpPr>
          <p:cNvPr id="23" name="Rectangle 22"/>
          <p:cNvSpPr/>
          <p:nvPr/>
        </p:nvSpPr>
        <p:spPr bwMode="auto">
          <a:xfrm>
            <a:off x="225061" y="3128837"/>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5:00pm - SPC270 - Zero to Live in 60mins using SharePoint 2013 Publishing</a:t>
            </a:r>
            <a:br>
              <a:rPr lang="en-US" dirty="0">
                <a:solidFill>
                  <a:srgbClr val="FFFFFF"/>
                </a:solidFill>
              </a:rPr>
            </a:br>
            <a:r>
              <a:rPr lang="en-US" dirty="0">
                <a:solidFill>
                  <a:srgbClr val="FFFFFF"/>
                </a:solidFill>
              </a:rPr>
              <a:t>Speakers: Andrew Connell,  Daniel Kogan </a:t>
            </a:r>
            <a:endParaRPr lang="en-US" dirty="0">
              <a:solidFill>
                <a:srgbClr val="505050"/>
              </a:solidFill>
            </a:endParaRPr>
          </a:p>
        </p:txBody>
      </p:sp>
      <p:sp>
        <p:nvSpPr>
          <p:cNvPr id="24" name="Rectangle 23"/>
          <p:cNvSpPr/>
          <p:nvPr/>
        </p:nvSpPr>
        <p:spPr bwMode="auto">
          <a:xfrm>
            <a:off x="266247" y="8540678"/>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9:00am - SPC255 - </a:t>
            </a:r>
            <a:r>
              <a:rPr lang="en-US" dirty="0" smtClean="0">
                <a:solidFill>
                  <a:srgbClr val="FFFFFF"/>
                </a:solidFill>
              </a:rPr>
              <a:t>Step-by-Step: </a:t>
            </a:r>
            <a:r>
              <a:rPr lang="en-US" dirty="0">
                <a:solidFill>
                  <a:srgbClr val="FFFFFF"/>
                </a:solidFill>
              </a:rPr>
              <a:t>Building Adaptive Companion Apps for Devices using SharePoint </a:t>
            </a:r>
            <a:r>
              <a:rPr lang="en-US" dirty="0" smtClean="0">
                <a:solidFill>
                  <a:srgbClr val="FFFFFF"/>
                </a:solidFill>
              </a:rPr>
              <a:t>2013 - Speakers</a:t>
            </a:r>
            <a:r>
              <a:rPr lang="en-US" dirty="0">
                <a:solidFill>
                  <a:srgbClr val="FFFFFF"/>
                </a:solidFill>
              </a:rPr>
              <a:t>: Manfred Berry</a:t>
            </a:r>
            <a:r>
              <a:rPr lang="en-US" dirty="0" smtClean="0">
                <a:solidFill>
                  <a:srgbClr val="FFFFFF"/>
                </a:solidFill>
              </a:rPr>
              <a:t>, Rune </a:t>
            </a:r>
            <a:r>
              <a:rPr lang="en-US" dirty="0">
                <a:solidFill>
                  <a:srgbClr val="FFFFFF"/>
                </a:solidFill>
              </a:rPr>
              <a:t>Zakariassen </a:t>
            </a:r>
            <a:endParaRPr lang="en-US" dirty="0">
              <a:solidFill>
                <a:srgbClr val="505050"/>
              </a:solidFill>
            </a:endParaRPr>
          </a:p>
        </p:txBody>
      </p:sp>
      <p:sp>
        <p:nvSpPr>
          <p:cNvPr id="26" name="Rectangle 25"/>
          <p:cNvSpPr/>
          <p:nvPr/>
        </p:nvSpPr>
        <p:spPr bwMode="auto">
          <a:xfrm>
            <a:off x="266247" y="1037263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1:45pm - SPC246 - Using </a:t>
            </a:r>
            <a:r>
              <a:rPr lang="en-US" dirty="0" err="1">
                <a:solidFill>
                  <a:srgbClr val="FFFFFF"/>
                </a:solidFill>
              </a:rPr>
              <a:t>jQuery</a:t>
            </a:r>
            <a:r>
              <a:rPr lang="en-US" dirty="0">
                <a:solidFill>
                  <a:srgbClr val="FFFFFF"/>
                </a:solidFill>
              </a:rPr>
              <a:t> and Display Templates to create modern Web Sites </a:t>
            </a:r>
            <a:r>
              <a:rPr lang="en-US" dirty="0" smtClean="0">
                <a:solidFill>
                  <a:srgbClr val="FFFFFF"/>
                </a:solidFill>
              </a:rPr>
              <a:t>- Speakers</a:t>
            </a:r>
            <a:r>
              <a:rPr lang="en-US" dirty="0">
                <a:solidFill>
                  <a:srgbClr val="FFFFFF"/>
                </a:solidFill>
              </a:rPr>
              <a:t>: Ethan Gur-esh, Jeremy Kelley</a:t>
            </a:r>
            <a:br>
              <a:rPr lang="en-US" dirty="0">
                <a:solidFill>
                  <a:srgbClr val="FFFFFF"/>
                </a:solidFill>
              </a:rPr>
            </a:br>
            <a:endParaRPr lang="en-US" dirty="0">
              <a:solidFill>
                <a:srgbClr val="505050"/>
              </a:solidFill>
            </a:endParaRPr>
          </a:p>
        </p:txBody>
      </p:sp>
      <p:sp>
        <p:nvSpPr>
          <p:cNvPr id="27" name="Rectangle 26"/>
          <p:cNvSpPr/>
          <p:nvPr/>
        </p:nvSpPr>
        <p:spPr bwMode="auto">
          <a:xfrm>
            <a:off x="266244" y="9456657"/>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1:45pm - SPC094 - Ecommerce solutions with Dynamics for Retail and SharePoint </a:t>
            </a:r>
            <a:r>
              <a:rPr lang="en-US" dirty="0" smtClean="0">
                <a:solidFill>
                  <a:srgbClr val="FFFFFF"/>
                </a:solidFill>
              </a:rPr>
              <a:t>2013 - Speakers</a:t>
            </a:r>
            <a:r>
              <a:rPr lang="en-US" dirty="0">
                <a:solidFill>
                  <a:srgbClr val="FFFFFF"/>
                </a:solidFill>
              </a:rPr>
              <a:t>: </a:t>
            </a:r>
            <a:r>
              <a:rPr lang="en-US" dirty="0" err="1">
                <a:solidFill>
                  <a:srgbClr val="FFFFFF"/>
                </a:solidFill>
              </a:rPr>
              <a:t>Meera</a:t>
            </a:r>
            <a:r>
              <a:rPr lang="en-US" dirty="0">
                <a:solidFill>
                  <a:srgbClr val="FFFFFF"/>
                </a:solidFill>
              </a:rPr>
              <a:t> </a:t>
            </a:r>
            <a:r>
              <a:rPr lang="en-US" dirty="0" err="1">
                <a:solidFill>
                  <a:srgbClr val="FFFFFF"/>
                </a:solidFill>
              </a:rPr>
              <a:t>Mahabala</a:t>
            </a:r>
            <a:r>
              <a:rPr lang="en-US" dirty="0" smtClean="0">
                <a:solidFill>
                  <a:srgbClr val="FFFFFF"/>
                </a:solidFill>
              </a:rPr>
              <a:t>, </a:t>
            </a:r>
            <a:r>
              <a:rPr lang="en-US" dirty="0" err="1" smtClean="0">
                <a:solidFill>
                  <a:srgbClr val="FFFFFF"/>
                </a:solidFill>
              </a:rPr>
              <a:t>Balaji</a:t>
            </a:r>
            <a:r>
              <a:rPr lang="en-US" dirty="0" smtClean="0">
                <a:solidFill>
                  <a:srgbClr val="FFFFFF"/>
                </a:solidFill>
              </a:rPr>
              <a:t> </a:t>
            </a:r>
            <a:r>
              <a:rPr lang="en-US" dirty="0" err="1">
                <a:solidFill>
                  <a:srgbClr val="FFFFFF"/>
                </a:solidFill>
              </a:rPr>
              <a:t>Balasubramanian</a:t>
            </a:r>
            <a:r>
              <a:rPr lang="en-US" dirty="0">
                <a:solidFill>
                  <a:srgbClr val="FFFFFF"/>
                </a:solidFill>
              </a:rPr>
              <a:t/>
            </a:r>
            <a:br>
              <a:rPr lang="en-US" dirty="0">
                <a:solidFill>
                  <a:srgbClr val="FFFFFF"/>
                </a:solidFill>
              </a:rPr>
            </a:br>
            <a:r>
              <a:rPr lang="en-US" dirty="0">
                <a:solidFill>
                  <a:srgbClr val="FFFFFF"/>
                </a:solidFill>
              </a:rPr>
              <a:t> </a:t>
            </a:r>
            <a:br>
              <a:rPr lang="en-US" dirty="0">
                <a:solidFill>
                  <a:srgbClr val="FFFFFF"/>
                </a:solidFill>
              </a:rPr>
            </a:br>
            <a:endParaRPr lang="en-US" dirty="0">
              <a:solidFill>
                <a:srgbClr val="505050"/>
              </a:solidFill>
            </a:endParaRPr>
          </a:p>
        </p:txBody>
      </p:sp>
      <p:sp>
        <p:nvSpPr>
          <p:cNvPr id="28" name="Rectangle 27"/>
          <p:cNvSpPr/>
          <p:nvPr/>
        </p:nvSpPr>
        <p:spPr bwMode="auto">
          <a:xfrm>
            <a:off x="274641" y="1220164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5:00pm - SPC129 - Multi-language Websites with SharePoint 2013</a:t>
            </a:r>
            <a:br>
              <a:rPr lang="en-US" dirty="0">
                <a:solidFill>
                  <a:srgbClr val="FFFFFF"/>
                </a:solidFill>
              </a:rPr>
            </a:br>
            <a:r>
              <a:rPr lang="en-US" dirty="0">
                <a:solidFill>
                  <a:srgbClr val="FFFFFF"/>
                </a:solidFill>
              </a:rPr>
              <a:t>Speakers: Josh Stickler, Kate Kelly </a:t>
            </a:r>
            <a:endParaRPr lang="en-US" dirty="0">
              <a:solidFill>
                <a:srgbClr val="505050"/>
              </a:solidFill>
            </a:endParaRPr>
          </a:p>
        </p:txBody>
      </p:sp>
      <p:sp>
        <p:nvSpPr>
          <p:cNvPr id="29" name="Rectangle 28"/>
          <p:cNvSpPr/>
          <p:nvPr/>
        </p:nvSpPr>
        <p:spPr bwMode="auto">
          <a:xfrm>
            <a:off x="274638" y="11285667"/>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3:15pm - SPC194 - Planning for the Lifecycle of your SharePoint 2013 Website</a:t>
            </a:r>
            <a:br>
              <a:rPr lang="en-US" dirty="0">
                <a:solidFill>
                  <a:srgbClr val="FFFFFF"/>
                </a:solidFill>
              </a:rPr>
            </a:br>
            <a:r>
              <a:rPr lang="en-US" dirty="0" smtClean="0">
                <a:solidFill>
                  <a:srgbClr val="FFFFFF"/>
                </a:solidFill>
              </a:rPr>
              <a:t>Speaker: </a:t>
            </a:r>
            <a:r>
              <a:rPr lang="en-US" dirty="0">
                <a:solidFill>
                  <a:srgbClr val="FFFFFF"/>
                </a:solidFill>
              </a:rPr>
              <a:t>Geoffrey Edge </a:t>
            </a:r>
            <a:endParaRPr lang="en-US" dirty="0">
              <a:solidFill>
                <a:srgbClr val="505050"/>
              </a:solidFill>
            </a:endParaRPr>
          </a:p>
        </p:txBody>
      </p:sp>
      <p:sp>
        <p:nvSpPr>
          <p:cNvPr id="30" name="Rectangle 29"/>
          <p:cNvSpPr/>
          <p:nvPr/>
        </p:nvSpPr>
        <p:spPr bwMode="auto">
          <a:xfrm>
            <a:off x="274640" y="13117624"/>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 9:00am - SPC190 - Overview of Website Architecture in SharePoint 2013 </a:t>
            </a:r>
            <a:br>
              <a:rPr lang="en-US" dirty="0">
                <a:solidFill>
                  <a:srgbClr val="FFFFFF"/>
                </a:solidFill>
              </a:rPr>
            </a:br>
            <a:r>
              <a:rPr lang="en-US" dirty="0" smtClean="0">
                <a:solidFill>
                  <a:srgbClr val="FFFFFF"/>
                </a:solidFill>
              </a:rPr>
              <a:t>Speaker: </a:t>
            </a:r>
            <a:r>
              <a:rPr lang="en-US" dirty="0">
                <a:solidFill>
                  <a:srgbClr val="FFFFFF"/>
                </a:solidFill>
              </a:rPr>
              <a:t>Ethan Gur-esh </a:t>
            </a:r>
            <a:endParaRPr lang="en-US" dirty="0">
              <a:solidFill>
                <a:srgbClr val="505050"/>
              </a:solidFill>
            </a:endParaRPr>
          </a:p>
        </p:txBody>
      </p:sp>
      <p:sp>
        <p:nvSpPr>
          <p:cNvPr id="31" name="Rectangle 30"/>
          <p:cNvSpPr/>
          <p:nvPr/>
        </p:nvSpPr>
        <p:spPr bwMode="auto">
          <a:xfrm>
            <a:off x="274638" y="14033603"/>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 10:30am - SPC153 - Migrating your WCM Internet Sites to SharePoint 2013</a:t>
            </a:r>
            <a:br>
              <a:rPr lang="en-US" dirty="0">
                <a:solidFill>
                  <a:srgbClr val="FFFFFF"/>
                </a:solidFill>
              </a:rPr>
            </a:br>
            <a:r>
              <a:rPr lang="en-US" dirty="0">
                <a:solidFill>
                  <a:srgbClr val="FFFFFF"/>
                </a:solidFill>
              </a:rPr>
              <a:t>Speakers: Israel Vega, Luca </a:t>
            </a:r>
            <a:r>
              <a:rPr lang="en-US" dirty="0" smtClean="0">
                <a:solidFill>
                  <a:srgbClr val="FFFFFF"/>
                </a:solidFill>
              </a:rPr>
              <a:t>Bandinelli</a:t>
            </a:r>
            <a:endParaRPr lang="en-US" dirty="0">
              <a:solidFill>
                <a:srgbClr val="505050"/>
              </a:solidFill>
            </a:endParaRPr>
          </a:p>
        </p:txBody>
      </p:sp>
    </p:spTree>
    <p:extLst>
      <p:ext uri="{BB962C8B-B14F-4D97-AF65-F5344CB8AC3E}">
        <p14:creationId xmlns:p14="http://schemas.microsoft.com/office/powerpoint/2010/main" val="244384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solidFill>
                  <a:schemeClr val="bg1"/>
                </a:solidFill>
              </a:rPr>
              <a:t>Examples of Search Driven Publishing</a:t>
            </a:r>
            <a:endParaRPr lang="en-US" dirty="0">
              <a:solidFill>
                <a:schemeClr val="bg1"/>
              </a:solidFill>
            </a:endParaRPr>
          </a:p>
        </p:txBody>
      </p:sp>
      <p:sp>
        <p:nvSpPr>
          <p:cNvPr id="3" name="Text Placeholder 2"/>
          <p:cNvSpPr>
            <a:spLocks noGrp="1"/>
          </p:cNvSpPr>
          <p:nvPr>
            <p:ph type="body" sz="quarter" idx="10"/>
          </p:nvPr>
        </p:nvSpPr>
        <p:spPr>
          <a:xfrm>
            <a:off x="7666037" y="1757745"/>
            <a:ext cx="3352800" cy="4068806"/>
          </a:xfrm>
        </p:spPr>
        <p:txBody>
          <a:bodyPr/>
          <a:lstStyle/>
          <a:p>
            <a:pPr marL="0" indent="0">
              <a:buNone/>
            </a:pPr>
            <a:r>
              <a:rPr lang="en-US" sz="2800" i="1" dirty="0">
                <a:solidFill>
                  <a:schemeClr val="bg1"/>
                </a:solidFill>
              </a:rPr>
              <a:t>“Why wouldn’t everything be search driven</a:t>
            </a:r>
            <a:r>
              <a:rPr lang="en-US" sz="2800" i="1" dirty="0" smtClean="0">
                <a:solidFill>
                  <a:schemeClr val="bg1"/>
                </a:solidFill>
              </a:rPr>
              <a:t>?”</a:t>
            </a:r>
            <a:br>
              <a:rPr lang="en-US" sz="2800" i="1" dirty="0" smtClean="0">
                <a:solidFill>
                  <a:schemeClr val="bg1"/>
                </a:solidFill>
              </a:rPr>
            </a:br>
            <a:endParaRPr lang="en-US" sz="2800" i="1" dirty="0">
              <a:solidFill>
                <a:schemeClr val="bg1"/>
              </a:solidFill>
            </a:endParaRPr>
          </a:p>
          <a:p>
            <a:pPr marL="0" indent="0" algn="ctr">
              <a:buNone/>
            </a:pPr>
            <a:r>
              <a:rPr lang="en-US" sz="2800" i="1" dirty="0">
                <a:solidFill>
                  <a:schemeClr val="bg1"/>
                </a:solidFill>
              </a:rPr>
              <a:t> </a:t>
            </a:r>
            <a:r>
              <a:rPr lang="en-US" sz="2800" i="1" dirty="0" smtClean="0">
                <a:solidFill>
                  <a:schemeClr val="accent3"/>
                </a:solidFill>
              </a:rPr>
              <a:t>or in other words</a:t>
            </a:r>
            <a:br>
              <a:rPr lang="en-US" sz="2800" i="1" dirty="0" smtClean="0">
                <a:solidFill>
                  <a:schemeClr val="accent3"/>
                </a:solidFill>
              </a:rPr>
            </a:br>
            <a:endParaRPr lang="en-US" sz="1600" i="1" dirty="0">
              <a:solidFill>
                <a:schemeClr val="accent3"/>
              </a:solidFill>
            </a:endParaRPr>
          </a:p>
          <a:p>
            <a:pPr marL="0" indent="0">
              <a:buNone/>
            </a:pPr>
            <a:r>
              <a:rPr lang="en-US" sz="2800" i="1" dirty="0">
                <a:solidFill>
                  <a:schemeClr val="bg1"/>
                </a:solidFill>
              </a:rPr>
              <a:t>“Are there times we might not use Search Driven Publishing model?”</a:t>
            </a:r>
          </a:p>
        </p:txBody>
      </p:sp>
      <p:sp>
        <p:nvSpPr>
          <p:cNvPr id="4" name="Text Placeholder 2"/>
          <p:cNvSpPr txBox="1">
            <a:spLocks/>
          </p:cNvSpPr>
          <p:nvPr/>
        </p:nvSpPr>
        <p:spPr>
          <a:xfrm>
            <a:off x="655637" y="1744662"/>
            <a:ext cx="2636784" cy="213882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wrap="square" lIns="0" tIns="0" rIns="0" bIns="0" rtlCol="0" anchor="ctr" anchorCtr="0">
            <a:no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gradFill>
                  <a:gsLst>
                    <a:gs pos="1250">
                      <a:schemeClr val="tx1"/>
                    </a:gs>
                    <a:gs pos="100000">
                      <a:schemeClr val="tx1"/>
                    </a:gs>
                  </a:gsLst>
                  <a:lin ang="5400000" scaled="0"/>
                </a:gradFill>
                <a:latin typeface="+mj-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rgbClr val="FFFFFF"/>
                </a:solidFill>
              </a:rPr>
              <a:t>News</a:t>
            </a:r>
          </a:p>
          <a:p>
            <a:pPr marL="0" indent="0" algn="ctr">
              <a:buFont typeface="Wingdings" pitchFamily="2" charset="2"/>
              <a:buNone/>
            </a:pPr>
            <a:r>
              <a:rPr lang="en-US" sz="2800" dirty="0">
                <a:solidFill>
                  <a:srgbClr val="FFFFFF"/>
                </a:solidFill>
              </a:rPr>
              <a:t>Commerce</a:t>
            </a:r>
          </a:p>
          <a:p>
            <a:pPr marL="0" indent="0" algn="ctr">
              <a:buFont typeface="Wingdings" pitchFamily="2" charset="2"/>
              <a:buNone/>
            </a:pPr>
            <a:r>
              <a:rPr lang="en-US" sz="2800" dirty="0">
                <a:solidFill>
                  <a:srgbClr val="FFFFFF"/>
                </a:solidFill>
              </a:rPr>
              <a:t>Support</a:t>
            </a:r>
          </a:p>
          <a:p>
            <a:pPr marL="0" indent="0" algn="ctr">
              <a:buFont typeface="Wingdings" pitchFamily="2" charset="2"/>
              <a:buNone/>
            </a:pPr>
            <a:r>
              <a:rPr lang="en-US" sz="2800" dirty="0">
                <a:solidFill>
                  <a:srgbClr val="FFFFFF"/>
                </a:solidFill>
              </a:rPr>
              <a:t>Knowledge Base</a:t>
            </a:r>
          </a:p>
        </p:txBody>
      </p:sp>
      <p:sp>
        <p:nvSpPr>
          <p:cNvPr id="5" name="Text Placeholder 2"/>
          <p:cNvSpPr txBox="1">
            <a:spLocks/>
          </p:cNvSpPr>
          <p:nvPr/>
        </p:nvSpPr>
        <p:spPr>
          <a:xfrm>
            <a:off x="3446935" y="1757745"/>
            <a:ext cx="2636784" cy="43891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wrap="square" lIns="0" tIns="0" rIns="0" bIns="0" rtlCol="0" anchor="ctr" anchorCtr="0">
            <a:no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gradFill>
                  <a:gsLst>
                    <a:gs pos="1250">
                      <a:schemeClr val="tx1"/>
                    </a:gs>
                    <a:gs pos="100000">
                      <a:schemeClr val="tx1"/>
                    </a:gs>
                  </a:gsLst>
                  <a:lin ang="5400000" scaled="0"/>
                </a:gradFill>
                <a:latin typeface="+mj-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rgbClr val="FFFFFF"/>
                </a:solidFill>
              </a:rPr>
              <a:t>Internet</a:t>
            </a:r>
          </a:p>
          <a:p>
            <a:pPr marL="0" indent="0" algn="ctr">
              <a:buFont typeface="Wingdings" pitchFamily="2" charset="2"/>
              <a:buNone/>
            </a:pPr>
            <a:r>
              <a:rPr lang="en-US" sz="2800" dirty="0">
                <a:solidFill>
                  <a:srgbClr val="FFFFFF"/>
                </a:solidFill>
              </a:rPr>
              <a:t>Intranet</a:t>
            </a:r>
          </a:p>
          <a:p>
            <a:pPr marL="0" indent="0" algn="ctr">
              <a:buFont typeface="Wingdings" pitchFamily="2" charset="2"/>
              <a:buNone/>
            </a:pPr>
            <a:r>
              <a:rPr lang="en-US" sz="2800" dirty="0">
                <a:solidFill>
                  <a:srgbClr val="FFFFFF"/>
                </a:solidFill>
              </a:rPr>
              <a:t>Extranet</a:t>
            </a:r>
          </a:p>
          <a:p>
            <a:pPr marL="0" indent="0" algn="ctr">
              <a:buFont typeface="Wingdings" pitchFamily="2" charset="2"/>
              <a:buNone/>
            </a:pPr>
            <a:r>
              <a:rPr lang="en-US" sz="2800" dirty="0">
                <a:solidFill>
                  <a:srgbClr val="FFFFFF"/>
                </a:solidFill>
              </a:rPr>
              <a:t>Mobile</a:t>
            </a:r>
          </a:p>
        </p:txBody>
      </p:sp>
      <p:sp>
        <p:nvSpPr>
          <p:cNvPr id="6" name="Text Placeholder 2"/>
          <p:cNvSpPr txBox="1">
            <a:spLocks/>
          </p:cNvSpPr>
          <p:nvPr/>
        </p:nvSpPr>
        <p:spPr>
          <a:xfrm>
            <a:off x="651750" y="4024793"/>
            <a:ext cx="2636784" cy="21336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vert="horz" wrap="square" lIns="0" tIns="0" rIns="0" bIns="0" rtlCol="0" anchor="ctr" anchorCtr="0">
            <a:no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gradFill>
                  <a:gsLst>
                    <a:gs pos="1250">
                      <a:schemeClr val="tx1"/>
                    </a:gs>
                    <a:gs pos="100000">
                      <a:schemeClr val="tx1"/>
                    </a:gs>
                  </a:gsLst>
                  <a:lin ang="5400000" scaled="0"/>
                </a:gradFill>
                <a:latin typeface="+mj-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itchFamily="2" charset="2"/>
              <a:buNone/>
            </a:pPr>
            <a:r>
              <a:rPr lang="en-US" sz="2800" dirty="0">
                <a:solidFill>
                  <a:srgbClr val="FFFFFF"/>
                </a:solidFill>
              </a:rPr>
              <a:t>Articles</a:t>
            </a:r>
          </a:p>
          <a:p>
            <a:pPr marL="0" indent="0" algn="ctr">
              <a:buFont typeface="Wingdings" pitchFamily="2" charset="2"/>
              <a:buNone/>
            </a:pPr>
            <a:r>
              <a:rPr lang="en-US" sz="2800" dirty="0">
                <a:solidFill>
                  <a:srgbClr val="FFFFFF"/>
                </a:solidFill>
              </a:rPr>
              <a:t>Pictures</a:t>
            </a:r>
          </a:p>
          <a:p>
            <a:pPr marL="0" indent="0" algn="ctr">
              <a:buFont typeface="Wingdings" pitchFamily="2" charset="2"/>
              <a:buNone/>
            </a:pPr>
            <a:r>
              <a:rPr lang="en-US" sz="2800" dirty="0">
                <a:solidFill>
                  <a:srgbClr val="FFFFFF"/>
                </a:solidFill>
              </a:rPr>
              <a:t>Video</a:t>
            </a:r>
          </a:p>
        </p:txBody>
      </p:sp>
    </p:spTree>
    <p:extLst>
      <p:ext uri="{BB962C8B-B14F-4D97-AF65-F5344CB8AC3E}">
        <p14:creationId xmlns:p14="http://schemas.microsoft.com/office/powerpoint/2010/main" val="177950940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29282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59775" y="477062"/>
            <a:ext cx="11725862" cy="621530"/>
          </a:xfrm>
        </p:spPr>
        <p:txBody>
          <a:bodyPr/>
          <a:lstStyle/>
          <a:p>
            <a:r>
              <a:rPr lang="en-US" sz="4488" spc="-71" dirty="0">
                <a:solidFill>
                  <a:schemeClr val="bg1"/>
                </a:solidFill>
              </a:rPr>
              <a:t>Advantages of a Search Driven Publishing Model</a:t>
            </a:r>
            <a:endParaRPr lang="en-US" sz="4488" dirty="0"/>
          </a:p>
        </p:txBody>
      </p:sp>
      <p:graphicFrame>
        <p:nvGraphicFramePr>
          <p:cNvPr id="6" name="Diagram 5"/>
          <p:cNvGraphicFramePr/>
          <p:nvPr>
            <p:extLst>
              <p:ext uri="{D42A27DB-BD31-4B8C-83A1-F6EECF244321}">
                <p14:modId xmlns:p14="http://schemas.microsoft.com/office/powerpoint/2010/main" val="2885848447"/>
              </p:ext>
            </p:extLst>
          </p:nvPr>
        </p:nvGraphicFramePr>
        <p:xfrm>
          <a:off x="122237" y="2504808"/>
          <a:ext cx="7216915" cy="44555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17275" y="4779153"/>
            <a:ext cx="3013026" cy="2022276"/>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45996" y="1460036"/>
            <a:ext cx="1323365" cy="1862409"/>
          </a:xfrm>
          <a:prstGeom prst="rect">
            <a:avLst/>
          </a:prstGeom>
        </p:spPr>
      </p:pic>
      <p:sp>
        <p:nvSpPr>
          <p:cNvPr id="9" name="Up Arrow 8"/>
          <p:cNvSpPr/>
          <p:nvPr/>
        </p:nvSpPr>
        <p:spPr bwMode="auto">
          <a:xfrm rot="10800000">
            <a:off x="9839896" y="3550139"/>
            <a:ext cx="567782" cy="1001321"/>
          </a:xfrm>
          <a:prstGeom prst="upArrow">
            <a:avLst>
              <a:gd name="adj1" fmla="val 39892"/>
              <a:gd name="adj2" fmla="val 50000"/>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3256" tIns="46628" rIns="93256" bIns="46628"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1008548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solidFill>
                  <a:schemeClr val="bg1"/>
                </a:solidFill>
              </a:rPr>
              <a:t>What makes it “Search Driven”</a:t>
            </a:r>
            <a:endParaRPr lang="en-US" dirty="0">
              <a:solidFill>
                <a:schemeClr val="bg1"/>
              </a:solidFill>
            </a:endParaRPr>
          </a:p>
        </p:txBody>
      </p:sp>
      <p:sp>
        <p:nvSpPr>
          <p:cNvPr id="3" name="Text Placeholder 2"/>
          <p:cNvSpPr>
            <a:spLocks noGrp="1"/>
          </p:cNvSpPr>
          <p:nvPr>
            <p:ph type="body" sz="quarter" idx="10"/>
          </p:nvPr>
        </p:nvSpPr>
        <p:spPr>
          <a:xfrm>
            <a:off x="736603" y="3352226"/>
            <a:ext cx="4492264" cy="2523768"/>
          </a:xfrm>
        </p:spPr>
        <p:txBody>
          <a:bodyPr anchor="ctr"/>
          <a:lstStyle/>
          <a:p>
            <a:pPr marL="0" indent="0">
              <a:buNone/>
            </a:pPr>
            <a:r>
              <a:rPr lang="en-US" b="1" i="1" dirty="0" smtClean="0">
                <a:solidFill>
                  <a:schemeClr val="bg1"/>
                </a:solidFill>
              </a:rPr>
              <a:t>Q:</a:t>
            </a:r>
            <a:r>
              <a:rPr lang="en-US" i="1" dirty="0" smtClean="0">
                <a:solidFill>
                  <a:schemeClr val="bg1"/>
                </a:solidFill>
              </a:rPr>
              <a:t> “Don’t most web sites already have Search?”</a:t>
            </a:r>
          </a:p>
          <a:p>
            <a:pPr marL="0" indent="0">
              <a:buNone/>
            </a:pPr>
            <a:r>
              <a:rPr lang="en-US" b="1" i="1" dirty="0" smtClean="0">
                <a:solidFill>
                  <a:schemeClr val="bg1"/>
                </a:solidFill>
              </a:rPr>
              <a:t>A:</a:t>
            </a:r>
            <a:r>
              <a:rPr lang="en-US" i="1" dirty="0" smtClean="0">
                <a:solidFill>
                  <a:schemeClr val="bg1"/>
                </a:solidFill>
              </a:rPr>
              <a:t> Yes</a:t>
            </a:r>
            <a:endParaRPr lang="en-US" i="1" dirty="0">
              <a:solidFill>
                <a:schemeClr val="bg1"/>
              </a:solidFill>
            </a:endParaRPr>
          </a:p>
        </p:txBody>
      </p:sp>
      <p:sp>
        <p:nvSpPr>
          <p:cNvPr id="4" name="Text Placeholder 2"/>
          <p:cNvSpPr txBox="1">
            <a:spLocks/>
          </p:cNvSpPr>
          <p:nvPr/>
        </p:nvSpPr>
        <p:spPr>
          <a:xfrm>
            <a:off x="6504247" y="1989779"/>
            <a:ext cx="5294316" cy="3458041"/>
          </a:xfrm>
          <a:prstGeom prst="rect">
            <a:avLst/>
          </a:prstGeom>
        </p:spPr>
        <p:txBody>
          <a:bodyPr vert="horz" wrap="square" lIns="0" tIns="0" rIns="0" bIns="0" rtlCol="0">
            <a:spAutoFit/>
          </a:bodyPr>
          <a:lstStyle>
            <a:lvl1pPr marL="284163" marR="0" indent="-284163" algn="l" defTabSz="914363" rtl="0" eaLnBrk="1" fontAlgn="auto" latinLnBrk="0" hangingPunct="1">
              <a:lnSpc>
                <a:spcPct val="90000"/>
              </a:lnSpc>
              <a:spcBef>
                <a:spcPct val="20000"/>
              </a:spcBef>
              <a:spcAft>
                <a:spcPts val="0"/>
              </a:spcAft>
              <a:buClrTx/>
              <a:buSzPct val="90000"/>
              <a:buFont typeface="Wingdings" pitchFamily="2" charset="2"/>
              <a:buChar char=""/>
              <a:tabLst/>
              <a:defRPr sz="4000" kern="1200" spc="-70" baseline="0">
                <a:gradFill>
                  <a:gsLst>
                    <a:gs pos="1250">
                      <a:schemeClr val="tx1"/>
                    </a:gs>
                    <a:gs pos="100000">
                      <a:schemeClr val="tx1"/>
                    </a:gs>
                  </a:gsLst>
                  <a:lin ang="5400000" scaled="0"/>
                </a:gradFill>
                <a:latin typeface="+mj-lt"/>
                <a:ea typeface="+mn-ea"/>
                <a:cs typeface="+mn-cs"/>
              </a:defRPr>
            </a:lvl1pPr>
            <a:lvl2pPr marL="517525"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41363" marR="0" indent="-223838"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087438" marR="0" indent="-173038"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4080" i="1" dirty="0">
                <a:solidFill>
                  <a:srgbClr val="505050"/>
                </a:solidFill>
              </a:rPr>
              <a:t>“It’s not about searching what we have published, it about publishing, republishing and targeting content that we have crawled…”</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49162" y="4957009"/>
            <a:ext cx="1949400" cy="175510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511" y="1720170"/>
            <a:ext cx="1910542" cy="1632056"/>
          </a:xfrm>
          <a:prstGeom prst="rect">
            <a:avLst/>
          </a:prstGeom>
        </p:spPr>
      </p:pic>
    </p:spTree>
    <p:extLst>
      <p:ext uri="{BB962C8B-B14F-4D97-AF65-F5344CB8AC3E}">
        <p14:creationId xmlns:p14="http://schemas.microsoft.com/office/powerpoint/2010/main" val="116920652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0845" t="28595" r="31350" b="2817"/>
          <a:stretch/>
        </p:blipFill>
        <p:spPr>
          <a:xfrm>
            <a:off x="1057972" y="4656257"/>
            <a:ext cx="2303462" cy="1969090"/>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bwMode="auto">
          <a:xfrm>
            <a:off x="3297396" y="956754"/>
            <a:ext cx="2057400" cy="685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Documents</a:t>
            </a:r>
          </a:p>
        </p:txBody>
      </p:sp>
      <p:sp>
        <p:nvSpPr>
          <p:cNvPr id="6" name="Rectangle 5"/>
          <p:cNvSpPr/>
          <p:nvPr/>
        </p:nvSpPr>
        <p:spPr bwMode="auto">
          <a:xfrm>
            <a:off x="3297396" y="1714810"/>
            <a:ext cx="2057400" cy="685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Pages</a:t>
            </a:r>
          </a:p>
        </p:txBody>
      </p:sp>
      <p:sp>
        <p:nvSpPr>
          <p:cNvPr id="11" name="Rectangle 10"/>
          <p:cNvSpPr/>
          <p:nvPr/>
        </p:nvSpPr>
        <p:spPr bwMode="auto">
          <a:xfrm>
            <a:off x="5417392" y="956754"/>
            <a:ext cx="2057400" cy="685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Catalogs</a:t>
            </a:r>
          </a:p>
        </p:txBody>
      </p:sp>
      <p:sp>
        <p:nvSpPr>
          <p:cNvPr id="12" name="Rectangle 11"/>
          <p:cNvSpPr/>
          <p:nvPr/>
        </p:nvSpPr>
        <p:spPr bwMode="auto">
          <a:xfrm>
            <a:off x="5417392" y="1714810"/>
            <a:ext cx="2057400" cy="685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Digital Assets</a:t>
            </a:r>
          </a:p>
        </p:txBody>
      </p:sp>
      <p:sp>
        <p:nvSpPr>
          <p:cNvPr id="14" name="Rectangle 13"/>
          <p:cNvSpPr/>
          <p:nvPr/>
        </p:nvSpPr>
        <p:spPr bwMode="auto">
          <a:xfrm rot="5400000">
            <a:off x="1955062" y="2670894"/>
            <a:ext cx="520871" cy="2889728"/>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CRAWLER</a:t>
            </a:r>
          </a:p>
        </p:txBody>
      </p:sp>
      <p:sp>
        <p:nvSpPr>
          <p:cNvPr id="15" name="Rectangle 14"/>
          <p:cNvSpPr/>
          <p:nvPr/>
        </p:nvSpPr>
        <p:spPr bwMode="auto">
          <a:xfrm>
            <a:off x="1057972" y="5379853"/>
            <a:ext cx="2303462" cy="524796"/>
          </a:xfrm>
          <a:prstGeom prst="rect">
            <a:avLst/>
          </a:prstGeom>
          <a:solidFill>
            <a:schemeClr val="accent3">
              <a:alpha val="57000"/>
            </a:schemeClr>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FFFFFF"/>
                </a:solidFill>
                <a:ea typeface="Segoe UI" pitchFamily="34" charset="0"/>
                <a:cs typeface="Segoe UI" pitchFamily="34" charset="0"/>
              </a:rPr>
              <a:t>Index</a:t>
            </a:r>
          </a:p>
        </p:txBody>
      </p:sp>
      <p:sp>
        <p:nvSpPr>
          <p:cNvPr id="16" name="Rectangle 15"/>
          <p:cNvSpPr/>
          <p:nvPr/>
        </p:nvSpPr>
        <p:spPr bwMode="auto">
          <a:xfrm>
            <a:off x="3229979" y="701912"/>
            <a:ext cx="4370619" cy="2004124"/>
          </a:xfrm>
          <a:prstGeom prst="rect">
            <a:avLst/>
          </a:prstGeom>
          <a:noFill/>
          <a:ln w="25400">
            <a:solidFill>
              <a:schemeClr val="accent3">
                <a:shade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Box 16"/>
          <p:cNvSpPr txBox="1"/>
          <p:nvPr/>
        </p:nvSpPr>
        <p:spPr>
          <a:xfrm>
            <a:off x="3068537" y="28213"/>
            <a:ext cx="4406255" cy="738664"/>
          </a:xfrm>
          <a:prstGeom prst="rect">
            <a:avLst/>
          </a:prstGeom>
          <a:noFill/>
        </p:spPr>
        <p:txBody>
          <a:bodyPr wrap="square" lIns="182880" tIns="146304" rIns="182880" bIns="146304" rtlCol="0">
            <a:spAutoFit/>
          </a:bodyPr>
          <a:lstStyle/>
          <a:p>
            <a:pPr>
              <a:lnSpc>
                <a:spcPct val="90000"/>
              </a:lnSpc>
              <a:spcAft>
                <a:spcPts val="600"/>
              </a:spcAft>
            </a:pPr>
            <a:r>
              <a:rPr lang="en-US" sz="3200" b="1" dirty="0" smtClean="0">
                <a:solidFill>
                  <a:srgbClr val="505050"/>
                </a:solidFill>
              </a:rPr>
              <a:t>SharePoint Content </a:t>
            </a:r>
          </a:p>
        </p:txBody>
      </p:sp>
      <p:sp>
        <p:nvSpPr>
          <p:cNvPr id="18" name="Rectangle 17"/>
          <p:cNvSpPr/>
          <p:nvPr/>
        </p:nvSpPr>
        <p:spPr bwMode="auto">
          <a:xfrm>
            <a:off x="770634" y="4469548"/>
            <a:ext cx="2889729" cy="2417763"/>
          </a:xfrm>
          <a:prstGeom prst="rect">
            <a:avLst/>
          </a:prstGeom>
          <a:noFill/>
          <a:ln w="25400">
            <a:solidFill>
              <a:schemeClr val="accent3">
                <a:shade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xtBox 18"/>
          <p:cNvSpPr txBox="1"/>
          <p:nvPr/>
        </p:nvSpPr>
        <p:spPr>
          <a:xfrm rot="16200000">
            <a:off x="-520138" y="5618920"/>
            <a:ext cx="2057400" cy="738664"/>
          </a:xfrm>
          <a:prstGeom prst="rect">
            <a:avLst/>
          </a:prstGeom>
          <a:noFill/>
        </p:spPr>
        <p:txBody>
          <a:bodyPr wrap="square" lIns="182880" tIns="146304" rIns="182880" bIns="146304" rtlCol="0">
            <a:spAutoFit/>
          </a:bodyPr>
          <a:lstStyle/>
          <a:p>
            <a:pPr>
              <a:lnSpc>
                <a:spcPct val="90000"/>
              </a:lnSpc>
              <a:spcAft>
                <a:spcPts val="600"/>
              </a:spcAft>
            </a:pPr>
            <a:r>
              <a:rPr lang="en-US" sz="3200" b="1" dirty="0" smtClean="0">
                <a:solidFill>
                  <a:srgbClr val="505050"/>
                </a:solidFill>
              </a:rPr>
              <a:t>Search</a:t>
            </a:r>
          </a:p>
        </p:txBody>
      </p:sp>
      <p:sp>
        <p:nvSpPr>
          <p:cNvPr id="20" name="Rectangle 19"/>
          <p:cNvSpPr/>
          <p:nvPr/>
        </p:nvSpPr>
        <p:spPr bwMode="auto">
          <a:xfrm>
            <a:off x="3751835" y="4469548"/>
            <a:ext cx="588214" cy="2417763"/>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Query Rules</a:t>
            </a:r>
          </a:p>
        </p:txBody>
      </p:sp>
      <p:sp>
        <p:nvSpPr>
          <p:cNvPr id="21" name="Rectangle 20"/>
          <p:cNvSpPr/>
          <p:nvPr/>
        </p:nvSpPr>
        <p:spPr bwMode="auto">
          <a:xfrm>
            <a:off x="4431521" y="4469548"/>
            <a:ext cx="588214" cy="2417763"/>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Recommendations</a:t>
            </a:r>
          </a:p>
        </p:txBody>
      </p:sp>
      <p:sp>
        <p:nvSpPr>
          <p:cNvPr id="22" name="Rectangle 21"/>
          <p:cNvSpPr/>
          <p:nvPr/>
        </p:nvSpPr>
        <p:spPr bwMode="auto">
          <a:xfrm>
            <a:off x="7652343" y="701912"/>
            <a:ext cx="611591" cy="1998533"/>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SharePoint API</a:t>
            </a:r>
          </a:p>
        </p:txBody>
      </p:sp>
      <p:sp>
        <p:nvSpPr>
          <p:cNvPr id="23" name="Rectangle 22"/>
          <p:cNvSpPr/>
          <p:nvPr/>
        </p:nvSpPr>
        <p:spPr bwMode="auto">
          <a:xfrm>
            <a:off x="9171879" y="2700445"/>
            <a:ext cx="2933911" cy="4071260"/>
          </a:xfrm>
          <a:prstGeom prst="rect">
            <a:avLst/>
          </a:prstGeom>
          <a:noFill/>
          <a:ln w="25400">
            <a:solidFill>
              <a:schemeClr val="accent3">
                <a:shade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9340855" y="4371404"/>
            <a:ext cx="2584440" cy="68580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SEO</a:t>
            </a:r>
          </a:p>
        </p:txBody>
      </p:sp>
      <p:sp>
        <p:nvSpPr>
          <p:cNvPr id="25" name="Rectangle 24"/>
          <p:cNvSpPr/>
          <p:nvPr/>
        </p:nvSpPr>
        <p:spPr bwMode="auto">
          <a:xfrm>
            <a:off x="9340855" y="5119848"/>
            <a:ext cx="2584440" cy="68580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Managed </a:t>
            </a:r>
            <a:r>
              <a:rPr lang="en-US" sz="2000" dirty="0" err="1" smtClean="0">
                <a:gradFill>
                  <a:gsLst>
                    <a:gs pos="0">
                      <a:srgbClr val="FFFFFF"/>
                    </a:gs>
                    <a:gs pos="100000">
                      <a:srgbClr val="FFFFFF"/>
                    </a:gs>
                  </a:gsLst>
                  <a:lin ang="5400000" scaled="0"/>
                </a:gradFill>
                <a:ea typeface="Segoe UI" pitchFamily="34" charset="0"/>
                <a:cs typeface="Segoe UI" pitchFamily="34" charset="0"/>
              </a:rPr>
              <a:t>Nav</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10645451" y="2869690"/>
            <a:ext cx="1274973" cy="68580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Content Query</a:t>
            </a:r>
          </a:p>
        </p:txBody>
      </p:sp>
      <p:sp>
        <p:nvSpPr>
          <p:cNvPr id="27" name="Rectangle 26"/>
          <p:cNvSpPr/>
          <p:nvPr/>
        </p:nvSpPr>
        <p:spPr bwMode="auto">
          <a:xfrm>
            <a:off x="9335985" y="2869690"/>
            <a:ext cx="1217993" cy="68580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Content Search</a:t>
            </a:r>
          </a:p>
        </p:txBody>
      </p:sp>
      <p:sp>
        <p:nvSpPr>
          <p:cNvPr id="28" name="Rectangle 27"/>
          <p:cNvSpPr/>
          <p:nvPr/>
        </p:nvSpPr>
        <p:spPr bwMode="auto">
          <a:xfrm>
            <a:off x="9340855" y="5868292"/>
            <a:ext cx="2584440" cy="68580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Publishing Page</a:t>
            </a:r>
          </a:p>
        </p:txBody>
      </p:sp>
      <p:sp>
        <p:nvSpPr>
          <p:cNvPr id="29" name="TextBox 28"/>
          <p:cNvSpPr txBox="1"/>
          <p:nvPr/>
        </p:nvSpPr>
        <p:spPr>
          <a:xfrm rot="16200000">
            <a:off x="7019799" y="4711097"/>
            <a:ext cx="3548749" cy="572464"/>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sz="2000">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Page Framework </a:t>
            </a:r>
          </a:p>
        </p:txBody>
      </p:sp>
      <p:sp>
        <p:nvSpPr>
          <p:cNvPr id="30" name="TextBox 29"/>
          <p:cNvSpPr txBox="1"/>
          <p:nvPr/>
        </p:nvSpPr>
        <p:spPr>
          <a:xfrm rot="16200000">
            <a:off x="6355862" y="4711097"/>
            <a:ext cx="3548749" cy="572464"/>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sz="2000">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smtClean="0"/>
              <a:t>Web Part </a:t>
            </a:r>
            <a:r>
              <a:rPr lang="en-US" dirty="0"/>
              <a:t>Framework </a:t>
            </a:r>
          </a:p>
        </p:txBody>
      </p:sp>
      <p:sp>
        <p:nvSpPr>
          <p:cNvPr id="31" name="TextBox 30"/>
          <p:cNvSpPr txBox="1"/>
          <p:nvPr/>
        </p:nvSpPr>
        <p:spPr>
          <a:xfrm>
            <a:off x="8982555" y="2017929"/>
            <a:ext cx="2528046" cy="738664"/>
          </a:xfrm>
          <a:prstGeom prst="rect">
            <a:avLst/>
          </a:prstGeom>
          <a:noFill/>
        </p:spPr>
        <p:txBody>
          <a:bodyPr wrap="square" lIns="182880" tIns="146304" rIns="182880" bIns="146304" rtlCol="0">
            <a:spAutoFit/>
          </a:bodyPr>
          <a:lstStyle/>
          <a:p>
            <a:pPr>
              <a:lnSpc>
                <a:spcPct val="90000"/>
              </a:lnSpc>
              <a:spcAft>
                <a:spcPts val="600"/>
              </a:spcAft>
            </a:pPr>
            <a:r>
              <a:rPr lang="en-US" sz="3200" b="1" dirty="0" smtClean="0">
                <a:solidFill>
                  <a:srgbClr val="505050"/>
                </a:solidFill>
              </a:rPr>
              <a:t>Publishing </a:t>
            </a:r>
          </a:p>
        </p:txBody>
      </p:sp>
      <p:sp>
        <p:nvSpPr>
          <p:cNvPr id="32" name="Down Arrow 31"/>
          <p:cNvSpPr/>
          <p:nvPr/>
        </p:nvSpPr>
        <p:spPr bwMode="auto">
          <a:xfrm rot="16200000">
            <a:off x="6256980" y="4480174"/>
            <a:ext cx="296131" cy="2354817"/>
          </a:xfrm>
          <a:prstGeom prst="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Up-Down Arrow 32"/>
          <p:cNvSpPr/>
          <p:nvPr/>
        </p:nvSpPr>
        <p:spPr bwMode="auto">
          <a:xfrm>
            <a:off x="849972" y="2913723"/>
            <a:ext cx="285089" cy="811958"/>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Bent Arrow 33"/>
          <p:cNvSpPr/>
          <p:nvPr/>
        </p:nvSpPr>
        <p:spPr bwMode="auto">
          <a:xfrm rot="5400000">
            <a:off x="7858172" y="2144383"/>
            <a:ext cx="1332672" cy="565205"/>
          </a:xfrm>
          <a:prstGeom prst="bentArrow">
            <a:avLst>
              <a:gd name="adj1" fmla="val 26677"/>
              <a:gd name="adj2" fmla="val 28456"/>
              <a:gd name="adj3" fmla="val 30233"/>
              <a:gd name="adj4" fmla="val 18446"/>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61518" y="665774"/>
            <a:ext cx="2314581" cy="2004124"/>
          </a:xfrm>
          <a:prstGeom prst="rect">
            <a:avLst/>
          </a:prstGeom>
          <a:noFill/>
          <a:ln w="25400">
            <a:solidFill>
              <a:schemeClr val="accent3">
                <a:shade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282120" y="916973"/>
            <a:ext cx="2057400" cy="685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WWW</a:t>
            </a:r>
          </a:p>
        </p:txBody>
      </p:sp>
      <p:sp>
        <p:nvSpPr>
          <p:cNvPr id="37" name="Rectangle 36"/>
          <p:cNvSpPr/>
          <p:nvPr/>
        </p:nvSpPr>
        <p:spPr bwMode="auto">
          <a:xfrm>
            <a:off x="282120" y="1675029"/>
            <a:ext cx="2057400" cy="685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Data store</a:t>
            </a:r>
          </a:p>
        </p:txBody>
      </p:sp>
      <p:sp>
        <p:nvSpPr>
          <p:cNvPr id="38" name="TextBox 37"/>
          <p:cNvSpPr txBox="1"/>
          <p:nvPr/>
        </p:nvSpPr>
        <p:spPr>
          <a:xfrm>
            <a:off x="6575" y="20297"/>
            <a:ext cx="4406255" cy="738664"/>
          </a:xfrm>
          <a:prstGeom prst="rect">
            <a:avLst/>
          </a:prstGeom>
          <a:noFill/>
        </p:spPr>
        <p:txBody>
          <a:bodyPr wrap="square" lIns="182880" tIns="146304" rIns="182880" bIns="146304" rtlCol="0">
            <a:spAutoFit/>
          </a:bodyPr>
          <a:lstStyle/>
          <a:p>
            <a:pPr>
              <a:lnSpc>
                <a:spcPct val="90000"/>
              </a:lnSpc>
              <a:spcAft>
                <a:spcPts val="600"/>
              </a:spcAft>
            </a:pPr>
            <a:r>
              <a:rPr lang="en-US" sz="3200" b="1" dirty="0" smtClean="0">
                <a:solidFill>
                  <a:srgbClr val="505050"/>
                </a:solidFill>
              </a:rPr>
              <a:t>External</a:t>
            </a:r>
          </a:p>
        </p:txBody>
      </p:sp>
      <p:sp>
        <p:nvSpPr>
          <p:cNvPr id="39" name="Up-Down Arrow 38"/>
          <p:cNvSpPr/>
          <p:nvPr/>
        </p:nvSpPr>
        <p:spPr bwMode="auto">
          <a:xfrm>
            <a:off x="3226882" y="2935396"/>
            <a:ext cx="285089" cy="811958"/>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9335984" y="3622960"/>
            <a:ext cx="2584440" cy="68580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Term Context</a:t>
            </a:r>
          </a:p>
        </p:txBody>
      </p:sp>
    </p:spTree>
    <p:extLst>
      <p:ext uri="{BB962C8B-B14F-4D97-AF65-F5344CB8AC3E}">
        <p14:creationId xmlns:p14="http://schemas.microsoft.com/office/powerpoint/2010/main" val="1224441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animBg="1"/>
      <p:bldP spid="14" grpId="0" animBg="1"/>
      <p:bldP spid="15" grpId="0" animBg="1"/>
      <p:bldP spid="16" grpId="0" animBg="1"/>
      <p:bldP spid="17" grpId="0"/>
      <p:bldP spid="18" grpId="0" animBg="1"/>
      <p:bldP spid="19" grpId="0"/>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animBg="1"/>
      <p:bldP spid="35" grpId="0" animBg="1"/>
      <p:bldP spid="36" grpId="0" animBg="1"/>
      <p:bldP spid="37" grpId="0" animBg="1"/>
      <p:bldP spid="38" grpId="0"/>
      <p:bldP spid="39"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3252" y="362280"/>
            <a:ext cx="11370961" cy="1243058"/>
          </a:xfrm>
        </p:spPr>
        <p:txBody>
          <a:bodyPr/>
          <a:lstStyle/>
          <a:p>
            <a:r>
              <a:rPr lang="en-US" sz="4488" dirty="0">
                <a:solidFill>
                  <a:schemeClr val="bg1"/>
                </a:solidFill>
              </a:rPr>
              <a:t>What goes into making the Search Driven Publishing Model?</a:t>
            </a:r>
            <a:endParaRPr lang="en-US" sz="4488" dirty="0"/>
          </a:p>
        </p:txBody>
      </p:sp>
      <p:graphicFrame>
        <p:nvGraphicFramePr>
          <p:cNvPr id="4" name="Diagram 3"/>
          <p:cNvGraphicFramePr/>
          <p:nvPr>
            <p:extLst>
              <p:ext uri="{D42A27DB-BD31-4B8C-83A1-F6EECF244321}">
                <p14:modId xmlns:p14="http://schemas.microsoft.com/office/powerpoint/2010/main" val="2736453649"/>
              </p:ext>
            </p:extLst>
          </p:nvPr>
        </p:nvGraphicFramePr>
        <p:xfrm>
          <a:off x="198437" y="2963862"/>
          <a:ext cx="8365223" cy="44908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90648" y="4184143"/>
            <a:ext cx="1722084" cy="1897524"/>
          </a:xfrm>
          <a:prstGeom prst="rect">
            <a:avLst/>
          </a:prstGeom>
        </p:spPr>
      </p:pic>
    </p:spTree>
    <p:extLst>
      <p:ext uri="{BB962C8B-B14F-4D97-AF65-F5344CB8AC3E}">
        <p14:creationId xmlns:p14="http://schemas.microsoft.com/office/powerpoint/2010/main" val="139265706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Search Web Part</a:t>
            </a:r>
            <a:endParaRPr lang="en-US" dirty="0"/>
          </a:p>
        </p:txBody>
      </p:sp>
    </p:spTree>
    <p:extLst>
      <p:ext uri="{BB962C8B-B14F-4D97-AF65-F5344CB8AC3E}">
        <p14:creationId xmlns:p14="http://schemas.microsoft.com/office/powerpoint/2010/main" val="307993573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Daniel Kogan</External_x0020_Speaker>
    <Session_x0020_Code xmlns="2295e2e7-0eeb-498e-8716-217bb2ee6ee3">SPC180</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Daniel Kogan</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schemas.microsoft.com/office/2006/metadata/properties"/>
    <ds:schemaRef ds:uri="http://schemas.openxmlformats.org/package/2006/metadata/core-properties"/>
    <ds:schemaRef ds:uri="http://purl.org/dc/terms/"/>
    <ds:schemaRef ds:uri="http://purl.org/dc/dcmitype/"/>
    <ds:schemaRef ds:uri="http://schemas.microsoft.com/office/infopath/2007/PartnerControls"/>
    <ds:schemaRef ds:uri="230e9df3-be65-4c73-a93b-d1236ebd677e"/>
    <ds:schemaRef ds:uri="http://www.w3.org/XML/1998/namespace"/>
    <ds:schemaRef ds:uri="http://purl.org/dc/elements/1.1/"/>
    <ds:schemaRef ds:uri="032d541b-1b4e-4d91-93c7-b10533c52f73"/>
    <ds:schemaRef ds:uri="2295e2e7-0eeb-498e-8716-217bb2ee6ee3"/>
    <ds:schemaRef ds:uri="http://schemas.microsoft.com/sharepoint/v3"/>
  </ds:schemaRefs>
</ds:datastoreItem>
</file>

<file path=customXml/itemProps3.xml><?xml version="1.0" encoding="utf-8"?>
<ds:datastoreItem xmlns:ds="http://schemas.openxmlformats.org/officeDocument/2006/customXml" ds:itemID="{D13AF4CA-4B83-4371-8880-4DBBFB4228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10740</TotalTime>
  <Words>1418</Words>
  <Application>Microsoft Office PowerPoint</Application>
  <PresentationFormat>Custom</PresentationFormat>
  <Paragraphs>245</Paragraphs>
  <Slides>40</Slides>
  <Notes>5</Notes>
  <HiddenSlides>0</HiddenSlides>
  <MMClips>0</MMClips>
  <ScaleCrop>false</ScaleCrop>
  <HeadingPairs>
    <vt:vector size="4" baseType="variant">
      <vt:variant>
        <vt:lpstr>Theme</vt:lpstr>
      </vt:variant>
      <vt:variant>
        <vt:i4>3</vt:i4>
      </vt:variant>
      <vt:variant>
        <vt:lpstr>Slide Titles</vt:lpstr>
      </vt:variant>
      <vt:variant>
        <vt:i4>40</vt:i4>
      </vt:variant>
    </vt:vector>
  </HeadingPairs>
  <TitlesOfParts>
    <vt:vector size="43" baseType="lpstr">
      <vt:lpstr>5-30072_SPC2012_Business_Template_16x9</vt:lpstr>
      <vt:lpstr>5-30072_SPC2012_Business_Template_16x9_Light</vt:lpstr>
      <vt:lpstr>5-30072_SPC2012_IT-Pro_Template_16x9</vt:lpstr>
      <vt:lpstr>PowerPoint Presentation</vt:lpstr>
      <vt:lpstr>Overview of Search Driven Web Sites and Cross Site Publishing in Depth </vt:lpstr>
      <vt:lpstr>The Search Driven Publishing Model</vt:lpstr>
      <vt:lpstr>Examples of Search Driven Publishing</vt:lpstr>
      <vt:lpstr>Advantages of a Search Driven Publishing Model</vt:lpstr>
      <vt:lpstr>What makes it “Search Driven”</vt:lpstr>
      <vt:lpstr>PowerPoint Presentation</vt:lpstr>
      <vt:lpstr>What goes into making the Search Driven Publishing Model?</vt:lpstr>
      <vt:lpstr>Content Search Web Part</vt:lpstr>
      <vt:lpstr>PowerPoint Presentation</vt:lpstr>
      <vt:lpstr>PowerPoint Presentation</vt:lpstr>
      <vt:lpstr>PowerPoint Presentation</vt:lpstr>
      <vt:lpstr>Content Search Web Part</vt:lpstr>
      <vt:lpstr>Content Search Web Part</vt:lpstr>
      <vt:lpstr>Content Search Web Part</vt:lpstr>
      <vt:lpstr>Display Templates</vt:lpstr>
      <vt:lpstr>PowerPoint Presentation</vt:lpstr>
      <vt:lpstr>Display Templates</vt:lpstr>
      <vt:lpstr>Query Builder</vt:lpstr>
      <vt:lpstr>PowerPoint Presentation</vt:lpstr>
      <vt:lpstr>Query Builder</vt:lpstr>
      <vt:lpstr>Query Rules</vt:lpstr>
      <vt:lpstr>PowerPoint Presentation</vt:lpstr>
      <vt:lpstr>Adaptive experiences powers flexible consumption and re-use by separating content management and site experience workflows</vt:lpstr>
      <vt:lpstr>PowerPoint Presentation</vt:lpstr>
      <vt:lpstr>Query Rules</vt:lpstr>
      <vt:lpstr>Content Catalog</vt:lpstr>
      <vt:lpstr>PowerPoint Presentation</vt:lpstr>
      <vt:lpstr>Catalog Enabling</vt:lpstr>
      <vt:lpstr>Content Catalogs</vt:lpstr>
      <vt:lpstr>Managed Navigation</vt:lpstr>
      <vt:lpstr>PowerPoint Presentation</vt:lpstr>
      <vt:lpstr>Managed Navigation</vt:lpstr>
      <vt:lpstr>Cross Site Publishing</vt:lpstr>
      <vt:lpstr>PowerPoint Presentation</vt:lpstr>
      <vt:lpstr>PowerPoint Presentation</vt:lpstr>
      <vt:lpstr>Cross Site Publishing</vt:lpstr>
      <vt:lpstr>Cross Site Publishing</vt:lpstr>
      <vt:lpstr>Related WCM Sessions @ SPC</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Search Driven Web Sites and Cross Site Publishing in Depth</dc:title>
  <dc:subject>SharePoint Conference 2012</dc:subject>
  <dc:creator>Daniel Kogan</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78</cp:revision>
  <dcterms:created xsi:type="dcterms:W3CDTF">2012-10-19T16:27:14Z</dcterms:created>
  <dcterms:modified xsi:type="dcterms:W3CDTF">2012-12-07T01:26:30Z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