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53" r:id="rId8"/>
    <p:sldMasterId id="2147484265" r:id="rId9"/>
  </p:sldMasterIdLst>
  <p:notesMasterIdLst>
    <p:notesMasterId r:id="rId31"/>
  </p:notesMasterIdLst>
  <p:handoutMasterIdLst>
    <p:handoutMasterId r:id="rId32"/>
  </p:handoutMasterIdLst>
  <p:sldIdLst>
    <p:sldId id="1055" r:id="rId10"/>
    <p:sldId id="1089" r:id="rId11"/>
    <p:sldId id="1090" r:id="rId12"/>
    <p:sldId id="1091" r:id="rId13"/>
    <p:sldId id="1092" r:id="rId14"/>
    <p:sldId id="1093" r:id="rId15"/>
    <p:sldId id="1094" r:id="rId16"/>
    <p:sldId id="1095" r:id="rId17"/>
    <p:sldId id="1096" r:id="rId18"/>
    <p:sldId id="1097" r:id="rId19"/>
    <p:sldId id="1098" r:id="rId20"/>
    <p:sldId id="1099" r:id="rId21"/>
    <p:sldId id="1108" r:id="rId22"/>
    <p:sldId id="1100" r:id="rId23"/>
    <p:sldId id="1101" r:id="rId24"/>
    <p:sldId id="1102" r:id="rId25"/>
    <p:sldId id="1103" r:id="rId26"/>
    <p:sldId id="1104" r:id="rId27"/>
    <p:sldId id="1105" r:id="rId28"/>
    <p:sldId id="1106" r:id="rId29"/>
    <p:sldId id="1107" r:id="rId30"/>
  </p:sldIdLst>
  <p:sldSz cx="12436475" cy="6994525"/>
  <p:notesSz cx="6858000" cy="9144000"/>
  <p:defaultText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83069" autoAdjust="0"/>
  </p:normalViewPr>
  <p:slideViewPr>
    <p:cSldViewPr>
      <p:cViewPr>
        <p:scale>
          <a:sx n="112" d="100"/>
          <a:sy n="112" d="100"/>
        </p:scale>
        <p:origin x="-72" y="63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164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006" indent="-107831" algn="l" defTabSz="93164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271" indent="-117266" algn="l" defTabSz="93164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1967" indent="-149613" algn="l" defTabSz="93164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6760" indent="-117266" algn="l" defTabSz="93164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29114" algn="l" defTabSz="931648" rtl="0" eaLnBrk="1" latinLnBrk="0" hangingPunct="1">
      <a:defRPr sz="1200" kern="1200">
        <a:solidFill>
          <a:schemeClr val="tx1"/>
        </a:solidFill>
        <a:latin typeface="+mn-lt"/>
        <a:ea typeface="+mn-ea"/>
        <a:cs typeface="+mn-cs"/>
      </a:defRPr>
    </a:lvl6pPr>
    <a:lvl7pPr marL="2794939" algn="l" defTabSz="931648" rtl="0" eaLnBrk="1" latinLnBrk="0" hangingPunct="1">
      <a:defRPr sz="1200" kern="1200">
        <a:solidFill>
          <a:schemeClr val="tx1"/>
        </a:solidFill>
        <a:latin typeface="+mn-lt"/>
        <a:ea typeface="+mn-ea"/>
        <a:cs typeface="+mn-cs"/>
      </a:defRPr>
    </a:lvl7pPr>
    <a:lvl8pPr marL="3260761" algn="l" defTabSz="931648" rtl="0" eaLnBrk="1" latinLnBrk="0" hangingPunct="1">
      <a:defRPr sz="1200" kern="1200">
        <a:solidFill>
          <a:schemeClr val="tx1"/>
        </a:solidFill>
        <a:latin typeface="+mn-lt"/>
        <a:ea typeface="+mn-ea"/>
        <a:cs typeface="+mn-cs"/>
      </a:defRPr>
    </a:lvl8pPr>
    <a:lvl9pPr marL="3726584" algn="l" defTabSz="93164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648"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E901032-91A4-4316-965E-CBA51940C74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261135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1:49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786061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BE972D3-2822-49F5-BB7A-261189D8ACD5}"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23074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909309" y="8685213"/>
            <a:ext cx="947103" cy="457200"/>
          </a:xfrm>
          <a:prstGeom prst="rect">
            <a:avLst/>
          </a:prstGeom>
        </p:spPr>
        <p:txBody>
          <a:bodyPr/>
          <a:lstStyle/>
          <a:p>
            <a:fld id="{8B263312-38AA-4E1E-B2B5-0F8F122B24FE}"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137265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539C336-1AB0-4985-AADB-E969A077E2C1}" type="datetime1">
              <a:rPr lang="en-US" smtClean="0">
                <a:solidFill>
                  <a:prstClr val="black"/>
                </a:solidFill>
              </a:rPr>
              <a:pPr/>
              <a:t>12/6/2012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26881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0F43A8-B310-4091-B87C-DB660F09C3C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32332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584536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7193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03182B-9136-4450-9C78-F44D59316FC0}"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83423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1648"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ADACB65-5B2F-4A8F-A5AC-A07462248FE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509095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0B4824-33EC-488D-8338-E53FAC56FF43}"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62601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09160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3.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50" y="395447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lvl="0"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50" y="3954462"/>
            <a:ext cx="7315200" cy="1371580"/>
          </a:xfrm>
          <a:noFill/>
        </p:spPr>
        <p:txBody>
          <a:bodyPr lIns="146130" tIns="91332" rIns="146130" bIns="913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130" tIns="109600" rIns="146130" bIns="109600">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9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21"/>
            <a:ext cx="2377480" cy="46712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5190251"/>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0524618"/>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52"/>
            <a:ext cx="11375536" cy="762786"/>
          </a:xfrm>
        </p:spPr>
        <p:txBody>
          <a:bodyPr/>
          <a:lstStyle>
            <a:lvl1pPr>
              <a:defRPr>
                <a:solidFill>
                  <a:srgbClr val="009E49"/>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7" y="1476633"/>
            <a:ext cx="11375536" cy="2507498"/>
          </a:xfrm>
          <a:prstGeom prst="rect">
            <a:avLst/>
          </a:prstGeom>
        </p:spPr>
        <p:txBody>
          <a:bodyPr/>
          <a:lstStyle>
            <a:lvl1pPr marL="289055" indent="-289055">
              <a:spcBef>
                <a:spcPts val="1224"/>
              </a:spcBef>
              <a:buFont typeface="Wingdings" pitchFamily="2" charset="2"/>
              <a:buChar char=""/>
              <a:defRPr sz="4100"/>
            </a:lvl1pPr>
            <a:lvl2pPr marL="526435" indent="-237378">
              <a:spcBef>
                <a:spcPts val="1224"/>
              </a:spcBef>
              <a:buFont typeface="Wingdings" pitchFamily="2" charset="2"/>
              <a:buChar char=""/>
              <a:defRPr>
                <a:latin typeface="+mn-lt"/>
              </a:defRPr>
            </a:lvl2pPr>
            <a:lvl3pPr marL="754119" indent="-227689">
              <a:spcBef>
                <a:spcPts val="1224"/>
              </a:spcBef>
              <a:buFont typeface="Wingdings" pitchFamily="2" charset="2"/>
              <a:buChar char=""/>
              <a:tabLst/>
              <a:defRPr>
                <a:latin typeface="+mn-lt"/>
              </a:defRPr>
            </a:lvl3pPr>
            <a:lvl4pPr marL="930133" indent="-176017">
              <a:spcBef>
                <a:spcPts val="1224"/>
              </a:spcBef>
              <a:buFont typeface="Wingdings" pitchFamily="2" charset="2"/>
              <a:buChar char=""/>
              <a:defRPr>
                <a:latin typeface="+mn-lt"/>
              </a:defRPr>
            </a:lvl4pPr>
            <a:lvl5pPr marL="1106151" indent="-176017">
              <a:spcBef>
                <a:spcPts val="1224"/>
              </a:spcBef>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577" tIns="60788" rIns="121577" bIns="6078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0AEEF"/>
                    </a:gs>
                    <a:gs pos="0">
                      <a:srgbClr val="00AEEF"/>
                    </a:gs>
                  </a:gsLst>
                  <a:lin ang="5400000" scaled="0"/>
                </a:gradFill>
              </a:rPr>
              <a:pPr/>
              <a:t>‹#›</a:t>
            </a:fld>
            <a:endParaRPr lang="en-US" dirty="0">
              <a:gradFill>
                <a:gsLst>
                  <a:gs pos="100000">
                    <a:srgbClr val="00AEEF"/>
                  </a:gs>
                  <a:gs pos="0">
                    <a:srgbClr val="00AEEF"/>
                  </a:gs>
                </a:gsLst>
                <a:lin ang="5400000" scaled="0"/>
              </a:gradFill>
            </a:endParaRPr>
          </a:p>
        </p:txBody>
      </p:sp>
      <p:sp>
        <p:nvSpPr>
          <p:cNvPr id="7" name="TextBox 6"/>
          <p:cNvSpPr txBox="1"/>
          <p:nvPr userDrawn="1"/>
        </p:nvSpPr>
        <p:spPr>
          <a:xfrm>
            <a:off x="10581700" y="6224193"/>
            <a:ext cx="1552181" cy="624341"/>
          </a:xfrm>
          <a:prstGeom prst="rect">
            <a:avLst/>
          </a:prstGeom>
          <a:noFill/>
        </p:spPr>
        <p:txBody>
          <a:bodyPr wrap="square" lIns="0" tIns="0" rIns="0" bIns="0" rtlCol="0" anchor="ctr">
            <a:spAutoFit/>
          </a:bodyPr>
          <a:lstStyle/>
          <a:p>
            <a:pPr algn="ctr"/>
            <a:r>
              <a:rPr lang="en-US" sz="4000" spc="-71" dirty="0" smtClean="0">
                <a:solidFill>
                  <a:srgbClr val="009E49"/>
                </a:solidFill>
                <a:latin typeface="Segoe Pro" pitchFamily="34" charset="0"/>
              </a:rPr>
              <a:t>Project</a:t>
            </a:r>
          </a:p>
        </p:txBody>
      </p:sp>
    </p:spTree>
    <p:extLst>
      <p:ext uri="{BB962C8B-B14F-4D97-AF65-F5344CB8AC3E}">
        <p14:creationId xmlns:p14="http://schemas.microsoft.com/office/powerpoint/2010/main" val="107738064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6" y="161833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74"/>
            <a:ext cx="8228300"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665" tIns="146130" rIns="182665" bIns="14613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57837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7" y="1476633"/>
            <a:ext cx="11375536" cy="2495363"/>
          </a:xfrm>
          <a:prstGeom prst="rect">
            <a:avLst/>
          </a:prstGeom>
        </p:spPr>
        <p:txBody>
          <a:bodyPr/>
          <a:lstStyle>
            <a:lvl1pPr marL="0" indent="0">
              <a:spcBef>
                <a:spcPts val="1224"/>
              </a:spcBef>
              <a:buNone/>
              <a:defRPr sz="4100">
                <a:gradFill>
                  <a:gsLst>
                    <a:gs pos="100000">
                      <a:schemeClr val="bg2"/>
                    </a:gs>
                    <a:gs pos="0">
                      <a:schemeClr val="bg2"/>
                    </a:gs>
                  </a:gsLst>
                  <a:lin ang="5400000" scaled="0"/>
                </a:gradFill>
                <a:latin typeface="+mj-lt"/>
              </a:defRPr>
            </a:lvl1pPr>
            <a:lvl2pPr marL="0" indent="0">
              <a:spcBef>
                <a:spcPts val="1224"/>
              </a:spcBef>
              <a:buNone/>
              <a:defRPr sz="2000">
                <a:gradFill>
                  <a:gsLst>
                    <a:gs pos="100000">
                      <a:schemeClr val="bg2"/>
                    </a:gs>
                    <a:gs pos="0">
                      <a:schemeClr val="bg2"/>
                    </a:gs>
                  </a:gsLst>
                  <a:lin ang="5400000" scaled="0"/>
                </a:gradFill>
              </a:defRPr>
            </a:lvl2pPr>
            <a:lvl3pPr marL="235762" indent="0">
              <a:spcBef>
                <a:spcPts val="1224"/>
              </a:spcBef>
              <a:buNone/>
              <a:defRPr sz="2000">
                <a:gradFill>
                  <a:gsLst>
                    <a:gs pos="100000">
                      <a:schemeClr val="bg2"/>
                    </a:gs>
                    <a:gs pos="0">
                      <a:schemeClr val="bg2"/>
                    </a:gs>
                  </a:gsLst>
                  <a:lin ang="5400000" scaled="0"/>
                </a:gradFill>
              </a:defRPr>
            </a:lvl3pPr>
            <a:lvl4pPr marL="465068" indent="0">
              <a:spcBef>
                <a:spcPts val="1224"/>
              </a:spcBef>
              <a:buNone/>
              <a:defRPr sz="2000">
                <a:gradFill>
                  <a:gsLst>
                    <a:gs pos="100000">
                      <a:schemeClr val="bg2"/>
                    </a:gs>
                    <a:gs pos="0">
                      <a:schemeClr val="bg2"/>
                    </a:gs>
                  </a:gsLst>
                  <a:lin ang="5400000" scaled="0"/>
                </a:gradFill>
              </a:defRPr>
            </a:lvl4pPr>
            <a:lvl5pPr marL="705676" indent="0">
              <a:spcBef>
                <a:spcPts val="1224"/>
              </a:spcBef>
              <a:buNone/>
              <a:defRPr sz="200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rgbClr val="009E49"/>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577" tIns="60788" rIns="121577" bIns="6078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0AEEF"/>
                    </a:gs>
                    <a:gs pos="0">
                      <a:srgbClr val="00AEEF"/>
                    </a:gs>
                  </a:gsLst>
                  <a:lin ang="5400000" scaled="0"/>
                </a:gradFill>
              </a:rPr>
              <a:pPr/>
              <a:t>‹#›</a:t>
            </a:fld>
            <a:endParaRPr lang="en-US" dirty="0">
              <a:gradFill>
                <a:gsLst>
                  <a:gs pos="100000">
                    <a:srgbClr val="00AEEF"/>
                  </a:gs>
                  <a:gs pos="0">
                    <a:srgbClr val="00AEEF"/>
                  </a:gs>
                </a:gsLst>
                <a:lin ang="5400000" scaled="0"/>
              </a:gradFill>
            </a:endParaRPr>
          </a:p>
        </p:txBody>
      </p:sp>
      <p:sp>
        <p:nvSpPr>
          <p:cNvPr id="9" name="TextBox 8"/>
          <p:cNvSpPr txBox="1"/>
          <p:nvPr userDrawn="1"/>
        </p:nvSpPr>
        <p:spPr>
          <a:xfrm>
            <a:off x="10581700" y="6224193"/>
            <a:ext cx="1552181" cy="624341"/>
          </a:xfrm>
          <a:prstGeom prst="rect">
            <a:avLst/>
          </a:prstGeom>
          <a:noFill/>
        </p:spPr>
        <p:txBody>
          <a:bodyPr wrap="square" lIns="0" tIns="0" rIns="0" bIns="0" rtlCol="0" anchor="ctr">
            <a:spAutoFit/>
          </a:bodyPr>
          <a:lstStyle/>
          <a:p>
            <a:pPr algn="ctr"/>
            <a:r>
              <a:rPr lang="en-US" sz="4000" spc="-71" dirty="0" smtClean="0">
                <a:solidFill>
                  <a:srgbClr val="009E49"/>
                </a:solidFill>
                <a:latin typeface="Segoe Pro" pitchFamily="34" charset="0"/>
              </a:rPr>
              <a:t>Project</a:t>
            </a:r>
          </a:p>
        </p:txBody>
      </p:sp>
    </p:spTree>
    <p:extLst>
      <p:ext uri="{BB962C8B-B14F-4D97-AF65-F5344CB8AC3E}">
        <p14:creationId xmlns:p14="http://schemas.microsoft.com/office/powerpoint/2010/main" val="114818867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0892" indent="0">
              <a:buNone/>
              <a:defRPr sz="2800" b="1"/>
            </a:lvl2pPr>
            <a:lvl3pPr marL="1241783" indent="0">
              <a:buNone/>
              <a:defRPr sz="2400" b="1"/>
            </a:lvl3pPr>
            <a:lvl4pPr marL="1862675" indent="0">
              <a:buNone/>
              <a:defRPr sz="2100" b="1"/>
            </a:lvl4pPr>
            <a:lvl5pPr marL="2483567" indent="0">
              <a:buNone/>
              <a:defRPr sz="2100" b="1"/>
            </a:lvl5pPr>
            <a:lvl6pPr marL="3104460" indent="0">
              <a:buNone/>
              <a:defRPr sz="2100" b="1"/>
            </a:lvl6pPr>
            <a:lvl7pPr marL="3725352" indent="0">
              <a:buNone/>
              <a:defRPr sz="2100" b="1"/>
            </a:lvl7pPr>
            <a:lvl8pPr marL="4346241" indent="0">
              <a:buNone/>
              <a:defRPr sz="2100" b="1"/>
            </a:lvl8pPr>
            <a:lvl9pPr marL="4967135"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756" tIns="60878" rIns="121756" bIns="60878" anchor="ctr"/>
          <a:lstStyle>
            <a:lvl1pPr algn="l">
              <a:defRPr sz="1600">
                <a:gradFill>
                  <a:gsLst>
                    <a:gs pos="100000">
                      <a:schemeClr val="bg2"/>
                    </a:gs>
                    <a:gs pos="0">
                      <a:schemeClr val="bg2"/>
                    </a:gs>
                  </a:gsLst>
                  <a:lin ang="5400000" scaled="0"/>
                </a:gradFill>
              </a:defRPr>
            </a:lvl1pPr>
          </a:lstStyle>
          <a:p>
            <a:fld id="{727B4C2D-45E2-4621-8491-2995EB46A674}" type="slidenum">
              <a:rPr lang="en-US" smtClean="0">
                <a:gradFill>
                  <a:gsLst>
                    <a:gs pos="100000">
                      <a:srgbClr val="00AEEF"/>
                    </a:gs>
                    <a:gs pos="0">
                      <a:srgbClr val="00AEEF"/>
                    </a:gs>
                  </a:gsLst>
                  <a:lin ang="5400000" scaled="0"/>
                </a:gradFill>
              </a:rPr>
              <a:pPr/>
              <a:t>‹#›</a:t>
            </a:fld>
            <a:endParaRPr lang="en-US" dirty="0">
              <a:gradFill>
                <a:gsLst>
                  <a:gs pos="100000">
                    <a:srgbClr val="00AEEF"/>
                  </a:gs>
                  <a:gs pos="0">
                    <a:srgbClr val="00AEEF"/>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1337" indent="-388058">
              <a:defRPr lang="en-US" sz="2100" kern="1200" dirty="0" smtClean="0">
                <a:solidFill>
                  <a:schemeClr val="bg2">
                    <a:lumMod val="50000"/>
                  </a:schemeClr>
                </a:solidFill>
                <a:latin typeface="+mn-lt"/>
                <a:ea typeface="+mn-ea"/>
                <a:cs typeface="Arial" pitchFamily="34" charset="0"/>
              </a:defRPr>
            </a:lvl2pPr>
            <a:lvl3pPr marL="931337" indent="-232834">
              <a:defRPr lang="en-US" sz="1900" kern="1200" dirty="0" smtClean="0">
                <a:solidFill>
                  <a:schemeClr val="bg2">
                    <a:lumMod val="50000"/>
                  </a:schemeClr>
                </a:solidFill>
                <a:latin typeface="+mn-lt"/>
                <a:ea typeface="+mn-ea"/>
                <a:cs typeface="Arial" pitchFamily="34" charset="0"/>
              </a:defRPr>
            </a:lvl3pPr>
            <a:lvl4pPr marL="1241783" indent="-232834">
              <a:defRPr lang="en-US" sz="1600" kern="1200" dirty="0" smtClean="0">
                <a:solidFill>
                  <a:schemeClr val="bg2">
                    <a:lumMod val="50000"/>
                  </a:schemeClr>
                </a:solidFill>
                <a:latin typeface="+mn-lt"/>
                <a:ea typeface="+mn-ea"/>
                <a:cs typeface="Arial" pitchFamily="34" charset="0"/>
              </a:defRPr>
            </a:lvl4pPr>
            <a:lvl5pPr marL="1474618" indent="-23283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3127931"/>
            <a:ext cx="6101615" cy="738664"/>
          </a:xfrm>
        </p:spPr>
        <p:txBody>
          <a:bodyPr lIns="182665"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9159" y="6221791"/>
            <a:ext cx="2208564" cy="764735"/>
          </a:xfrm>
          <a:prstGeom prst="rect">
            <a:avLst/>
          </a:prstGeom>
        </p:spPr>
      </p:pic>
    </p:spTree>
    <p:extLst>
      <p:ext uri="{BB962C8B-B14F-4D97-AF65-F5344CB8AC3E}">
        <p14:creationId xmlns:p14="http://schemas.microsoft.com/office/powerpoint/2010/main" val="2130244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9" y="6183616"/>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172" indent="-290172">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0829" indent="-28065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000" indent="-290172">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331" indent="-2283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7663" indent="-22833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275" tIns="77637" rIns="155275" bIns="7763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lvl="0"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2" y="3954474"/>
            <a:ext cx="8229599"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50" y="5326043"/>
            <a:ext cx="8230899" cy="1372414"/>
          </a:xfrm>
          <a:noFill/>
        </p:spPr>
        <p:txBody>
          <a:bodyPr lIns="182665" tIns="146130" rIns="182665" bIns="14613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50" y="395447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50" y="3954462"/>
            <a:ext cx="7315200" cy="1371580"/>
          </a:xfrm>
          <a:noFill/>
        </p:spPr>
        <p:txBody>
          <a:bodyPr lIns="146130" tIns="91332" rIns="146130" bIns="913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130" tIns="109600" rIns="146130" bIns="109600">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9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9328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9" y="6183616"/>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830980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2" y="3954474"/>
            <a:ext cx="8229599"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50" y="5326043"/>
            <a:ext cx="8230899" cy="1372414"/>
          </a:xfrm>
          <a:noFill/>
        </p:spPr>
        <p:txBody>
          <a:bodyPr lIns="182665" tIns="146130" rIns="182665" bIns="14613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711279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2" y="3954474"/>
            <a:ext cx="8229599"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174497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124720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387904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8" y="16264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lvl="0"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2" y="3954474"/>
            <a:ext cx="8229599"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822175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177528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37196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7258327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392700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62965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764552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139494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685304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736813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67004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6253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85901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03418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095750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172" indent="-290172">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0829" indent="-28065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000" indent="-290172">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331" indent="-2283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7663" indent="-22833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275" tIns="77637" rIns="155275" bIns="7763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2564744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50" y="395447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50" y="3954474"/>
            <a:ext cx="7315200" cy="1371579"/>
          </a:xfrm>
          <a:noFill/>
        </p:spPr>
        <p:txBody>
          <a:bodyPr lIns="146130" tIns="91332" rIns="146130" bIns="9133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130" tIns="109600" rIns="146130" bIns="109600">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86" y="161833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9534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9" y="618361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3326">
                <a:defRPr/>
              </a:pPr>
              <a:endParaRPr lang="en-US" kern="0" smtClean="0">
                <a:solidFill>
                  <a:sysClr val="windowText" lastClr="000000"/>
                </a:solidFill>
              </a:endParaRPr>
            </a:p>
          </p:txBody>
        </p:sp>
      </p:grpSp>
    </p:spTree>
    <p:extLst>
      <p:ext uri="{BB962C8B-B14F-4D97-AF65-F5344CB8AC3E}">
        <p14:creationId xmlns:p14="http://schemas.microsoft.com/office/powerpoint/2010/main" val="2732696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6" y="161833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74"/>
            <a:ext cx="8228300"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665" tIns="146130" rIns="182665" bIns="14613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380039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6" y="161833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65" tIns="146130" rIns="182665" bIns="146130" numCol="1" spcCol="0" rtlCol="0" fromWordArt="0" anchor="t" anchorCtr="0" forceAA="0" compatLnSpc="1">
            <a:prstTxWarp prst="textNoShape">
              <a:avLst/>
            </a:prstTxWarp>
            <a:noAutofit/>
          </a:bodyPr>
          <a:lstStyle/>
          <a:p>
            <a:pPr algn="ctr" defTabSz="93137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52" y="3954474"/>
            <a:ext cx="8229599" cy="1371579"/>
          </a:xfrm>
          <a:noFill/>
        </p:spPr>
        <p:txBody>
          <a:bodyPr tIns="91332" bIns="9133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100420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5504584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1548142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3090967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_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8353942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299392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8402982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9909463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9495164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061454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739643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4"/>
            <a:ext cx="11887200" cy="1831975"/>
          </a:xfrm>
          <a:noFill/>
        </p:spPr>
        <p:txBody>
          <a:bodyPr tIns="91332" bIns="9133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1586001"/>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88189600"/>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7047661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46462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25277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85839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69799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Blank Accent Color 3">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345696"/>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5794548"/>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172" indent="-290172">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0829" indent="-28065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000" indent="-290172">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331" indent="-2283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7663" indent="-22833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275" tIns="77637" rIns="155275" bIns="7763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6040512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752060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802754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1125488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39847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52010178"/>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228705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51963385"/>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56703972"/>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55253806"/>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20168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5" tIns="46585" rIns="46585" bIns="46585" numCol="1" spcCol="0" rtlCol="0" fromWordArt="0" anchor="ctr" anchorCtr="0" forceAA="0" compatLnSpc="1">
            <a:prstTxWarp prst="textNoShape">
              <a:avLst/>
            </a:prstTxWarp>
            <a:noAutofit/>
          </a:bodyPr>
          <a:lstStyle/>
          <a:p>
            <a:pPr algn="ctr" defTabSz="93137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50" y="122116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45"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76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4497619"/>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8838683"/>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6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31" indent="0">
              <a:buNone/>
              <a:defRPr/>
            </a:lvl3pPr>
            <a:lvl4pPr marL="456662" indent="0">
              <a:buNone/>
              <a:defRPr/>
            </a:lvl4pPr>
            <a:lvl5pPr marL="68499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859450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041914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2061718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1553744"/>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03" indent="0">
              <a:buNone/>
              <a:tabLst/>
              <a:defRPr sz="2000"/>
            </a:lvl3pPr>
            <a:lvl4pPr marL="459834" indent="0">
              <a:buNone/>
              <a:defRPr/>
            </a:lvl4pPr>
            <a:lvl5pPr marL="68499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1983746"/>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1"/>
              </a:buClr>
              <a:buFont typeface="Arial" pitchFamily="34" charset="0"/>
              <a:buChar char="•"/>
              <a:defRPr sz="3600"/>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6884003"/>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52"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51" y="1212861"/>
            <a:ext cx="5486399" cy="2536079"/>
          </a:xfrm>
        </p:spPr>
        <p:txBody>
          <a:bodyPr wrap="square">
            <a:spAutoFit/>
          </a:bodyPr>
          <a:lstStyle>
            <a:lvl1pPr marL="287000" indent="-28700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42" indent="-232921">
              <a:defRPr sz="2400"/>
            </a:lvl2pPr>
            <a:lvl3pPr marL="698762" indent="-168223">
              <a:tabLst/>
              <a:defRPr sz="2000"/>
            </a:lvl3pPr>
            <a:lvl4pPr marL="879923" indent="-181162">
              <a:defRPr/>
            </a:lvl4pPr>
            <a:lvl5pPr marL="1048148" indent="-16822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854282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284801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theme" Target="../theme/theme4.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7.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5.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image" Target="../media/image7.png"/><Relationship Id="rId2" Type="http://schemas.openxmlformats.org/officeDocument/2006/relationships/slideLayout" Target="../slideLayouts/slideLayout92.xml"/><Relationship Id="rId16" Type="http://schemas.openxmlformats.org/officeDocument/2006/relationships/theme" Target="../theme/theme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540914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635020"/>
      </p:ext>
    </p:extLst>
  </p:cSld>
  <p:clrMap bg1="dk1" tx1="lt1" bg2="dk2" tx2="lt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 id="2147484246" r:id="rId18"/>
    <p:sldLayoutId id="2147484247" r:id="rId19"/>
    <p:sldLayoutId id="2147484248" r:id="rId20"/>
    <p:sldLayoutId id="2147484249" r:id="rId21"/>
    <p:sldLayoutId id="2147484250" r:id="rId22"/>
    <p:sldLayoutId id="2147484251" r:id="rId23"/>
    <p:sldLayoutId id="2147484252" r:id="rId24"/>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9647249" y="6575459"/>
            <a:ext cx="3017519" cy="503215"/>
          </a:xfrm>
          <a:prstGeom prst="rect">
            <a:avLst/>
          </a:prstGeom>
          <a:noFill/>
        </p:spPr>
        <p:txBody>
          <a:bodyPr wrap="square" lIns="182665" tIns="146130" rIns="182665" bIns="146130"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rPr>
              <a:t>@cfiessinger #spc179 #spc12 </a:t>
            </a:r>
          </a:p>
        </p:txBody>
      </p:sp>
    </p:spTree>
    <p:extLst>
      <p:ext uri="{BB962C8B-B14F-4D97-AF65-F5344CB8AC3E}">
        <p14:creationId xmlns:p14="http://schemas.microsoft.com/office/powerpoint/2010/main" val="817326366"/>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7">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51" y="295286"/>
            <a:ext cx="11889564" cy="917575"/>
          </a:xfrm>
          <a:prstGeom prst="rect">
            <a:avLst/>
          </a:prstGeom>
        </p:spPr>
        <p:txBody>
          <a:bodyPr vert="horz" wrap="square" lIns="146130" tIns="91332" rIns="146130" bIns="9133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130" tIns="91332" rIns="146130" bIns="9133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9647249" y="6575459"/>
            <a:ext cx="3017519" cy="503215"/>
          </a:xfrm>
          <a:prstGeom prst="rect">
            <a:avLst/>
          </a:prstGeom>
          <a:noFill/>
        </p:spPr>
        <p:txBody>
          <a:bodyPr wrap="square" lIns="182665" tIns="146130" rIns="182665" bIns="146130"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rPr>
              <a:t>@cfiessinger #spc131 #spc12 </a:t>
            </a:r>
          </a:p>
        </p:txBody>
      </p:sp>
    </p:spTree>
    <p:extLst>
      <p:ext uri="{BB962C8B-B14F-4D97-AF65-F5344CB8AC3E}">
        <p14:creationId xmlns:p14="http://schemas.microsoft.com/office/powerpoint/2010/main" val="3697692722"/>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 id="2147484277" r:id="rId12"/>
    <p:sldLayoutId id="2147484278" r:id="rId13"/>
    <p:sldLayoutId id="2147484279" r:id="rId14"/>
    <p:sldLayoutId id="2147484280" r:id="rId15"/>
  </p:sldLayoutIdLst>
  <p:transition>
    <p:fade/>
  </p:transition>
  <p:timing>
    <p:tnLst>
      <p:par>
        <p:cTn id="1" dur="indefinite" restart="never" nodeType="tmRoot"/>
      </p:par>
    </p:tnLst>
  </p:timing>
  <p:txStyles>
    <p:titleStyle>
      <a:lvl1pPr algn="l" defTabSz="93164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00" marR="0" indent="-342500" algn="l" defTabSz="93164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15" marR="0" indent="-241016" algn="l" defTabSz="93164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6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497"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21" marR="0" indent="-228331" algn="l" defTabSz="93164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02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850"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673"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497" indent="-232912" algn="l" defTabSz="9316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48" rtl="0" eaLnBrk="1" latinLnBrk="0" hangingPunct="1">
        <a:defRPr sz="1800" kern="1200">
          <a:solidFill>
            <a:schemeClr val="tx1"/>
          </a:solidFill>
          <a:latin typeface="+mn-lt"/>
          <a:ea typeface="+mn-ea"/>
          <a:cs typeface="+mn-cs"/>
        </a:defRPr>
      </a:lvl1pPr>
      <a:lvl2pPr marL="465823" algn="l" defTabSz="931648" rtl="0" eaLnBrk="1" latinLnBrk="0" hangingPunct="1">
        <a:defRPr sz="1800" kern="1200">
          <a:solidFill>
            <a:schemeClr val="tx1"/>
          </a:solidFill>
          <a:latin typeface="+mn-lt"/>
          <a:ea typeface="+mn-ea"/>
          <a:cs typeface="+mn-cs"/>
        </a:defRPr>
      </a:lvl2pPr>
      <a:lvl3pPr marL="931648" algn="l" defTabSz="931648" rtl="0" eaLnBrk="1" latinLnBrk="0" hangingPunct="1">
        <a:defRPr sz="1800" kern="1200">
          <a:solidFill>
            <a:schemeClr val="tx1"/>
          </a:solidFill>
          <a:latin typeface="+mn-lt"/>
          <a:ea typeface="+mn-ea"/>
          <a:cs typeface="+mn-cs"/>
        </a:defRPr>
      </a:lvl3pPr>
      <a:lvl4pPr marL="1397469" algn="l" defTabSz="931648" rtl="0" eaLnBrk="1" latinLnBrk="0" hangingPunct="1">
        <a:defRPr sz="1800" kern="1200">
          <a:solidFill>
            <a:schemeClr val="tx1"/>
          </a:solidFill>
          <a:latin typeface="+mn-lt"/>
          <a:ea typeface="+mn-ea"/>
          <a:cs typeface="+mn-cs"/>
        </a:defRPr>
      </a:lvl4pPr>
      <a:lvl5pPr marL="1863292" algn="l" defTabSz="931648" rtl="0" eaLnBrk="1" latinLnBrk="0" hangingPunct="1">
        <a:defRPr sz="1800" kern="1200">
          <a:solidFill>
            <a:schemeClr val="tx1"/>
          </a:solidFill>
          <a:latin typeface="+mn-lt"/>
          <a:ea typeface="+mn-ea"/>
          <a:cs typeface="+mn-cs"/>
        </a:defRPr>
      </a:lvl5pPr>
      <a:lvl6pPr marL="2329114" algn="l" defTabSz="931648" rtl="0" eaLnBrk="1" latinLnBrk="0" hangingPunct="1">
        <a:defRPr sz="1800" kern="1200">
          <a:solidFill>
            <a:schemeClr val="tx1"/>
          </a:solidFill>
          <a:latin typeface="+mn-lt"/>
          <a:ea typeface="+mn-ea"/>
          <a:cs typeface="+mn-cs"/>
        </a:defRPr>
      </a:lvl6pPr>
      <a:lvl7pPr marL="2794939" algn="l" defTabSz="931648" rtl="0" eaLnBrk="1" latinLnBrk="0" hangingPunct="1">
        <a:defRPr sz="1800" kern="1200">
          <a:solidFill>
            <a:schemeClr val="tx1"/>
          </a:solidFill>
          <a:latin typeface="+mn-lt"/>
          <a:ea typeface="+mn-ea"/>
          <a:cs typeface="+mn-cs"/>
        </a:defRPr>
      </a:lvl7pPr>
      <a:lvl8pPr marL="3260761" algn="l" defTabSz="931648" rtl="0" eaLnBrk="1" latinLnBrk="0" hangingPunct="1">
        <a:defRPr sz="1800" kern="1200">
          <a:solidFill>
            <a:schemeClr val="tx1"/>
          </a:solidFill>
          <a:latin typeface="+mn-lt"/>
          <a:ea typeface="+mn-ea"/>
          <a:cs typeface="+mn-cs"/>
        </a:defRPr>
      </a:lvl8pPr>
      <a:lvl9pPr marL="3726584" algn="l" defTabSz="93164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2.xml"/></Relationships>
</file>

<file path=ppt/slides/_rels/slide12.xml.rels><?xml version="1.0" encoding="UTF-8" standalone="yes"?>
<Relationships xmlns="http://schemas.openxmlformats.org/package/2006/relationships"><Relationship Id="rId3" Type="http://schemas.openxmlformats.org/officeDocument/2006/relationships/hyperlink" Target="http://www.microsoft.com/project/en-us/preview"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9.xml"/><Relationship Id="rId1" Type="http://schemas.openxmlformats.org/officeDocument/2006/relationships/slideLayout" Target="../slideLayouts/slideLayout99.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myspc.sharepointconference.com/" TargetMode="External"/><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0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1.png"/><Relationship Id="rId3" Type="http://schemas.openxmlformats.org/officeDocument/2006/relationships/notesSlide" Target="../notesSlides/notesSlide12.xml"/><Relationship Id="rId7" Type="http://schemas.openxmlformats.org/officeDocument/2006/relationships/image" Target="../media/image36.png"/><Relationship Id="rId12" Type="http://schemas.openxmlformats.org/officeDocument/2006/relationships/image" Target="../media/image40.png"/><Relationship Id="rId2" Type="http://schemas.openxmlformats.org/officeDocument/2006/relationships/slideLayout" Target="../slideLayouts/slideLayout88.xml"/><Relationship Id="rId1" Type="http://schemas.openxmlformats.org/officeDocument/2006/relationships/tags" Target="../tags/tag5.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0" Type="http://schemas.openxmlformats.org/officeDocument/2006/relationships/image" Target="../media/image10.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hyperlink" Target="http://www.office365.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8.xml"/><Relationship Id="rId4" Type="http://schemas.openxmlformats.org/officeDocument/2006/relationships/hyperlink" Target="http://www.globalfoundationservices.com/"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8.xml"/></Relationships>
</file>

<file path=ppt/slides/_rels/slide19.xml.rels><?xml version="1.0" encoding="UTF-8" standalone="yes"?>
<Relationships xmlns="http://schemas.openxmlformats.org/package/2006/relationships"><Relationship Id="rId8" Type="http://schemas.openxmlformats.org/officeDocument/2006/relationships/hyperlink" Target="http://www.microsoft.com/resources/technet/en-us/office/media/video/video.html?cid=pstc&amp;from=mscompstc&amp;VideoID=65c75fb9-99e8-4e8f-b552-63a1c8b3c77d" TargetMode="External"/><Relationship Id="rId3" Type="http://schemas.openxmlformats.org/officeDocument/2006/relationships/tags" Target="../tags/tag8.xml"/><Relationship Id="rId7" Type="http://schemas.openxmlformats.org/officeDocument/2006/relationships/hyperlink" Target="http://officepreview.microsoft.com/en-us/project-server-help/get-started-with-project-online-HA102858793.aspx" TargetMode="Externa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3.png"/><Relationship Id="rId5" Type="http://schemas.openxmlformats.org/officeDocument/2006/relationships/slideLayout" Target="../slideLayouts/slideLayout88.xml"/><Relationship Id="rId4" Type="http://schemas.openxmlformats.org/officeDocument/2006/relationships/tags" Target="../tags/tag9.xml"/><Relationship Id="rId9" Type="http://schemas.openxmlformats.org/officeDocument/2006/relationships/hyperlink" Target="http://www.microsoft.com/resources/technet/en-us/office/media/video/video.html?cid=pstc&amp;from=mscompstc&amp;VideoID=2e939223-2c91-41da-8364-435c5720223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81.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hyperlink" Target="http://msdn.microsoft.com/en-us/office/aa905469" TargetMode="External"/><Relationship Id="rId7" Type="http://schemas.openxmlformats.org/officeDocument/2006/relationships/image" Target="../media/image48.wmf"/><Relationship Id="rId2" Type="http://schemas.openxmlformats.org/officeDocument/2006/relationships/hyperlink" Target="http://blogs.office.com/b/project/archive/2012/10/31/reporting-project-server-pwa-odata.aspx" TargetMode="External"/><Relationship Id="rId1" Type="http://schemas.openxmlformats.org/officeDocument/2006/relationships/slideLayout" Target="../slideLayouts/slideLayout88.xml"/><Relationship Id="rId6" Type="http://schemas.openxmlformats.org/officeDocument/2006/relationships/hyperlink" Target="http://www.microsoft.com/office/preview/en/faq" TargetMode="External"/><Relationship Id="rId11" Type="http://schemas.openxmlformats.org/officeDocument/2006/relationships/hyperlink" Target="http://community.office365.com/en-us/preview/wikis/using_office_365_enterprise_preview/project-online-preview-wiki-portal.aspx" TargetMode="External"/><Relationship Id="rId5" Type="http://schemas.openxmlformats.org/officeDocument/2006/relationships/image" Target="../media/image47.wmf"/><Relationship Id="rId10" Type="http://schemas.openxmlformats.org/officeDocument/2006/relationships/hyperlink" Target="http://social.technet.microsoft.com/Forums/en-US/projectonline/threads" TargetMode="External"/><Relationship Id="rId4" Type="http://schemas.openxmlformats.org/officeDocument/2006/relationships/image" Target="../media/image46.wmf"/><Relationship Id="rId9" Type="http://schemas.openxmlformats.org/officeDocument/2006/relationships/image" Target="../media/image26.wmf"/></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88.xml"/><Relationship Id="rId6" Type="http://schemas.openxmlformats.org/officeDocument/2006/relationships/image" Target="../media/image19.jpe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tags" Target="../tags/tag3.xml"/><Relationship Id="rId7" Type="http://schemas.openxmlformats.org/officeDocument/2006/relationships/image" Target="../media/image24.w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6.xml"/><Relationship Id="rId5" Type="http://schemas.openxmlformats.org/officeDocument/2006/relationships/slideLayout" Target="../slideLayouts/slideLayout88.xml"/><Relationship Id="rId10" Type="http://schemas.openxmlformats.org/officeDocument/2006/relationships/image" Target="../media/image27.png"/><Relationship Id="rId4" Type="http://schemas.openxmlformats.org/officeDocument/2006/relationships/tags" Target="../tags/tag4.xml"/><Relationship Id="rId9" Type="http://schemas.openxmlformats.org/officeDocument/2006/relationships/image" Target="../media/image26.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Steps</a:t>
            </a:r>
            <a:endParaRPr lang="en-US" dirty="0"/>
          </a:p>
        </p:txBody>
      </p:sp>
      <p:sp>
        <p:nvSpPr>
          <p:cNvPr id="4" name="Freeform 3"/>
          <p:cNvSpPr>
            <a:spLocks noEditPoints="1"/>
          </p:cNvSpPr>
          <p:nvPr/>
        </p:nvSpPr>
        <p:spPr bwMode="black">
          <a:xfrm>
            <a:off x="11476049" y="144462"/>
            <a:ext cx="829945" cy="737136"/>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845" tIns="41923" rIns="83845" bIns="4192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302813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7"/>
            <a:ext cx="11887200" cy="5065784"/>
          </a:xfrm>
        </p:spPr>
        <p:txBody>
          <a:bodyPr/>
          <a:lstStyle/>
          <a:p>
            <a:pPr marL="0" lvl="1" indent="0">
              <a:buNone/>
            </a:pPr>
            <a:r>
              <a:rPr lang="en-US" sz="2000" spc="-70" dirty="0">
                <a:gradFill>
                  <a:gsLst>
                    <a:gs pos="100000">
                      <a:schemeClr val="tx2"/>
                    </a:gs>
                    <a:gs pos="0">
                      <a:schemeClr val="tx2"/>
                    </a:gs>
                  </a:gsLst>
                  <a:lin ang="5400000" scaled="0"/>
                </a:gradFill>
              </a:rPr>
              <a:t>SPC079 |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Online &amp;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Online/Project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Requests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@12:00pm</a:t>
            </a:r>
          </a:p>
          <a:p>
            <a:pPr marL="0" lvl="1" indent="0">
              <a:buNone/>
            </a:pPr>
            <a:endParaRPr lang="en-US" sz="2000" spc="-70" dirty="0">
              <a:solidFill>
                <a:schemeClr val="accent1"/>
              </a:solidFill>
            </a:endParaRPr>
          </a:p>
          <a:p>
            <a:pPr marL="0" lvl="1" indent="0">
              <a:buNone/>
            </a:pPr>
            <a:r>
              <a:rPr lang="en-US" sz="3200" spc="-70" dirty="0">
                <a:solidFill>
                  <a:schemeClr val="tx1"/>
                </a:solidFill>
              </a:rPr>
              <a:t>See you at &gt; </a:t>
            </a:r>
            <a:r>
              <a:rPr lang="en-US" sz="3200" spc="-70" dirty="0">
                <a:solidFill>
                  <a:schemeClr val="accent2"/>
                </a:solidFill>
              </a:rPr>
              <a:t>Project Booth </a:t>
            </a:r>
            <a:r>
              <a:rPr lang="en-US" sz="3200" spc="-70" dirty="0">
                <a:solidFill>
                  <a:schemeClr val="tx1"/>
                </a:solidFill>
              </a:rPr>
              <a:t>and </a:t>
            </a:r>
            <a:r>
              <a:rPr lang="en-US" sz="3200" spc="-70" dirty="0">
                <a:solidFill>
                  <a:schemeClr val="accent1"/>
                </a:solidFill>
              </a:rPr>
              <a:t>Ask The Experts</a:t>
            </a:r>
          </a:p>
        </p:txBody>
      </p:sp>
      <p:sp>
        <p:nvSpPr>
          <p:cNvPr id="2" name="Title 1"/>
          <p:cNvSpPr>
            <a:spLocks noGrp="1"/>
          </p:cNvSpPr>
          <p:nvPr>
            <p:ph type="title"/>
          </p:nvPr>
        </p:nvSpPr>
        <p:spPr/>
        <p:txBody>
          <a:bodyPr/>
          <a:lstStyle/>
          <a:p>
            <a:r>
              <a:rPr lang="en-US" dirty="0" smtClean="0"/>
              <a:t>Microsoft Project presence </a:t>
            </a:r>
            <a:r>
              <a:rPr lang="en-US" dirty="0"/>
              <a:t>a</a:t>
            </a:r>
            <a:r>
              <a:rPr lang="en-US" dirty="0" smtClean="0"/>
              <a:t>t #SPC12</a:t>
            </a:r>
            <a:endParaRPr lang="en-US" dirty="0"/>
          </a:p>
        </p:txBody>
      </p:sp>
    </p:spTree>
    <p:extLst>
      <p:ext uri="{BB962C8B-B14F-4D97-AF65-F5344CB8AC3E}">
        <p14:creationId xmlns:p14="http://schemas.microsoft.com/office/powerpoint/2010/main" val="64053097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63" y="233155"/>
            <a:ext cx="11370961" cy="762786"/>
          </a:xfrm>
        </p:spPr>
        <p:txBody>
          <a:bodyPr/>
          <a:lstStyle/>
          <a:p>
            <a:r>
              <a:rPr lang="en-US" sz="5500"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195" fontAlgn="base">
                <a:lnSpc>
                  <a:spcPct val="90000"/>
                </a:lnSpc>
                <a:spcBef>
                  <a:spcPts val="612"/>
                </a:spcBef>
              </a:pPr>
              <a:r>
                <a:rPr lang="en-US" sz="3100" spc="-71" dirty="0">
                  <a:solidFill>
                    <a:srgbClr val="FFFFFF"/>
                  </a:solidFill>
                  <a:latin typeface="Segoe UI Light"/>
                </a:rPr>
                <a:t>Ready Yourselves</a:t>
              </a: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00" b="1" spc="-71" dirty="0">
                  <a:solidFill>
                    <a:srgbClr val="FFFFFF"/>
                  </a:solidFill>
                </a:rPr>
                <a:t>2</a:t>
              </a:r>
            </a:p>
          </p:txBody>
        </p:sp>
      </p:grpSp>
      <p:grpSp>
        <p:nvGrpSpPr>
          <p:cNvPr id="9" name="Group 8"/>
          <p:cNvGrpSpPr/>
          <p:nvPr/>
        </p:nvGrpSpPr>
        <p:grpSpPr>
          <a:xfrm>
            <a:off x="8231676"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195" fontAlgn="base">
                <a:lnSpc>
                  <a:spcPct val="90000"/>
                </a:lnSpc>
                <a:spcBef>
                  <a:spcPts val="612"/>
                </a:spcBef>
              </a:pPr>
              <a:r>
                <a:rPr lang="en-US" sz="3100" spc="-71" dirty="0">
                  <a:solidFill>
                    <a:srgbClr val="FFFFFF"/>
                  </a:solidFill>
                  <a:latin typeface="Segoe UI Light"/>
                </a:rPr>
                <a:t>Spread The Love</a:t>
              </a: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00" b="1" spc="-71" dirty="0">
                  <a:solidFill>
                    <a:srgbClr val="FFFFFF"/>
                  </a:solidFill>
                </a:rPr>
                <a:t>3</a:t>
              </a:r>
            </a:p>
          </p:txBody>
        </p:sp>
      </p:grpSp>
      <p:grpSp>
        <p:nvGrpSpPr>
          <p:cNvPr id="3" name="Group 2"/>
          <p:cNvGrpSpPr/>
          <p:nvPr/>
        </p:nvGrpSpPr>
        <p:grpSpPr>
          <a:xfrm>
            <a:off x="544900" y="1463680"/>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195" fontAlgn="base">
                <a:lnSpc>
                  <a:spcPct val="90000"/>
                </a:lnSpc>
                <a:spcBef>
                  <a:spcPts val="612"/>
                </a:spcBef>
              </a:pPr>
              <a:r>
                <a:rPr lang="en-US" sz="3100" spc="-102" dirty="0">
                  <a:solidFill>
                    <a:srgbClr val="FFFFFF"/>
                  </a:solidFill>
                  <a:latin typeface="Segoe UI Light"/>
                </a:rPr>
                <a:t>Try The New Project</a:t>
              </a: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00" b="1" spc="-71" dirty="0">
                  <a:solidFill>
                    <a:srgbClr val="FFFFFF"/>
                  </a:solidFill>
                </a:rPr>
                <a:t>1</a:t>
              </a:r>
            </a:p>
          </p:txBody>
        </p:sp>
      </p:grpSp>
      <p:sp>
        <p:nvSpPr>
          <p:cNvPr id="13" name="Freeform 74"/>
          <p:cNvSpPr>
            <a:spLocks noEditPoints="1"/>
          </p:cNvSpPr>
          <p:nvPr/>
        </p:nvSpPr>
        <p:spPr bwMode="black">
          <a:xfrm>
            <a:off x="1191414" y="2279081"/>
            <a:ext cx="2071855" cy="1651303"/>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823" tIns="41912" rIns="83823" bIns="41912" numCol="1" anchor="t" anchorCtr="0" compatLnSpc="1">
            <a:prstTxWarp prst="textNoShape">
              <a:avLst/>
            </a:prstTxWarp>
          </a:bodyPr>
          <a:lstStyle/>
          <a:p>
            <a:endParaRPr lang="en-US" sz="1600">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823" tIns="41912" rIns="83823" bIns="41912" numCol="1" anchor="t" anchorCtr="0" compatLnSpc="1">
            <a:prstTxWarp prst="textNoShape">
              <a:avLst/>
            </a:prstTxWarp>
          </a:bodyPr>
          <a:lstStyle/>
          <a:p>
            <a:endParaRPr lang="en-US" sz="1600">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845" tIns="41923" rIns="83845" bIns="41923" numCol="1" anchor="t" anchorCtr="0" compatLnSpc="1">
            <a:prstTxWarp prst="textNoShape">
              <a:avLst/>
            </a:prstTxWarp>
          </a:bodyPr>
          <a:lstStyle/>
          <a:p>
            <a:endParaRPr lang="en-US" sz="1600">
              <a:solidFill>
                <a:srgbClr val="FFFFFF"/>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val="883956931"/>
              </p:ext>
            </p:extLst>
          </p:nvPr>
        </p:nvGraphicFramePr>
        <p:xfrm>
          <a:off x="544912" y="5478462"/>
          <a:ext cx="7121137" cy="1398905"/>
        </p:xfrm>
        <a:graphic>
          <a:graphicData uri="http://schemas.openxmlformats.org/drawingml/2006/table">
            <a:tbl>
              <a:tblPr>
                <a:tableStyleId>{69012ECD-51FC-41F1-AA8D-1B2483CD663E}</a:tableStyleId>
              </a:tblPr>
              <a:tblGrid>
                <a:gridCol w="1101337"/>
                <a:gridCol w="6019800"/>
              </a:tblGrid>
              <a:tr h="279781">
                <a:tc>
                  <a:txBody>
                    <a:bodyPr/>
                    <a:lstStyle/>
                    <a:p>
                      <a:r>
                        <a:rPr lang="en-US" sz="1800" dirty="0" smtClean="0"/>
                        <a:t> Product</a:t>
                      </a:r>
                      <a:endParaRPr lang="en-US" sz="1800" dirty="0"/>
                    </a:p>
                  </a:txBody>
                  <a:tcPr marL="0" marR="0" marT="0" marB="0"/>
                </a:tc>
                <a:tc>
                  <a:txBody>
                    <a:bodyPr/>
                    <a:lstStyle/>
                    <a:p>
                      <a:r>
                        <a:rPr lang="en-US" sz="1600" spc="-71" dirty="0" smtClean="0">
                          <a:hlinkClick r:id="rId3"/>
                        </a:rPr>
                        <a:t>http</a:t>
                      </a:r>
                      <a:r>
                        <a:rPr lang="en-US" sz="1600" spc="-71" smtClean="0">
                          <a:hlinkClick r:id="rId3"/>
                        </a:rPr>
                        <a:t>://www.microsoft.com/project/en-us/preview</a:t>
                      </a:r>
                      <a:r>
                        <a:rPr lang="en-US" sz="1600" spc="-71" baseline="0" smtClean="0"/>
                        <a:t> </a:t>
                      </a:r>
                      <a:endParaRPr lang="en-US" sz="1600" dirty="0"/>
                    </a:p>
                  </a:txBody>
                  <a:tcPr marL="0" marR="0" marT="0" marB="0"/>
                </a:tc>
              </a:tr>
              <a:tr h="279781">
                <a:tc>
                  <a:txBody>
                    <a:bodyPr/>
                    <a:lstStyle/>
                    <a:p>
                      <a:r>
                        <a:rPr lang="en-US" sz="1800" dirty="0" smtClean="0"/>
                        <a:t> Blog</a:t>
                      </a:r>
                      <a:endParaRPr lang="en-US" sz="1800" dirty="0"/>
                    </a:p>
                  </a:txBody>
                  <a:tcPr marL="0" marR="0" marT="0" marB="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spc="-71" dirty="0" smtClean="0">
                          <a:hlinkClick r:id="rId4"/>
                        </a:rPr>
                        <a:t>http://blogs.office.com/b/project/</a:t>
                      </a:r>
                      <a:r>
                        <a:rPr lang="en-US" sz="1600" spc="-71" dirty="0" smtClean="0"/>
                        <a:t>  </a:t>
                      </a:r>
                      <a:endParaRPr lang="en-US" sz="1600" spc="-71" dirty="0" smtClean="0">
                        <a:gradFill>
                          <a:gsLst>
                            <a:gs pos="5417">
                              <a:srgbClr val="505050"/>
                            </a:gs>
                            <a:gs pos="28000">
                              <a:srgbClr val="505050"/>
                            </a:gs>
                          </a:gsLst>
                          <a:lin ang="5400000" scaled="0"/>
                        </a:gradFill>
                      </a:endParaRPr>
                    </a:p>
                  </a:txBody>
                  <a:tcPr marL="0" marR="0" marT="0" marB="0"/>
                </a:tc>
              </a:tr>
              <a:tr h="279781">
                <a:tc>
                  <a:txBody>
                    <a:bodyPr/>
                    <a:lstStyle/>
                    <a:p>
                      <a:r>
                        <a:rPr lang="en-US" sz="1800" dirty="0" smtClean="0"/>
                        <a:t> TechNet</a:t>
                      </a:r>
                      <a:endParaRPr lang="en-US" sz="1800" dirty="0"/>
                    </a:p>
                  </a:txBody>
                  <a:tcPr marL="0" marR="0" marT="0" marB="0"/>
                </a:tc>
                <a:tc>
                  <a:txBody>
                    <a:bodyPr/>
                    <a:lstStyle/>
                    <a:p>
                      <a:r>
                        <a:rPr lang="en-US" sz="1600" spc="-71" dirty="0" smtClean="0">
                          <a:hlinkClick r:id="rId5"/>
                        </a:rPr>
                        <a:t>http://technet.microsoft.com/en-us/projectserver/fp123546</a:t>
                      </a:r>
                      <a:r>
                        <a:rPr lang="en-US" sz="1600" spc="-71" dirty="0" smtClean="0"/>
                        <a:t> </a:t>
                      </a:r>
                      <a:endParaRPr lang="en-US" sz="1600" dirty="0"/>
                    </a:p>
                  </a:txBody>
                  <a:tcPr marL="0" marR="0" marT="0" marB="0"/>
                </a:tc>
              </a:tr>
              <a:tr h="279781">
                <a:tc>
                  <a:txBody>
                    <a:bodyPr/>
                    <a:lstStyle/>
                    <a:p>
                      <a:r>
                        <a:rPr lang="en-US" sz="1800" dirty="0" smtClean="0"/>
                        <a:t> MSDN</a:t>
                      </a:r>
                      <a:endParaRPr lang="en-US" sz="1800" dirty="0"/>
                    </a:p>
                  </a:txBody>
                  <a:tcPr marL="0" marR="0" marT="0" marB="0"/>
                </a:tc>
                <a:tc>
                  <a:txBody>
                    <a:bodyPr/>
                    <a:lstStyle/>
                    <a:p>
                      <a:r>
                        <a:rPr lang="en-US" sz="1600" spc="-71" dirty="0" smtClean="0">
                          <a:hlinkClick r:id="rId6"/>
                        </a:rPr>
                        <a:t>http://msdn.microsoft.com/en-us/office/aa905469</a:t>
                      </a:r>
                      <a:endParaRPr lang="en-US" sz="1600" dirty="0"/>
                    </a:p>
                  </a:txBody>
                  <a:tcPr marL="0" marR="0" marT="0" marB="0"/>
                </a:tc>
              </a:tr>
              <a:tr h="279781">
                <a:tc>
                  <a:txBody>
                    <a:bodyPr/>
                    <a:lstStyle/>
                    <a:p>
                      <a:r>
                        <a:rPr lang="en-US" sz="1800" dirty="0" smtClean="0"/>
                        <a:t> Forums</a:t>
                      </a:r>
                      <a:endParaRPr lang="en-US" sz="1800" dirty="0"/>
                    </a:p>
                  </a:txBody>
                  <a:tcPr marL="0" marR="0" marT="0" marB="0"/>
                </a:tc>
                <a:tc>
                  <a:txBody>
                    <a:bodyPr/>
                    <a:lstStyle/>
                    <a:p>
                      <a:r>
                        <a:rPr lang="en-US" sz="1600" spc="-71" dirty="0" smtClean="0">
                          <a:hlinkClick r:id="rId7"/>
                        </a:rPr>
                        <a:t>http://social.technet.microsoft.com/Forums/en-US/category/project</a:t>
                      </a:r>
                      <a:r>
                        <a:rPr lang="en-US" sz="1600" spc="-71" dirty="0" smtClean="0"/>
                        <a:t> </a:t>
                      </a:r>
                      <a:endParaRPr lang="en-US" sz="1600" dirty="0"/>
                    </a:p>
                  </a:txBody>
                  <a:tcPr marL="0" marR="0" marT="0" marB="0"/>
                </a:tc>
              </a:tr>
            </a:tbl>
          </a:graphicData>
        </a:graphic>
      </p:graphicFrame>
    </p:spTree>
    <p:extLst>
      <p:ext uri="{BB962C8B-B14F-4D97-AF65-F5344CB8AC3E}">
        <p14:creationId xmlns:p14="http://schemas.microsoft.com/office/powerpoint/2010/main" val="16700134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290"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0" y="2498276"/>
            <a:ext cx="7071847" cy="4093723"/>
          </a:xfrm>
          <a:prstGeom prst="rect">
            <a:avLst/>
          </a:prstGeom>
        </p:spPr>
        <p:txBody>
          <a:bodyPr lIns="93260" tIns="46631" rIns="93260" bIns="46631"/>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3"/>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8"/>
            <a:ext cx="4736162" cy="1661200"/>
          </a:xfrm>
          <a:prstGeom prst="rect">
            <a:avLst/>
          </a:prstGeom>
        </p:spPr>
        <p:txBody>
          <a:bodyPr vert="horz" wrap="square" lIns="146246" tIns="91404" rIns="146246" bIns="91404"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0787" y="2434324"/>
            <a:ext cx="4361382" cy="326492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79787" y="3374962"/>
            <a:ext cx="1572756" cy="2547596"/>
          </a:xfrm>
          <a:prstGeom prst="rect">
            <a:avLst/>
          </a:prstGeom>
        </p:spPr>
      </p:pic>
    </p:spTree>
    <p:extLst>
      <p:ext uri="{BB962C8B-B14F-4D97-AF65-F5344CB8AC3E}">
        <p14:creationId xmlns:p14="http://schemas.microsoft.com/office/powerpoint/2010/main" val="3896925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6" y="6079044"/>
            <a:ext cx="10974388" cy="624979"/>
          </a:xfrm>
          <a:prstGeom prst="rect">
            <a:avLst/>
          </a:prstGeom>
          <a:noFill/>
          <a:ln w="12700">
            <a:noFill/>
            <a:miter lim="800000"/>
            <a:headEnd type="none" w="sm" len="sm"/>
            <a:tailEnd type="none" w="sm" len="sm"/>
          </a:ln>
          <a:effectLst/>
        </p:spPr>
        <p:txBody>
          <a:bodyPr vert="horz" wrap="square" lIns="182665" tIns="146130" rIns="182665" bIns="146130" numCol="1" anchor="t" anchorCtr="0" compatLnSpc="1">
            <a:prstTxWarp prst="textNoShape">
              <a:avLst/>
            </a:prstTxWarp>
            <a:spAutoFit/>
          </a:bodyPr>
          <a:lstStyle/>
          <a:p>
            <a:pPr defTabSz="931195"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195"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52"/>
            <a:ext cx="3288506" cy="704445"/>
          </a:xfrm>
          <a:prstGeom prst="rect">
            <a:avLst/>
          </a:prstGeom>
        </p:spPr>
      </p:pic>
    </p:spTree>
    <p:extLst>
      <p:ext uri="{BB962C8B-B14F-4D97-AF65-F5344CB8AC3E}">
        <p14:creationId xmlns:p14="http://schemas.microsoft.com/office/powerpoint/2010/main" val="2980669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239100658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506056" y="2572920"/>
            <a:ext cx="1868907" cy="1865207"/>
            <a:chOff x="493713" y="2432388"/>
            <a:chExt cx="1832428" cy="1828800"/>
          </a:xfrm>
        </p:grpSpPr>
        <p:sp>
          <p:nvSpPr>
            <p:cNvPr id="4" name="Rectangle 3"/>
            <p:cNvSpPr/>
            <p:nvPr/>
          </p:nvSpPr>
          <p:spPr bwMode="auto">
            <a:xfrm>
              <a:off x="493713" y="2432388"/>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343" y="3201232"/>
              <a:ext cx="1828798"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4" name="Group 43"/>
          <p:cNvGrpSpPr>
            <a:grpSpLocks noChangeAspect="1"/>
          </p:cNvGrpSpPr>
          <p:nvPr/>
        </p:nvGrpSpPr>
        <p:grpSpPr>
          <a:xfrm>
            <a:off x="2416677" y="2572920"/>
            <a:ext cx="1865207" cy="1865207"/>
            <a:chOff x="493713" y="1967696"/>
            <a:chExt cx="3840480" cy="3840480"/>
          </a:xfrm>
        </p:grpSpPr>
        <p:sp>
          <p:nvSpPr>
            <p:cNvPr id="45" name="Rectangle 44"/>
            <p:cNvSpPr/>
            <p:nvPr/>
          </p:nvSpPr>
          <p:spPr bwMode="auto">
            <a:xfrm>
              <a:off x="493713" y="1967696"/>
              <a:ext cx="3840480" cy="38404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46" name="Picture 45"/>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539433" y="3477658"/>
              <a:ext cx="3749040" cy="820556"/>
            </a:xfrm>
            <a:prstGeom prst="rect">
              <a:avLst/>
            </a:prstGeom>
            <a:noFill/>
            <a:ln>
              <a:noFill/>
            </a:ln>
          </p:spPr>
        </p:pic>
      </p:grpSp>
      <p:sp>
        <p:nvSpPr>
          <p:cNvPr id="2" name="Title 1"/>
          <p:cNvSpPr>
            <a:spLocks noGrp="1"/>
          </p:cNvSpPr>
          <p:nvPr>
            <p:ph type="title"/>
          </p:nvPr>
        </p:nvSpPr>
        <p:spPr/>
        <p:txBody>
          <a:bodyPr/>
          <a:lstStyle/>
          <a:p>
            <a:r>
              <a:rPr lang="en-US" dirty="0" smtClean="0"/>
              <a:t>Microsoft Office 365</a:t>
            </a:r>
            <a:endParaRPr lang="en-US" dirty="0"/>
          </a:p>
        </p:txBody>
      </p:sp>
      <p:grpSp>
        <p:nvGrpSpPr>
          <p:cNvPr id="15" name="Group 14"/>
          <p:cNvGrpSpPr>
            <a:grpSpLocks noChangeAspect="1"/>
          </p:cNvGrpSpPr>
          <p:nvPr/>
        </p:nvGrpSpPr>
        <p:grpSpPr>
          <a:xfrm>
            <a:off x="4323598" y="2572920"/>
            <a:ext cx="1865207" cy="1865207"/>
            <a:chOff x="493713" y="1967696"/>
            <a:chExt cx="3840480" cy="3840480"/>
          </a:xfrm>
        </p:grpSpPr>
        <p:sp>
          <p:nvSpPr>
            <p:cNvPr id="16" name="Rectangle 15"/>
            <p:cNvSpPr/>
            <p:nvPr/>
          </p:nvSpPr>
          <p:spPr bwMode="auto">
            <a:xfrm>
              <a:off x="493713" y="1967696"/>
              <a:ext cx="3840480" cy="38404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539433" y="3501311"/>
              <a:ext cx="3749040" cy="773248"/>
            </a:xfrm>
            <a:prstGeom prst="rect">
              <a:avLst/>
            </a:prstGeom>
            <a:noFill/>
            <a:ln>
              <a:noFill/>
            </a:ln>
          </p:spPr>
        </p:pic>
      </p:grpSp>
      <p:grpSp>
        <p:nvGrpSpPr>
          <p:cNvPr id="18" name="Group 17"/>
          <p:cNvGrpSpPr>
            <a:grpSpLocks noChangeAspect="1"/>
          </p:cNvGrpSpPr>
          <p:nvPr/>
        </p:nvGrpSpPr>
        <p:grpSpPr>
          <a:xfrm>
            <a:off x="506054" y="4469844"/>
            <a:ext cx="1865207" cy="1865207"/>
            <a:chOff x="493713" y="1967696"/>
            <a:chExt cx="3840481" cy="3840481"/>
          </a:xfrm>
        </p:grpSpPr>
        <p:sp>
          <p:nvSpPr>
            <p:cNvPr id="19" name="Rectangle 18"/>
            <p:cNvSpPr/>
            <p:nvPr/>
          </p:nvSpPr>
          <p:spPr bwMode="auto">
            <a:xfrm>
              <a:off x="493713" y="1967696"/>
              <a:ext cx="3840481" cy="384048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1040975" y="3477659"/>
              <a:ext cx="2745956" cy="820557"/>
            </a:xfrm>
            <a:prstGeom prst="rect">
              <a:avLst/>
            </a:prstGeom>
            <a:noFill/>
            <a:ln>
              <a:noFill/>
            </a:ln>
          </p:spPr>
        </p:pic>
      </p:grpSp>
      <p:grpSp>
        <p:nvGrpSpPr>
          <p:cNvPr id="8" name="Group 7"/>
          <p:cNvGrpSpPr/>
          <p:nvPr/>
        </p:nvGrpSpPr>
        <p:grpSpPr>
          <a:xfrm>
            <a:off x="2416677" y="4469844"/>
            <a:ext cx="1865207" cy="1865207"/>
            <a:chOff x="493713" y="4292275"/>
            <a:chExt cx="1828800" cy="1828800"/>
          </a:xfrm>
        </p:grpSpPr>
        <p:sp>
          <p:nvSpPr>
            <p:cNvPr id="22" name="Rectangle 21"/>
            <p:cNvSpPr/>
            <p:nvPr/>
          </p:nvSpPr>
          <p:spPr bwMode="auto">
            <a:xfrm>
              <a:off x="493713" y="4292275"/>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629269" y="5011305"/>
              <a:ext cx="1557689" cy="390741"/>
              <a:chOff x="957115" y="5011305"/>
              <a:chExt cx="1557689" cy="390741"/>
            </a:xfrm>
          </p:grpSpPr>
          <p:pic>
            <p:nvPicPr>
              <p:cNvPr id="23" name="Picture 22"/>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957115" y="5011305"/>
                <a:ext cx="864993" cy="390741"/>
              </a:xfrm>
              <a:prstGeom prst="rect">
                <a:avLst/>
              </a:prstGeom>
              <a:noFill/>
              <a:ln>
                <a:noFill/>
              </a:ln>
            </p:spPr>
          </p:pic>
          <p:pic>
            <p:nvPicPr>
              <p:cNvPr id="41" name="Picture 40"/>
              <p:cNvPicPr>
                <a:picLocks noChangeAspect="1"/>
              </p:cNvPicPr>
              <p:nvPr/>
            </p:nvPicPr>
            <p:blipFill rotWithShape="1">
              <a:blip r:embed="rId7">
                <a:biLevel thresh="25000"/>
                <a:extLst>
                  <a:ext uri="{28A0092B-C50C-407E-A947-70E740481C1C}">
                    <a14:useLocalDpi xmlns:a14="http://schemas.microsoft.com/office/drawing/2010/main" val="0"/>
                  </a:ext>
                </a:extLst>
              </a:blip>
              <a:srcRect l="42429"/>
              <a:stretch/>
            </p:blipFill>
            <p:spPr>
              <a:xfrm>
                <a:off x="1762014" y="5011305"/>
                <a:ext cx="752790" cy="390741"/>
              </a:xfrm>
              <a:prstGeom prst="rect">
                <a:avLst/>
              </a:prstGeom>
              <a:noFill/>
              <a:ln>
                <a:noFill/>
              </a:ln>
            </p:spPr>
          </p:pic>
        </p:grpSp>
      </p:grpSp>
      <p:grpSp>
        <p:nvGrpSpPr>
          <p:cNvPr id="9" name="Group 8"/>
          <p:cNvGrpSpPr/>
          <p:nvPr/>
        </p:nvGrpSpPr>
        <p:grpSpPr>
          <a:xfrm>
            <a:off x="4323598" y="4469844"/>
            <a:ext cx="1865207" cy="1865207"/>
            <a:chOff x="2363159" y="4292275"/>
            <a:chExt cx="1828800" cy="1828800"/>
          </a:xfrm>
        </p:grpSpPr>
        <p:sp>
          <p:nvSpPr>
            <p:cNvPr id="29" name="Rectangle 28"/>
            <p:cNvSpPr/>
            <p:nvPr/>
          </p:nvSpPr>
          <p:spPr bwMode="auto">
            <a:xfrm>
              <a:off x="2363159" y="4292275"/>
              <a:ext cx="1828800"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2589633" y="5016936"/>
              <a:ext cx="1375853" cy="393192"/>
              <a:chOff x="2651949" y="5016936"/>
              <a:chExt cx="1375853" cy="393192"/>
            </a:xfrm>
          </p:grpSpPr>
          <p:pic>
            <p:nvPicPr>
              <p:cNvPr id="30" name="Picture 29"/>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2651949" y="5016936"/>
                <a:ext cx="699264" cy="393192"/>
              </a:xfrm>
              <a:prstGeom prst="rect">
                <a:avLst/>
              </a:prstGeom>
              <a:noFill/>
              <a:ln>
                <a:noFill/>
              </a:ln>
            </p:spPr>
          </p:pic>
          <p:pic>
            <p:nvPicPr>
              <p:cNvPr id="42" name="Picture 41"/>
              <p:cNvPicPr>
                <a:picLocks noChangeAspect="1"/>
              </p:cNvPicPr>
              <p:nvPr/>
            </p:nvPicPr>
            <p:blipFill rotWithShape="1">
              <a:blip r:embed="rId7">
                <a:biLevel thresh="25000"/>
                <a:extLst>
                  <a:ext uri="{28A0092B-C50C-407E-A947-70E740481C1C}">
                    <a14:useLocalDpi xmlns:a14="http://schemas.microsoft.com/office/drawing/2010/main" val="0"/>
                  </a:ext>
                </a:extLst>
              </a:blip>
              <a:srcRect l="42429"/>
              <a:stretch/>
            </p:blipFill>
            <p:spPr>
              <a:xfrm>
                <a:off x="3275012" y="5018162"/>
                <a:ext cx="752790" cy="390741"/>
              </a:xfrm>
              <a:prstGeom prst="rect">
                <a:avLst/>
              </a:prstGeom>
              <a:noFill/>
              <a:ln>
                <a:noFill/>
              </a:ln>
            </p:spPr>
          </p:pic>
        </p:grpSp>
      </p:grpSp>
      <p:sp>
        <p:nvSpPr>
          <p:cNvPr id="43" name="Rectangle 42"/>
          <p:cNvSpPr/>
          <p:nvPr/>
        </p:nvSpPr>
        <p:spPr>
          <a:xfrm>
            <a:off x="467985" y="1474356"/>
            <a:ext cx="11200955" cy="1015556"/>
          </a:xfrm>
          <a:prstGeom prst="rect">
            <a:avLst/>
          </a:prstGeom>
        </p:spPr>
        <p:txBody>
          <a:bodyPr wrap="square" lIns="91332" tIns="45667" rIns="91332" bIns="45667">
            <a:spAutoFit/>
          </a:bodyPr>
          <a:lstStyle/>
          <a:p>
            <a:pPr defTabSz="931461"/>
            <a:r>
              <a:rPr lang="en-US" sz="2000" dirty="0">
                <a:solidFill>
                  <a:srgbClr val="000000">
                    <a:lumMod val="65000"/>
                    <a:lumOff val="35000"/>
                    <a:alpha val="99000"/>
                  </a:srgbClr>
                </a:solidFill>
              </a:rPr>
              <a:t>Providing anywhere access to your familiar office applications, email, calendar, HD video conferencing, enterprise social networking and most up-to-date documents, across your devices – </a:t>
            </a:r>
            <a:br>
              <a:rPr lang="en-US" sz="2000" dirty="0">
                <a:solidFill>
                  <a:srgbClr val="000000">
                    <a:lumMod val="65000"/>
                    <a:lumOff val="35000"/>
                    <a:alpha val="99000"/>
                  </a:srgbClr>
                </a:solidFill>
              </a:rPr>
            </a:br>
            <a:r>
              <a:rPr lang="en-US" sz="2000" dirty="0">
                <a:solidFill>
                  <a:srgbClr val="000000">
                    <a:lumMod val="65000"/>
                    <a:lumOff val="35000"/>
                    <a:alpha val="99000"/>
                  </a:srgbClr>
                </a:solidFill>
              </a:rPr>
              <a:t>from PCs to smartphones to tablets.</a:t>
            </a:r>
            <a:r>
              <a:rPr lang="en-US" sz="2000" dirty="0">
                <a:solidFill>
                  <a:srgbClr val="797A7D">
                    <a:alpha val="99000"/>
                  </a:srgbClr>
                </a:solidFill>
              </a:rPr>
              <a:t> </a:t>
            </a:r>
          </a:p>
        </p:txBody>
      </p:sp>
      <p:grpSp>
        <p:nvGrpSpPr>
          <p:cNvPr id="47" name="Group 46"/>
          <p:cNvGrpSpPr/>
          <p:nvPr/>
        </p:nvGrpSpPr>
        <p:grpSpPr>
          <a:xfrm>
            <a:off x="6230508" y="2572932"/>
            <a:ext cx="6203465" cy="3762119"/>
            <a:chOff x="6106443" y="2432387"/>
            <a:chExt cx="6082381" cy="3688687"/>
          </a:xfrm>
        </p:grpSpPr>
        <p:sp>
          <p:nvSpPr>
            <p:cNvPr id="49" name="Rectangle 48"/>
            <p:cNvSpPr/>
            <p:nvPr/>
          </p:nvSpPr>
          <p:spPr bwMode="auto">
            <a:xfrm>
              <a:off x="6106443" y="2432387"/>
              <a:ext cx="6082381" cy="36886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1195"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a:off x="6106443" y="3682370"/>
              <a:ext cx="3695633" cy="1280160"/>
            </a:xfrm>
            <a:prstGeom prst="rect">
              <a:avLst/>
            </a:prstGeom>
            <a:noFill/>
            <a:ln>
              <a:noFill/>
            </a:ln>
          </p:spPr>
        </p:pic>
        <p:grpSp>
          <p:nvGrpSpPr>
            <p:cNvPr id="24" name="Group 23"/>
            <p:cNvGrpSpPr>
              <a:grpSpLocks noChangeAspect="1"/>
            </p:cNvGrpSpPr>
            <p:nvPr/>
          </p:nvGrpSpPr>
          <p:grpSpPr>
            <a:xfrm>
              <a:off x="9737677" y="3362330"/>
              <a:ext cx="2167987" cy="1828800"/>
              <a:chOff x="7121463" y="1805915"/>
              <a:chExt cx="4480560" cy="3779570"/>
            </a:xfrm>
          </p:grpSpPr>
          <p:grpSp>
            <p:nvGrpSpPr>
              <p:cNvPr id="25" name="Group 24"/>
              <p:cNvGrpSpPr/>
              <p:nvPr/>
            </p:nvGrpSpPr>
            <p:grpSpPr>
              <a:xfrm>
                <a:off x="7121463" y="1805915"/>
                <a:ext cx="4480560" cy="3779570"/>
                <a:chOff x="2457705" y="860612"/>
                <a:chExt cx="4480560" cy="3779570"/>
              </a:xfrm>
            </p:grpSpPr>
            <p:pic>
              <p:nvPicPr>
                <p:cNvPr id="26" name="Picture 25" descr="C:\Users\v-maryba\Dropbox\ZumTeam\Team_Resources\Design Resources\2012\Windows Brand\Product_renders\WIN_Tablet_16x9_Left_Angle_1_BLUE.png"/>
                <p:cNvPicPr>
                  <a:picLocks noChangeAspect="1" noChangeArrowheads="1"/>
                </p:cNvPicPr>
                <p:nvPr/>
              </p:nvPicPr>
              <p:blipFill rotWithShape="1">
                <a:blip r:embed="rId11">
                  <a:extLst>
                    <a:ext uri="{28A0092B-C50C-407E-A947-70E740481C1C}">
                      <a14:useLocalDpi xmlns:a14="http://schemas.microsoft.com/office/drawing/2010/main" val="0"/>
                    </a:ext>
                  </a:extLst>
                </a:blip>
                <a:srcRect l="11247" t="13279" r="11259" b="13435"/>
                <a:stretch/>
              </p:blipFill>
              <p:spPr bwMode="auto">
                <a:xfrm>
                  <a:off x="2457705" y="860612"/>
                  <a:ext cx="4480560" cy="3779570"/>
                </a:xfrm>
                <a:prstGeom prst="rect">
                  <a:avLst/>
                </a:prstGeom>
                <a:noFill/>
                <a:extLst>
                  <a:ext uri="{909E8E84-426E-40DD-AFC4-6F175D3DCCD1}">
                    <a14:hiddenFill xmlns:a14="http://schemas.microsoft.com/office/drawing/2010/main">
                      <a:solidFill>
                        <a:srgbClr val="FFFFFF"/>
                      </a:solidFill>
                    </a14:hiddenFill>
                  </a:ext>
                </a:extLst>
              </p:spPr>
            </p:pic>
            <p:sp>
              <p:nvSpPr>
                <p:cNvPr id="27" name="Trapezoid 26"/>
                <p:cNvSpPr/>
                <p:nvPr>
                  <p:custDataLst>
                    <p:tags r:id="rId1"/>
                  </p:custDataLst>
                </p:nvPr>
              </p:nvSpPr>
              <p:spPr bwMode="auto">
                <a:xfrm rot="16200000">
                  <a:off x="3112005" y="784409"/>
                  <a:ext cx="3137649" cy="3917577"/>
                </a:xfrm>
                <a:prstGeom prst="trapezoid">
                  <a:avLst>
                    <a:gd name="adj" fmla="val 6512"/>
                  </a:avLst>
                </a:prstGeom>
                <a:solidFill>
                  <a:schemeClr val="bg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69945" tIns="46630" rIns="69945" bIns="46630" numCol="1" rtlCol="0" anchor="b" anchorCtr="0" compatLnSpc="1">
                  <a:prstTxWarp prst="textNoShape">
                    <a:avLst/>
                  </a:prstTxWarp>
                </a:bodyPr>
                <a:lstStyle/>
                <a:p>
                  <a:pPr defTabSz="931461"/>
                  <a:endParaRPr lang="en-US" sz="1200" dirty="0">
                    <a:solidFill>
                      <a:srgbClr val="EB3C00"/>
                    </a:solidFill>
                  </a:endParaRPr>
                </a:p>
              </p:txBody>
            </p:sp>
          </p:grpSp>
          <p:pic>
            <p:nvPicPr>
              <p:cNvPr id="1027"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l="7730" b="3269"/>
              <a:stretch/>
            </p:blipFill>
            <p:spPr bwMode="auto">
              <a:xfrm>
                <a:off x="7705066" y="2299212"/>
                <a:ext cx="3359219" cy="2742001"/>
              </a:xfrm>
              <a:prstGeom prst="rect">
                <a:avLst/>
              </a:prstGeom>
              <a:noFill/>
              <a:ln>
                <a:noFill/>
              </a:ln>
              <a:effectLst/>
              <a:scene3d>
                <a:camera prst="perspectiveFront">
                  <a:rot lat="0" lon="162000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35" name="Picture 2" descr="C:\Users\chrisw\Desktop\Cloud Services 3.png"/>
          <p:cNvPicPr>
            <a:picLocks noChangeAspect="1" noChangeArrowheads="1"/>
          </p:cNvPicPr>
          <p:nvPr/>
        </p:nvPicPr>
        <p:blipFill rotWithShape="1">
          <a:blip r:embed="rId13">
            <a:biLevel thresh="25000"/>
            <a:extLst>
              <a:ext uri="{28A0092B-C50C-407E-A947-70E740481C1C}">
                <a14:useLocalDpi xmlns:a14="http://schemas.microsoft.com/office/drawing/2010/main" val="0"/>
              </a:ext>
            </a:extLst>
          </a:blip>
          <a:srcRect b="23078"/>
          <a:stretch/>
        </p:blipFill>
        <p:spPr bwMode="black">
          <a:xfrm>
            <a:off x="6949504" y="4789198"/>
            <a:ext cx="2915237" cy="154584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464109" y="6648856"/>
            <a:ext cx="8841380" cy="282513"/>
          </a:xfrm>
          <a:prstGeom prst="rect">
            <a:avLst/>
          </a:prstGeom>
          <a:noFill/>
        </p:spPr>
        <p:txBody>
          <a:bodyPr wrap="square" lIns="0" tIns="0" rIns="0" bIns="0" rtlCol="0">
            <a:spAutoFit/>
          </a:bodyPr>
          <a:lstStyle/>
          <a:p>
            <a:r>
              <a:rPr lang="en-US" spc="-70" dirty="0">
                <a:gradFill>
                  <a:gsLst>
                    <a:gs pos="2917">
                      <a:srgbClr val="00AEEF"/>
                    </a:gs>
                    <a:gs pos="95000">
                      <a:srgbClr val="00AEEF"/>
                    </a:gs>
                  </a:gsLst>
                  <a:lin ang="5400000" scaled="0"/>
                </a:gradFill>
                <a:hlinkClick r:id="rId14"/>
              </a:rPr>
              <a:t>www.office365.com</a:t>
            </a:r>
            <a:r>
              <a:rPr lang="en-US" spc="-70" dirty="0">
                <a:gradFill>
                  <a:gsLst>
                    <a:gs pos="2917">
                      <a:srgbClr val="00AEEF"/>
                    </a:gs>
                    <a:gs pos="95000">
                      <a:srgbClr val="00AEEF"/>
                    </a:gs>
                  </a:gsLst>
                  <a:lin ang="5400000" scaled="0"/>
                </a:gradFill>
              </a:rPr>
              <a:t> | </a:t>
            </a:r>
            <a:r>
              <a:rPr lang="en-US" spc="-70" dirty="0">
                <a:solidFill>
                  <a:srgbClr val="505050"/>
                </a:solidFill>
              </a:rPr>
              <a:t>SaaS/Software As A Service</a:t>
            </a:r>
            <a:endParaRPr lang="en-US" spc="-70" dirty="0">
              <a:gradFill>
                <a:gsLst>
                  <a:gs pos="2917">
                    <a:srgbClr val="00AEEF"/>
                  </a:gs>
                  <a:gs pos="95000">
                    <a:srgbClr val="00AEEF"/>
                  </a:gs>
                </a:gsLst>
                <a:lin ang="5400000" scaled="0"/>
              </a:gradFill>
            </a:endParaRPr>
          </a:p>
        </p:txBody>
      </p:sp>
    </p:spTree>
    <p:extLst>
      <p:ext uri="{BB962C8B-B14F-4D97-AF65-F5344CB8AC3E}">
        <p14:creationId xmlns:p14="http://schemas.microsoft.com/office/powerpoint/2010/main" val="3724283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1+#ppt_w/2"/>
                                          </p:val>
                                        </p:tav>
                                        <p:tav tm="100000">
                                          <p:val>
                                            <p:strVal val="#ppt_x"/>
                                          </p:val>
                                        </p:tav>
                                      </p:tavLst>
                                    </p:anim>
                                    <p:anim calcmode="lin" valueType="num">
                                      <p:cBhvr additive="base">
                                        <p:cTn id="8" dur="7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750" fill="hold"/>
                                        <p:tgtEl>
                                          <p:spTgt spid="15"/>
                                        </p:tgtEl>
                                        <p:attrNameLst>
                                          <p:attrName>ppt_x</p:attrName>
                                        </p:attrNameLst>
                                      </p:cBhvr>
                                      <p:tavLst>
                                        <p:tav tm="0">
                                          <p:val>
                                            <p:strVal val="0-#ppt_w/2"/>
                                          </p:val>
                                        </p:tav>
                                        <p:tav tm="100000">
                                          <p:val>
                                            <p:strVal val="#ppt_x"/>
                                          </p:val>
                                        </p:tav>
                                      </p:tavLst>
                                    </p:anim>
                                    <p:anim calcmode="lin" valueType="num">
                                      <p:cBhvr additive="base">
                                        <p:cTn id="12" dur="75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750" fill="hold"/>
                                        <p:tgtEl>
                                          <p:spTgt spid="44"/>
                                        </p:tgtEl>
                                        <p:attrNameLst>
                                          <p:attrName>ppt_x</p:attrName>
                                        </p:attrNameLst>
                                      </p:cBhvr>
                                      <p:tavLst>
                                        <p:tav tm="0">
                                          <p:val>
                                            <p:strVal val="0-#ppt_w/2"/>
                                          </p:val>
                                        </p:tav>
                                        <p:tav tm="100000">
                                          <p:val>
                                            <p:strVal val="#ppt_x"/>
                                          </p:val>
                                        </p:tav>
                                      </p:tavLst>
                                    </p:anim>
                                    <p:anim calcmode="lin" valueType="num">
                                      <p:cBhvr additive="base">
                                        <p:cTn id="16" dur="75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0-#ppt_w/2"/>
                                          </p:val>
                                        </p:tav>
                                        <p:tav tm="100000">
                                          <p:val>
                                            <p:strVal val="#ppt_x"/>
                                          </p:val>
                                        </p:tav>
                                      </p:tavLst>
                                    </p:anim>
                                    <p:anim calcmode="lin" valueType="num">
                                      <p:cBhvr additive="base">
                                        <p:cTn id="20" dur="75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750" fill="hold"/>
                                        <p:tgtEl>
                                          <p:spTgt spid="9"/>
                                        </p:tgtEl>
                                        <p:attrNameLst>
                                          <p:attrName>ppt_x</p:attrName>
                                        </p:attrNameLst>
                                      </p:cBhvr>
                                      <p:tavLst>
                                        <p:tav tm="0">
                                          <p:val>
                                            <p:strVal val="0-#ppt_w/2"/>
                                          </p:val>
                                        </p:tav>
                                        <p:tav tm="100000">
                                          <p:val>
                                            <p:strVal val="#ppt_x"/>
                                          </p:val>
                                        </p:tav>
                                      </p:tavLst>
                                    </p:anim>
                                    <p:anim calcmode="lin" valueType="num">
                                      <p:cBhvr additive="base">
                                        <p:cTn id="24" dur="75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750" fill="hold"/>
                                        <p:tgtEl>
                                          <p:spTgt spid="8"/>
                                        </p:tgtEl>
                                        <p:attrNameLst>
                                          <p:attrName>ppt_x</p:attrName>
                                        </p:attrNameLst>
                                      </p:cBhvr>
                                      <p:tavLst>
                                        <p:tav tm="0">
                                          <p:val>
                                            <p:strVal val="0-#ppt_w/2"/>
                                          </p:val>
                                        </p:tav>
                                        <p:tav tm="100000">
                                          <p:val>
                                            <p:strVal val="#ppt_x"/>
                                          </p:val>
                                        </p:tav>
                                      </p:tavLst>
                                    </p:anim>
                                    <p:anim calcmode="lin" valueType="num">
                                      <p:cBhvr additive="base">
                                        <p:cTn id="28" dur="75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750" fill="hold"/>
                                        <p:tgtEl>
                                          <p:spTgt spid="18"/>
                                        </p:tgtEl>
                                        <p:attrNameLst>
                                          <p:attrName>ppt_x</p:attrName>
                                        </p:attrNameLst>
                                      </p:cBhvr>
                                      <p:tavLst>
                                        <p:tav tm="0">
                                          <p:val>
                                            <p:strVal val="0-#ppt_w/2"/>
                                          </p:val>
                                        </p:tav>
                                        <p:tav tm="100000">
                                          <p:val>
                                            <p:strVal val="#ppt_x"/>
                                          </p:val>
                                        </p:tav>
                                      </p:tavLst>
                                    </p:anim>
                                    <p:anim calcmode="lin" valueType="num">
                                      <p:cBhvr additive="base">
                                        <p:cTn id="32" dur="750" fill="hold"/>
                                        <p:tgtEl>
                                          <p:spTgt spid="18"/>
                                        </p:tgtEl>
                                        <p:attrNameLst>
                                          <p:attrName>ppt_y</p:attrName>
                                        </p:attrNameLst>
                                      </p:cBhvr>
                                      <p:tavLst>
                                        <p:tav tm="0">
                                          <p:val>
                                            <p:strVal val="#ppt_y"/>
                                          </p:val>
                                        </p:tav>
                                        <p:tav tm="100000">
                                          <p:val>
                                            <p:strVal val="#ppt_y"/>
                                          </p:val>
                                        </p:tav>
                                      </p:tavLst>
                                    </p:anim>
                                  </p:childTnLst>
                                </p:cTn>
                              </p:par>
                              <p:par>
                                <p:cTn id="33" presetID="42" presetClass="entr" presetSubtype="0" fill="hold" nodeType="withEffect">
                                  <p:stCondLst>
                                    <p:cond delay="100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51" y="295286"/>
            <a:ext cx="11889564" cy="602695"/>
          </a:xfrm>
        </p:spPr>
        <p:txBody>
          <a:bodyPr vert="horz" wrap="square" lIns="0" tIns="0" rIns="0" bIns="0" rtlCol="0" anchor="t">
            <a:spAutoFit/>
          </a:bodyPr>
          <a:lstStyle/>
          <a:p>
            <a:pPr>
              <a:lnSpc>
                <a:spcPct val="80000"/>
              </a:lnSpc>
            </a:pPr>
            <a:r>
              <a:rPr lang="en-US" sz="4900" dirty="0">
                <a:solidFill>
                  <a:schemeClr val="tx1"/>
                </a:solidFill>
                <a:latin typeface="Segoe Pro Light" pitchFamily="34" charset="0"/>
              </a:rPr>
              <a:t>What Is Microsoft Office 365</a:t>
            </a:r>
          </a:p>
        </p:txBody>
      </p:sp>
      <p:sp>
        <p:nvSpPr>
          <p:cNvPr id="78" name="Rectangle 77"/>
          <p:cNvSpPr/>
          <p:nvPr/>
        </p:nvSpPr>
        <p:spPr>
          <a:xfrm>
            <a:off x="330816" y="907243"/>
            <a:ext cx="9767661" cy="496752"/>
          </a:xfrm>
          <a:prstGeom prst="rect">
            <a:avLst/>
          </a:prstGeom>
        </p:spPr>
        <p:txBody>
          <a:bodyPr wrap="square" lIns="0" tIns="45667" rIns="91332" bIns="45667">
            <a:spAutoFit/>
          </a:bodyPr>
          <a:lstStyle/>
          <a:p>
            <a:pPr defTabSz="929413">
              <a:lnSpc>
                <a:spcPct val="90000"/>
              </a:lnSpc>
            </a:pPr>
            <a:r>
              <a:rPr lang="en-US" sz="2900" spc="-102" dirty="0">
                <a:ln w="3175">
                  <a:noFill/>
                </a:ln>
                <a:solidFill>
                  <a:srgbClr val="505050"/>
                </a:solidFill>
                <a:latin typeface="Segoe UI Light" pitchFamily="34" charset="0"/>
                <a:cs typeface="Arial" charset="0"/>
              </a:rPr>
              <a:t>Cloud-based productivity services hosted by Microsoft</a:t>
            </a:r>
            <a:endParaRPr lang="en-US" sz="2900" dirty="0">
              <a:solidFill>
                <a:srgbClr val="505050"/>
              </a:solidFill>
            </a:endParaRPr>
          </a:p>
        </p:txBody>
      </p:sp>
      <p:sp>
        <p:nvSpPr>
          <p:cNvPr id="4" name="AutoShape 6" descr="https://mediabank.partners.extranet.microsoft.com/Assets/Active/A-F/Exchange/Exchange_Brand_Signature/Logos+Logotypes/Horizontal/Exchange_h_rgb.png"/>
          <p:cNvSpPr>
            <a:spLocks noChangeAspect="1" noChangeArrowheads="1"/>
          </p:cNvSpPr>
          <p:nvPr/>
        </p:nvSpPr>
        <p:spPr bwMode="auto">
          <a:xfrm>
            <a:off x="80868" y="-131179"/>
            <a:ext cx="310099" cy="310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2945" tIns="46473" rIns="92945" bIns="46473" numCol="1" anchor="t" anchorCtr="0" compatLnSpc="1">
            <a:prstTxWarp prst="textNoShape">
              <a:avLst/>
            </a:prstTxWarp>
          </a:bodyPr>
          <a:lstStyle/>
          <a:p>
            <a:pPr defTabSz="930096"/>
            <a:endParaRPr lang="en-US" sz="1900" dirty="0">
              <a:solidFill>
                <a:srgbClr val="000000"/>
              </a:solidFill>
            </a:endParaRPr>
          </a:p>
        </p:txBody>
      </p:sp>
      <p:sp>
        <p:nvSpPr>
          <p:cNvPr id="5" name="AutoShape 8" descr="https://mediabank.partners.extranet.microsoft.com/Assets/Active/A-F/Exchange/Exchange_Brand_Signature/Logos+Logotypes/Horizontal/Exchange_h_rgb.png"/>
          <p:cNvSpPr>
            <a:spLocks noChangeAspect="1" noChangeArrowheads="1"/>
          </p:cNvSpPr>
          <p:nvPr/>
        </p:nvSpPr>
        <p:spPr bwMode="auto">
          <a:xfrm>
            <a:off x="235922" y="23911"/>
            <a:ext cx="310099" cy="3101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2945" tIns="46473" rIns="92945" bIns="46473" numCol="1" anchor="t" anchorCtr="0" compatLnSpc="1">
            <a:prstTxWarp prst="textNoShape">
              <a:avLst/>
            </a:prstTxWarp>
          </a:bodyPr>
          <a:lstStyle/>
          <a:p>
            <a:pPr defTabSz="930096"/>
            <a:endParaRPr lang="en-US" sz="1900" dirty="0">
              <a:solidFill>
                <a:srgbClr val="000000"/>
              </a:solidFill>
            </a:endParaRPr>
          </a:p>
        </p:txBody>
      </p:sp>
      <p:grpSp>
        <p:nvGrpSpPr>
          <p:cNvPr id="6" name="Group 5"/>
          <p:cNvGrpSpPr/>
          <p:nvPr/>
        </p:nvGrpSpPr>
        <p:grpSpPr>
          <a:xfrm>
            <a:off x="2880322" y="2248088"/>
            <a:ext cx="2237557" cy="2238135"/>
            <a:chOff x="2448385" y="2312277"/>
            <a:chExt cx="2364224" cy="2364219"/>
          </a:xfrm>
          <a:solidFill>
            <a:schemeClr val="accent1"/>
          </a:solidFill>
        </p:grpSpPr>
        <p:sp>
          <p:nvSpPr>
            <p:cNvPr id="17" name="Rectangle 16"/>
            <p:cNvSpPr/>
            <p:nvPr/>
          </p:nvSpPr>
          <p:spPr bwMode="auto">
            <a:xfrm>
              <a:off x="2448390" y="2312277"/>
              <a:ext cx="2364219" cy="23642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46527" numCol="1" spcCol="0" rtlCol="0" fromWordArt="0" anchor="b" anchorCtr="0" forceAA="0" compatLnSpc="1">
              <a:prstTxWarp prst="textNoShape">
                <a:avLst/>
              </a:prstTxWarp>
              <a:noAutofit/>
            </a:bodyPr>
            <a:lstStyle/>
            <a:p>
              <a:pPr defTabSz="929146" fontAlgn="base">
                <a:lnSpc>
                  <a:spcPct val="80000"/>
                </a:lnSpc>
                <a:spcBef>
                  <a:spcPct val="0"/>
                </a:spcBef>
                <a:spcAft>
                  <a:spcPct val="0"/>
                </a:spcAft>
              </a:pPr>
              <a:r>
                <a:rPr lang="en-US" sz="2000" spc="-102" dirty="0">
                  <a:solidFill>
                    <a:srgbClr val="FFFFFF"/>
                  </a:solidFill>
                  <a:latin typeface="Segoe Pro Light" pitchFamily="34" charset="0"/>
                  <a:ea typeface="Segoe UI" pitchFamily="34" charset="0"/>
                  <a:cs typeface="Segoe UI" pitchFamily="34" charset="0"/>
                </a:rPr>
                <a:t/>
              </a:r>
              <a:br>
                <a:rPr lang="en-US" sz="2000" spc="-102" dirty="0">
                  <a:solidFill>
                    <a:srgbClr val="FFFFFF"/>
                  </a:solidFill>
                  <a:latin typeface="Segoe Pro Light" pitchFamily="34" charset="0"/>
                  <a:ea typeface="Segoe UI" pitchFamily="34" charset="0"/>
                  <a:cs typeface="Segoe UI" pitchFamily="34" charset="0"/>
                </a:rPr>
              </a:br>
              <a:r>
                <a:rPr lang="en-US" sz="2000" spc="-102" dirty="0">
                  <a:solidFill>
                    <a:srgbClr val="FFFFFF"/>
                  </a:solidFill>
                  <a:latin typeface="Segoe Pro Light" pitchFamily="34" charset="0"/>
                  <a:ea typeface="Segoe UI" pitchFamily="34" charset="0"/>
                  <a:cs typeface="Segoe UI" pitchFamily="34" charset="0"/>
                </a:rPr>
                <a:t/>
              </a:r>
              <a:br>
                <a:rPr lang="en-US" sz="2000" spc="-102" dirty="0">
                  <a:solidFill>
                    <a:srgbClr val="FFFFFF"/>
                  </a:solidFill>
                  <a:latin typeface="Segoe Pro Light" pitchFamily="34" charset="0"/>
                  <a:ea typeface="Segoe UI" pitchFamily="34" charset="0"/>
                  <a:cs typeface="Segoe UI" pitchFamily="34" charset="0"/>
                </a:rPr>
              </a:br>
              <a:r>
                <a:rPr lang="en-US" sz="2000" spc="-102" dirty="0">
                  <a:solidFill>
                    <a:srgbClr val="FFFFFF"/>
                  </a:solidFill>
                  <a:latin typeface="Segoe Pro Light" pitchFamily="34" charset="0"/>
                  <a:ea typeface="Segoe UI" pitchFamily="34" charset="0"/>
                  <a:cs typeface="Segoe UI" pitchFamily="34" charset="0"/>
                </a:rPr>
                <a:t/>
              </a:r>
              <a:br>
                <a:rPr lang="en-US" sz="2000" spc="-102" dirty="0">
                  <a:solidFill>
                    <a:srgbClr val="FFFFFF"/>
                  </a:solidFill>
                  <a:latin typeface="Segoe Pro Light" pitchFamily="34" charset="0"/>
                  <a:ea typeface="Segoe UI" pitchFamily="34" charset="0"/>
                  <a:cs typeface="Segoe UI" pitchFamily="34" charset="0"/>
                </a:rPr>
              </a:br>
              <a:r>
                <a:rPr lang="en-US" sz="2000" spc="-102" dirty="0">
                  <a:solidFill>
                    <a:srgbClr val="FFFFFF"/>
                  </a:solidFill>
                  <a:latin typeface="Segoe Pro Light" pitchFamily="34" charset="0"/>
                  <a:ea typeface="Segoe UI" pitchFamily="34" charset="0"/>
                  <a:cs typeface="Segoe UI" pitchFamily="34" charset="0"/>
                </a:rPr>
                <a:t/>
              </a:r>
              <a:br>
                <a:rPr lang="en-US" sz="2000" spc="-102" dirty="0">
                  <a:solidFill>
                    <a:srgbClr val="FFFFFF"/>
                  </a:solidFill>
                  <a:latin typeface="Segoe Pro Light" pitchFamily="34" charset="0"/>
                  <a:ea typeface="Segoe UI" pitchFamily="34" charset="0"/>
                  <a:cs typeface="Segoe UI" pitchFamily="34" charset="0"/>
                </a:rPr>
              </a:br>
              <a:endParaRPr lang="en-US" sz="2000" spc="-102" dirty="0">
                <a:solidFill>
                  <a:srgbClr val="FFFFFF"/>
                </a:solidFill>
                <a:latin typeface="Segoe Pro Light" pitchFamily="34" charset="0"/>
                <a:ea typeface="Segoe UI" pitchFamily="34" charset="0"/>
                <a:cs typeface="Segoe UI" pitchFamily="34" charset="0"/>
              </a:endParaRPr>
            </a:p>
          </p:txBody>
        </p:sp>
        <p:sp>
          <p:nvSpPr>
            <p:cNvPr id="8" name="Rectangle 7"/>
            <p:cNvSpPr/>
            <p:nvPr/>
          </p:nvSpPr>
          <p:spPr>
            <a:xfrm>
              <a:off x="2448385" y="3030808"/>
              <a:ext cx="2364224" cy="1138519"/>
            </a:xfrm>
            <a:prstGeom prst="rect">
              <a:avLst/>
            </a:prstGeom>
            <a:grpFill/>
          </p:spPr>
          <p:txBody>
            <a:bodyPr wrap="square" anchor="b">
              <a:spAutoFit/>
            </a:bodyPr>
            <a:lstStyle/>
            <a:p>
              <a:pPr defTabSz="930096">
                <a:lnSpc>
                  <a:spcPct val="70000"/>
                </a:lnSpc>
              </a:pPr>
              <a:r>
                <a:rPr lang="en-US" sz="4900" spc="-102" dirty="0">
                  <a:solidFill>
                    <a:srgbClr val="FFFFFF"/>
                  </a:solidFill>
                  <a:latin typeface="Segoe Pro Light" pitchFamily="34" charset="0"/>
                  <a:ea typeface="Segoe UI" pitchFamily="34" charset="0"/>
                  <a:cs typeface="Segoe UI" pitchFamily="34" charset="0"/>
                </a:rPr>
                <a:t>Fastest</a:t>
              </a:r>
              <a:r>
                <a:rPr lang="en-US" sz="4100" spc="-102" dirty="0">
                  <a:solidFill>
                    <a:srgbClr val="FFFFFF"/>
                  </a:solidFill>
                  <a:latin typeface="Segoe Pro Light" pitchFamily="34" charset="0"/>
                  <a:ea typeface="Segoe UI" pitchFamily="34" charset="0"/>
                  <a:cs typeface="Segoe UI" pitchFamily="34" charset="0"/>
                </a:rPr>
                <a:t> growing </a:t>
              </a:r>
              <a:endParaRPr lang="en-US" sz="1900" dirty="0">
                <a:solidFill>
                  <a:srgbClr val="FFFFFF"/>
                </a:solidFill>
              </a:endParaRPr>
            </a:p>
          </p:txBody>
        </p:sp>
      </p:grpSp>
      <p:grpSp>
        <p:nvGrpSpPr>
          <p:cNvPr id="7" name="Group 6"/>
          <p:cNvGrpSpPr/>
          <p:nvPr/>
        </p:nvGrpSpPr>
        <p:grpSpPr>
          <a:xfrm>
            <a:off x="546025" y="2248087"/>
            <a:ext cx="2237551" cy="2238135"/>
            <a:chOff x="520701" y="2201476"/>
            <a:chExt cx="2199318" cy="2199319"/>
          </a:xfrm>
          <a:solidFill>
            <a:schemeClr val="accent1"/>
          </a:solidFill>
        </p:grpSpPr>
        <p:sp>
          <p:nvSpPr>
            <p:cNvPr id="3" name="Rectangle 2"/>
            <p:cNvSpPr/>
            <p:nvPr/>
          </p:nvSpPr>
          <p:spPr bwMode="auto">
            <a:xfrm>
              <a:off x="520701"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t" anchorCtr="0" forceAA="0" compatLnSpc="1">
              <a:prstTxWarp prst="textNoShape">
                <a:avLst/>
              </a:prstTxWarp>
              <a:noAutofit/>
            </a:bodyPr>
            <a:lstStyle/>
            <a:p>
              <a:pPr defTabSz="929146" fontAlgn="base">
                <a:lnSpc>
                  <a:spcPct val="80000"/>
                </a:lnSpc>
                <a:spcBef>
                  <a:spcPct val="0"/>
                </a:spcBef>
                <a:spcAft>
                  <a:spcPct val="0"/>
                </a:spcAft>
              </a:pPr>
              <a:r>
                <a:rPr lang="en-US" sz="8200" spc="-102" dirty="0">
                  <a:solidFill>
                    <a:srgbClr val="FFFFFF"/>
                  </a:solidFill>
                  <a:latin typeface="Segoe Pro Light" pitchFamily="34" charset="0"/>
                  <a:ea typeface="Segoe UI" pitchFamily="34" charset="0"/>
                  <a:cs typeface="Segoe UI" pitchFamily="34" charset="0"/>
                </a:rPr>
                <a:t>88</a:t>
              </a:r>
              <a:endParaRPr lang="en-US" sz="5500" spc="-102" dirty="0">
                <a:solidFill>
                  <a:srgbClr val="FFFFFF"/>
                </a:solidFill>
                <a:latin typeface="Segoe Pro Light" pitchFamily="34" charset="0"/>
                <a:ea typeface="Segoe UI" pitchFamily="34" charset="0"/>
                <a:cs typeface="Segoe UI" pitchFamily="34" charset="0"/>
              </a:endParaRPr>
            </a:p>
          </p:txBody>
        </p:sp>
        <p:sp>
          <p:nvSpPr>
            <p:cNvPr id="9" name="TextBox 8"/>
            <p:cNvSpPr txBox="1"/>
            <p:nvPr/>
          </p:nvSpPr>
          <p:spPr>
            <a:xfrm>
              <a:off x="1129518" y="3139628"/>
              <a:ext cx="1515927" cy="1255559"/>
            </a:xfrm>
            <a:prstGeom prst="rect">
              <a:avLst/>
            </a:prstGeom>
            <a:grpFill/>
          </p:spPr>
          <p:txBody>
            <a:bodyPr wrap="square" lIns="0" tIns="0" rIns="0" bIns="0" rtlCol="0">
              <a:spAutoFit/>
            </a:bodyPr>
            <a:lstStyle/>
            <a:p>
              <a:pPr algn="r" defTabSz="930096"/>
              <a:r>
                <a:rPr lang="en-US" sz="8200" dirty="0">
                  <a:solidFill>
                    <a:srgbClr val="FFFFFF"/>
                  </a:solidFill>
                  <a:latin typeface="Segoe Pro Light" pitchFamily="34" charset="0"/>
                </a:rPr>
                <a:t>32</a:t>
              </a:r>
            </a:p>
          </p:txBody>
        </p:sp>
      </p:grpSp>
      <p:grpSp>
        <p:nvGrpSpPr>
          <p:cNvPr id="11" name="Group 10"/>
          <p:cNvGrpSpPr/>
          <p:nvPr/>
        </p:nvGrpSpPr>
        <p:grpSpPr>
          <a:xfrm>
            <a:off x="5214637" y="2248088"/>
            <a:ext cx="2237551" cy="2238135"/>
            <a:chOff x="5109545" y="2201476"/>
            <a:chExt cx="2199318" cy="2199319"/>
          </a:xfrm>
          <a:solidFill>
            <a:schemeClr val="accent1"/>
          </a:solidFill>
        </p:grpSpPr>
        <p:sp>
          <p:nvSpPr>
            <p:cNvPr id="18" name="Rectangle 17"/>
            <p:cNvSpPr/>
            <p:nvPr/>
          </p:nvSpPr>
          <p:spPr bwMode="auto">
            <a:xfrm>
              <a:off x="5109545"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93054" numCol="1" spcCol="0" rtlCol="0" fromWordArt="0" anchor="b" anchorCtr="0" forceAA="0" compatLnSpc="1">
              <a:prstTxWarp prst="textNoShape">
                <a:avLst/>
              </a:prstTxWarp>
              <a:noAutofit/>
            </a:bodyPr>
            <a:lstStyle/>
            <a:p>
              <a:pPr algn="ctr" defTabSz="929146" fontAlgn="base">
                <a:lnSpc>
                  <a:spcPct val="60000"/>
                </a:lnSpc>
                <a:spcBef>
                  <a:spcPts val="305"/>
                </a:spcBef>
                <a:spcAft>
                  <a:spcPct val="0"/>
                </a:spcAft>
              </a:pPr>
              <a:endParaRPr lang="en-US" sz="4500" spc="-204" dirty="0">
                <a:solidFill>
                  <a:srgbClr val="FFFFFF"/>
                </a:solidFill>
                <a:latin typeface="Segoe Pro Light" pitchFamily="34" charset="0"/>
                <a:ea typeface="Segoe UI" pitchFamily="34" charset="0"/>
                <a:cs typeface="Segoe UI" pitchFamily="34" charset="0"/>
              </a:endParaRPr>
            </a:p>
          </p:txBody>
        </p:sp>
        <p:sp>
          <p:nvSpPr>
            <p:cNvPr id="10" name="Rectangle 9"/>
            <p:cNvSpPr/>
            <p:nvPr/>
          </p:nvSpPr>
          <p:spPr>
            <a:xfrm>
              <a:off x="5109545" y="2560294"/>
              <a:ext cx="2199318" cy="1318279"/>
            </a:xfrm>
            <a:prstGeom prst="rect">
              <a:avLst/>
            </a:prstGeom>
            <a:grpFill/>
          </p:spPr>
          <p:txBody>
            <a:bodyPr wrap="square">
              <a:spAutoFit/>
            </a:bodyPr>
            <a:lstStyle/>
            <a:p>
              <a:pPr algn="ctr" defTabSz="929146" fontAlgn="base">
                <a:lnSpc>
                  <a:spcPct val="60000"/>
                </a:lnSpc>
                <a:spcBef>
                  <a:spcPts val="305"/>
                </a:spcBef>
                <a:spcAft>
                  <a:spcPct val="0"/>
                </a:spcAft>
              </a:pPr>
              <a:r>
                <a:rPr lang="en-US" sz="8200" spc="-204" dirty="0">
                  <a:solidFill>
                    <a:srgbClr val="FFFFFF"/>
                  </a:solidFill>
                  <a:latin typeface="Segoe Pro Light" pitchFamily="34" charset="0"/>
                  <a:ea typeface="Segoe UI" pitchFamily="34" charset="0"/>
                  <a:cs typeface="Segoe UI" pitchFamily="34" charset="0"/>
                </a:rPr>
                <a:t>99.9</a:t>
              </a:r>
              <a:r>
                <a:rPr lang="en-US" sz="6100" spc="-204" dirty="0">
                  <a:solidFill>
                    <a:srgbClr val="FFFFFF"/>
                  </a:solidFill>
                  <a:latin typeface="Segoe Pro Light" pitchFamily="34" charset="0"/>
                  <a:ea typeface="Segoe UI" pitchFamily="34" charset="0"/>
                  <a:cs typeface="Segoe UI" pitchFamily="34" charset="0"/>
                </a:rPr>
                <a:t/>
              </a:r>
              <a:br>
                <a:rPr lang="en-US" sz="6100" spc="-204" dirty="0">
                  <a:solidFill>
                    <a:srgbClr val="FFFFFF"/>
                  </a:solidFill>
                  <a:latin typeface="Segoe Pro Light" pitchFamily="34" charset="0"/>
                  <a:ea typeface="Segoe UI" pitchFamily="34" charset="0"/>
                  <a:cs typeface="Segoe UI" pitchFamily="34" charset="0"/>
                </a:rPr>
              </a:br>
              <a:r>
                <a:rPr lang="en-US" sz="4900" spc="-204" dirty="0">
                  <a:solidFill>
                    <a:srgbClr val="FFFFFF"/>
                  </a:solidFill>
                  <a:latin typeface="Segoe Pro Light" pitchFamily="34" charset="0"/>
                  <a:ea typeface="Segoe UI" pitchFamily="34" charset="0"/>
                  <a:cs typeface="Segoe UI" pitchFamily="34" charset="0"/>
                </a:rPr>
                <a:t>percent</a:t>
              </a:r>
            </a:p>
          </p:txBody>
        </p:sp>
      </p:grpSp>
      <p:grpSp>
        <p:nvGrpSpPr>
          <p:cNvPr id="14" name="Group 13"/>
          <p:cNvGrpSpPr/>
          <p:nvPr/>
        </p:nvGrpSpPr>
        <p:grpSpPr>
          <a:xfrm>
            <a:off x="7548951" y="2248088"/>
            <a:ext cx="2237559" cy="2238135"/>
            <a:chOff x="7403963" y="2201476"/>
            <a:chExt cx="2199325" cy="2199319"/>
          </a:xfrm>
          <a:solidFill>
            <a:schemeClr val="accent1"/>
          </a:solidFill>
        </p:grpSpPr>
        <p:sp>
          <p:nvSpPr>
            <p:cNvPr id="19" name="Rectangle 18"/>
            <p:cNvSpPr/>
            <p:nvPr/>
          </p:nvSpPr>
          <p:spPr bwMode="auto">
            <a:xfrm>
              <a:off x="7403970"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7" tIns="46527" rIns="46527" bIns="93054" numCol="1" spcCol="0" rtlCol="0" fromWordArt="0" anchor="b" anchorCtr="0" forceAA="0" compatLnSpc="1">
              <a:prstTxWarp prst="textNoShape">
                <a:avLst/>
              </a:prstTxWarp>
              <a:noAutofit/>
            </a:bodyPr>
            <a:lstStyle/>
            <a:p>
              <a:pPr defTabSz="929146" fontAlgn="base">
                <a:lnSpc>
                  <a:spcPct val="80000"/>
                </a:lnSpc>
                <a:spcBef>
                  <a:spcPct val="0"/>
                </a:spcBef>
                <a:spcAft>
                  <a:spcPct val="0"/>
                </a:spcAft>
              </a:pPr>
              <a:endParaRPr lang="en-US" sz="3300" spc="-153" dirty="0">
                <a:solidFill>
                  <a:srgbClr val="FFFFFF"/>
                </a:solidFill>
                <a:latin typeface="Segoe Pro" pitchFamily="34" charset="0"/>
                <a:ea typeface="Segoe UI" pitchFamily="34" charset="0"/>
                <a:cs typeface="Segoe UI" pitchFamily="34" charset="0"/>
              </a:endParaRPr>
            </a:p>
          </p:txBody>
        </p:sp>
        <p:sp>
          <p:nvSpPr>
            <p:cNvPr id="12" name="Rectangle 11"/>
            <p:cNvSpPr/>
            <p:nvPr/>
          </p:nvSpPr>
          <p:spPr>
            <a:xfrm>
              <a:off x="7403963" y="2715311"/>
              <a:ext cx="2199324" cy="1147084"/>
            </a:xfrm>
            <a:prstGeom prst="rect">
              <a:avLst/>
            </a:prstGeom>
            <a:grpFill/>
          </p:spPr>
          <p:txBody>
            <a:bodyPr wrap="square">
              <a:spAutoFit/>
            </a:bodyPr>
            <a:lstStyle/>
            <a:p>
              <a:pPr defTabSz="929146" fontAlgn="base">
                <a:lnSpc>
                  <a:spcPct val="80000"/>
                </a:lnSpc>
                <a:spcBef>
                  <a:spcPct val="0"/>
                </a:spcBef>
                <a:spcAft>
                  <a:spcPct val="0"/>
                </a:spcAft>
              </a:pPr>
              <a:r>
                <a:rPr lang="en-US" sz="4500" spc="-153" dirty="0">
                  <a:solidFill>
                    <a:srgbClr val="FFFFFF"/>
                  </a:solidFill>
                  <a:latin typeface="Segoe Pro Light" pitchFamily="34" charset="0"/>
                  <a:ea typeface="Segoe UI" pitchFamily="34" charset="0"/>
                  <a:cs typeface="Segoe UI" pitchFamily="34" charset="0"/>
                </a:rPr>
                <a:t>Industry</a:t>
              </a:r>
              <a:r>
                <a:rPr lang="en-US" sz="4100" spc="-153" dirty="0">
                  <a:solidFill>
                    <a:srgbClr val="FFFFFF"/>
                  </a:solidFill>
                  <a:latin typeface="Segoe Pro Light" pitchFamily="34" charset="0"/>
                  <a:ea typeface="Segoe UI" pitchFamily="34" charset="0"/>
                  <a:cs typeface="Segoe UI" pitchFamily="34" charset="0"/>
                </a:rPr>
                <a:t> standard</a:t>
              </a:r>
              <a:endParaRPr lang="en-US" sz="2400" spc="-153" dirty="0">
                <a:solidFill>
                  <a:srgbClr val="FFFFFF"/>
                </a:solidFill>
                <a:latin typeface="Segoe Pro" pitchFamily="34" charset="0"/>
                <a:ea typeface="Segoe UI" pitchFamily="34" charset="0"/>
                <a:cs typeface="Segoe UI" pitchFamily="34" charset="0"/>
              </a:endParaRPr>
            </a:p>
          </p:txBody>
        </p:sp>
      </p:grpSp>
      <p:grpSp>
        <p:nvGrpSpPr>
          <p:cNvPr id="15" name="Group 14"/>
          <p:cNvGrpSpPr/>
          <p:nvPr/>
        </p:nvGrpSpPr>
        <p:grpSpPr>
          <a:xfrm>
            <a:off x="9883267" y="2248087"/>
            <a:ext cx="2237552" cy="2238135"/>
            <a:chOff x="9698392" y="2201476"/>
            <a:chExt cx="2199319" cy="2199319"/>
          </a:xfrm>
          <a:solidFill>
            <a:schemeClr val="accent1"/>
          </a:solidFill>
        </p:grpSpPr>
        <p:sp>
          <p:nvSpPr>
            <p:cNvPr id="20" name="Rectangle 19"/>
            <p:cNvSpPr/>
            <p:nvPr/>
          </p:nvSpPr>
          <p:spPr bwMode="auto">
            <a:xfrm>
              <a:off x="9698392" y="2201476"/>
              <a:ext cx="2199318" cy="219931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54" tIns="46527" rIns="46527" bIns="93054" numCol="1" spcCol="0" rtlCol="0" fromWordArt="0" anchor="t" anchorCtr="0" forceAA="0" compatLnSpc="1">
              <a:prstTxWarp prst="textNoShape">
                <a:avLst/>
              </a:prstTxWarp>
              <a:noAutofit/>
            </a:bodyPr>
            <a:lstStyle/>
            <a:p>
              <a:pPr defTabSz="929146" fontAlgn="base">
                <a:lnSpc>
                  <a:spcPct val="80000"/>
                </a:lnSpc>
                <a:spcBef>
                  <a:spcPct val="0"/>
                </a:spcBef>
                <a:spcAft>
                  <a:spcPct val="0"/>
                </a:spcAft>
              </a:pPr>
              <a:r>
                <a:rPr lang="en-US" sz="8200" spc="-102" dirty="0">
                  <a:solidFill>
                    <a:srgbClr val="FFFFFF"/>
                  </a:solidFill>
                  <a:latin typeface="Segoe Pro Light" pitchFamily="34" charset="0"/>
                  <a:ea typeface="Segoe UI" pitchFamily="34" charset="0"/>
                  <a:cs typeface="Segoe UI" pitchFamily="34" charset="0"/>
                </a:rPr>
                <a:t>24</a:t>
              </a:r>
            </a:p>
          </p:txBody>
        </p:sp>
        <p:sp>
          <p:nvSpPr>
            <p:cNvPr id="23" name="TextBox 22"/>
            <p:cNvSpPr txBox="1"/>
            <p:nvPr/>
          </p:nvSpPr>
          <p:spPr>
            <a:xfrm>
              <a:off x="9698393" y="3060800"/>
              <a:ext cx="2199318" cy="1255559"/>
            </a:xfrm>
            <a:prstGeom prst="rect">
              <a:avLst/>
            </a:prstGeom>
            <a:grpFill/>
          </p:spPr>
          <p:txBody>
            <a:bodyPr wrap="square" lIns="0" tIns="0" rIns="0" bIns="0" rtlCol="0">
              <a:spAutoFit/>
            </a:bodyPr>
            <a:lstStyle/>
            <a:p>
              <a:pPr algn="r" defTabSz="930096"/>
              <a:r>
                <a:rPr lang="en-US" sz="8200" dirty="0">
                  <a:solidFill>
                    <a:srgbClr val="FFFFFF"/>
                  </a:solidFill>
                  <a:latin typeface="Segoe Pro Light" pitchFamily="34" charset="0"/>
                </a:rPr>
                <a:t>365</a:t>
              </a:r>
            </a:p>
          </p:txBody>
        </p:sp>
      </p:grpSp>
      <p:sp>
        <p:nvSpPr>
          <p:cNvPr id="13" name="Rectangle 12"/>
          <p:cNvSpPr/>
          <p:nvPr/>
        </p:nvSpPr>
        <p:spPr>
          <a:xfrm>
            <a:off x="546018" y="4572494"/>
            <a:ext cx="2237550" cy="618524"/>
          </a:xfrm>
          <a:prstGeom prst="rect">
            <a:avLst/>
          </a:prstGeom>
        </p:spPr>
        <p:txBody>
          <a:bodyPr wrap="square" lIns="0" tIns="45667" rIns="0" bIns="45667">
            <a:spAutoFit/>
          </a:bodyPr>
          <a:lstStyle/>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88 countries &amp; regions</a:t>
            </a:r>
            <a:br>
              <a:rPr lang="en-US" sz="1900" spc="-71" dirty="0">
                <a:solidFill>
                  <a:srgbClr val="505050"/>
                </a:solidFill>
                <a:latin typeface="Segoe Pro" pitchFamily="34" charset="0"/>
                <a:ea typeface="Segoe UI" pitchFamily="34" charset="0"/>
                <a:cs typeface="Segoe UI" pitchFamily="34" charset="0"/>
              </a:rPr>
            </a:br>
            <a:r>
              <a:rPr lang="en-US" sz="1900" spc="-71" dirty="0">
                <a:solidFill>
                  <a:srgbClr val="505050"/>
                </a:solidFill>
                <a:latin typeface="Segoe Pro" pitchFamily="34" charset="0"/>
                <a:ea typeface="Segoe UI" pitchFamily="34" charset="0"/>
                <a:cs typeface="Segoe UI" pitchFamily="34" charset="0"/>
              </a:rPr>
              <a:t>32 languages</a:t>
            </a:r>
          </a:p>
        </p:txBody>
      </p:sp>
      <p:sp>
        <p:nvSpPr>
          <p:cNvPr id="25" name="Rectangle 24"/>
          <p:cNvSpPr/>
          <p:nvPr/>
        </p:nvSpPr>
        <p:spPr>
          <a:xfrm>
            <a:off x="2880332" y="4572489"/>
            <a:ext cx="2237550" cy="913852"/>
          </a:xfrm>
          <a:prstGeom prst="rect">
            <a:avLst/>
          </a:prstGeom>
        </p:spPr>
        <p:txBody>
          <a:bodyPr wrap="square" lIns="0" tIns="45667" rIns="0" bIns="45667">
            <a:spAutoFit/>
          </a:bodyPr>
          <a:lstStyle/>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One of the fastest growing Microsoft offers ever </a:t>
            </a:r>
          </a:p>
        </p:txBody>
      </p:sp>
      <p:sp>
        <p:nvSpPr>
          <p:cNvPr id="26" name="Rectangle 25"/>
          <p:cNvSpPr/>
          <p:nvPr/>
        </p:nvSpPr>
        <p:spPr>
          <a:xfrm>
            <a:off x="5214635" y="4572496"/>
            <a:ext cx="2237550" cy="881673"/>
          </a:xfrm>
          <a:prstGeom prst="rect">
            <a:avLst/>
          </a:prstGeom>
        </p:spPr>
        <p:txBody>
          <a:bodyPr wrap="square" lIns="0" tIns="45667" rIns="0" bIns="45667">
            <a:spAutoFit/>
          </a:bodyPr>
          <a:lstStyle/>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Secure &amp; reliable, with</a:t>
            </a:r>
          </a:p>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99.9% guaranteed uptime</a:t>
            </a:r>
          </a:p>
        </p:txBody>
      </p:sp>
      <p:sp>
        <p:nvSpPr>
          <p:cNvPr id="27" name="Rectangle 26"/>
          <p:cNvSpPr/>
          <p:nvPr/>
        </p:nvSpPr>
        <p:spPr>
          <a:xfrm>
            <a:off x="7548947" y="4572490"/>
            <a:ext cx="2237550" cy="1143786"/>
          </a:xfrm>
          <a:prstGeom prst="rect">
            <a:avLst/>
          </a:prstGeom>
        </p:spPr>
        <p:txBody>
          <a:bodyPr wrap="square" lIns="0" tIns="45667" rIns="0" bIns="45667">
            <a:spAutoFit/>
          </a:bodyPr>
          <a:lstStyle/>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3rd party verified industry standard compliance</a:t>
            </a:r>
            <a:br>
              <a:rPr lang="en-US" sz="1900" spc="-71" dirty="0">
                <a:solidFill>
                  <a:srgbClr val="505050"/>
                </a:solidFill>
                <a:latin typeface="Segoe Pro" pitchFamily="34" charset="0"/>
                <a:ea typeface="Segoe UI" pitchFamily="34" charset="0"/>
                <a:cs typeface="Segoe UI" pitchFamily="34" charset="0"/>
              </a:rPr>
            </a:br>
            <a:endParaRPr lang="en-US" sz="1600" spc="-71" dirty="0">
              <a:solidFill>
                <a:srgbClr val="505050"/>
              </a:solidFill>
              <a:latin typeface="Segoe Pro" pitchFamily="34" charset="0"/>
              <a:ea typeface="Segoe UI" pitchFamily="34" charset="0"/>
              <a:cs typeface="Segoe UI" pitchFamily="34" charset="0"/>
            </a:endParaRPr>
          </a:p>
        </p:txBody>
      </p:sp>
      <p:sp>
        <p:nvSpPr>
          <p:cNvPr id="29" name="Rectangle 28"/>
          <p:cNvSpPr/>
          <p:nvPr/>
        </p:nvSpPr>
        <p:spPr>
          <a:xfrm>
            <a:off x="9883269" y="4572490"/>
            <a:ext cx="2237550" cy="913852"/>
          </a:xfrm>
          <a:prstGeom prst="rect">
            <a:avLst/>
          </a:prstGeom>
        </p:spPr>
        <p:txBody>
          <a:bodyPr wrap="square" lIns="0" tIns="45667" rIns="0" bIns="45667">
            <a:spAutoFit/>
          </a:bodyPr>
          <a:lstStyle/>
          <a:p>
            <a:pPr defTabSz="929146" fontAlgn="base">
              <a:lnSpc>
                <a:spcPct val="90000"/>
              </a:lnSpc>
              <a:spcBef>
                <a:spcPct val="0"/>
              </a:spcBef>
              <a:spcAft>
                <a:spcPct val="0"/>
              </a:spcAft>
            </a:pPr>
            <a:r>
              <a:rPr lang="en-US" sz="1900" spc="-71" dirty="0">
                <a:solidFill>
                  <a:srgbClr val="505050"/>
                </a:solidFill>
                <a:latin typeface="Segoe Pro" pitchFamily="34" charset="0"/>
                <a:ea typeface="Segoe UI" pitchFamily="34" charset="0"/>
                <a:cs typeface="Segoe UI" pitchFamily="34" charset="0"/>
              </a:rPr>
              <a:t>Available 24 hours/day, 365 days/year</a:t>
            </a: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6572" y="5859462"/>
            <a:ext cx="2790873" cy="966754"/>
          </a:xfrm>
          <a:prstGeom prst="rect">
            <a:avLst/>
          </a:prstGeom>
        </p:spPr>
      </p:pic>
      <p:sp>
        <p:nvSpPr>
          <p:cNvPr id="16" name="TextBox 15"/>
          <p:cNvSpPr txBox="1"/>
          <p:nvPr/>
        </p:nvSpPr>
        <p:spPr>
          <a:xfrm>
            <a:off x="5421354" y="6643761"/>
            <a:ext cx="4073495" cy="282513"/>
          </a:xfrm>
          <a:prstGeom prst="rect">
            <a:avLst/>
          </a:prstGeom>
          <a:noFill/>
        </p:spPr>
        <p:txBody>
          <a:bodyPr wrap="square" lIns="0" tIns="0" rIns="0" bIns="0" rtlCol="0">
            <a:spAutoFit/>
          </a:bodyPr>
          <a:lstStyle/>
          <a:p>
            <a:pPr defTabSz="930096"/>
            <a:r>
              <a:rPr lang="en-US" spc="-71" dirty="0">
                <a:gradFill>
                  <a:gsLst>
                    <a:gs pos="2917">
                      <a:srgbClr val="797A7D"/>
                    </a:gs>
                    <a:gs pos="95000">
                      <a:srgbClr val="797A7D"/>
                    </a:gs>
                  </a:gsLst>
                  <a:lin ang="5400000" scaled="0"/>
                </a:gradFill>
                <a:hlinkClick r:id="rId4"/>
              </a:rPr>
              <a:t>http://www.globalfoundationservices.com</a:t>
            </a:r>
            <a:r>
              <a:rPr lang="en-US" spc="-71" dirty="0">
                <a:gradFill>
                  <a:gsLst>
                    <a:gs pos="2917">
                      <a:srgbClr val="797A7D"/>
                    </a:gs>
                    <a:gs pos="95000">
                      <a:srgbClr val="797A7D"/>
                    </a:gs>
                  </a:gsLst>
                  <a:lin ang="5400000" scaled="0"/>
                </a:gradFill>
              </a:rPr>
              <a:t>   </a:t>
            </a:r>
          </a:p>
        </p:txBody>
      </p:sp>
      <p:grpSp>
        <p:nvGrpSpPr>
          <p:cNvPr id="24" name="Group 23"/>
          <p:cNvGrpSpPr/>
          <p:nvPr/>
        </p:nvGrpSpPr>
        <p:grpSpPr>
          <a:xfrm>
            <a:off x="546028" y="1338812"/>
            <a:ext cx="9912755" cy="5618721"/>
            <a:chOff x="5753" y="295274"/>
            <a:chExt cx="11308245" cy="6544925"/>
          </a:xfrm>
        </p:grpSpPr>
        <p:sp>
          <p:nvSpPr>
            <p:cNvPr id="30" name="Cloud Callout 29"/>
            <p:cNvSpPr/>
            <p:nvPr/>
          </p:nvSpPr>
          <p:spPr bwMode="auto">
            <a:xfrm>
              <a:off x="1248181" y="295274"/>
              <a:ext cx="10065817" cy="5369576"/>
            </a:xfrm>
            <a:prstGeom prst="cloudCallout">
              <a:avLst>
                <a:gd name="adj1" fmla="val -12698"/>
                <a:gd name="adj2" fmla="val 63771"/>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931377" fontAlgn="base">
                <a:spcBef>
                  <a:spcPct val="0"/>
                </a:spcBef>
                <a:spcAft>
                  <a:spcPct val="0"/>
                </a:spcAft>
              </a:pPr>
              <a:r>
                <a:rPr lang="en-US" sz="2800" b="1" dirty="0">
                  <a:solidFill>
                    <a:srgbClr val="FFFFFF"/>
                  </a:solidFill>
                </a:rPr>
                <a:t>“Fantastic devices and services for end users </a:t>
              </a:r>
              <a:r>
                <a:rPr lang="en-US" sz="2800" dirty="0">
                  <a:solidFill>
                    <a:srgbClr val="FFFFFF"/>
                  </a:solidFill>
                </a:rPr>
                <a:t>will drive our enterprise businesses (…) </a:t>
              </a:r>
              <a:r>
                <a:rPr lang="en-US" sz="2800" b="1" dirty="0">
                  <a:solidFill>
                    <a:srgbClr val="FFFFFF"/>
                  </a:solidFill>
                </a:rPr>
                <a:t>Microsoft is committed to delivering devices and services that people love and businesses need</a:t>
              </a:r>
              <a:r>
                <a:rPr lang="en-US" sz="2800" dirty="0">
                  <a:solidFill>
                    <a:srgbClr val="FFFFFF"/>
                  </a:solidFill>
                </a:rPr>
                <a:t>.”</a:t>
              </a:r>
            </a:p>
          </p:txBody>
        </p:sp>
        <p:sp>
          <p:nvSpPr>
            <p:cNvPr id="31" name="TextBox 30"/>
            <p:cNvSpPr txBox="1"/>
            <p:nvPr/>
          </p:nvSpPr>
          <p:spPr>
            <a:xfrm>
              <a:off x="5753" y="5962643"/>
              <a:ext cx="4890100" cy="877556"/>
            </a:xfrm>
            <a:prstGeom prst="rect">
              <a:avLst/>
            </a:prstGeom>
            <a:noFill/>
          </p:spPr>
          <p:txBody>
            <a:bodyPr wrap="none" lIns="0" tIns="0" rIns="0" bIns="0" rtlCol="0">
              <a:spAutoFit/>
            </a:bodyPr>
            <a:lstStyle/>
            <a:p>
              <a:r>
                <a:rPr lang="en-US" sz="2400" b="1" i="1" dirty="0">
                  <a:solidFill>
                    <a:srgbClr val="505050"/>
                  </a:solidFill>
                </a:rPr>
                <a:t>Steve Ballmer, CEO, Microsoft</a:t>
              </a:r>
            </a:p>
            <a:p>
              <a:r>
                <a:rPr lang="en-US" sz="2400" b="1" i="1" dirty="0">
                  <a:solidFill>
                    <a:srgbClr val="505050"/>
                  </a:solidFill>
                </a:rPr>
                <a:t>October 9, 2012</a:t>
              </a:r>
              <a:endParaRPr lang="en-US" sz="2400" dirty="0">
                <a:solidFill>
                  <a:srgbClr val="505050"/>
                </a:solidFill>
              </a:endParaRPr>
            </a:p>
          </p:txBody>
        </p:sp>
      </p:grpSp>
    </p:spTree>
    <p:extLst>
      <p:ext uri="{BB962C8B-B14F-4D97-AF65-F5344CB8AC3E}">
        <p14:creationId xmlns:p14="http://schemas.microsoft.com/office/powerpoint/2010/main" val="14204857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1000" fill="hold"/>
                                        <p:tgtEl>
                                          <p:spTgt spid="78"/>
                                        </p:tgtEl>
                                        <p:attrNameLst>
                                          <p:attrName>ppt_x</p:attrName>
                                        </p:attrNameLst>
                                      </p:cBhvr>
                                      <p:tavLst>
                                        <p:tav tm="0">
                                          <p:val>
                                            <p:strVal val="1+#ppt_w/2"/>
                                          </p:val>
                                        </p:tav>
                                        <p:tav tm="100000">
                                          <p:val>
                                            <p:strVal val="#ppt_x"/>
                                          </p:val>
                                        </p:tav>
                                      </p:tavLst>
                                    </p:anim>
                                    <p:anim calcmode="lin" valueType="num">
                                      <p:cBhvr additive="base">
                                        <p:cTn id="8" dur="1000" fill="hold"/>
                                        <p:tgtEl>
                                          <p:spTgt spid="7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1+#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par>
                                <p:cTn id="14" presetID="22" presetClass="entr" presetSubtype="1" fill="hold" grpId="0"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 presetClass="entr" presetSubtype="2" decel="100000"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100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par>
                                <p:cTn id="24" presetID="2" presetClass="entr" presetSubtype="2" decel="100000" fill="hold"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000" fill="hold"/>
                                        <p:tgtEl>
                                          <p:spTgt spid="11"/>
                                        </p:tgtEl>
                                        <p:attrNameLst>
                                          <p:attrName>ppt_x</p:attrName>
                                        </p:attrNameLst>
                                      </p:cBhvr>
                                      <p:tavLst>
                                        <p:tav tm="0">
                                          <p:val>
                                            <p:strVal val="1+#ppt_w/2"/>
                                          </p:val>
                                        </p:tav>
                                        <p:tav tm="100000">
                                          <p:val>
                                            <p:strVal val="#ppt_x"/>
                                          </p:val>
                                        </p:tav>
                                      </p:tavLst>
                                    </p:anim>
                                    <p:anim calcmode="lin" valueType="num">
                                      <p:cBhvr additive="base">
                                        <p:cTn id="27" dur="1000" fill="hold"/>
                                        <p:tgtEl>
                                          <p:spTgt spid="11"/>
                                        </p:tgtEl>
                                        <p:attrNameLst>
                                          <p:attrName>ppt_y</p:attrName>
                                        </p:attrNameLst>
                                      </p:cBhvr>
                                      <p:tavLst>
                                        <p:tav tm="0">
                                          <p:val>
                                            <p:strVal val="#ppt_y"/>
                                          </p:val>
                                        </p:tav>
                                        <p:tav tm="100000">
                                          <p:val>
                                            <p:strVal val="#ppt_y"/>
                                          </p:val>
                                        </p:tav>
                                      </p:tavLst>
                                    </p:anim>
                                  </p:childTnLst>
                                </p:cTn>
                              </p:par>
                              <p:par>
                                <p:cTn id="28" presetID="22" presetClass="entr" presetSubtype="1" fill="hold" grpId="0" nodeType="withEffect">
                                  <p:stCondLst>
                                    <p:cond delay="125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par>
                                <p:cTn id="31" presetID="2" presetClass="entr" presetSubtype="2" decel="100000" fill="hold" nodeType="withEffect">
                                  <p:stCondLst>
                                    <p:cond delay="75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1+#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150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par>
                                <p:cTn id="38" presetID="2" presetClass="entr" presetSubtype="2" decel="100000" fill="hold" nodeType="withEffect">
                                  <p:stCondLst>
                                    <p:cond delay="10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1000" fill="hold"/>
                                        <p:tgtEl>
                                          <p:spTgt spid="15"/>
                                        </p:tgtEl>
                                        <p:attrNameLst>
                                          <p:attrName>ppt_x</p:attrName>
                                        </p:attrNameLst>
                                      </p:cBhvr>
                                      <p:tavLst>
                                        <p:tav tm="0">
                                          <p:val>
                                            <p:strVal val="1+#ppt_w/2"/>
                                          </p:val>
                                        </p:tav>
                                        <p:tav tm="100000">
                                          <p:val>
                                            <p:strVal val="#ppt_x"/>
                                          </p:val>
                                        </p:tav>
                                      </p:tavLst>
                                    </p:anim>
                                    <p:anim calcmode="lin" valueType="num">
                                      <p:cBhvr additive="base">
                                        <p:cTn id="41" dur="1000" fill="hold"/>
                                        <p:tgtEl>
                                          <p:spTgt spid="15"/>
                                        </p:tgtEl>
                                        <p:attrNameLst>
                                          <p:attrName>ppt_y</p:attrName>
                                        </p:attrNameLst>
                                      </p:cBhvr>
                                      <p:tavLst>
                                        <p:tav tm="0">
                                          <p:val>
                                            <p:strVal val="#ppt_y"/>
                                          </p:val>
                                        </p:tav>
                                        <p:tav tm="100000">
                                          <p:val>
                                            <p:strVal val="#ppt_y"/>
                                          </p:val>
                                        </p:tav>
                                      </p:tavLst>
                                    </p:anim>
                                  </p:childTnLst>
                                </p:cTn>
                              </p:par>
                              <p:par>
                                <p:cTn id="42" presetID="22" presetClass="entr" presetSubtype="1" fill="hold" grpId="0" nodeType="withEffect">
                                  <p:stCondLst>
                                    <p:cond delay="1750"/>
                                  </p:stCondLst>
                                  <p:childTnLst>
                                    <p:set>
                                      <p:cBhvr>
                                        <p:cTn id="43" dur="1" fill="hold">
                                          <p:stCondLst>
                                            <p:cond delay="0"/>
                                          </p:stCondLst>
                                        </p:cTn>
                                        <p:tgtEl>
                                          <p:spTgt spid="29"/>
                                        </p:tgtEl>
                                        <p:attrNameLst>
                                          <p:attrName>style.visibility</p:attrName>
                                        </p:attrNameLst>
                                      </p:cBhvr>
                                      <p:to>
                                        <p:strVal val="visible"/>
                                      </p:to>
                                    </p:set>
                                    <p:animEffect transition="in" filter="wipe(up)">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3" grpId="0"/>
      <p:bldP spid="25" grpId="0"/>
      <p:bldP spid="26" grpId="0"/>
      <p:bldP spid="27"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06219" y="4043634"/>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45" tIns="0" rIns="46473" bIns="0" numCol="1" spcCol="0" rtlCol="0" fromWordArt="0" anchor="ctr" anchorCtr="0" forceAA="0" compatLnSpc="1">
            <a:prstTxWarp prst="textNoShape">
              <a:avLst/>
            </a:prstTxWarp>
            <a:noAutofit/>
          </a:bodyPr>
          <a:lstStyle/>
          <a:p>
            <a:pPr defTabSz="929146" fontAlgn="base">
              <a:spcBef>
                <a:spcPct val="0"/>
              </a:spcBef>
              <a:spcAft>
                <a:spcPct val="0"/>
              </a:spcAft>
            </a:pPr>
            <a:r>
              <a:rPr lang="en-US" sz="2000" spc="-71" dirty="0">
                <a:gradFill>
                  <a:gsLst>
                    <a:gs pos="0">
                      <a:srgbClr val="FFFFFF"/>
                    </a:gs>
                    <a:gs pos="100000">
                      <a:srgbClr val="FFFFFF"/>
                    </a:gs>
                  </a:gsLst>
                  <a:lin ang="5400000" scaled="0"/>
                </a:gradFill>
                <a:ea typeface="Segoe UI" pitchFamily="34" charset="0"/>
                <a:cs typeface="Segoe UI" pitchFamily="34" charset="0"/>
              </a:rPr>
              <a:t>Project Online with Project Pro for Office 365</a:t>
            </a:r>
          </a:p>
        </p:txBody>
      </p:sp>
      <p:sp>
        <p:nvSpPr>
          <p:cNvPr id="8" name="Rectangle 7"/>
          <p:cNvSpPr/>
          <p:nvPr/>
        </p:nvSpPr>
        <p:spPr>
          <a:xfrm>
            <a:off x="5421789" y="1467867"/>
            <a:ext cx="3134025" cy="468270"/>
          </a:xfrm>
          <a:prstGeom prst="rect">
            <a:avLst/>
          </a:prstGeom>
        </p:spPr>
        <p:txBody>
          <a:bodyPr wrap="square" lIns="91332" tIns="45667" rIns="91332" bIns="45667">
            <a:spAutoFit/>
          </a:bodyPr>
          <a:lstStyle/>
          <a:p>
            <a:pPr defTabSz="929413"/>
            <a:r>
              <a:rPr lang="en-US" sz="2400" spc="-102" dirty="0">
                <a:solidFill>
                  <a:srgbClr val="505050"/>
                </a:solidFill>
              </a:rPr>
              <a:t>Target Audience</a:t>
            </a:r>
          </a:p>
        </p:txBody>
      </p:sp>
      <p:sp>
        <p:nvSpPr>
          <p:cNvPr id="16" name="Rectangle 15"/>
          <p:cNvSpPr/>
          <p:nvPr/>
        </p:nvSpPr>
        <p:spPr bwMode="auto">
          <a:xfrm>
            <a:off x="5483179" y="1983503"/>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2945" tIns="46473" rIns="46473" bIns="92945" numCol="1" spcCol="0" rtlCol="0" fromWordArt="0" anchor="ctr" anchorCtr="0" forceAA="0" compatLnSpc="1">
            <a:prstTxWarp prst="textNoShape">
              <a:avLst/>
            </a:prstTxWarp>
            <a:noAutofit/>
          </a:bodyPr>
          <a:lstStyle/>
          <a:p>
            <a:pPr defTabSz="929413">
              <a:lnSpc>
                <a:spcPct val="90000"/>
              </a:lnSpc>
              <a:spcBef>
                <a:spcPts val="1018"/>
              </a:spcBef>
              <a:buClr>
                <a:srgbClr val="00A950"/>
              </a:buClr>
            </a:pPr>
            <a:r>
              <a:rPr lang="en-US" spc="-71" dirty="0">
                <a:solidFill>
                  <a:srgbClr val="FFFFFF"/>
                </a:solidFill>
              </a:rPr>
              <a:t>For team members, project participants, business decision makers</a:t>
            </a:r>
          </a:p>
        </p:txBody>
      </p:sp>
      <p:sp>
        <p:nvSpPr>
          <p:cNvPr id="6" name="Rectangle 5"/>
          <p:cNvSpPr/>
          <p:nvPr/>
        </p:nvSpPr>
        <p:spPr bwMode="auto">
          <a:xfrm>
            <a:off x="406219" y="1983505"/>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45" tIns="0" rIns="46473" bIns="0" numCol="1" spcCol="0" rtlCol="0" fromWordArt="0" anchor="ctr" anchorCtr="0" forceAA="0" compatLnSpc="1">
            <a:prstTxWarp prst="textNoShape">
              <a:avLst/>
            </a:prstTxWarp>
            <a:noAutofit/>
          </a:bodyPr>
          <a:lstStyle/>
          <a:p>
            <a:pPr defTabSz="929146" fontAlgn="base">
              <a:spcBef>
                <a:spcPct val="0"/>
              </a:spcBef>
              <a:spcAft>
                <a:spcPct val="0"/>
              </a:spcAft>
            </a:pPr>
            <a:r>
              <a:rPr lang="en-US" sz="2000" spc="-71" dirty="0">
                <a:solidFill>
                  <a:srgbClr val="FFFFFF"/>
                </a:solidFill>
                <a:ea typeface="Segoe UI" pitchFamily="34" charset="0"/>
                <a:cs typeface="Segoe UI" pitchFamily="34" charset="0"/>
              </a:rPr>
              <a:t>Project Online</a:t>
            </a:r>
          </a:p>
        </p:txBody>
      </p:sp>
      <p:sp>
        <p:nvSpPr>
          <p:cNvPr id="4" name="Title 3"/>
          <p:cNvSpPr>
            <a:spLocks noGrp="1"/>
          </p:cNvSpPr>
          <p:nvPr>
            <p:ph type="title"/>
          </p:nvPr>
        </p:nvSpPr>
        <p:spPr>
          <a:xfrm>
            <a:off x="274639" y="295286"/>
            <a:ext cx="11582398" cy="917575"/>
          </a:xfrm>
        </p:spPr>
        <p:txBody>
          <a:bodyPr/>
          <a:lstStyle/>
          <a:p>
            <a:r>
              <a:rPr lang="en-US" dirty="0" smtClean="0"/>
              <a:t>Microsoft Project Online</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3249" y="6029192"/>
            <a:ext cx="2544763" cy="880960"/>
          </a:xfrm>
          <a:prstGeom prst="rect">
            <a:avLst/>
          </a:prstGeom>
        </p:spPr>
      </p:pic>
      <p:sp>
        <p:nvSpPr>
          <p:cNvPr id="23" name="Rectangle 22"/>
          <p:cNvSpPr/>
          <p:nvPr/>
        </p:nvSpPr>
        <p:spPr>
          <a:xfrm>
            <a:off x="406219" y="1467867"/>
            <a:ext cx="2764018" cy="468270"/>
          </a:xfrm>
          <a:prstGeom prst="rect">
            <a:avLst/>
          </a:prstGeom>
        </p:spPr>
        <p:txBody>
          <a:bodyPr wrap="square" lIns="91332" tIns="45667" rIns="91332" bIns="45667" anchor="t">
            <a:spAutoFit/>
          </a:bodyPr>
          <a:lstStyle/>
          <a:p>
            <a:pPr defTabSz="929413"/>
            <a:r>
              <a:rPr lang="en-US" sz="2400" spc="-102" dirty="0">
                <a:solidFill>
                  <a:srgbClr val="505050"/>
                </a:solidFill>
              </a:rPr>
              <a:t>Office 365 Service</a:t>
            </a:r>
          </a:p>
        </p:txBody>
      </p:sp>
      <p:sp>
        <p:nvSpPr>
          <p:cNvPr id="25" name="Rectangle 24"/>
          <p:cNvSpPr/>
          <p:nvPr/>
        </p:nvSpPr>
        <p:spPr bwMode="auto">
          <a:xfrm>
            <a:off x="406219" y="3013570"/>
            <a:ext cx="4846320" cy="6400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2945" tIns="0" rIns="46473" bIns="0" numCol="1" spcCol="0" rtlCol="0" fromWordArt="0" anchor="ctr" anchorCtr="0" forceAA="0" compatLnSpc="1">
            <a:prstTxWarp prst="textNoShape">
              <a:avLst/>
            </a:prstTxWarp>
            <a:noAutofit/>
          </a:bodyPr>
          <a:lstStyle/>
          <a:p>
            <a:pPr defTabSz="929146" fontAlgn="base">
              <a:spcBef>
                <a:spcPct val="0"/>
              </a:spcBef>
              <a:spcAft>
                <a:spcPct val="0"/>
              </a:spcAft>
            </a:pPr>
            <a:r>
              <a:rPr lang="en-US" sz="2000" spc="-71" dirty="0">
                <a:solidFill>
                  <a:srgbClr val="FFFFFF"/>
                </a:solidFill>
                <a:ea typeface="Segoe UI" pitchFamily="34" charset="0"/>
                <a:cs typeface="Segoe UI" pitchFamily="34" charset="0"/>
              </a:rPr>
              <a:t>Project Pro for Office 365</a:t>
            </a:r>
          </a:p>
        </p:txBody>
      </p:sp>
      <p:sp>
        <p:nvSpPr>
          <p:cNvPr id="26" name="Rectangle 25"/>
          <p:cNvSpPr/>
          <p:nvPr/>
        </p:nvSpPr>
        <p:spPr bwMode="auto">
          <a:xfrm>
            <a:off x="5483179" y="4043634"/>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2945" tIns="46473" rIns="46473" bIns="92945" numCol="1" spcCol="0" rtlCol="0" fromWordArt="0" anchor="ctr" anchorCtr="0" forceAA="0" compatLnSpc="1">
            <a:prstTxWarp prst="textNoShape">
              <a:avLst/>
            </a:prstTxWarp>
            <a:noAutofit/>
          </a:bodyPr>
          <a:lstStyle/>
          <a:p>
            <a:pPr defTabSz="929413">
              <a:lnSpc>
                <a:spcPct val="90000"/>
              </a:lnSpc>
              <a:spcBef>
                <a:spcPts val="1018"/>
              </a:spcBef>
              <a:buClr>
                <a:srgbClr val="00A950"/>
              </a:buClr>
            </a:pPr>
            <a:r>
              <a:rPr lang="en-US" spc="-71" dirty="0">
                <a:solidFill>
                  <a:srgbClr val="FFFFFF"/>
                </a:solidFill>
              </a:rPr>
              <a:t>For project managers, resource managers, PMO, business decision makers</a:t>
            </a:r>
          </a:p>
        </p:txBody>
      </p:sp>
      <p:sp>
        <p:nvSpPr>
          <p:cNvPr id="27" name="Rectangle 26"/>
          <p:cNvSpPr/>
          <p:nvPr/>
        </p:nvSpPr>
        <p:spPr bwMode="auto">
          <a:xfrm>
            <a:off x="5483179" y="3013569"/>
            <a:ext cx="6217920" cy="640080"/>
          </a:xfrm>
          <a:prstGeom prst="rect">
            <a:avLst/>
          </a:prstGeom>
          <a:solidFill>
            <a:schemeClr val="accent3"/>
          </a:solidFill>
          <a:ln w="3175" cap="flat" cmpd="sng" algn="ctr">
            <a:solidFill>
              <a:sysClr val="window" lastClr="FFFFFF">
                <a:lumMod val="65000"/>
              </a:sysClr>
            </a:solidFill>
            <a:prstDash val="solid"/>
          </a:ln>
          <a:effectLst/>
        </p:spPr>
        <p:txBody>
          <a:bodyPr rot="0" spcFirstLastPara="0" vertOverflow="overflow" horzOverflow="overflow" vert="horz" wrap="square" lIns="92945" tIns="46473" rIns="46473" bIns="92945" numCol="1" spcCol="0" rtlCol="0" fromWordArt="0" anchor="ctr" anchorCtr="0" forceAA="0" compatLnSpc="1">
            <a:prstTxWarp prst="textNoShape">
              <a:avLst/>
            </a:prstTxWarp>
            <a:noAutofit/>
          </a:bodyPr>
          <a:lstStyle/>
          <a:p>
            <a:pPr defTabSz="929413">
              <a:lnSpc>
                <a:spcPct val="90000"/>
              </a:lnSpc>
              <a:spcBef>
                <a:spcPts val="1018"/>
              </a:spcBef>
              <a:buClr>
                <a:srgbClr val="00A950"/>
              </a:buClr>
            </a:pPr>
            <a:r>
              <a:rPr lang="en-US" spc="-71" dirty="0">
                <a:solidFill>
                  <a:srgbClr val="FFFFFF"/>
                </a:solidFill>
              </a:rPr>
              <a:t>For project managers, resource managers</a:t>
            </a:r>
          </a:p>
        </p:txBody>
      </p:sp>
      <p:sp>
        <p:nvSpPr>
          <p:cNvPr id="10" name="TextBox 9"/>
          <p:cNvSpPr txBox="1"/>
          <p:nvPr/>
        </p:nvSpPr>
        <p:spPr>
          <a:xfrm>
            <a:off x="274639" y="5069361"/>
            <a:ext cx="7086600" cy="544765"/>
          </a:xfrm>
          <a:prstGeom prst="rect">
            <a:avLst/>
          </a:prstGeom>
          <a:noFill/>
        </p:spPr>
        <p:txBody>
          <a:bodyPr wrap="square" lIns="182665" tIns="146130" rIns="182665" bIns="146130" rtlCol="0">
            <a:spAutoFit/>
          </a:bodyPr>
          <a:lstStyle/>
          <a:p>
            <a:pPr>
              <a:lnSpc>
                <a:spcPct val="90000"/>
              </a:lnSpc>
              <a:spcAft>
                <a:spcPts val="600"/>
              </a:spcAft>
            </a:pPr>
            <a:r>
              <a:rPr lang="en-US" smtClean="0">
                <a:gradFill>
                  <a:gsLst>
                    <a:gs pos="2917">
                      <a:srgbClr val="505050"/>
                    </a:gs>
                    <a:gs pos="30000">
                      <a:srgbClr val="505050"/>
                    </a:gs>
                  </a:gsLst>
                  <a:lin ang="5400000" scaled="0"/>
                </a:gradFill>
              </a:rPr>
              <a:t>Purchase </a:t>
            </a:r>
            <a:r>
              <a:rPr lang="en-US" dirty="0" smtClean="0">
                <a:gradFill>
                  <a:gsLst>
                    <a:gs pos="2917">
                      <a:srgbClr val="505050"/>
                    </a:gs>
                    <a:gs pos="30000">
                      <a:srgbClr val="505050"/>
                    </a:gs>
                  </a:gsLst>
                  <a:lin ang="5400000" scaled="0"/>
                </a:gradFill>
              </a:rPr>
              <a:t>standalone </a:t>
            </a:r>
            <a:r>
              <a:rPr lang="en-US" smtClean="0">
                <a:gradFill>
                  <a:gsLst>
                    <a:gs pos="2917">
                      <a:srgbClr val="505050"/>
                    </a:gs>
                    <a:gs pos="30000">
                      <a:srgbClr val="505050"/>
                    </a:gs>
                  </a:gsLst>
                  <a:lin ang="5400000" scaled="0"/>
                </a:gradFill>
              </a:rPr>
              <a:t>or add </a:t>
            </a:r>
            <a:r>
              <a:rPr lang="en-US" dirty="0" smtClean="0">
                <a:gradFill>
                  <a:gsLst>
                    <a:gs pos="2917">
                      <a:srgbClr val="505050"/>
                    </a:gs>
                    <a:gs pos="30000">
                      <a:srgbClr val="505050"/>
                    </a:gs>
                  </a:gsLst>
                  <a:lin ang="5400000" scaled="0"/>
                </a:gradFill>
              </a:rPr>
              <a:t>to Enterprise/“E” plans</a:t>
            </a:r>
          </a:p>
        </p:txBody>
      </p:sp>
    </p:spTree>
    <p:extLst>
      <p:ext uri="{BB962C8B-B14F-4D97-AF65-F5344CB8AC3E}">
        <p14:creationId xmlns:p14="http://schemas.microsoft.com/office/powerpoint/2010/main" val="411476476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stretch>
            <a:fillRect/>
          </a:stretch>
        </p:blipFill>
        <p:spPr>
          <a:xfrm>
            <a:off x="1493837" y="4249981"/>
            <a:ext cx="9219048" cy="1914286"/>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r>
              <a:rPr lang="en-US" sz="4900" dirty="0"/>
              <a:t>Getting started with Project Online in 4 steps</a:t>
            </a:r>
          </a:p>
        </p:txBody>
      </p:sp>
      <p:sp>
        <p:nvSpPr>
          <p:cNvPr id="9" name="Rectangle 8"/>
          <p:cNvSpPr/>
          <p:nvPr>
            <p:custDataLst>
              <p:tags r:id="rId1"/>
            </p:custDataLst>
          </p:nvPr>
        </p:nvSpPr>
        <p:spPr bwMode="auto">
          <a:xfrm>
            <a:off x="534273" y="1363662"/>
            <a:ext cx="2635879" cy="2635879"/>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027" tIns="78919" rIns="119027" bIns="78919" numCol="1" rtlCol="0" anchor="b" anchorCtr="0" compatLnSpc="1">
            <a:prstTxWarp prst="textNoShape">
              <a:avLst/>
            </a:prstTxWarp>
          </a:bodyPr>
          <a:lstStyle/>
          <a:p>
            <a:pPr defTabSz="1117618" fontAlgn="base">
              <a:spcBef>
                <a:spcPct val="0"/>
              </a:spcBef>
              <a:spcAft>
                <a:spcPct val="0"/>
              </a:spcAft>
            </a:pPr>
            <a:r>
              <a:rPr lang="en-US" sz="3300" dirty="0">
                <a:solidFill>
                  <a:srgbClr val="FFFFFF"/>
                </a:solidFill>
              </a:rPr>
              <a:t>Sign up for Office 365</a:t>
            </a:r>
            <a:endParaRPr lang="en-US" sz="3300" dirty="0">
              <a:gradFill>
                <a:gsLst>
                  <a:gs pos="0">
                    <a:srgbClr val="FFFFFF"/>
                  </a:gs>
                  <a:gs pos="100000">
                    <a:srgbClr val="FFFFFF"/>
                  </a:gs>
                </a:gsLst>
                <a:lin ang="5400000" scaled="0"/>
              </a:gradFill>
            </a:endParaRPr>
          </a:p>
        </p:txBody>
      </p:sp>
      <p:sp>
        <p:nvSpPr>
          <p:cNvPr id="10" name="Rectangle 9"/>
          <p:cNvSpPr/>
          <p:nvPr>
            <p:custDataLst>
              <p:tags r:id="rId2"/>
            </p:custDataLst>
          </p:nvPr>
        </p:nvSpPr>
        <p:spPr bwMode="auto">
          <a:xfrm>
            <a:off x="3328300" y="1363662"/>
            <a:ext cx="2635879" cy="2635879"/>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027" tIns="78919" rIns="119027" bIns="78919" numCol="1" rtlCol="0" anchor="b" anchorCtr="0" compatLnSpc="1">
            <a:prstTxWarp prst="textNoShape">
              <a:avLst/>
            </a:prstTxWarp>
          </a:bodyPr>
          <a:lstStyle/>
          <a:p>
            <a:r>
              <a:rPr lang="en-US" sz="3300" dirty="0">
                <a:solidFill>
                  <a:srgbClr val="FFFFFF"/>
                </a:solidFill>
              </a:rPr>
              <a:t>Get Started with Project Pro for Office 365</a:t>
            </a:r>
          </a:p>
        </p:txBody>
      </p:sp>
      <p:sp>
        <p:nvSpPr>
          <p:cNvPr id="11" name="Rectangle 10"/>
          <p:cNvSpPr/>
          <p:nvPr>
            <p:custDataLst>
              <p:tags r:id="rId3"/>
            </p:custDataLst>
          </p:nvPr>
        </p:nvSpPr>
        <p:spPr bwMode="auto">
          <a:xfrm>
            <a:off x="6122327" y="1363662"/>
            <a:ext cx="2635879" cy="2635879"/>
          </a:xfrm>
          <a:prstGeom prst="rect">
            <a:avLst/>
          </a:prstGeom>
          <a:solidFill>
            <a:schemeClr val="accent3"/>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027" tIns="78919" rIns="119027" bIns="78919" numCol="1" rtlCol="0" anchor="b" anchorCtr="0" compatLnSpc="1">
            <a:prstTxWarp prst="textNoShape">
              <a:avLst/>
            </a:prstTxWarp>
          </a:bodyPr>
          <a:lstStyle/>
          <a:p>
            <a:pPr defTabSz="1117618" fontAlgn="base">
              <a:spcBef>
                <a:spcPct val="0"/>
              </a:spcBef>
              <a:spcAft>
                <a:spcPct val="0"/>
              </a:spcAft>
            </a:pPr>
            <a:r>
              <a:rPr lang="en-US" sz="3300" dirty="0">
                <a:solidFill>
                  <a:srgbClr val="FFFFFF"/>
                </a:solidFill>
              </a:rPr>
              <a:t>Get Started with Project Web App</a:t>
            </a:r>
            <a:endParaRPr lang="en-US" sz="3300" dirty="0">
              <a:gradFill>
                <a:gsLst>
                  <a:gs pos="0">
                    <a:srgbClr val="FFFFFF"/>
                  </a:gs>
                  <a:gs pos="100000">
                    <a:srgbClr val="FFFFFF"/>
                  </a:gs>
                </a:gsLst>
                <a:lin ang="5400000" scaled="0"/>
              </a:gradFill>
            </a:endParaRPr>
          </a:p>
        </p:txBody>
      </p:sp>
      <p:sp>
        <p:nvSpPr>
          <p:cNvPr id="12" name="Rectangle 11"/>
          <p:cNvSpPr/>
          <p:nvPr>
            <p:custDataLst>
              <p:tags r:id="rId4"/>
            </p:custDataLst>
          </p:nvPr>
        </p:nvSpPr>
        <p:spPr bwMode="auto">
          <a:xfrm>
            <a:off x="8916358" y="1363662"/>
            <a:ext cx="2635879" cy="2635879"/>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19027" tIns="78919" rIns="119027" bIns="78919" numCol="1" rtlCol="0" anchor="b" anchorCtr="0" compatLnSpc="1">
            <a:prstTxWarp prst="textNoShape">
              <a:avLst/>
            </a:prstTxWarp>
          </a:bodyPr>
          <a:lstStyle/>
          <a:p>
            <a:pPr defTabSz="1117618" fontAlgn="base">
              <a:spcBef>
                <a:spcPct val="0"/>
              </a:spcBef>
              <a:spcAft>
                <a:spcPct val="0"/>
              </a:spcAft>
            </a:pPr>
            <a:r>
              <a:rPr lang="en-US" sz="3300" dirty="0">
                <a:solidFill>
                  <a:srgbClr val="FFFFFF"/>
                </a:solidFill>
              </a:rPr>
              <a:t>Explore more features of Project Online</a:t>
            </a:r>
            <a:endParaRPr lang="en-US" sz="3300" dirty="0">
              <a:gradFill>
                <a:gsLst>
                  <a:gs pos="0">
                    <a:srgbClr val="FFFFFF"/>
                  </a:gs>
                  <a:gs pos="100000">
                    <a:srgbClr val="FFFFFF"/>
                  </a:gs>
                </a:gsLst>
                <a:lin ang="5400000" scaled="0"/>
              </a:gradFill>
            </a:endParaRPr>
          </a:p>
        </p:txBody>
      </p:sp>
      <p:sp>
        <p:nvSpPr>
          <p:cNvPr id="13" name="TextBox 12"/>
          <p:cNvSpPr txBox="1"/>
          <p:nvPr/>
        </p:nvSpPr>
        <p:spPr>
          <a:xfrm>
            <a:off x="636912" y="6392869"/>
            <a:ext cx="11054031" cy="502246"/>
          </a:xfrm>
          <a:prstGeom prst="rect">
            <a:avLst/>
          </a:prstGeom>
          <a:noFill/>
        </p:spPr>
        <p:txBody>
          <a:bodyPr wrap="square" lIns="0" tIns="0" rIns="0" bIns="0" rtlCol="0">
            <a:spAutoFit/>
          </a:bodyPr>
          <a:lstStyle/>
          <a:p>
            <a:r>
              <a:rPr lang="en-US" sz="1600" spc="-71" dirty="0">
                <a:solidFill>
                  <a:srgbClr val="505050"/>
                </a:solidFill>
              </a:rPr>
              <a:t>Resources:</a:t>
            </a:r>
          </a:p>
          <a:p>
            <a:r>
              <a:rPr lang="en-US" sz="1600" dirty="0">
                <a:solidFill>
                  <a:srgbClr val="505050"/>
                </a:solidFill>
                <a:hlinkClick r:id="rId7"/>
              </a:rPr>
              <a:t>Get started with Project Online</a:t>
            </a:r>
            <a:r>
              <a:rPr lang="en-US" sz="1600" dirty="0">
                <a:solidFill>
                  <a:srgbClr val="505050"/>
                </a:solidFill>
              </a:rPr>
              <a:t> </a:t>
            </a:r>
            <a:r>
              <a:rPr lang="en-US" sz="1600" spc="-71" dirty="0">
                <a:solidFill>
                  <a:srgbClr val="505050"/>
                </a:solidFill>
              </a:rPr>
              <a:t>| </a:t>
            </a:r>
            <a:r>
              <a:rPr lang="en-US" sz="1600" dirty="0">
                <a:solidFill>
                  <a:srgbClr val="505050"/>
                </a:solidFill>
                <a:hlinkClick r:id="rId8"/>
              </a:rPr>
              <a:t>Get Started with Project Online (Overview)</a:t>
            </a:r>
            <a:r>
              <a:rPr lang="en-US" sz="1600" spc="-71" dirty="0">
                <a:solidFill>
                  <a:srgbClr val="505050"/>
                </a:solidFill>
              </a:rPr>
              <a:t> | </a:t>
            </a:r>
            <a:r>
              <a:rPr lang="en-US" sz="1600" dirty="0">
                <a:solidFill>
                  <a:srgbClr val="505050"/>
                </a:solidFill>
                <a:hlinkClick r:id="rId9"/>
              </a:rPr>
              <a:t>Get Started with Project Online (Demo) </a:t>
            </a:r>
            <a:endParaRPr lang="en-US" sz="1600" dirty="0">
              <a:solidFill>
                <a:srgbClr val="505050"/>
              </a:solidFill>
            </a:endParaRPr>
          </a:p>
        </p:txBody>
      </p:sp>
    </p:spTree>
    <p:extLst>
      <p:ext uri="{BB962C8B-B14F-4D97-AF65-F5344CB8AC3E}">
        <p14:creationId xmlns:p14="http://schemas.microsoft.com/office/powerpoint/2010/main" val="14256713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spc="-70" dirty="0">
                <a:solidFill>
                  <a:schemeClr val="accent2"/>
                </a:solidFill>
              </a:rPr>
              <a:t>Overview of Project Portfolio Management Using Project Online &amp; Project Server</a:t>
            </a:r>
            <a:endParaRPr lang="en-US" sz="4000" dirty="0"/>
          </a:p>
        </p:txBody>
      </p:sp>
      <p:sp>
        <p:nvSpPr>
          <p:cNvPr id="5" name="Text Placeholder 4"/>
          <p:cNvSpPr>
            <a:spLocks noGrp="1"/>
          </p:cNvSpPr>
          <p:nvPr>
            <p:ph type="body" sz="quarter" idx="12"/>
          </p:nvPr>
        </p:nvSpPr>
        <p:spPr>
          <a:xfrm>
            <a:off x="4846637" y="5630866"/>
            <a:ext cx="7315201" cy="1067331"/>
          </a:xfrm>
        </p:spPr>
        <p:txBody>
          <a:bodyPr/>
          <a:lstStyle/>
          <a:p>
            <a:r>
              <a:rPr lang="en-US" sz="2800" dirty="0"/>
              <a:t>Christophe Fiessinger, Pradeep GanapathyRaj</a:t>
            </a:r>
          </a:p>
          <a:p>
            <a:r>
              <a:rPr lang="en-US" sz="2800" dirty="0"/>
              <a:t>Microsoft</a:t>
            </a:r>
          </a:p>
        </p:txBody>
      </p:sp>
      <p:sp>
        <p:nvSpPr>
          <p:cNvPr id="2" name="Text Placeholder 1"/>
          <p:cNvSpPr>
            <a:spLocks noGrp="1"/>
          </p:cNvSpPr>
          <p:nvPr>
            <p:ph type="body" sz="quarter" idx="13"/>
          </p:nvPr>
        </p:nvSpPr>
        <p:spPr/>
        <p:txBody>
          <a:bodyPr/>
          <a:lstStyle/>
          <a:p>
            <a:r>
              <a:rPr lang="en-US" dirty="0" smtClean="0"/>
              <a:t>SPC179</a:t>
            </a:r>
            <a:endParaRPr lang="en-US" dirty="0"/>
          </a:p>
        </p:txBody>
      </p:sp>
    </p:spTree>
    <p:extLst>
      <p:ext uri="{BB962C8B-B14F-4D97-AF65-F5344CB8AC3E}">
        <p14:creationId xmlns:p14="http://schemas.microsoft.com/office/powerpoint/2010/main" val="30584533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Project Click to Run</a:t>
            </a:r>
            <a:endParaRPr lang="en-US" dirty="0"/>
          </a:p>
        </p:txBody>
      </p:sp>
      <p:sp>
        <p:nvSpPr>
          <p:cNvPr id="2" name="Text Placeholder 1"/>
          <p:cNvSpPr>
            <a:spLocks noGrp="1"/>
          </p:cNvSpPr>
          <p:nvPr>
            <p:ph type="body" sz="quarter" idx="10"/>
          </p:nvPr>
        </p:nvSpPr>
        <p:spPr>
          <a:xfrm>
            <a:off x="274638" y="1212850"/>
            <a:ext cx="5029199" cy="4308872"/>
          </a:xfrm>
        </p:spPr>
        <p:txBody>
          <a:bodyPr/>
          <a:lstStyle/>
          <a:p>
            <a:r>
              <a:rPr lang="en-US" dirty="0"/>
              <a:t>New application virtualization technology</a:t>
            </a:r>
          </a:p>
          <a:p>
            <a:r>
              <a:rPr lang="en-US" dirty="0"/>
              <a:t>Side by side </a:t>
            </a:r>
            <a:r>
              <a:rPr lang="en-US" dirty="0" smtClean="0"/>
              <a:t>Project versions </a:t>
            </a:r>
            <a:r>
              <a:rPr lang="en-US" dirty="0"/>
              <a:t>supported</a:t>
            </a:r>
          </a:p>
          <a:p>
            <a:r>
              <a:rPr lang="en-US" dirty="0"/>
              <a:t>Respects IT policies set at the tenant </a:t>
            </a:r>
            <a:r>
              <a:rPr lang="en-US" dirty="0" smtClean="0"/>
              <a:t>level</a:t>
            </a:r>
            <a:endParaRPr lang="en-US" dirty="0"/>
          </a:p>
        </p:txBody>
      </p:sp>
      <p:pic>
        <p:nvPicPr>
          <p:cNvPr id="14" name="Picture 13"/>
          <p:cNvPicPr>
            <a:picLocks noChangeAspect="1"/>
          </p:cNvPicPr>
          <p:nvPr/>
        </p:nvPicPr>
        <p:blipFill>
          <a:blip r:embed="rId3"/>
          <a:stretch>
            <a:fillRect/>
          </a:stretch>
        </p:blipFill>
        <p:spPr>
          <a:xfrm>
            <a:off x="6256493" y="260442"/>
            <a:ext cx="5914286" cy="4980952"/>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a:blip r:embed="rId4"/>
          <a:stretch>
            <a:fillRect/>
          </a:stretch>
        </p:blipFill>
        <p:spPr>
          <a:xfrm>
            <a:off x="8980768" y="4106862"/>
            <a:ext cx="3190023" cy="199576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93533856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Project Online preview FAQ</a:t>
            </a:r>
            <a:endParaRPr lang="en-US" dirty="0"/>
          </a:p>
        </p:txBody>
      </p:sp>
      <p:grpSp>
        <p:nvGrpSpPr>
          <p:cNvPr id="38" name="Group 37"/>
          <p:cNvGrpSpPr/>
          <p:nvPr/>
        </p:nvGrpSpPr>
        <p:grpSpPr>
          <a:xfrm>
            <a:off x="503237" y="3258535"/>
            <a:ext cx="11477956" cy="573973"/>
            <a:chOff x="709653" y="5311296"/>
            <a:chExt cx="11477956" cy="573973"/>
          </a:xfrm>
        </p:grpSpPr>
        <p:sp>
          <p:nvSpPr>
            <p:cNvPr id="11" name="Rectangle 10"/>
            <p:cNvSpPr/>
            <p:nvPr/>
          </p:nvSpPr>
          <p:spPr>
            <a:xfrm flipH="1">
              <a:off x="732175" y="5311297"/>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prstClr val="black">
                      <a:lumMod val="85000"/>
                      <a:lumOff val="15000"/>
                      <a:alpha val="99000"/>
                    </a:prstClr>
                  </a:solidFill>
                </a:rPr>
                <a:t>Track using </a:t>
              </a:r>
              <a:r>
                <a:rPr lang="en-US" sz="2400" dirty="0">
                  <a:solidFill>
                    <a:srgbClr val="F26522">
                      <a:alpha val="99000"/>
                    </a:srgbClr>
                  </a:solidFill>
                  <a:hlinkClick r:id="rId2"/>
                </a:rPr>
                <a:t>ODATA</a:t>
              </a:r>
              <a:r>
                <a:rPr lang="en-US" sz="2400" dirty="0">
                  <a:solidFill>
                    <a:prstClr val="black">
                      <a:lumMod val="85000"/>
                      <a:lumOff val="15000"/>
                      <a:alpha val="99000"/>
                    </a:prstClr>
                  </a:solidFill>
                  <a:hlinkClick r:id="rId2"/>
                </a:rPr>
                <a:t> </a:t>
              </a:r>
              <a:r>
                <a:rPr lang="en-US" sz="2400" dirty="0">
                  <a:solidFill>
                    <a:prstClr val="black">
                      <a:lumMod val="85000"/>
                      <a:lumOff val="15000"/>
                      <a:alpha val="99000"/>
                    </a:prstClr>
                  </a:solidFill>
                </a:rPr>
                <a:t>and customize using </a:t>
              </a:r>
              <a:r>
                <a:rPr lang="en-US" sz="2400" dirty="0">
                  <a:solidFill>
                    <a:srgbClr val="F26522">
                      <a:alpha val="99000"/>
                    </a:srgbClr>
                  </a:solidFill>
                  <a:hlinkClick r:id="rId3"/>
                </a:rPr>
                <a:t>CSOM</a:t>
              </a:r>
              <a:endParaRPr lang="en-US" sz="2400" dirty="0">
                <a:solidFill>
                  <a:prstClr val="black">
                    <a:lumMod val="85000"/>
                    <a:lumOff val="15000"/>
                    <a:alpha val="99000"/>
                  </a:prstClr>
                </a:solidFill>
              </a:endParaRPr>
            </a:p>
          </p:txBody>
        </p:sp>
        <p:sp>
          <p:nvSpPr>
            <p:cNvPr id="19" name="Rectangle 18"/>
            <p:cNvSpPr/>
            <p:nvPr/>
          </p:nvSpPr>
          <p:spPr>
            <a:xfrm>
              <a:off x="709653" y="5311296"/>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pic>
          <p:nvPicPr>
            <p:cNvPr id="21" name="Picture 2" descr="C:\Users\v-clapal\AppData\Local\MetroStyleAddIn\Icons\Calendar.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901" y="5449074"/>
              <a:ext cx="442311" cy="29841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p:cNvGrpSpPr/>
          <p:nvPr/>
        </p:nvGrpSpPr>
        <p:grpSpPr>
          <a:xfrm>
            <a:off x="503237" y="4545272"/>
            <a:ext cx="11477956" cy="573972"/>
            <a:chOff x="709653" y="4628690"/>
            <a:chExt cx="11477956" cy="573972"/>
          </a:xfrm>
        </p:grpSpPr>
        <p:sp>
          <p:nvSpPr>
            <p:cNvPr id="10" name="Rectangle 9"/>
            <p:cNvSpPr/>
            <p:nvPr/>
          </p:nvSpPr>
          <p:spPr>
            <a:xfrm flipH="1">
              <a:off x="732175" y="4628690"/>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prstClr val="black">
                      <a:lumMod val="85000"/>
                      <a:lumOff val="15000"/>
                      <a:alpha val="99000"/>
                    </a:prstClr>
                  </a:solidFill>
                </a:rPr>
                <a:t>Office 365 is an </a:t>
              </a:r>
              <a:r>
                <a:rPr lang="en-US" sz="2400" dirty="0">
                  <a:solidFill>
                    <a:srgbClr val="F26522">
                      <a:alpha val="99000"/>
                    </a:srgbClr>
                  </a:solidFill>
                </a:rPr>
                <a:t>evergreen service</a:t>
              </a:r>
              <a:r>
                <a:rPr lang="en-US" sz="2400" dirty="0">
                  <a:solidFill>
                    <a:prstClr val="black">
                      <a:lumMod val="85000"/>
                      <a:lumOff val="15000"/>
                      <a:alpha val="99000"/>
                    </a:prstClr>
                  </a:solidFill>
                </a:rPr>
                <a:t>. Customers need to stay current.</a:t>
              </a:r>
            </a:p>
          </p:txBody>
        </p:sp>
        <p:sp>
          <p:nvSpPr>
            <p:cNvPr id="18" name="Rectangle 17"/>
            <p:cNvSpPr/>
            <p:nvPr/>
          </p:nvSpPr>
          <p:spPr>
            <a:xfrm>
              <a:off x="709653" y="4628690"/>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pic>
          <p:nvPicPr>
            <p:cNvPr id="23" name="Picture 5" descr="C:\Users\v-clapal\AppData\Local\MetroStyleAddIn\Icons\Cloud.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072" y="4724310"/>
              <a:ext cx="625970" cy="3221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03237" y="3895332"/>
            <a:ext cx="11477956" cy="587104"/>
            <a:chOff x="709653" y="3946082"/>
            <a:chExt cx="11477956" cy="587104"/>
          </a:xfrm>
        </p:grpSpPr>
        <p:sp>
          <p:nvSpPr>
            <p:cNvPr id="9" name="Rectangle 8"/>
            <p:cNvSpPr/>
            <p:nvPr/>
          </p:nvSpPr>
          <p:spPr>
            <a:xfrm flipH="1">
              <a:off x="732175" y="3946082"/>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srgbClr val="F26522">
                      <a:alpha val="99000"/>
                    </a:srgbClr>
                  </a:solidFill>
                </a:rPr>
                <a:t>Preview is for temporary use only </a:t>
              </a:r>
              <a:r>
                <a:rPr lang="en-US" sz="2400" dirty="0">
                  <a:solidFill>
                    <a:prstClr val="black">
                      <a:lumMod val="85000"/>
                      <a:lumOff val="15000"/>
                      <a:alpha val="99000"/>
                    </a:prstClr>
                  </a:solidFill>
                </a:rPr>
                <a:t>(see </a:t>
              </a:r>
              <a:r>
                <a:rPr lang="en-US" sz="2400" dirty="0">
                  <a:solidFill>
                    <a:prstClr val="black">
                      <a:lumMod val="85000"/>
                      <a:lumOff val="15000"/>
                      <a:alpha val="99000"/>
                    </a:prstClr>
                  </a:solidFill>
                  <a:hlinkClick r:id="rId6"/>
                </a:rPr>
                <a:t>Preview FAQ</a:t>
              </a:r>
              <a:r>
                <a:rPr lang="en-US" sz="2400" dirty="0">
                  <a:solidFill>
                    <a:prstClr val="black">
                      <a:lumMod val="85000"/>
                      <a:lumOff val="15000"/>
                      <a:alpha val="99000"/>
                    </a:prstClr>
                  </a:solidFill>
                </a:rPr>
                <a:t>)</a:t>
              </a:r>
            </a:p>
          </p:txBody>
        </p:sp>
        <p:sp>
          <p:nvSpPr>
            <p:cNvPr id="17" name="Rectangle 16"/>
            <p:cNvSpPr/>
            <p:nvPr/>
          </p:nvSpPr>
          <p:spPr>
            <a:xfrm>
              <a:off x="709653" y="3959214"/>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pic>
          <p:nvPicPr>
            <p:cNvPr id="25" name="Picture 7" descr="C:\Users\v-clapal\AppData\Local\MetroStyleAddIn\Icons\Checklist.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8901" y="4030553"/>
              <a:ext cx="478871" cy="441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p:cNvGrpSpPr/>
          <p:nvPr/>
        </p:nvGrpSpPr>
        <p:grpSpPr>
          <a:xfrm>
            <a:off x="503237" y="1977621"/>
            <a:ext cx="11477956" cy="573973"/>
            <a:chOff x="709653" y="1898258"/>
            <a:chExt cx="11477956" cy="573973"/>
          </a:xfrm>
        </p:grpSpPr>
        <p:sp>
          <p:nvSpPr>
            <p:cNvPr id="6" name="Rectangle 5"/>
            <p:cNvSpPr/>
            <p:nvPr/>
          </p:nvSpPr>
          <p:spPr>
            <a:xfrm flipH="1">
              <a:off x="732175" y="1898259"/>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srgbClr val="F26522">
                      <a:alpha val="99000"/>
                    </a:srgbClr>
                  </a:solidFill>
                </a:rPr>
                <a:t>Connect</a:t>
              </a:r>
              <a:r>
                <a:rPr lang="en-US" sz="2400" dirty="0">
                  <a:solidFill>
                    <a:prstClr val="black">
                      <a:lumMod val="85000"/>
                      <a:lumOff val="15000"/>
                      <a:alpha val="99000"/>
                    </a:prstClr>
                  </a:solidFill>
                </a:rPr>
                <a:t> Online to </a:t>
              </a:r>
              <a:r>
                <a:rPr lang="en-US" sz="2400" dirty="0">
                  <a:solidFill>
                    <a:srgbClr val="F26522">
                      <a:alpha val="99000"/>
                    </a:srgbClr>
                  </a:solidFill>
                </a:rPr>
                <a:t>on-premise Line Of Business Apps</a:t>
              </a:r>
            </a:p>
          </p:txBody>
        </p:sp>
        <p:sp>
          <p:nvSpPr>
            <p:cNvPr id="14" name="Rectangle 13"/>
            <p:cNvSpPr/>
            <p:nvPr/>
          </p:nvSpPr>
          <p:spPr>
            <a:xfrm>
              <a:off x="709653" y="1898258"/>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pic>
          <p:nvPicPr>
            <p:cNvPr id="26" name="Picture 9" descr="C:\Users\v-clapal\AppData\Local\MetroStyleAddIn\Icons\Cloud Computing.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5519" y="1986851"/>
              <a:ext cx="589072" cy="38787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p:cNvSpPr txBox="1"/>
          <p:nvPr/>
        </p:nvSpPr>
        <p:spPr>
          <a:xfrm>
            <a:off x="1265237" y="6526998"/>
            <a:ext cx="10689702" cy="572464"/>
          </a:xfrm>
          <a:prstGeom prst="rect">
            <a:avLst/>
          </a:prstGeom>
          <a:noFill/>
        </p:spPr>
        <p:txBody>
          <a:bodyPr wrap="square" lIns="182665" tIns="146130" rIns="182665" bIns="146130" rtlCol="0">
            <a:spAutoFit/>
          </a:bodyPr>
          <a:lstStyle/>
          <a:p>
            <a:pPr>
              <a:lnSpc>
                <a:spcPct val="90000"/>
              </a:lnSpc>
              <a:spcAft>
                <a:spcPts val="600"/>
              </a:spcAft>
            </a:pPr>
            <a:r>
              <a:rPr lang="en-US" sz="2000" i="1" dirty="0">
                <a:solidFill>
                  <a:srgbClr val="00A651"/>
                </a:solidFill>
              </a:rPr>
              <a:t>It’s journey, additional guidance and white papers to come!</a:t>
            </a:r>
          </a:p>
        </p:txBody>
      </p:sp>
      <p:grpSp>
        <p:nvGrpSpPr>
          <p:cNvPr id="4" name="Group 3"/>
          <p:cNvGrpSpPr/>
          <p:nvPr/>
        </p:nvGrpSpPr>
        <p:grpSpPr>
          <a:xfrm>
            <a:off x="503237" y="1340820"/>
            <a:ext cx="11477956" cy="573972"/>
            <a:chOff x="709653" y="1215651"/>
            <a:chExt cx="11477956" cy="573972"/>
          </a:xfrm>
        </p:grpSpPr>
        <p:sp>
          <p:nvSpPr>
            <p:cNvPr id="5" name="Rectangle 4"/>
            <p:cNvSpPr/>
            <p:nvPr/>
          </p:nvSpPr>
          <p:spPr>
            <a:xfrm flipH="1">
              <a:off x="732175" y="1215651"/>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srgbClr val="333333">
                      <a:alpha val="99000"/>
                    </a:srgbClr>
                  </a:solidFill>
                </a:rPr>
                <a:t>Delivers </a:t>
              </a:r>
              <a:r>
                <a:rPr lang="en-US" sz="2400" dirty="0">
                  <a:solidFill>
                    <a:srgbClr val="F26522">
                      <a:alpha val="99000"/>
                    </a:srgbClr>
                  </a:solidFill>
                </a:rPr>
                <a:t>full</a:t>
              </a:r>
              <a:r>
                <a:rPr lang="en-US" sz="2400" dirty="0">
                  <a:solidFill>
                    <a:prstClr val="black">
                      <a:lumMod val="85000"/>
                      <a:lumOff val="15000"/>
                      <a:alpha val="99000"/>
                    </a:prstClr>
                  </a:solidFill>
                </a:rPr>
                <a:t> Project Portfolio Management (</a:t>
              </a:r>
              <a:r>
                <a:rPr lang="en-US" sz="2400" dirty="0">
                  <a:solidFill>
                    <a:srgbClr val="F26522">
                      <a:alpha val="99000"/>
                    </a:srgbClr>
                  </a:solidFill>
                </a:rPr>
                <a:t>PPM</a:t>
              </a:r>
              <a:r>
                <a:rPr lang="en-US" sz="2400" dirty="0">
                  <a:solidFill>
                    <a:prstClr val="black">
                      <a:lumMod val="85000"/>
                      <a:lumOff val="15000"/>
                      <a:alpha val="99000"/>
                    </a:prstClr>
                  </a:solidFill>
                </a:rPr>
                <a:t>) in the cloud</a:t>
              </a:r>
            </a:p>
          </p:txBody>
        </p:sp>
        <p:sp>
          <p:nvSpPr>
            <p:cNvPr id="13" name="Rectangle 12"/>
            <p:cNvSpPr/>
            <p:nvPr/>
          </p:nvSpPr>
          <p:spPr>
            <a:xfrm>
              <a:off x="709653" y="1215651"/>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pic>
          <p:nvPicPr>
            <p:cNvPr id="29" name="Pictur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3886" y="1257270"/>
              <a:ext cx="212338" cy="507252"/>
            </a:xfrm>
            <a:prstGeom prst="rect">
              <a:avLst/>
            </a:prstGeom>
          </p:spPr>
        </p:pic>
      </p:grpSp>
      <p:grpSp>
        <p:nvGrpSpPr>
          <p:cNvPr id="35" name="Group 34"/>
          <p:cNvGrpSpPr/>
          <p:nvPr/>
        </p:nvGrpSpPr>
        <p:grpSpPr>
          <a:xfrm>
            <a:off x="503237" y="5818889"/>
            <a:ext cx="11477956" cy="573973"/>
            <a:chOff x="709653" y="3263473"/>
            <a:chExt cx="11477956" cy="573973"/>
          </a:xfrm>
        </p:grpSpPr>
        <p:sp>
          <p:nvSpPr>
            <p:cNvPr id="8" name="Rectangle 7"/>
            <p:cNvSpPr/>
            <p:nvPr/>
          </p:nvSpPr>
          <p:spPr>
            <a:xfrm flipH="1">
              <a:off x="732175" y="3263474"/>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srgbClr val="F26522">
                      <a:alpha val="99000"/>
                    </a:srgbClr>
                  </a:solidFill>
                </a:rPr>
                <a:t>Azure VM </a:t>
              </a:r>
              <a:r>
                <a:rPr lang="en-US" sz="2400" dirty="0">
                  <a:solidFill>
                    <a:prstClr val="black">
                      <a:lumMod val="85000"/>
                      <a:lumOff val="15000"/>
                      <a:alpha val="99000"/>
                    </a:prstClr>
                  </a:solidFill>
                </a:rPr>
                <a:t>(IaaS) vs. Project Online (SaaS)</a:t>
              </a:r>
            </a:p>
          </p:txBody>
        </p:sp>
        <p:sp>
          <p:nvSpPr>
            <p:cNvPr id="16" name="Rectangle 15"/>
            <p:cNvSpPr/>
            <p:nvPr/>
          </p:nvSpPr>
          <p:spPr>
            <a:xfrm>
              <a:off x="709653" y="3263473"/>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sp>
          <p:nvSpPr>
            <p:cNvPr id="30" name="Freeform 30"/>
            <p:cNvSpPr>
              <a:spLocks noEditPoints="1"/>
            </p:cNvSpPr>
            <p:nvPr/>
          </p:nvSpPr>
          <p:spPr bwMode="black">
            <a:xfrm>
              <a:off x="868376" y="3303342"/>
              <a:ext cx="476183" cy="476059"/>
            </a:xfrm>
            <a:custGeom>
              <a:avLst/>
              <a:gdLst>
                <a:gd name="T0" fmla="*/ 0 w 300"/>
                <a:gd name="T1" fmla="*/ 150 h 300"/>
                <a:gd name="T2" fmla="*/ 300 w 300"/>
                <a:gd name="T3" fmla="*/ 150 h 300"/>
                <a:gd name="T4" fmla="*/ 217 w 300"/>
                <a:gd name="T5" fmla="*/ 258 h 300"/>
                <a:gd name="T6" fmla="*/ 207 w 300"/>
                <a:gd name="T7" fmla="*/ 256 h 300"/>
                <a:gd name="T8" fmla="*/ 154 w 300"/>
                <a:gd name="T9" fmla="*/ 277 h 300"/>
                <a:gd name="T10" fmla="*/ 146 w 300"/>
                <a:gd name="T11" fmla="*/ 255 h 300"/>
                <a:gd name="T12" fmla="*/ 89 w 300"/>
                <a:gd name="T13" fmla="*/ 262 h 300"/>
                <a:gd name="T14" fmla="*/ 87 w 300"/>
                <a:gd name="T15" fmla="*/ 252 h 300"/>
                <a:gd name="T16" fmla="*/ 41 w 300"/>
                <a:gd name="T17" fmla="*/ 217 h 300"/>
                <a:gd name="T18" fmla="*/ 44 w 300"/>
                <a:gd name="T19" fmla="*/ 206 h 300"/>
                <a:gd name="T20" fmla="*/ 22 w 300"/>
                <a:gd name="T21" fmla="*/ 153 h 300"/>
                <a:gd name="T22" fmla="*/ 51 w 300"/>
                <a:gd name="T23" fmla="*/ 146 h 300"/>
                <a:gd name="T24" fmla="*/ 38 w 300"/>
                <a:gd name="T25" fmla="*/ 89 h 300"/>
                <a:gd name="T26" fmla="*/ 48 w 300"/>
                <a:gd name="T27" fmla="*/ 86 h 300"/>
                <a:gd name="T28" fmla="*/ 83 w 300"/>
                <a:gd name="T29" fmla="*/ 41 h 300"/>
                <a:gd name="T30" fmla="*/ 93 w 300"/>
                <a:gd name="T31" fmla="*/ 44 h 300"/>
                <a:gd name="T32" fmla="*/ 146 w 300"/>
                <a:gd name="T33" fmla="*/ 22 h 300"/>
                <a:gd name="T34" fmla="*/ 154 w 300"/>
                <a:gd name="T35" fmla="*/ 45 h 300"/>
                <a:gd name="T36" fmla="*/ 210 w 300"/>
                <a:gd name="T37" fmla="*/ 37 h 300"/>
                <a:gd name="T38" fmla="*/ 213 w 300"/>
                <a:gd name="T39" fmla="*/ 48 h 300"/>
                <a:gd name="T40" fmla="*/ 258 w 300"/>
                <a:gd name="T41" fmla="*/ 83 h 300"/>
                <a:gd name="T42" fmla="*/ 256 w 300"/>
                <a:gd name="T43" fmla="*/ 93 h 300"/>
                <a:gd name="T44" fmla="*/ 277 w 300"/>
                <a:gd name="T45" fmla="*/ 146 h 300"/>
                <a:gd name="T46" fmla="*/ 255 w 300"/>
                <a:gd name="T47" fmla="*/ 153 h 300"/>
                <a:gd name="T48" fmla="*/ 262 w 300"/>
                <a:gd name="T49" fmla="*/ 210 h 300"/>
                <a:gd name="T50" fmla="*/ 252 w 300"/>
                <a:gd name="T51" fmla="*/ 213 h 300"/>
                <a:gd name="T52" fmla="*/ 217 w 300"/>
                <a:gd name="T53" fmla="*/ 258 h 300"/>
                <a:gd name="T54" fmla="*/ 141 w 300"/>
                <a:gd name="T55" fmla="*/ 158 h 300"/>
                <a:gd name="T56" fmla="*/ 158 w 300"/>
                <a:gd name="T57" fmla="*/ 141 h 300"/>
                <a:gd name="T58" fmla="*/ 211 w 300"/>
                <a:gd name="T59" fmla="*/ 88 h 300"/>
                <a:gd name="T60" fmla="*/ 125 w 300"/>
                <a:gd name="T61" fmla="*/ 132 h 300"/>
                <a:gd name="T62" fmla="*/ 168 w 300"/>
                <a:gd name="T63" fmla="*/ 174 h 300"/>
                <a:gd name="T64" fmla="*/ 211 w 300"/>
                <a:gd name="T65" fmla="*/ 88 h 300"/>
                <a:gd name="T66" fmla="*/ 135 w 300"/>
                <a:gd name="T67" fmla="*/ 135 h 300"/>
                <a:gd name="T68" fmla="*/ 165 w 300"/>
                <a:gd name="T69" fmla="*/ 1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17" y="258"/>
                  </a:moveTo>
                  <a:cubicBezTo>
                    <a:pt x="213" y="252"/>
                    <a:pt x="213" y="252"/>
                    <a:pt x="213" y="252"/>
                  </a:cubicBezTo>
                  <a:cubicBezTo>
                    <a:pt x="207" y="256"/>
                    <a:pt x="207" y="256"/>
                    <a:pt x="207" y="256"/>
                  </a:cubicBezTo>
                  <a:cubicBezTo>
                    <a:pt x="210" y="262"/>
                    <a:pt x="210" y="262"/>
                    <a:pt x="210" y="262"/>
                  </a:cubicBezTo>
                  <a:cubicBezTo>
                    <a:pt x="193" y="271"/>
                    <a:pt x="174" y="276"/>
                    <a:pt x="154" y="277"/>
                  </a:cubicBezTo>
                  <a:cubicBezTo>
                    <a:pt x="154" y="255"/>
                    <a:pt x="154" y="255"/>
                    <a:pt x="154" y="255"/>
                  </a:cubicBezTo>
                  <a:cubicBezTo>
                    <a:pt x="146" y="255"/>
                    <a:pt x="146" y="255"/>
                    <a:pt x="146" y="255"/>
                  </a:cubicBezTo>
                  <a:cubicBezTo>
                    <a:pt x="146" y="277"/>
                    <a:pt x="146" y="277"/>
                    <a:pt x="146" y="277"/>
                  </a:cubicBezTo>
                  <a:cubicBezTo>
                    <a:pt x="126" y="276"/>
                    <a:pt x="106" y="271"/>
                    <a:pt x="89" y="262"/>
                  </a:cubicBezTo>
                  <a:cubicBezTo>
                    <a:pt x="93" y="256"/>
                    <a:pt x="93" y="256"/>
                    <a:pt x="93" y="256"/>
                  </a:cubicBezTo>
                  <a:cubicBezTo>
                    <a:pt x="87" y="252"/>
                    <a:pt x="87" y="252"/>
                    <a:pt x="87" y="252"/>
                  </a:cubicBezTo>
                  <a:cubicBezTo>
                    <a:pt x="83" y="258"/>
                    <a:pt x="83" y="258"/>
                    <a:pt x="83" y="258"/>
                  </a:cubicBezTo>
                  <a:cubicBezTo>
                    <a:pt x="66" y="248"/>
                    <a:pt x="52" y="233"/>
                    <a:pt x="41" y="217"/>
                  </a:cubicBezTo>
                  <a:cubicBezTo>
                    <a:pt x="48" y="213"/>
                    <a:pt x="48" y="213"/>
                    <a:pt x="48" y="213"/>
                  </a:cubicBezTo>
                  <a:cubicBezTo>
                    <a:pt x="44" y="206"/>
                    <a:pt x="44" y="206"/>
                    <a:pt x="44" y="206"/>
                  </a:cubicBezTo>
                  <a:cubicBezTo>
                    <a:pt x="38" y="210"/>
                    <a:pt x="38" y="210"/>
                    <a:pt x="38" y="210"/>
                  </a:cubicBezTo>
                  <a:cubicBezTo>
                    <a:pt x="28" y="193"/>
                    <a:pt x="23" y="174"/>
                    <a:pt x="22" y="153"/>
                  </a:cubicBezTo>
                  <a:cubicBezTo>
                    <a:pt x="51" y="153"/>
                    <a:pt x="51" y="153"/>
                    <a:pt x="51" y="153"/>
                  </a:cubicBezTo>
                  <a:cubicBezTo>
                    <a:pt x="51" y="146"/>
                    <a:pt x="51" y="146"/>
                    <a:pt x="51" y="146"/>
                  </a:cubicBezTo>
                  <a:cubicBezTo>
                    <a:pt x="22" y="146"/>
                    <a:pt x="22" y="146"/>
                    <a:pt x="22" y="146"/>
                  </a:cubicBezTo>
                  <a:cubicBezTo>
                    <a:pt x="23" y="125"/>
                    <a:pt x="28" y="106"/>
                    <a:pt x="38" y="89"/>
                  </a:cubicBezTo>
                  <a:cubicBezTo>
                    <a:pt x="44" y="93"/>
                    <a:pt x="44" y="93"/>
                    <a:pt x="44" y="93"/>
                  </a:cubicBezTo>
                  <a:cubicBezTo>
                    <a:pt x="48" y="86"/>
                    <a:pt x="48" y="86"/>
                    <a:pt x="48" y="86"/>
                  </a:cubicBezTo>
                  <a:cubicBezTo>
                    <a:pt x="41" y="83"/>
                    <a:pt x="41" y="83"/>
                    <a:pt x="41" y="83"/>
                  </a:cubicBezTo>
                  <a:cubicBezTo>
                    <a:pt x="52" y="66"/>
                    <a:pt x="66" y="52"/>
                    <a:pt x="83" y="41"/>
                  </a:cubicBezTo>
                  <a:cubicBezTo>
                    <a:pt x="87" y="48"/>
                    <a:pt x="87" y="48"/>
                    <a:pt x="87" y="48"/>
                  </a:cubicBezTo>
                  <a:cubicBezTo>
                    <a:pt x="93" y="44"/>
                    <a:pt x="93" y="44"/>
                    <a:pt x="93" y="44"/>
                  </a:cubicBezTo>
                  <a:cubicBezTo>
                    <a:pt x="89" y="37"/>
                    <a:pt x="89" y="37"/>
                    <a:pt x="89" y="37"/>
                  </a:cubicBezTo>
                  <a:cubicBezTo>
                    <a:pt x="106" y="28"/>
                    <a:pt x="126" y="23"/>
                    <a:pt x="146" y="22"/>
                  </a:cubicBezTo>
                  <a:cubicBezTo>
                    <a:pt x="146" y="45"/>
                    <a:pt x="146" y="45"/>
                    <a:pt x="146" y="45"/>
                  </a:cubicBezTo>
                  <a:cubicBezTo>
                    <a:pt x="154" y="45"/>
                    <a:pt x="154" y="45"/>
                    <a:pt x="154" y="45"/>
                  </a:cubicBezTo>
                  <a:cubicBezTo>
                    <a:pt x="154" y="22"/>
                    <a:pt x="154" y="22"/>
                    <a:pt x="154" y="22"/>
                  </a:cubicBezTo>
                  <a:cubicBezTo>
                    <a:pt x="174" y="23"/>
                    <a:pt x="193" y="28"/>
                    <a:pt x="210" y="37"/>
                  </a:cubicBezTo>
                  <a:cubicBezTo>
                    <a:pt x="207" y="44"/>
                    <a:pt x="207" y="44"/>
                    <a:pt x="207" y="44"/>
                  </a:cubicBezTo>
                  <a:cubicBezTo>
                    <a:pt x="213" y="48"/>
                    <a:pt x="213" y="48"/>
                    <a:pt x="213" y="48"/>
                  </a:cubicBezTo>
                  <a:cubicBezTo>
                    <a:pt x="217" y="41"/>
                    <a:pt x="217" y="41"/>
                    <a:pt x="217" y="41"/>
                  </a:cubicBezTo>
                  <a:cubicBezTo>
                    <a:pt x="234" y="52"/>
                    <a:pt x="248" y="66"/>
                    <a:pt x="258" y="83"/>
                  </a:cubicBezTo>
                  <a:cubicBezTo>
                    <a:pt x="252" y="86"/>
                    <a:pt x="252" y="86"/>
                    <a:pt x="252" y="86"/>
                  </a:cubicBezTo>
                  <a:cubicBezTo>
                    <a:pt x="256" y="93"/>
                    <a:pt x="256" y="93"/>
                    <a:pt x="256" y="93"/>
                  </a:cubicBezTo>
                  <a:cubicBezTo>
                    <a:pt x="262" y="89"/>
                    <a:pt x="262" y="89"/>
                    <a:pt x="262" y="89"/>
                  </a:cubicBezTo>
                  <a:cubicBezTo>
                    <a:pt x="271" y="106"/>
                    <a:pt x="277" y="125"/>
                    <a:pt x="277" y="146"/>
                  </a:cubicBezTo>
                  <a:cubicBezTo>
                    <a:pt x="255" y="146"/>
                    <a:pt x="255" y="146"/>
                    <a:pt x="255" y="146"/>
                  </a:cubicBezTo>
                  <a:cubicBezTo>
                    <a:pt x="255" y="153"/>
                    <a:pt x="255" y="153"/>
                    <a:pt x="255" y="153"/>
                  </a:cubicBezTo>
                  <a:cubicBezTo>
                    <a:pt x="277" y="153"/>
                    <a:pt x="277" y="153"/>
                    <a:pt x="277" y="153"/>
                  </a:cubicBezTo>
                  <a:cubicBezTo>
                    <a:pt x="276" y="174"/>
                    <a:pt x="271" y="193"/>
                    <a:pt x="262" y="210"/>
                  </a:cubicBezTo>
                  <a:cubicBezTo>
                    <a:pt x="256" y="206"/>
                    <a:pt x="256" y="206"/>
                    <a:pt x="256" y="206"/>
                  </a:cubicBezTo>
                  <a:cubicBezTo>
                    <a:pt x="252" y="213"/>
                    <a:pt x="252" y="213"/>
                    <a:pt x="252" y="213"/>
                  </a:cubicBezTo>
                  <a:cubicBezTo>
                    <a:pt x="258" y="217"/>
                    <a:pt x="258" y="217"/>
                    <a:pt x="258" y="217"/>
                  </a:cubicBezTo>
                  <a:cubicBezTo>
                    <a:pt x="248" y="233"/>
                    <a:pt x="234" y="248"/>
                    <a:pt x="217" y="258"/>
                  </a:cubicBezTo>
                  <a:close/>
                  <a:moveTo>
                    <a:pt x="158" y="158"/>
                  </a:moveTo>
                  <a:cubicBezTo>
                    <a:pt x="154" y="163"/>
                    <a:pt x="146" y="163"/>
                    <a:pt x="141" y="158"/>
                  </a:cubicBezTo>
                  <a:cubicBezTo>
                    <a:pt x="137" y="154"/>
                    <a:pt x="137" y="146"/>
                    <a:pt x="141" y="141"/>
                  </a:cubicBezTo>
                  <a:cubicBezTo>
                    <a:pt x="146" y="137"/>
                    <a:pt x="154" y="137"/>
                    <a:pt x="158" y="141"/>
                  </a:cubicBezTo>
                  <a:cubicBezTo>
                    <a:pt x="163" y="146"/>
                    <a:pt x="163" y="154"/>
                    <a:pt x="158" y="158"/>
                  </a:cubicBezTo>
                  <a:close/>
                  <a:moveTo>
                    <a:pt x="211" y="88"/>
                  </a:moveTo>
                  <a:cubicBezTo>
                    <a:pt x="134" y="123"/>
                    <a:pt x="134" y="123"/>
                    <a:pt x="134" y="123"/>
                  </a:cubicBezTo>
                  <a:cubicBezTo>
                    <a:pt x="125" y="132"/>
                    <a:pt x="125" y="132"/>
                    <a:pt x="125" y="132"/>
                  </a:cubicBezTo>
                  <a:cubicBezTo>
                    <a:pt x="88" y="211"/>
                    <a:pt x="88" y="211"/>
                    <a:pt x="88" y="211"/>
                  </a:cubicBezTo>
                  <a:cubicBezTo>
                    <a:pt x="168" y="174"/>
                    <a:pt x="168" y="174"/>
                    <a:pt x="168" y="174"/>
                  </a:cubicBezTo>
                  <a:cubicBezTo>
                    <a:pt x="176" y="166"/>
                    <a:pt x="176" y="166"/>
                    <a:pt x="176" y="166"/>
                  </a:cubicBezTo>
                  <a:lnTo>
                    <a:pt x="211" y="88"/>
                  </a:lnTo>
                  <a:close/>
                  <a:moveTo>
                    <a:pt x="135" y="165"/>
                  </a:moveTo>
                  <a:cubicBezTo>
                    <a:pt x="127" y="156"/>
                    <a:pt x="127" y="143"/>
                    <a:pt x="135" y="135"/>
                  </a:cubicBezTo>
                  <a:cubicBezTo>
                    <a:pt x="143" y="127"/>
                    <a:pt x="156" y="127"/>
                    <a:pt x="165" y="135"/>
                  </a:cubicBezTo>
                  <a:cubicBezTo>
                    <a:pt x="173" y="143"/>
                    <a:pt x="173" y="156"/>
                    <a:pt x="165" y="165"/>
                  </a:cubicBezTo>
                  <a:cubicBezTo>
                    <a:pt x="156" y="173"/>
                    <a:pt x="143" y="173"/>
                    <a:pt x="135" y="16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nvGrpSpPr>
          <p:cNvPr id="34" name="Group 33"/>
          <p:cNvGrpSpPr/>
          <p:nvPr/>
        </p:nvGrpSpPr>
        <p:grpSpPr>
          <a:xfrm>
            <a:off x="503237" y="2614425"/>
            <a:ext cx="11477956" cy="581262"/>
            <a:chOff x="709653" y="2580867"/>
            <a:chExt cx="11477956" cy="581262"/>
          </a:xfrm>
        </p:grpSpPr>
        <p:sp>
          <p:nvSpPr>
            <p:cNvPr id="7" name="Rectangle 6"/>
            <p:cNvSpPr/>
            <p:nvPr/>
          </p:nvSpPr>
          <p:spPr>
            <a:xfrm flipH="1">
              <a:off x="732175" y="2580867"/>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prstClr val="black">
                      <a:lumMod val="85000"/>
                      <a:lumOff val="15000"/>
                      <a:alpha val="99000"/>
                    </a:prstClr>
                  </a:solidFill>
                </a:rPr>
                <a:t>Achieve on-premise to Online </a:t>
              </a:r>
              <a:r>
                <a:rPr lang="en-US" sz="2400" dirty="0">
                  <a:solidFill>
                    <a:srgbClr val="F26522">
                      <a:alpha val="99000"/>
                    </a:srgbClr>
                  </a:solidFill>
                </a:rPr>
                <a:t>migration</a:t>
              </a:r>
            </a:p>
          </p:txBody>
        </p:sp>
        <p:sp>
          <p:nvSpPr>
            <p:cNvPr id="15" name="Rectangle 14"/>
            <p:cNvSpPr/>
            <p:nvPr/>
          </p:nvSpPr>
          <p:spPr>
            <a:xfrm>
              <a:off x="709653" y="2588157"/>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sp>
          <p:nvSpPr>
            <p:cNvPr id="31" name="Freeform 58"/>
            <p:cNvSpPr>
              <a:spLocks noEditPoints="1"/>
            </p:cNvSpPr>
            <p:nvPr/>
          </p:nvSpPr>
          <p:spPr bwMode="black">
            <a:xfrm>
              <a:off x="870179" y="2654002"/>
              <a:ext cx="442311" cy="474077"/>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grpSp>
        <p:nvGrpSpPr>
          <p:cNvPr id="39" name="Group 38"/>
          <p:cNvGrpSpPr/>
          <p:nvPr/>
        </p:nvGrpSpPr>
        <p:grpSpPr>
          <a:xfrm>
            <a:off x="503239" y="5182080"/>
            <a:ext cx="11477955" cy="573973"/>
            <a:chOff x="709653" y="5993903"/>
            <a:chExt cx="11477955" cy="573973"/>
          </a:xfrm>
        </p:grpSpPr>
        <p:sp>
          <p:nvSpPr>
            <p:cNvPr id="12" name="Rectangle 11"/>
            <p:cNvSpPr/>
            <p:nvPr/>
          </p:nvSpPr>
          <p:spPr>
            <a:xfrm flipH="1">
              <a:off x="732174" y="5993904"/>
              <a:ext cx="11455434" cy="573972"/>
            </a:xfrm>
            <a:prstGeom prst="rect">
              <a:avLst/>
            </a:prstGeom>
            <a:noFill/>
            <a:ln w="12700">
              <a:noFill/>
            </a:ln>
            <a:effectLst/>
          </p:spPr>
          <p:style>
            <a:lnRef idx="1">
              <a:schemeClr val="accent1"/>
            </a:lnRef>
            <a:fillRef idx="3">
              <a:schemeClr val="accent1"/>
            </a:fillRef>
            <a:effectRef idx="2">
              <a:schemeClr val="accent1"/>
            </a:effectRef>
            <a:fontRef idx="minor">
              <a:schemeClr val="lt1"/>
            </a:fontRef>
          </p:style>
          <p:txBody>
            <a:bodyPr wrap="square" lIns="223753" tIns="55938" rIns="223753" bIns="55938" rtlCol="0" anchor="ctr">
              <a:noAutofit/>
            </a:bodyPr>
            <a:lstStyle/>
            <a:p>
              <a:pPr marL="700243" defTabSz="558711"/>
              <a:r>
                <a:rPr lang="en-US" sz="2400" dirty="0">
                  <a:solidFill>
                    <a:prstClr val="black">
                      <a:lumMod val="85000"/>
                      <a:lumOff val="15000"/>
                      <a:alpha val="99000"/>
                    </a:prstClr>
                  </a:solidFill>
                </a:rPr>
                <a:t>Use the Project Online </a:t>
              </a:r>
              <a:r>
                <a:rPr lang="en-US" sz="2400" dirty="0">
                  <a:solidFill>
                    <a:prstClr val="black">
                      <a:lumMod val="85000"/>
                      <a:lumOff val="15000"/>
                      <a:alpha val="99000"/>
                    </a:prstClr>
                  </a:solidFill>
                  <a:hlinkClick r:id="rId10"/>
                </a:rPr>
                <a:t>Forum </a:t>
              </a:r>
              <a:r>
                <a:rPr lang="en-US" sz="2400" dirty="0">
                  <a:solidFill>
                    <a:prstClr val="black">
                      <a:lumMod val="85000"/>
                      <a:lumOff val="15000"/>
                      <a:alpha val="99000"/>
                    </a:prstClr>
                  </a:solidFill>
                </a:rPr>
                <a:t>and </a:t>
              </a:r>
              <a:r>
                <a:rPr lang="en-US" sz="2400" dirty="0">
                  <a:solidFill>
                    <a:prstClr val="black">
                      <a:lumMod val="85000"/>
                      <a:lumOff val="15000"/>
                      <a:alpha val="99000"/>
                    </a:prstClr>
                  </a:solidFill>
                  <a:hlinkClick r:id="rId11"/>
                </a:rPr>
                <a:t>Wiki </a:t>
              </a:r>
              <a:r>
                <a:rPr lang="en-US" sz="2400" dirty="0">
                  <a:solidFill>
                    <a:prstClr val="black">
                      <a:lumMod val="85000"/>
                      <a:lumOff val="15000"/>
                      <a:alpha val="99000"/>
                    </a:prstClr>
                  </a:solidFill>
                </a:rPr>
                <a:t>for Questions &amp; Answers</a:t>
              </a:r>
            </a:p>
          </p:txBody>
        </p:sp>
        <p:sp>
          <p:nvSpPr>
            <p:cNvPr id="20" name="Rectangle 19"/>
            <p:cNvSpPr/>
            <p:nvPr/>
          </p:nvSpPr>
          <p:spPr>
            <a:xfrm>
              <a:off x="709653" y="5993903"/>
              <a:ext cx="783724" cy="5739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93260" rIns="93260" bIns="93260" numCol="1" spcCol="0" rtlCol="0" fromWordArt="0" anchor="b" anchorCtr="0" forceAA="0" compatLnSpc="1">
              <a:prstTxWarp prst="textNoShape">
                <a:avLst/>
              </a:prstTxWarp>
              <a:noAutofit/>
            </a:bodyPr>
            <a:lstStyle/>
            <a:p>
              <a:pPr algn="r" defTabSz="931461"/>
              <a:endParaRPr lang="en-US" sz="1200" dirty="0">
                <a:solidFill>
                  <a:srgbClr val="FFFFFF"/>
                </a:solidFill>
              </a:endParaRPr>
            </a:p>
          </p:txBody>
        </p:sp>
        <p:sp>
          <p:nvSpPr>
            <p:cNvPr id="32" name="Freeform 64"/>
            <p:cNvSpPr>
              <a:spLocks noEditPoints="1"/>
            </p:cNvSpPr>
            <p:nvPr/>
          </p:nvSpPr>
          <p:spPr bwMode="black">
            <a:xfrm>
              <a:off x="815519" y="6054771"/>
              <a:ext cx="530178" cy="407177"/>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grpSp>
    </p:spTree>
    <p:extLst>
      <p:ext uri="{BB962C8B-B14F-4D97-AF65-F5344CB8AC3E}">
        <p14:creationId xmlns:p14="http://schemas.microsoft.com/office/powerpoint/2010/main" val="4204152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noChangeAspect="1"/>
          </p:cNvSpPr>
          <p:nvPr/>
        </p:nvSpPr>
        <p:spPr bwMode="auto">
          <a:xfrm>
            <a:off x="533565" y="2125662"/>
            <a:ext cx="1217568" cy="12175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149" tIns="46576" rIns="93149" bIns="46576"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49" name="Rectangle 48"/>
          <p:cNvSpPr>
            <a:spLocks noChangeAspect="1"/>
          </p:cNvSpPr>
          <p:nvPr/>
        </p:nvSpPr>
        <p:spPr bwMode="auto">
          <a:xfrm>
            <a:off x="533565" y="3486372"/>
            <a:ext cx="1217568" cy="12175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149" tIns="46576" rIns="93149" bIns="46576"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60" name="Rectangle 59"/>
          <p:cNvSpPr>
            <a:spLocks noChangeAspect="1"/>
          </p:cNvSpPr>
          <p:nvPr/>
        </p:nvSpPr>
        <p:spPr bwMode="auto">
          <a:xfrm>
            <a:off x="533565" y="4849335"/>
            <a:ext cx="1217568" cy="12175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149" tIns="46576" rIns="93149" bIns="46576"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4" name="Title 3"/>
          <p:cNvSpPr>
            <a:spLocks noGrp="1"/>
          </p:cNvSpPr>
          <p:nvPr>
            <p:ph type="title"/>
          </p:nvPr>
        </p:nvSpPr>
        <p:spPr>
          <a:xfrm>
            <a:off x="274651" y="295286"/>
            <a:ext cx="11889564" cy="917575"/>
          </a:xfrm>
        </p:spPr>
        <p:txBody>
          <a:bodyPr/>
          <a:lstStyle/>
          <a:p>
            <a:r>
              <a:rPr lang="en-US" dirty="0" smtClean="0"/>
              <a:t>Objectives and agenda</a:t>
            </a:r>
            <a:endParaRPr lang="en-US" dirty="0"/>
          </a:p>
        </p:txBody>
      </p:sp>
      <p:sp>
        <p:nvSpPr>
          <p:cNvPr id="22" name="Text Placeholder 4"/>
          <p:cNvSpPr txBox="1">
            <a:spLocks/>
          </p:cNvSpPr>
          <p:nvPr/>
        </p:nvSpPr>
        <p:spPr>
          <a:xfrm>
            <a:off x="1751145" y="2125662"/>
            <a:ext cx="10156633" cy="1221710"/>
          </a:xfrm>
          <a:prstGeom prst="rect">
            <a:avLst/>
          </a:prstGeom>
          <a:solidFill>
            <a:schemeClr val="tx1">
              <a:alpha val="5000"/>
            </a:schemeClr>
          </a:solidFill>
        </p:spPr>
        <p:txBody>
          <a:bodyPr lIns="139727" tIns="0" rIns="186302"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a:rPr>
              <a:t>The new Project</a:t>
            </a:r>
            <a:endParaRPr lang="en-US" sz="2000" spc="-71" dirty="0">
              <a:gradFill>
                <a:gsLst>
                  <a:gs pos="0">
                    <a:srgbClr val="505050"/>
                  </a:gs>
                  <a:gs pos="100000">
                    <a:srgbClr val="505050"/>
                  </a:gs>
                </a:gsLst>
                <a:lin ang="5400000" scaled="0"/>
              </a:gradFill>
              <a:latin typeface="Segoe UI"/>
            </a:endParaRPr>
          </a:p>
        </p:txBody>
      </p:sp>
      <p:sp>
        <p:nvSpPr>
          <p:cNvPr id="40" name="Text Placeholder 4"/>
          <p:cNvSpPr txBox="1">
            <a:spLocks/>
          </p:cNvSpPr>
          <p:nvPr/>
        </p:nvSpPr>
        <p:spPr>
          <a:xfrm>
            <a:off x="1751145" y="3482376"/>
            <a:ext cx="10156633" cy="1221710"/>
          </a:xfrm>
          <a:prstGeom prst="rect">
            <a:avLst/>
          </a:prstGeom>
          <a:solidFill>
            <a:schemeClr val="tx1">
              <a:alpha val="5000"/>
            </a:schemeClr>
          </a:solidFill>
        </p:spPr>
        <p:txBody>
          <a:bodyPr lIns="139727" tIns="0" rIns="186302"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a:rPr>
              <a:t>Demonstration</a:t>
            </a:r>
            <a:endParaRPr lang="en-US" sz="2000" spc="-71" dirty="0">
              <a:gradFill>
                <a:gsLst>
                  <a:gs pos="0">
                    <a:srgbClr val="505050"/>
                  </a:gs>
                  <a:gs pos="100000">
                    <a:srgbClr val="505050"/>
                  </a:gs>
                </a:gsLst>
                <a:lin ang="5400000" scaled="0"/>
              </a:gradFill>
              <a:latin typeface="Segoe UI"/>
            </a:endParaRPr>
          </a:p>
        </p:txBody>
      </p:sp>
      <p:sp>
        <p:nvSpPr>
          <p:cNvPr id="42" name="Text Placeholder 4"/>
          <p:cNvSpPr txBox="1">
            <a:spLocks/>
          </p:cNvSpPr>
          <p:nvPr/>
        </p:nvSpPr>
        <p:spPr>
          <a:xfrm>
            <a:off x="1751145" y="4837344"/>
            <a:ext cx="10156633" cy="1221710"/>
          </a:xfrm>
          <a:prstGeom prst="rect">
            <a:avLst/>
          </a:prstGeom>
          <a:solidFill>
            <a:schemeClr val="tx1">
              <a:alpha val="5000"/>
            </a:schemeClr>
          </a:solidFill>
        </p:spPr>
        <p:txBody>
          <a:bodyPr lIns="139727" tIns="0" rIns="186302"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0">
                      <a:srgbClr val="505050"/>
                    </a:gs>
                    <a:gs pos="100000">
                      <a:srgbClr val="505050"/>
                    </a:gs>
                  </a:gsLst>
                  <a:lin ang="5400000" scaled="0"/>
                </a:gradFill>
                <a:latin typeface="Segoe UI"/>
              </a:rPr>
              <a:t>Next Steps</a:t>
            </a:r>
            <a:endParaRPr lang="en-US" sz="2000" spc="-71" dirty="0">
              <a:gradFill>
                <a:gsLst>
                  <a:gs pos="0">
                    <a:srgbClr val="505050"/>
                  </a:gs>
                  <a:gs pos="100000">
                    <a:srgbClr val="505050"/>
                  </a:gs>
                </a:gsLst>
                <a:lin ang="5400000" scaled="0"/>
              </a:gradFill>
              <a:latin typeface="Segoe UI"/>
            </a:endParaRPr>
          </a:p>
        </p:txBody>
      </p:sp>
      <p:sp>
        <p:nvSpPr>
          <p:cNvPr id="15" name="Freeform 14"/>
          <p:cNvSpPr>
            <a:spLocks noEditPoints="1"/>
          </p:cNvSpPr>
          <p:nvPr/>
        </p:nvSpPr>
        <p:spPr bwMode="black">
          <a:xfrm>
            <a:off x="727377" y="5089551"/>
            <a:ext cx="829945" cy="737136"/>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845" tIns="41923" rIns="83845" bIns="41923" numCol="1" anchor="t" anchorCtr="0" compatLnSpc="1">
            <a:prstTxWarp prst="textNoShape">
              <a:avLst/>
            </a:prstTxWarp>
          </a:bodyPr>
          <a:lstStyle/>
          <a:p>
            <a:endParaRPr lang="en-US" sz="1600">
              <a:solidFill>
                <a:srgbClr val="FFFFFF"/>
              </a:solidFill>
            </a:endParaRPr>
          </a:p>
        </p:txBody>
      </p:sp>
      <p:sp>
        <p:nvSpPr>
          <p:cNvPr id="17" name="Text Placeholder 1"/>
          <p:cNvSpPr txBox="1">
            <a:spLocks/>
          </p:cNvSpPr>
          <p:nvPr/>
        </p:nvSpPr>
        <p:spPr>
          <a:xfrm>
            <a:off x="350849" y="1158018"/>
            <a:ext cx="11370961" cy="565027"/>
          </a:xfrm>
          <a:prstGeom prst="rect">
            <a:avLst/>
          </a:prstGeom>
        </p:spPr>
        <p:txBody>
          <a:bodyPr lIns="91332" tIns="45667" rIns="91332" bIns="45667"/>
          <a:lstStyle>
            <a:lvl1pPr marL="339725" marR="0" indent="-339725" algn="l" defTabSz="914363" rtl="0" eaLnBrk="1" fontAlgn="auto" latinLnBrk="0" hangingPunct="1">
              <a:lnSpc>
                <a:spcPct val="90000"/>
              </a:lnSpc>
              <a:spcBef>
                <a:spcPct val="20000"/>
              </a:spcBef>
              <a:spcAft>
                <a:spcPts val="0"/>
              </a:spcAft>
              <a:buClrTx/>
              <a:buSzPct val="90000"/>
              <a:buFont typeface="Arial" pitchFamily="34" charset="0"/>
              <a:buChar char="•"/>
              <a:tabLst/>
              <a:defRPr sz="3600" kern="1200" spc="-70" baseline="0">
                <a:gradFill>
                  <a:gsLst>
                    <a:gs pos="1250">
                      <a:schemeClr val="tx1"/>
                    </a:gs>
                    <a:gs pos="100000">
                      <a:schemeClr val="tx1"/>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tx1"/>
                    </a:gs>
                    <a:gs pos="100000">
                      <a:schemeClr val="tx1"/>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tx1"/>
                    </a:gs>
                    <a:gs pos="100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3055"/>
              </a:spcAft>
              <a:buNone/>
            </a:pPr>
            <a:r>
              <a:rPr lang="en-US" sz="3300" dirty="0">
                <a:solidFill>
                  <a:srgbClr val="012654"/>
                </a:solidFill>
              </a:rPr>
              <a:t>Microsoft’s PPM Overview</a:t>
            </a:r>
          </a:p>
        </p:txBody>
      </p:sp>
      <p:sp>
        <p:nvSpPr>
          <p:cNvPr id="12" name="Freeform 14"/>
          <p:cNvSpPr>
            <a:spLocks noEditPoints="1"/>
          </p:cNvSpPr>
          <p:nvPr/>
        </p:nvSpPr>
        <p:spPr bwMode="black">
          <a:xfrm>
            <a:off x="808037" y="3662567"/>
            <a:ext cx="690260" cy="730494"/>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06" tIns="41103" rIns="82206" bIns="41103" numCol="1" rtlCol="0" anchor="ctr" anchorCtr="0" compatLnSpc="1">
            <a:prstTxWarp prst="textNoShape">
              <a:avLst/>
            </a:prstTxWarp>
          </a:bodyPr>
          <a:lstStyle/>
          <a:p>
            <a:pPr defTabSz="739870"/>
            <a:endParaRPr lang="en-US" spc="-122">
              <a:solidFill>
                <a:srgbClr val="505050">
                  <a:lumMod val="50000"/>
                </a:srgbClr>
              </a:solidFill>
              <a:latin typeface="Segoe Light"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4401"/>
          <a:stretch/>
        </p:blipFill>
        <p:spPr>
          <a:xfrm>
            <a:off x="727377" y="2319914"/>
            <a:ext cx="878410" cy="795736"/>
          </a:xfrm>
          <a:prstGeom prst="rect">
            <a:avLst/>
          </a:prstGeom>
        </p:spPr>
      </p:pic>
    </p:spTree>
    <p:extLst>
      <p:ext uri="{BB962C8B-B14F-4D97-AF65-F5344CB8AC3E}">
        <p14:creationId xmlns:p14="http://schemas.microsoft.com/office/powerpoint/2010/main" val="91851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a:t>The new Microsoft Project</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34401"/>
          <a:stretch/>
        </p:blipFill>
        <p:spPr>
          <a:xfrm>
            <a:off x="11476037" y="144462"/>
            <a:ext cx="878410" cy="795736"/>
          </a:xfrm>
          <a:prstGeom prst="rect">
            <a:avLst/>
          </a:prstGeom>
        </p:spPr>
      </p:pic>
    </p:spTree>
    <p:extLst>
      <p:ext uri="{BB962C8B-B14F-4D97-AF65-F5344CB8AC3E}">
        <p14:creationId xmlns:p14="http://schemas.microsoft.com/office/powerpoint/2010/main" val="2996774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Business challenges </a:t>
            </a:r>
          </a:p>
        </p:txBody>
      </p:sp>
      <p:grpSp>
        <p:nvGrpSpPr>
          <p:cNvPr id="23" name="Group 22"/>
          <p:cNvGrpSpPr/>
          <p:nvPr/>
        </p:nvGrpSpPr>
        <p:grpSpPr>
          <a:xfrm>
            <a:off x="470436"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195" fontAlgn="base">
                <a:spcBef>
                  <a:spcPct val="0"/>
                </a:spcBef>
                <a:spcAft>
                  <a:spcPct val="0"/>
                </a:spcAft>
                <a:tabLst>
                  <a:tab pos="2854338" algn="l"/>
                </a:tabLst>
              </a:pPr>
              <a:r>
                <a:rPr lang="en-US" sz="2900"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85"/>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195" fontAlgn="base">
                <a:spcBef>
                  <a:spcPct val="0"/>
                </a:spcBef>
                <a:spcAft>
                  <a:spcPct val="0"/>
                </a:spcAft>
                <a:tabLst>
                  <a:tab pos="2854338" algn="l"/>
                </a:tabLst>
              </a:pPr>
              <a:r>
                <a:rPr lang="en-US" sz="2900"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195" fontAlgn="base">
                <a:spcBef>
                  <a:spcPct val="0"/>
                </a:spcBef>
                <a:spcAft>
                  <a:spcPct val="0"/>
                </a:spcAft>
                <a:tabLst>
                  <a:tab pos="2854338" algn="l"/>
                </a:tabLst>
              </a:pPr>
              <a:r>
                <a:rPr lang="en-US" sz="2900" spc="-153" dirty="0">
                  <a:solidFill>
                    <a:srgbClr val="FFFFFF"/>
                  </a:solidFill>
                  <a:ea typeface="Segoe UI" pitchFamily="34" charset="0"/>
                  <a:cs typeface="Segoe UI" pitchFamily="34" charset="0"/>
                </a:rPr>
                <a:t>                                            </a:t>
              </a:r>
              <a:r>
                <a:rPr lang="en-US" sz="2900"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195" fontAlgn="base">
                <a:spcBef>
                  <a:spcPct val="0"/>
                </a:spcBef>
                <a:spcAft>
                  <a:spcPct val="0"/>
                </a:spcAft>
                <a:tabLst>
                  <a:tab pos="2854338" algn="l"/>
                </a:tabLst>
              </a:pPr>
              <a:r>
                <a:rPr lang="en-US" sz="2900"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91517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5500" dirty="0"/>
              <a:t>Introducing | </a:t>
            </a:r>
            <a:r>
              <a:rPr lang="en-US" sz="5500" dirty="0">
                <a:solidFill>
                  <a:srgbClr val="009E49"/>
                </a:solidFill>
              </a:rPr>
              <a:t>The New Project</a:t>
            </a:r>
          </a:p>
        </p:txBody>
      </p:sp>
      <p:grpSp>
        <p:nvGrpSpPr>
          <p:cNvPr id="2" name="Group 1"/>
          <p:cNvGrpSpPr/>
          <p:nvPr/>
        </p:nvGrpSpPr>
        <p:grpSpPr>
          <a:xfrm>
            <a:off x="9270701" y="1327620"/>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1195"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20"/>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1195" fontAlgn="base">
                    <a:lnSpc>
                      <a:spcPct val="90000"/>
                    </a:lnSpc>
                    <a:spcBef>
                      <a:spcPct val="0"/>
                    </a:spcBef>
                    <a:spcAft>
                      <a:spcPct val="0"/>
                    </a:spcAft>
                  </a:pPr>
                  <a:endParaRPr lang="en-US" sz="29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1195"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1195" fontAlgn="base">
                <a:lnSpc>
                  <a:spcPct val="90000"/>
                </a:lnSpc>
                <a:spcBef>
                  <a:spcPct val="0"/>
                </a:spcBef>
                <a:spcAft>
                  <a:spcPct val="0"/>
                </a:spcAft>
              </a:pPr>
              <a:r>
                <a:rPr lang="en-US" sz="2900"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20"/>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1195" fontAlgn="base">
                <a:lnSpc>
                  <a:spcPct val="90000"/>
                </a:lnSpc>
                <a:spcAft>
                  <a:spcPts val="1224"/>
                </a:spcAft>
              </a:pPr>
              <a:r>
                <a:rPr lang="en-US" spc="-71" dirty="0">
                  <a:gradFill>
                    <a:gsLst>
                      <a:gs pos="100000">
                        <a:srgbClr val="797A7D"/>
                      </a:gs>
                      <a:gs pos="0">
                        <a:srgbClr val="797A7D"/>
                      </a:gs>
                    </a:gsLst>
                    <a:lin ang="5400000" scaled="0"/>
                  </a:gra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1195" fontAlgn="base">
                    <a:lnSpc>
                      <a:spcPct val="90000"/>
                    </a:lnSpc>
                    <a:spcBef>
                      <a:spcPct val="0"/>
                    </a:spcBef>
                    <a:spcAft>
                      <a:spcPct val="0"/>
                    </a:spcAft>
                  </a:pPr>
                  <a:r>
                    <a:rPr lang="en-US" sz="2900"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02329003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Demonstration</a:t>
            </a:r>
            <a:endParaRPr lang="en-US" dirty="0"/>
          </a:p>
        </p:txBody>
      </p:sp>
      <p:sp>
        <p:nvSpPr>
          <p:cNvPr id="4" name="Freeform 14"/>
          <p:cNvSpPr>
            <a:spLocks noEditPoints="1"/>
          </p:cNvSpPr>
          <p:nvPr/>
        </p:nvSpPr>
        <p:spPr bwMode="black">
          <a:xfrm>
            <a:off x="11552249" y="144462"/>
            <a:ext cx="690260" cy="730494"/>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206" tIns="41103" rIns="82206" bIns="41103" numCol="1" rtlCol="0" anchor="ctr" anchorCtr="0" compatLnSpc="1">
            <a:prstTxWarp prst="textNoShape">
              <a:avLst/>
            </a:prstTxWarp>
          </a:bodyPr>
          <a:lstStyle/>
          <a:p>
            <a:pPr defTabSz="739870"/>
            <a:endParaRPr lang="en-US" spc="-122">
              <a:solidFill>
                <a:srgbClr val="FFFFFF">
                  <a:lumMod val="50000"/>
                </a:srgbClr>
              </a:solidFill>
              <a:latin typeface="Segoe Light" pitchFamily="34" charset="0"/>
            </a:endParaRPr>
          </a:p>
        </p:txBody>
      </p:sp>
    </p:spTree>
    <p:extLst>
      <p:ext uri="{BB962C8B-B14F-4D97-AF65-F5344CB8AC3E}">
        <p14:creationId xmlns:p14="http://schemas.microsoft.com/office/powerpoint/2010/main" val="392038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Microsoft’s project </a:t>
            </a:r>
            <a:r>
              <a:rPr lang="en-US" dirty="0"/>
              <a:t>p</a:t>
            </a:r>
            <a:r>
              <a:rPr lang="en-US" dirty="0" smtClean="0"/>
              <a:t>ortfolio </a:t>
            </a:r>
            <a:r>
              <a:rPr lang="en-US" dirty="0"/>
              <a:t>m</a:t>
            </a:r>
            <a:r>
              <a:rPr lang="en-US" dirty="0" smtClean="0"/>
              <a:t>anagement</a:t>
            </a:r>
            <a:endParaRPr lang="en-US" dirty="0"/>
          </a:p>
        </p:txBody>
      </p:sp>
      <p:sp>
        <p:nvSpPr>
          <p:cNvPr id="3" name="Rectangle 2"/>
          <p:cNvSpPr/>
          <p:nvPr/>
        </p:nvSpPr>
        <p:spPr bwMode="auto">
          <a:xfrm>
            <a:off x="6280349" y="2181431"/>
            <a:ext cx="1902511" cy="241258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32" tIns="45667" rIns="91332" bIns="45667" rtlCol="0" anchor="ctr"/>
          <a:lstStyle/>
          <a:p>
            <a:pPr algn="ctr"/>
            <a:endParaRPr lang="en-US">
              <a:solidFill>
                <a:srgbClr val="FFFFFF"/>
              </a:solidFill>
              <a:cs typeface="Segoe UI" panose="020B0502040204020203" pitchFamily="34" charset="0"/>
            </a:endParaRPr>
          </a:p>
        </p:txBody>
      </p:sp>
      <p:sp>
        <p:nvSpPr>
          <p:cNvPr id="4" name="Rectangle 3"/>
          <p:cNvSpPr/>
          <p:nvPr>
            <p:custDataLst>
              <p:tags r:id="rId1"/>
            </p:custDataLst>
          </p:nvPr>
        </p:nvSpPr>
        <p:spPr bwMode="auto">
          <a:xfrm>
            <a:off x="6280348" y="2181445"/>
            <a:ext cx="1902511" cy="192025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49" tIns="46576" rIns="46576" bIns="93149" numCol="1" spcCol="0" rtlCol="0" fromWordArt="0" anchor="b" anchorCtr="0" forceAA="0" compatLnSpc="1">
            <a:prstTxWarp prst="textNoShape">
              <a:avLst/>
            </a:prstTxWarp>
            <a:noAutofit/>
          </a:bodyPr>
          <a:lstStyle/>
          <a:p>
            <a:pPr algn="ctr" defTabSz="931195" fontAlgn="base">
              <a:spcBef>
                <a:spcPct val="0"/>
              </a:spcBef>
              <a:spcAft>
                <a:spcPct val="0"/>
              </a:spcAft>
            </a:pPr>
            <a:endParaRPr lang="en-US" sz="1200" spc="-51" dirty="0" err="1">
              <a:gradFill flip="none" rotWithShape="1">
                <a:gsLst>
                  <a:gs pos="0">
                    <a:srgbClr val="FFFFFF"/>
                  </a:gs>
                  <a:gs pos="100000">
                    <a:srgbClr val="FFFFFF"/>
                  </a:gs>
                </a:gsLst>
                <a:lin ang="5400000" scaled="0"/>
                <a:tileRect/>
              </a:gradFill>
              <a:ea typeface="Segoe UI" panose="020B0502040204020203" pitchFamily="34" charset="0"/>
              <a:cs typeface="Segoe UI" panose="020B0502040204020203" pitchFamily="34" charset="0"/>
            </a:endParaRPr>
          </a:p>
        </p:txBody>
      </p:sp>
      <p:sp>
        <p:nvSpPr>
          <p:cNvPr id="5" name="Text Placeholder 4"/>
          <p:cNvSpPr txBox="1">
            <a:spLocks/>
          </p:cNvSpPr>
          <p:nvPr/>
        </p:nvSpPr>
        <p:spPr>
          <a:xfrm>
            <a:off x="6280349" y="4111005"/>
            <a:ext cx="1902511" cy="421154"/>
          </a:xfrm>
          <a:prstGeom prst="rect">
            <a:avLst/>
          </a:prstGeom>
        </p:spPr>
        <p:txBody>
          <a:bodyPr wrap="square" lIns="139727" tIns="74521" rIns="13972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gradFill>
                  <a:gsLst>
                    <a:gs pos="5417">
                      <a:srgbClr val="505050"/>
                    </a:gs>
                    <a:gs pos="28000">
                      <a:srgbClr val="505050"/>
                    </a:gs>
                  </a:gsLst>
                  <a:lin ang="5400000" scaled="0"/>
                </a:gradFill>
                <a:cs typeface="Segoe UI" panose="020B0502040204020203" pitchFamily="34" charset="0"/>
              </a:rPr>
              <a:t>Plan</a:t>
            </a:r>
          </a:p>
        </p:txBody>
      </p:sp>
      <p:sp>
        <p:nvSpPr>
          <p:cNvPr id="6" name="Rectangle 5"/>
          <p:cNvSpPr/>
          <p:nvPr/>
        </p:nvSpPr>
        <p:spPr bwMode="auto">
          <a:xfrm>
            <a:off x="4257382" y="2181431"/>
            <a:ext cx="1902511" cy="241258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32" tIns="45667" rIns="91332" bIns="45667" rtlCol="0" anchor="ctr"/>
          <a:lstStyle/>
          <a:p>
            <a:pPr algn="ctr"/>
            <a:endParaRPr lang="en-US">
              <a:solidFill>
                <a:srgbClr val="FFFFFF"/>
              </a:solidFill>
              <a:cs typeface="Segoe UI" panose="020B0502040204020203" pitchFamily="34" charset="0"/>
            </a:endParaRPr>
          </a:p>
        </p:txBody>
      </p:sp>
      <p:sp>
        <p:nvSpPr>
          <p:cNvPr id="7" name="Rectangle 6"/>
          <p:cNvSpPr/>
          <p:nvPr>
            <p:custDataLst>
              <p:tags r:id="rId2"/>
            </p:custDataLst>
          </p:nvPr>
        </p:nvSpPr>
        <p:spPr bwMode="auto">
          <a:xfrm>
            <a:off x="4257381" y="2181445"/>
            <a:ext cx="1902511" cy="192025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49" tIns="46576" rIns="46576" bIns="93149" numCol="1" spcCol="0" rtlCol="0" fromWordArt="0" anchor="b" anchorCtr="0" forceAA="0" compatLnSpc="1">
            <a:prstTxWarp prst="textNoShape">
              <a:avLst/>
            </a:prstTxWarp>
            <a:noAutofit/>
          </a:bodyPr>
          <a:lstStyle/>
          <a:p>
            <a:pPr algn="ctr" defTabSz="931195" fontAlgn="base">
              <a:spcBef>
                <a:spcPct val="0"/>
              </a:spcBef>
              <a:spcAft>
                <a:spcPct val="0"/>
              </a:spcAft>
            </a:pPr>
            <a:endParaRPr lang="en-US" sz="1200"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8" name="Text Placeholder 4"/>
          <p:cNvSpPr txBox="1">
            <a:spLocks/>
          </p:cNvSpPr>
          <p:nvPr/>
        </p:nvSpPr>
        <p:spPr>
          <a:xfrm>
            <a:off x="4257382" y="4111005"/>
            <a:ext cx="1902511" cy="421154"/>
          </a:xfrm>
          <a:prstGeom prst="rect">
            <a:avLst/>
          </a:prstGeom>
        </p:spPr>
        <p:txBody>
          <a:bodyPr wrap="square" lIns="139727" tIns="74521" rIns="13972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gradFill>
                  <a:gsLst>
                    <a:gs pos="5417">
                      <a:srgbClr val="505050"/>
                    </a:gs>
                    <a:gs pos="28000">
                      <a:srgbClr val="505050"/>
                    </a:gs>
                  </a:gsLst>
                  <a:lin ang="5400000" scaled="0"/>
                </a:gradFill>
                <a:cs typeface="Segoe UI" panose="020B0502040204020203" pitchFamily="34" charset="0"/>
              </a:rPr>
              <a:t>Select</a:t>
            </a:r>
          </a:p>
        </p:txBody>
      </p:sp>
      <p:sp>
        <p:nvSpPr>
          <p:cNvPr id="9" name="Rectangle 8"/>
          <p:cNvSpPr/>
          <p:nvPr/>
        </p:nvSpPr>
        <p:spPr bwMode="auto">
          <a:xfrm>
            <a:off x="2234439" y="2181431"/>
            <a:ext cx="1902511" cy="241258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32" tIns="45667" rIns="91332" bIns="45667" rtlCol="0" anchor="ctr"/>
          <a:lstStyle/>
          <a:p>
            <a:pPr algn="ctr"/>
            <a:endParaRPr lang="en-US">
              <a:solidFill>
                <a:srgbClr val="FFFFFF"/>
              </a:solidFill>
              <a:cs typeface="Segoe UI" panose="020B0502040204020203" pitchFamily="34" charset="0"/>
            </a:endParaRPr>
          </a:p>
        </p:txBody>
      </p:sp>
      <p:sp>
        <p:nvSpPr>
          <p:cNvPr id="10" name="Rectangle 9"/>
          <p:cNvSpPr/>
          <p:nvPr>
            <p:custDataLst>
              <p:tags r:id="rId3"/>
            </p:custDataLst>
          </p:nvPr>
        </p:nvSpPr>
        <p:spPr bwMode="auto">
          <a:xfrm>
            <a:off x="2234438" y="2181445"/>
            <a:ext cx="1902511" cy="19202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49" tIns="46576" rIns="46576" bIns="93149" numCol="1" spcCol="0" rtlCol="0" fromWordArt="0" anchor="b" anchorCtr="0" forceAA="0" compatLnSpc="1">
            <a:prstTxWarp prst="textNoShape">
              <a:avLst/>
            </a:prstTxWarp>
            <a:noAutofit/>
          </a:bodyPr>
          <a:lstStyle/>
          <a:p>
            <a:pPr algn="ctr" defTabSz="931195" fontAlgn="base">
              <a:spcBef>
                <a:spcPct val="0"/>
              </a:spcBef>
              <a:spcAft>
                <a:spcPct val="0"/>
              </a:spcAft>
            </a:pPr>
            <a:endParaRPr lang="en-US" sz="1200"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11" name="Text Placeholder 4"/>
          <p:cNvSpPr txBox="1">
            <a:spLocks/>
          </p:cNvSpPr>
          <p:nvPr/>
        </p:nvSpPr>
        <p:spPr>
          <a:xfrm>
            <a:off x="2234439" y="4111005"/>
            <a:ext cx="1902511" cy="421154"/>
          </a:xfrm>
          <a:prstGeom prst="rect">
            <a:avLst/>
          </a:prstGeom>
        </p:spPr>
        <p:txBody>
          <a:bodyPr wrap="square" lIns="139727" tIns="74521" rIns="13972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gradFill>
                  <a:gsLst>
                    <a:gs pos="5417">
                      <a:srgbClr val="505050"/>
                    </a:gs>
                    <a:gs pos="28000">
                      <a:srgbClr val="505050"/>
                    </a:gs>
                  </a:gsLst>
                  <a:lin ang="5400000" scaled="0"/>
                </a:gradFill>
                <a:cs typeface="Segoe UI" panose="020B0502040204020203" pitchFamily="34" charset="0"/>
              </a:rPr>
              <a:t>Create</a:t>
            </a:r>
          </a:p>
        </p:txBody>
      </p:sp>
      <p:sp>
        <p:nvSpPr>
          <p:cNvPr id="12" name="Rectangle 11"/>
          <p:cNvSpPr/>
          <p:nvPr/>
        </p:nvSpPr>
        <p:spPr bwMode="auto">
          <a:xfrm>
            <a:off x="8291731" y="2181431"/>
            <a:ext cx="1902511" cy="2412582"/>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32" tIns="45667" rIns="91332" bIns="45667" rtlCol="0" anchor="ctr"/>
          <a:lstStyle/>
          <a:p>
            <a:pPr algn="ctr"/>
            <a:endParaRPr lang="en-US">
              <a:solidFill>
                <a:srgbClr val="FFFFFF"/>
              </a:solidFill>
              <a:cs typeface="Segoe UI" panose="020B0502040204020203" pitchFamily="34" charset="0"/>
            </a:endParaRPr>
          </a:p>
        </p:txBody>
      </p:sp>
      <p:sp>
        <p:nvSpPr>
          <p:cNvPr id="13" name="Rectangle 12"/>
          <p:cNvSpPr/>
          <p:nvPr>
            <p:custDataLst>
              <p:tags r:id="rId4"/>
            </p:custDataLst>
          </p:nvPr>
        </p:nvSpPr>
        <p:spPr bwMode="auto">
          <a:xfrm>
            <a:off x="8291730" y="2181445"/>
            <a:ext cx="1902511" cy="192025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49" tIns="46576" rIns="46576" bIns="93149" numCol="1" spcCol="0" rtlCol="0" fromWordArt="0" anchor="b" anchorCtr="0" forceAA="0" compatLnSpc="1">
            <a:prstTxWarp prst="textNoShape">
              <a:avLst/>
            </a:prstTxWarp>
            <a:noAutofit/>
          </a:bodyPr>
          <a:lstStyle/>
          <a:p>
            <a:pPr algn="ctr" defTabSz="931195" fontAlgn="base">
              <a:spcBef>
                <a:spcPct val="0"/>
              </a:spcBef>
              <a:spcAft>
                <a:spcPct val="0"/>
              </a:spcAft>
            </a:pPr>
            <a:endParaRPr lang="en-US" sz="1200" spc="-51" dirty="0" err="1">
              <a:gradFill flip="none" rotWithShape="1">
                <a:gsLst>
                  <a:gs pos="0">
                    <a:srgbClr val="000000"/>
                  </a:gs>
                  <a:gs pos="100000">
                    <a:srgbClr val="000000"/>
                  </a:gs>
                </a:gsLst>
                <a:lin ang="5400000" scaled="0"/>
                <a:tileRect/>
              </a:gradFill>
              <a:ea typeface="Segoe UI" panose="020B0502040204020203" pitchFamily="34" charset="0"/>
              <a:cs typeface="Segoe UI" panose="020B0502040204020203" pitchFamily="34" charset="0"/>
            </a:endParaRPr>
          </a:p>
        </p:txBody>
      </p:sp>
      <p:sp>
        <p:nvSpPr>
          <p:cNvPr id="14" name="Text Placeholder 4"/>
          <p:cNvSpPr txBox="1">
            <a:spLocks/>
          </p:cNvSpPr>
          <p:nvPr/>
        </p:nvSpPr>
        <p:spPr>
          <a:xfrm>
            <a:off x="8291731" y="4111005"/>
            <a:ext cx="1902511" cy="421154"/>
          </a:xfrm>
          <a:prstGeom prst="rect">
            <a:avLst/>
          </a:prstGeom>
        </p:spPr>
        <p:txBody>
          <a:bodyPr wrap="square" lIns="139727" tIns="74521" rIns="13972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dirty="0">
                <a:gradFill>
                  <a:gsLst>
                    <a:gs pos="5417">
                      <a:srgbClr val="505050"/>
                    </a:gs>
                    <a:gs pos="28000">
                      <a:srgbClr val="505050"/>
                    </a:gs>
                  </a:gsLst>
                  <a:lin ang="5400000" scaled="0"/>
                </a:gradFill>
                <a:cs typeface="Segoe UI" panose="020B0502040204020203" pitchFamily="34" charset="0"/>
              </a:rPr>
              <a:t>Manage</a:t>
            </a: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7571" y="2654193"/>
            <a:ext cx="1002414" cy="1015201"/>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43238" y="2450912"/>
            <a:ext cx="1192204" cy="1294191"/>
          </a:xfrm>
          <a:prstGeom prst="rect">
            <a:avLst/>
          </a:prstGeom>
        </p:spPr>
      </p:pic>
      <p:pic>
        <p:nvPicPr>
          <p:cNvPr id="21" name="Picture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42630" y="2520173"/>
            <a:ext cx="481066" cy="1149213"/>
          </a:xfrm>
          <a:prstGeom prst="rect">
            <a:avLst/>
          </a:prstGeom>
        </p:spPr>
      </p:pic>
      <p:pic>
        <p:nvPicPr>
          <p:cNvPr id="22" name="Picture 47" descr="C:\Users\sakuu\Documents\Ballmer MGX 2011\Tile Icons\Calendar.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black">
          <a:xfrm>
            <a:off x="6729624" y="2706845"/>
            <a:ext cx="1008327" cy="92276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2234438" y="4830071"/>
            <a:ext cx="1902511" cy="406211"/>
          </a:xfrm>
          <a:prstGeom prst="rect">
            <a:avLst/>
          </a:prstGeom>
          <a:noFill/>
        </p:spPr>
        <p:txBody>
          <a:bodyPr wrap="square" lIns="91332" tIns="45667" rIns="91332" bIns="45667" rtlCol="0">
            <a:spAutoFit/>
          </a:bodyPr>
          <a:lstStyle/>
          <a:p>
            <a:r>
              <a:rPr lang="en-US" sz="2000" i="1" dirty="0">
                <a:solidFill>
                  <a:srgbClr val="505050"/>
                </a:solidFill>
                <a:cs typeface="Segoe UI" panose="020B0502040204020203" pitchFamily="34" charset="0"/>
              </a:rPr>
              <a:t>Demand Mgmt</a:t>
            </a:r>
          </a:p>
        </p:txBody>
      </p:sp>
      <p:sp>
        <p:nvSpPr>
          <p:cNvPr id="24" name="TextBox 23"/>
          <p:cNvSpPr txBox="1"/>
          <p:nvPr/>
        </p:nvSpPr>
        <p:spPr>
          <a:xfrm>
            <a:off x="4257381" y="4830076"/>
            <a:ext cx="1902511" cy="400002"/>
          </a:xfrm>
          <a:prstGeom prst="rect">
            <a:avLst/>
          </a:prstGeom>
          <a:noFill/>
        </p:spPr>
        <p:txBody>
          <a:bodyPr wrap="square" lIns="91332" tIns="45667" rIns="91332" bIns="45667" rtlCol="0">
            <a:spAutoFit/>
          </a:bodyPr>
          <a:lstStyle/>
          <a:p>
            <a:r>
              <a:rPr lang="en-US" sz="2000" i="1" dirty="0">
                <a:solidFill>
                  <a:srgbClr val="505050"/>
                </a:solidFill>
                <a:cs typeface="Segoe UI" panose="020B0502040204020203" pitchFamily="34" charset="0"/>
              </a:rPr>
              <a:t>Portfolio </a:t>
            </a:r>
            <a:r>
              <a:rPr lang="en-US" sz="2000" dirty="0">
                <a:solidFill>
                  <a:srgbClr val="505050"/>
                </a:solidFill>
              </a:rPr>
              <a:t>Mgmt</a:t>
            </a:r>
            <a:endParaRPr lang="en-US" sz="2000" i="1" dirty="0">
              <a:solidFill>
                <a:srgbClr val="505050"/>
              </a:solidFill>
              <a:cs typeface="Segoe UI" panose="020B0502040204020203" pitchFamily="34" charset="0"/>
            </a:endParaRPr>
          </a:p>
        </p:txBody>
      </p:sp>
      <p:sp>
        <p:nvSpPr>
          <p:cNvPr id="25" name="TextBox 24"/>
          <p:cNvSpPr txBox="1"/>
          <p:nvPr/>
        </p:nvSpPr>
        <p:spPr>
          <a:xfrm>
            <a:off x="6280348" y="4830070"/>
            <a:ext cx="1902511" cy="720114"/>
          </a:xfrm>
          <a:prstGeom prst="rect">
            <a:avLst/>
          </a:prstGeom>
          <a:noFill/>
        </p:spPr>
        <p:txBody>
          <a:bodyPr wrap="square" lIns="91332" tIns="45667" rIns="91332" bIns="45667" rtlCol="0">
            <a:spAutoFit/>
          </a:bodyPr>
          <a:lstStyle/>
          <a:p>
            <a:r>
              <a:rPr lang="en-US" sz="2000" i="1" dirty="0">
                <a:solidFill>
                  <a:srgbClr val="505050"/>
                </a:solidFill>
                <a:cs typeface="Segoe UI" panose="020B0502040204020203" pitchFamily="34" charset="0"/>
              </a:rPr>
              <a:t>Work Planning</a:t>
            </a:r>
          </a:p>
          <a:p>
            <a:r>
              <a:rPr lang="en-US" sz="2000" i="1" dirty="0">
                <a:solidFill>
                  <a:srgbClr val="505050"/>
                </a:solidFill>
                <a:cs typeface="Segoe UI" panose="020B0502040204020203" pitchFamily="34" charset="0"/>
              </a:rPr>
              <a:t>Resource Mgmt</a:t>
            </a:r>
          </a:p>
        </p:txBody>
      </p:sp>
      <p:sp>
        <p:nvSpPr>
          <p:cNvPr id="26" name="TextBox 25"/>
          <p:cNvSpPr txBox="1"/>
          <p:nvPr/>
        </p:nvSpPr>
        <p:spPr>
          <a:xfrm>
            <a:off x="8303291" y="4830082"/>
            <a:ext cx="1902511" cy="1034018"/>
          </a:xfrm>
          <a:prstGeom prst="rect">
            <a:avLst/>
          </a:prstGeom>
          <a:noFill/>
        </p:spPr>
        <p:txBody>
          <a:bodyPr wrap="square" lIns="91332" tIns="45667" rIns="91332" bIns="45667" rtlCol="0">
            <a:spAutoFit/>
          </a:bodyPr>
          <a:lstStyle/>
          <a:p>
            <a:r>
              <a:rPr lang="en-US" sz="2000" i="1" dirty="0">
                <a:solidFill>
                  <a:srgbClr val="505050"/>
                </a:solidFill>
                <a:cs typeface="Segoe UI" panose="020B0502040204020203" pitchFamily="34" charset="0"/>
              </a:rPr>
              <a:t>Collaboration &amp; Reporting</a:t>
            </a:r>
          </a:p>
          <a:p>
            <a:r>
              <a:rPr lang="en-US" sz="2000" i="1" dirty="0">
                <a:solidFill>
                  <a:srgbClr val="505050"/>
                </a:solidFill>
                <a:cs typeface="Segoe UI" panose="020B0502040204020203" pitchFamily="34" charset="0"/>
              </a:rPr>
              <a:t>Time Mgmt</a:t>
            </a:r>
          </a:p>
        </p:txBody>
      </p:sp>
    </p:spTree>
    <p:extLst>
      <p:ext uri="{BB962C8B-B14F-4D97-AF65-F5344CB8AC3E}">
        <p14:creationId xmlns:p14="http://schemas.microsoft.com/office/powerpoint/2010/main" val="333508890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Microsoft Project Online</a:t>
            </a:r>
            <a:endParaRPr lang="en-US" dirty="0"/>
          </a:p>
        </p:txBody>
      </p:sp>
      <p:sp>
        <p:nvSpPr>
          <p:cNvPr id="5" name="Text Placeholder 4"/>
          <p:cNvSpPr>
            <a:spLocks noGrp="1"/>
          </p:cNvSpPr>
          <p:nvPr>
            <p:ph type="body" sz="quarter" idx="12"/>
          </p:nvPr>
        </p:nvSpPr>
        <p:spPr/>
        <p:txBody>
          <a:bodyPr/>
          <a:lstStyle/>
          <a:p>
            <a:r>
              <a:rPr lang="en-US" dirty="0" smtClean="0"/>
              <a:t>Christophe Fiessinger</a:t>
            </a:r>
          </a:p>
          <a:p>
            <a:r>
              <a:rPr lang="en-US" sz="3200" dirty="0"/>
              <a:t>Pradeep GanapathyRaj</a:t>
            </a:r>
            <a:endParaRPr lang="en-US" dirty="0"/>
          </a:p>
        </p:txBody>
      </p:sp>
      <p:sp>
        <p:nvSpPr>
          <p:cNvPr id="2" name="Text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92337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2012-11-10T08:00:00+00:00</Event_x0020_Start_x0020_Date>
    <MS_x0020_Speaker xmlns="2295e2e7-0eeb-498e-8716-217bb2ee6ee3">
      <UserInfo>
        <DisplayName/>
        <AccountId xsi:nil="true"/>
        <AccountType/>
      </UserInfo>
    </MS_x0020_Speaker>
    <External_x0020_Speaker xmlns="2295e2e7-0eeb-498e-8716-217bb2ee6ee3"> Christophe Fiessinger, Pradeep GanapathyRaj</External_x0020_Speaker>
    <Session_x0020_Code xmlns="2295e2e7-0eeb-498e-8716-217bb2ee6ee3">SPC179</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Christophe Fiessinger, Pradeep GanapathyRaj</Speaker>
    <AverageRating xmlns="http://schemas.microsoft.com/sharepoint/v3" xsi:nil="true"/>
  </documentManagement>
</p:properties>
</file>

<file path=customXml/itemProps1.xml><?xml version="1.0" encoding="utf-8"?>
<ds:datastoreItem xmlns:ds="http://schemas.openxmlformats.org/officeDocument/2006/customXml" ds:itemID="{45832369-8D0D-4A47-9004-E3A99E338D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http://schemas.microsoft.com/sharepoint/v3"/>
    <ds:schemaRef ds:uri="http://purl.org/dc/terms/"/>
    <ds:schemaRef ds:uri="http://purl.org/dc/dcmitype/"/>
    <ds:schemaRef ds:uri="2295e2e7-0eeb-498e-8716-217bb2ee6ee3"/>
    <ds:schemaRef ds:uri="http://schemas.openxmlformats.org/package/2006/metadata/core-properties"/>
    <ds:schemaRef ds:uri="230e9df3-be65-4c73-a93b-d1236ebd677e"/>
    <ds:schemaRef ds:uri="032d541b-1b4e-4d91-93c7-b10533c52f7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42</TotalTime>
  <Words>2337</Words>
  <Application>Microsoft Office PowerPoint</Application>
  <PresentationFormat>Custom</PresentationFormat>
  <Paragraphs>196</Paragraphs>
  <Slides>21</Slides>
  <Notes>14</Notes>
  <HiddenSlides>0</HiddenSlides>
  <MMClips>0</MMClips>
  <ScaleCrop>false</ScaleCrop>
  <HeadingPairs>
    <vt:vector size="4" baseType="variant">
      <vt:variant>
        <vt:lpstr>Theme</vt:lpstr>
      </vt:variant>
      <vt:variant>
        <vt:i4>6</vt:i4>
      </vt:variant>
      <vt:variant>
        <vt:lpstr>Slide Titles</vt:lpstr>
      </vt:variant>
      <vt:variant>
        <vt:i4>21</vt:i4>
      </vt:variant>
    </vt:vector>
  </HeadingPairs>
  <TitlesOfParts>
    <vt:vector size="27" baseType="lpstr">
      <vt:lpstr>SPC2012_IT-Pro_Template_16x9</vt:lpstr>
      <vt:lpstr>5-30072_SPC2012_IT-Pro_Template_16x9_Light</vt:lpstr>
      <vt:lpstr>5-30072_SPC2012_IT-Pro_Template_16x9</vt:lpstr>
      <vt:lpstr>5-30072_SPC2012_Business_Template_16x9</vt:lpstr>
      <vt:lpstr>5-30072_SPC2012_Business_Template_16x9_Light</vt:lpstr>
      <vt:lpstr>1_5-30072_SPC2012_Business_Template_16x9_Light</vt:lpstr>
      <vt:lpstr>PowerPoint Presentation</vt:lpstr>
      <vt:lpstr>Overview of Project Portfolio Management Using Project Online &amp; Project Server</vt:lpstr>
      <vt:lpstr>Objectives and agenda</vt:lpstr>
      <vt:lpstr>The new Microsoft Project</vt:lpstr>
      <vt:lpstr>Business challenges </vt:lpstr>
      <vt:lpstr>Introducing | The New Project</vt:lpstr>
      <vt:lpstr>Demonstration</vt:lpstr>
      <vt:lpstr>Microsoft’s project portfolio management</vt:lpstr>
      <vt:lpstr>Microsoft Project Online</vt:lpstr>
      <vt:lpstr>Next Steps</vt:lpstr>
      <vt:lpstr>Microsoft Project presence at #SPC12</vt:lpstr>
      <vt:lpstr>Next steps</vt:lpstr>
      <vt:lpstr>PowerPoint Presentation</vt:lpstr>
      <vt:lpstr>PowerPoint Presentation</vt:lpstr>
      <vt:lpstr>Appendix</vt:lpstr>
      <vt:lpstr>Microsoft Office 365</vt:lpstr>
      <vt:lpstr>What Is Microsoft Office 365</vt:lpstr>
      <vt:lpstr>Microsoft Project Online</vt:lpstr>
      <vt:lpstr>Getting started with Project Online in 4 steps</vt:lpstr>
      <vt:lpstr>Project Click to Run</vt:lpstr>
      <vt:lpstr>Project Online preview FAQ</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Project Portfolio Management Using Project Online &amp; Project Server</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cp:revision>
  <dcterms:created xsi:type="dcterms:W3CDTF">2012-11-11T18:41:01Z</dcterms:created>
  <dcterms:modified xsi:type="dcterms:W3CDTF">2012-12-06T21:51:28Z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