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Lst>
  <p:notesMasterIdLst>
    <p:notesMasterId r:id="rId34"/>
  </p:notesMasterIdLst>
  <p:handoutMasterIdLst>
    <p:handoutMasterId r:id="rId35"/>
  </p:handoutMasterIdLst>
  <p:sldIdLst>
    <p:sldId id="1055" r:id="rId7"/>
    <p:sldId id="1077" r:id="rId8"/>
    <p:sldId id="1078" r:id="rId9"/>
    <p:sldId id="1079" r:id="rId10"/>
    <p:sldId id="1080" r:id="rId11"/>
    <p:sldId id="1081" r:id="rId12"/>
    <p:sldId id="1082" r:id="rId13"/>
    <p:sldId id="1083" r:id="rId14"/>
    <p:sldId id="1084" r:id="rId15"/>
    <p:sldId id="1085" r:id="rId16"/>
    <p:sldId id="1086" r:id="rId17"/>
    <p:sldId id="1087" r:id="rId18"/>
    <p:sldId id="1088" r:id="rId19"/>
    <p:sldId id="1089" r:id="rId20"/>
    <p:sldId id="1090" r:id="rId21"/>
    <p:sldId id="1091" r:id="rId22"/>
    <p:sldId id="1092" r:id="rId23"/>
    <p:sldId id="1093" r:id="rId24"/>
    <p:sldId id="1094" r:id="rId25"/>
    <p:sldId id="1095" r:id="rId26"/>
    <p:sldId id="1096" r:id="rId27"/>
    <p:sldId id="1097" r:id="rId28"/>
    <p:sldId id="1098" r:id="rId29"/>
    <p:sldId id="1099" r:id="rId30"/>
    <p:sldId id="1100" r:id="rId31"/>
    <p:sldId id="1101" r:id="rId32"/>
    <p:sldId id="1076" r:id="rId3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18" d="100"/>
          <a:sy n="118" d="100"/>
        </p:scale>
        <p:origin x="-72" y="54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02F9E21-14B1-4306-8AAC-93A1F925159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4857790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02F9E21-14B1-4306-8AAC-93A1F925159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3322381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B96CCB26-038B-4070-B9B9-D064E30396A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0278061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89D3451-D5B5-47AD-AC15-B0674BA11D8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16219386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C9B6232-28AE-40B1-A842-F1F8B0E33B2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6621373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1B44B7D4-6CFF-4E57-9953-21211EAD2386}"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0068436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9A7F56-FFB7-44D1-8DD1-7C7B5310552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8972883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5:21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3CC92FA-1CD0-490F-A5C1-D5D4D14AD81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559875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9A7F56-FFB7-44D1-8DD1-7C7B5310552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9633063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FFD5492-A44F-4424-83D3-EE2B925E6BB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9363509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6FDDE6A6-6286-4973-8680-15448F1EDEF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41192714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657330F6-940A-4336-98F4-1B18E9EF4CF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749224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1E191089-791B-49EB-AD2A-1AB59BA7169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4283633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16BBFE60-0D43-44B7-AB15-10E48606E6C7}"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1374283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52188979"/>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11020719"/>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61946955"/>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06791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spTree>
    <p:extLst>
      <p:ext uri="{BB962C8B-B14F-4D97-AF65-F5344CB8AC3E}">
        <p14:creationId xmlns:p14="http://schemas.microsoft.com/office/powerpoint/2010/main" val="17022013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0557092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8210532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050561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1802316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4781694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04523410"/>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45938227"/>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97037770"/>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50735077"/>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41322349"/>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7877033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35178163"/>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4778729"/>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0705588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9130670"/>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6715040"/>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15222651"/>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141047"/>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65887636"/>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17655147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6" Type="http://schemas.openxmlformats.org/officeDocument/2006/relationships/image" Target="../media/image7.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heme" Target="../theme/theme2.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theme" Target="../theme/theme3.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28" r:id="rId12"/>
    <p:sldLayoutId id="2147484229" r:id="rId13"/>
    <p:sldLayoutId id="2147484230" r:id="rId1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8920099"/>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4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41.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1.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image" Target="../media/image20.tif"/><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image" Target="../media/image20.tif"/><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png"/><Relationship Id="rId7" Type="http://schemas.openxmlformats.org/officeDocument/2006/relationships/image" Target="../media/image14.png"/><Relationship Id="rId12"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31.xml"/><Relationship Id="rId6" Type="http://schemas.openxmlformats.org/officeDocument/2006/relationships/image" Target="../media/image21.png"/><Relationship Id="rId11" Type="http://schemas.openxmlformats.org/officeDocument/2006/relationships/image" Target="../media/image23.png"/><Relationship Id="rId5" Type="http://schemas.openxmlformats.org/officeDocument/2006/relationships/image" Target="../media/image13.jpeg"/><Relationship Id="rId10" Type="http://schemas.openxmlformats.org/officeDocument/2006/relationships/image" Target="../media/image22.png"/><Relationship Id="rId4" Type="http://schemas.openxmlformats.org/officeDocument/2006/relationships/image" Target="../media/image12.png"/><Relationship Id="rId9" Type="http://schemas.openxmlformats.org/officeDocument/2006/relationships/image" Target="../media/image1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myspc.sharepointconference.com/" TargetMode="External"/><Relationship Id="rId1" Type="http://schemas.openxmlformats.org/officeDocument/2006/relationships/slideLayout" Target="../slideLayouts/slideLayout3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1.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31.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4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5462" y="-457536"/>
            <a:ext cx="13236000" cy="8823998"/>
          </a:xfrm>
          <a:prstGeom prst="rect">
            <a:avLst/>
          </a:prstGeom>
        </p:spPr>
      </p:pic>
      <p:sp>
        <p:nvSpPr>
          <p:cNvPr id="5" name="Rectangle 4"/>
          <p:cNvSpPr>
            <a:spLocks noChangeAspect="1"/>
          </p:cNvSpPr>
          <p:nvPr/>
        </p:nvSpPr>
        <p:spPr bwMode="auto">
          <a:xfrm>
            <a:off x="274638" y="301138"/>
            <a:ext cx="5486400" cy="2740511"/>
          </a:xfrm>
          <a:prstGeom prst="rect">
            <a:avLst/>
          </a:prstGeom>
          <a:solidFill>
            <a:schemeClr val="accent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8000" spc="-100" dirty="0">
                <a:ln w="3175">
                  <a:noFill/>
                </a:ln>
                <a:gradFill>
                  <a:gsLst>
                    <a:gs pos="100000">
                      <a:srgbClr val="FFFFFF"/>
                    </a:gs>
                    <a:gs pos="0">
                      <a:srgbClr val="FFFFFF"/>
                    </a:gs>
                  </a:gsLst>
                  <a:lin ang="5400000" scaled="0"/>
                </a:gradFill>
                <a:latin typeface="Segoe UI Light"/>
                <a:cs typeface="Segoe UI" pitchFamily="34" charset="0"/>
              </a:rPr>
              <a:t>Collaborate</a:t>
            </a:r>
            <a:endParaRPr lang="en-US" sz="1600" dirty="0">
              <a:solidFill>
                <a:srgbClr val="FFFFFF"/>
              </a:solidFill>
            </a:endParaRPr>
          </a:p>
        </p:txBody>
      </p:sp>
    </p:spTree>
    <p:extLst>
      <p:ext uri="{BB962C8B-B14F-4D97-AF65-F5344CB8AC3E}">
        <p14:creationId xmlns:p14="http://schemas.microsoft.com/office/powerpoint/2010/main" val="33188824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Stay </a:t>
            </a:r>
            <a:r>
              <a:rPr lang="en-US" dirty="0" smtClean="0"/>
              <a:t>on top of your work</a:t>
            </a:r>
            <a:endParaRPr lang="en-US" dirty="0"/>
          </a:p>
        </p:txBody>
      </p:sp>
      <p:sp>
        <p:nvSpPr>
          <p:cNvPr id="3" name="Content Placeholder 2"/>
          <p:cNvSpPr>
            <a:spLocks noGrp="1"/>
          </p:cNvSpPr>
          <p:nvPr>
            <p:ph type="body" sz="quarter" idx="10"/>
          </p:nvPr>
        </p:nvSpPr>
        <p:spPr>
          <a:xfrm>
            <a:off x="274638" y="1212850"/>
            <a:ext cx="11887200" cy="2769989"/>
          </a:xfrm>
          <a:prstGeom prst="rect">
            <a:avLst/>
          </a:prstGeom>
        </p:spPr>
        <p:txBody>
          <a:bodyPr/>
          <a:lstStyle/>
          <a:p>
            <a:r>
              <a:rPr lang="en-US" dirty="0" smtClean="0"/>
              <a:t>Work comes at you from many projects</a:t>
            </a:r>
          </a:p>
          <a:p>
            <a:r>
              <a:rPr lang="en-US" dirty="0" smtClean="0"/>
              <a:t>A system to help you see it all</a:t>
            </a:r>
          </a:p>
          <a:p>
            <a:r>
              <a:rPr lang="en-US" dirty="0" smtClean="0"/>
              <a:t>Add </a:t>
            </a:r>
            <a:r>
              <a:rPr lang="en-US" dirty="0"/>
              <a:t>your own actions on larger projects</a:t>
            </a:r>
          </a:p>
          <a:p>
            <a:r>
              <a:rPr lang="en-US" dirty="0" smtClean="0"/>
              <a:t>Know what’s important today and tomorrow</a:t>
            </a:r>
            <a:endParaRPr lang="en-US" dirty="0"/>
          </a:p>
        </p:txBody>
      </p:sp>
    </p:spTree>
    <p:extLst>
      <p:ext uri="{BB962C8B-B14F-4D97-AF65-F5344CB8AC3E}">
        <p14:creationId xmlns:p14="http://schemas.microsoft.com/office/powerpoint/2010/main" val="150380503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5462" y="-457536"/>
            <a:ext cx="13236000" cy="8823998"/>
          </a:xfrm>
          <a:prstGeom prst="rect">
            <a:avLst/>
          </a:prstGeom>
        </p:spPr>
      </p:pic>
      <p:sp>
        <p:nvSpPr>
          <p:cNvPr id="4" name="Title 3"/>
          <p:cNvSpPr>
            <a:spLocks noGrp="1"/>
          </p:cNvSpPr>
          <p:nvPr>
            <p:ph type="title"/>
          </p:nvPr>
        </p:nvSpPr>
        <p:spPr/>
        <p:txBody>
          <a:bodyPr/>
          <a:lstStyle/>
          <a:p>
            <a:endParaRPr lang="en-US" dirty="0"/>
          </a:p>
        </p:txBody>
      </p:sp>
      <p:sp>
        <p:nvSpPr>
          <p:cNvPr id="5" name="Rectangle 4"/>
          <p:cNvSpPr>
            <a:spLocks noChangeAspect="1"/>
          </p:cNvSpPr>
          <p:nvPr/>
        </p:nvSpPr>
        <p:spPr bwMode="auto">
          <a:xfrm>
            <a:off x="274638" y="3957152"/>
            <a:ext cx="5486400" cy="2740511"/>
          </a:xfrm>
          <a:prstGeom prst="rect">
            <a:avLst/>
          </a:prstGeom>
          <a:solidFill>
            <a:schemeClr val="accent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8800" spc="-100" dirty="0" smtClean="0">
                <a:ln w="3175">
                  <a:noFill/>
                </a:ln>
                <a:gradFill>
                  <a:gsLst>
                    <a:gs pos="100000">
                      <a:srgbClr val="FFFFFF"/>
                    </a:gs>
                    <a:gs pos="0">
                      <a:srgbClr val="FFFFFF"/>
                    </a:gs>
                  </a:gsLst>
                  <a:lin ang="5400000" scaled="0"/>
                </a:gradFill>
                <a:latin typeface="Segoe UI Light"/>
                <a:cs typeface="Segoe UI" pitchFamily="34" charset="0"/>
              </a:rPr>
              <a:t>Demo</a:t>
            </a:r>
            <a:br>
              <a:rPr lang="en-US" sz="8800" spc="-100" dirty="0" smtClean="0">
                <a:ln w="3175">
                  <a:noFill/>
                </a:ln>
                <a:gradFill>
                  <a:gsLst>
                    <a:gs pos="100000">
                      <a:srgbClr val="FFFFFF"/>
                    </a:gs>
                    <a:gs pos="0">
                      <a:srgbClr val="FFFFFF"/>
                    </a:gs>
                  </a:gsLst>
                  <a:lin ang="5400000" scaled="0"/>
                </a:gradFill>
                <a:latin typeface="Segoe UI Light"/>
                <a:cs typeface="Segoe UI" pitchFamily="34" charset="0"/>
              </a:rPr>
            </a:br>
            <a:r>
              <a:rPr lang="en-US" sz="3200" spc="-100" dirty="0">
                <a:ln w="3175">
                  <a:noFill/>
                </a:ln>
                <a:gradFill>
                  <a:gsLst>
                    <a:gs pos="100000">
                      <a:srgbClr val="FFFFFF"/>
                    </a:gs>
                    <a:gs pos="0">
                      <a:srgbClr val="FFFFFF"/>
                    </a:gs>
                  </a:gsLst>
                  <a:lin ang="5400000" scaled="0"/>
                </a:gradFill>
                <a:latin typeface="Segoe UI Light"/>
                <a:cs typeface="Segoe UI" pitchFamily="34" charset="0"/>
              </a:rPr>
              <a:t>Getting work done </a:t>
            </a:r>
            <a:r>
              <a:rPr lang="en-US" sz="3200" spc="-100" dirty="0" smtClean="0">
                <a:ln w="3175">
                  <a:noFill/>
                </a:ln>
                <a:gradFill>
                  <a:gsLst>
                    <a:gs pos="100000">
                      <a:srgbClr val="FFFFFF"/>
                    </a:gs>
                    <a:gs pos="0">
                      <a:srgbClr val="FFFFFF"/>
                    </a:gs>
                  </a:gsLst>
                  <a:lin ang="5400000" scaled="0"/>
                </a:gradFill>
                <a:latin typeface="Segoe UI Light"/>
                <a:cs typeface="Segoe UI" pitchFamily="34" charset="0"/>
              </a:rPr>
              <a:t>in My Tasks </a:t>
            </a:r>
            <a:endParaRPr lang="en-US" sz="3200" spc="-100" dirty="0">
              <a:ln w="3175">
                <a:noFill/>
              </a:ln>
              <a:gradFill>
                <a:gsLst>
                  <a:gs pos="100000">
                    <a:srgbClr val="FFFFFF"/>
                  </a:gs>
                  <a:gs pos="0">
                    <a:srgbClr val="FFFFFF"/>
                  </a:gs>
                </a:gsLst>
                <a:lin ang="5400000" scaled="0"/>
              </a:gradFill>
              <a:latin typeface="Segoe UI Light"/>
              <a:cs typeface="Segoe UI" pitchFamily="34" charset="0"/>
            </a:endParaRPr>
          </a:p>
          <a:p>
            <a:pPr defTabSz="932472" fontAlgn="base">
              <a:spcBef>
                <a:spcPct val="0"/>
              </a:spcBef>
              <a:spcAft>
                <a:spcPct val="0"/>
              </a:spcAft>
            </a:pPr>
            <a:endParaRPr lang="en-US" sz="3200" spc="-100" dirty="0" smtClean="0">
              <a:ln w="3175">
                <a:noFill/>
              </a:ln>
              <a:gradFill>
                <a:gsLst>
                  <a:gs pos="100000">
                    <a:srgbClr val="FFFFFF"/>
                  </a:gs>
                  <a:gs pos="0">
                    <a:srgbClr val="FFFFFF"/>
                  </a:gs>
                </a:gsLst>
                <a:lin ang="5400000" scaled="0"/>
              </a:gradFill>
              <a:latin typeface="Segoe UI Light"/>
              <a:cs typeface="Segoe UI" pitchFamily="34" charset="0"/>
            </a:endParaRPr>
          </a:p>
          <a:p>
            <a:pPr defTabSz="932472" fontAlgn="base">
              <a:spcBef>
                <a:spcPct val="0"/>
              </a:spcBef>
              <a:spcAft>
                <a:spcPct val="0"/>
              </a:spcAft>
            </a:pPr>
            <a:endParaRPr lang="en-US" sz="6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28399456"/>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Driven by the Work Management service</a:t>
            </a:r>
            <a:endParaRPr lang="en-US" dirty="0"/>
          </a:p>
        </p:txBody>
      </p:sp>
      <p:sp>
        <p:nvSpPr>
          <p:cNvPr id="3" name="Content Placeholder 2"/>
          <p:cNvSpPr>
            <a:spLocks noGrp="1"/>
          </p:cNvSpPr>
          <p:nvPr>
            <p:ph type="body" sz="quarter" idx="10"/>
          </p:nvPr>
        </p:nvSpPr>
        <p:spPr>
          <a:xfrm>
            <a:off x="274637" y="1212850"/>
            <a:ext cx="8805565" cy="4801314"/>
          </a:xfrm>
          <a:prstGeom prst="rect">
            <a:avLst/>
          </a:prstGeom>
        </p:spPr>
        <p:txBody>
          <a:bodyPr/>
          <a:lstStyle/>
          <a:p>
            <a:r>
              <a:rPr lang="en-US" dirty="0" smtClean="0"/>
              <a:t>New tasks found on demand</a:t>
            </a:r>
          </a:p>
          <a:p>
            <a:r>
              <a:rPr lang="en-US" dirty="0" smtClean="0"/>
              <a:t>Search finds new projects</a:t>
            </a:r>
          </a:p>
          <a:p>
            <a:r>
              <a:rPr lang="en-US" dirty="0" smtClean="0"/>
              <a:t>Updates made directly to the source</a:t>
            </a:r>
          </a:p>
          <a:p>
            <a:r>
              <a:rPr lang="en-US" dirty="0" smtClean="0"/>
              <a:t>Task sources</a:t>
            </a:r>
          </a:p>
          <a:p>
            <a:pPr lvl="1"/>
            <a:r>
              <a:rPr lang="en-US" dirty="0" smtClean="0"/>
              <a:t>SharePoint, Exchange, Project Server</a:t>
            </a:r>
          </a:p>
          <a:p>
            <a:pPr lvl="1"/>
            <a:r>
              <a:rPr lang="en-US" dirty="0" smtClean="0"/>
              <a:t>Extensibility docs coming in 2013</a:t>
            </a:r>
          </a:p>
          <a:p>
            <a:pPr marL="0" indent="0">
              <a:buNone/>
            </a:pPr>
            <a:endParaRPr lang="en-US" dirty="0" smtClean="0"/>
          </a:p>
          <a:p>
            <a:endParaRPr lang="en-US" dirty="0"/>
          </a:p>
        </p:txBody>
      </p:sp>
      <p:sp>
        <p:nvSpPr>
          <p:cNvPr id="8" name="Flowchart: Card 7"/>
          <p:cNvSpPr/>
          <p:nvPr/>
        </p:nvSpPr>
        <p:spPr bwMode="auto">
          <a:xfrm>
            <a:off x="6692016" y="4444414"/>
            <a:ext cx="914400" cy="914400"/>
          </a:xfrm>
          <a:prstGeom prst="flowChartPunchedCard">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My Tasks</a:t>
            </a:r>
          </a:p>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10638316" y="4444414"/>
            <a:ext cx="1251400" cy="9144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Exchange</a:t>
            </a:r>
            <a:endParaRPr lang="en-US" sz="2000" dirty="0">
              <a:gradFill>
                <a:gsLst>
                  <a:gs pos="0">
                    <a:srgbClr val="FFFFFF"/>
                  </a:gs>
                  <a:gs pos="100000">
                    <a:srgbClr val="FFFFFF"/>
                  </a:gs>
                </a:gsLst>
                <a:lin ang="5400000" scaled="0"/>
              </a:gradFill>
            </a:endParaRPr>
          </a:p>
        </p:txBody>
      </p:sp>
      <p:sp>
        <p:nvSpPr>
          <p:cNvPr id="11" name="Rectangle 10"/>
          <p:cNvSpPr/>
          <p:nvPr/>
        </p:nvSpPr>
        <p:spPr bwMode="auto">
          <a:xfrm>
            <a:off x="10638316" y="3035758"/>
            <a:ext cx="1251400" cy="9144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SharePoint</a:t>
            </a:r>
          </a:p>
          <a:p>
            <a:pPr algn="ctr" defTabSz="932472" fontAlgn="base">
              <a:spcBef>
                <a:spcPct val="0"/>
              </a:spcBef>
              <a:spcAft>
                <a:spcPct val="0"/>
              </a:spcAft>
            </a:pPr>
            <a:r>
              <a:rPr lang="en-US" sz="2000" dirty="0">
                <a:gradFill>
                  <a:gsLst>
                    <a:gs pos="0">
                      <a:srgbClr val="FFFFFF"/>
                    </a:gs>
                    <a:gs pos="100000">
                      <a:srgbClr val="FFFFFF"/>
                    </a:gs>
                  </a:gsLst>
                  <a:lin ang="5400000" scaled="0"/>
                </a:gradFill>
              </a:rPr>
              <a:t>(</a:t>
            </a:r>
            <a:r>
              <a:rPr lang="en-US" sz="2000" dirty="0" smtClean="0">
                <a:gradFill>
                  <a:gsLst>
                    <a:gs pos="0">
                      <a:srgbClr val="FFFFFF"/>
                    </a:gs>
                    <a:gs pos="100000">
                      <a:srgbClr val="FFFFFF"/>
                    </a:gs>
                  </a:gsLst>
                  <a:lin ang="5400000" scaled="0"/>
                </a:gradFill>
              </a:rPr>
              <a:t>Search)</a:t>
            </a:r>
            <a:endParaRPr lang="en-US" sz="2000" dirty="0">
              <a:gradFill>
                <a:gsLst>
                  <a:gs pos="0">
                    <a:srgbClr val="FFFFFF"/>
                  </a:gs>
                  <a:gs pos="100000">
                    <a:srgbClr val="FFFFFF"/>
                  </a:gs>
                </a:gsLst>
                <a:lin ang="5400000" scaled="0"/>
              </a:gradFill>
            </a:endParaRPr>
          </a:p>
        </p:txBody>
      </p:sp>
      <p:sp>
        <p:nvSpPr>
          <p:cNvPr id="12" name="Rectangle 11"/>
          <p:cNvSpPr/>
          <p:nvPr/>
        </p:nvSpPr>
        <p:spPr bwMode="auto">
          <a:xfrm>
            <a:off x="10638316" y="5764795"/>
            <a:ext cx="1251400" cy="9144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Project Server</a:t>
            </a:r>
            <a:endParaRPr lang="en-US" sz="2000" dirty="0">
              <a:gradFill>
                <a:gsLst>
                  <a:gs pos="0">
                    <a:srgbClr val="FFFFFF"/>
                  </a:gs>
                  <a:gs pos="100000">
                    <a:srgbClr val="FFFFFF"/>
                  </a:gs>
                </a:gsLst>
                <a:lin ang="5400000" scaled="0"/>
              </a:gradFill>
            </a:endParaRPr>
          </a:p>
        </p:txBody>
      </p:sp>
      <p:sp>
        <p:nvSpPr>
          <p:cNvPr id="15" name="Rectangle 14"/>
          <p:cNvSpPr/>
          <p:nvPr/>
        </p:nvSpPr>
        <p:spPr bwMode="auto">
          <a:xfrm>
            <a:off x="8317724" y="4444414"/>
            <a:ext cx="1828800" cy="9144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Work Management Service</a:t>
            </a:r>
            <a:endParaRPr lang="en-US" sz="2000" dirty="0">
              <a:gradFill>
                <a:gsLst>
                  <a:gs pos="0">
                    <a:srgbClr val="FFFFFF"/>
                  </a:gs>
                  <a:gs pos="100000">
                    <a:srgbClr val="FFFFFF"/>
                  </a:gs>
                </a:gsLst>
                <a:lin ang="5400000" scaled="0"/>
              </a:gradFill>
            </a:endParaRPr>
          </a:p>
        </p:txBody>
      </p:sp>
      <p:sp>
        <p:nvSpPr>
          <p:cNvPr id="16" name="Rectangle 15"/>
          <p:cNvSpPr/>
          <p:nvPr/>
        </p:nvSpPr>
        <p:spPr bwMode="auto">
          <a:xfrm>
            <a:off x="10163102" y="1949007"/>
            <a:ext cx="643714" cy="64371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Tasks List</a:t>
            </a:r>
            <a:endParaRPr lang="en-US" sz="2000" dirty="0">
              <a:gradFill>
                <a:gsLst>
                  <a:gs pos="0">
                    <a:srgbClr val="FFFFFF"/>
                  </a:gs>
                  <a:gs pos="100000">
                    <a:srgbClr val="FFFFFF"/>
                  </a:gs>
                </a:gsLst>
                <a:lin ang="5400000" scaled="0"/>
              </a:gradFill>
            </a:endParaRPr>
          </a:p>
        </p:txBody>
      </p:sp>
      <p:sp>
        <p:nvSpPr>
          <p:cNvPr id="17" name="Rectangle 16"/>
          <p:cNvSpPr/>
          <p:nvPr/>
        </p:nvSpPr>
        <p:spPr bwMode="auto">
          <a:xfrm>
            <a:off x="10942159" y="1949007"/>
            <a:ext cx="643714" cy="64371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Tasks List</a:t>
            </a:r>
            <a:endParaRPr lang="en-US" sz="2000" dirty="0">
              <a:gradFill>
                <a:gsLst>
                  <a:gs pos="0">
                    <a:srgbClr val="FFFFFF"/>
                  </a:gs>
                  <a:gs pos="100000">
                    <a:srgbClr val="FFFFFF"/>
                  </a:gs>
                </a:gsLst>
                <a:lin ang="5400000" scaled="0"/>
              </a:gradFill>
            </a:endParaRPr>
          </a:p>
        </p:txBody>
      </p:sp>
      <p:sp>
        <p:nvSpPr>
          <p:cNvPr id="18" name="Rectangle 17"/>
          <p:cNvSpPr/>
          <p:nvPr/>
        </p:nvSpPr>
        <p:spPr bwMode="auto">
          <a:xfrm>
            <a:off x="11721216" y="1949007"/>
            <a:ext cx="643714" cy="64371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Tasks List</a:t>
            </a:r>
            <a:endParaRPr lang="en-US" sz="2000" dirty="0">
              <a:gradFill>
                <a:gsLst>
                  <a:gs pos="0">
                    <a:srgbClr val="FFFFFF"/>
                  </a:gs>
                  <a:gs pos="100000">
                    <a:srgbClr val="FFFFFF"/>
                  </a:gs>
                </a:gsLst>
                <a:lin ang="5400000" scaled="0"/>
              </a:gradFill>
            </a:endParaRPr>
          </a:p>
        </p:txBody>
      </p:sp>
      <p:cxnSp>
        <p:nvCxnSpPr>
          <p:cNvPr id="20" name="Straight Arrow Connector 19"/>
          <p:cNvCxnSpPr/>
          <p:nvPr/>
        </p:nvCxnSpPr>
        <p:spPr>
          <a:xfrm>
            <a:off x="10620302" y="2592721"/>
            <a:ext cx="347443" cy="44303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7" idx="2"/>
            <a:endCxn id="11" idx="0"/>
          </p:cNvCxnSpPr>
          <p:nvPr/>
        </p:nvCxnSpPr>
        <p:spPr>
          <a:xfrm>
            <a:off x="11264016" y="2592721"/>
            <a:ext cx="0" cy="44303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a:off x="11518201" y="2592721"/>
            <a:ext cx="371515" cy="44303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1" idx="1"/>
            <a:endCxn id="15" idx="0"/>
          </p:cNvCxnSpPr>
          <p:nvPr/>
        </p:nvCxnSpPr>
        <p:spPr>
          <a:xfrm flipH="1">
            <a:off x="9232124" y="3492958"/>
            <a:ext cx="1406192" cy="951456"/>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9" idx="1"/>
            <a:endCxn id="15" idx="3"/>
          </p:cNvCxnSpPr>
          <p:nvPr/>
        </p:nvCxnSpPr>
        <p:spPr>
          <a:xfrm flipH="1">
            <a:off x="10146524" y="4901614"/>
            <a:ext cx="491792"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7606416" y="4679304"/>
            <a:ext cx="660292"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12" idx="1"/>
            <a:endCxn id="15" idx="2"/>
          </p:cNvCxnSpPr>
          <p:nvPr/>
        </p:nvCxnSpPr>
        <p:spPr>
          <a:xfrm flipH="1" flipV="1">
            <a:off x="9232124" y="5358814"/>
            <a:ext cx="1406192" cy="86318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4" name="Rectangle 53"/>
          <p:cNvSpPr/>
          <p:nvPr/>
        </p:nvSpPr>
        <p:spPr bwMode="auto">
          <a:xfrm>
            <a:off x="8266708" y="5764795"/>
            <a:ext cx="914400" cy="9144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3</a:t>
            </a:r>
            <a:r>
              <a:rPr lang="en-US" sz="2000" baseline="30000" dirty="0" smtClean="0">
                <a:gradFill>
                  <a:gsLst>
                    <a:gs pos="0">
                      <a:srgbClr val="FFFFFF"/>
                    </a:gs>
                    <a:gs pos="100000">
                      <a:srgbClr val="FFFFFF"/>
                    </a:gs>
                  </a:gsLst>
                  <a:lin ang="5400000" scaled="0"/>
                </a:gradFill>
              </a:rPr>
              <a:t>rd</a:t>
            </a:r>
            <a:r>
              <a:rPr lang="en-US" sz="2000" dirty="0" smtClean="0">
                <a:gradFill>
                  <a:gsLst>
                    <a:gs pos="0">
                      <a:srgbClr val="FFFFFF"/>
                    </a:gs>
                    <a:gs pos="100000">
                      <a:srgbClr val="FFFFFF"/>
                    </a:gs>
                  </a:gsLst>
                  <a:lin ang="5400000" scaled="0"/>
                </a:gradFill>
              </a:rPr>
              <a:t> Parties</a:t>
            </a:r>
            <a:endParaRPr lang="en-US" sz="2000" dirty="0">
              <a:gradFill>
                <a:gsLst>
                  <a:gs pos="0">
                    <a:srgbClr val="FFFFFF"/>
                  </a:gs>
                  <a:gs pos="100000">
                    <a:srgbClr val="FFFFFF"/>
                  </a:gs>
                </a:gsLst>
                <a:lin ang="5400000" scaled="0"/>
              </a:gradFill>
            </a:endParaRPr>
          </a:p>
        </p:txBody>
      </p:sp>
      <p:cxnSp>
        <p:nvCxnSpPr>
          <p:cNvPr id="55" name="Straight Arrow Connector 54"/>
          <p:cNvCxnSpPr/>
          <p:nvPr/>
        </p:nvCxnSpPr>
        <p:spPr>
          <a:xfrm flipH="1">
            <a:off x="7606416" y="5060002"/>
            <a:ext cx="711308"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54" idx="0"/>
          </p:cNvCxnSpPr>
          <p:nvPr/>
        </p:nvCxnSpPr>
        <p:spPr>
          <a:xfrm flipV="1">
            <a:off x="8723908" y="5358814"/>
            <a:ext cx="0" cy="40598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6" name="Elbow Connector 35"/>
          <p:cNvCxnSpPr>
            <a:stCxn id="8" idx="0"/>
            <a:endCxn id="16" idx="2"/>
          </p:cNvCxnSpPr>
          <p:nvPr/>
        </p:nvCxnSpPr>
        <p:spPr>
          <a:xfrm rot="5400000" flipH="1" flipV="1">
            <a:off x="7891241" y="1850697"/>
            <a:ext cx="1851693" cy="3335743"/>
          </a:xfrm>
          <a:prstGeom prst="bentConnector3">
            <a:avLst>
              <a:gd name="adj1" fmla="val 5681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6858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500"/>
                                        <p:tgtEl>
                                          <p:spTgt spid="8"/>
                                        </p:tgtEl>
                                      </p:cBhvr>
                                    </p:animEffect>
                                  </p:childTnLst>
                                </p:cTn>
                              </p:par>
                              <p:par>
                                <p:cTn id="10" presetID="10" presetClass="entr" presetSubtype="0"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par>
                                <p:cTn id="41" presetID="10" presetClass="entr" presetSubtype="0"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nodeType="with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fade">
                                      <p:cBhvr>
                                        <p:cTn id="46" dur="500"/>
                                        <p:tgtEl>
                                          <p:spTgt spid="55"/>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xEl>
                                              <p:pRg st="2" end="2"/>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6"/>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
                                            <p:txEl>
                                              <p:pRg st="3" end="3"/>
                                            </p:txEl>
                                          </p:spTgt>
                                        </p:tgtEl>
                                        <p:attrNameLst>
                                          <p:attrName>style.visibility</p:attrName>
                                        </p:attrNameLst>
                                      </p:cBhvr>
                                      <p:to>
                                        <p:strVal val="visible"/>
                                      </p:to>
                                    </p:set>
                                  </p:childTnLst>
                                </p:cTn>
                              </p:par>
                              <p:par>
                                <p:cTn id="57" presetID="10" presetClass="entr" presetSubtype="0" fill="hold" nodeType="withEffect">
                                  <p:stCondLst>
                                    <p:cond delay="0"/>
                                  </p:stCondLst>
                                  <p:childTnLst>
                                    <p:set>
                                      <p:cBhvr>
                                        <p:cTn id="58" dur="1" fill="hold">
                                          <p:stCondLst>
                                            <p:cond delay="0"/>
                                          </p:stCondLst>
                                        </p:cTn>
                                        <p:tgtEl>
                                          <p:spTgt spid="3">
                                            <p:txEl>
                                              <p:pRg st="4" end="4"/>
                                            </p:txEl>
                                          </p:spTgt>
                                        </p:tgtEl>
                                        <p:attrNameLst>
                                          <p:attrName>style.visibility</p:attrName>
                                        </p:attrNameLst>
                                      </p:cBhvr>
                                      <p:to>
                                        <p:strVal val="visible"/>
                                      </p:to>
                                    </p:set>
                                    <p:animEffect transition="in" filter="fade">
                                      <p:cBhvr>
                                        <p:cTn id="59" dur="500"/>
                                        <p:tgtEl>
                                          <p:spTgt spid="3">
                                            <p:txEl>
                                              <p:pRg st="4" end="4"/>
                                            </p:txEl>
                                          </p:spTgt>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childTnLst>
                                </p:cTn>
                              </p:par>
                              <p:par>
                                <p:cTn id="63" presetID="10" presetClass="entr" presetSubtype="0" fill="hold" nodeType="with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fade">
                                      <p:cBhvr>
                                        <p:cTn id="65" dur="500"/>
                                        <p:tgtEl>
                                          <p:spTgt spid="33"/>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500"/>
                                        <p:tgtEl>
                                          <p:spTgt spid="12"/>
                                        </p:tgtEl>
                                      </p:cBhvr>
                                    </p:animEffect>
                                  </p:childTnLst>
                                </p:cTn>
                              </p:par>
                              <p:par>
                                <p:cTn id="69" presetID="10" presetClass="entr" presetSubtype="0" fill="hold" nodeType="with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fade">
                                      <p:cBhvr>
                                        <p:cTn id="71" dur="500"/>
                                        <p:tgtEl>
                                          <p:spTgt spid="49"/>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3">
                                            <p:txEl>
                                              <p:pRg st="5" end="5"/>
                                            </p:txEl>
                                          </p:spTgt>
                                        </p:tgtEl>
                                        <p:attrNameLst>
                                          <p:attrName>style.visibility</p:attrName>
                                        </p:attrNameLst>
                                      </p:cBhvr>
                                      <p:to>
                                        <p:strVal val="visible"/>
                                      </p:to>
                                    </p:set>
                                    <p:animEffect transition="in" filter="fade">
                                      <p:cBhvr>
                                        <p:cTn id="76" dur="500"/>
                                        <p:tgtEl>
                                          <p:spTgt spid="3">
                                            <p:txEl>
                                              <p:pRg st="5" end="5"/>
                                            </p:txEl>
                                          </p:spTgt>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fade">
                                      <p:cBhvr>
                                        <p:cTn id="79" dur="500"/>
                                        <p:tgtEl>
                                          <p:spTgt spid="54"/>
                                        </p:tgtEl>
                                      </p:cBhvr>
                                    </p:animEffect>
                                  </p:childTnLst>
                                </p:cTn>
                              </p:par>
                              <p:par>
                                <p:cTn id="80" presetID="10" presetClass="entr" presetSubtype="0" fill="hold" nodeType="withEffect">
                                  <p:stCondLst>
                                    <p:cond delay="0"/>
                                  </p:stCondLst>
                                  <p:childTnLst>
                                    <p:set>
                                      <p:cBhvr>
                                        <p:cTn id="81" dur="1" fill="hold">
                                          <p:stCondLst>
                                            <p:cond delay="0"/>
                                          </p:stCondLst>
                                        </p:cTn>
                                        <p:tgtEl>
                                          <p:spTgt spid="59"/>
                                        </p:tgtEl>
                                        <p:attrNameLst>
                                          <p:attrName>style.visibility</p:attrName>
                                        </p:attrNameLst>
                                      </p:cBhvr>
                                      <p:to>
                                        <p:strVal val="visible"/>
                                      </p:to>
                                    </p:set>
                                    <p:animEffect transition="in" filter="fade">
                                      <p:cBhvr>
                                        <p:cTn id="8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nimBg="1"/>
      <p:bldP spid="9" grpId="0" animBg="1"/>
      <p:bldP spid="11" grpId="0" animBg="1"/>
      <p:bldP spid="12" grpId="0" animBg="1"/>
      <p:bldP spid="15" grpId="0" animBg="1"/>
      <p:bldP spid="16" grpId="0" animBg="1"/>
      <p:bldP spid="17" grpId="0" animBg="1"/>
      <p:bldP spid="18" grpId="0" animBg="1"/>
      <p:bldP spid="5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Stay on top of your work</a:t>
            </a:r>
            <a:endParaRPr lang="en-US" dirty="0"/>
          </a:p>
        </p:txBody>
      </p:sp>
      <p:sp>
        <p:nvSpPr>
          <p:cNvPr id="3" name="Content Placeholder 2"/>
          <p:cNvSpPr>
            <a:spLocks noGrp="1"/>
          </p:cNvSpPr>
          <p:nvPr>
            <p:ph type="body" sz="quarter" idx="10"/>
          </p:nvPr>
        </p:nvSpPr>
        <p:spPr>
          <a:xfrm>
            <a:off x="274638" y="1212850"/>
            <a:ext cx="11887200" cy="4678204"/>
          </a:xfrm>
        </p:spPr>
        <p:txBody>
          <a:bodyPr/>
          <a:lstStyle/>
          <a:p>
            <a:r>
              <a:rPr lang="en-US" dirty="0" smtClean="0"/>
              <a:t>Task aggregation finds all your personal work</a:t>
            </a:r>
          </a:p>
          <a:p>
            <a:r>
              <a:rPr lang="en-US" dirty="0" smtClean="0"/>
              <a:t>Follow-up allows you to take action on social updates</a:t>
            </a:r>
          </a:p>
          <a:p>
            <a:r>
              <a:rPr lang="en-US" dirty="0" smtClean="0"/>
              <a:t>Private tasks allow work to be decomposed</a:t>
            </a:r>
          </a:p>
          <a:p>
            <a:r>
              <a:rPr lang="en-US" dirty="0" smtClean="0"/>
              <a:t>Important and Upcoming views and customization help you stay in control</a:t>
            </a:r>
          </a:p>
          <a:p>
            <a:endParaRPr lang="en-US" dirty="0" smtClean="0"/>
          </a:p>
          <a:p>
            <a:endParaRPr lang="en-US" dirty="0"/>
          </a:p>
        </p:txBody>
      </p:sp>
    </p:spTree>
    <p:extLst>
      <p:ext uri="{BB962C8B-B14F-4D97-AF65-F5344CB8AC3E}">
        <p14:creationId xmlns:p14="http://schemas.microsoft.com/office/powerpoint/2010/main" val="83342415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t="407" b="407"/>
          <a:stretch/>
        </p:blipFill>
        <p:spPr>
          <a:xfrm rot="10213749">
            <a:off x="5735452" y="2854602"/>
            <a:ext cx="2053491" cy="3106749"/>
          </a:xfrm>
          <a:prstGeom prst="rect">
            <a:avLst/>
          </a:prstGeom>
          <a:scene3d>
            <a:camera prst="perspectiveHeroicExtremeLeftFacing" fov="4800000">
              <a:rot lat="2400000" lon="1500000" rev="3600000"/>
            </a:camera>
            <a:lightRig rig="threePt" dir="t"/>
          </a:scene3d>
          <a:sp3d/>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27" y="-526054"/>
            <a:ext cx="12436475" cy="8290982"/>
          </a:xfrm>
          <a:prstGeom prst="rect">
            <a:avLst/>
          </a:prstGeom>
        </p:spPr>
      </p:pic>
      <p:sp>
        <p:nvSpPr>
          <p:cNvPr id="4" name="Title 3"/>
          <p:cNvSpPr>
            <a:spLocks noGrp="1"/>
          </p:cNvSpPr>
          <p:nvPr>
            <p:ph type="title"/>
          </p:nvPr>
        </p:nvSpPr>
        <p:spPr>
          <a:xfrm>
            <a:off x="274638" y="296863"/>
            <a:ext cx="4572000" cy="2743200"/>
          </a:xfrm>
          <a:solidFill>
            <a:schemeClr val="tx2">
              <a:alpha val="80000"/>
            </a:schemeClr>
          </a:solidFill>
        </p:spPr>
        <p:txBody>
          <a:bodyPr/>
          <a:lstStyle/>
          <a:p>
            <a:r>
              <a:rPr lang="en-US" dirty="0"/>
              <a:t>Liberate</a:t>
            </a:r>
          </a:p>
        </p:txBody>
      </p:sp>
      <p:sp>
        <p:nvSpPr>
          <p:cNvPr id="5" name="TextBox 4"/>
          <p:cNvSpPr txBox="1"/>
          <p:nvPr/>
        </p:nvSpPr>
        <p:spPr>
          <a:xfrm>
            <a:off x="13624796" y="3314384"/>
            <a:ext cx="369397" cy="627864"/>
          </a:xfrm>
          <a:prstGeom prst="rect">
            <a:avLst/>
          </a:prstGeom>
          <a:noFill/>
        </p:spPr>
        <p:txBody>
          <a:bodyPr wrap="none" lIns="182880" tIns="146304" rIns="182880" bIns="146304" rtlCol="0">
            <a:spAutoFit/>
          </a:bodyPr>
          <a:lstStyle/>
          <a:p>
            <a:pPr>
              <a:lnSpc>
                <a:spcPct val="90000"/>
              </a:lnSpc>
              <a:spcAft>
                <a:spcPts val="600"/>
              </a:spcAft>
            </a:pPr>
            <a:endParaRPr lang="en-US" sz="2400" dirty="0" smtClean="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201135752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 to your work anywhere</a:t>
            </a:r>
            <a:endParaRPr lang="en-US" dirty="0"/>
          </a:p>
        </p:txBody>
      </p:sp>
      <p:sp>
        <p:nvSpPr>
          <p:cNvPr id="3" name="Content Placeholder 2"/>
          <p:cNvSpPr>
            <a:spLocks noGrp="1"/>
          </p:cNvSpPr>
          <p:nvPr>
            <p:ph type="body" sz="quarter" idx="10"/>
          </p:nvPr>
        </p:nvSpPr>
        <p:spPr>
          <a:prstGeom prst="rect">
            <a:avLst/>
          </a:prstGeom>
        </p:spPr>
        <p:txBody>
          <a:bodyPr/>
          <a:lstStyle/>
          <a:p>
            <a:r>
              <a:rPr lang="en-US" dirty="0" smtClean="0"/>
              <a:t>Work happens where you are</a:t>
            </a:r>
          </a:p>
          <a:p>
            <a:r>
              <a:rPr lang="en-US" dirty="0" smtClean="0"/>
              <a:t>You do work using many tools</a:t>
            </a:r>
          </a:p>
          <a:p>
            <a:r>
              <a:rPr lang="en-US" dirty="0" smtClean="0"/>
              <a:t>Tasks follow you to the work on any device</a:t>
            </a:r>
          </a:p>
          <a:p>
            <a:pPr marL="0" indent="0">
              <a:buNone/>
            </a:pPr>
            <a:endParaRPr lang="en-US" dirty="0"/>
          </a:p>
        </p:txBody>
      </p:sp>
    </p:spTree>
    <p:extLst>
      <p:ext uri="{BB962C8B-B14F-4D97-AF65-F5344CB8AC3E}">
        <p14:creationId xmlns:p14="http://schemas.microsoft.com/office/powerpoint/2010/main" val="228490028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t="407" b="407"/>
          <a:stretch/>
        </p:blipFill>
        <p:spPr>
          <a:xfrm rot="10213749">
            <a:off x="5735452" y="2854602"/>
            <a:ext cx="2053491" cy="3106749"/>
          </a:xfrm>
          <a:prstGeom prst="rect">
            <a:avLst/>
          </a:prstGeom>
          <a:scene3d>
            <a:camera prst="perspectiveHeroicExtremeLeftFacing" fov="4800000">
              <a:rot lat="2400000" lon="1500000" rev="3600000"/>
            </a:camera>
            <a:lightRig rig="threePt" dir="t"/>
          </a:scene3d>
          <a:sp3d/>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27" y="-526054"/>
            <a:ext cx="12436475" cy="8290982"/>
          </a:xfrm>
          <a:prstGeom prst="rect">
            <a:avLst/>
          </a:prstGeom>
        </p:spPr>
      </p:pic>
      <p:sp>
        <p:nvSpPr>
          <p:cNvPr id="4" name="Title 3"/>
          <p:cNvSpPr>
            <a:spLocks noGrp="1"/>
          </p:cNvSpPr>
          <p:nvPr>
            <p:ph type="title"/>
          </p:nvPr>
        </p:nvSpPr>
        <p:spPr>
          <a:xfrm>
            <a:off x="278147" y="3954463"/>
            <a:ext cx="4572000" cy="2743200"/>
          </a:xfrm>
          <a:solidFill>
            <a:schemeClr val="tx2">
              <a:alpha val="80000"/>
            </a:schemeClr>
          </a:solidFill>
        </p:spPr>
        <p:txBody>
          <a:bodyPr/>
          <a:lstStyle/>
          <a:p>
            <a:r>
              <a:rPr lang="en-US" dirty="0" smtClean="0"/>
              <a:t>Demo</a:t>
            </a:r>
            <a:r>
              <a:rPr lang="en-US" dirty="0"/>
              <a:t/>
            </a:r>
            <a:br>
              <a:rPr lang="en-US" dirty="0"/>
            </a:br>
            <a:r>
              <a:rPr lang="en-US" sz="3200" dirty="0"/>
              <a:t>Exchange sync and </a:t>
            </a:r>
            <a:r>
              <a:rPr lang="en-US" sz="3200" dirty="0" smtClean="0"/>
              <a:t>mobile devices</a:t>
            </a:r>
            <a:r>
              <a:rPr lang="en-US" dirty="0"/>
              <a:t/>
            </a:r>
            <a:br>
              <a:rPr lang="en-US" dirty="0"/>
            </a:br>
            <a:endParaRPr lang="en-US" dirty="0"/>
          </a:p>
        </p:txBody>
      </p:sp>
      <p:sp>
        <p:nvSpPr>
          <p:cNvPr id="5" name="TextBox 4"/>
          <p:cNvSpPr txBox="1"/>
          <p:nvPr/>
        </p:nvSpPr>
        <p:spPr>
          <a:xfrm>
            <a:off x="13624796" y="3314384"/>
            <a:ext cx="369397" cy="627864"/>
          </a:xfrm>
          <a:prstGeom prst="rect">
            <a:avLst/>
          </a:prstGeom>
          <a:noFill/>
        </p:spPr>
        <p:txBody>
          <a:bodyPr wrap="none" lIns="182880" tIns="146304" rIns="182880" bIns="146304" rtlCol="0">
            <a:spAutoFit/>
          </a:bodyPr>
          <a:lstStyle/>
          <a:p>
            <a:pPr>
              <a:lnSpc>
                <a:spcPct val="90000"/>
              </a:lnSpc>
              <a:spcAft>
                <a:spcPts val="600"/>
              </a:spcAft>
            </a:pPr>
            <a:endParaRPr lang="en-US" sz="2400" dirty="0" smtClean="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209608502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Exchange synchronization</a:t>
            </a:r>
            <a:endParaRPr lang="en-US" dirty="0"/>
          </a:p>
        </p:txBody>
      </p:sp>
      <p:sp>
        <p:nvSpPr>
          <p:cNvPr id="3" name="Content Placeholder 2"/>
          <p:cNvSpPr>
            <a:spLocks noGrp="1"/>
          </p:cNvSpPr>
          <p:nvPr>
            <p:ph type="body" sz="quarter" idx="10"/>
          </p:nvPr>
        </p:nvSpPr>
        <p:spPr>
          <a:xfrm>
            <a:off x="274638" y="1212850"/>
            <a:ext cx="11887200" cy="2769989"/>
          </a:xfrm>
          <a:prstGeom prst="rect">
            <a:avLst/>
          </a:prstGeom>
        </p:spPr>
        <p:txBody>
          <a:bodyPr/>
          <a:lstStyle/>
          <a:p>
            <a:pPr marL="0" indent="0">
              <a:buNone/>
            </a:pPr>
            <a:r>
              <a:rPr lang="en-US" dirty="0" smtClean="0"/>
              <a:t>Requires Exchange 2013</a:t>
            </a:r>
          </a:p>
          <a:p>
            <a:pPr marL="0" indent="0">
              <a:buNone/>
            </a:pPr>
            <a:r>
              <a:rPr lang="en-US" dirty="0" smtClean="0"/>
              <a:t>Cross-prem scenarios require S2S OAuth config</a:t>
            </a:r>
          </a:p>
          <a:p>
            <a:pPr marL="0" indent="0">
              <a:buNone/>
            </a:pPr>
            <a:r>
              <a:rPr lang="en-US" dirty="0" smtClean="0"/>
              <a:t>Requests handled every five minutes</a:t>
            </a:r>
          </a:p>
          <a:p>
            <a:pPr marL="0" indent="0">
              <a:buNone/>
            </a:pPr>
            <a:r>
              <a:rPr lang="en-US" dirty="0" smtClean="0"/>
              <a:t>Supports any client using tasks in EAS</a:t>
            </a:r>
            <a:endParaRPr lang="en-US" dirty="0"/>
          </a:p>
        </p:txBody>
      </p:sp>
      <p:grpSp>
        <p:nvGrpSpPr>
          <p:cNvPr id="26" name="Group 25"/>
          <p:cNvGrpSpPr/>
          <p:nvPr/>
        </p:nvGrpSpPr>
        <p:grpSpPr>
          <a:xfrm>
            <a:off x="992349" y="4139405"/>
            <a:ext cx="6362700" cy="2743200"/>
            <a:chOff x="992349" y="4139405"/>
            <a:chExt cx="6362700" cy="2743200"/>
          </a:xfrm>
        </p:grpSpPr>
        <p:grpSp>
          <p:nvGrpSpPr>
            <p:cNvPr id="14" name="Group 13"/>
            <p:cNvGrpSpPr/>
            <p:nvPr/>
          </p:nvGrpSpPr>
          <p:grpSpPr>
            <a:xfrm>
              <a:off x="1146227" y="4742176"/>
              <a:ext cx="5413981" cy="1679848"/>
              <a:chOff x="1146227" y="4742176"/>
              <a:chExt cx="5413981" cy="1679848"/>
            </a:xfrm>
          </p:grpSpPr>
          <p:pic>
            <p:nvPicPr>
              <p:cNvPr id="12" name="Picture 11"/>
              <p:cNvPicPr>
                <a:picLocks noChangeAspect="1"/>
              </p:cNvPicPr>
              <p:nvPr/>
            </p:nvPicPr>
            <p:blipFill rotWithShape="1">
              <a:blip r:embed="rId3"/>
              <a:stretch/>
            </p:blipFill>
            <p:spPr>
              <a:xfrm>
                <a:off x="1146227" y="5485110"/>
                <a:ext cx="614242" cy="936914"/>
              </a:xfrm>
              <a:prstGeom prst="rect">
                <a:avLst/>
              </a:prstGeom>
              <a:noFill/>
              <a:ln>
                <a:noFill/>
              </a:ln>
            </p:spPr>
          </p:pic>
          <p:pic>
            <p:nvPicPr>
              <p:cNvPr id="13" name="Picture 12"/>
              <p:cNvPicPr>
                <a:picLocks noChangeAspect="1"/>
              </p:cNvPicPr>
              <p:nvPr/>
            </p:nvPicPr>
            <p:blipFill>
              <a:blip r:embed="rId4"/>
              <a:stretch>
                <a:fillRect/>
              </a:stretch>
            </p:blipFill>
            <p:spPr>
              <a:xfrm>
                <a:off x="3817008" y="4742176"/>
                <a:ext cx="2743200" cy="1537658"/>
              </a:xfrm>
              <a:prstGeom prst="rect">
                <a:avLst/>
              </a:prstGeom>
            </p:spPr>
          </p:pic>
        </p:grpSp>
        <p:grpSp>
          <p:nvGrpSpPr>
            <p:cNvPr id="19" name="Group 18"/>
            <p:cNvGrpSpPr/>
            <p:nvPr/>
          </p:nvGrpSpPr>
          <p:grpSpPr>
            <a:xfrm>
              <a:off x="1782122" y="4402124"/>
              <a:ext cx="1417320" cy="1914508"/>
              <a:chOff x="1782122" y="4402124"/>
              <a:chExt cx="1417320" cy="1914508"/>
            </a:xfrm>
          </p:grpSpPr>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82122" y="4402124"/>
                <a:ext cx="1417320" cy="1353401"/>
              </a:xfrm>
              <a:prstGeom prst="rect">
                <a:avLst/>
              </a:prstGeom>
            </p:spPr>
          </p:pic>
          <p:grpSp>
            <p:nvGrpSpPr>
              <p:cNvPr id="18" name="Group 17"/>
              <p:cNvGrpSpPr/>
              <p:nvPr/>
            </p:nvGrpSpPr>
            <p:grpSpPr>
              <a:xfrm>
                <a:off x="1782122" y="5703766"/>
                <a:ext cx="1417320" cy="612866"/>
                <a:chOff x="1782122" y="5703766"/>
                <a:chExt cx="1417320" cy="612866"/>
              </a:xfrm>
            </p:grpSpPr>
            <p:pic>
              <p:nvPicPr>
                <p:cNvPr id="16" name="Picture 15"/>
                <p:cNvPicPr>
                  <a:picLocks noChangeAspect="1"/>
                </p:cNvPicPr>
                <p:nvPr/>
              </p:nvPicPr>
              <p:blipFill rotWithShape="1">
                <a:blip r:embed="rId5">
                  <a:extLst>
                    <a:ext uri="{28A0092B-C50C-407E-A947-70E740481C1C}">
                      <a14:useLocalDpi xmlns:a14="http://schemas.microsoft.com/office/drawing/2010/main" val="0"/>
                    </a:ext>
                  </a:extLst>
                </a:blip>
                <a:srcRect t="71957" b="4397"/>
                <a:stretch/>
              </p:blipFill>
              <p:spPr>
                <a:xfrm>
                  <a:off x="1782122" y="5703766"/>
                  <a:ext cx="1417320" cy="320040"/>
                </a:xfrm>
                <a:prstGeom prst="rect">
                  <a:avLst/>
                </a:prstGeom>
              </p:spPr>
            </p:pic>
            <p:pic>
              <p:nvPicPr>
                <p:cNvPr id="17" name="Picture 16"/>
                <p:cNvPicPr>
                  <a:picLocks noChangeAspect="1"/>
                </p:cNvPicPr>
                <p:nvPr/>
              </p:nvPicPr>
              <p:blipFill rotWithShape="1">
                <a:blip r:embed="rId5">
                  <a:extLst>
                    <a:ext uri="{28A0092B-C50C-407E-A947-70E740481C1C}">
                      <a14:useLocalDpi xmlns:a14="http://schemas.microsoft.com/office/drawing/2010/main" val="0"/>
                    </a:ext>
                  </a:extLst>
                </a:blip>
                <a:srcRect t="71958" b="-322"/>
                <a:stretch/>
              </p:blipFill>
              <p:spPr>
                <a:xfrm>
                  <a:off x="1782122" y="5932721"/>
                  <a:ext cx="1417320" cy="383911"/>
                </a:xfrm>
                <a:prstGeom prst="rect">
                  <a:avLst/>
                </a:prstGeom>
              </p:spPr>
            </p:pic>
          </p:grpSp>
        </p:grpSp>
        <p:pic>
          <p:nvPicPr>
            <p:cNvPr id="25" name="Picture 24"/>
            <p:cNvPicPr>
              <a:picLocks noChangeAspect="1"/>
            </p:cNvPicPr>
            <p:nvPr/>
          </p:nvPicPr>
          <p:blipFill>
            <a:blip r:embed="rId6">
              <a:clrChange>
                <a:clrFrom>
                  <a:srgbClr val="0026FF"/>
                </a:clrFrom>
                <a:clrTo>
                  <a:srgbClr val="0026FF">
                    <a:alpha val="0"/>
                  </a:srgbClr>
                </a:clrTo>
              </a:clrChange>
            </a:blip>
            <a:stretch>
              <a:fillRect/>
            </a:stretch>
          </p:blipFill>
          <p:spPr>
            <a:xfrm>
              <a:off x="992349" y="4139405"/>
              <a:ext cx="6362700" cy="2743200"/>
            </a:xfrm>
            <a:prstGeom prst="rect">
              <a:avLst/>
            </a:prstGeom>
          </p:spPr>
        </p:pic>
      </p:grpSp>
    </p:spTree>
    <p:extLst>
      <p:ext uri="{BB962C8B-B14F-4D97-AF65-F5344CB8AC3E}">
        <p14:creationId xmlns:p14="http://schemas.microsoft.com/office/powerpoint/2010/main" val="19326599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1" y="-1106724"/>
            <a:ext cx="12436475" cy="8293574"/>
          </a:xfrm>
          <a:prstGeom prst="rect">
            <a:avLst/>
          </a:prstGeom>
        </p:spPr>
      </p:pic>
      <p:sp>
        <p:nvSpPr>
          <p:cNvPr id="3" name="TextBox 2"/>
          <p:cNvSpPr txBox="1"/>
          <p:nvPr/>
        </p:nvSpPr>
        <p:spPr>
          <a:xfrm>
            <a:off x="274638" y="296862"/>
            <a:ext cx="5486400" cy="2743200"/>
          </a:xfrm>
          <a:prstGeom prst="rect">
            <a:avLst/>
          </a:prstGeom>
          <a:solidFill>
            <a:schemeClr val="accent3">
              <a:alpha val="80000"/>
            </a:schemeClr>
          </a:solidFill>
        </p:spPr>
        <p:txBody>
          <a:bodyPr wrap="square" lIns="182880" tIns="146304" rIns="182880" bIns="146304" rtlCol="0">
            <a:spAutoFit/>
          </a:bodyPr>
          <a:lstStyle/>
          <a:p>
            <a:pPr>
              <a:lnSpc>
                <a:spcPct val="90000"/>
              </a:lnSpc>
              <a:spcAft>
                <a:spcPts val="600"/>
              </a:spcAft>
            </a:pPr>
            <a:r>
              <a:rPr lang="en-US" sz="8800" spc="-100" dirty="0">
                <a:ln w="3175">
                  <a:noFill/>
                </a:ln>
                <a:gradFill>
                  <a:gsLst>
                    <a:gs pos="100000">
                      <a:srgbClr val="FFFFFF"/>
                    </a:gs>
                    <a:gs pos="0">
                      <a:srgbClr val="FFFFFF"/>
                    </a:gs>
                  </a:gsLst>
                  <a:lin ang="5400000" scaled="0"/>
                </a:gradFill>
                <a:latin typeface="Segoe UI Light"/>
                <a:cs typeface="Segoe UI" pitchFamily="34" charset="0"/>
              </a:rPr>
              <a:t>Innovate</a:t>
            </a:r>
            <a:endParaRPr lang="en-US" sz="8800" dirty="0" smtClean="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381789557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Organizing </a:t>
            </a:r>
            <a:r>
              <a:rPr lang="en-US" dirty="0"/>
              <a:t>Team Tasks with </a:t>
            </a:r>
            <a:r>
              <a:rPr lang="en-US" dirty="0" smtClean="0"/>
              <a:t>SharePoint </a:t>
            </a:r>
            <a:r>
              <a:rPr lang="en-US" dirty="0"/>
              <a:t>2013</a:t>
            </a:r>
          </a:p>
        </p:txBody>
      </p:sp>
      <p:sp>
        <p:nvSpPr>
          <p:cNvPr id="5" name="Text Placeholder 4"/>
          <p:cNvSpPr>
            <a:spLocks noGrp="1"/>
          </p:cNvSpPr>
          <p:nvPr>
            <p:ph type="body" sz="quarter" idx="12"/>
          </p:nvPr>
        </p:nvSpPr>
        <p:spPr/>
        <p:txBody>
          <a:bodyPr/>
          <a:lstStyle/>
          <a:p>
            <a:pPr>
              <a:tabLst>
                <a:tab pos="2349500" algn="l"/>
              </a:tabLst>
            </a:pPr>
            <a:r>
              <a:rPr lang="en-US" dirty="0"/>
              <a:t>Eric Zenz	</a:t>
            </a:r>
            <a:r>
              <a:rPr lang="en-US" dirty="0" smtClean="0"/>
              <a:t>Principal </a:t>
            </a:r>
            <a:r>
              <a:rPr lang="en-US" dirty="0"/>
              <a:t>Program Manager</a:t>
            </a:r>
          </a:p>
          <a:p>
            <a:pPr>
              <a:tabLst>
                <a:tab pos="2349500" algn="l"/>
              </a:tabLst>
            </a:pPr>
            <a:r>
              <a:rPr lang="en-US" dirty="0"/>
              <a:t>Bobby Burns	Program Manager II</a:t>
            </a:r>
          </a:p>
        </p:txBody>
      </p:sp>
      <p:sp>
        <p:nvSpPr>
          <p:cNvPr id="2" name="Text Placeholder 1"/>
          <p:cNvSpPr>
            <a:spLocks noGrp="1"/>
          </p:cNvSpPr>
          <p:nvPr>
            <p:ph type="body" sz="quarter" idx="13"/>
          </p:nvPr>
        </p:nvSpPr>
        <p:spPr/>
        <p:txBody>
          <a:bodyPr/>
          <a:lstStyle/>
          <a:p>
            <a:r>
              <a:rPr lang="en-US" dirty="0" smtClean="0"/>
              <a:t>SPC178</a:t>
            </a:r>
            <a:endParaRPr lang="en-US" dirty="0"/>
          </a:p>
        </p:txBody>
      </p:sp>
    </p:spTree>
    <p:extLst>
      <p:ext uri="{BB962C8B-B14F-4D97-AF65-F5344CB8AC3E}">
        <p14:creationId xmlns:p14="http://schemas.microsoft.com/office/powerpoint/2010/main" val="11780474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Tasks as a platform</a:t>
            </a:r>
            <a:endParaRPr lang="en-US" dirty="0"/>
          </a:p>
        </p:txBody>
      </p:sp>
      <p:sp>
        <p:nvSpPr>
          <p:cNvPr id="3" name="Content Placeholder 2"/>
          <p:cNvSpPr>
            <a:spLocks noGrp="1"/>
          </p:cNvSpPr>
          <p:nvPr>
            <p:ph type="body" sz="quarter" idx="10"/>
          </p:nvPr>
        </p:nvSpPr>
        <p:spPr>
          <a:xfrm>
            <a:off x="274637" y="1212850"/>
            <a:ext cx="12161837" cy="4001095"/>
          </a:xfrm>
          <a:prstGeom prst="rect">
            <a:avLst/>
          </a:prstGeom>
        </p:spPr>
        <p:txBody>
          <a:bodyPr/>
          <a:lstStyle/>
          <a:p>
            <a:pPr marL="0" indent="0">
              <a:buNone/>
            </a:pPr>
            <a:r>
              <a:rPr lang="en-US" dirty="0"/>
              <a:t>T</a:t>
            </a:r>
            <a:r>
              <a:rPr lang="en-US" dirty="0" smtClean="0"/>
              <a:t>ask management is ever evolving and you want a solution that grows with it</a:t>
            </a:r>
          </a:p>
          <a:p>
            <a:pPr marL="0" indent="0">
              <a:buNone/>
            </a:pPr>
            <a:r>
              <a:rPr lang="en-US" dirty="0" smtClean="0"/>
              <a:t>Extend our solution to target specific business needs</a:t>
            </a:r>
          </a:p>
          <a:p>
            <a:pPr marL="0" indent="0">
              <a:buNone/>
            </a:pPr>
            <a:r>
              <a:rPr lang="en-US" dirty="0" smtClean="0"/>
              <a:t>Use agile or other project management methodologies</a:t>
            </a:r>
          </a:p>
          <a:p>
            <a:pPr marL="0" indent="0">
              <a:buNone/>
            </a:pPr>
            <a:r>
              <a:rPr lang="en-US" dirty="0" smtClean="0"/>
              <a:t>Get scheduling and rich reporting across your projects</a:t>
            </a:r>
          </a:p>
          <a:p>
            <a:pPr marL="0" indent="0">
              <a:buNone/>
            </a:pPr>
            <a:endParaRPr lang="en-US" dirty="0" smtClean="0"/>
          </a:p>
        </p:txBody>
      </p:sp>
    </p:spTree>
    <p:extLst>
      <p:ext uri="{BB962C8B-B14F-4D97-AF65-F5344CB8AC3E}">
        <p14:creationId xmlns:p14="http://schemas.microsoft.com/office/powerpoint/2010/main" val="15733749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1" y="-1106724"/>
            <a:ext cx="12436475" cy="8293574"/>
          </a:xfrm>
          <a:prstGeom prst="rect">
            <a:avLst/>
          </a:prstGeom>
        </p:spPr>
      </p:pic>
      <p:sp>
        <p:nvSpPr>
          <p:cNvPr id="3" name="TextBox 2"/>
          <p:cNvSpPr txBox="1"/>
          <p:nvPr/>
        </p:nvSpPr>
        <p:spPr>
          <a:xfrm>
            <a:off x="274638" y="3957636"/>
            <a:ext cx="5486400" cy="2743200"/>
          </a:xfrm>
          <a:prstGeom prst="rect">
            <a:avLst/>
          </a:prstGeom>
          <a:solidFill>
            <a:schemeClr val="accent3">
              <a:alpha val="80000"/>
            </a:schemeClr>
          </a:solidFill>
        </p:spPr>
        <p:txBody>
          <a:bodyPr wrap="square" lIns="182880" tIns="146304" rIns="182880" bIns="146304" rtlCol="0">
            <a:spAutoFit/>
          </a:bodyPr>
          <a:lstStyle/>
          <a:p>
            <a:pPr>
              <a:lnSpc>
                <a:spcPct val="90000"/>
              </a:lnSpc>
              <a:spcAft>
                <a:spcPts val="600"/>
              </a:spcAft>
            </a:pPr>
            <a:r>
              <a:rPr lang="en-US" sz="8800" spc="-100" dirty="0" smtClean="0">
                <a:ln w="3175">
                  <a:noFill/>
                </a:ln>
                <a:gradFill>
                  <a:gsLst>
                    <a:gs pos="100000">
                      <a:srgbClr val="FFFFFF"/>
                    </a:gs>
                    <a:gs pos="0">
                      <a:srgbClr val="FFFFFF"/>
                    </a:gs>
                  </a:gsLst>
                  <a:lin ang="5400000" scaled="0"/>
                </a:gradFill>
                <a:latin typeface="Segoe UI Light"/>
                <a:cs typeface="Segoe UI" pitchFamily="34" charset="0"/>
              </a:rPr>
              <a:t>Demo</a:t>
            </a:r>
          </a:p>
          <a:p>
            <a:pPr>
              <a:lnSpc>
                <a:spcPct val="90000"/>
              </a:lnSpc>
              <a:spcAft>
                <a:spcPts val="600"/>
              </a:spcAft>
            </a:pPr>
            <a:r>
              <a:rPr lang="en-US" sz="3200" dirty="0" smtClean="0">
                <a:solidFill>
                  <a:srgbClr val="FFFFFF"/>
                </a:solidFill>
                <a:latin typeface="Segoe UI Light"/>
              </a:rPr>
              <a:t>Extensibility scenarios</a:t>
            </a:r>
          </a:p>
        </p:txBody>
      </p:sp>
    </p:spTree>
    <p:extLst>
      <p:ext uri="{BB962C8B-B14F-4D97-AF65-F5344CB8AC3E}">
        <p14:creationId xmlns:p14="http://schemas.microsoft.com/office/powerpoint/2010/main" val="88695944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Tasks as a platform</a:t>
            </a:r>
            <a:endParaRPr lang="en-US" dirty="0"/>
          </a:p>
        </p:txBody>
      </p:sp>
      <p:sp>
        <p:nvSpPr>
          <p:cNvPr id="3" name="Content Placeholder 2"/>
          <p:cNvSpPr>
            <a:spLocks noGrp="1"/>
          </p:cNvSpPr>
          <p:nvPr>
            <p:ph type="body" sz="quarter" idx="10"/>
          </p:nvPr>
        </p:nvSpPr>
        <p:spPr>
          <a:xfrm>
            <a:off x="274638" y="1212850"/>
            <a:ext cx="11887200" cy="3877985"/>
          </a:xfrm>
          <a:prstGeom prst="rect">
            <a:avLst/>
          </a:prstGeom>
        </p:spPr>
        <p:txBody>
          <a:bodyPr/>
          <a:lstStyle/>
          <a:p>
            <a:r>
              <a:rPr lang="en-US" dirty="0" smtClean="0"/>
              <a:t>The app platform allows you to extend our task management solution</a:t>
            </a:r>
          </a:p>
          <a:p>
            <a:r>
              <a:rPr lang="en-US" dirty="0" smtClean="0"/>
              <a:t>Task Board highlights support for new methodologies</a:t>
            </a:r>
          </a:p>
          <a:p>
            <a:r>
              <a:rPr lang="en-US" dirty="0" smtClean="0"/>
              <a:t>Project Professional adds scheduling and </a:t>
            </a:r>
            <a:r>
              <a:rPr lang="en-US" dirty="0"/>
              <a:t>rich </a:t>
            </a:r>
            <a:r>
              <a:rPr lang="en-US" dirty="0" smtClean="0"/>
              <a:t>reports</a:t>
            </a:r>
          </a:p>
          <a:p>
            <a:r>
              <a:rPr lang="en-US" dirty="0" smtClean="0">
                <a:sym typeface="Wingdings" panose="05000000000000000000" pitchFamily="2" charset="2"/>
              </a:rPr>
              <a:t>Project Server adds visibility across your organization’s work</a:t>
            </a:r>
          </a:p>
        </p:txBody>
      </p:sp>
    </p:spTree>
    <p:extLst>
      <p:ext uri="{BB962C8B-B14F-4D97-AF65-F5344CB8AC3E}">
        <p14:creationId xmlns:p14="http://schemas.microsoft.com/office/powerpoint/2010/main" val="394963495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Tasks as a platform</a:t>
            </a:r>
            <a:endParaRPr lang="en-US" dirty="0"/>
          </a:p>
        </p:txBody>
      </p:sp>
      <p:sp>
        <p:nvSpPr>
          <p:cNvPr id="3" name="Content Placeholder 2"/>
          <p:cNvSpPr>
            <a:spLocks noGrp="1"/>
          </p:cNvSpPr>
          <p:nvPr>
            <p:ph type="body" sz="quarter" idx="10"/>
          </p:nvPr>
        </p:nvSpPr>
        <p:spPr>
          <a:xfrm>
            <a:off x="274638" y="1212850"/>
            <a:ext cx="11887200" cy="5170646"/>
          </a:xfrm>
          <a:prstGeom prst="rect">
            <a:avLst/>
          </a:prstGeom>
        </p:spPr>
        <p:txBody>
          <a:bodyPr/>
          <a:lstStyle/>
          <a:p>
            <a:pPr lvl="1"/>
            <a:r>
              <a:rPr lang="en-US" sz="4000" dirty="0" smtClean="0">
                <a:gradFill>
                  <a:gsLst>
                    <a:gs pos="1250">
                      <a:schemeClr val="tx2"/>
                    </a:gs>
                    <a:gs pos="99000">
                      <a:schemeClr val="tx2"/>
                    </a:gs>
                  </a:gsLst>
                  <a:lin ang="5400000" scaled="0"/>
                </a:gradFill>
                <a:latin typeface="+mj-lt"/>
              </a:rPr>
              <a:t>0 </a:t>
            </a:r>
            <a:r>
              <a:rPr lang="en-US" sz="4000" dirty="0">
                <a:gradFill>
                  <a:gsLst>
                    <a:gs pos="1250">
                      <a:schemeClr val="tx2"/>
                    </a:gs>
                    <a:gs pos="99000">
                      <a:schemeClr val="tx2"/>
                    </a:gs>
                  </a:gsLst>
                  <a:lin ang="5400000" scaled="0"/>
                </a:gradFill>
                <a:latin typeface="+mj-lt"/>
              </a:rPr>
              <a:t>to 60 with Office and SharePoint </a:t>
            </a:r>
            <a:r>
              <a:rPr lang="en-US" sz="4000" dirty="0" smtClean="0">
                <a:gradFill>
                  <a:gsLst>
                    <a:gs pos="1250">
                      <a:schemeClr val="tx2"/>
                    </a:gs>
                    <a:gs pos="99000">
                      <a:schemeClr val="tx2"/>
                    </a:gs>
                  </a:gsLst>
                  <a:lin ang="5400000" scaled="0"/>
                </a:gradFill>
                <a:latin typeface="+mj-lt"/>
              </a:rPr>
              <a:t>apps using Napa and Visual Studio 2012</a:t>
            </a:r>
          </a:p>
          <a:p>
            <a:pPr lvl="1"/>
            <a:r>
              <a:rPr lang="en-US" dirty="0" smtClean="0"/>
              <a:t>SPC001- Tuesday @ 9:00</a:t>
            </a:r>
          </a:p>
          <a:p>
            <a:pPr lvl="1"/>
            <a:r>
              <a:rPr lang="en-US" sz="4000" dirty="0" smtClean="0">
                <a:gradFill>
                  <a:gsLst>
                    <a:gs pos="1250">
                      <a:schemeClr val="tx2"/>
                    </a:gs>
                    <a:gs pos="99000">
                      <a:schemeClr val="tx2"/>
                    </a:gs>
                  </a:gsLst>
                  <a:lin ang="5400000" scaled="0"/>
                </a:gradFill>
                <a:latin typeface="+mj-lt"/>
              </a:rPr>
              <a:t>An overview of developing SharePoint-hosted apps </a:t>
            </a:r>
            <a:r>
              <a:rPr lang="en-US" dirty="0" smtClean="0"/>
              <a:t>SPC010 Tuesday @1:45</a:t>
            </a:r>
          </a:p>
          <a:p>
            <a:r>
              <a:rPr lang="en-US" dirty="0" smtClean="0">
                <a:sym typeface="Wingdings" panose="05000000000000000000" pitchFamily="2" charset="2"/>
              </a:rPr>
              <a:t>Gain visibility into all projects with Project Server</a:t>
            </a:r>
          </a:p>
          <a:p>
            <a:pPr lvl="1"/>
            <a:r>
              <a:rPr lang="en-US" dirty="0" smtClean="0"/>
              <a:t>SPC179 Monday @ 3:45</a:t>
            </a:r>
            <a:endParaRPr lang="en-US" dirty="0" smtClean="0">
              <a:sym typeface="Wingdings" panose="05000000000000000000" pitchFamily="2" charset="2"/>
            </a:endParaRPr>
          </a:p>
          <a:p>
            <a:r>
              <a:rPr lang="en-US" dirty="0" smtClean="0">
                <a:sym typeface="Wingdings" panose="05000000000000000000" pitchFamily="2" charset="2"/>
              </a:rPr>
              <a:t>Report on and schedule tasks with Project Professional 2013</a:t>
            </a:r>
          </a:p>
          <a:p>
            <a:pPr lvl="1"/>
            <a:r>
              <a:rPr lang="en-US" dirty="0" smtClean="0"/>
              <a:t>HOL042 Thursday @12:00</a:t>
            </a:r>
            <a:endParaRPr lang="en-US" dirty="0" smtClean="0">
              <a:sym typeface="Wingdings" panose="05000000000000000000" pitchFamily="2" charset="2"/>
            </a:endParaRPr>
          </a:p>
        </p:txBody>
      </p:sp>
    </p:spTree>
    <p:extLst>
      <p:ext uri="{BB962C8B-B14F-4D97-AF65-F5344CB8AC3E}">
        <p14:creationId xmlns:p14="http://schemas.microsoft.com/office/powerpoint/2010/main" val="1557651147"/>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Team </a:t>
            </a:r>
            <a:r>
              <a:rPr lang="en-US" dirty="0"/>
              <a:t>t</a:t>
            </a:r>
            <a:r>
              <a:rPr lang="en-US" dirty="0" smtClean="0"/>
              <a:t>asks with </a:t>
            </a:r>
            <a:r>
              <a:rPr lang="en-US" dirty="0"/>
              <a:t>SharePoint 2013</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33384" t="17201"/>
          <a:stretch/>
        </p:blipFill>
        <p:spPr>
          <a:xfrm>
            <a:off x="8775601" y="2125677"/>
            <a:ext cx="2697480" cy="2233466"/>
          </a:xfrm>
          <a:prstGeom prst="rect">
            <a:avLst/>
          </a:prstGeom>
        </p:spPr>
      </p:pic>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t="8641" r="33724"/>
          <a:stretch/>
        </p:blipFill>
        <p:spPr>
          <a:xfrm>
            <a:off x="3293185" y="2125677"/>
            <a:ext cx="2697480" cy="2464400"/>
          </a:xfrm>
          <a:prstGeom prst="rect">
            <a:avLst/>
          </a:prstGeom>
        </p:spPr>
      </p:pic>
      <p:pic>
        <p:nvPicPr>
          <p:cNvPr id="29" name="Picture 28"/>
          <p:cNvPicPr>
            <a:picLocks noChangeAspect="1"/>
          </p:cNvPicPr>
          <p:nvPr/>
        </p:nvPicPr>
        <p:blipFill rotWithShape="1">
          <a:blip r:embed="rId5" cstate="screen">
            <a:extLst>
              <a:ext uri="{28A0092B-C50C-407E-A947-70E740481C1C}">
                <a14:useLocalDpi xmlns:a14="http://schemas.microsoft.com/office/drawing/2010/main"/>
              </a:ext>
            </a:extLst>
          </a:blip>
          <a:srcRect l="2300" t="7122" r="41472" b="-216"/>
          <a:stretch/>
        </p:blipFill>
        <p:spPr>
          <a:xfrm flipH="1">
            <a:off x="549019" y="2125677"/>
            <a:ext cx="2697480" cy="2511193"/>
          </a:xfrm>
          <a:prstGeom prst="rect">
            <a:avLst/>
          </a:prstGeom>
        </p:spPr>
      </p:pic>
      <p:pic>
        <p:nvPicPr>
          <p:cNvPr id="11" name="Picture 10"/>
          <p:cNvPicPr>
            <a:picLocks noChangeAspect="1"/>
          </p:cNvPicPr>
          <p:nvPr/>
        </p:nvPicPr>
        <p:blipFill>
          <a:blip r:embed="rId6"/>
          <a:stretch>
            <a:fillRect/>
          </a:stretch>
        </p:blipFill>
        <p:spPr>
          <a:xfrm>
            <a:off x="3294502" y="2126246"/>
            <a:ext cx="2697480" cy="2074158"/>
          </a:xfrm>
          <a:prstGeom prst="rect">
            <a:avLst/>
          </a:prstGeom>
        </p:spPr>
      </p:pic>
      <p:sp>
        <p:nvSpPr>
          <p:cNvPr id="19" name="Rectangle 18"/>
          <p:cNvSpPr>
            <a:spLocks noChangeAspect="1"/>
          </p:cNvSpPr>
          <p:nvPr/>
        </p:nvSpPr>
        <p:spPr bwMode="auto">
          <a:xfrm>
            <a:off x="3293185" y="4134522"/>
            <a:ext cx="2697480" cy="68863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solidFill>
                  <a:srgbClr val="FFFFFF"/>
                </a:solidFill>
              </a:rPr>
              <a:t>Collaborate</a:t>
            </a:r>
            <a:endParaRPr lang="en-US" sz="2000" dirty="0">
              <a:solidFill>
                <a:srgbClr val="FFFFFF"/>
              </a:solidFill>
            </a:endParaRPr>
          </a:p>
        </p:txBody>
      </p:sp>
      <p:grpSp>
        <p:nvGrpSpPr>
          <p:cNvPr id="26" name="Group 25"/>
          <p:cNvGrpSpPr/>
          <p:nvPr/>
        </p:nvGrpSpPr>
        <p:grpSpPr>
          <a:xfrm>
            <a:off x="6034739" y="2125677"/>
            <a:ext cx="2692774" cy="2315152"/>
            <a:chOff x="1493306" y="970779"/>
            <a:chExt cx="7902335" cy="6794149"/>
          </a:xfrm>
        </p:grpSpPr>
        <p:pic>
          <p:nvPicPr>
            <p:cNvPr id="27" name="Picture 26"/>
            <p:cNvPicPr>
              <a:picLocks noChangeAspect="1"/>
            </p:cNvPicPr>
            <p:nvPr/>
          </p:nvPicPr>
          <p:blipFill rotWithShape="1">
            <a:blip r:embed="rId7"/>
            <a:srcRect t="407" b="407"/>
            <a:stretch/>
          </p:blipFill>
          <p:spPr>
            <a:xfrm rot="10213749">
              <a:off x="5735452" y="2854602"/>
              <a:ext cx="2053491" cy="3106749"/>
            </a:xfrm>
            <a:prstGeom prst="rect">
              <a:avLst/>
            </a:prstGeom>
            <a:scene3d>
              <a:camera prst="perspectiveHeroicExtremeLeftFacing" fov="4800000">
                <a:rot lat="2400000" lon="1500000" rev="3600000"/>
              </a:camera>
              <a:lightRig rig="threePt" dir="t"/>
            </a:scene3d>
            <a:sp3d/>
          </p:spPr>
        </p:pic>
        <p:pic>
          <p:nvPicPr>
            <p:cNvPr id="28" name="Picture 27"/>
            <p:cNvPicPr>
              <a:picLocks noChangeAspect="1"/>
            </p:cNvPicPr>
            <p:nvPr/>
          </p:nvPicPr>
          <p:blipFill rotWithShape="1">
            <a:blip r:embed="rId8">
              <a:extLst>
                <a:ext uri="{28A0092B-C50C-407E-A947-70E740481C1C}">
                  <a14:useLocalDpi xmlns:a14="http://schemas.microsoft.com/office/drawing/2010/main" val="0"/>
                </a:ext>
              </a:extLst>
            </a:blip>
            <a:srcRect l="11931" t="18054" r="24529"/>
            <a:stretch/>
          </p:blipFill>
          <p:spPr>
            <a:xfrm>
              <a:off x="1493306" y="970779"/>
              <a:ext cx="7902335" cy="6794149"/>
            </a:xfrm>
            <a:prstGeom prst="rect">
              <a:avLst/>
            </a:prstGeom>
          </p:spPr>
        </p:pic>
      </p:grpSp>
      <p:grpSp>
        <p:nvGrpSpPr>
          <p:cNvPr id="4" name="Group 3"/>
          <p:cNvGrpSpPr/>
          <p:nvPr/>
        </p:nvGrpSpPr>
        <p:grpSpPr>
          <a:xfrm>
            <a:off x="6032385" y="2125677"/>
            <a:ext cx="2697481" cy="2039251"/>
            <a:chOff x="6034392" y="2125677"/>
            <a:chExt cx="2697481" cy="2039251"/>
          </a:xfrm>
        </p:grpSpPr>
        <p:sp>
          <p:nvSpPr>
            <p:cNvPr id="12" name="Rectangle 11"/>
            <p:cNvSpPr/>
            <p:nvPr/>
          </p:nvSpPr>
          <p:spPr bwMode="auto">
            <a:xfrm>
              <a:off x="6034392" y="2125677"/>
              <a:ext cx="2697481" cy="2039251"/>
            </a:xfrm>
            <a:prstGeom prst="rect">
              <a:avLst/>
            </a:prstGeom>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5400000" scaled="1"/>
              <a:tileRect/>
            </a:gra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4" name="Group 13"/>
            <p:cNvGrpSpPr/>
            <p:nvPr/>
          </p:nvGrpSpPr>
          <p:grpSpPr>
            <a:xfrm>
              <a:off x="6084417" y="2421325"/>
              <a:ext cx="2624328" cy="1493849"/>
              <a:chOff x="8054700" y="5515846"/>
              <a:chExt cx="2624328" cy="1493849"/>
            </a:xfrm>
          </p:grpSpPr>
          <p:pic>
            <p:nvPicPr>
              <p:cNvPr id="16" name="Picture 15"/>
              <p:cNvPicPr>
                <a:picLocks noChangeAspect="1"/>
              </p:cNvPicPr>
              <p:nvPr/>
            </p:nvPicPr>
            <p:blipFill>
              <a:blip r:embed="rId9"/>
              <a:stretch>
                <a:fillRect/>
              </a:stretch>
            </p:blipFill>
            <p:spPr>
              <a:xfrm>
                <a:off x="8235877" y="5654564"/>
                <a:ext cx="1932963" cy="1083492"/>
              </a:xfrm>
              <a:prstGeom prst="rect">
                <a:avLst/>
              </a:prstGeom>
            </p:spPr>
          </p:pic>
          <p:pic>
            <p:nvPicPr>
              <p:cNvPr id="18" name="Picture 17"/>
              <p:cNvPicPr>
                <a:picLocks noChangeAspect="1"/>
              </p:cNvPicPr>
              <p:nvPr/>
            </p:nvPicPr>
            <p:blipFill>
              <a:blip r:embed="rId10">
                <a:clrChange>
                  <a:clrFrom>
                    <a:srgbClr val="0026FF"/>
                  </a:clrFrom>
                  <a:clrTo>
                    <a:srgbClr val="0026FF">
                      <a:alpha val="0"/>
                    </a:srgbClr>
                  </a:clrTo>
                </a:clrChange>
              </a:blip>
              <a:stretch>
                <a:fillRect/>
              </a:stretch>
            </p:blipFill>
            <p:spPr>
              <a:xfrm>
                <a:off x="8054700" y="5515846"/>
                <a:ext cx="2624328" cy="1493849"/>
              </a:xfrm>
              <a:prstGeom prst="rect">
                <a:avLst/>
              </a:prstGeom>
            </p:spPr>
          </p:pic>
        </p:grpSp>
      </p:grpSp>
      <p:sp>
        <p:nvSpPr>
          <p:cNvPr id="20" name="Rectangle 19"/>
          <p:cNvSpPr>
            <a:spLocks noChangeAspect="1"/>
          </p:cNvSpPr>
          <p:nvPr/>
        </p:nvSpPr>
        <p:spPr bwMode="auto">
          <a:xfrm>
            <a:off x="6034393" y="4134524"/>
            <a:ext cx="2697480" cy="68863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solidFill>
                  <a:srgbClr val="FFFFFF"/>
                </a:solidFill>
              </a:rPr>
              <a:t>Liberate</a:t>
            </a:r>
            <a:endParaRPr lang="en-US" sz="2000" dirty="0">
              <a:solidFill>
                <a:srgbClr val="FFFFFF"/>
              </a:solidFill>
            </a:endParaRPr>
          </a:p>
          <a:p>
            <a:pPr defTabSz="932472" fontAlgn="base">
              <a:spcBef>
                <a:spcPct val="0"/>
              </a:spcBef>
              <a:spcAft>
                <a:spcPct val="0"/>
              </a:spcAft>
            </a:pPr>
            <a:endParaRPr lang="en-US" dirty="0">
              <a:solidFill>
                <a:srgbClr val="FFFFFF"/>
              </a:solidFill>
            </a:endParaRPr>
          </a:p>
        </p:txBody>
      </p:sp>
      <p:pic>
        <p:nvPicPr>
          <p:cNvPr id="6" name="Picture 5"/>
          <p:cNvPicPr>
            <a:picLocks noChangeAspect="1"/>
          </p:cNvPicPr>
          <p:nvPr/>
        </p:nvPicPr>
        <p:blipFill>
          <a:blip r:embed="rId11"/>
          <a:stretch>
            <a:fillRect/>
          </a:stretch>
        </p:blipFill>
        <p:spPr>
          <a:xfrm>
            <a:off x="549019" y="2122814"/>
            <a:ext cx="2697480" cy="2014574"/>
          </a:xfrm>
          <a:prstGeom prst="rect">
            <a:avLst/>
          </a:prstGeom>
        </p:spPr>
      </p:pic>
      <p:sp>
        <p:nvSpPr>
          <p:cNvPr id="17" name="Rectangle 16"/>
          <p:cNvSpPr>
            <a:spLocks noChangeAspect="1"/>
          </p:cNvSpPr>
          <p:nvPr/>
        </p:nvSpPr>
        <p:spPr bwMode="auto">
          <a:xfrm>
            <a:off x="549019" y="4134524"/>
            <a:ext cx="2697480" cy="68863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Organize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p:nvPicPr>
        <p:blipFill>
          <a:blip r:embed="rId12"/>
          <a:stretch>
            <a:fillRect/>
          </a:stretch>
        </p:blipFill>
        <p:spPr>
          <a:xfrm>
            <a:off x="8781219" y="2123989"/>
            <a:ext cx="2697480" cy="2042626"/>
          </a:xfrm>
          <a:prstGeom prst="rect">
            <a:avLst/>
          </a:prstGeom>
        </p:spPr>
      </p:pic>
      <p:sp>
        <p:nvSpPr>
          <p:cNvPr id="21" name="Rectangle 20"/>
          <p:cNvSpPr>
            <a:spLocks noChangeAspect="1"/>
          </p:cNvSpPr>
          <p:nvPr/>
        </p:nvSpPr>
        <p:spPr bwMode="auto">
          <a:xfrm>
            <a:off x="8776918" y="4134523"/>
            <a:ext cx="2697480" cy="688633"/>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solidFill>
                  <a:srgbClr val="FFFFFF"/>
                </a:solidFill>
              </a:rPr>
              <a:t>Innovate</a:t>
            </a:r>
            <a:endParaRPr lang="en-US" sz="2000" dirty="0">
              <a:solidFill>
                <a:srgbClr val="FFFFFF"/>
              </a:solidFill>
            </a:endParaRPr>
          </a:p>
        </p:txBody>
      </p:sp>
    </p:spTree>
    <p:extLst>
      <p:ext uri="{BB962C8B-B14F-4D97-AF65-F5344CB8AC3E}">
        <p14:creationId xmlns:p14="http://schemas.microsoft.com/office/powerpoint/2010/main" val="3683928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40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childTnLst>
                                </p:cTn>
                              </p:par>
                            </p:childTnLst>
                          </p:cTn>
                        </p:par>
                        <p:par>
                          <p:cTn id="12" fill="hold">
                            <p:stCondLst>
                              <p:cond delay="5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Questions?</a:t>
            </a:r>
            <a:endParaRPr lang="en-US" dirty="0">
              <a:solidFill>
                <a:schemeClr val="bg1"/>
              </a:solidFill>
            </a:endParaRPr>
          </a:p>
        </p:txBody>
      </p:sp>
      <p:sp>
        <p:nvSpPr>
          <p:cNvPr id="3" name="Text Placeholder 2"/>
          <p:cNvSpPr>
            <a:spLocks noGrp="1"/>
          </p:cNvSpPr>
          <p:nvPr>
            <p:ph type="body" sz="quarter" idx="4294967295"/>
          </p:nvPr>
        </p:nvSpPr>
        <p:spPr>
          <a:xfrm>
            <a:off x="274638" y="3311525"/>
            <a:ext cx="7497762" cy="738664"/>
          </a:xfrm>
        </p:spPr>
        <p:txBody>
          <a:bodyPr/>
          <a:lstStyle/>
          <a:p>
            <a:pPr marL="0" indent="0">
              <a:buNone/>
            </a:pPr>
            <a:r>
              <a:rPr lang="en-US" dirty="0" smtClean="0">
                <a:solidFill>
                  <a:schemeClr val="bg1"/>
                </a:solidFill>
              </a:rPr>
              <a:t>#SPC12 #SPC178</a:t>
            </a:r>
          </a:p>
        </p:txBody>
      </p:sp>
    </p:spTree>
    <p:extLst>
      <p:ext uri="{BB962C8B-B14F-4D97-AF65-F5344CB8AC3E}">
        <p14:creationId xmlns:p14="http://schemas.microsoft.com/office/powerpoint/2010/main" val="127593110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215"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8" y="2498276"/>
            <a:ext cx="7071847" cy="4093723"/>
          </a:xfrm>
          <a:prstGeom prst="rect">
            <a:avLst/>
          </a:prstGeom>
        </p:spPr>
        <p:txBody>
          <a:bodyPr lIns="93278" tIns="46639" rIns="93278" bIns="46639"/>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t>Evaluate this session now on </a:t>
            </a:r>
            <a:r>
              <a:rPr lang="en-US" sz="3300" dirty="0" err="1"/>
              <a:t>MySPC</a:t>
            </a:r>
            <a:r>
              <a:rPr lang="en-US" sz="3300" dirty="0"/>
              <a:t> </a:t>
            </a:r>
            <a:br>
              <a:rPr lang="en-US" sz="3300" dirty="0"/>
            </a:br>
            <a:r>
              <a:rPr lang="en-US" sz="3300" dirty="0"/>
              <a:t>using your laptop or mobile device: </a:t>
            </a:r>
            <a:r>
              <a:rPr lang="en-US" sz="2900" dirty="0">
                <a:latin typeface="+mn-lt"/>
                <a:hlinkClick r:id="rId2"/>
              </a:rPr>
              <a:t>http://myspc.sharepointconference.com</a:t>
            </a:r>
            <a:endParaRPr lang="en-US" sz="2900" dirty="0">
              <a:solidFill>
                <a:schemeClr val="tx1"/>
              </a:solidFill>
              <a:latin typeface="+mn-lt"/>
            </a:endParaRPr>
          </a:p>
        </p:txBody>
      </p:sp>
      <p:sp>
        <p:nvSpPr>
          <p:cNvPr id="17" name="Title 9"/>
          <p:cNvSpPr txBox="1">
            <a:spLocks/>
          </p:cNvSpPr>
          <p:nvPr/>
        </p:nvSpPr>
        <p:spPr>
          <a:xfrm>
            <a:off x="482687" y="179226"/>
            <a:ext cx="4736162" cy="1661200"/>
          </a:xfrm>
          <a:prstGeom prst="rect">
            <a:avLst/>
          </a:prstGeom>
        </p:spPr>
        <p:txBody>
          <a:bodyPr vert="horz" wrap="square" lIns="146274" tIns="91422" rIns="146274" bIns="91422"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8200" dirty="0" err="1">
                <a:solidFill>
                  <a:schemeClr val="bg1"/>
                </a:solidFill>
              </a:rPr>
              <a:t>MySPC</a:t>
            </a:r>
            <a:endParaRPr lang="en-US" sz="8200" dirty="0">
              <a:solidFill>
                <a:schemeClr val="bg1"/>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5" y="2434322"/>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5" y="3374962"/>
            <a:ext cx="1572756" cy="2547596"/>
          </a:xfrm>
          <a:prstGeom prst="rect">
            <a:avLst/>
          </a:prstGeom>
        </p:spPr>
      </p:pic>
    </p:spTree>
    <p:extLst>
      <p:ext uri="{BB962C8B-B14F-4D97-AF65-F5344CB8AC3E}">
        <p14:creationId xmlns:p14="http://schemas.microsoft.com/office/powerpoint/2010/main" val="3004476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Text Placeholder 2"/>
          <p:cNvSpPr>
            <a:spLocks noGrp="1"/>
          </p:cNvSpPr>
          <p:nvPr>
            <p:ph type="body" sz="quarter" idx="4294967295"/>
          </p:nvPr>
        </p:nvSpPr>
        <p:spPr>
          <a:xfrm>
            <a:off x="274638" y="3311525"/>
            <a:ext cx="7772378" cy="738664"/>
          </a:xfrm>
        </p:spPr>
        <p:txBody>
          <a:bodyPr/>
          <a:lstStyle/>
          <a:p>
            <a:pPr marL="0" indent="0">
              <a:buNone/>
            </a:pPr>
            <a:r>
              <a:rPr lang="en-US" dirty="0" smtClean="0"/>
              <a:t>#SPC12 #SPC178</a:t>
            </a:r>
            <a:endParaRPr lang="en-US" dirty="0"/>
          </a:p>
        </p:txBody>
      </p:sp>
    </p:spTree>
    <p:extLst>
      <p:ext uri="{BB962C8B-B14F-4D97-AF65-F5344CB8AC3E}">
        <p14:creationId xmlns:p14="http://schemas.microsoft.com/office/powerpoint/2010/main" val="732990386"/>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Productive social </a:t>
            </a:r>
            <a:r>
              <a:rPr lang="en-US" dirty="0"/>
              <a:t>i</a:t>
            </a:r>
            <a:r>
              <a:rPr lang="en-US" dirty="0" smtClean="0"/>
              <a:t>nteractions</a:t>
            </a:r>
            <a:endParaRPr lang="en-US" dirty="0"/>
          </a:p>
        </p:txBody>
      </p:sp>
      <p:grpSp>
        <p:nvGrpSpPr>
          <p:cNvPr id="13" name="Group 12"/>
          <p:cNvGrpSpPr/>
          <p:nvPr/>
        </p:nvGrpSpPr>
        <p:grpSpPr>
          <a:xfrm>
            <a:off x="5762231" y="2348732"/>
            <a:ext cx="914390" cy="914390"/>
            <a:chOff x="5762226" y="2070940"/>
            <a:chExt cx="914390" cy="914390"/>
          </a:xfrm>
        </p:grpSpPr>
        <p:sp>
          <p:nvSpPr>
            <p:cNvPr id="4" name="Smiley Face 3"/>
            <p:cNvSpPr/>
            <p:nvPr/>
          </p:nvSpPr>
          <p:spPr bwMode="auto">
            <a:xfrm>
              <a:off x="5762226" y="2070940"/>
              <a:ext cx="914390" cy="914390"/>
            </a:xfrm>
            <a:prstGeom prst="smileyFace">
              <a:avLst>
                <a:gd name="adj" fmla="val 4652"/>
              </a:avLst>
            </a:prstGeom>
            <a:solidFill>
              <a:schemeClr val="tx2">
                <a:lumMod val="75000"/>
                <a:lumOff val="25000"/>
              </a:schemeClr>
            </a:solidFill>
            <a:ln>
              <a:solidFill>
                <a:schemeClr val="bg1"/>
              </a:solidFill>
            </a:ln>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5" name="Oval 4"/>
            <p:cNvSpPr/>
            <p:nvPr/>
          </p:nvSpPr>
          <p:spPr bwMode="auto">
            <a:xfrm flipH="1">
              <a:off x="6027636" y="2345221"/>
              <a:ext cx="91440" cy="91440"/>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0" name="Oval 19"/>
            <p:cNvSpPr/>
            <p:nvPr/>
          </p:nvSpPr>
          <p:spPr bwMode="auto">
            <a:xfrm flipH="1">
              <a:off x="6320533" y="2345219"/>
              <a:ext cx="91440" cy="91440"/>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pic>
        <p:nvPicPr>
          <p:cNvPr id="8" name="Picture 7"/>
          <p:cNvPicPr>
            <a:picLocks noChangeAspect="1"/>
          </p:cNvPicPr>
          <p:nvPr/>
        </p:nvPicPr>
        <p:blipFill>
          <a:blip r:embed="rId3"/>
          <a:stretch>
            <a:fillRect/>
          </a:stretch>
        </p:blipFill>
        <p:spPr>
          <a:xfrm>
            <a:off x="1833972" y="2875742"/>
            <a:ext cx="914400" cy="914400"/>
          </a:xfrm>
          <a:prstGeom prst="rect">
            <a:avLst/>
          </a:prstGeom>
        </p:spPr>
      </p:pic>
      <p:pic>
        <p:nvPicPr>
          <p:cNvPr id="38" name="Picture 37"/>
          <p:cNvPicPr>
            <a:picLocks noChangeAspect="1"/>
          </p:cNvPicPr>
          <p:nvPr/>
        </p:nvPicPr>
        <p:blipFill>
          <a:blip r:embed="rId4"/>
          <a:stretch>
            <a:fillRect/>
          </a:stretch>
        </p:blipFill>
        <p:spPr>
          <a:xfrm>
            <a:off x="2817173" y="2875742"/>
            <a:ext cx="914400" cy="914400"/>
          </a:xfrm>
          <a:prstGeom prst="rect">
            <a:avLst/>
          </a:prstGeom>
        </p:spPr>
      </p:pic>
      <p:pic>
        <p:nvPicPr>
          <p:cNvPr id="42" name="Picture 41"/>
          <p:cNvPicPr>
            <a:picLocks noChangeAspect="1"/>
          </p:cNvPicPr>
          <p:nvPr/>
        </p:nvPicPr>
        <p:blipFill>
          <a:blip r:embed="rId4"/>
          <a:stretch>
            <a:fillRect/>
          </a:stretch>
        </p:blipFill>
        <p:spPr>
          <a:xfrm>
            <a:off x="1833972" y="1893459"/>
            <a:ext cx="914400" cy="914400"/>
          </a:xfrm>
          <a:prstGeom prst="rect">
            <a:avLst/>
          </a:prstGeom>
        </p:spPr>
      </p:pic>
      <p:pic>
        <p:nvPicPr>
          <p:cNvPr id="43" name="Picture 42"/>
          <p:cNvPicPr>
            <a:picLocks noChangeAspect="1"/>
          </p:cNvPicPr>
          <p:nvPr/>
        </p:nvPicPr>
        <p:blipFill>
          <a:blip r:embed="rId4"/>
          <a:stretch>
            <a:fillRect/>
          </a:stretch>
        </p:blipFill>
        <p:spPr>
          <a:xfrm>
            <a:off x="850771" y="2878980"/>
            <a:ext cx="914400" cy="914400"/>
          </a:xfrm>
          <a:prstGeom prst="rect">
            <a:avLst/>
          </a:prstGeom>
        </p:spPr>
      </p:pic>
      <p:pic>
        <p:nvPicPr>
          <p:cNvPr id="44" name="Picture 43"/>
          <p:cNvPicPr>
            <a:picLocks noChangeAspect="1"/>
          </p:cNvPicPr>
          <p:nvPr/>
        </p:nvPicPr>
        <p:blipFill>
          <a:blip r:embed="rId4"/>
          <a:stretch>
            <a:fillRect/>
          </a:stretch>
        </p:blipFill>
        <p:spPr>
          <a:xfrm>
            <a:off x="1833972" y="3860103"/>
            <a:ext cx="914400" cy="914400"/>
          </a:xfrm>
          <a:prstGeom prst="rect">
            <a:avLst/>
          </a:prstGeom>
        </p:spPr>
      </p:pic>
      <p:pic>
        <p:nvPicPr>
          <p:cNvPr id="48" name="Picture 47"/>
          <p:cNvPicPr>
            <a:picLocks noChangeAspect="1"/>
          </p:cNvPicPr>
          <p:nvPr/>
        </p:nvPicPr>
        <p:blipFill>
          <a:blip r:embed="rId3"/>
          <a:stretch>
            <a:fillRect/>
          </a:stretch>
        </p:blipFill>
        <p:spPr>
          <a:xfrm>
            <a:off x="3800374" y="3860103"/>
            <a:ext cx="914400" cy="914400"/>
          </a:xfrm>
          <a:prstGeom prst="rect">
            <a:avLst/>
          </a:prstGeom>
        </p:spPr>
      </p:pic>
      <p:pic>
        <p:nvPicPr>
          <p:cNvPr id="51" name="Picture 50"/>
          <p:cNvPicPr>
            <a:picLocks noChangeAspect="1"/>
          </p:cNvPicPr>
          <p:nvPr/>
        </p:nvPicPr>
        <p:blipFill>
          <a:blip r:embed="rId4"/>
          <a:stretch>
            <a:fillRect/>
          </a:stretch>
        </p:blipFill>
        <p:spPr>
          <a:xfrm>
            <a:off x="2806992" y="4844464"/>
            <a:ext cx="914400" cy="914400"/>
          </a:xfrm>
          <a:prstGeom prst="rect">
            <a:avLst/>
          </a:prstGeom>
        </p:spPr>
      </p:pic>
      <p:pic>
        <p:nvPicPr>
          <p:cNvPr id="54" name="Picture 53"/>
          <p:cNvPicPr>
            <a:picLocks noChangeAspect="1"/>
          </p:cNvPicPr>
          <p:nvPr/>
        </p:nvPicPr>
        <p:blipFill>
          <a:blip r:embed="rId3"/>
          <a:stretch>
            <a:fillRect/>
          </a:stretch>
        </p:blipFill>
        <p:spPr>
          <a:xfrm>
            <a:off x="5762221" y="4845291"/>
            <a:ext cx="914400" cy="914400"/>
          </a:xfrm>
          <a:prstGeom prst="rect">
            <a:avLst/>
          </a:prstGeom>
        </p:spPr>
      </p:pic>
      <p:pic>
        <p:nvPicPr>
          <p:cNvPr id="55" name="Picture 54"/>
          <p:cNvPicPr>
            <a:picLocks noChangeAspect="1"/>
          </p:cNvPicPr>
          <p:nvPr/>
        </p:nvPicPr>
        <p:blipFill>
          <a:blip r:embed="rId4"/>
          <a:stretch>
            <a:fillRect/>
          </a:stretch>
        </p:blipFill>
        <p:spPr>
          <a:xfrm>
            <a:off x="6745422" y="4845291"/>
            <a:ext cx="914400" cy="914400"/>
          </a:xfrm>
          <a:prstGeom prst="rect">
            <a:avLst/>
          </a:prstGeom>
        </p:spPr>
      </p:pic>
      <p:pic>
        <p:nvPicPr>
          <p:cNvPr id="56" name="Picture 55"/>
          <p:cNvPicPr>
            <a:picLocks noChangeAspect="1"/>
          </p:cNvPicPr>
          <p:nvPr/>
        </p:nvPicPr>
        <p:blipFill>
          <a:blip r:embed="rId4"/>
          <a:stretch>
            <a:fillRect/>
          </a:stretch>
        </p:blipFill>
        <p:spPr>
          <a:xfrm>
            <a:off x="5762221" y="3863008"/>
            <a:ext cx="914400" cy="914400"/>
          </a:xfrm>
          <a:prstGeom prst="rect">
            <a:avLst/>
          </a:prstGeom>
        </p:spPr>
      </p:pic>
      <p:pic>
        <p:nvPicPr>
          <p:cNvPr id="57" name="Picture 56"/>
          <p:cNvPicPr>
            <a:picLocks noChangeAspect="1"/>
          </p:cNvPicPr>
          <p:nvPr/>
        </p:nvPicPr>
        <p:blipFill>
          <a:blip r:embed="rId4"/>
          <a:stretch>
            <a:fillRect/>
          </a:stretch>
        </p:blipFill>
        <p:spPr>
          <a:xfrm>
            <a:off x="4779020" y="4848529"/>
            <a:ext cx="914400" cy="914400"/>
          </a:xfrm>
          <a:prstGeom prst="rect">
            <a:avLst/>
          </a:prstGeom>
        </p:spPr>
      </p:pic>
      <p:pic>
        <p:nvPicPr>
          <p:cNvPr id="58" name="Picture 57"/>
          <p:cNvPicPr>
            <a:picLocks noChangeAspect="1"/>
          </p:cNvPicPr>
          <p:nvPr/>
        </p:nvPicPr>
        <p:blipFill>
          <a:blip r:embed="rId4"/>
          <a:stretch>
            <a:fillRect/>
          </a:stretch>
        </p:blipFill>
        <p:spPr>
          <a:xfrm>
            <a:off x="5762221" y="5829652"/>
            <a:ext cx="914400" cy="914400"/>
          </a:xfrm>
          <a:prstGeom prst="rect">
            <a:avLst/>
          </a:prstGeom>
        </p:spPr>
      </p:pic>
      <p:pic>
        <p:nvPicPr>
          <p:cNvPr id="60" name="Picture 59"/>
          <p:cNvPicPr>
            <a:picLocks noChangeAspect="1"/>
          </p:cNvPicPr>
          <p:nvPr/>
        </p:nvPicPr>
        <p:blipFill>
          <a:blip r:embed="rId3"/>
          <a:stretch>
            <a:fillRect/>
          </a:stretch>
        </p:blipFill>
        <p:spPr>
          <a:xfrm>
            <a:off x="7724068" y="3860103"/>
            <a:ext cx="914400" cy="914400"/>
          </a:xfrm>
          <a:prstGeom prst="rect">
            <a:avLst/>
          </a:prstGeom>
        </p:spPr>
      </p:pic>
      <p:pic>
        <p:nvPicPr>
          <p:cNvPr id="66" name="Picture 65"/>
          <p:cNvPicPr>
            <a:picLocks noChangeAspect="1"/>
          </p:cNvPicPr>
          <p:nvPr/>
        </p:nvPicPr>
        <p:blipFill>
          <a:blip r:embed="rId3"/>
          <a:stretch>
            <a:fillRect/>
          </a:stretch>
        </p:blipFill>
        <p:spPr>
          <a:xfrm>
            <a:off x="9690470" y="2875742"/>
            <a:ext cx="914400" cy="914400"/>
          </a:xfrm>
          <a:prstGeom prst="rect">
            <a:avLst/>
          </a:prstGeom>
        </p:spPr>
      </p:pic>
      <p:pic>
        <p:nvPicPr>
          <p:cNvPr id="67" name="Picture 66"/>
          <p:cNvPicPr>
            <a:picLocks noChangeAspect="1"/>
          </p:cNvPicPr>
          <p:nvPr/>
        </p:nvPicPr>
        <p:blipFill>
          <a:blip r:embed="rId4"/>
          <a:stretch>
            <a:fillRect/>
          </a:stretch>
        </p:blipFill>
        <p:spPr>
          <a:xfrm>
            <a:off x="10673671" y="2875742"/>
            <a:ext cx="914400" cy="914400"/>
          </a:xfrm>
          <a:prstGeom prst="rect">
            <a:avLst/>
          </a:prstGeom>
        </p:spPr>
      </p:pic>
      <p:pic>
        <p:nvPicPr>
          <p:cNvPr id="68" name="Picture 67"/>
          <p:cNvPicPr>
            <a:picLocks noChangeAspect="1"/>
          </p:cNvPicPr>
          <p:nvPr/>
        </p:nvPicPr>
        <p:blipFill>
          <a:blip r:embed="rId4"/>
          <a:stretch>
            <a:fillRect/>
          </a:stretch>
        </p:blipFill>
        <p:spPr>
          <a:xfrm>
            <a:off x="9690470" y="1893459"/>
            <a:ext cx="914400" cy="914400"/>
          </a:xfrm>
          <a:prstGeom prst="rect">
            <a:avLst/>
          </a:prstGeom>
        </p:spPr>
      </p:pic>
      <p:pic>
        <p:nvPicPr>
          <p:cNvPr id="69" name="Picture 68"/>
          <p:cNvPicPr>
            <a:picLocks noChangeAspect="1"/>
          </p:cNvPicPr>
          <p:nvPr/>
        </p:nvPicPr>
        <p:blipFill>
          <a:blip r:embed="rId4"/>
          <a:stretch>
            <a:fillRect/>
          </a:stretch>
        </p:blipFill>
        <p:spPr>
          <a:xfrm>
            <a:off x="8707269" y="2878980"/>
            <a:ext cx="914400" cy="914400"/>
          </a:xfrm>
          <a:prstGeom prst="rect">
            <a:avLst/>
          </a:prstGeom>
        </p:spPr>
      </p:pic>
      <p:pic>
        <p:nvPicPr>
          <p:cNvPr id="70" name="Picture 69"/>
          <p:cNvPicPr>
            <a:picLocks noChangeAspect="1"/>
          </p:cNvPicPr>
          <p:nvPr/>
        </p:nvPicPr>
        <p:blipFill>
          <a:blip r:embed="rId4"/>
          <a:stretch>
            <a:fillRect/>
          </a:stretch>
        </p:blipFill>
        <p:spPr>
          <a:xfrm>
            <a:off x="9690470" y="3860103"/>
            <a:ext cx="914400" cy="914400"/>
          </a:xfrm>
          <a:prstGeom prst="rect">
            <a:avLst/>
          </a:prstGeom>
        </p:spPr>
      </p:pic>
      <p:pic>
        <p:nvPicPr>
          <p:cNvPr id="71" name="Picture 70"/>
          <p:cNvPicPr>
            <a:picLocks noChangeAspect="1"/>
          </p:cNvPicPr>
          <p:nvPr/>
        </p:nvPicPr>
        <p:blipFill rotWithShape="1">
          <a:blip r:embed="rId5"/>
          <a:srcRect l="5288" t="5745" r="5288" b="5745"/>
          <a:stretch/>
        </p:blipFill>
        <p:spPr>
          <a:xfrm>
            <a:off x="850771" y="3860113"/>
            <a:ext cx="914400" cy="914390"/>
          </a:xfrm>
          <a:prstGeom prst="rect">
            <a:avLst/>
          </a:prstGeom>
        </p:spPr>
      </p:pic>
      <p:pic>
        <p:nvPicPr>
          <p:cNvPr id="72" name="Picture 71"/>
          <p:cNvPicPr>
            <a:picLocks noChangeAspect="1"/>
          </p:cNvPicPr>
          <p:nvPr/>
        </p:nvPicPr>
        <p:blipFill rotWithShape="1">
          <a:blip r:embed="rId5"/>
          <a:srcRect l="5288" t="5745" r="5288" b="5745"/>
          <a:stretch/>
        </p:blipFill>
        <p:spPr>
          <a:xfrm>
            <a:off x="2812618" y="3856875"/>
            <a:ext cx="914400" cy="914390"/>
          </a:xfrm>
          <a:prstGeom prst="rect">
            <a:avLst/>
          </a:prstGeom>
        </p:spPr>
      </p:pic>
      <p:pic>
        <p:nvPicPr>
          <p:cNvPr id="73" name="Picture 72"/>
          <p:cNvPicPr>
            <a:picLocks noChangeAspect="1"/>
          </p:cNvPicPr>
          <p:nvPr/>
        </p:nvPicPr>
        <p:blipFill rotWithShape="1">
          <a:blip r:embed="rId5"/>
          <a:srcRect l="5288" t="5745" r="5288" b="5745"/>
          <a:stretch/>
        </p:blipFill>
        <p:spPr>
          <a:xfrm>
            <a:off x="4779020" y="5836955"/>
            <a:ext cx="914400" cy="914390"/>
          </a:xfrm>
          <a:prstGeom prst="rect">
            <a:avLst/>
          </a:prstGeom>
        </p:spPr>
      </p:pic>
      <p:pic>
        <p:nvPicPr>
          <p:cNvPr id="74" name="Picture 73"/>
          <p:cNvPicPr>
            <a:picLocks noChangeAspect="1"/>
          </p:cNvPicPr>
          <p:nvPr/>
        </p:nvPicPr>
        <p:blipFill rotWithShape="1">
          <a:blip r:embed="rId5"/>
          <a:srcRect l="5288" t="5745" r="5288" b="5745"/>
          <a:stretch/>
        </p:blipFill>
        <p:spPr>
          <a:xfrm>
            <a:off x="6746039" y="5829657"/>
            <a:ext cx="914400" cy="914390"/>
          </a:xfrm>
          <a:prstGeom prst="rect">
            <a:avLst/>
          </a:prstGeom>
        </p:spPr>
      </p:pic>
      <p:pic>
        <p:nvPicPr>
          <p:cNvPr id="76" name="Picture 75"/>
          <p:cNvPicPr>
            <a:picLocks noChangeAspect="1"/>
          </p:cNvPicPr>
          <p:nvPr/>
        </p:nvPicPr>
        <p:blipFill rotWithShape="1">
          <a:blip r:embed="rId5"/>
          <a:srcRect l="5288" t="5745" r="5288" b="5745"/>
          <a:stretch/>
        </p:blipFill>
        <p:spPr>
          <a:xfrm>
            <a:off x="10678111" y="3860113"/>
            <a:ext cx="914400" cy="914390"/>
          </a:xfrm>
          <a:prstGeom prst="rect">
            <a:avLst/>
          </a:prstGeom>
        </p:spPr>
      </p:pic>
      <p:pic>
        <p:nvPicPr>
          <p:cNvPr id="77" name="Picture 76"/>
          <p:cNvPicPr>
            <a:picLocks noChangeAspect="1"/>
          </p:cNvPicPr>
          <p:nvPr/>
        </p:nvPicPr>
        <p:blipFill rotWithShape="1">
          <a:blip r:embed="rId5"/>
          <a:srcRect l="5288" t="5745" r="5288" b="5745"/>
          <a:stretch/>
        </p:blipFill>
        <p:spPr>
          <a:xfrm>
            <a:off x="850771" y="1893459"/>
            <a:ext cx="914400" cy="914390"/>
          </a:xfrm>
          <a:prstGeom prst="rect">
            <a:avLst/>
          </a:prstGeom>
        </p:spPr>
      </p:pic>
      <p:pic>
        <p:nvPicPr>
          <p:cNvPr id="78" name="Picture 77"/>
          <p:cNvPicPr>
            <a:picLocks noChangeAspect="1"/>
          </p:cNvPicPr>
          <p:nvPr/>
        </p:nvPicPr>
        <p:blipFill rotWithShape="1">
          <a:blip r:embed="rId5"/>
          <a:srcRect l="5288" t="5745" r="5288" b="5745"/>
          <a:stretch/>
        </p:blipFill>
        <p:spPr>
          <a:xfrm>
            <a:off x="2812618" y="1894619"/>
            <a:ext cx="914400" cy="914390"/>
          </a:xfrm>
          <a:prstGeom prst="rect">
            <a:avLst/>
          </a:prstGeom>
        </p:spPr>
      </p:pic>
      <p:pic>
        <p:nvPicPr>
          <p:cNvPr id="79" name="Picture 78"/>
          <p:cNvPicPr>
            <a:picLocks noChangeAspect="1"/>
          </p:cNvPicPr>
          <p:nvPr/>
        </p:nvPicPr>
        <p:blipFill rotWithShape="1">
          <a:blip r:embed="rId5"/>
          <a:srcRect l="5288" t="5745" r="5288" b="5745"/>
          <a:stretch/>
        </p:blipFill>
        <p:spPr>
          <a:xfrm>
            <a:off x="8707269" y="1894619"/>
            <a:ext cx="914400" cy="914390"/>
          </a:xfrm>
          <a:prstGeom prst="rect">
            <a:avLst/>
          </a:prstGeom>
        </p:spPr>
      </p:pic>
      <p:pic>
        <p:nvPicPr>
          <p:cNvPr id="80" name="Picture 79"/>
          <p:cNvPicPr>
            <a:picLocks noChangeAspect="1"/>
          </p:cNvPicPr>
          <p:nvPr/>
        </p:nvPicPr>
        <p:blipFill rotWithShape="1">
          <a:blip r:embed="rId5"/>
          <a:srcRect l="5288" t="5745" r="5288" b="5745"/>
          <a:stretch/>
        </p:blipFill>
        <p:spPr>
          <a:xfrm>
            <a:off x="10673671" y="1893459"/>
            <a:ext cx="914400" cy="914390"/>
          </a:xfrm>
          <a:prstGeom prst="rect">
            <a:avLst/>
          </a:prstGeom>
        </p:spPr>
      </p:pic>
      <p:pic>
        <p:nvPicPr>
          <p:cNvPr id="81" name="Picture 80"/>
          <p:cNvPicPr>
            <a:picLocks noChangeAspect="1"/>
          </p:cNvPicPr>
          <p:nvPr/>
        </p:nvPicPr>
        <p:blipFill rotWithShape="1">
          <a:blip r:embed="rId5"/>
          <a:srcRect l="5288" t="5745" r="5288" b="5745"/>
          <a:stretch/>
        </p:blipFill>
        <p:spPr>
          <a:xfrm>
            <a:off x="3800374" y="4841226"/>
            <a:ext cx="914400" cy="914390"/>
          </a:xfrm>
          <a:prstGeom prst="rect">
            <a:avLst/>
          </a:prstGeom>
        </p:spPr>
      </p:pic>
      <p:pic>
        <p:nvPicPr>
          <p:cNvPr id="82" name="Picture 81"/>
          <p:cNvPicPr>
            <a:picLocks noChangeAspect="1"/>
          </p:cNvPicPr>
          <p:nvPr/>
        </p:nvPicPr>
        <p:blipFill rotWithShape="1">
          <a:blip r:embed="rId5"/>
          <a:srcRect l="5288" t="5745" r="5288" b="5745"/>
          <a:stretch/>
        </p:blipFill>
        <p:spPr>
          <a:xfrm>
            <a:off x="3795819" y="2875752"/>
            <a:ext cx="914400" cy="914390"/>
          </a:xfrm>
          <a:prstGeom prst="rect">
            <a:avLst/>
          </a:prstGeom>
        </p:spPr>
      </p:pic>
      <p:pic>
        <p:nvPicPr>
          <p:cNvPr id="83" name="Picture 82"/>
          <p:cNvPicPr>
            <a:picLocks noChangeAspect="1"/>
          </p:cNvPicPr>
          <p:nvPr/>
        </p:nvPicPr>
        <p:blipFill rotWithShape="1">
          <a:blip r:embed="rId5"/>
          <a:srcRect l="5288" t="5745" r="5288" b="5745"/>
          <a:stretch/>
        </p:blipFill>
        <p:spPr>
          <a:xfrm>
            <a:off x="4772784" y="3856875"/>
            <a:ext cx="914400" cy="914390"/>
          </a:xfrm>
          <a:prstGeom prst="rect">
            <a:avLst/>
          </a:prstGeom>
        </p:spPr>
      </p:pic>
      <p:pic>
        <p:nvPicPr>
          <p:cNvPr id="84" name="Picture 83"/>
          <p:cNvPicPr>
            <a:picLocks noChangeAspect="1"/>
          </p:cNvPicPr>
          <p:nvPr/>
        </p:nvPicPr>
        <p:blipFill rotWithShape="1">
          <a:blip r:embed="rId5"/>
          <a:srcRect l="5288" t="5745" r="5288" b="5745"/>
          <a:stretch/>
        </p:blipFill>
        <p:spPr>
          <a:xfrm>
            <a:off x="6745722" y="3856875"/>
            <a:ext cx="914400" cy="914390"/>
          </a:xfrm>
          <a:prstGeom prst="rect">
            <a:avLst/>
          </a:prstGeom>
        </p:spPr>
      </p:pic>
      <p:pic>
        <p:nvPicPr>
          <p:cNvPr id="85" name="Picture 84"/>
          <p:cNvPicPr>
            <a:picLocks noChangeAspect="1"/>
          </p:cNvPicPr>
          <p:nvPr/>
        </p:nvPicPr>
        <p:blipFill rotWithShape="1">
          <a:blip r:embed="rId5"/>
          <a:srcRect l="5288" t="5745" r="5288" b="5745"/>
          <a:stretch/>
        </p:blipFill>
        <p:spPr>
          <a:xfrm>
            <a:off x="7733478" y="4841226"/>
            <a:ext cx="914400" cy="914390"/>
          </a:xfrm>
          <a:prstGeom prst="rect">
            <a:avLst/>
          </a:prstGeom>
        </p:spPr>
      </p:pic>
      <p:pic>
        <p:nvPicPr>
          <p:cNvPr id="86" name="Picture 85"/>
          <p:cNvPicPr>
            <a:picLocks noChangeAspect="1"/>
          </p:cNvPicPr>
          <p:nvPr/>
        </p:nvPicPr>
        <p:blipFill rotWithShape="1">
          <a:blip r:embed="rId5"/>
          <a:srcRect l="5288" t="5745" r="5288" b="5745"/>
          <a:stretch/>
        </p:blipFill>
        <p:spPr>
          <a:xfrm>
            <a:off x="7728923" y="2875752"/>
            <a:ext cx="914400" cy="914390"/>
          </a:xfrm>
          <a:prstGeom prst="rect">
            <a:avLst/>
          </a:prstGeom>
        </p:spPr>
      </p:pic>
      <p:pic>
        <p:nvPicPr>
          <p:cNvPr id="87" name="Picture 86"/>
          <p:cNvPicPr>
            <a:picLocks noChangeAspect="1"/>
          </p:cNvPicPr>
          <p:nvPr/>
        </p:nvPicPr>
        <p:blipFill rotWithShape="1">
          <a:blip r:embed="rId5"/>
          <a:srcRect l="5288" t="5745" r="5288" b="5745"/>
          <a:stretch/>
        </p:blipFill>
        <p:spPr>
          <a:xfrm>
            <a:off x="8705888" y="3856875"/>
            <a:ext cx="914400" cy="914390"/>
          </a:xfrm>
          <a:prstGeom prst="rect">
            <a:avLst/>
          </a:prstGeom>
        </p:spPr>
      </p:pic>
      <p:grpSp>
        <p:nvGrpSpPr>
          <p:cNvPr id="88" name="Group 87"/>
          <p:cNvGrpSpPr/>
          <p:nvPr/>
        </p:nvGrpSpPr>
        <p:grpSpPr>
          <a:xfrm>
            <a:off x="5764804" y="2348732"/>
            <a:ext cx="914390" cy="914390"/>
            <a:chOff x="5762226" y="2070940"/>
            <a:chExt cx="914390" cy="914390"/>
          </a:xfrm>
        </p:grpSpPr>
        <p:sp>
          <p:nvSpPr>
            <p:cNvPr id="89" name="Smiley Face 88"/>
            <p:cNvSpPr/>
            <p:nvPr/>
          </p:nvSpPr>
          <p:spPr bwMode="auto">
            <a:xfrm>
              <a:off x="5762226" y="2070940"/>
              <a:ext cx="914390" cy="914390"/>
            </a:xfrm>
            <a:prstGeom prst="smileyFace">
              <a:avLst>
                <a:gd name="adj" fmla="val 9"/>
              </a:avLst>
            </a:prstGeom>
            <a:solidFill>
              <a:schemeClr val="tx2">
                <a:lumMod val="75000"/>
                <a:lumOff val="25000"/>
              </a:schemeClr>
            </a:solidFill>
            <a:ln>
              <a:solidFill>
                <a:schemeClr val="bg1"/>
              </a:solidFill>
            </a:ln>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0" name="Oval 89"/>
            <p:cNvSpPr/>
            <p:nvPr/>
          </p:nvSpPr>
          <p:spPr bwMode="auto">
            <a:xfrm flipH="1">
              <a:off x="6027636" y="2345221"/>
              <a:ext cx="91440" cy="91440"/>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1" name="Oval 90"/>
            <p:cNvSpPr/>
            <p:nvPr/>
          </p:nvSpPr>
          <p:spPr bwMode="auto">
            <a:xfrm flipH="1">
              <a:off x="6320533" y="2345219"/>
              <a:ext cx="91440" cy="91440"/>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92" name="Group 91"/>
          <p:cNvGrpSpPr/>
          <p:nvPr/>
        </p:nvGrpSpPr>
        <p:grpSpPr>
          <a:xfrm>
            <a:off x="5762231" y="2348732"/>
            <a:ext cx="914390" cy="914390"/>
            <a:chOff x="5762226" y="2070940"/>
            <a:chExt cx="914390" cy="914390"/>
          </a:xfrm>
        </p:grpSpPr>
        <p:sp>
          <p:nvSpPr>
            <p:cNvPr id="93" name="Smiley Face 92"/>
            <p:cNvSpPr/>
            <p:nvPr/>
          </p:nvSpPr>
          <p:spPr bwMode="auto">
            <a:xfrm>
              <a:off x="5762226" y="2070940"/>
              <a:ext cx="914390" cy="914390"/>
            </a:xfrm>
            <a:prstGeom prst="smileyFace">
              <a:avLst>
                <a:gd name="adj" fmla="val -4653"/>
              </a:avLst>
            </a:prstGeom>
            <a:solidFill>
              <a:schemeClr val="tx2">
                <a:lumMod val="75000"/>
                <a:lumOff val="25000"/>
              </a:schemeClr>
            </a:solidFill>
            <a:ln>
              <a:solidFill>
                <a:schemeClr val="bg1"/>
              </a:solidFill>
            </a:ln>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4" name="Oval 93"/>
            <p:cNvSpPr/>
            <p:nvPr/>
          </p:nvSpPr>
          <p:spPr bwMode="auto">
            <a:xfrm flipH="1">
              <a:off x="6027636" y="2345221"/>
              <a:ext cx="91440" cy="91440"/>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5" name="Oval 94"/>
            <p:cNvSpPr/>
            <p:nvPr/>
          </p:nvSpPr>
          <p:spPr bwMode="auto">
            <a:xfrm flipH="1">
              <a:off x="6320533" y="2345219"/>
              <a:ext cx="91440" cy="91440"/>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97" name="Group 96"/>
          <p:cNvGrpSpPr/>
          <p:nvPr/>
        </p:nvGrpSpPr>
        <p:grpSpPr>
          <a:xfrm>
            <a:off x="5454177" y="2227555"/>
            <a:ext cx="1554463" cy="1224927"/>
            <a:chOff x="5454177" y="2227555"/>
            <a:chExt cx="1554463" cy="1224927"/>
          </a:xfrm>
        </p:grpSpPr>
        <p:sp>
          <p:nvSpPr>
            <p:cNvPr id="96" name="Rectangle 95"/>
            <p:cNvSpPr/>
            <p:nvPr/>
          </p:nvSpPr>
          <p:spPr bwMode="auto">
            <a:xfrm>
              <a:off x="5454177" y="2227555"/>
              <a:ext cx="1554463" cy="1224927"/>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Freeform 103"/>
            <p:cNvSpPr>
              <a:spLocks noEditPoints="1"/>
            </p:cNvSpPr>
            <p:nvPr/>
          </p:nvSpPr>
          <p:spPr bwMode="black">
            <a:xfrm>
              <a:off x="5774364" y="2382974"/>
              <a:ext cx="914090" cy="914090"/>
            </a:xfrm>
            <a:custGeom>
              <a:avLst/>
              <a:gdLst>
                <a:gd name="T0" fmla="*/ 47 w 95"/>
                <a:gd name="T1" fmla="*/ 0 h 95"/>
                <a:gd name="T2" fmla="*/ 0 w 95"/>
                <a:gd name="T3" fmla="*/ 47 h 95"/>
                <a:gd name="T4" fmla="*/ 47 w 95"/>
                <a:gd name="T5" fmla="*/ 95 h 95"/>
                <a:gd name="T6" fmla="*/ 95 w 95"/>
                <a:gd name="T7" fmla="*/ 47 h 95"/>
                <a:gd name="T8" fmla="*/ 47 w 95"/>
                <a:gd name="T9" fmla="*/ 0 h 95"/>
                <a:gd name="T10" fmla="*/ 24 w 95"/>
                <a:gd name="T11" fmla="*/ 24 h 95"/>
                <a:gd name="T12" fmla="*/ 22 w 95"/>
                <a:gd name="T13" fmla="*/ 20 h 95"/>
                <a:gd name="T14" fmla="*/ 26 w 95"/>
                <a:gd name="T15" fmla="*/ 13 h 95"/>
                <a:gd name="T16" fmla="*/ 34 w 95"/>
                <a:gd name="T17" fmla="*/ 14 h 95"/>
                <a:gd name="T18" fmla="*/ 35 w 95"/>
                <a:gd name="T19" fmla="*/ 18 h 95"/>
                <a:gd name="T20" fmla="*/ 29 w 95"/>
                <a:gd name="T21" fmla="*/ 20 h 95"/>
                <a:gd name="T22" fmla="*/ 24 w 95"/>
                <a:gd name="T23" fmla="*/ 24 h 95"/>
                <a:gd name="T24" fmla="*/ 30 w 95"/>
                <a:gd name="T25" fmla="*/ 43 h 95"/>
                <a:gd name="T26" fmla="*/ 26 w 95"/>
                <a:gd name="T27" fmla="*/ 34 h 95"/>
                <a:gd name="T28" fmla="*/ 30 w 95"/>
                <a:gd name="T29" fmla="*/ 25 h 95"/>
                <a:gd name="T30" fmla="*/ 34 w 95"/>
                <a:gd name="T31" fmla="*/ 34 h 95"/>
                <a:gd name="T32" fmla="*/ 30 w 95"/>
                <a:gd name="T33" fmla="*/ 43 h 95"/>
                <a:gd name="T34" fmla="*/ 47 w 95"/>
                <a:gd name="T35" fmla="*/ 87 h 95"/>
                <a:gd name="T36" fmla="*/ 33 w 95"/>
                <a:gd name="T37" fmla="*/ 75 h 95"/>
                <a:gd name="T38" fmla="*/ 47 w 95"/>
                <a:gd name="T39" fmla="*/ 62 h 95"/>
                <a:gd name="T40" fmla="*/ 61 w 95"/>
                <a:gd name="T41" fmla="*/ 75 h 95"/>
                <a:gd name="T42" fmla="*/ 47 w 95"/>
                <a:gd name="T43" fmla="*/ 87 h 95"/>
                <a:gd name="T44" fmla="*/ 65 w 95"/>
                <a:gd name="T45" fmla="*/ 43 h 95"/>
                <a:gd name="T46" fmla="*/ 61 w 95"/>
                <a:gd name="T47" fmla="*/ 34 h 95"/>
                <a:gd name="T48" fmla="*/ 65 w 95"/>
                <a:gd name="T49" fmla="*/ 25 h 95"/>
                <a:gd name="T50" fmla="*/ 69 w 95"/>
                <a:gd name="T51" fmla="*/ 34 h 95"/>
                <a:gd name="T52" fmla="*/ 65 w 95"/>
                <a:gd name="T53" fmla="*/ 43 h 95"/>
                <a:gd name="T54" fmla="*/ 71 w 95"/>
                <a:gd name="T55" fmla="*/ 24 h 95"/>
                <a:gd name="T56" fmla="*/ 66 w 95"/>
                <a:gd name="T57" fmla="*/ 20 h 95"/>
                <a:gd name="T58" fmla="*/ 59 w 95"/>
                <a:gd name="T59" fmla="*/ 18 h 95"/>
                <a:gd name="T60" fmla="*/ 61 w 95"/>
                <a:gd name="T61" fmla="*/ 14 h 95"/>
                <a:gd name="T62" fmla="*/ 69 w 95"/>
                <a:gd name="T63" fmla="*/ 13 h 95"/>
                <a:gd name="T64" fmla="*/ 73 w 95"/>
                <a:gd name="T65" fmla="*/ 20 h 95"/>
                <a:gd name="T66" fmla="*/ 71 w 95"/>
                <a:gd name="T67" fmla="*/ 2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95">
                  <a:moveTo>
                    <a:pt x="47" y="0"/>
                  </a:moveTo>
                  <a:cubicBezTo>
                    <a:pt x="21" y="0"/>
                    <a:pt x="0" y="21"/>
                    <a:pt x="0" y="47"/>
                  </a:cubicBezTo>
                  <a:cubicBezTo>
                    <a:pt x="0" y="74"/>
                    <a:pt x="21" y="95"/>
                    <a:pt x="47" y="95"/>
                  </a:cubicBezTo>
                  <a:cubicBezTo>
                    <a:pt x="74" y="95"/>
                    <a:pt x="95" y="74"/>
                    <a:pt x="95" y="47"/>
                  </a:cubicBezTo>
                  <a:cubicBezTo>
                    <a:pt x="95" y="21"/>
                    <a:pt x="74" y="0"/>
                    <a:pt x="47" y="0"/>
                  </a:cubicBezTo>
                  <a:close/>
                  <a:moveTo>
                    <a:pt x="24" y="24"/>
                  </a:moveTo>
                  <a:cubicBezTo>
                    <a:pt x="23" y="24"/>
                    <a:pt x="22" y="23"/>
                    <a:pt x="22" y="20"/>
                  </a:cubicBezTo>
                  <a:cubicBezTo>
                    <a:pt x="22" y="18"/>
                    <a:pt x="23" y="15"/>
                    <a:pt x="26" y="13"/>
                  </a:cubicBezTo>
                  <a:cubicBezTo>
                    <a:pt x="29" y="12"/>
                    <a:pt x="32" y="13"/>
                    <a:pt x="34" y="14"/>
                  </a:cubicBezTo>
                  <a:cubicBezTo>
                    <a:pt x="36" y="15"/>
                    <a:pt x="36" y="17"/>
                    <a:pt x="35" y="18"/>
                  </a:cubicBezTo>
                  <a:cubicBezTo>
                    <a:pt x="34" y="19"/>
                    <a:pt x="31" y="18"/>
                    <a:pt x="29" y="20"/>
                  </a:cubicBezTo>
                  <a:cubicBezTo>
                    <a:pt x="27" y="21"/>
                    <a:pt x="26" y="23"/>
                    <a:pt x="24" y="24"/>
                  </a:cubicBezTo>
                  <a:close/>
                  <a:moveTo>
                    <a:pt x="30" y="43"/>
                  </a:moveTo>
                  <a:cubicBezTo>
                    <a:pt x="28" y="43"/>
                    <a:pt x="26" y="39"/>
                    <a:pt x="26" y="34"/>
                  </a:cubicBezTo>
                  <a:cubicBezTo>
                    <a:pt x="26" y="29"/>
                    <a:pt x="28" y="25"/>
                    <a:pt x="30" y="25"/>
                  </a:cubicBezTo>
                  <a:cubicBezTo>
                    <a:pt x="32" y="25"/>
                    <a:pt x="34" y="29"/>
                    <a:pt x="34" y="34"/>
                  </a:cubicBezTo>
                  <a:cubicBezTo>
                    <a:pt x="34" y="39"/>
                    <a:pt x="32" y="43"/>
                    <a:pt x="30" y="43"/>
                  </a:cubicBezTo>
                  <a:close/>
                  <a:moveTo>
                    <a:pt x="47" y="87"/>
                  </a:moveTo>
                  <a:cubicBezTo>
                    <a:pt x="38" y="87"/>
                    <a:pt x="33" y="82"/>
                    <a:pt x="33" y="75"/>
                  </a:cubicBezTo>
                  <a:cubicBezTo>
                    <a:pt x="33" y="68"/>
                    <a:pt x="38" y="62"/>
                    <a:pt x="47" y="62"/>
                  </a:cubicBezTo>
                  <a:cubicBezTo>
                    <a:pt x="57" y="62"/>
                    <a:pt x="61" y="68"/>
                    <a:pt x="61" y="75"/>
                  </a:cubicBezTo>
                  <a:cubicBezTo>
                    <a:pt x="61" y="82"/>
                    <a:pt x="57" y="87"/>
                    <a:pt x="47" y="87"/>
                  </a:cubicBezTo>
                  <a:close/>
                  <a:moveTo>
                    <a:pt x="65" y="43"/>
                  </a:moveTo>
                  <a:cubicBezTo>
                    <a:pt x="63" y="43"/>
                    <a:pt x="61" y="39"/>
                    <a:pt x="61" y="34"/>
                  </a:cubicBezTo>
                  <a:cubicBezTo>
                    <a:pt x="61" y="29"/>
                    <a:pt x="63" y="25"/>
                    <a:pt x="65" y="25"/>
                  </a:cubicBezTo>
                  <a:cubicBezTo>
                    <a:pt x="67" y="25"/>
                    <a:pt x="69" y="29"/>
                    <a:pt x="69" y="34"/>
                  </a:cubicBezTo>
                  <a:cubicBezTo>
                    <a:pt x="69" y="39"/>
                    <a:pt x="67" y="43"/>
                    <a:pt x="65" y="43"/>
                  </a:cubicBezTo>
                  <a:close/>
                  <a:moveTo>
                    <a:pt x="71" y="24"/>
                  </a:moveTo>
                  <a:cubicBezTo>
                    <a:pt x="68" y="23"/>
                    <a:pt x="68" y="21"/>
                    <a:pt x="66" y="20"/>
                  </a:cubicBezTo>
                  <a:cubicBezTo>
                    <a:pt x="63" y="18"/>
                    <a:pt x="61" y="19"/>
                    <a:pt x="59" y="18"/>
                  </a:cubicBezTo>
                  <a:cubicBezTo>
                    <a:pt x="59" y="17"/>
                    <a:pt x="59" y="15"/>
                    <a:pt x="61" y="14"/>
                  </a:cubicBezTo>
                  <a:cubicBezTo>
                    <a:pt x="63" y="13"/>
                    <a:pt x="66" y="12"/>
                    <a:pt x="69" y="13"/>
                  </a:cubicBezTo>
                  <a:cubicBezTo>
                    <a:pt x="72" y="15"/>
                    <a:pt x="73" y="18"/>
                    <a:pt x="73" y="20"/>
                  </a:cubicBezTo>
                  <a:cubicBezTo>
                    <a:pt x="73" y="23"/>
                    <a:pt x="72" y="24"/>
                    <a:pt x="71" y="24"/>
                  </a:cubicBezTo>
                  <a:close/>
                </a:path>
              </a:pathLst>
            </a:custGeom>
            <a:solidFill>
              <a:schemeClr val="tx2">
                <a:lumMod val="75000"/>
                <a:lumOff val="25000"/>
              </a:schemeClr>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spTree>
    <p:extLst>
      <p:ext uri="{BB962C8B-B14F-4D97-AF65-F5344CB8AC3E}">
        <p14:creationId xmlns:p14="http://schemas.microsoft.com/office/powerpoint/2010/main" val="1184226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500"/>
                                        <p:tgtEl>
                                          <p:spTgt spid="7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fade">
                                      <p:cBhvr>
                                        <p:cTn id="15" dur="500"/>
                                        <p:tgtEl>
                                          <p:spTgt spid="7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fade">
                                      <p:cBhvr>
                                        <p:cTn id="19" dur="500"/>
                                        <p:tgtEl>
                                          <p:spTgt spid="8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fade">
                                      <p:cBhvr>
                                        <p:cTn id="23" dur="500"/>
                                        <p:tgtEl>
                                          <p:spTgt spid="7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fade">
                                      <p:cBhvr>
                                        <p:cTn id="27" dur="500"/>
                                        <p:tgtEl>
                                          <p:spTgt spid="8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81"/>
                                        </p:tgtEl>
                                        <p:attrNameLst>
                                          <p:attrName>style.visibility</p:attrName>
                                        </p:attrNameLst>
                                      </p:cBhvr>
                                      <p:to>
                                        <p:strVal val="visible"/>
                                      </p:to>
                                    </p:set>
                                    <p:animEffect transition="in" filter="fade">
                                      <p:cBhvr>
                                        <p:cTn id="31" dur="500"/>
                                        <p:tgtEl>
                                          <p:spTgt spid="81"/>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85"/>
                                        </p:tgtEl>
                                        <p:attrNameLst>
                                          <p:attrName>style.visibility</p:attrName>
                                        </p:attrNameLst>
                                      </p:cBhvr>
                                      <p:to>
                                        <p:strVal val="visible"/>
                                      </p:to>
                                    </p:set>
                                    <p:animEffect transition="in" filter="fade">
                                      <p:cBhvr>
                                        <p:cTn id="43" dur="500"/>
                                        <p:tgtEl>
                                          <p:spTgt spid="85"/>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84"/>
                                        </p:tgtEl>
                                        <p:attrNameLst>
                                          <p:attrName>style.visibility</p:attrName>
                                        </p:attrNameLst>
                                      </p:cBhvr>
                                      <p:to>
                                        <p:strVal val="visible"/>
                                      </p:to>
                                    </p:set>
                                    <p:animEffect transition="in" filter="fade">
                                      <p:cBhvr>
                                        <p:cTn id="47" dur="500"/>
                                        <p:tgtEl>
                                          <p:spTgt spid="84"/>
                                        </p:tgtEl>
                                      </p:cBhvr>
                                    </p:animEffect>
                                  </p:childTnLst>
                                </p:cTn>
                              </p:par>
                              <p:par>
                                <p:cTn id="48" presetID="10" presetClass="entr" presetSubtype="0" fill="hold" nodeType="withEffect">
                                  <p:stCondLst>
                                    <p:cond delay="0"/>
                                  </p:stCondLst>
                                  <p:childTnLst>
                                    <p:set>
                                      <p:cBhvr>
                                        <p:cTn id="49" dur="1" fill="hold">
                                          <p:stCondLst>
                                            <p:cond delay="0"/>
                                          </p:stCondLst>
                                        </p:cTn>
                                        <p:tgtEl>
                                          <p:spTgt spid="88"/>
                                        </p:tgtEl>
                                        <p:attrNameLst>
                                          <p:attrName>style.visibility</p:attrName>
                                        </p:attrNameLst>
                                      </p:cBhvr>
                                      <p:to>
                                        <p:strVal val="visible"/>
                                      </p:to>
                                    </p:set>
                                    <p:animEffect transition="in" filter="fade">
                                      <p:cBhvr>
                                        <p:cTn id="50" dur="500"/>
                                        <p:tgtEl>
                                          <p:spTgt spid="88"/>
                                        </p:tgtEl>
                                      </p:cBhvr>
                                    </p:animEffect>
                                  </p:childTnLst>
                                </p:cTn>
                              </p:par>
                            </p:childTnLst>
                          </p:cTn>
                        </p:par>
                        <p:par>
                          <p:cTn id="51" fill="hold">
                            <p:stCondLst>
                              <p:cond delay="5500"/>
                            </p:stCondLst>
                            <p:childTnLst>
                              <p:par>
                                <p:cTn id="52" presetID="10" presetClass="entr" presetSubtype="0" fill="hold" nodeType="afterEffect">
                                  <p:stCondLst>
                                    <p:cond delay="0"/>
                                  </p:stCondLst>
                                  <p:childTnLst>
                                    <p:set>
                                      <p:cBhvr>
                                        <p:cTn id="53" dur="1" fill="hold">
                                          <p:stCondLst>
                                            <p:cond delay="0"/>
                                          </p:stCondLst>
                                        </p:cTn>
                                        <p:tgtEl>
                                          <p:spTgt spid="86"/>
                                        </p:tgtEl>
                                        <p:attrNameLst>
                                          <p:attrName>style.visibility</p:attrName>
                                        </p:attrNameLst>
                                      </p:cBhvr>
                                      <p:to>
                                        <p:strVal val="visible"/>
                                      </p:to>
                                    </p:set>
                                    <p:animEffect transition="in" filter="fade">
                                      <p:cBhvr>
                                        <p:cTn id="54" dur="500"/>
                                        <p:tgtEl>
                                          <p:spTgt spid="86"/>
                                        </p:tgtEl>
                                      </p:cBhvr>
                                    </p:animEffect>
                                  </p:childTnLst>
                                </p:cTn>
                              </p:par>
                            </p:childTnLst>
                          </p:cTn>
                        </p:par>
                        <p:par>
                          <p:cTn id="55" fill="hold">
                            <p:stCondLst>
                              <p:cond delay="6000"/>
                            </p:stCondLst>
                            <p:childTnLst>
                              <p:par>
                                <p:cTn id="56" presetID="10" presetClass="entr" presetSubtype="0" fill="hold" nodeType="afterEffect">
                                  <p:stCondLst>
                                    <p:cond delay="0"/>
                                  </p:stCondLst>
                                  <p:childTnLst>
                                    <p:set>
                                      <p:cBhvr>
                                        <p:cTn id="57" dur="1" fill="hold">
                                          <p:stCondLst>
                                            <p:cond delay="0"/>
                                          </p:stCondLst>
                                        </p:cTn>
                                        <p:tgtEl>
                                          <p:spTgt spid="87"/>
                                        </p:tgtEl>
                                        <p:attrNameLst>
                                          <p:attrName>style.visibility</p:attrName>
                                        </p:attrNameLst>
                                      </p:cBhvr>
                                      <p:to>
                                        <p:strVal val="visible"/>
                                      </p:to>
                                    </p:set>
                                    <p:animEffect transition="in" filter="fade">
                                      <p:cBhvr>
                                        <p:cTn id="58" dur="500"/>
                                        <p:tgtEl>
                                          <p:spTgt spid="87"/>
                                        </p:tgtEl>
                                      </p:cBhvr>
                                    </p:animEffect>
                                  </p:childTnLst>
                                </p:cTn>
                              </p:par>
                            </p:childTnLst>
                          </p:cTn>
                        </p:par>
                        <p:par>
                          <p:cTn id="59" fill="hold">
                            <p:stCondLst>
                              <p:cond delay="6500"/>
                            </p:stCondLst>
                            <p:childTnLst>
                              <p:par>
                                <p:cTn id="60" presetID="10" presetClass="entr" presetSubtype="0" fill="hold" nodeType="after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7000"/>
                            </p:stCondLst>
                            <p:childTnLst>
                              <p:par>
                                <p:cTn id="64" presetID="10" presetClass="entr" presetSubtype="0" fill="hold" nodeType="afterEffect">
                                  <p:stCondLst>
                                    <p:cond delay="0"/>
                                  </p:stCondLst>
                                  <p:childTnLst>
                                    <p:set>
                                      <p:cBhvr>
                                        <p:cTn id="65" dur="1" fill="hold">
                                          <p:stCondLst>
                                            <p:cond delay="0"/>
                                          </p:stCondLst>
                                        </p:cTn>
                                        <p:tgtEl>
                                          <p:spTgt spid="76"/>
                                        </p:tgtEl>
                                        <p:attrNameLst>
                                          <p:attrName>style.visibility</p:attrName>
                                        </p:attrNameLst>
                                      </p:cBhvr>
                                      <p:to>
                                        <p:strVal val="visible"/>
                                      </p:to>
                                    </p:set>
                                    <p:animEffect transition="in" filter="fade">
                                      <p:cBhvr>
                                        <p:cTn id="66" dur="500"/>
                                        <p:tgtEl>
                                          <p:spTgt spid="76"/>
                                        </p:tgtEl>
                                      </p:cBhvr>
                                    </p:animEffect>
                                  </p:childTnLst>
                                </p:cTn>
                              </p:par>
                            </p:childTnLst>
                          </p:cTn>
                        </p:par>
                        <p:par>
                          <p:cTn id="67" fill="hold">
                            <p:stCondLst>
                              <p:cond delay="7500"/>
                            </p:stCondLst>
                            <p:childTnLst>
                              <p:par>
                                <p:cTn id="68" presetID="10" presetClass="entr" presetSubtype="0" fill="hold" nodeType="afterEffect">
                                  <p:stCondLst>
                                    <p:cond delay="0"/>
                                  </p:stCondLst>
                                  <p:childTnLst>
                                    <p:set>
                                      <p:cBhvr>
                                        <p:cTn id="69" dur="1" fill="hold">
                                          <p:stCondLst>
                                            <p:cond delay="0"/>
                                          </p:stCondLst>
                                        </p:cTn>
                                        <p:tgtEl>
                                          <p:spTgt spid="80"/>
                                        </p:tgtEl>
                                        <p:attrNameLst>
                                          <p:attrName>style.visibility</p:attrName>
                                        </p:attrNameLst>
                                      </p:cBhvr>
                                      <p:to>
                                        <p:strVal val="visible"/>
                                      </p:to>
                                    </p:set>
                                    <p:animEffect transition="in" filter="fade">
                                      <p:cBhvr>
                                        <p:cTn id="70" dur="500"/>
                                        <p:tgtEl>
                                          <p:spTgt spid="80"/>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fade">
                                      <p:cBhvr>
                                        <p:cTn id="75" dur="500"/>
                                        <p:tgtEl>
                                          <p:spTgt spid="42"/>
                                        </p:tgtEl>
                                      </p:cBhvr>
                                    </p:animEffect>
                                  </p:childTnLst>
                                </p:cTn>
                              </p:par>
                            </p:childTnLst>
                          </p:cTn>
                        </p:par>
                        <p:par>
                          <p:cTn id="76" fill="hold">
                            <p:stCondLst>
                              <p:cond delay="500"/>
                            </p:stCondLst>
                            <p:childTnLst>
                              <p:par>
                                <p:cTn id="77" presetID="10" presetClass="entr" presetSubtype="0" fill="hold"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500"/>
                                        <p:tgtEl>
                                          <p:spTgt spid="43"/>
                                        </p:tgtEl>
                                      </p:cBhvr>
                                    </p:animEffect>
                                  </p:childTnLst>
                                </p:cTn>
                              </p:par>
                            </p:childTnLst>
                          </p:cTn>
                        </p:par>
                        <p:par>
                          <p:cTn id="80" fill="hold">
                            <p:stCondLst>
                              <p:cond delay="1000"/>
                            </p:stCondLst>
                            <p:childTnLst>
                              <p:par>
                                <p:cTn id="81" presetID="10" presetClass="entr" presetSubtype="0" fill="hold"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fade">
                                      <p:cBhvr>
                                        <p:cTn id="83" dur="500"/>
                                        <p:tgtEl>
                                          <p:spTgt spid="38"/>
                                        </p:tgtEl>
                                      </p:cBhvr>
                                    </p:animEffect>
                                  </p:childTnLst>
                                </p:cTn>
                              </p:par>
                            </p:childTnLst>
                          </p:cTn>
                        </p:par>
                        <p:par>
                          <p:cTn id="84" fill="hold">
                            <p:stCondLst>
                              <p:cond delay="1500"/>
                            </p:stCondLst>
                            <p:childTnLst>
                              <p:par>
                                <p:cTn id="85" presetID="10" presetClass="entr" presetSubtype="0" fill="hold" nodeType="afterEffect">
                                  <p:stCondLst>
                                    <p:cond delay="0"/>
                                  </p:stCondLst>
                                  <p:childTnLst>
                                    <p:set>
                                      <p:cBhvr>
                                        <p:cTn id="86" dur="1" fill="hold">
                                          <p:stCondLst>
                                            <p:cond delay="0"/>
                                          </p:stCondLst>
                                        </p:cTn>
                                        <p:tgtEl>
                                          <p:spTgt spid="44"/>
                                        </p:tgtEl>
                                        <p:attrNameLst>
                                          <p:attrName>style.visibility</p:attrName>
                                        </p:attrNameLst>
                                      </p:cBhvr>
                                      <p:to>
                                        <p:strVal val="visible"/>
                                      </p:to>
                                    </p:set>
                                    <p:animEffect transition="in" filter="fade">
                                      <p:cBhvr>
                                        <p:cTn id="87" dur="500"/>
                                        <p:tgtEl>
                                          <p:spTgt spid="44"/>
                                        </p:tgtEl>
                                      </p:cBhvr>
                                    </p:animEffect>
                                  </p:childTnLst>
                                </p:cTn>
                              </p:par>
                            </p:childTnLst>
                          </p:cTn>
                        </p:par>
                        <p:par>
                          <p:cTn id="88" fill="hold">
                            <p:stCondLst>
                              <p:cond delay="2000"/>
                            </p:stCondLst>
                            <p:childTnLst>
                              <p:par>
                                <p:cTn id="89" presetID="10" presetClass="entr" presetSubtype="0" fill="hold" nodeType="after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fade">
                                      <p:cBhvr>
                                        <p:cTn id="91" dur="500"/>
                                        <p:tgtEl>
                                          <p:spTgt spid="51"/>
                                        </p:tgtEl>
                                      </p:cBhvr>
                                    </p:animEffect>
                                  </p:childTnLst>
                                </p:cTn>
                              </p:par>
                            </p:childTnLst>
                          </p:cTn>
                        </p:par>
                        <p:par>
                          <p:cTn id="92" fill="hold">
                            <p:stCondLst>
                              <p:cond delay="2500"/>
                            </p:stCondLst>
                            <p:childTnLst>
                              <p:par>
                                <p:cTn id="93" presetID="10" presetClass="entr" presetSubtype="0" fill="hold"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fade">
                                      <p:cBhvr>
                                        <p:cTn id="95" dur="500"/>
                                        <p:tgtEl>
                                          <p:spTgt spid="57"/>
                                        </p:tgtEl>
                                      </p:cBhvr>
                                    </p:animEffect>
                                  </p:childTnLst>
                                </p:cTn>
                              </p:par>
                              <p:par>
                                <p:cTn id="96" presetID="10" presetClass="entr" presetSubtype="0" fill="hold" nodeType="withEffect">
                                  <p:stCondLst>
                                    <p:cond delay="0"/>
                                  </p:stCondLst>
                                  <p:childTnLst>
                                    <p:set>
                                      <p:cBhvr>
                                        <p:cTn id="97" dur="1" fill="hold">
                                          <p:stCondLst>
                                            <p:cond delay="0"/>
                                          </p:stCondLst>
                                        </p:cTn>
                                        <p:tgtEl>
                                          <p:spTgt spid="92"/>
                                        </p:tgtEl>
                                        <p:attrNameLst>
                                          <p:attrName>style.visibility</p:attrName>
                                        </p:attrNameLst>
                                      </p:cBhvr>
                                      <p:to>
                                        <p:strVal val="visible"/>
                                      </p:to>
                                    </p:set>
                                    <p:animEffect transition="in" filter="fade">
                                      <p:cBhvr>
                                        <p:cTn id="98" dur="500"/>
                                        <p:tgtEl>
                                          <p:spTgt spid="92"/>
                                        </p:tgtEl>
                                      </p:cBhvr>
                                    </p:animEffect>
                                  </p:childTnLst>
                                </p:cTn>
                              </p:par>
                            </p:childTnLst>
                          </p:cTn>
                        </p:par>
                        <p:par>
                          <p:cTn id="99" fill="hold">
                            <p:stCondLst>
                              <p:cond delay="3000"/>
                            </p:stCondLst>
                            <p:childTnLst>
                              <p:par>
                                <p:cTn id="100" presetID="10" presetClass="entr" presetSubtype="0" fill="hold" nodeType="afterEffect">
                                  <p:stCondLst>
                                    <p:cond delay="0"/>
                                  </p:stCondLst>
                                  <p:childTnLst>
                                    <p:set>
                                      <p:cBhvr>
                                        <p:cTn id="101" dur="1" fill="hold">
                                          <p:stCondLst>
                                            <p:cond delay="0"/>
                                          </p:stCondLst>
                                        </p:cTn>
                                        <p:tgtEl>
                                          <p:spTgt spid="58"/>
                                        </p:tgtEl>
                                        <p:attrNameLst>
                                          <p:attrName>style.visibility</p:attrName>
                                        </p:attrNameLst>
                                      </p:cBhvr>
                                      <p:to>
                                        <p:strVal val="visible"/>
                                      </p:to>
                                    </p:set>
                                    <p:animEffect transition="in" filter="fade">
                                      <p:cBhvr>
                                        <p:cTn id="102" dur="500"/>
                                        <p:tgtEl>
                                          <p:spTgt spid="58"/>
                                        </p:tgtEl>
                                      </p:cBhvr>
                                    </p:animEffect>
                                  </p:childTnLst>
                                </p:cTn>
                              </p:par>
                            </p:childTnLst>
                          </p:cTn>
                        </p:par>
                        <p:par>
                          <p:cTn id="103" fill="hold">
                            <p:stCondLst>
                              <p:cond delay="3500"/>
                            </p:stCondLst>
                            <p:childTnLst>
                              <p:par>
                                <p:cTn id="104" presetID="10" presetClass="entr" presetSubtype="0" fill="hold" nodeType="afterEffect">
                                  <p:stCondLst>
                                    <p:cond delay="0"/>
                                  </p:stCondLst>
                                  <p:childTnLst>
                                    <p:set>
                                      <p:cBhvr>
                                        <p:cTn id="105" dur="1" fill="hold">
                                          <p:stCondLst>
                                            <p:cond delay="0"/>
                                          </p:stCondLst>
                                        </p:cTn>
                                        <p:tgtEl>
                                          <p:spTgt spid="56"/>
                                        </p:tgtEl>
                                        <p:attrNameLst>
                                          <p:attrName>style.visibility</p:attrName>
                                        </p:attrNameLst>
                                      </p:cBhvr>
                                      <p:to>
                                        <p:strVal val="visible"/>
                                      </p:to>
                                    </p:set>
                                    <p:animEffect transition="in" filter="fade">
                                      <p:cBhvr>
                                        <p:cTn id="106" dur="500"/>
                                        <p:tgtEl>
                                          <p:spTgt spid="56"/>
                                        </p:tgtEl>
                                      </p:cBhvr>
                                    </p:animEffect>
                                  </p:childTnLst>
                                </p:cTn>
                              </p:par>
                            </p:childTnLst>
                          </p:cTn>
                        </p:par>
                        <p:par>
                          <p:cTn id="107" fill="hold">
                            <p:stCondLst>
                              <p:cond delay="4000"/>
                            </p:stCondLst>
                            <p:childTnLst>
                              <p:par>
                                <p:cTn id="108" presetID="10" presetClass="entr" presetSubtype="0" fill="hold" nodeType="afterEffect">
                                  <p:stCondLst>
                                    <p:cond delay="0"/>
                                  </p:stCondLst>
                                  <p:childTnLst>
                                    <p:set>
                                      <p:cBhvr>
                                        <p:cTn id="109" dur="1" fill="hold">
                                          <p:stCondLst>
                                            <p:cond delay="0"/>
                                          </p:stCondLst>
                                        </p:cTn>
                                        <p:tgtEl>
                                          <p:spTgt spid="55"/>
                                        </p:tgtEl>
                                        <p:attrNameLst>
                                          <p:attrName>style.visibility</p:attrName>
                                        </p:attrNameLst>
                                      </p:cBhvr>
                                      <p:to>
                                        <p:strVal val="visible"/>
                                      </p:to>
                                    </p:set>
                                    <p:animEffect transition="in" filter="fade">
                                      <p:cBhvr>
                                        <p:cTn id="110" dur="500"/>
                                        <p:tgtEl>
                                          <p:spTgt spid="55"/>
                                        </p:tgtEl>
                                      </p:cBhvr>
                                    </p:animEffect>
                                  </p:childTnLst>
                                </p:cTn>
                              </p:par>
                            </p:childTnLst>
                          </p:cTn>
                        </p:par>
                        <p:par>
                          <p:cTn id="111" fill="hold">
                            <p:stCondLst>
                              <p:cond delay="4500"/>
                            </p:stCondLst>
                            <p:childTnLst>
                              <p:par>
                                <p:cTn id="112" presetID="10" presetClass="entr" presetSubtype="0" fill="hold" nodeType="afterEffect">
                                  <p:stCondLst>
                                    <p:cond delay="0"/>
                                  </p:stCondLst>
                                  <p:childTnLst>
                                    <p:set>
                                      <p:cBhvr>
                                        <p:cTn id="113" dur="1" fill="hold">
                                          <p:stCondLst>
                                            <p:cond delay="0"/>
                                          </p:stCondLst>
                                        </p:cTn>
                                        <p:tgtEl>
                                          <p:spTgt spid="69"/>
                                        </p:tgtEl>
                                        <p:attrNameLst>
                                          <p:attrName>style.visibility</p:attrName>
                                        </p:attrNameLst>
                                      </p:cBhvr>
                                      <p:to>
                                        <p:strVal val="visible"/>
                                      </p:to>
                                    </p:set>
                                    <p:animEffect transition="in" filter="fade">
                                      <p:cBhvr>
                                        <p:cTn id="114" dur="500"/>
                                        <p:tgtEl>
                                          <p:spTgt spid="69"/>
                                        </p:tgtEl>
                                      </p:cBhvr>
                                    </p:animEffect>
                                  </p:childTnLst>
                                </p:cTn>
                              </p:par>
                            </p:childTnLst>
                          </p:cTn>
                        </p:par>
                        <p:par>
                          <p:cTn id="115" fill="hold">
                            <p:stCondLst>
                              <p:cond delay="5000"/>
                            </p:stCondLst>
                            <p:childTnLst>
                              <p:par>
                                <p:cTn id="116" presetID="10" presetClass="entr" presetSubtype="0" fill="hold" nodeType="afterEffect">
                                  <p:stCondLst>
                                    <p:cond delay="0"/>
                                  </p:stCondLst>
                                  <p:childTnLst>
                                    <p:set>
                                      <p:cBhvr>
                                        <p:cTn id="117" dur="1" fill="hold">
                                          <p:stCondLst>
                                            <p:cond delay="0"/>
                                          </p:stCondLst>
                                        </p:cTn>
                                        <p:tgtEl>
                                          <p:spTgt spid="70"/>
                                        </p:tgtEl>
                                        <p:attrNameLst>
                                          <p:attrName>style.visibility</p:attrName>
                                        </p:attrNameLst>
                                      </p:cBhvr>
                                      <p:to>
                                        <p:strVal val="visible"/>
                                      </p:to>
                                    </p:set>
                                    <p:animEffect transition="in" filter="fade">
                                      <p:cBhvr>
                                        <p:cTn id="118" dur="500"/>
                                        <p:tgtEl>
                                          <p:spTgt spid="70"/>
                                        </p:tgtEl>
                                      </p:cBhvr>
                                    </p:animEffect>
                                  </p:childTnLst>
                                </p:cTn>
                              </p:par>
                            </p:childTnLst>
                          </p:cTn>
                        </p:par>
                        <p:par>
                          <p:cTn id="119" fill="hold">
                            <p:stCondLst>
                              <p:cond delay="5500"/>
                            </p:stCondLst>
                            <p:childTnLst>
                              <p:par>
                                <p:cTn id="120" presetID="10" presetClass="entr" presetSubtype="0" fill="hold" nodeType="afterEffect">
                                  <p:stCondLst>
                                    <p:cond delay="0"/>
                                  </p:stCondLst>
                                  <p:childTnLst>
                                    <p:set>
                                      <p:cBhvr>
                                        <p:cTn id="121" dur="1" fill="hold">
                                          <p:stCondLst>
                                            <p:cond delay="0"/>
                                          </p:stCondLst>
                                        </p:cTn>
                                        <p:tgtEl>
                                          <p:spTgt spid="68"/>
                                        </p:tgtEl>
                                        <p:attrNameLst>
                                          <p:attrName>style.visibility</p:attrName>
                                        </p:attrNameLst>
                                      </p:cBhvr>
                                      <p:to>
                                        <p:strVal val="visible"/>
                                      </p:to>
                                    </p:set>
                                    <p:animEffect transition="in" filter="fade">
                                      <p:cBhvr>
                                        <p:cTn id="122" dur="600"/>
                                        <p:tgtEl>
                                          <p:spTgt spid="68"/>
                                        </p:tgtEl>
                                      </p:cBhvr>
                                    </p:animEffect>
                                  </p:childTnLst>
                                </p:cTn>
                              </p:par>
                            </p:childTnLst>
                          </p:cTn>
                        </p:par>
                        <p:par>
                          <p:cTn id="123" fill="hold">
                            <p:stCondLst>
                              <p:cond delay="6100"/>
                            </p:stCondLst>
                            <p:childTnLst>
                              <p:par>
                                <p:cTn id="124" presetID="10" presetClass="entr" presetSubtype="0" fill="hold" nodeType="afterEffect">
                                  <p:stCondLst>
                                    <p:cond delay="0"/>
                                  </p:stCondLst>
                                  <p:childTnLst>
                                    <p:set>
                                      <p:cBhvr>
                                        <p:cTn id="125" dur="1" fill="hold">
                                          <p:stCondLst>
                                            <p:cond delay="0"/>
                                          </p:stCondLst>
                                        </p:cTn>
                                        <p:tgtEl>
                                          <p:spTgt spid="67"/>
                                        </p:tgtEl>
                                        <p:attrNameLst>
                                          <p:attrName>style.visibility</p:attrName>
                                        </p:attrNameLst>
                                      </p:cBhvr>
                                      <p:to>
                                        <p:strVal val="visible"/>
                                      </p:to>
                                    </p:set>
                                    <p:animEffect transition="in" filter="fade">
                                      <p:cBhvr>
                                        <p:cTn id="126" dur="500"/>
                                        <p:tgtEl>
                                          <p:spTgt spid="67"/>
                                        </p:tgtEl>
                                      </p:cBhvr>
                                    </p:animEffect>
                                  </p:childTnLst>
                                </p:cTn>
                              </p:par>
                            </p:childTnLst>
                          </p:cTn>
                        </p:par>
                        <p:par>
                          <p:cTn id="127" fill="hold">
                            <p:stCondLst>
                              <p:cond delay="6600"/>
                            </p:stCondLst>
                            <p:childTnLst>
                              <p:par>
                                <p:cTn id="128" presetID="10" presetClass="entr" presetSubtype="0" fill="hold" nodeType="afterEffect">
                                  <p:stCondLst>
                                    <p:cond delay="0"/>
                                  </p:stCondLst>
                                  <p:childTnLst>
                                    <p:set>
                                      <p:cBhvr>
                                        <p:cTn id="129" dur="1" fill="hold">
                                          <p:stCondLst>
                                            <p:cond delay="0"/>
                                          </p:stCondLst>
                                        </p:cTn>
                                        <p:tgtEl>
                                          <p:spTgt spid="97"/>
                                        </p:tgtEl>
                                        <p:attrNameLst>
                                          <p:attrName>style.visibility</p:attrName>
                                        </p:attrNameLst>
                                      </p:cBhvr>
                                      <p:to>
                                        <p:strVal val="visible"/>
                                      </p:to>
                                    </p:set>
                                    <p:animEffect transition="in" filter="fade">
                                      <p:cBhvr>
                                        <p:cTn id="130"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Team </a:t>
            </a:r>
            <a:r>
              <a:rPr lang="en-US" dirty="0"/>
              <a:t>t</a:t>
            </a:r>
            <a:r>
              <a:rPr lang="en-US" dirty="0" smtClean="0"/>
              <a:t>asks with </a:t>
            </a:r>
            <a:r>
              <a:rPr lang="en-US" dirty="0"/>
              <a:t>SharePoint 2013</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33384" t="17201"/>
          <a:stretch/>
        </p:blipFill>
        <p:spPr>
          <a:xfrm>
            <a:off x="8775601" y="2125677"/>
            <a:ext cx="2697480" cy="2233466"/>
          </a:xfrm>
          <a:prstGeom prst="rect">
            <a:avLst/>
          </a:prstGeom>
        </p:spPr>
      </p:pic>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t="8641" r="33724"/>
          <a:stretch/>
        </p:blipFill>
        <p:spPr>
          <a:xfrm>
            <a:off x="3294932" y="2125676"/>
            <a:ext cx="2697480" cy="2464400"/>
          </a:xfrm>
          <a:prstGeom prst="rect">
            <a:avLst/>
          </a:prstGeom>
        </p:spPr>
      </p:pic>
      <p:pic>
        <p:nvPicPr>
          <p:cNvPr id="29" name="Picture 28"/>
          <p:cNvPicPr>
            <a:picLocks noChangeAspect="1"/>
          </p:cNvPicPr>
          <p:nvPr/>
        </p:nvPicPr>
        <p:blipFill rotWithShape="1">
          <a:blip r:embed="rId5" cstate="screen">
            <a:extLst>
              <a:ext uri="{28A0092B-C50C-407E-A947-70E740481C1C}">
                <a14:useLocalDpi xmlns:a14="http://schemas.microsoft.com/office/drawing/2010/main"/>
              </a:ext>
            </a:extLst>
          </a:blip>
          <a:srcRect l="2300" t="7122" r="41472" b="-216"/>
          <a:stretch/>
        </p:blipFill>
        <p:spPr>
          <a:xfrm flipH="1">
            <a:off x="549019" y="2125677"/>
            <a:ext cx="2697480" cy="2511193"/>
          </a:xfrm>
          <a:prstGeom prst="rect">
            <a:avLst/>
          </a:prstGeom>
        </p:spPr>
      </p:pic>
      <p:sp>
        <p:nvSpPr>
          <p:cNvPr id="17" name="Rectangle 16"/>
          <p:cNvSpPr>
            <a:spLocks noChangeAspect="1"/>
          </p:cNvSpPr>
          <p:nvPr/>
        </p:nvSpPr>
        <p:spPr bwMode="auto">
          <a:xfrm>
            <a:off x="549019" y="4134524"/>
            <a:ext cx="2697480" cy="68863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Organize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a:spLocks noChangeAspect="1"/>
          </p:cNvSpPr>
          <p:nvPr/>
        </p:nvSpPr>
        <p:spPr bwMode="auto">
          <a:xfrm>
            <a:off x="3293185" y="4134522"/>
            <a:ext cx="2697480" cy="68863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solidFill>
                  <a:srgbClr val="FFFFFF"/>
                </a:solidFill>
              </a:rPr>
              <a:t>Collaborate</a:t>
            </a:r>
            <a:endParaRPr lang="en-US" sz="2000" dirty="0">
              <a:solidFill>
                <a:srgbClr val="FFFFFF"/>
              </a:solidFill>
            </a:endParaRPr>
          </a:p>
        </p:txBody>
      </p:sp>
      <p:sp>
        <p:nvSpPr>
          <p:cNvPr id="21" name="Rectangle 20"/>
          <p:cNvSpPr>
            <a:spLocks noChangeAspect="1"/>
          </p:cNvSpPr>
          <p:nvPr/>
        </p:nvSpPr>
        <p:spPr bwMode="auto">
          <a:xfrm>
            <a:off x="8776918" y="4134523"/>
            <a:ext cx="2697480" cy="688633"/>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solidFill>
                  <a:srgbClr val="FFFFFF"/>
                </a:solidFill>
              </a:rPr>
              <a:t>Innovate</a:t>
            </a:r>
            <a:endParaRPr lang="en-US" sz="2000" dirty="0">
              <a:solidFill>
                <a:srgbClr val="FFFFFF"/>
              </a:solidFill>
            </a:endParaRPr>
          </a:p>
        </p:txBody>
      </p:sp>
      <p:grpSp>
        <p:nvGrpSpPr>
          <p:cNvPr id="4" name="Group 3"/>
          <p:cNvGrpSpPr/>
          <p:nvPr/>
        </p:nvGrpSpPr>
        <p:grpSpPr>
          <a:xfrm>
            <a:off x="6034739" y="2125677"/>
            <a:ext cx="2692774" cy="2315152"/>
            <a:chOff x="1493306" y="970779"/>
            <a:chExt cx="7902335" cy="6794149"/>
          </a:xfrm>
        </p:grpSpPr>
        <p:pic>
          <p:nvPicPr>
            <p:cNvPr id="11" name="Picture 10"/>
            <p:cNvPicPr>
              <a:picLocks noChangeAspect="1"/>
            </p:cNvPicPr>
            <p:nvPr/>
          </p:nvPicPr>
          <p:blipFill rotWithShape="1">
            <a:blip r:embed="rId6"/>
            <a:srcRect t="407" b="407"/>
            <a:stretch/>
          </p:blipFill>
          <p:spPr>
            <a:xfrm rot="10213749">
              <a:off x="5735452" y="2854602"/>
              <a:ext cx="2053491" cy="3106749"/>
            </a:xfrm>
            <a:prstGeom prst="rect">
              <a:avLst/>
            </a:prstGeom>
            <a:scene3d>
              <a:camera prst="perspectiveHeroicExtremeLeftFacing" fov="4800000">
                <a:rot lat="2400000" lon="1500000" rev="3600000"/>
              </a:camera>
              <a:lightRig rig="threePt" dir="t"/>
            </a:scene3d>
            <a:sp3d/>
          </p:spPr>
        </p:pic>
        <p:pic>
          <p:nvPicPr>
            <p:cNvPr id="14" name="Picture 13"/>
            <p:cNvPicPr>
              <a:picLocks noChangeAspect="1"/>
            </p:cNvPicPr>
            <p:nvPr/>
          </p:nvPicPr>
          <p:blipFill rotWithShape="1">
            <a:blip r:embed="rId7">
              <a:extLst>
                <a:ext uri="{28A0092B-C50C-407E-A947-70E740481C1C}">
                  <a14:useLocalDpi xmlns:a14="http://schemas.microsoft.com/office/drawing/2010/main" val="0"/>
                </a:ext>
              </a:extLst>
            </a:blip>
            <a:srcRect l="11931" t="18054" r="24529"/>
            <a:stretch/>
          </p:blipFill>
          <p:spPr>
            <a:xfrm>
              <a:off x="1493306" y="970779"/>
              <a:ext cx="7902335" cy="6794149"/>
            </a:xfrm>
            <a:prstGeom prst="rect">
              <a:avLst/>
            </a:prstGeom>
          </p:spPr>
        </p:pic>
      </p:grpSp>
      <p:sp>
        <p:nvSpPr>
          <p:cNvPr id="20" name="Rectangle 19"/>
          <p:cNvSpPr>
            <a:spLocks noChangeAspect="1"/>
          </p:cNvSpPr>
          <p:nvPr/>
        </p:nvSpPr>
        <p:spPr bwMode="auto">
          <a:xfrm>
            <a:off x="6034393" y="4134524"/>
            <a:ext cx="2697480" cy="68863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solidFill>
                  <a:srgbClr val="FFFFFF"/>
                </a:solidFill>
              </a:rPr>
              <a:t>Liberate</a:t>
            </a:r>
            <a:endParaRPr lang="en-US" sz="2000" dirty="0">
              <a:solidFill>
                <a:srgbClr val="FFFFFF"/>
              </a:solidFill>
            </a:endParaRPr>
          </a:p>
          <a:p>
            <a:pPr defTabSz="932472" fontAlgn="base">
              <a:spcBef>
                <a:spcPct val="0"/>
              </a:spcBef>
              <a:spcAft>
                <a:spcPct val="0"/>
              </a:spcAft>
            </a:pPr>
            <a:endParaRPr lang="en-US" dirty="0">
              <a:solidFill>
                <a:srgbClr val="FFFFFF"/>
              </a:solidFill>
            </a:endParaRPr>
          </a:p>
        </p:txBody>
      </p:sp>
    </p:spTree>
    <p:extLst>
      <p:ext uri="{BB962C8B-B14F-4D97-AF65-F5344CB8AC3E}">
        <p14:creationId xmlns:p14="http://schemas.microsoft.com/office/powerpoint/2010/main" val="327020088"/>
      </p:ext>
    </p:extLst>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31756" y="-1"/>
            <a:ext cx="12439719" cy="6994526"/>
          </a:xfrm>
          <a:prstGeom prst="rect">
            <a:avLst/>
          </a:prstGeom>
        </p:spPr>
      </p:pic>
      <p:sp>
        <p:nvSpPr>
          <p:cNvPr id="7" name="Rectangle 6"/>
          <p:cNvSpPr/>
          <p:nvPr/>
        </p:nvSpPr>
        <p:spPr bwMode="auto">
          <a:xfrm>
            <a:off x="274638" y="299795"/>
            <a:ext cx="5486400" cy="2740268"/>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8800" spc="-100" dirty="0">
                <a:ln w="3175">
                  <a:noFill/>
                </a:ln>
                <a:gradFill>
                  <a:gsLst>
                    <a:gs pos="100000">
                      <a:srgbClr val="FFFFFF"/>
                    </a:gs>
                    <a:gs pos="0">
                      <a:srgbClr val="FFFFFF"/>
                    </a:gs>
                  </a:gsLst>
                  <a:lin ang="5400000" scaled="0"/>
                </a:gradFill>
                <a:latin typeface="Segoe UI Light"/>
                <a:cs typeface="Segoe UI" pitchFamily="34" charset="0"/>
              </a:rPr>
              <a:t>Organize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14079495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Managing team work </a:t>
            </a:r>
            <a:endParaRPr lang="en-US" dirty="0"/>
          </a:p>
        </p:txBody>
      </p:sp>
      <p:sp>
        <p:nvSpPr>
          <p:cNvPr id="3" name="Content Placeholder 2"/>
          <p:cNvSpPr>
            <a:spLocks noGrp="1"/>
          </p:cNvSpPr>
          <p:nvPr>
            <p:ph type="body" sz="quarter" idx="10"/>
          </p:nvPr>
        </p:nvSpPr>
        <p:spPr>
          <a:xfrm>
            <a:off x="274637" y="1212850"/>
            <a:ext cx="12161837" cy="3447098"/>
          </a:xfrm>
        </p:spPr>
        <p:txBody>
          <a:bodyPr/>
          <a:lstStyle/>
          <a:p>
            <a:pPr marL="0" indent="0">
              <a:buNone/>
            </a:pPr>
            <a:r>
              <a:rPr lang="en-US" dirty="0" smtClean="0"/>
              <a:t>Organize a </a:t>
            </a:r>
            <a:r>
              <a:rPr lang="en-US" dirty="0"/>
              <a:t>group of people </a:t>
            </a:r>
            <a:r>
              <a:rPr lang="en-US" dirty="0" smtClean="0"/>
              <a:t>to collaborate on </a:t>
            </a:r>
            <a:r>
              <a:rPr lang="en-US" dirty="0"/>
              <a:t>a </a:t>
            </a:r>
            <a:r>
              <a:rPr lang="en-US" dirty="0" smtClean="0"/>
              <a:t>project</a:t>
            </a:r>
            <a:endParaRPr lang="en-US" dirty="0"/>
          </a:p>
          <a:p>
            <a:r>
              <a:rPr lang="en-US" dirty="0"/>
              <a:t>Keep all project </a:t>
            </a:r>
            <a:r>
              <a:rPr lang="en-US" dirty="0" smtClean="0"/>
              <a:t>collateral together</a:t>
            </a:r>
            <a:endParaRPr lang="en-US" dirty="0"/>
          </a:p>
          <a:p>
            <a:pPr marL="0" indent="0">
              <a:buNone/>
            </a:pPr>
            <a:r>
              <a:rPr lang="en-US" dirty="0" smtClean="0"/>
              <a:t>Communicate the </a:t>
            </a:r>
            <a:r>
              <a:rPr lang="en-US" dirty="0"/>
              <a:t>plan </a:t>
            </a:r>
            <a:r>
              <a:rPr lang="en-US" dirty="0" smtClean="0"/>
              <a:t>to the team and stakeholders</a:t>
            </a:r>
            <a:endParaRPr lang="en-US" dirty="0"/>
          </a:p>
          <a:p>
            <a:pPr marL="0" indent="0">
              <a:buNone/>
            </a:pPr>
            <a:r>
              <a:rPr lang="en-US" dirty="0" smtClean="0"/>
              <a:t>Spend less time </a:t>
            </a:r>
            <a:r>
              <a:rPr lang="en-US" dirty="0"/>
              <a:t>getting status updates </a:t>
            </a:r>
            <a:endParaRPr lang="en-US" dirty="0" smtClean="0"/>
          </a:p>
          <a:p>
            <a:pPr marL="0" indent="0">
              <a:buNone/>
            </a:pPr>
            <a:r>
              <a:rPr lang="en-US" dirty="0" smtClean="0"/>
              <a:t>Get new team members up to speed quickly</a:t>
            </a:r>
            <a:endParaRPr lang="en-US" dirty="0"/>
          </a:p>
        </p:txBody>
      </p:sp>
    </p:spTree>
    <p:extLst>
      <p:ext uri="{BB962C8B-B14F-4D97-AF65-F5344CB8AC3E}">
        <p14:creationId xmlns:p14="http://schemas.microsoft.com/office/powerpoint/2010/main" val="215818029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31756" y="-1"/>
            <a:ext cx="12439719" cy="6994526"/>
          </a:xfrm>
          <a:prstGeom prst="rect">
            <a:avLst/>
          </a:prstGeom>
        </p:spPr>
      </p:pic>
      <p:sp>
        <p:nvSpPr>
          <p:cNvPr id="7" name="Rectangle 6"/>
          <p:cNvSpPr/>
          <p:nvPr/>
        </p:nvSpPr>
        <p:spPr bwMode="auto">
          <a:xfrm>
            <a:off x="274637" y="3957395"/>
            <a:ext cx="5486400" cy="2740268"/>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8800" spc="-100" dirty="0">
                <a:ln w="3175">
                  <a:noFill/>
                </a:ln>
                <a:gradFill>
                  <a:gsLst>
                    <a:gs pos="100000">
                      <a:srgbClr val="FFFFFF"/>
                    </a:gs>
                    <a:gs pos="0">
                      <a:srgbClr val="FFFFFF"/>
                    </a:gs>
                  </a:gsLst>
                  <a:lin ang="5400000" scaled="0"/>
                </a:gradFill>
                <a:latin typeface="Segoe UI Light"/>
                <a:cs typeface="Segoe UI" pitchFamily="34" charset="0"/>
              </a:rPr>
              <a:t>Demo</a:t>
            </a:r>
            <a:br>
              <a:rPr lang="en-US" sz="8800" spc="-100" dirty="0">
                <a:ln w="3175">
                  <a:noFill/>
                </a:ln>
                <a:gradFill>
                  <a:gsLst>
                    <a:gs pos="100000">
                      <a:srgbClr val="FFFFFF"/>
                    </a:gs>
                    <a:gs pos="0">
                      <a:srgbClr val="FFFFFF"/>
                    </a:gs>
                  </a:gsLst>
                  <a:lin ang="5400000" scaled="0"/>
                </a:gradFill>
                <a:latin typeface="Segoe UI Light"/>
                <a:cs typeface="Segoe UI" pitchFamily="34" charset="0"/>
              </a:rPr>
            </a:br>
            <a:r>
              <a:rPr lang="en-US" sz="3200" spc="-100" dirty="0">
                <a:ln w="3175">
                  <a:noFill/>
                </a:ln>
                <a:gradFill>
                  <a:gsLst>
                    <a:gs pos="100000">
                      <a:srgbClr val="FFFFFF"/>
                    </a:gs>
                    <a:gs pos="0">
                      <a:srgbClr val="FFFFFF"/>
                    </a:gs>
                  </a:gsLst>
                  <a:lin ang="5400000" scaled="0"/>
                </a:gradFill>
                <a:latin typeface="Segoe UI Light"/>
                <a:cs typeface="Segoe UI" pitchFamily="34" charset="0"/>
              </a:rPr>
              <a:t>Organizing with team tasks</a:t>
            </a:r>
          </a:p>
          <a:p>
            <a:pPr defTabSz="932472" fontAlgn="base">
              <a:spcBef>
                <a:spcPct val="0"/>
              </a:spcBef>
              <a:spcAft>
                <a:spcPct val="0"/>
              </a:spcAft>
            </a:pPr>
            <a:endParaRPr lang="en-US" sz="6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9752513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Managing team work </a:t>
            </a:r>
            <a:endParaRPr lang="en-US" dirty="0"/>
          </a:p>
        </p:txBody>
      </p:sp>
      <p:sp>
        <p:nvSpPr>
          <p:cNvPr id="3" name="Content Placeholder 2"/>
          <p:cNvSpPr>
            <a:spLocks noGrp="1"/>
          </p:cNvSpPr>
          <p:nvPr>
            <p:ph type="body" sz="quarter" idx="10"/>
          </p:nvPr>
        </p:nvSpPr>
        <p:spPr>
          <a:xfrm>
            <a:off x="274638" y="1212850"/>
            <a:ext cx="11887200" cy="4216539"/>
          </a:xfrm>
        </p:spPr>
        <p:txBody>
          <a:bodyPr/>
          <a:lstStyle/>
          <a:p>
            <a:pPr marL="0" indent="0">
              <a:buNone/>
            </a:pPr>
            <a:r>
              <a:rPr lang="en-US" dirty="0"/>
              <a:t>T</a:t>
            </a:r>
            <a:r>
              <a:rPr lang="en-US" dirty="0" smtClean="0"/>
              <a:t>eam sites are your base for group collaboration</a:t>
            </a:r>
          </a:p>
          <a:p>
            <a:pPr marL="0" indent="0">
              <a:buNone/>
            </a:pPr>
            <a:r>
              <a:rPr lang="en-US" dirty="0" smtClean="0"/>
              <a:t>Task Lists quickly capture and organize your to dos and work items</a:t>
            </a:r>
          </a:p>
          <a:p>
            <a:pPr marL="0" indent="0">
              <a:buNone/>
            </a:pPr>
            <a:r>
              <a:rPr lang="en-US" dirty="0" smtClean="0"/>
              <a:t>Timeline communicates the high level schedule</a:t>
            </a:r>
            <a:endParaRPr lang="en-US" dirty="0"/>
          </a:p>
          <a:p>
            <a:pPr marL="0" indent="0">
              <a:buNone/>
            </a:pPr>
            <a:r>
              <a:rPr lang="en-US" dirty="0" smtClean="0"/>
              <a:t>Project Summary keeps you informed about what’s upcoming and late</a:t>
            </a:r>
          </a:p>
          <a:p>
            <a:pPr lvl="1"/>
            <a:endParaRPr lang="en-US" dirty="0"/>
          </a:p>
        </p:txBody>
      </p:sp>
    </p:spTree>
    <p:extLst>
      <p:ext uri="{BB962C8B-B14F-4D97-AF65-F5344CB8AC3E}">
        <p14:creationId xmlns:p14="http://schemas.microsoft.com/office/powerpoint/2010/main" val="210500504"/>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Bobby Burns, Eric Zenz</External_x0020_Speaker>
    <Session_x0020_Code xmlns="2295e2e7-0eeb-498e-8716-217bb2ee6ee3">SPC178</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Bobby Burns, Eric Zenz</Speaker>
    <AverageRating xmlns="http://schemas.microsoft.com/sharepoint/v3" xsi:nil="true"/>
  </documentManagement>
</p:properties>
</file>

<file path=customXml/itemProps1.xml><?xml version="1.0" encoding="utf-8"?>
<ds:datastoreItem xmlns:ds="http://schemas.openxmlformats.org/officeDocument/2006/customXml" ds:itemID="{9C996142-87D8-42EC-A6D4-13F8E95661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office/2006/metadata/properties"/>
    <ds:schemaRef ds:uri="2295e2e7-0eeb-498e-8716-217bb2ee6ee3"/>
    <ds:schemaRef ds:uri="230e9df3-be65-4c73-a93b-d1236ebd677e"/>
    <ds:schemaRef ds:uri="http://purl.org/dc/elements/1.1/"/>
    <ds:schemaRef ds:uri="http://schemas.microsoft.com/office/2006/documentManagement/types"/>
    <ds:schemaRef ds:uri="http://schemas.microsoft.com/sharepoint/v3"/>
    <ds:schemaRef ds:uri="http://www.w3.org/XML/1998/namespace"/>
    <ds:schemaRef ds:uri="http://purl.org/dc/terms/"/>
    <ds:schemaRef ds:uri="http://schemas.openxmlformats.org/package/2006/metadata/core-properties"/>
    <ds:schemaRef ds:uri="http://purl.org/dc/dcmitype/"/>
    <ds:schemaRef ds:uri="http://schemas.microsoft.com/office/infopath/2007/PartnerControls"/>
    <ds:schemaRef ds:uri="032d541b-1b4e-4d91-93c7-b10533c52f73"/>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7</TotalTime>
  <Words>2392</Words>
  <Application>Microsoft Office PowerPoint</Application>
  <PresentationFormat>Custom</PresentationFormat>
  <Paragraphs>173</Paragraphs>
  <Slides>27</Slides>
  <Notes>17</Notes>
  <HiddenSlides>0</HiddenSlides>
  <MMClips>0</MMClips>
  <ScaleCrop>false</ScaleCrop>
  <HeadingPairs>
    <vt:vector size="4" baseType="variant">
      <vt:variant>
        <vt:lpstr>Theme</vt:lpstr>
      </vt:variant>
      <vt:variant>
        <vt:i4>3</vt:i4>
      </vt:variant>
      <vt:variant>
        <vt:lpstr>Slide Titles</vt:lpstr>
      </vt:variant>
      <vt:variant>
        <vt:i4>27</vt:i4>
      </vt:variant>
    </vt:vector>
  </HeadingPairs>
  <TitlesOfParts>
    <vt:vector size="30" baseType="lpstr">
      <vt:lpstr>SPC2012_IT-Pro_Template_16x9</vt:lpstr>
      <vt:lpstr>5-30072_SPC2012_IT-Pro_Template_16x9_Light</vt:lpstr>
      <vt:lpstr>5-30072_SPC2012_IT-Pro_Template_16x9</vt:lpstr>
      <vt:lpstr>PowerPoint Presentation</vt:lpstr>
      <vt:lpstr>Organizing Team Tasks with SharePoint 2013</vt:lpstr>
      <vt:lpstr>Questions?</vt:lpstr>
      <vt:lpstr>Productive social interactions</vt:lpstr>
      <vt:lpstr>Team tasks with SharePoint 2013</vt:lpstr>
      <vt:lpstr>PowerPoint Presentation</vt:lpstr>
      <vt:lpstr>Managing team work </vt:lpstr>
      <vt:lpstr>PowerPoint Presentation</vt:lpstr>
      <vt:lpstr>Managing team work </vt:lpstr>
      <vt:lpstr>PowerPoint Presentation</vt:lpstr>
      <vt:lpstr>Stay on top of your work</vt:lpstr>
      <vt:lpstr>PowerPoint Presentation</vt:lpstr>
      <vt:lpstr>Driven by the Work Management service</vt:lpstr>
      <vt:lpstr>Stay on top of your work</vt:lpstr>
      <vt:lpstr>Liberate</vt:lpstr>
      <vt:lpstr>Connect to your work anywhere</vt:lpstr>
      <vt:lpstr>Demo Exchange sync and mobile devices </vt:lpstr>
      <vt:lpstr>Exchange synchronization</vt:lpstr>
      <vt:lpstr>PowerPoint Presentation</vt:lpstr>
      <vt:lpstr>Tasks as a platform</vt:lpstr>
      <vt:lpstr>PowerPoint Presentation</vt:lpstr>
      <vt:lpstr>Tasks as a platform</vt:lpstr>
      <vt:lpstr>Tasks as a platform</vt:lpstr>
      <vt:lpstr>Team tasks with SharePoint 2013</vt:lpstr>
      <vt:lpstr>Questions?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Organizing Team Tasks with SharePoint 2013</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cp:revision>
  <dcterms:created xsi:type="dcterms:W3CDTF">2012-11-12T19:20:34Z</dcterms:created>
  <dcterms:modified xsi:type="dcterms:W3CDTF">2012-12-07T01:23:32Z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