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5" r:id="rId7"/>
    <p:sldMasterId id="2147484248" r:id="rId8"/>
  </p:sldMasterIdLst>
  <p:notesMasterIdLst>
    <p:notesMasterId r:id="rId45"/>
  </p:notesMasterIdLst>
  <p:handoutMasterIdLst>
    <p:handoutMasterId r:id="rId46"/>
  </p:handoutMasterIdLst>
  <p:sldIdLst>
    <p:sldId id="1055" r:id="rId9"/>
    <p:sldId id="1084" r:id="rId10"/>
    <p:sldId id="1085" r:id="rId11"/>
    <p:sldId id="1086" r:id="rId12"/>
    <p:sldId id="1087" r:id="rId13"/>
    <p:sldId id="1088" r:id="rId14"/>
    <p:sldId id="1089" r:id="rId15"/>
    <p:sldId id="1090" r:id="rId16"/>
    <p:sldId id="1091" r:id="rId17"/>
    <p:sldId id="1092" r:id="rId18"/>
    <p:sldId id="1093" r:id="rId19"/>
    <p:sldId id="1094" r:id="rId20"/>
    <p:sldId id="1095" r:id="rId21"/>
    <p:sldId id="1096" r:id="rId22"/>
    <p:sldId id="1097" r:id="rId23"/>
    <p:sldId id="1098" r:id="rId24"/>
    <p:sldId id="1099" r:id="rId25"/>
    <p:sldId id="1100" r:id="rId26"/>
    <p:sldId id="1101" r:id="rId27"/>
    <p:sldId id="1102" r:id="rId28"/>
    <p:sldId id="1103" r:id="rId29"/>
    <p:sldId id="1104" r:id="rId30"/>
    <p:sldId id="1105" r:id="rId31"/>
    <p:sldId id="1106" r:id="rId32"/>
    <p:sldId id="1107" r:id="rId33"/>
    <p:sldId id="1108" r:id="rId34"/>
    <p:sldId id="1109" r:id="rId35"/>
    <p:sldId id="1110" r:id="rId36"/>
    <p:sldId id="1111" r:id="rId37"/>
    <p:sldId id="1112" r:id="rId38"/>
    <p:sldId id="1113" r:id="rId39"/>
    <p:sldId id="1114" r:id="rId40"/>
    <p:sldId id="1115" r:id="rId41"/>
    <p:sldId id="1116" r:id="rId42"/>
    <p:sldId id="1082" r:id="rId43"/>
    <p:sldId id="1083"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078840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629477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175024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71922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84962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737BAE75-10CB-453E-B313-CF67EF3CBA8C}"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98014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122255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534518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737BAE75-10CB-453E-B313-CF67EF3CBA8C}"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697980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02511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648013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737BAE75-10CB-453E-B313-CF67EF3CBA8C}"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771434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121627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30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9842609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01F98AA-3B81-452D-8585-315B63A1B9D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576675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273593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001467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8E43A3EC-50EC-4216-88E7-D1C3260F4246}"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r>
              <a:rPr lang="en-US" sz="500" dirty="0" smtClean="0">
                <a:solidFill>
                  <a:srgbClr val="000000"/>
                </a:solidFill>
                <a:latin typeface="Segoe UI" pitchFamily="34" charset="0"/>
              </a:rPr>
              <a:t>© 2012 Microsoft Corporation. All rights reserved. Microsoft, Windows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latin typeface="Segoe UI" pitchFamily="34" charset="0"/>
              </a:rPr>
              <a:pPr/>
              <a:t>31</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1215750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45723B-8EAB-4681-BEBC-72976B9C915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902813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052767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741901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022606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577473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712271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E36C5E-5A1A-4E45-ABD0-C6BCC7CBED7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64956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359869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Tree>
    <p:extLst>
      <p:ext uri="{BB962C8B-B14F-4D97-AF65-F5344CB8AC3E}">
        <p14:creationId xmlns:p14="http://schemas.microsoft.com/office/powerpoint/2010/main" val="246763176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t="48518"/>
          <a:stretch/>
        </p:blipFill>
        <p:spPr>
          <a:xfrm>
            <a:off x="0" y="3393640"/>
            <a:ext cx="12436475" cy="3600885"/>
          </a:xfrm>
          <a:prstGeom prst="rect">
            <a:avLst/>
          </a:prstGeom>
        </p:spPr>
      </p:pic>
    </p:spTree>
    <p:extLst>
      <p:ext uri="{BB962C8B-B14F-4D97-AF65-F5344CB8AC3E}">
        <p14:creationId xmlns:p14="http://schemas.microsoft.com/office/powerpoint/2010/main" val="141625799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12789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0576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04931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854311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67136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63207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169046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6480372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463987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824669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123371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517494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247221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707065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315431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893436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976602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34382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312934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60276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08819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304095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0396379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765664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0388146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610177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745329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344279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53807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34529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4985938"/>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4591395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12580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Tree>
    <p:extLst>
      <p:ext uri="{BB962C8B-B14F-4D97-AF65-F5344CB8AC3E}">
        <p14:creationId xmlns:p14="http://schemas.microsoft.com/office/powerpoint/2010/main" val="40832600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t="48518"/>
          <a:stretch/>
        </p:blipFill>
        <p:spPr>
          <a:xfrm>
            <a:off x="0" y="3393640"/>
            <a:ext cx="12436475" cy="3600885"/>
          </a:xfrm>
          <a:prstGeom prst="rect">
            <a:avLst/>
          </a:prstGeom>
        </p:spPr>
      </p:pic>
    </p:spTree>
    <p:extLst>
      <p:ext uri="{BB962C8B-B14F-4D97-AF65-F5344CB8AC3E}">
        <p14:creationId xmlns:p14="http://schemas.microsoft.com/office/powerpoint/2010/main" val="4111640878"/>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pure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2865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7.pn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theme" Target="../theme/theme4.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46" r:id="rId12"/>
    <p:sldLayoutId id="2147484247" r:id="rId13"/>
    <p:sldLayoutId id="2147484252"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452819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2977871"/>
      </p:ext>
    </p:extLst>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 id="2147484243" r:id="rId8"/>
    <p:sldLayoutId id="2147484244" r:id="rId9"/>
    <p:sldLayoutId id="214748424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5"/>
            <a:ext cx="11192828" cy="1165754"/>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1824" y="1632057"/>
            <a:ext cx="11192828" cy="4616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3780759"/>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Lst>
  <p:timing>
    <p:tnLst>
      <p:par>
        <p:cTn id="1" dur="indefinite" restart="never" nodeType="tmRoot"/>
      </p:par>
    </p:tnLst>
  </p:timing>
  <p:txStyles>
    <p:titleStyle>
      <a:lvl1pPr algn="ctr" defTabSz="1243493" rtl="0" eaLnBrk="1" latinLnBrk="0" hangingPunct="1">
        <a:spcBef>
          <a:spcPct val="0"/>
        </a:spcBef>
        <a:buNone/>
        <a:defRPr sz="5984" kern="1200">
          <a:solidFill>
            <a:schemeClr val="tx1"/>
          </a:solidFill>
          <a:latin typeface="Segoe Pro" pitchFamily="34" charset="0"/>
          <a:ea typeface="+mj-ea"/>
          <a:cs typeface="+mj-cs"/>
        </a:defRPr>
      </a:lvl1pPr>
    </p:titleStyle>
    <p:bodyStyle>
      <a:lvl1pPr marL="466310" indent="-466310" algn="l" defTabSz="1243493" rtl="0" eaLnBrk="1" latinLnBrk="0" hangingPunct="1">
        <a:spcBef>
          <a:spcPct val="20000"/>
        </a:spcBef>
        <a:buFont typeface="Arial" pitchFamily="34" charset="0"/>
        <a:buChar char="•"/>
        <a:defRPr sz="4352" kern="1200">
          <a:solidFill>
            <a:schemeClr val="tx1"/>
          </a:solidFill>
          <a:latin typeface="Segoe Pro" pitchFamily="34" charset="0"/>
          <a:ea typeface="+mn-ea"/>
          <a:cs typeface="+mn-cs"/>
        </a:defRPr>
      </a:lvl1pPr>
      <a:lvl2pPr marL="1010338" indent="-388591" algn="l" defTabSz="1243493" rtl="0" eaLnBrk="1" latinLnBrk="0" hangingPunct="1">
        <a:spcBef>
          <a:spcPct val="20000"/>
        </a:spcBef>
        <a:buFont typeface="Arial" pitchFamily="34" charset="0"/>
        <a:buChar char="–"/>
        <a:defRPr sz="3808" kern="1200">
          <a:solidFill>
            <a:schemeClr val="tx1"/>
          </a:solidFill>
          <a:latin typeface="Segoe Pro" pitchFamily="34" charset="0"/>
          <a:ea typeface="+mn-ea"/>
          <a:cs typeface="+mn-cs"/>
        </a:defRPr>
      </a:lvl2pPr>
      <a:lvl3pPr marL="1554366" indent="-310873" algn="l" defTabSz="1243493" rtl="0" eaLnBrk="1" latinLnBrk="0" hangingPunct="1">
        <a:spcBef>
          <a:spcPct val="20000"/>
        </a:spcBef>
        <a:buFont typeface="Arial" pitchFamily="34" charset="0"/>
        <a:buChar char="•"/>
        <a:defRPr sz="3264" kern="1200">
          <a:solidFill>
            <a:schemeClr val="tx1"/>
          </a:solidFill>
          <a:latin typeface="Segoe Pro" pitchFamily="34" charset="0"/>
          <a:ea typeface="+mn-ea"/>
          <a:cs typeface="+mn-cs"/>
        </a:defRPr>
      </a:lvl3pPr>
      <a:lvl4pPr marL="2176112" indent="-310873" algn="l" defTabSz="1243493" rtl="0" eaLnBrk="1" latinLnBrk="0" hangingPunct="1">
        <a:spcBef>
          <a:spcPct val="20000"/>
        </a:spcBef>
        <a:buFont typeface="Arial" pitchFamily="34" charset="0"/>
        <a:buChar char="–"/>
        <a:defRPr sz="2720" kern="1200">
          <a:solidFill>
            <a:schemeClr val="tx1"/>
          </a:solidFill>
          <a:latin typeface="Segoe Pro" pitchFamily="34" charset="0"/>
          <a:ea typeface="+mn-ea"/>
          <a:cs typeface="+mn-cs"/>
        </a:defRPr>
      </a:lvl4pPr>
      <a:lvl5pPr marL="2797858" indent="-310873" algn="l" defTabSz="1243493" rtl="0" eaLnBrk="1" latinLnBrk="0" hangingPunct="1">
        <a:spcBef>
          <a:spcPct val="20000"/>
        </a:spcBef>
        <a:buFont typeface="Arial" pitchFamily="34" charset="0"/>
        <a:buChar char="»"/>
        <a:defRPr sz="2720" kern="1200">
          <a:solidFill>
            <a:schemeClr val="tx1"/>
          </a:solidFill>
          <a:latin typeface="Segoe Pro" pitchFamily="34" charset="0"/>
          <a:ea typeface="+mn-ea"/>
          <a:cs typeface="+mn-cs"/>
        </a:defRPr>
      </a:lvl5pPr>
      <a:lvl6pPr marL="3419605" indent="-310873" algn="l" defTabSz="1243493" rtl="0" eaLnBrk="1" latinLnBrk="0" hangingPunct="1">
        <a:spcBef>
          <a:spcPct val="20000"/>
        </a:spcBef>
        <a:buFont typeface="Arial" pitchFamily="34" charset="0"/>
        <a:buChar char="•"/>
        <a:defRPr sz="2720" kern="1200">
          <a:solidFill>
            <a:schemeClr val="tx1"/>
          </a:solidFill>
          <a:latin typeface="+mn-lt"/>
          <a:ea typeface="+mn-ea"/>
          <a:cs typeface="+mn-cs"/>
        </a:defRPr>
      </a:lvl6pPr>
      <a:lvl7pPr marL="4041351" indent="-310873" algn="l" defTabSz="1243493" rtl="0" eaLnBrk="1" latinLnBrk="0" hangingPunct="1">
        <a:spcBef>
          <a:spcPct val="20000"/>
        </a:spcBef>
        <a:buFont typeface="Arial" pitchFamily="34" charset="0"/>
        <a:buChar char="•"/>
        <a:defRPr sz="2720" kern="1200">
          <a:solidFill>
            <a:schemeClr val="tx1"/>
          </a:solidFill>
          <a:latin typeface="+mn-lt"/>
          <a:ea typeface="+mn-ea"/>
          <a:cs typeface="+mn-cs"/>
        </a:defRPr>
      </a:lvl7pPr>
      <a:lvl8pPr marL="4663097" indent="-310873" algn="l" defTabSz="1243493" rtl="0" eaLnBrk="1" latinLnBrk="0" hangingPunct="1">
        <a:spcBef>
          <a:spcPct val="20000"/>
        </a:spcBef>
        <a:buFont typeface="Arial" pitchFamily="34" charset="0"/>
        <a:buChar char="•"/>
        <a:defRPr sz="2720" kern="1200">
          <a:solidFill>
            <a:schemeClr val="tx1"/>
          </a:solidFill>
          <a:latin typeface="+mn-lt"/>
          <a:ea typeface="+mn-ea"/>
          <a:cs typeface="+mn-cs"/>
        </a:defRPr>
      </a:lvl8pPr>
      <a:lvl9pPr marL="5284843" indent="-310873" algn="l" defTabSz="1243493" rtl="0" eaLnBrk="1" latinLnBrk="0" hangingPunct="1">
        <a:spcBef>
          <a:spcPct val="20000"/>
        </a:spcBef>
        <a:buFont typeface="Arial" pitchFamily="34" charset="0"/>
        <a:buChar char="•"/>
        <a:defRPr sz="2720" kern="1200">
          <a:solidFill>
            <a:schemeClr val="tx1"/>
          </a:solidFill>
          <a:latin typeface="+mn-lt"/>
          <a:ea typeface="+mn-ea"/>
          <a:cs typeface="+mn-cs"/>
        </a:defRPr>
      </a:lvl9pPr>
    </p:bodyStyle>
    <p:otherStyle>
      <a:defPPr>
        <a:defRPr lang="en-US"/>
      </a:defPPr>
      <a:lvl1pPr marL="0" algn="l" defTabSz="1243493" rtl="0" eaLnBrk="1" latinLnBrk="0" hangingPunct="1">
        <a:defRPr sz="2448" kern="1200">
          <a:solidFill>
            <a:schemeClr val="tx1"/>
          </a:solidFill>
          <a:latin typeface="+mn-lt"/>
          <a:ea typeface="+mn-ea"/>
          <a:cs typeface="+mn-cs"/>
        </a:defRPr>
      </a:lvl1pPr>
      <a:lvl2pPr marL="621746" algn="l" defTabSz="1243493" rtl="0" eaLnBrk="1" latinLnBrk="0" hangingPunct="1">
        <a:defRPr sz="2448" kern="1200">
          <a:solidFill>
            <a:schemeClr val="tx1"/>
          </a:solidFill>
          <a:latin typeface="+mn-lt"/>
          <a:ea typeface="+mn-ea"/>
          <a:cs typeface="+mn-cs"/>
        </a:defRPr>
      </a:lvl2pPr>
      <a:lvl3pPr marL="1243493" algn="l" defTabSz="1243493" rtl="0" eaLnBrk="1" latinLnBrk="0" hangingPunct="1">
        <a:defRPr sz="2448" kern="1200">
          <a:solidFill>
            <a:schemeClr val="tx1"/>
          </a:solidFill>
          <a:latin typeface="+mn-lt"/>
          <a:ea typeface="+mn-ea"/>
          <a:cs typeface="+mn-cs"/>
        </a:defRPr>
      </a:lvl3pPr>
      <a:lvl4pPr marL="1865239" algn="l" defTabSz="1243493" rtl="0" eaLnBrk="1" latinLnBrk="0" hangingPunct="1">
        <a:defRPr sz="2448" kern="1200">
          <a:solidFill>
            <a:schemeClr val="tx1"/>
          </a:solidFill>
          <a:latin typeface="+mn-lt"/>
          <a:ea typeface="+mn-ea"/>
          <a:cs typeface="+mn-cs"/>
        </a:defRPr>
      </a:lvl4pPr>
      <a:lvl5pPr marL="2486985" algn="l" defTabSz="1243493" rtl="0" eaLnBrk="1" latinLnBrk="0" hangingPunct="1">
        <a:defRPr sz="2448" kern="1200">
          <a:solidFill>
            <a:schemeClr val="tx1"/>
          </a:solidFill>
          <a:latin typeface="+mn-lt"/>
          <a:ea typeface="+mn-ea"/>
          <a:cs typeface="+mn-cs"/>
        </a:defRPr>
      </a:lvl5pPr>
      <a:lvl6pPr marL="3108731" algn="l" defTabSz="1243493" rtl="0" eaLnBrk="1" latinLnBrk="0" hangingPunct="1">
        <a:defRPr sz="2448" kern="1200">
          <a:solidFill>
            <a:schemeClr val="tx1"/>
          </a:solidFill>
          <a:latin typeface="+mn-lt"/>
          <a:ea typeface="+mn-ea"/>
          <a:cs typeface="+mn-cs"/>
        </a:defRPr>
      </a:lvl6pPr>
      <a:lvl7pPr marL="3730478" algn="l" defTabSz="1243493" rtl="0" eaLnBrk="1" latinLnBrk="0" hangingPunct="1">
        <a:defRPr sz="2448" kern="1200">
          <a:solidFill>
            <a:schemeClr val="tx1"/>
          </a:solidFill>
          <a:latin typeface="+mn-lt"/>
          <a:ea typeface="+mn-ea"/>
          <a:cs typeface="+mn-cs"/>
        </a:defRPr>
      </a:lvl7pPr>
      <a:lvl8pPr marL="4352224" algn="l" defTabSz="1243493" rtl="0" eaLnBrk="1" latinLnBrk="0" hangingPunct="1">
        <a:defRPr sz="2448" kern="1200">
          <a:solidFill>
            <a:schemeClr val="tx1"/>
          </a:solidFill>
          <a:latin typeface="+mn-lt"/>
          <a:ea typeface="+mn-ea"/>
          <a:cs typeface="+mn-cs"/>
        </a:defRPr>
      </a:lvl8pPr>
      <a:lvl9pPr marL="4973970" algn="l" defTabSz="1243493" rtl="0" eaLnBrk="1" latinLnBrk="0" hangingPunct="1">
        <a:defRPr sz="24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8.jpg"/><Relationship Id="rId2" Type="http://schemas.openxmlformats.org/officeDocument/2006/relationships/notesSlide" Target="../notesSlides/notesSlide9.xml"/><Relationship Id="rId16" Type="http://schemas.openxmlformats.org/officeDocument/2006/relationships/image" Target="../media/image38.png"/><Relationship Id="rId1" Type="http://schemas.openxmlformats.org/officeDocument/2006/relationships/slideLayout" Target="../slideLayouts/slideLayout34.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32.png"/><Relationship Id="rId18" Type="http://schemas.openxmlformats.org/officeDocument/2006/relationships/image" Target="../media/image44.png"/><Relationship Id="rId3" Type="http://schemas.openxmlformats.org/officeDocument/2006/relationships/image" Target="../media/image25.png"/><Relationship Id="rId21" Type="http://schemas.openxmlformats.org/officeDocument/2006/relationships/image" Target="../media/image45.png"/><Relationship Id="rId7" Type="http://schemas.openxmlformats.org/officeDocument/2006/relationships/image" Target="../media/image28.png"/><Relationship Id="rId12" Type="http://schemas.openxmlformats.org/officeDocument/2006/relationships/image" Target="../media/image31.png"/><Relationship Id="rId17" Type="http://schemas.openxmlformats.org/officeDocument/2006/relationships/image" Target="../media/image34.png"/><Relationship Id="rId25" Type="http://schemas.openxmlformats.org/officeDocument/2006/relationships/image" Target="../media/image8.jpg"/><Relationship Id="rId2" Type="http://schemas.openxmlformats.org/officeDocument/2006/relationships/notesSlide" Target="../notesSlides/notesSlide10.xml"/><Relationship Id="rId16" Type="http://schemas.openxmlformats.org/officeDocument/2006/relationships/image" Target="../media/image33.png"/><Relationship Id="rId20" Type="http://schemas.openxmlformats.org/officeDocument/2006/relationships/image" Target="../media/image36.png"/><Relationship Id="rId1" Type="http://schemas.openxmlformats.org/officeDocument/2006/relationships/slideLayout" Target="../slideLayouts/slideLayout34.xml"/><Relationship Id="rId6" Type="http://schemas.openxmlformats.org/officeDocument/2006/relationships/image" Target="../media/image27.png"/><Relationship Id="rId11" Type="http://schemas.openxmlformats.org/officeDocument/2006/relationships/image" Target="../media/image41.png"/><Relationship Id="rId24" Type="http://schemas.openxmlformats.org/officeDocument/2006/relationships/image" Target="../media/image46.png"/><Relationship Id="rId5" Type="http://schemas.openxmlformats.org/officeDocument/2006/relationships/image" Target="../media/image39.png"/><Relationship Id="rId15" Type="http://schemas.openxmlformats.org/officeDocument/2006/relationships/image" Target="../media/image43.png"/><Relationship Id="rId23" Type="http://schemas.openxmlformats.org/officeDocument/2006/relationships/image" Target="../media/image38.png"/><Relationship Id="rId10" Type="http://schemas.openxmlformats.org/officeDocument/2006/relationships/image" Target="../media/image30.png"/><Relationship Id="rId19" Type="http://schemas.openxmlformats.org/officeDocument/2006/relationships/image" Target="../media/image35.png"/><Relationship Id="rId4" Type="http://schemas.openxmlformats.org/officeDocument/2006/relationships/image" Target="../media/image26.png"/><Relationship Id="rId9" Type="http://schemas.openxmlformats.org/officeDocument/2006/relationships/image" Target="../media/image29.png"/><Relationship Id="rId14" Type="http://schemas.openxmlformats.org/officeDocument/2006/relationships/image" Target="../media/image42.png"/><Relationship Id="rId22"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5.xml"/><Relationship Id="rId1" Type="http://schemas.openxmlformats.org/officeDocument/2006/relationships/slideLayout" Target="../slideLayouts/slideLayout6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emf"/></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31.xml"/><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60.emf"/><Relationship Id="rId13" Type="http://schemas.openxmlformats.org/officeDocument/2006/relationships/image" Target="../media/image64.png"/><Relationship Id="rId18" Type="http://schemas.openxmlformats.org/officeDocument/2006/relationships/image" Target="../media/image69.png"/><Relationship Id="rId3" Type="http://schemas.openxmlformats.org/officeDocument/2006/relationships/image" Target="../media/image49.emf"/><Relationship Id="rId7" Type="http://schemas.openxmlformats.org/officeDocument/2006/relationships/image" Target="../media/image59.emf"/><Relationship Id="rId12" Type="http://schemas.openxmlformats.org/officeDocument/2006/relationships/image" Target="../media/image48.png"/><Relationship Id="rId17" Type="http://schemas.openxmlformats.org/officeDocument/2006/relationships/image" Target="../media/image68.png"/><Relationship Id="rId2" Type="http://schemas.openxmlformats.org/officeDocument/2006/relationships/notesSlide" Target="../notesSlides/notesSlide18.xml"/><Relationship Id="rId16" Type="http://schemas.openxmlformats.org/officeDocument/2006/relationships/image" Target="../media/image67.png"/><Relationship Id="rId20" Type="http://schemas.openxmlformats.org/officeDocument/2006/relationships/image" Target="../media/image52.png"/><Relationship Id="rId1" Type="http://schemas.openxmlformats.org/officeDocument/2006/relationships/slideLayout" Target="../slideLayouts/slideLayout31.xml"/><Relationship Id="rId6" Type="http://schemas.openxmlformats.org/officeDocument/2006/relationships/image" Target="../media/image58.emf"/><Relationship Id="rId11" Type="http://schemas.openxmlformats.org/officeDocument/2006/relationships/image" Target="../media/image63.png"/><Relationship Id="rId5" Type="http://schemas.openxmlformats.org/officeDocument/2006/relationships/image" Target="../media/image57.emf"/><Relationship Id="rId15" Type="http://schemas.openxmlformats.org/officeDocument/2006/relationships/image" Target="../media/image66.png"/><Relationship Id="rId10" Type="http://schemas.openxmlformats.org/officeDocument/2006/relationships/image" Target="../media/image62.emf"/><Relationship Id="rId19" Type="http://schemas.openxmlformats.org/officeDocument/2006/relationships/image" Target="../media/image51.png"/><Relationship Id="rId4" Type="http://schemas.openxmlformats.org/officeDocument/2006/relationships/image" Target="../media/image50.emf"/><Relationship Id="rId9" Type="http://schemas.openxmlformats.org/officeDocument/2006/relationships/image" Target="../media/image61.emf"/><Relationship Id="rId14" Type="http://schemas.openxmlformats.org/officeDocument/2006/relationships/image" Target="../media/image65.png"/></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31.xml"/><Relationship Id="rId5" Type="http://schemas.openxmlformats.org/officeDocument/2006/relationships/image" Target="../media/image72.png"/><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54.png"/><Relationship Id="rId7" Type="http://schemas.microsoft.com/office/2007/relationships/hdphoto" Target="../media/hdphoto4.wdp"/><Relationship Id="rId2" Type="http://schemas.openxmlformats.org/officeDocument/2006/relationships/notesSlide" Target="../notesSlides/notesSlide20.xml"/><Relationship Id="rId1" Type="http://schemas.openxmlformats.org/officeDocument/2006/relationships/slideLayout" Target="../slideLayouts/slideLayout31.xml"/><Relationship Id="rId6" Type="http://schemas.openxmlformats.org/officeDocument/2006/relationships/image" Target="../media/image73.png"/><Relationship Id="rId5" Type="http://schemas.openxmlformats.org/officeDocument/2006/relationships/image" Target="../media/image56.png"/><Relationship Id="rId4" Type="http://schemas.openxmlformats.org/officeDocument/2006/relationships/image" Target="../media/image55.png"/><Relationship Id="rId9" Type="http://schemas.microsoft.com/office/2007/relationships/hdphoto" Target="../media/hdphoto5.wdp"/></Relationships>
</file>

<file path=ppt/slides/_rels/slide23.xml.rels><?xml version="1.0" encoding="UTF-8" standalone="yes"?>
<Relationships xmlns="http://schemas.openxmlformats.org/package/2006/relationships"><Relationship Id="rId8" Type="http://schemas.openxmlformats.org/officeDocument/2006/relationships/image" Target="../media/image60.emf"/><Relationship Id="rId13" Type="http://schemas.openxmlformats.org/officeDocument/2006/relationships/image" Target="../media/image77.png"/><Relationship Id="rId18" Type="http://schemas.openxmlformats.org/officeDocument/2006/relationships/image" Target="../media/image48.png"/><Relationship Id="rId26" Type="http://schemas.openxmlformats.org/officeDocument/2006/relationships/image" Target="../media/image52.png"/><Relationship Id="rId3" Type="http://schemas.openxmlformats.org/officeDocument/2006/relationships/image" Target="../media/image49.emf"/><Relationship Id="rId21" Type="http://schemas.openxmlformats.org/officeDocument/2006/relationships/image" Target="../media/image66.png"/><Relationship Id="rId7" Type="http://schemas.openxmlformats.org/officeDocument/2006/relationships/image" Target="../media/image59.emf"/><Relationship Id="rId12" Type="http://schemas.openxmlformats.org/officeDocument/2006/relationships/image" Target="../media/image76.png"/><Relationship Id="rId17" Type="http://schemas.openxmlformats.org/officeDocument/2006/relationships/image" Target="../media/image63.png"/><Relationship Id="rId25" Type="http://schemas.openxmlformats.org/officeDocument/2006/relationships/image" Target="../media/image51.png"/><Relationship Id="rId2" Type="http://schemas.openxmlformats.org/officeDocument/2006/relationships/notesSlide" Target="../notesSlides/notesSlide21.xml"/><Relationship Id="rId16" Type="http://schemas.openxmlformats.org/officeDocument/2006/relationships/image" Target="../media/image80.emf"/><Relationship Id="rId20" Type="http://schemas.openxmlformats.org/officeDocument/2006/relationships/image" Target="../media/image65.png"/><Relationship Id="rId1" Type="http://schemas.openxmlformats.org/officeDocument/2006/relationships/slideLayout" Target="../slideLayouts/slideLayout31.xml"/><Relationship Id="rId6" Type="http://schemas.openxmlformats.org/officeDocument/2006/relationships/image" Target="../media/image58.emf"/><Relationship Id="rId11" Type="http://schemas.openxmlformats.org/officeDocument/2006/relationships/image" Target="../media/image75.png"/><Relationship Id="rId24" Type="http://schemas.openxmlformats.org/officeDocument/2006/relationships/image" Target="../media/image69.png"/><Relationship Id="rId5" Type="http://schemas.openxmlformats.org/officeDocument/2006/relationships/image" Target="../media/image57.emf"/><Relationship Id="rId15" Type="http://schemas.openxmlformats.org/officeDocument/2006/relationships/image" Target="../media/image79.emf"/><Relationship Id="rId23" Type="http://schemas.openxmlformats.org/officeDocument/2006/relationships/image" Target="../media/image68.png"/><Relationship Id="rId10" Type="http://schemas.openxmlformats.org/officeDocument/2006/relationships/image" Target="../media/image62.emf"/><Relationship Id="rId19" Type="http://schemas.openxmlformats.org/officeDocument/2006/relationships/image" Target="../media/image64.png"/><Relationship Id="rId4" Type="http://schemas.openxmlformats.org/officeDocument/2006/relationships/image" Target="../media/image50.emf"/><Relationship Id="rId9" Type="http://schemas.openxmlformats.org/officeDocument/2006/relationships/image" Target="../media/image61.emf"/><Relationship Id="rId14" Type="http://schemas.openxmlformats.org/officeDocument/2006/relationships/image" Target="../media/image78.png"/><Relationship Id="rId22"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31.xml"/><Relationship Id="rId5" Type="http://schemas.openxmlformats.org/officeDocument/2006/relationships/image" Target="../media/image8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54.png"/><Relationship Id="rId7" Type="http://schemas.microsoft.com/office/2007/relationships/hdphoto" Target="../media/hdphoto6.wdp"/><Relationship Id="rId2" Type="http://schemas.openxmlformats.org/officeDocument/2006/relationships/notesSlide" Target="../notesSlides/notesSlide23.xml"/><Relationship Id="rId1" Type="http://schemas.openxmlformats.org/officeDocument/2006/relationships/slideLayout" Target="../slideLayouts/slideLayout31.xml"/><Relationship Id="rId6" Type="http://schemas.openxmlformats.org/officeDocument/2006/relationships/image" Target="../media/image84.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5.xml"/><Relationship Id="rId1" Type="http://schemas.openxmlformats.org/officeDocument/2006/relationships/slideLayout" Target="../slideLayouts/slideLayout31.xml"/><Relationship Id="rId4" Type="http://schemas.openxmlformats.org/officeDocument/2006/relationships/image" Target="../media/image8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7.xml"/><Relationship Id="rId1" Type="http://schemas.openxmlformats.org/officeDocument/2006/relationships/slideLayout" Target="../slideLayouts/slideLayout31.xml"/><Relationship Id="rId5" Type="http://schemas.openxmlformats.org/officeDocument/2006/relationships/image" Target="../media/image90.png"/><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myspc.sharepointconference.com/" TargetMode="External"/><Relationship Id="rId1" Type="http://schemas.openxmlformats.org/officeDocument/2006/relationships/slideLayout" Target="../slideLayouts/slideLayout68.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3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2.xml"/><Relationship Id="rId5" Type="http://schemas.openxmlformats.org/officeDocument/2006/relationships/image" Target="../media/image13.em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 Id="rId9" Type="http://schemas.openxmlformats.org/officeDocument/2006/relationships/image" Target="../media/image2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
            <a:ext cx="11889564" cy="6994524"/>
          </a:xfrm>
        </p:spPr>
        <p:txBody>
          <a:bodyPr anchor="ctr"/>
          <a:lstStyle/>
          <a:p>
            <a:pPr algn="ctr"/>
            <a:r>
              <a:rPr lang="en-US" sz="6600" dirty="0" smtClean="0"/>
              <a:t>“Will Social really</a:t>
            </a:r>
            <a:br>
              <a:rPr lang="en-US" sz="6600" dirty="0" smtClean="0"/>
            </a:br>
            <a:r>
              <a:rPr lang="en-US" sz="11500" dirty="0" smtClean="0"/>
              <a:t>TRANSFORM</a:t>
            </a:r>
            <a:r>
              <a:rPr lang="en-US" sz="6600" dirty="0" smtClean="0"/>
              <a:t/>
            </a:r>
            <a:br>
              <a:rPr lang="en-US" sz="6600" dirty="0" smtClean="0"/>
            </a:br>
            <a:r>
              <a:rPr lang="en-US" sz="6600" dirty="0" smtClean="0"/>
              <a:t>my business?”</a:t>
            </a:r>
            <a:endParaRPr lang="en-US" sz="6600" dirty="0"/>
          </a:p>
        </p:txBody>
      </p:sp>
    </p:spTree>
    <p:extLst>
      <p:ext uri="{BB962C8B-B14F-4D97-AF65-F5344CB8AC3E}">
        <p14:creationId xmlns:p14="http://schemas.microsoft.com/office/powerpoint/2010/main" val="82197749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TextBox 126"/>
          <p:cNvSpPr txBox="1"/>
          <p:nvPr/>
        </p:nvSpPr>
        <p:spPr>
          <a:xfrm>
            <a:off x="1136592" y="740901"/>
            <a:ext cx="9946697" cy="1800108"/>
          </a:xfrm>
          <a:prstGeom prst="rect">
            <a:avLst/>
          </a:prstGeom>
          <a:noFill/>
        </p:spPr>
        <p:txBody>
          <a:bodyPr wrap="none" rtlCol="0">
            <a:spAutoFit/>
          </a:bodyPr>
          <a:lstStyle/>
          <a:p>
            <a:pPr algn="ctr">
              <a:lnSpc>
                <a:spcPct val="85000"/>
              </a:lnSpc>
            </a:pPr>
            <a:r>
              <a:rPr lang="en-US" sz="6528" b="1" dirty="0">
                <a:solidFill>
                  <a:srgbClr val="505050">
                    <a:lumMod val="75000"/>
                  </a:srgbClr>
                </a:solidFill>
                <a:latin typeface="Segoe Pro Cond" pitchFamily="34" charset="0"/>
              </a:rPr>
              <a:t>THE FORTUNE 500</a:t>
            </a:r>
            <a:br>
              <a:rPr lang="en-US" sz="6528" b="1" dirty="0">
                <a:solidFill>
                  <a:srgbClr val="505050">
                    <a:lumMod val="75000"/>
                  </a:srgbClr>
                </a:solidFill>
                <a:latin typeface="Segoe Pro Cond" pitchFamily="34" charset="0"/>
              </a:rPr>
            </a:br>
            <a:r>
              <a:rPr lang="en-US" sz="6528" b="1" dirty="0">
                <a:solidFill>
                  <a:srgbClr val="505050">
                    <a:lumMod val="75000"/>
                  </a:srgbClr>
                </a:solidFill>
                <a:latin typeface="Segoe Pro Cond" pitchFamily="34" charset="0"/>
              </a:rPr>
              <a:t>CHURNS AT 8 PERCENT</a:t>
            </a:r>
          </a:p>
        </p:txBody>
      </p:sp>
      <p:grpSp>
        <p:nvGrpSpPr>
          <p:cNvPr id="125" name="Group 124"/>
          <p:cNvGrpSpPr/>
          <p:nvPr/>
        </p:nvGrpSpPr>
        <p:grpSpPr>
          <a:xfrm>
            <a:off x="4584690" y="2729643"/>
            <a:ext cx="3267095" cy="499926"/>
            <a:chOff x="3370753" y="2007273"/>
            <a:chExt cx="2402494" cy="367626"/>
          </a:xfrm>
        </p:grpSpPr>
        <p:pic>
          <p:nvPicPr>
            <p:cNvPr id="10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0753" y="2007273"/>
              <a:ext cx="235484" cy="367626"/>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611533" y="2007273"/>
              <a:ext cx="235483" cy="367625"/>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37764" y="2007273"/>
              <a:ext cx="235483" cy="367625"/>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96985" y="2007273"/>
              <a:ext cx="235484" cy="367626"/>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056206" y="2007273"/>
              <a:ext cx="235483" cy="367625"/>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15427" y="2007273"/>
              <a:ext cx="235484" cy="367626"/>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74649" y="2007273"/>
              <a:ext cx="235483" cy="367625"/>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33869" y="2007273"/>
              <a:ext cx="235484" cy="367626"/>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093089" y="2007273"/>
              <a:ext cx="235483" cy="367625"/>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52310" y="2007273"/>
              <a:ext cx="235484" cy="36762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4" name="Group 123"/>
          <p:cNvGrpSpPr/>
          <p:nvPr/>
        </p:nvGrpSpPr>
        <p:grpSpPr>
          <a:xfrm>
            <a:off x="4342780" y="2804773"/>
            <a:ext cx="3750915" cy="573958"/>
            <a:chOff x="3192862" y="2062521"/>
            <a:chExt cx="2758276" cy="422066"/>
          </a:xfrm>
        </p:grpSpPr>
        <p:pic>
          <p:nvPicPr>
            <p:cNvPr id="8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192862" y="2062521"/>
              <a:ext cx="270356" cy="422066"/>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469298" y="2062522"/>
              <a:ext cx="270356" cy="42206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80782" y="2062522"/>
              <a:ext cx="270356" cy="42206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404347" y="2062521"/>
              <a:ext cx="270356" cy="42206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127912" y="2062522"/>
              <a:ext cx="270356" cy="422064"/>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851476" y="2062521"/>
              <a:ext cx="270356" cy="422066"/>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575041" y="2062522"/>
              <a:ext cx="270356" cy="422064"/>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298604" y="2062521"/>
              <a:ext cx="270356" cy="422066"/>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022168" y="2062522"/>
              <a:ext cx="270356" cy="422064"/>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745731" y="2062521"/>
              <a:ext cx="270356" cy="42206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3" name="Group 122"/>
          <p:cNvGrpSpPr/>
          <p:nvPr/>
        </p:nvGrpSpPr>
        <p:grpSpPr>
          <a:xfrm>
            <a:off x="4061934" y="2913648"/>
            <a:ext cx="4312606" cy="659909"/>
            <a:chOff x="2986339" y="2142583"/>
            <a:chExt cx="3171322" cy="485271"/>
          </a:xfrm>
        </p:grpSpPr>
        <p:pic>
          <p:nvPicPr>
            <p:cNvPr id="98"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986339" y="2142583"/>
              <a:ext cx="310842" cy="485271"/>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304171" y="2142584"/>
              <a:ext cx="310841" cy="48527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846820" y="2142584"/>
              <a:ext cx="310841" cy="48527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28989" y="2142583"/>
              <a:ext cx="310842" cy="485271"/>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211159" y="2142584"/>
              <a:ext cx="310841" cy="48527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893327" y="2142583"/>
              <a:ext cx="310842" cy="485271"/>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575496" y="2142584"/>
              <a:ext cx="310841" cy="48527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257664" y="2142583"/>
              <a:ext cx="310842" cy="485271"/>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939833" y="2142584"/>
              <a:ext cx="310841" cy="485270"/>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622001" y="2142583"/>
              <a:ext cx="310842" cy="4852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2" name="Group 121"/>
          <p:cNvGrpSpPr/>
          <p:nvPr/>
        </p:nvGrpSpPr>
        <p:grpSpPr>
          <a:xfrm>
            <a:off x="3735202" y="3057955"/>
            <a:ext cx="4966072" cy="759902"/>
            <a:chOff x="2746073" y="2248701"/>
            <a:chExt cx="3651855" cy="558802"/>
          </a:xfrm>
        </p:grpSpPr>
        <p:pic>
          <p:nvPicPr>
            <p:cNvPr id="76"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746073" y="2248701"/>
              <a:ext cx="357942" cy="558802"/>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112064" y="2248702"/>
              <a:ext cx="357941" cy="5588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039987" y="2248702"/>
              <a:ext cx="357941" cy="5588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673998" y="2248701"/>
              <a:ext cx="357942" cy="55880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308007" y="2248702"/>
              <a:ext cx="357941" cy="5588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942016" y="2248701"/>
              <a:ext cx="357942" cy="55880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576026" y="2248702"/>
              <a:ext cx="357941" cy="5588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210034" y="2248701"/>
              <a:ext cx="357942" cy="558802"/>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844043" y="2248702"/>
              <a:ext cx="357941" cy="55880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478054" y="2248701"/>
              <a:ext cx="357942" cy="5588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1" name="Group 120"/>
          <p:cNvGrpSpPr/>
          <p:nvPr/>
        </p:nvGrpSpPr>
        <p:grpSpPr>
          <a:xfrm>
            <a:off x="3382374" y="3219856"/>
            <a:ext cx="5671727" cy="867881"/>
            <a:chOff x="2486617" y="2367756"/>
            <a:chExt cx="4170766" cy="638206"/>
          </a:xfrm>
        </p:grpSpPr>
        <p:pic>
          <p:nvPicPr>
            <p:cNvPr id="65"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486617" y="2367756"/>
              <a:ext cx="408804" cy="638206"/>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904614" y="2367757"/>
              <a:ext cx="408802" cy="63820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248581" y="2367757"/>
              <a:ext cx="408802" cy="63820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830585" y="2367756"/>
              <a:ext cx="408804" cy="638206"/>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412590" y="2367757"/>
              <a:ext cx="408802" cy="638204"/>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994593" y="2367756"/>
              <a:ext cx="408804" cy="638206"/>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576598" y="2367757"/>
              <a:ext cx="408802" cy="638204"/>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158601" y="2367756"/>
              <a:ext cx="408804" cy="63820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740606" y="2367757"/>
              <a:ext cx="408802" cy="638204"/>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322609" y="2367756"/>
              <a:ext cx="408804" cy="6382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0" name="Group 119"/>
          <p:cNvGrpSpPr/>
          <p:nvPr/>
        </p:nvGrpSpPr>
        <p:grpSpPr>
          <a:xfrm>
            <a:off x="2966261" y="3430369"/>
            <a:ext cx="6503952" cy="995226"/>
            <a:chOff x="2180624" y="2522560"/>
            <a:chExt cx="4782752" cy="731850"/>
          </a:xfrm>
        </p:grpSpPr>
        <p:pic>
          <p:nvPicPr>
            <p:cNvPr id="5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2180624" y="2522560"/>
              <a:ext cx="468788" cy="73185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2659955" y="2522561"/>
              <a:ext cx="468787" cy="73184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494589" y="2522561"/>
              <a:ext cx="468787" cy="73184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015260" y="2522560"/>
              <a:ext cx="468788" cy="73185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535931" y="2522561"/>
              <a:ext cx="468787" cy="73184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5056601" y="2522560"/>
              <a:ext cx="468788" cy="73185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4577273" y="2522561"/>
              <a:ext cx="468787" cy="731847"/>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097942" y="2522560"/>
              <a:ext cx="468788" cy="73185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3618613" y="2522561"/>
              <a:ext cx="468787" cy="731847"/>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3139283" y="2522560"/>
              <a:ext cx="468788" cy="7318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9" name="Group 118"/>
          <p:cNvGrpSpPr/>
          <p:nvPr/>
        </p:nvGrpSpPr>
        <p:grpSpPr>
          <a:xfrm>
            <a:off x="2483508" y="3679700"/>
            <a:ext cx="7469461" cy="1142965"/>
            <a:chOff x="1825626" y="2705908"/>
            <a:chExt cx="5492749" cy="840492"/>
          </a:xfrm>
        </p:grpSpPr>
        <p:pic>
          <p:nvPicPr>
            <p:cNvPr id="40"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825626" y="2705908"/>
              <a:ext cx="538380" cy="8404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2376113" y="2705909"/>
              <a:ext cx="538378" cy="84049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779997" y="2705909"/>
              <a:ext cx="538378" cy="84049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229512" y="2705908"/>
              <a:ext cx="538380" cy="84049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5679027" y="2705909"/>
              <a:ext cx="538378" cy="84049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5128540" y="2705908"/>
              <a:ext cx="538380" cy="84049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4578056" y="2705909"/>
              <a:ext cx="538378" cy="84049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4027569" y="2705908"/>
              <a:ext cx="538380" cy="84049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3477084" y="2705909"/>
              <a:ext cx="538378" cy="84049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2926597" y="2705908"/>
              <a:ext cx="538380" cy="84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3" name="Group 62"/>
          <p:cNvGrpSpPr/>
          <p:nvPr/>
        </p:nvGrpSpPr>
        <p:grpSpPr>
          <a:xfrm>
            <a:off x="1941647" y="3934820"/>
            <a:ext cx="8553180" cy="1309689"/>
            <a:chOff x="1427163" y="2893513"/>
            <a:chExt cx="6289674" cy="963094"/>
          </a:xfrm>
        </p:grpSpPr>
        <p:pic>
          <p:nvPicPr>
            <p:cNvPr id="29"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27163" y="2893513"/>
              <a:ext cx="616492" cy="96309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057517" y="2893843"/>
              <a:ext cx="616492" cy="9624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7100345" y="2893843"/>
              <a:ext cx="616492" cy="96243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69992" y="2893513"/>
              <a:ext cx="616492" cy="96309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839639" y="2893843"/>
              <a:ext cx="616492" cy="96243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09286" y="2893513"/>
              <a:ext cx="616492" cy="96309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578932" y="2893843"/>
              <a:ext cx="616492" cy="96243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48578" y="2893513"/>
              <a:ext cx="616492" cy="96309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318224" y="2893843"/>
              <a:ext cx="616492" cy="96243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87871" y="2893513"/>
              <a:ext cx="616492" cy="9630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p:cNvGrpSpPr/>
          <p:nvPr/>
        </p:nvGrpSpPr>
        <p:grpSpPr>
          <a:xfrm>
            <a:off x="1381440" y="4261740"/>
            <a:ext cx="9673597" cy="1480239"/>
            <a:chOff x="1015208" y="3133917"/>
            <a:chExt cx="7113585" cy="1088510"/>
          </a:xfrm>
        </p:grpSpPr>
        <p:pic>
          <p:nvPicPr>
            <p:cNvPr id="18"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1015208" y="3133917"/>
              <a:ext cx="697249" cy="10885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1728136" y="3133918"/>
              <a:ext cx="697247" cy="108850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431546" y="3133918"/>
              <a:ext cx="697247" cy="108850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6718621" y="3133917"/>
              <a:ext cx="697249" cy="108851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6005695" y="3133918"/>
              <a:ext cx="697247" cy="108850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292768" y="3133917"/>
              <a:ext cx="697249" cy="108851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4579842" y="3133918"/>
              <a:ext cx="697247" cy="108850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866914" y="3133917"/>
              <a:ext cx="697249" cy="108851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53989" y="3133918"/>
              <a:ext cx="697247" cy="108850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441061" y="3133917"/>
              <a:ext cx="697249" cy="10885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p:cNvGrpSpPr/>
          <p:nvPr/>
        </p:nvGrpSpPr>
        <p:grpSpPr>
          <a:xfrm>
            <a:off x="702857" y="4545911"/>
            <a:ext cx="11030761" cy="1689066"/>
            <a:chOff x="516205" y="3342885"/>
            <a:chExt cx="8111590" cy="1242073"/>
          </a:xfrm>
        </p:grpSpPr>
        <p:pic>
          <p:nvPicPr>
            <p:cNvPr id="2"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6205" y="3342885"/>
              <a:ext cx="795070" cy="12420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1329152" y="3343310"/>
              <a:ext cx="795070" cy="12412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7832725" y="3343310"/>
              <a:ext cx="795070" cy="12412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19781" y="3342885"/>
              <a:ext cx="795070" cy="12420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6206834" y="3343310"/>
              <a:ext cx="795070" cy="12412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93887" y="3342885"/>
              <a:ext cx="795070" cy="12420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580940" y="3343310"/>
              <a:ext cx="795070" cy="124122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67993" y="3342885"/>
              <a:ext cx="795070" cy="124207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955046" y="3343310"/>
              <a:ext cx="795070" cy="124122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rico\Desktop\Current\Yammer, Inc\01_Projects\12-1607 YamJam CEOCTO Keynotes\Art\PNG\FORTUNE 500\ROW 1\blu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42099" y="3342885"/>
              <a:ext cx="795070" cy="12420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6" name="Group 125"/>
          <p:cNvGrpSpPr/>
          <p:nvPr/>
        </p:nvGrpSpPr>
        <p:grpSpPr>
          <a:xfrm>
            <a:off x="882" y="6234976"/>
            <a:ext cx="12434711" cy="759548"/>
            <a:chOff x="0" y="4584958"/>
            <a:chExt cx="9144000" cy="558542"/>
          </a:xfrm>
        </p:grpSpPr>
        <p:pic>
          <p:nvPicPr>
            <p:cNvPr id="128" name="Picture 127"/>
            <p:cNvPicPr>
              <a:picLocks noChangeAspect="1"/>
            </p:cNvPicPr>
            <p:nvPr/>
          </p:nvPicPr>
          <p:blipFill rotWithShape="1">
            <a:blip r:embed="rId17">
              <a:extLst>
                <a:ext uri="{28A0092B-C50C-407E-A947-70E740481C1C}">
                  <a14:useLocalDpi xmlns:a14="http://schemas.microsoft.com/office/drawing/2010/main" val="0"/>
                </a:ext>
              </a:extLst>
            </a:blip>
            <a:srcRect t="89141"/>
            <a:stretch/>
          </p:blipFill>
          <p:spPr>
            <a:xfrm>
              <a:off x="0" y="4584958"/>
              <a:ext cx="9144000" cy="558542"/>
            </a:xfrm>
            <a:prstGeom prst="rect">
              <a:avLst/>
            </a:prstGeom>
          </p:spPr>
        </p:pic>
        <p:sp>
          <p:nvSpPr>
            <p:cNvPr id="129" name="TextBox 128"/>
            <p:cNvSpPr txBox="1"/>
            <p:nvPr/>
          </p:nvSpPr>
          <p:spPr>
            <a:xfrm>
              <a:off x="171536" y="4623846"/>
              <a:ext cx="706328" cy="329542"/>
            </a:xfrm>
            <a:prstGeom prst="rect">
              <a:avLst/>
            </a:prstGeom>
            <a:noFill/>
          </p:spPr>
          <p:txBody>
            <a:bodyPr wrap="none" rtlCol="0">
              <a:spAutoFit/>
            </a:bodyPr>
            <a:lstStyle/>
            <a:p>
              <a:pPr algn="ctr">
                <a:lnSpc>
                  <a:spcPct val="85000"/>
                </a:lnSpc>
              </a:pPr>
              <a:r>
                <a:rPr lang="en-US" sz="2720" b="1" dirty="0">
                  <a:solidFill>
                    <a:srgbClr val="505050">
                      <a:lumMod val="75000"/>
                    </a:srgbClr>
                  </a:solidFill>
                  <a:latin typeface="Segoe Pro Cond" pitchFamily="34" charset="0"/>
                </a:rPr>
                <a:t>1995</a:t>
              </a:r>
            </a:p>
          </p:txBody>
        </p:sp>
        <p:sp>
          <p:nvSpPr>
            <p:cNvPr id="130" name="TextBox 129"/>
            <p:cNvSpPr txBox="1"/>
            <p:nvPr/>
          </p:nvSpPr>
          <p:spPr>
            <a:xfrm>
              <a:off x="8266137" y="4623846"/>
              <a:ext cx="706328" cy="329542"/>
            </a:xfrm>
            <a:prstGeom prst="rect">
              <a:avLst/>
            </a:prstGeom>
            <a:noFill/>
          </p:spPr>
          <p:txBody>
            <a:bodyPr wrap="none" rtlCol="0">
              <a:spAutoFit/>
            </a:bodyPr>
            <a:lstStyle/>
            <a:p>
              <a:pPr algn="ctr">
                <a:lnSpc>
                  <a:spcPct val="85000"/>
                </a:lnSpc>
              </a:pPr>
              <a:r>
                <a:rPr lang="en-US" sz="2720" b="1" dirty="0">
                  <a:solidFill>
                    <a:srgbClr val="505050">
                      <a:lumMod val="75000"/>
                    </a:srgbClr>
                  </a:solidFill>
                  <a:latin typeface="Segoe Pro Cond" pitchFamily="34" charset="0"/>
                </a:rPr>
                <a:t>2012</a:t>
              </a:r>
            </a:p>
          </p:txBody>
        </p:sp>
        <p:cxnSp>
          <p:nvCxnSpPr>
            <p:cNvPr id="131" name="Straight Connector 130"/>
            <p:cNvCxnSpPr/>
            <p:nvPr/>
          </p:nvCxnSpPr>
          <p:spPr>
            <a:xfrm>
              <a:off x="834239" y="4800817"/>
              <a:ext cx="7475522"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33705" y="4683515"/>
              <a:ext cx="0" cy="234604"/>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311616" y="4683515"/>
              <a:ext cx="0" cy="234604"/>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34" name="Oval 133"/>
            <p:cNvSpPr/>
            <p:nvPr/>
          </p:nvSpPr>
          <p:spPr>
            <a:xfrm flipH="1">
              <a:off x="881497" y="4704149"/>
              <a:ext cx="193337" cy="193337"/>
            </a:xfrm>
            <a:prstGeom prst="ellipse">
              <a:avLst/>
            </a:prstGeom>
            <a:gradFill>
              <a:gsLst>
                <a:gs pos="20000">
                  <a:schemeClr val="tx1"/>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grpSp>
    </p:spTree>
    <p:extLst>
      <p:ext uri="{BB962C8B-B14F-4D97-AF65-F5344CB8AC3E}">
        <p14:creationId xmlns:p14="http://schemas.microsoft.com/office/powerpoint/2010/main" val="1750651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150"/>
                                      </p:stCondLst>
                                      <p:childTnLst>
                                        <p:set>
                                          <p:cBhvr>
                                            <p:cTn id="6" dur="1" fill="hold">
                                              <p:stCondLst>
                                                <p:cond delay="0"/>
                                              </p:stCondLst>
                                            </p:cTn>
                                            <p:tgtEl>
                                              <p:spTgt spid="51"/>
                                            </p:tgtEl>
                                            <p:attrNameLst>
                                              <p:attrName>style.visibility</p:attrName>
                                            </p:attrNameLst>
                                          </p:cBhvr>
                                          <p:to>
                                            <p:strVal val="visible"/>
                                          </p:to>
                                        </p:set>
                                        <p:anim calcmode="lin" valueType="num" p14:bounceEnd="40000">
                                          <p:cBhvr additive="base">
                                            <p:cTn id="7" dur="5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40000">
                                      <p:stCondLst>
                                        <p:cond delay="300"/>
                                      </p:stCondLst>
                                      <p:childTnLst>
                                        <p:set>
                                          <p:cBhvr>
                                            <p:cTn id="10" dur="1" fill="hold">
                                              <p:stCondLst>
                                                <p:cond delay="0"/>
                                              </p:stCondLst>
                                            </p:cTn>
                                            <p:tgtEl>
                                              <p:spTgt spid="52"/>
                                            </p:tgtEl>
                                            <p:attrNameLst>
                                              <p:attrName>style.visibility</p:attrName>
                                            </p:attrNameLst>
                                          </p:cBhvr>
                                          <p:to>
                                            <p:strVal val="visible"/>
                                          </p:to>
                                        </p:set>
                                        <p:anim calcmode="lin" valueType="num" p14:bounceEnd="40000">
                                          <p:cBhvr additive="base">
                                            <p:cTn id="11"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40000">
                                      <p:stCondLst>
                                        <p:cond delay="450"/>
                                      </p:stCondLst>
                                      <p:childTnLst>
                                        <p:set>
                                          <p:cBhvr>
                                            <p:cTn id="14" dur="1" fill="hold">
                                              <p:stCondLst>
                                                <p:cond delay="0"/>
                                              </p:stCondLst>
                                            </p:cTn>
                                            <p:tgtEl>
                                              <p:spTgt spid="63"/>
                                            </p:tgtEl>
                                            <p:attrNameLst>
                                              <p:attrName>style.visibility</p:attrName>
                                            </p:attrNameLst>
                                          </p:cBhvr>
                                          <p:to>
                                            <p:strVal val="visible"/>
                                          </p:to>
                                        </p:set>
                                        <p:anim calcmode="lin" valueType="num" p14:bounceEnd="40000">
                                          <p:cBhvr additive="base">
                                            <p:cTn id="15"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6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40000">
                                      <p:stCondLst>
                                        <p:cond delay="500"/>
                                      </p:stCondLst>
                                      <p:childTnLst>
                                        <p:set>
                                          <p:cBhvr>
                                            <p:cTn id="18" dur="1" fill="hold">
                                              <p:stCondLst>
                                                <p:cond delay="0"/>
                                              </p:stCondLst>
                                            </p:cTn>
                                            <p:tgtEl>
                                              <p:spTgt spid="119"/>
                                            </p:tgtEl>
                                            <p:attrNameLst>
                                              <p:attrName>style.visibility</p:attrName>
                                            </p:attrNameLst>
                                          </p:cBhvr>
                                          <p:to>
                                            <p:strVal val="visible"/>
                                          </p:to>
                                        </p:set>
                                        <p:anim calcmode="lin" valueType="num" p14:bounceEnd="40000">
                                          <p:cBhvr additive="base">
                                            <p:cTn id="19" dur="500" fill="hold"/>
                                            <p:tgtEl>
                                              <p:spTgt spid="119"/>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11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40000">
                                      <p:stCondLst>
                                        <p:cond delay="600"/>
                                      </p:stCondLst>
                                      <p:childTnLst>
                                        <p:set>
                                          <p:cBhvr>
                                            <p:cTn id="22" dur="1" fill="hold">
                                              <p:stCondLst>
                                                <p:cond delay="0"/>
                                              </p:stCondLst>
                                            </p:cTn>
                                            <p:tgtEl>
                                              <p:spTgt spid="120"/>
                                            </p:tgtEl>
                                            <p:attrNameLst>
                                              <p:attrName>style.visibility</p:attrName>
                                            </p:attrNameLst>
                                          </p:cBhvr>
                                          <p:to>
                                            <p:strVal val="visible"/>
                                          </p:to>
                                        </p:set>
                                        <p:anim calcmode="lin" valueType="num" p14:bounceEnd="40000">
                                          <p:cBhvr additive="base">
                                            <p:cTn id="23"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12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40000">
                                      <p:stCondLst>
                                        <p:cond delay="750"/>
                                      </p:stCondLst>
                                      <p:childTnLst>
                                        <p:set>
                                          <p:cBhvr>
                                            <p:cTn id="26" dur="1" fill="hold">
                                              <p:stCondLst>
                                                <p:cond delay="0"/>
                                              </p:stCondLst>
                                            </p:cTn>
                                            <p:tgtEl>
                                              <p:spTgt spid="121"/>
                                            </p:tgtEl>
                                            <p:attrNameLst>
                                              <p:attrName>style.visibility</p:attrName>
                                            </p:attrNameLst>
                                          </p:cBhvr>
                                          <p:to>
                                            <p:strVal val="visible"/>
                                          </p:to>
                                        </p:set>
                                        <p:anim calcmode="lin" valueType="num" p14:bounceEnd="40000">
                                          <p:cBhvr additive="base">
                                            <p:cTn id="27" dur="500" fill="hold"/>
                                            <p:tgtEl>
                                              <p:spTgt spid="121"/>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21"/>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40000">
                                      <p:stCondLst>
                                        <p:cond delay="900"/>
                                      </p:stCondLst>
                                      <p:childTnLst>
                                        <p:set>
                                          <p:cBhvr>
                                            <p:cTn id="30" dur="1" fill="hold">
                                              <p:stCondLst>
                                                <p:cond delay="0"/>
                                              </p:stCondLst>
                                            </p:cTn>
                                            <p:tgtEl>
                                              <p:spTgt spid="122"/>
                                            </p:tgtEl>
                                            <p:attrNameLst>
                                              <p:attrName>style.visibility</p:attrName>
                                            </p:attrNameLst>
                                          </p:cBhvr>
                                          <p:to>
                                            <p:strVal val="visible"/>
                                          </p:to>
                                        </p:set>
                                        <p:anim calcmode="lin" valueType="num" p14:bounceEnd="40000">
                                          <p:cBhvr additive="base">
                                            <p:cTn id="31" dur="500" fill="hold"/>
                                            <p:tgtEl>
                                              <p:spTgt spid="122"/>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2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40000">
                                      <p:stCondLst>
                                        <p:cond delay="1050"/>
                                      </p:stCondLst>
                                      <p:childTnLst>
                                        <p:set>
                                          <p:cBhvr>
                                            <p:cTn id="34" dur="1" fill="hold">
                                              <p:stCondLst>
                                                <p:cond delay="0"/>
                                              </p:stCondLst>
                                            </p:cTn>
                                            <p:tgtEl>
                                              <p:spTgt spid="123"/>
                                            </p:tgtEl>
                                            <p:attrNameLst>
                                              <p:attrName>style.visibility</p:attrName>
                                            </p:attrNameLst>
                                          </p:cBhvr>
                                          <p:to>
                                            <p:strVal val="visible"/>
                                          </p:to>
                                        </p:set>
                                        <p:anim calcmode="lin" valueType="num" p14:bounceEnd="40000">
                                          <p:cBhvr additive="base">
                                            <p:cTn id="35" dur="500" fill="hold"/>
                                            <p:tgtEl>
                                              <p:spTgt spid="123"/>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123"/>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14:presetBounceEnd="40000">
                                      <p:stCondLst>
                                        <p:cond delay="1200"/>
                                      </p:stCondLst>
                                      <p:childTnLst>
                                        <p:set>
                                          <p:cBhvr>
                                            <p:cTn id="38" dur="1" fill="hold">
                                              <p:stCondLst>
                                                <p:cond delay="0"/>
                                              </p:stCondLst>
                                            </p:cTn>
                                            <p:tgtEl>
                                              <p:spTgt spid="124"/>
                                            </p:tgtEl>
                                            <p:attrNameLst>
                                              <p:attrName>style.visibility</p:attrName>
                                            </p:attrNameLst>
                                          </p:cBhvr>
                                          <p:to>
                                            <p:strVal val="visible"/>
                                          </p:to>
                                        </p:set>
                                        <p:anim calcmode="lin" valueType="num" p14:bounceEnd="40000">
                                          <p:cBhvr additive="base">
                                            <p:cTn id="39" dur="500" fill="hold"/>
                                            <p:tgtEl>
                                              <p:spTgt spid="124"/>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124"/>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14:presetBounceEnd="40000">
                                      <p:stCondLst>
                                        <p:cond delay="1350"/>
                                      </p:stCondLst>
                                      <p:childTnLst>
                                        <p:set>
                                          <p:cBhvr>
                                            <p:cTn id="42" dur="1" fill="hold">
                                              <p:stCondLst>
                                                <p:cond delay="0"/>
                                              </p:stCondLst>
                                            </p:cTn>
                                            <p:tgtEl>
                                              <p:spTgt spid="125"/>
                                            </p:tgtEl>
                                            <p:attrNameLst>
                                              <p:attrName>style.visibility</p:attrName>
                                            </p:attrNameLst>
                                          </p:cBhvr>
                                          <p:to>
                                            <p:strVal val="visible"/>
                                          </p:to>
                                        </p:set>
                                        <p:anim calcmode="lin" valueType="num" p14:bounceEnd="40000">
                                          <p:cBhvr additive="base">
                                            <p:cTn id="43" dur="500" fill="hold"/>
                                            <p:tgtEl>
                                              <p:spTgt spid="125"/>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25"/>
                                            </p:tgtEl>
                                            <p:attrNameLst>
                                              <p:attrName>ppt_y</p:attrName>
                                            </p:attrNameLst>
                                          </p:cBhvr>
                                          <p:tavLst>
                                            <p:tav tm="0">
                                              <p:val>
                                                <p:strVal val="0-#ppt_h/2"/>
                                              </p:val>
                                            </p:tav>
                                            <p:tav tm="100000">
                                              <p:val>
                                                <p:strVal val="#ppt_y"/>
                                              </p:val>
                                            </p:tav>
                                          </p:tavLst>
                                        </p:anim>
                                      </p:childTnLst>
                                    </p:cTn>
                                  </p:par>
                                </p:childTnLst>
                              </p:cTn>
                            </p:par>
                            <p:par>
                              <p:cTn id="45" fill="hold">
                                <p:stCondLst>
                                  <p:cond delay="1850"/>
                                </p:stCondLst>
                                <p:childTnLst>
                                  <p:par>
                                    <p:cTn id="46" presetID="42" presetClass="entr" presetSubtype="0" fill="hold" grpId="0" nodeType="afterEffect">
                                      <p:stCondLst>
                                        <p:cond delay="0"/>
                                      </p:stCondLst>
                                      <p:childTnLst>
                                        <p:set>
                                          <p:cBhvr>
                                            <p:cTn id="47" dur="1" fill="hold">
                                              <p:stCondLst>
                                                <p:cond delay="0"/>
                                              </p:stCondLst>
                                            </p:cTn>
                                            <p:tgtEl>
                                              <p:spTgt spid="127"/>
                                            </p:tgtEl>
                                            <p:attrNameLst>
                                              <p:attrName>style.visibility</p:attrName>
                                            </p:attrNameLst>
                                          </p:cBhvr>
                                          <p:to>
                                            <p:strVal val="visible"/>
                                          </p:to>
                                        </p:set>
                                        <p:animEffect transition="in" filter="fade">
                                          <p:cBhvr>
                                            <p:cTn id="48" dur="1000"/>
                                            <p:tgtEl>
                                              <p:spTgt spid="127"/>
                                            </p:tgtEl>
                                          </p:cBhvr>
                                        </p:animEffect>
                                        <p:anim calcmode="lin" valueType="num">
                                          <p:cBhvr>
                                            <p:cTn id="49" dur="1000" fill="hold"/>
                                            <p:tgtEl>
                                              <p:spTgt spid="127"/>
                                            </p:tgtEl>
                                            <p:attrNameLst>
                                              <p:attrName>ppt_x</p:attrName>
                                            </p:attrNameLst>
                                          </p:cBhvr>
                                          <p:tavLst>
                                            <p:tav tm="0">
                                              <p:val>
                                                <p:strVal val="#ppt_x"/>
                                              </p:val>
                                            </p:tav>
                                            <p:tav tm="100000">
                                              <p:val>
                                                <p:strVal val="#ppt_x"/>
                                              </p:val>
                                            </p:tav>
                                          </p:tavLst>
                                        </p:anim>
                                        <p:anim calcmode="lin" valueType="num">
                                          <p:cBhvr>
                                            <p:cTn id="50" dur="1000" fill="hold"/>
                                            <p:tgtEl>
                                              <p:spTgt spid="127"/>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126"/>
                                            </p:tgtEl>
                                            <p:attrNameLst>
                                              <p:attrName>style.visibility</p:attrName>
                                            </p:attrNameLst>
                                          </p:cBhvr>
                                          <p:to>
                                            <p:strVal val="visible"/>
                                          </p:to>
                                        </p:set>
                                        <p:animEffect transition="in" filter="fade">
                                          <p:cBhvr>
                                            <p:cTn id="53" dur="10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30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45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119"/>
                                            </p:tgtEl>
                                            <p:attrNameLst>
                                              <p:attrName>style.visibility</p:attrName>
                                            </p:attrNameLst>
                                          </p:cBhvr>
                                          <p:to>
                                            <p:strVal val="visible"/>
                                          </p:to>
                                        </p:set>
                                        <p:anim calcmode="lin" valueType="num">
                                          <p:cBhvr additive="base">
                                            <p:cTn id="19" dur="500" fill="hold"/>
                                            <p:tgtEl>
                                              <p:spTgt spid="119"/>
                                            </p:tgtEl>
                                            <p:attrNameLst>
                                              <p:attrName>ppt_x</p:attrName>
                                            </p:attrNameLst>
                                          </p:cBhvr>
                                          <p:tavLst>
                                            <p:tav tm="0">
                                              <p:val>
                                                <p:strVal val="#ppt_x"/>
                                              </p:val>
                                            </p:tav>
                                            <p:tav tm="100000">
                                              <p:val>
                                                <p:strVal val="#ppt_x"/>
                                              </p:val>
                                            </p:tav>
                                          </p:tavLst>
                                        </p:anim>
                                        <p:anim calcmode="lin" valueType="num">
                                          <p:cBhvr additive="base">
                                            <p:cTn id="20" dur="500" fill="hold"/>
                                            <p:tgtEl>
                                              <p:spTgt spid="11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600"/>
                                      </p:stCondLst>
                                      <p:childTnLst>
                                        <p:set>
                                          <p:cBhvr>
                                            <p:cTn id="22" dur="1" fill="hold">
                                              <p:stCondLst>
                                                <p:cond delay="0"/>
                                              </p:stCondLst>
                                            </p:cTn>
                                            <p:tgtEl>
                                              <p:spTgt spid="120"/>
                                            </p:tgtEl>
                                            <p:attrNameLst>
                                              <p:attrName>style.visibility</p:attrName>
                                            </p:attrNameLst>
                                          </p:cBhvr>
                                          <p:to>
                                            <p:strVal val="visible"/>
                                          </p:to>
                                        </p:set>
                                        <p:anim calcmode="lin" valueType="num">
                                          <p:cBhvr additive="base">
                                            <p:cTn id="23" dur="500" fill="hold"/>
                                            <p:tgtEl>
                                              <p:spTgt spid="120"/>
                                            </p:tgtEl>
                                            <p:attrNameLst>
                                              <p:attrName>ppt_x</p:attrName>
                                            </p:attrNameLst>
                                          </p:cBhvr>
                                          <p:tavLst>
                                            <p:tav tm="0">
                                              <p:val>
                                                <p:strVal val="#ppt_x"/>
                                              </p:val>
                                            </p:tav>
                                            <p:tav tm="100000">
                                              <p:val>
                                                <p:strVal val="#ppt_x"/>
                                              </p:val>
                                            </p:tav>
                                          </p:tavLst>
                                        </p:anim>
                                        <p:anim calcmode="lin" valueType="num">
                                          <p:cBhvr additive="base">
                                            <p:cTn id="24" dur="500" fill="hold"/>
                                            <p:tgtEl>
                                              <p:spTgt spid="12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121"/>
                                            </p:tgtEl>
                                            <p:attrNameLst>
                                              <p:attrName>style.visibility</p:attrName>
                                            </p:attrNameLst>
                                          </p:cBhvr>
                                          <p:to>
                                            <p:strVal val="visible"/>
                                          </p:to>
                                        </p:set>
                                        <p:anim calcmode="lin" valueType="num">
                                          <p:cBhvr additive="base">
                                            <p:cTn id="27" dur="500" fill="hold"/>
                                            <p:tgtEl>
                                              <p:spTgt spid="121"/>
                                            </p:tgtEl>
                                            <p:attrNameLst>
                                              <p:attrName>ppt_x</p:attrName>
                                            </p:attrNameLst>
                                          </p:cBhvr>
                                          <p:tavLst>
                                            <p:tav tm="0">
                                              <p:val>
                                                <p:strVal val="#ppt_x"/>
                                              </p:val>
                                            </p:tav>
                                            <p:tav tm="100000">
                                              <p:val>
                                                <p:strVal val="#ppt_x"/>
                                              </p:val>
                                            </p:tav>
                                          </p:tavLst>
                                        </p:anim>
                                        <p:anim calcmode="lin" valueType="num">
                                          <p:cBhvr additive="base">
                                            <p:cTn id="28" dur="500" fill="hold"/>
                                            <p:tgtEl>
                                              <p:spTgt spid="121"/>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900"/>
                                      </p:stCondLst>
                                      <p:childTnLst>
                                        <p:set>
                                          <p:cBhvr>
                                            <p:cTn id="30" dur="1" fill="hold">
                                              <p:stCondLst>
                                                <p:cond delay="0"/>
                                              </p:stCondLst>
                                            </p:cTn>
                                            <p:tgtEl>
                                              <p:spTgt spid="122"/>
                                            </p:tgtEl>
                                            <p:attrNameLst>
                                              <p:attrName>style.visibility</p:attrName>
                                            </p:attrNameLst>
                                          </p:cBhvr>
                                          <p:to>
                                            <p:strVal val="visible"/>
                                          </p:to>
                                        </p:set>
                                        <p:anim calcmode="lin" valueType="num">
                                          <p:cBhvr additive="base">
                                            <p:cTn id="31" dur="500" fill="hold"/>
                                            <p:tgtEl>
                                              <p:spTgt spid="122"/>
                                            </p:tgtEl>
                                            <p:attrNameLst>
                                              <p:attrName>ppt_x</p:attrName>
                                            </p:attrNameLst>
                                          </p:cBhvr>
                                          <p:tavLst>
                                            <p:tav tm="0">
                                              <p:val>
                                                <p:strVal val="#ppt_x"/>
                                              </p:val>
                                            </p:tav>
                                            <p:tav tm="100000">
                                              <p:val>
                                                <p:strVal val="#ppt_x"/>
                                              </p:val>
                                            </p:tav>
                                          </p:tavLst>
                                        </p:anim>
                                        <p:anim calcmode="lin" valueType="num">
                                          <p:cBhvr additive="base">
                                            <p:cTn id="32" dur="500" fill="hold"/>
                                            <p:tgtEl>
                                              <p:spTgt spid="12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050"/>
                                      </p:stCondLst>
                                      <p:childTnLst>
                                        <p:set>
                                          <p:cBhvr>
                                            <p:cTn id="34" dur="1" fill="hold">
                                              <p:stCondLst>
                                                <p:cond delay="0"/>
                                              </p:stCondLst>
                                            </p:cTn>
                                            <p:tgtEl>
                                              <p:spTgt spid="123"/>
                                            </p:tgtEl>
                                            <p:attrNameLst>
                                              <p:attrName>style.visibility</p:attrName>
                                            </p:attrNameLst>
                                          </p:cBhvr>
                                          <p:to>
                                            <p:strVal val="visible"/>
                                          </p:to>
                                        </p:set>
                                        <p:anim calcmode="lin" valueType="num">
                                          <p:cBhvr additive="base">
                                            <p:cTn id="35" dur="500" fill="hold"/>
                                            <p:tgtEl>
                                              <p:spTgt spid="123"/>
                                            </p:tgtEl>
                                            <p:attrNameLst>
                                              <p:attrName>ppt_x</p:attrName>
                                            </p:attrNameLst>
                                          </p:cBhvr>
                                          <p:tavLst>
                                            <p:tav tm="0">
                                              <p:val>
                                                <p:strVal val="#ppt_x"/>
                                              </p:val>
                                            </p:tav>
                                            <p:tav tm="100000">
                                              <p:val>
                                                <p:strVal val="#ppt_x"/>
                                              </p:val>
                                            </p:tav>
                                          </p:tavLst>
                                        </p:anim>
                                        <p:anim calcmode="lin" valueType="num">
                                          <p:cBhvr additive="base">
                                            <p:cTn id="36" dur="500" fill="hold"/>
                                            <p:tgtEl>
                                              <p:spTgt spid="123"/>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1200"/>
                                      </p:stCondLst>
                                      <p:childTnLst>
                                        <p:set>
                                          <p:cBhvr>
                                            <p:cTn id="38" dur="1" fill="hold">
                                              <p:stCondLst>
                                                <p:cond delay="0"/>
                                              </p:stCondLst>
                                            </p:cTn>
                                            <p:tgtEl>
                                              <p:spTgt spid="124"/>
                                            </p:tgtEl>
                                            <p:attrNameLst>
                                              <p:attrName>style.visibility</p:attrName>
                                            </p:attrNameLst>
                                          </p:cBhvr>
                                          <p:to>
                                            <p:strVal val="visible"/>
                                          </p:to>
                                        </p:set>
                                        <p:anim calcmode="lin" valueType="num">
                                          <p:cBhvr additive="base">
                                            <p:cTn id="39" dur="500" fill="hold"/>
                                            <p:tgtEl>
                                              <p:spTgt spid="124"/>
                                            </p:tgtEl>
                                            <p:attrNameLst>
                                              <p:attrName>ppt_x</p:attrName>
                                            </p:attrNameLst>
                                          </p:cBhvr>
                                          <p:tavLst>
                                            <p:tav tm="0">
                                              <p:val>
                                                <p:strVal val="#ppt_x"/>
                                              </p:val>
                                            </p:tav>
                                            <p:tav tm="100000">
                                              <p:val>
                                                <p:strVal val="#ppt_x"/>
                                              </p:val>
                                            </p:tav>
                                          </p:tavLst>
                                        </p:anim>
                                        <p:anim calcmode="lin" valueType="num">
                                          <p:cBhvr additive="base">
                                            <p:cTn id="40" dur="500" fill="hold"/>
                                            <p:tgtEl>
                                              <p:spTgt spid="124"/>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1350"/>
                                      </p:stCondLst>
                                      <p:childTnLst>
                                        <p:set>
                                          <p:cBhvr>
                                            <p:cTn id="42" dur="1" fill="hold">
                                              <p:stCondLst>
                                                <p:cond delay="0"/>
                                              </p:stCondLst>
                                            </p:cTn>
                                            <p:tgtEl>
                                              <p:spTgt spid="125"/>
                                            </p:tgtEl>
                                            <p:attrNameLst>
                                              <p:attrName>style.visibility</p:attrName>
                                            </p:attrNameLst>
                                          </p:cBhvr>
                                          <p:to>
                                            <p:strVal val="visible"/>
                                          </p:to>
                                        </p:set>
                                        <p:anim calcmode="lin" valueType="num">
                                          <p:cBhvr additive="base">
                                            <p:cTn id="43" dur="500" fill="hold"/>
                                            <p:tgtEl>
                                              <p:spTgt spid="125"/>
                                            </p:tgtEl>
                                            <p:attrNameLst>
                                              <p:attrName>ppt_x</p:attrName>
                                            </p:attrNameLst>
                                          </p:cBhvr>
                                          <p:tavLst>
                                            <p:tav tm="0">
                                              <p:val>
                                                <p:strVal val="#ppt_x"/>
                                              </p:val>
                                            </p:tav>
                                            <p:tav tm="100000">
                                              <p:val>
                                                <p:strVal val="#ppt_x"/>
                                              </p:val>
                                            </p:tav>
                                          </p:tavLst>
                                        </p:anim>
                                        <p:anim calcmode="lin" valueType="num">
                                          <p:cBhvr additive="base">
                                            <p:cTn id="44" dur="500" fill="hold"/>
                                            <p:tgtEl>
                                              <p:spTgt spid="125"/>
                                            </p:tgtEl>
                                            <p:attrNameLst>
                                              <p:attrName>ppt_y</p:attrName>
                                            </p:attrNameLst>
                                          </p:cBhvr>
                                          <p:tavLst>
                                            <p:tav tm="0">
                                              <p:val>
                                                <p:strVal val="0-#ppt_h/2"/>
                                              </p:val>
                                            </p:tav>
                                            <p:tav tm="100000">
                                              <p:val>
                                                <p:strVal val="#ppt_y"/>
                                              </p:val>
                                            </p:tav>
                                          </p:tavLst>
                                        </p:anim>
                                      </p:childTnLst>
                                    </p:cTn>
                                  </p:par>
                                </p:childTnLst>
                              </p:cTn>
                            </p:par>
                            <p:par>
                              <p:cTn id="45" fill="hold">
                                <p:stCondLst>
                                  <p:cond delay="1850"/>
                                </p:stCondLst>
                                <p:childTnLst>
                                  <p:par>
                                    <p:cTn id="46" presetID="42" presetClass="entr" presetSubtype="0" fill="hold" grpId="0" nodeType="afterEffect">
                                      <p:stCondLst>
                                        <p:cond delay="0"/>
                                      </p:stCondLst>
                                      <p:childTnLst>
                                        <p:set>
                                          <p:cBhvr>
                                            <p:cTn id="47" dur="1" fill="hold">
                                              <p:stCondLst>
                                                <p:cond delay="0"/>
                                              </p:stCondLst>
                                            </p:cTn>
                                            <p:tgtEl>
                                              <p:spTgt spid="127"/>
                                            </p:tgtEl>
                                            <p:attrNameLst>
                                              <p:attrName>style.visibility</p:attrName>
                                            </p:attrNameLst>
                                          </p:cBhvr>
                                          <p:to>
                                            <p:strVal val="visible"/>
                                          </p:to>
                                        </p:set>
                                        <p:animEffect transition="in" filter="fade">
                                          <p:cBhvr>
                                            <p:cTn id="48" dur="1000"/>
                                            <p:tgtEl>
                                              <p:spTgt spid="127"/>
                                            </p:tgtEl>
                                          </p:cBhvr>
                                        </p:animEffect>
                                        <p:anim calcmode="lin" valueType="num">
                                          <p:cBhvr>
                                            <p:cTn id="49" dur="1000" fill="hold"/>
                                            <p:tgtEl>
                                              <p:spTgt spid="127"/>
                                            </p:tgtEl>
                                            <p:attrNameLst>
                                              <p:attrName>ppt_x</p:attrName>
                                            </p:attrNameLst>
                                          </p:cBhvr>
                                          <p:tavLst>
                                            <p:tav tm="0">
                                              <p:val>
                                                <p:strVal val="#ppt_x"/>
                                              </p:val>
                                            </p:tav>
                                            <p:tav tm="100000">
                                              <p:val>
                                                <p:strVal val="#ppt_x"/>
                                              </p:val>
                                            </p:tav>
                                          </p:tavLst>
                                        </p:anim>
                                        <p:anim calcmode="lin" valueType="num">
                                          <p:cBhvr>
                                            <p:cTn id="50" dur="1000" fill="hold"/>
                                            <p:tgtEl>
                                              <p:spTgt spid="127"/>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126"/>
                                            </p:tgtEl>
                                            <p:attrNameLst>
                                              <p:attrName>style.visibility</p:attrName>
                                            </p:attrNameLst>
                                          </p:cBhvr>
                                          <p:to>
                                            <p:strVal val="visible"/>
                                          </p:to>
                                        </p:set>
                                        <p:animEffect transition="in" filter="fade">
                                          <p:cBhvr>
                                            <p:cTn id="53" dur="10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TextBox 126"/>
          <p:cNvSpPr txBox="1"/>
          <p:nvPr/>
        </p:nvSpPr>
        <p:spPr>
          <a:xfrm>
            <a:off x="1136592" y="740901"/>
            <a:ext cx="9946697" cy="1800108"/>
          </a:xfrm>
          <a:prstGeom prst="rect">
            <a:avLst/>
          </a:prstGeom>
          <a:noFill/>
        </p:spPr>
        <p:txBody>
          <a:bodyPr wrap="none" rtlCol="0">
            <a:spAutoFit/>
          </a:bodyPr>
          <a:lstStyle/>
          <a:p>
            <a:pPr algn="ctr">
              <a:lnSpc>
                <a:spcPct val="85000"/>
              </a:lnSpc>
            </a:pPr>
            <a:r>
              <a:rPr lang="en-US" sz="6528" b="1" dirty="0">
                <a:solidFill>
                  <a:srgbClr val="505050">
                    <a:lumMod val="75000"/>
                  </a:srgbClr>
                </a:solidFill>
                <a:latin typeface="Segoe Pro Cond" pitchFamily="34" charset="0"/>
              </a:rPr>
              <a:t>THE FORTUNE 500</a:t>
            </a:r>
            <a:br>
              <a:rPr lang="en-US" sz="6528" b="1" dirty="0">
                <a:solidFill>
                  <a:srgbClr val="505050">
                    <a:lumMod val="75000"/>
                  </a:srgbClr>
                </a:solidFill>
                <a:latin typeface="Segoe Pro Cond" pitchFamily="34" charset="0"/>
              </a:rPr>
            </a:br>
            <a:r>
              <a:rPr lang="en-US" sz="6528" b="1" dirty="0">
                <a:solidFill>
                  <a:srgbClr val="505050">
                    <a:lumMod val="75000"/>
                  </a:srgbClr>
                </a:solidFill>
                <a:latin typeface="Segoe Pro Cond" pitchFamily="34" charset="0"/>
              </a:rPr>
              <a:t>CHURNS AT 8 PERCENT</a:t>
            </a:r>
          </a:p>
        </p:txBody>
      </p:sp>
      <p:pic>
        <p:nvPicPr>
          <p:cNvPr id="10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84689" y="2729643"/>
            <a:ext cx="320229" cy="499926"/>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912121"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531557"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04127" y="2729643"/>
            <a:ext cx="320229" cy="499926"/>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76698"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49268" y="2729643"/>
            <a:ext cx="320229" cy="499926"/>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221840"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94408" y="2729643"/>
            <a:ext cx="320229" cy="499926"/>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6978"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9548" y="2729643"/>
            <a:ext cx="320229" cy="499926"/>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549268"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894409" y="2729643"/>
            <a:ext cx="320228" cy="499925"/>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342779" y="2804773"/>
            <a:ext cx="367651" cy="573958"/>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718698" y="2804775"/>
            <a:ext cx="367651" cy="573955"/>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726044" y="2804775"/>
            <a:ext cx="367651" cy="573955"/>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50121" y="2804773"/>
            <a:ext cx="367651" cy="573958"/>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974209" y="2804775"/>
            <a:ext cx="367651" cy="573955"/>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98286" y="2804773"/>
            <a:ext cx="367651" cy="573958"/>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222367" y="2804775"/>
            <a:ext cx="367651" cy="573955"/>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846452" y="2804773"/>
            <a:ext cx="367651" cy="573958"/>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470533" y="2804775"/>
            <a:ext cx="367651" cy="573955"/>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094614" y="2804773"/>
            <a:ext cx="367651" cy="573958"/>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718698" y="2804775"/>
            <a:ext cx="367648" cy="573954"/>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974205" y="2804775"/>
            <a:ext cx="367648" cy="573954"/>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846450" y="2804775"/>
            <a:ext cx="367649" cy="573955"/>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470533" y="2804775"/>
            <a:ext cx="367648" cy="573954"/>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061934" y="2913648"/>
            <a:ext cx="422707" cy="659909"/>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494147" y="2913649"/>
            <a:ext cx="422705" cy="65990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951836" y="2913649"/>
            <a:ext cx="422705" cy="659907"/>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519624" y="2913648"/>
            <a:ext cx="422707" cy="659909"/>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087415" y="2913649"/>
            <a:ext cx="422705" cy="659907"/>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655202" y="2913648"/>
            <a:ext cx="422707" cy="659909"/>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222992" y="2913649"/>
            <a:ext cx="422705" cy="65990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790779" y="2913648"/>
            <a:ext cx="422707" cy="65990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358569" y="2913649"/>
            <a:ext cx="422705" cy="65990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926356" y="2913648"/>
            <a:ext cx="422707" cy="659909"/>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519625" y="2913650"/>
            <a:ext cx="422705" cy="659906"/>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087414" y="2913650"/>
            <a:ext cx="422704" cy="659906"/>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222991" y="2913650"/>
            <a:ext cx="422704" cy="659906"/>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5358568" y="2913650"/>
            <a:ext cx="422704" cy="659906"/>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3735202" y="3057955"/>
            <a:ext cx="486757" cy="759902"/>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4232905" y="3057957"/>
            <a:ext cx="486756" cy="759899"/>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8214519" y="3057957"/>
            <a:ext cx="486756" cy="759899"/>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716818" y="3057955"/>
            <a:ext cx="486757" cy="75990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219116" y="3057957"/>
            <a:ext cx="486756" cy="759899"/>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721413" y="3057955"/>
            <a:ext cx="486757" cy="75990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223712" y="3057957"/>
            <a:ext cx="486756" cy="759899"/>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726008" y="3057955"/>
            <a:ext cx="486757" cy="759902"/>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5228306" y="3057957"/>
            <a:ext cx="486756" cy="759899"/>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4730605" y="3057955"/>
            <a:ext cx="486757" cy="759902"/>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8214518" y="3057957"/>
            <a:ext cx="486754" cy="759898"/>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721414" y="3057956"/>
            <a:ext cx="486756" cy="759900"/>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223712" y="3057957"/>
            <a:ext cx="486754" cy="759898"/>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4730606" y="3057956"/>
            <a:ext cx="486756" cy="75990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382374" y="3219856"/>
            <a:ext cx="555923" cy="86788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950798" y="3219857"/>
            <a:ext cx="555920" cy="867879"/>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8498180" y="3219857"/>
            <a:ext cx="555920" cy="86787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929757" y="3219856"/>
            <a:ext cx="555923" cy="867881"/>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361336" y="3219857"/>
            <a:ext cx="555920" cy="86787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792911" y="3219856"/>
            <a:ext cx="555923" cy="867881"/>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224490" y="3219857"/>
            <a:ext cx="555920" cy="86787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656065" y="3219856"/>
            <a:ext cx="555923" cy="86788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087644" y="3219857"/>
            <a:ext cx="555920" cy="86787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519219" y="3219856"/>
            <a:ext cx="555923" cy="867881"/>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950799" y="3219859"/>
            <a:ext cx="555919" cy="867875"/>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8498181" y="3219859"/>
            <a:ext cx="555919" cy="867875"/>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7361336" y="3219859"/>
            <a:ext cx="555919" cy="86787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2966261" y="3430369"/>
            <a:ext cx="637494" cy="99522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3618093" y="3430371"/>
            <a:ext cx="637492" cy="99522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8832722" y="3430371"/>
            <a:ext cx="637492" cy="99522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8180892" y="3430369"/>
            <a:ext cx="637494" cy="995226"/>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7529065" y="3430371"/>
            <a:ext cx="637492" cy="995222"/>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6877234" y="3430369"/>
            <a:ext cx="637494" cy="99522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6225409" y="3430371"/>
            <a:ext cx="637492" cy="99522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5573577" y="3430369"/>
            <a:ext cx="637494" cy="99522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4921749" y="3430371"/>
            <a:ext cx="637492" cy="99522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4269919" y="3430369"/>
            <a:ext cx="637494" cy="995226"/>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3618092" y="3430373"/>
            <a:ext cx="637491" cy="995219"/>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8832721" y="3430373"/>
            <a:ext cx="637491" cy="99521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2483508" y="3679700"/>
            <a:ext cx="732130" cy="114296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3232102" y="3679701"/>
            <a:ext cx="732128" cy="1142963"/>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9220840" y="3679701"/>
            <a:ext cx="732128" cy="114296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8472249" y="3679700"/>
            <a:ext cx="732130" cy="114296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7723657" y="3679701"/>
            <a:ext cx="732128" cy="114296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6975063" y="3679700"/>
            <a:ext cx="732130" cy="114296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6226472" y="3679701"/>
            <a:ext cx="732128" cy="114296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5477878" y="3679700"/>
            <a:ext cx="732130" cy="114296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4729286" y="3679701"/>
            <a:ext cx="732128" cy="114296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3980692" y="3679700"/>
            <a:ext cx="732130" cy="1142965"/>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2483508" y="3679701"/>
            <a:ext cx="732129" cy="1142963"/>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6975063" y="3679701"/>
            <a:ext cx="732129" cy="1142963"/>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5477879" y="3679701"/>
            <a:ext cx="732129" cy="1142963"/>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3980693" y="3679701"/>
            <a:ext cx="732129" cy="114296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41647" y="3934820"/>
            <a:ext cx="838353" cy="130968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2798851" y="3935269"/>
            <a:ext cx="838353" cy="130879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9656474" y="3935269"/>
            <a:ext cx="838353" cy="130879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799272" y="3934820"/>
            <a:ext cx="838353" cy="130968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7942070" y="3935269"/>
            <a:ext cx="838353" cy="130879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084867" y="3934820"/>
            <a:ext cx="838353" cy="130968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6227664" y="3935269"/>
            <a:ext cx="838353" cy="130879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70460" y="3934820"/>
            <a:ext cx="838353" cy="130968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4513256" y="3935269"/>
            <a:ext cx="838353" cy="130879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656054" y="3934820"/>
            <a:ext cx="838353" cy="1309689"/>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2798851" y="3935271"/>
            <a:ext cx="838350" cy="1308790"/>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9656474" y="3935271"/>
            <a:ext cx="838350" cy="1308790"/>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7084868" y="3935267"/>
            <a:ext cx="838352" cy="1308794"/>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370461" y="3935267"/>
            <a:ext cx="838352" cy="1308794"/>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7942070" y="3935271"/>
            <a:ext cx="838350" cy="1308790"/>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28"/>
          <p:cNvPicPr>
            <a:picLocks noChangeAspect="1"/>
          </p:cNvPicPr>
          <p:nvPr/>
        </p:nvPicPr>
        <p:blipFill rotWithShape="1">
          <a:blip r:embed="rId25">
            <a:extLst>
              <a:ext uri="{28A0092B-C50C-407E-A947-70E740481C1C}">
                <a14:useLocalDpi xmlns:a14="http://schemas.microsoft.com/office/drawing/2010/main" val="0"/>
              </a:ext>
            </a:extLst>
          </a:blip>
          <a:srcRect t="74980"/>
          <a:stretch/>
        </p:blipFill>
        <p:spPr>
          <a:xfrm>
            <a:off x="882" y="5244509"/>
            <a:ext cx="12434711" cy="1750016"/>
          </a:xfrm>
          <a:prstGeom prst="rect">
            <a:avLst/>
          </a:prstGeom>
        </p:spPr>
      </p:pic>
      <p:pic>
        <p:nvPicPr>
          <p:cNvPr id="18"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1381439" y="4261740"/>
            <a:ext cx="948173" cy="148023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7198393" y="4261740"/>
            <a:ext cx="948173" cy="148023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4289918" y="4261742"/>
            <a:ext cx="948170" cy="1480238"/>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1381439" y="4261740"/>
            <a:ext cx="948171" cy="1480238"/>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4289917" y="4261743"/>
            <a:ext cx="948168" cy="14802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2350934" y="4261742"/>
            <a:ext cx="948170" cy="14802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10106867" y="4261742"/>
            <a:ext cx="948170" cy="14802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9137377" y="4261740"/>
            <a:ext cx="948173" cy="148023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8167886" y="4261742"/>
            <a:ext cx="948170" cy="148023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6228902" y="4261742"/>
            <a:ext cx="948170" cy="148023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5259408" y="4261740"/>
            <a:ext cx="948173" cy="14802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3320423" y="4261740"/>
            <a:ext cx="948173" cy="1480239"/>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27"/>
          <p:cNvPicPr>
            <a:picLocks noChangeAspect="1"/>
          </p:cNvPicPr>
          <p:nvPr/>
        </p:nvPicPr>
        <p:blipFill rotWithShape="1">
          <a:blip r:embed="rId25">
            <a:extLst>
              <a:ext uri="{28A0092B-C50C-407E-A947-70E740481C1C}">
                <a14:useLocalDpi xmlns:a14="http://schemas.microsoft.com/office/drawing/2010/main" val="0"/>
              </a:ext>
            </a:extLst>
          </a:blip>
          <a:srcRect t="82092"/>
          <a:stretch/>
        </p:blipFill>
        <p:spPr>
          <a:xfrm>
            <a:off x="882" y="5741979"/>
            <a:ext cx="12434711" cy="1252546"/>
          </a:xfrm>
          <a:prstGeom prst="rect">
            <a:avLst/>
          </a:prstGeom>
        </p:spPr>
      </p:pic>
      <p:pic>
        <p:nvPicPr>
          <p:cNvPr id="9"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546917" y="4545911"/>
            <a:ext cx="1081197" cy="168906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8441409" y="4546489"/>
            <a:ext cx="1081197" cy="168791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6230394" y="4546489"/>
            <a:ext cx="1081197" cy="168791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913872" y="4545911"/>
            <a:ext cx="1081197" cy="1689066"/>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9546917" y="4546489"/>
            <a:ext cx="1081196" cy="1687910"/>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8441410" y="4546488"/>
            <a:ext cx="1081196" cy="1687909"/>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230395" y="4546488"/>
            <a:ext cx="1081196" cy="1687909"/>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2"/>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2913872" y="4546489"/>
            <a:ext cx="1081196" cy="168791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02857" y="4545911"/>
            <a:ext cx="1081197" cy="16890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1808364" y="4546489"/>
            <a:ext cx="1081197" cy="16879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10652420" y="4546489"/>
            <a:ext cx="1081197" cy="16879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335902" y="4545911"/>
            <a:ext cx="1081197" cy="168906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rico\Desktop\Current\Yammer, Inc\01_Projects\12-1607 YamJam CEOCTO Keynotes\Art\PNG\FORTUNE 500\ROW 1\blue.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124887" y="4545911"/>
            <a:ext cx="1081197" cy="16890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4019379" y="4546489"/>
            <a:ext cx="1081197" cy="1687910"/>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125"/>
          <p:cNvPicPr>
            <a:picLocks noChangeAspect="1"/>
          </p:cNvPicPr>
          <p:nvPr/>
        </p:nvPicPr>
        <p:blipFill rotWithShape="1">
          <a:blip r:embed="rId25">
            <a:extLst>
              <a:ext uri="{28A0092B-C50C-407E-A947-70E740481C1C}">
                <a14:useLocalDpi xmlns:a14="http://schemas.microsoft.com/office/drawing/2010/main" val="0"/>
              </a:ext>
            </a:extLst>
          </a:blip>
          <a:srcRect t="89141"/>
          <a:stretch/>
        </p:blipFill>
        <p:spPr>
          <a:xfrm>
            <a:off x="882" y="6234976"/>
            <a:ext cx="12434711" cy="759548"/>
          </a:xfrm>
          <a:prstGeom prst="rect">
            <a:avLst/>
          </a:prstGeom>
        </p:spPr>
      </p:pic>
      <p:sp>
        <p:nvSpPr>
          <p:cNvPr id="166" name="TextBox 165"/>
          <p:cNvSpPr txBox="1"/>
          <p:nvPr/>
        </p:nvSpPr>
        <p:spPr>
          <a:xfrm>
            <a:off x="234149" y="6287859"/>
            <a:ext cx="960519" cy="448136"/>
          </a:xfrm>
          <a:prstGeom prst="rect">
            <a:avLst/>
          </a:prstGeom>
          <a:noFill/>
        </p:spPr>
        <p:txBody>
          <a:bodyPr wrap="none" rtlCol="0">
            <a:spAutoFit/>
          </a:bodyPr>
          <a:lstStyle/>
          <a:p>
            <a:pPr algn="ctr">
              <a:lnSpc>
                <a:spcPct val="85000"/>
              </a:lnSpc>
            </a:pPr>
            <a:r>
              <a:rPr lang="en-US" sz="2720" b="1" dirty="0">
                <a:solidFill>
                  <a:srgbClr val="505050">
                    <a:lumMod val="75000"/>
                  </a:srgbClr>
                </a:solidFill>
                <a:latin typeface="Segoe Pro Cond" pitchFamily="34" charset="0"/>
              </a:rPr>
              <a:t>1995</a:t>
            </a:r>
          </a:p>
        </p:txBody>
      </p:sp>
      <p:sp>
        <p:nvSpPr>
          <p:cNvPr id="167" name="TextBox 166"/>
          <p:cNvSpPr txBox="1"/>
          <p:nvPr/>
        </p:nvSpPr>
        <p:spPr>
          <a:xfrm>
            <a:off x="11241807" y="6287859"/>
            <a:ext cx="960519" cy="448136"/>
          </a:xfrm>
          <a:prstGeom prst="rect">
            <a:avLst/>
          </a:prstGeom>
          <a:noFill/>
        </p:spPr>
        <p:txBody>
          <a:bodyPr wrap="none" rtlCol="0">
            <a:spAutoFit/>
          </a:bodyPr>
          <a:lstStyle/>
          <a:p>
            <a:pPr algn="ctr">
              <a:lnSpc>
                <a:spcPct val="85000"/>
              </a:lnSpc>
            </a:pPr>
            <a:r>
              <a:rPr lang="en-US" sz="2720" b="1" dirty="0">
                <a:solidFill>
                  <a:srgbClr val="505050">
                    <a:lumMod val="75000"/>
                  </a:srgbClr>
                </a:solidFill>
                <a:latin typeface="Segoe Pro Cond" pitchFamily="34" charset="0"/>
              </a:rPr>
              <a:t>2012</a:t>
            </a:r>
          </a:p>
        </p:txBody>
      </p:sp>
      <p:cxnSp>
        <p:nvCxnSpPr>
          <p:cNvPr id="16" name="Straight Connector 15"/>
          <p:cNvCxnSpPr/>
          <p:nvPr/>
        </p:nvCxnSpPr>
        <p:spPr>
          <a:xfrm>
            <a:off x="1135344" y="6528518"/>
            <a:ext cx="10165787"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134617" y="6369002"/>
            <a:ext cx="0" cy="319032"/>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1303653" y="6369002"/>
            <a:ext cx="0" cy="319032"/>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65" name="Oval 164"/>
          <p:cNvSpPr/>
          <p:nvPr/>
        </p:nvSpPr>
        <p:spPr>
          <a:xfrm flipH="1">
            <a:off x="1199609" y="6397062"/>
            <a:ext cx="262914" cy="262914"/>
          </a:xfrm>
          <a:prstGeom prst="ellipse">
            <a:avLst/>
          </a:prstGeom>
          <a:gradFill>
            <a:gsLst>
              <a:gs pos="20000">
                <a:schemeClr val="tx1"/>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Tree>
    <p:extLst>
      <p:ext uri="{BB962C8B-B14F-4D97-AF65-F5344CB8AC3E}">
        <p14:creationId xmlns:p14="http://schemas.microsoft.com/office/powerpoint/2010/main" val="175976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1724" fill="hold" grpId="0" nodeType="withEffect">
                                  <p:stCondLst>
                                    <p:cond delay="500"/>
                                  </p:stCondLst>
                                  <p:childTnLst>
                                    <p:animMotion origin="layout" path="M -4.44444E-6 -3.33333E-6 L 0.78612 -3.33333E-6 " pathEditMode="relative" rAng="0" ptsTypes="AA">
                                      <p:cBhvr>
                                        <p:cTn id="6" dur="3000" fill="hold"/>
                                        <p:tgtEl>
                                          <p:spTgt spid="165"/>
                                        </p:tgtEl>
                                        <p:attrNameLst>
                                          <p:attrName>ppt_x</p:attrName>
                                          <p:attrName>ppt_y</p:attrName>
                                        </p:attrNameLst>
                                      </p:cBhvr>
                                      <p:rCtr x="39306" y="0"/>
                                    </p:animMotion>
                                  </p:childTnLst>
                                </p:cTn>
                              </p:par>
                              <p:par>
                                <p:cTn id="7" presetID="12" presetClass="exit" presetSubtype="4" fill="hold" nodeType="withEffect">
                                  <p:stCondLst>
                                    <p:cond delay="250"/>
                                  </p:stCondLst>
                                  <p:childTnLst>
                                    <p:anim calcmode="lin" valueType="num">
                                      <p:cBhvr additive="base">
                                        <p:cTn id="8" dur="500"/>
                                        <p:tgtEl>
                                          <p:spTgt spid="114"/>
                                        </p:tgtEl>
                                        <p:attrNameLst>
                                          <p:attrName>ppt_y</p:attrName>
                                        </p:attrNameLst>
                                      </p:cBhvr>
                                      <p:tavLst>
                                        <p:tav tm="0">
                                          <p:val>
                                            <p:strVal val="#ppt_y"/>
                                          </p:val>
                                        </p:tav>
                                        <p:tav tm="100000">
                                          <p:val>
                                            <p:strVal val="#ppt_y+#ppt_h*1.125000"/>
                                          </p:val>
                                        </p:tav>
                                      </p:tavLst>
                                    </p:anim>
                                    <p:animEffect transition="out" filter="wipe(down)">
                                      <p:cBhvr>
                                        <p:cTn id="9" dur="500"/>
                                        <p:tgtEl>
                                          <p:spTgt spid="114"/>
                                        </p:tgtEl>
                                      </p:cBhvr>
                                    </p:animEffect>
                                    <p:set>
                                      <p:cBhvr>
                                        <p:cTn id="10" dur="1" fill="hold">
                                          <p:stCondLst>
                                            <p:cond delay="499"/>
                                          </p:stCondLst>
                                        </p:cTn>
                                        <p:tgtEl>
                                          <p:spTgt spid="114"/>
                                        </p:tgtEl>
                                        <p:attrNameLst>
                                          <p:attrName>style.visibility</p:attrName>
                                        </p:attrNameLst>
                                      </p:cBhvr>
                                      <p:to>
                                        <p:strVal val="hidden"/>
                                      </p:to>
                                    </p:set>
                                  </p:childTnLst>
                                </p:cTn>
                              </p:par>
                              <p:par>
                                <p:cTn id="11" presetID="12" presetClass="entr" presetSubtype="4" fill="hold" nodeType="withEffect">
                                  <p:stCondLst>
                                    <p:cond delay="750"/>
                                  </p:stCondLst>
                                  <p:childTnLst>
                                    <p:set>
                                      <p:cBhvr>
                                        <p:cTn id="12" dur="1" fill="hold">
                                          <p:stCondLst>
                                            <p:cond delay="0"/>
                                          </p:stCondLst>
                                        </p:cTn>
                                        <p:tgtEl>
                                          <p:spTgt spid="131"/>
                                        </p:tgtEl>
                                        <p:attrNameLst>
                                          <p:attrName>style.visibility</p:attrName>
                                        </p:attrNameLst>
                                      </p:cBhvr>
                                      <p:to>
                                        <p:strVal val="visible"/>
                                      </p:to>
                                    </p:set>
                                    <p:anim calcmode="lin" valueType="num">
                                      <p:cBhvr additive="base">
                                        <p:cTn id="13" dur="500"/>
                                        <p:tgtEl>
                                          <p:spTgt spid="131"/>
                                        </p:tgtEl>
                                        <p:attrNameLst>
                                          <p:attrName>ppt_y</p:attrName>
                                        </p:attrNameLst>
                                      </p:cBhvr>
                                      <p:tavLst>
                                        <p:tav tm="0">
                                          <p:val>
                                            <p:strVal val="#ppt_y+#ppt_h*1.125000"/>
                                          </p:val>
                                        </p:tav>
                                        <p:tav tm="100000">
                                          <p:val>
                                            <p:strVal val="#ppt_y"/>
                                          </p:val>
                                        </p:tav>
                                      </p:tavLst>
                                    </p:anim>
                                    <p:animEffect transition="in" filter="wipe(up)">
                                      <p:cBhvr>
                                        <p:cTn id="14" dur="500"/>
                                        <p:tgtEl>
                                          <p:spTgt spid="131"/>
                                        </p:tgtEl>
                                      </p:cBhvr>
                                    </p:animEffect>
                                  </p:childTnLst>
                                </p:cTn>
                              </p:par>
                              <p:par>
                                <p:cTn id="15" presetID="12" presetClass="exit" presetSubtype="4" fill="hold" nodeType="withEffect">
                                  <p:stCondLst>
                                    <p:cond delay="500"/>
                                  </p:stCondLst>
                                  <p:childTnLst>
                                    <p:anim calcmode="lin" valueType="num">
                                      <p:cBhvr additive="base">
                                        <p:cTn id="16" dur="500"/>
                                        <p:tgtEl>
                                          <p:spTgt spid="91"/>
                                        </p:tgtEl>
                                        <p:attrNameLst>
                                          <p:attrName>ppt_y</p:attrName>
                                        </p:attrNameLst>
                                      </p:cBhvr>
                                      <p:tavLst>
                                        <p:tav tm="0">
                                          <p:val>
                                            <p:strVal val="#ppt_y"/>
                                          </p:val>
                                        </p:tav>
                                        <p:tav tm="100000">
                                          <p:val>
                                            <p:strVal val="#ppt_y+#ppt_h*1.125000"/>
                                          </p:val>
                                        </p:tav>
                                      </p:tavLst>
                                    </p:anim>
                                    <p:animEffect transition="out" filter="wipe(down)">
                                      <p:cBhvr>
                                        <p:cTn id="17" dur="500"/>
                                        <p:tgtEl>
                                          <p:spTgt spid="91"/>
                                        </p:tgtEl>
                                      </p:cBhvr>
                                    </p:animEffect>
                                    <p:set>
                                      <p:cBhvr>
                                        <p:cTn id="18" dur="1" fill="hold">
                                          <p:stCondLst>
                                            <p:cond delay="499"/>
                                          </p:stCondLst>
                                        </p:cTn>
                                        <p:tgtEl>
                                          <p:spTgt spid="91"/>
                                        </p:tgtEl>
                                        <p:attrNameLst>
                                          <p:attrName>style.visibility</p:attrName>
                                        </p:attrNameLst>
                                      </p:cBhvr>
                                      <p:to>
                                        <p:strVal val="hidden"/>
                                      </p:to>
                                    </p:set>
                                  </p:childTnLst>
                                </p:cTn>
                              </p:par>
                              <p:par>
                                <p:cTn id="19" presetID="12" presetClass="entr" presetSubtype="4" fill="hold" nodeType="withEffect">
                                  <p:stCondLst>
                                    <p:cond delay="1000"/>
                                  </p:stCondLst>
                                  <p:childTnLst>
                                    <p:set>
                                      <p:cBhvr>
                                        <p:cTn id="20" dur="1" fill="hold">
                                          <p:stCondLst>
                                            <p:cond delay="0"/>
                                          </p:stCondLst>
                                        </p:cTn>
                                        <p:tgtEl>
                                          <p:spTgt spid="134"/>
                                        </p:tgtEl>
                                        <p:attrNameLst>
                                          <p:attrName>style.visibility</p:attrName>
                                        </p:attrNameLst>
                                      </p:cBhvr>
                                      <p:to>
                                        <p:strVal val="visible"/>
                                      </p:to>
                                    </p:set>
                                    <p:anim calcmode="lin" valueType="num">
                                      <p:cBhvr additive="base">
                                        <p:cTn id="21" dur="500"/>
                                        <p:tgtEl>
                                          <p:spTgt spid="134"/>
                                        </p:tgtEl>
                                        <p:attrNameLst>
                                          <p:attrName>ppt_y</p:attrName>
                                        </p:attrNameLst>
                                      </p:cBhvr>
                                      <p:tavLst>
                                        <p:tav tm="0">
                                          <p:val>
                                            <p:strVal val="#ppt_y+#ppt_h*1.125000"/>
                                          </p:val>
                                        </p:tav>
                                        <p:tav tm="100000">
                                          <p:val>
                                            <p:strVal val="#ppt_y"/>
                                          </p:val>
                                        </p:tav>
                                      </p:tavLst>
                                    </p:anim>
                                    <p:animEffect transition="in" filter="wipe(up)">
                                      <p:cBhvr>
                                        <p:cTn id="22" dur="500"/>
                                        <p:tgtEl>
                                          <p:spTgt spid="134"/>
                                        </p:tgtEl>
                                      </p:cBhvr>
                                    </p:animEffect>
                                  </p:childTnLst>
                                </p:cTn>
                              </p:par>
                              <p:par>
                                <p:cTn id="23" presetID="12" presetClass="exit" presetSubtype="4" fill="hold" nodeType="withEffect">
                                  <p:stCondLst>
                                    <p:cond delay="500"/>
                                  </p:stCondLst>
                                  <p:childTnLst>
                                    <p:anim calcmode="lin" valueType="num">
                                      <p:cBhvr additive="base">
                                        <p:cTn id="24" dur="500"/>
                                        <p:tgtEl>
                                          <p:spTgt spid="94"/>
                                        </p:tgtEl>
                                        <p:attrNameLst>
                                          <p:attrName>ppt_y</p:attrName>
                                        </p:attrNameLst>
                                      </p:cBhvr>
                                      <p:tavLst>
                                        <p:tav tm="0">
                                          <p:val>
                                            <p:strVal val="#ppt_y"/>
                                          </p:val>
                                        </p:tav>
                                        <p:tav tm="100000">
                                          <p:val>
                                            <p:strVal val="#ppt_y+#ppt_h*1.125000"/>
                                          </p:val>
                                        </p:tav>
                                      </p:tavLst>
                                    </p:anim>
                                    <p:animEffect transition="out" filter="wipe(down)">
                                      <p:cBhvr>
                                        <p:cTn id="25" dur="500"/>
                                        <p:tgtEl>
                                          <p:spTgt spid="94"/>
                                        </p:tgtEl>
                                      </p:cBhvr>
                                    </p:animEffect>
                                    <p:set>
                                      <p:cBhvr>
                                        <p:cTn id="26" dur="1" fill="hold">
                                          <p:stCondLst>
                                            <p:cond delay="499"/>
                                          </p:stCondLst>
                                        </p:cTn>
                                        <p:tgtEl>
                                          <p:spTgt spid="94"/>
                                        </p:tgtEl>
                                        <p:attrNameLst>
                                          <p:attrName>style.visibility</p:attrName>
                                        </p:attrNameLst>
                                      </p:cBhvr>
                                      <p:to>
                                        <p:strVal val="hidden"/>
                                      </p:to>
                                    </p:set>
                                  </p:childTnLst>
                                </p:cTn>
                              </p:par>
                              <p:par>
                                <p:cTn id="27" presetID="12" presetClass="entr" presetSubtype="4" fill="hold" nodeType="withEffect">
                                  <p:stCondLst>
                                    <p:cond delay="1000"/>
                                  </p:stCondLst>
                                  <p:childTnLst>
                                    <p:set>
                                      <p:cBhvr>
                                        <p:cTn id="28" dur="1" fill="hold">
                                          <p:stCondLst>
                                            <p:cond delay="0"/>
                                          </p:stCondLst>
                                        </p:cTn>
                                        <p:tgtEl>
                                          <p:spTgt spid="135"/>
                                        </p:tgtEl>
                                        <p:attrNameLst>
                                          <p:attrName>style.visibility</p:attrName>
                                        </p:attrNameLst>
                                      </p:cBhvr>
                                      <p:to>
                                        <p:strVal val="visible"/>
                                      </p:to>
                                    </p:set>
                                    <p:anim calcmode="lin" valueType="num">
                                      <p:cBhvr additive="base">
                                        <p:cTn id="29" dur="500"/>
                                        <p:tgtEl>
                                          <p:spTgt spid="135"/>
                                        </p:tgtEl>
                                        <p:attrNameLst>
                                          <p:attrName>ppt_y</p:attrName>
                                        </p:attrNameLst>
                                      </p:cBhvr>
                                      <p:tavLst>
                                        <p:tav tm="0">
                                          <p:val>
                                            <p:strVal val="#ppt_y+#ppt_h*1.125000"/>
                                          </p:val>
                                        </p:tav>
                                        <p:tav tm="100000">
                                          <p:val>
                                            <p:strVal val="#ppt_y"/>
                                          </p:val>
                                        </p:tav>
                                      </p:tavLst>
                                    </p:anim>
                                    <p:animEffect transition="in" filter="wipe(up)">
                                      <p:cBhvr>
                                        <p:cTn id="30" dur="500"/>
                                        <p:tgtEl>
                                          <p:spTgt spid="135"/>
                                        </p:tgtEl>
                                      </p:cBhvr>
                                    </p:animEffect>
                                  </p:childTnLst>
                                </p:cTn>
                              </p:par>
                              <p:par>
                                <p:cTn id="31" presetID="12" presetClass="exit" presetSubtype="4" fill="hold" nodeType="withEffect">
                                  <p:stCondLst>
                                    <p:cond delay="750"/>
                                  </p:stCondLst>
                                  <p:childTnLst>
                                    <p:anim calcmode="lin" valueType="num">
                                      <p:cBhvr additive="base">
                                        <p:cTn id="32" dur="500"/>
                                        <p:tgtEl>
                                          <p:spTgt spid="95"/>
                                        </p:tgtEl>
                                        <p:attrNameLst>
                                          <p:attrName>ppt_y</p:attrName>
                                        </p:attrNameLst>
                                      </p:cBhvr>
                                      <p:tavLst>
                                        <p:tav tm="0">
                                          <p:val>
                                            <p:strVal val="#ppt_y"/>
                                          </p:val>
                                        </p:tav>
                                        <p:tav tm="100000">
                                          <p:val>
                                            <p:strVal val="#ppt_y+#ppt_h*1.125000"/>
                                          </p:val>
                                        </p:tav>
                                      </p:tavLst>
                                    </p:anim>
                                    <p:animEffect transition="out" filter="wipe(down)">
                                      <p:cBhvr>
                                        <p:cTn id="33" dur="500"/>
                                        <p:tgtEl>
                                          <p:spTgt spid="95"/>
                                        </p:tgtEl>
                                      </p:cBhvr>
                                    </p:animEffect>
                                    <p:set>
                                      <p:cBhvr>
                                        <p:cTn id="34" dur="1" fill="hold">
                                          <p:stCondLst>
                                            <p:cond delay="499"/>
                                          </p:stCondLst>
                                        </p:cTn>
                                        <p:tgtEl>
                                          <p:spTgt spid="95"/>
                                        </p:tgtEl>
                                        <p:attrNameLst>
                                          <p:attrName>style.visibility</p:attrName>
                                        </p:attrNameLst>
                                      </p:cBhvr>
                                      <p:to>
                                        <p:strVal val="hidden"/>
                                      </p:to>
                                    </p:set>
                                  </p:childTnLst>
                                </p:cTn>
                              </p:par>
                              <p:par>
                                <p:cTn id="35" presetID="12" presetClass="entr" presetSubtype="4" fill="hold" nodeType="withEffect">
                                  <p:stCondLst>
                                    <p:cond delay="1250"/>
                                  </p:stCondLst>
                                  <p:childTnLst>
                                    <p:set>
                                      <p:cBhvr>
                                        <p:cTn id="36" dur="1" fill="hold">
                                          <p:stCondLst>
                                            <p:cond delay="0"/>
                                          </p:stCondLst>
                                        </p:cTn>
                                        <p:tgtEl>
                                          <p:spTgt spid="136"/>
                                        </p:tgtEl>
                                        <p:attrNameLst>
                                          <p:attrName>style.visibility</p:attrName>
                                        </p:attrNameLst>
                                      </p:cBhvr>
                                      <p:to>
                                        <p:strVal val="visible"/>
                                      </p:to>
                                    </p:set>
                                    <p:anim calcmode="lin" valueType="num">
                                      <p:cBhvr additive="base">
                                        <p:cTn id="37" dur="500"/>
                                        <p:tgtEl>
                                          <p:spTgt spid="136"/>
                                        </p:tgtEl>
                                        <p:attrNameLst>
                                          <p:attrName>ppt_y</p:attrName>
                                        </p:attrNameLst>
                                      </p:cBhvr>
                                      <p:tavLst>
                                        <p:tav tm="0">
                                          <p:val>
                                            <p:strVal val="#ppt_y+#ppt_h*1.125000"/>
                                          </p:val>
                                        </p:tav>
                                        <p:tav tm="100000">
                                          <p:val>
                                            <p:strVal val="#ppt_y"/>
                                          </p:val>
                                        </p:tav>
                                      </p:tavLst>
                                    </p:anim>
                                    <p:animEffect transition="in" filter="wipe(up)">
                                      <p:cBhvr>
                                        <p:cTn id="38" dur="500"/>
                                        <p:tgtEl>
                                          <p:spTgt spid="136"/>
                                        </p:tgtEl>
                                      </p:cBhvr>
                                    </p:animEffect>
                                  </p:childTnLst>
                                </p:cTn>
                              </p:par>
                              <p:par>
                                <p:cTn id="39" presetID="12" presetClass="exit" presetSubtype="4" fill="hold" nodeType="withEffect">
                                  <p:stCondLst>
                                    <p:cond delay="250"/>
                                  </p:stCondLst>
                                  <p:childTnLst>
                                    <p:anim calcmode="lin" valueType="num">
                                      <p:cBhvr additive="base">
                                        <p:cTn id="40" dur="500"/>
                                        <p:tgtEl>
                                          <p:spTgt spid="88"/>
                                        </p:tgtEl>
                                        <p:attrNameLst>
                                          <p:attrName>ppt_y</p:attrName>
                                        </p:attrNameLst>
                                      </p:cBhvr>
                                      <p:tavLst>
                                        <p:tav tm="0">
                                          <p:val>
                                            <p:strVal val="#ppt_y"/>
                                          </p:val>
                                        </p:tav>
                                        <p:tav tm="100000">
                                          <p:val>
                                            <p:strVal val="#ppt_y+#ppt_h*1.125000"/>
                                          </p:val>
                                        </p:tav>
                                      </p:tavLst>
                                    </p:anim>
                                    <p:animEffect transition="out" filter="wipe(down)">
                                      <p:cBhvr>
                                        <p:cTn id="41" dur="500"/>
                                        <p:tgtEl>
                                          <p:spTgt spid="88"/>
                                        </p:tgtEl>
                                      </p:cBhvr>
                                    </p:animEffect>
                                    <p:set>
                                      <p:cBhvr>
                                        <p:cTn id="42" dur="1" fill="hold">
                                          <p:stCondLst>
                                            <p:cond delay="499"/>
                                          </p:stCondLst>
                                        </p:cTn>
                                        <p:tgtEl>
                                          <p:spTgt spid="88"/>
                                        </p:tgtEl>
                                        <p:attrNameLst>
                                          <p:attrName>style.visibility</p:attrName>
                                        </p:attrNameLst>
                                      </p:cBhvr>
                                      <p:to>
                                        <p:strVal val="hidden"/>
                                      </p:to>
                                    </p:set>
                                  </p:childTnLst>
                                </p:cTn>
                              </p:par>
                              <p:par>
                                <p:cTn id="43" presetID="12" presetClass="entr" presetSubtype="4" fill="hold" nodeType="withEffect">
                                  <p:stCondLst>
                                    <p:cond delay="750"/>
                                  </p:stCondLst>
                                  <p:childTnLst>
                                    <p:set>
                                      <p:cBhvr>
                                        <p:cTn id="44" dur="1" fill="hold">
                                          <p:stCondLst>
                                            <p:cond delay="0"/>
                                          </p:stCondLst>
                                        </p:cTn>
                                        <p:tgtEl>
                                          <p:spTgt spid="133"/>
                                        </p:tgtEl>
                                        <p:attrNameLst>
                                          <p:attrName>style.visibility</p:attrName>
                                        </p:attrNameLst>
                                      </p:cBhvr>
                                      <p:to>
                                        <p:strVal val="visible"/>
                                      </p:to>
                                    </p:set>
                                    <p:anim calcmode="lin" valueType="num">
                                      <p:cBhvr additive="base">
                                        <p:cTn id="45" dur="500"/>
                                        <p:tgtEl>
                                          <p:spTgt spid="133"/>
                                        </p:tgtEl>
                                        <p:attrNameLst>
                                          <p:attrName>ppt_y</p:attrName>
                                        </p:attrNameLst>
                                      </p:cBhvr>
                                      <p:tavLst>
                                        <p:tav tm="0">
                                          <p:val>
                                            <p:strVal val="#ppt_y+#ppt_h*1.125000"/>
                                          </p:val>
                                        </p:tav>
                                        <p:tav tm="100000">
                                          <p:val>
                                            <p:strVal val="#ppt_y"/>
                                          </p:val>
                                        </p:tav>
                                      </p:tavLst>
                                    </p:anim>
                                    <p:animEffect transition="in" filter="wipe(up)">
                                      <p:cBhvr>
                                        <p:cTn id="46" dur="500"/>
                                        <p:tgtEl>
                                          <p:spTgt spid="133"/>
                                        </p:tgtEl>
                                      </p:cBhvr>
                                    </p:animEffect>
                                  </p:childTnLst>
                                </p:cTn>
                              </p:par>
                              <p:par>
                                <p:cTn id="47" presetID="12" presetClass="exit" presetSubtype="4" fill="hold" nodeType="withEffect">
                                  <p:stCondLst>
                                    <p:cond delay="500"/>
                                  </p:stCondLst>
                                  <p:childTnLst>
                                    <p:anim calcmode="lin" valueType="num">
                                      <p:cBhvr additive="base">
                                        <p:cTn id="48" dur="500"/>
                                        <p:tgtEl>
                                          <p:spTgt spid="106"/>
                                        </p:tgtEl>
                                        <p:attrNameLst>
                                          <p:attrName>ppt_y</p:attrName>
                                        </p:attrNameLst>
                                      </p:cBhvr>
                                      <p:tavLst>
                                        <p:tav tm="0">
                                          <p:val>
                                            <p:strVal val="#ppt_y"/>
                                          </p:val>
                                        </p:tav>
                                        <p:tav tm="100000">
                                          <p:val>
                                            <p:strVal val="#ppt_y+#ppt_h*1.125000"/>
                                          </p:val>
                                        </p:tav>
                                      </p:tavLst>
                                    </p:anim>
                                    <p:animEffect transition="out" filter="wipe(down)">
                                      <p:cBhvr>
                                        <p:cTn id="49" dur="500"/>
                                        <p:tgtEl>
                                          <p:spTgt spid="106"/>
                                        </p:tgtEl>
                                      </p:cBhvr>
                                    </p:animEffect>
                                    <p:set>
                                      <p:cBhvr>
                                        <p:cTn id="50" dur="1" fill="hold">
                                          <p:stCondLst>
                                            <p:cond delay="499"/>
                                          </p:stCondLst>
                                        </p:cTn>
                                        <p:tgtEl>
                                          <p:spTgt spid="106"/>
                                        </p:tgtEl>
                                        <p:attrNameLst>
                                          <p:attrName>style.visibility</p:attrName>
                                        </p:attrNameLst>
                                      </p:cBhvr>
                                      <p:to>
                                        <p:strVal val="hidden"/>
                                      </p:to>
                                    </p:set>
                                  </p:childTnLst>
                                </p:cTn>
                              </p:par>
                              <p:par>
                                <p:cTn id="51" presetID="12" presetClass="entr" presetSubtype="4" fill="hold" nodeType="withEffect">
                                  <p:stCondLst>
                                    <p:cond delay="1000"/>
                                  </p:stCondLst>
                                  <p:childTnLst>
                                    <p:set>
                                      <p:cBhvr>
                                        <p:cTn id="52" dur="1" fill="hold">
                                          <p:stCondLst>
                                            <p:cond delay="0"/>
                                          </p:stCondLst>
                                        </p:cTn>
                                        <p:tgtEl>
                                          <p:spTgt spid="140"/>
                                        </p:tgtEl>
                                        <p:attrNameLst>
                                          <p:attrName>style.visibility</p:attrName>
                                        </p:attrNameLst>
                                      </p:cBhvr>
                                      <p:to>
                                        <p:strVal val="visible"/>
                                      </p:to>
                                    </p:set>
                                    <p:anim calcmode="lin" valueType="num">
                                      <p:cBhvr additive="base">
                                        <p:cTn id="53" dur="500"/>
                                        <p:tgtEl>
                                          <p:spTgt spid="140"/>
                                        </p:tgtEl>
                                        <p:attrNameLst>
                                          <p:attrName>ppt_y</p:attrName>
                                        </p:attrNameLst>
                                      </p:cBhvr>
                                      <p:tavLst>
                                        <p:tav tm="0">
                                          <p:val>
                                            <p:strVal val="#ppt_y+#ppt_h*1.125000"/>
                                          </p:val>
                                        </p:tav>
                                        <p:tav tm="100000">
                                          <p:val>
                                            <p:strVal val="#ppt_y"/>
                                          </p:val>
                                        </p:tav>
                                      </p:tavLst>
                                    </p:anim>
                                    <p:animEffect transition="in" filter="wipe(up)">
                                      <p:cBhvr>
                                        <p:cTn id="54" dur="500"/>
                                        <p:tgtEl>
                                          <p:spTgt spid="140"/>
                                        </p:tgtEl>
                                      </p:cBhvr>
                                    </p:animEffect>
                                  </p:childTnLst>
                                </p:cTn>
                              </p:par>
                              <p:par>
                                <p:cTn id="55" presetID="12" presetClass="exit" presetSubtype="4" fill="hold" nodeType="withEffect">
                                  <p:stCondLst>
                                    <p:cond delay="750"/>
                                  </p:stCondLst>
                                  <p:childTnLst>
                                    <p:anim calcmode="lin" valueType="num">
                                      <p:cBhvr additive="base">
                                        <p:cTn id="56" dur="500"/>
                                        <p:tgtEl>
                                          <p:spTgt spid="104"/>
                                        </p:tgtEl>
                                        <p:attrNameLst>
                                          <p:attrName>ppt_y</p:attrName>
                                        </p:attrNameLst>
                                      </p:cBhvr>
                                      <p:tavLst>
                                        <p:tav tm="0">
                                          <p:val>
                                            <p:strVal val="#ppt_y"/>
                                          </p:val>
                                        </p:tav>
                                        <p:tav tm="100000">
                                          <p:val>
                                            <p:strVal val="#ppt_y+#ppt_h*1.125000"/>
                                          </p:val>
                                        </p:tav>
                                      </p:tavLst>
                                    </p:anim>
                                    <p:animEffect transition="out" filter="wipe(down)">
                                      <p:cBhvr>
                                        <p:cTn id="57" dur="500"/>
                                        <p:tgtEl>
                                          <p:spTgt spid="104"/>
                                        </p:tgtEl>
                                      </p:cBhvr>
                                    </p:animEffect>
                                    <p:set>
                                      <p:cBhvr>
                                        <p:cTn id="58" dur="1" fill="hold">
                                          <p:stCondLst>
                                            <p:cond delay="499"/>
                                          </p:stCondLst>
                                        </p:cTn>
                                        <p:tgtEl>
                                          <p:spTgt spid="104"/>
                                        </p:tgtEl>
                                        <p:attrNameLst>
                                          <p:attrName>style.visibility</p:attrName>
                                        </p:attrNameLst>
                                      </p:cBhvr>
                                      <p:to>
                                        <p:strVal val="hidden"/>
                                      </p:to>
                                    </p:set>
                                  </p:childTnLst>
                                </p:cTn>
                              </p:par>
                              <p:par>
                                <p:cTn id="59" presetID="12" presetClass="entr" presetSubtype="4" fill="hold" nodeType="withEffect">
                                  <p:stCondLst>
                                    <p:cond delay="1250"/>
                                  </p:stCondLst>
                                  <p:childTnLst>
                                    <p:set>
                                      <p:cBhvr>
                                        <p:cTn id="60" dur="1" fill="hold">
                                          <p:stCondLst>
                                            <p:cond delay="0"/>
                                          </p:stCondLst>
                                        </p:cTn>
                                        <p:tgtEl>
                                          <p:spTgt spid="139"/>
                                        </p:tgtEl>
                                        <p:attrNameLst>
                                          <p:attrName>style.visibility</p:attrName>
                                        </p:attrNameLst>
                                      </p:cBhvr>
                                      <p:to>
                                        <p:strVal val="visible"/>
                                      </p:to>
                                    </p:set>
                                    <p:anim calcmode="lin" valueType="num">
                                      <p:cBhvr additive="base">
                                        <p:cTn id="61" dur="500"/>
                                        <p:tgtEl>
                                          <p:spTgt spid="139"/>
                                        </p:tgtEl>
                                        <p:attrNameLst>
                                          <p:attrName>ppt_y</p:attrName>
                                        </p:attrNameLst>
                                      </p:cBhvr>
                                      <p:tavLst>
                                        <p:tav tm="0">
                                          <p:val>
                                            <p:strVal val="#ppt_y+#ppt_h*1.125000"/>
                                          </p:val>
                                        </p:tav>
                                        <p:tav tm="100000">
                                          <p:val>
                                            <p:strVal val="#ppt_y"/>
                                          </p:val>
                                        </p:tav>
                                      </p:tavLst>
                                    </p:anim>
                                    <p:animEffect transition="in" filter="wipe(up)">
                                      <p:cBhvr>
                                        <p:cTn id="62" dur="500"/>
                                        <p:tgtEl>
                                          <p:spTgt spid="139"/>
                                        </p:tgtEl>
                                      </p:cBhvr>
                                    </p:animEffect>
                                  </p:childTnLst>
                                </p:cTn>
                              </p:par>
                              <p:par>
                                <p:cTn id="63" presetID="12" presetClass="exit" presetSubtype="4" fill="hold" nodeType="withEffect">
                                  <p:stCondLst>
                                    <p:cond delay="750"/>
                                  </p:stCondLst>
                                  <p:childTnLst>
                                    <p:anim calcmode="lin" valueType="num">
                                      <p:cBhvr additive="base">
                                        <p:cTn id="64" dur="500"/>
                                        <p:tgtEl>
                                          <p:spTgt spid="102"/>
                                        </p:tgtEl>
                                        <p:attrNameLst>
                                          <p:attrName>ppt_y</p:attrName>
                                        </p:attrNameLst>
                                      </p:cBhvr>
                                      <p:tavLst>
                                        <p:tav tm="0">
                                          <p:val>
                                            <p:strVal val="#ppt_y"/>
                                          </p:val>
                                        </p:tav>
                                        <p:tav tm="100000">
                                          <p:val>
                                            <p:strVal val="#ppt_y+#ppt_h*1.125000"/>
                                          </p:val>
                                        </p:tav>
                                      </p:tavLst>
                                    </p:anim>
                                    <p:animEffect transition="out" filter="wipe(down)">
                                      <p:cBhvr>
                                        <p:cTn id="65" dur="500"/>
                                        <p:tgtEl>
                                          <p:spTgt spid="102"/>
                                        </p:tgtEl>
                                      </p:cBhvr>
                                    </p:animEffect>
                                    <p:set>
                                      <p:cBhvr>
                                        <p:cTn id="66" dur="1" fill="hold">
                                          <p:stCondLst>
                                            <p:cond delay="499"/>
                                          </p:stCondLst>
                                        </p:cTn>
                                        <p:tgtEl>
                                          <p:spTgt spid="102"/>
                                        </p:tgtEl>
                                        <p:attrNameLst>
                                          <p:attrName>style.visibility</p:attrName>
                                        </p:attrNameLst>
                                      </p:cBhvr>
                                      <p:to>
                                        <p:strVal val="hidden"/>
                                      </p:to>
                                    </p:set>
                                  </p:childTnLst>
                                </p:cTn>
                              </p:par>
                              <p:par>
                                <p:cTn id="67" presetID="12" presetClass="entr" presetSubtype="4" fill="hold" nodeType="withEffect">
                                  <p:stCondLst>
                                    <p:cond delay="1250"/>
                                  </p:stCondLst>
                                  <p:childTnLst>
                                    <p:set>
                                      <p:cBhvr>
                                        <p:cTn id="68" dur="1" fill="hold">
                                          <p:stCondLst>
                                            <p:cond delay="0"/>
                                          </p:stCondLst>
                                        </p:cTn>
                                        <p:tgtEl>
                                          <p:spTgt spid="138"/>
                                        </p:tgtEl>
                                        <p:attrNameLst>
                                          <p:attrName>style.visibility</p:attrName>
                                        </p:attrNameLst>
                                      </p:cBhvr>
                                      <p:to>
                                        <p:strVal val="visible"/>
                                      </p:to>
                                    </p:set>
                                    <p:anim calcmode="lin" valueType="num">
                                      <p:cBhvr additive="base">
                                        <p:cTn id="69" dur="500"/>
                                        <p:tgtEl>
                                          <p:spTgt spid="138"/>
                                        </p:tgtEl>
                                        <p:attrNameLst>
                                          <p:attrName>ppt_y</p:attrName>
                                        </p:attrNameLst>
                                      </p:cBhvr>
                                      <p:tavLst>
                                        <p:tav tm="0">
                                          <p:val>
                                            <p:strVal val="#ppt_y+#ppt_h*1.125000"/>
                                          </p:val>
                                        </p:tav>
                                        <p:tav tm="100000">
                                          <p:val>
                                            <p:strVal val="#ppt_y"/>
                                          </p:val>
                                        </p:tav>
                                      </p:tavLst>
                                    </p:anim>
                                    <p:animEffect transition="in" filter="wipe(up)">
                                      <p:cBhvr>
                                        <p:cTn id="70" dur="500"/>
                                        <p:tgtEl>
                                          <p:spTgt spid="138"/>
                                        </p:tgtEl>
                                      </p:cBhvr>
                                    </p:animEffect>
                                  </p:childTnLst>
                                </p:cTn>
                              </p:par>
                              <p:par>
                                <p:cTn id="71" presetID="12" presetClass="exit" presetSubtype="4" fill="hold" nodeType="withEffect">
                                  <p:stCondLst>
                                    <p:cond delay="1000"/>
                                  </p:stCondLst>
                                  <p:childTnLst>
                                    <p:anim calcmode="lin" valueType="num">
                                      <p:cBhvr additive="base">
                                        <p:cTn id="72" dur="500"/>
                                        <p:tgtEl>
                                          <p:spTgt spid="101"/>
                                        </p:tgtEl>
                                        <p:attrNameLst>
                                          <p:attrName>ppt_y</p:attrName>
                                        </p:attrNameLst>
                                      </p:cBhvr>
                                      <p:tavLst>
                                        <p:tav tm="0">
                                          <p:val>
                                            <p:strVal val="#ppt_y"/>
                                          </p:val>
                                        </p:tav>
                                        <p:tav tm="100000">
                                          <p:val>
                                            <p:strVal val="#ppt_y+#ppt_h*1.125000"/>
                                          </p:val>
                                        </p:tav>
                                      </p:tavLst>
                                    </p:anim>
                                    <p:animEffect transition="out" filter="wipe(down)">
                                      <p:cBhvr>
                                        <p:cTn id="73" dur="500"/>
                                        <p:tgtEl>
                                          <p:spTgt spid="101"/>
                                        </p:tgtEl>
                                      </p:cBhvr>
                                    </p:animEffect>
                                    <p:set>
                                      <p:cBhvr>
                                        <p:cTn id="74" dur="1" fill="hold">
                                          <p:stCondLst>
                                            <p:cond delay="499"/>
                                          </p:stCondLst>
                                        </p:cTn>
                                        <p:tgtEl>
                                          <p:spTgt spid="101"/>
                                        </p:tgtEl>
                                        <p:attrNameLst>
                                          <p:attrName>style.visibility</p:attrName>
                                        </p:attrNameLst>
                                      </p:cBhvr>
                                      <p:to>
                                        <p:strVal val="hidden"/>
                                      </p:to>
                                    </p:set>
                                  </p:childTnLst>
                                </p:cTn>
                              </p:par>
                              <p:par>
                                <p:cTn id="75" presetID="12" presetClass="entr" presetSubtype="4" fill="hold" nodeType="withEffect">
                                  <p:stCondLst>
                                    <p:cond delay="1500"/>
                                  </p:stCondLst>
                                  <p:childTnLst>
                                    <p:set>
                                      <p:cBhvr>
                                        <p:cTn id="76" dur="1" fill="hold">
                                          <p:stCondLst>
                                            <p:cond delay="0"/>
                                          </p:stCondLst>
                                        </p:cTn>
                                        <p:tgtEl>
                                          <p:spTgt spid="137"/>
                                        </p:tgtEl>
                                        <p:attrNameLst>
                                          <p:attrName>style.visibility</p:attrName>
                                        </p:attrNameLst>
                                      </p:cBhvr>
                                      <p:to>
                                        <p:strVal val="visible"/>
                                      </p:to>
                                    </p:set>
                                    <p:anim calcmode="lin" valueType="num">
                                      <p:cBhvr additive="base">
                                        <p:cTn id="77" dur="500"/>
                                        <p:tgtEl>
                                          <p:spTgt spid="137"/>
                                        </p:tgtEl>
                                        <p:attrNameLst>
                                          <p:attrName>ppt_y</p:attrName>
                                        </p:attrNameLst>
                                      </p:cBhvr>
                                      <p:tavLst>
                                        <p:tav tm="0">
                                          <p:val>
                                            <p:strVal val="#ppt_y+#ppt_h*1.125000"/>
                                          </p:val>
                                        </p:tav>
                                        <p:tav tm="100000">
                                          <p:val>
                                            <p:strVal val="#ppt_y"/>
                                          </p:val>
                                        </p:tav>
                                      </p:tavLst>
                                    </p:anim>
                                    <p:animEffect transition="in" filter="wipe(up)">
                                      <p:cBhvr>
                                        <p:cTn id="78" dur="500"/>
                                        <p:tgtEl>
                                          <p:spTgt spid="137"/>
                                        </p:tgtEl>
                                      </p:cBhvr>
                                    </p:animEffect>
                                  </p:childTnLst>
                                </p:cTn>
                              </p:par>
                              <p:par>
                                <p:cTn id="79" presetID="12" presetClass="exit" presetSubtype="4" fill="hold" nodeType="withEffect">
                                  <p:stCondLst>
                                    <p:cond delay="1000"/>
                                  </p:stCondLst>
                                  <p:childTnLst>
                                    <p:anim calcmode="lin" valueType="num">
                                      <p:cBhvr additive="base">
                                        <p:cTn id="80" dur="500"/>
                                        <p:tgtEl>
                                          <p:spTgt spid="15"/>
                                        </p:tgtEl>
                                        <p:attrNameLst>
                                          <p:attrName>ppt_y</p:attrName>
                                        </p:attrNameLst>
                                      </p:cBhvr>
                                      <p:tavLst>
                                        <p:tav tm="0">
                                          <p:val>
                                            <p:strVal val="#ppt_y"/>
                                          </p:val>
                                        </p:tav>
                                        <p:tav tm="100000">
                                          <p:val>
                                            <p:strVal val="#ppt_y+#ppt_h*1.125000"/>
                                          </p:val>
                                        </p:tav>
                                      </p:tavLst>
                                    </p:anim>
                                    <p:animEffect transition="out" filter="wipe(down)">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2" presetClass="entr" presetSubtype="4" fill="hold" nodeType="withEffect">
                                  <p:stCondLst>
                                    <p:cond delay="1500"/>
                                  </p:stCondLst>
                                  <p:childTnLst>
                                    <p:set>
                                      <p:cBhvr>
                                        <p:cTn id="84" dur="1" fill="hold">
                                          <p:stCondLst>
                                            <p:cond delay="0"/>
                                          </p:stCondLst>
                                        </p:cTn>
                                        <p:tgtEl>
                                          <p:spTgt spid="164"/>
                                        </p:tgtEl>
                                        <p:attrNameLst>
                                          <p:attrName>style.visibility</p:attrName>
                                        </p:attrNameLst>
                                      </p:cBhvr>
                                      <p:to>
                                        <p:strVal val="visible"/>
                                      </p:to>
                                    </p:set>
                                    <p:anim calcmode="lin" valueType="num">
                                      <p:cBhvr additive="base">
                                        <p:cTn id="85" dur="500"/>
                                        <p:tgtEl>
                                          <p:spTgt spid="164"/>
                                        </p:tgtEl>
                                        <p:attrNameLst>
                                          <p:attrName>ppt_y</p:attrName>
                                        </p:attrNameLst>
                                      </p:cBhvr>
                                      <p:tavLst>
                                        <p:tav tm="0">
                                          <p:val>
                                            <p:strVal val="#ppt_y+#ppt_h*1.125000"/>
                                          </p:val>
                                        </p:tav>
                                        <p:tav tm="100000">
                                          <p:val>
                                            <p:strVal val="#ppt_y"/>
                                          </p:val>
                                        </p:tav>
                                      </p:tavLst>
                                    </p:anim>
                                    <p:animEffect transition="in" filter="wipe(up)">
                                      <p:cBhvr>
                                        <p:cTn id="86" dur="500"/>
                                        <p:tgtEl>
                                          <p:spTgt spid="164"/>
                                        </p:tgtEl>
                                      </p:cBhvr>
                                    </p:animEffect>
                                  </p:childTnLst>
                                </p:cTn>
                              </p:par>
                              <p:par>
                                <p:cTn id="87" presetID="12" presetClass="exit" presetSubtype="4" fill="hold" nodeType="withEffect">
                                  <p:stCondLst>
                                    <p:cond delay="1250"/>
                                  </p:stCondLst>
                                  <p:childTnLst>
                                    <p:anim calcmode="lin" valueType="num">
                                      <p:cBhvr additive="base">
                                        <p:cTn id="88" dur="500"/>
                                        <p:tgtEl>
                                          <p:spTgt spid="85"/>
                                        </p:tgtEl>
                                        <p:attrNameLst>
                                          <p:attrName>ppt_y</p:attrName>
                                        </p:attrNameLst>
                                      </p:cBhvr>
                                      <p:tavLst>
                                        <p:tav tm="0">
                                          <p:val>
                                            <p:strVal val="#ppt_y"/>
                                          </p:val>
                                        </p:tav>
                                        <p:tav tm="100000">
                                          <p:val>
                                            <p:strVal val="#ppt_y+#ppt_h*1.125000"/>
                                          </p:val>
                                        </p:tav>
                                      </p:tavLst>
                                    </p:anim>
                                    <p:animEffect transition="out" filter="wipe(down)">
                                      <p:cBhvr>
                                        <p:cTn id="89" dur="500"/>
                                        <p:tgtEl>
                                          <p:spTgt spid="85"/>
                                        </p:tgtEl>
                                      </p:cBhvr>
                                    </p:animEffect>
                                    <p:set>
                                      <p:cBhvr>
                                        <p:cTn id="90" dur="1" fill="hold">
                                          <p:stCondLst>
                                            <p:cond delay="499"/>
                                          </p:stCondLst>
                                        </p:cTn>
                                        <p:tgtEl>
                                          <p:spTgt spid="85"/>
                                        </p:tgtEl>
                                        <p:attrNameLst>
                                          <p:attrName>style.visibility</p:attrName>
                                        </p:attrNameLst>
                                      </p:cBhvr>
                                      <p:to>
                                        <p:strVal val="hidden"/>
                                      </p:to>
                                    </p:set>
                                  </p:childTnLst>
                                </p:cTn>
                              </p:par>
                              <p:par>
                                <p:cTn id="91" presetID="12" presetClass="entr" presetSubtype="4" fill="hold" nodeType="withEffect">
                                  <p:stCondLst>
                                    <p:cond delay="1750"/>
                                  </p:stCondLst>
                                  <p:childTnLst>
                                    <p:set>
                                      <p:cBhvr>
                                        <p:cTn id="92" dur="1" fill="hold">
                                          <p:stCondLst>
                                            <p:cond delay="0"/>
                                          </p:stCondLst>
                                        </p:cTn>
                                        <p:tgtEl>
                                          <p:spTgt spid="144"/>
                                        </p:tgtEl>
                                        <p:attrNameLst>
                                          <p:attrName>style.visibility</p:attrName>
                                        </p:attrNameLst>
                                      </p:cBhvr>
                                      <p:to>
                                        <p:strVal val="visible"/>
                                      </p:to>
                                    </p:set>
                                    <p:anim calcmode="lin" valueType="num">
                                      <p:cBhvr additive="base">
                                        <p:cTn id="93" dur="500"/>
                                        <p:tgtEl>
                                          <p:spTgt spid="144"/>
                                        </p:tgtEl>
                                        <p:attrNameLst>
                                          <p:attrName>ppt_y</p:attrName>
                                        </p:attrNameLst>
                                      </p:cBhvr>
                                      <p:tavLst>
                                        <p:tav tm="0">
                                          <p:val>
                                            <p:strVal val="#ppt_y+#ppt_h*1.125000"/>
                                          </p:val>
                                        </p:tav>
                                        <p:tav tm="100000">
                                          <p:val>
                                            <p:strVal val="#ppt_y"/>
                                          </p:val>
                                        </p:tav>
                                      </p:tavLst>
                                    </p:anim>
                                    <p:animEffect transition="in" filter="wipe(up)">
                                      <p:cBhvr>
                                        <p:cTn id="94" dur="500"/>
                                        <p:tgtEl>
                                          <p:spTgt spid="144"/>
                                        </p:tgtEl>
                                      </p:cBhvr>
                                    </p:animEffect>
                                  </p:childTnLst>
                                </p:cTn>
                              </p:par>
                              <p:par>
                                <p:cTn id="95" presetID="12" presetClass="exit" presetSubtype="4" fill="hold" nodeType="withEffect">
                                  <p:stCondLst>
                                    <p:cond delay="1250"/>
                                  </p:stCondLst>
                                  <p:childTnLst>
                                    <p:anim calcmode="lin" valueType="num">
                                      <p:cBhvr additive="base">
                                        <p:cTn id="96" dur="500"/>
                                        <p:tgtEl>
                                          <p:spTgt spid="12"/>
                                        </p:tgtEl>
                                        <p:attrNameLst>
                                          <p:attrName>ppt_y</p:attrName>
                                        </p:attrNameLst>
                                      </p:cBhvr>
                                      <p:tavLst>
                                        <p:tav tm="0">
                                          <p:val>
                                            <p:strVal val="#ppt_y"/>
                                          </p:val>
                                        </p:tav>
                                        <p:tav tm="100000">
                                          <p:val>
                                            <p:strVal val="#ppt_y+#ppt_h*1.125000"/>
                                          </p:val>
                                        </p:tav>
                                      </p:tavLst>
                                    </p:anim>
                                    <p:animEffect transition="out" filter="wipe(down)">
                                      <p:cBhvr>
                                        <p:cTn id="97" dur="500"/>
                                        <p:tgtEl>
                                          <p:spTgt spid="12"/>
                                        </p:tgtEl>
                                      </p:cBhvr>
                                    </p:animEffect>
                                    <p:set>
                                      <p:cBhvr>
                                        <p:cTn id="98" dur="1" fill="hold">
                                          <p:stCondLst>
                                            <p:cond delay="499"/>
                                          </p:stCondLst>
                                        </p:cTn>
                                        <p:tgtEl>
                                          <p:spTgt spid="12"/>
                                        </p:tgtEl>
                                        <p:attrNameLst>
                                          <p:attrName>style.visibility</p:attrName>
                                        </p:attrNameLst>
                                      </p:cBhvr>
                                      <p:to>
                                        <p:strVal val="hidden"/>
                                      </p:to>
                                    </p:set>
                                  </p:childTnLst>
                                </p:cTn>
                              </p:par>
                              <p:par>
                                <p:cTn id="99" presetID="12" presetClass="entr" presetSubtype="4" fill="hold" nodeType="withEffect">
                                  <p:stCondLst>
                                    <p:cond delay="1750"/>
                                  </p:stCondLst>
                                  <p:childTnLst>
                                    <p:set>
                                      <p:cBhvr>
                                        <p:cTn id="100" dur="1" fill="hold">
                                          <p:stCondLst>
                                            <p:cond delay="0"/>
                                          </p:stCondLst>
                                        </p:cTn>
                                        <p:tgtEl>
                                          <p:spTgt spid="163"/>
                                        </p:tgtEl>
                                        <p:attrNameLst>
                                          <p:attrName>style.visibility</p:attrName>
                                        </p:attrNameLst>
                                      </p:cBhvr>
                                      <p:to>
                                        <p:strVal val="visible"/>
                                      </p:to>
                                    </p:set>
                                    <p:anim calcmode="lin" valueType="num">
                                      <p:cBhvr additive="base">
                                        <p:cTn id="101" dur="500"/>
                                        <p:tgtEl>
                                          <p:spTgt spid="163"/>
                                        </p:tgtEl>
                                        <p:attrNameLst>
                                          <p:attrName>ppt_y</p:attrName>
                                        </p:attrNameLst>
                                      </p:cBhvr>
                                      <p:tavLst>
                                        <p:tav tm="0">
                                          <p:val>
                                            <p:strVal val="#ppt_y+#ppt_h*1.125000"/>
                                          </p:val>
                                        </p:tav>
                                        <p:tav tm="100000">
                                          <p:val>
                                            <p:strVal val="#ppt_y"/>
                                          </p:val>
                                        </p:tav>
                                      </p:tavLst>
                                    </p:anim>
                                    <p:animEffect transition="in" filter="wipe(up)">
                                      <p:cBhvr>
                                        <p:cTn id="102" dur="500"/>
                                        <p:tgtEl>
                                          <p:spTgt spid="163"/>
                                        </p:tgtEl>
                                      </p:cBhvr>
                                    </p:animEffect>
                                  </p:childTnLst>
                                </p:cTn>
                              </p:par>
                              <p:par>
                                <p:cTn id="103" presetID="12" presetClass="exit" presetSubtype="4" fill="hold" nodeType="withEffect">
                                  <p:stCondLst>
                                    <p:cond delay="1500"/>
                                  </p:stCondLst>
                                  <p:childTnLst>
                                    <p:anim calcmode="lin" valueType="num">
                                      <p:cBhvr additive="base">
                                        <p:cTn id="104" dur="500"/>
                                        <p:tgtEl>
                                          <p:spTgt spid="82"/>
                                        </p:tgtEl>
                                        <p:attrNameLst>
                                          <p:attrName>ppt_y</p:attrName>
                                        </p:attrNameLst>
                                      </p:cBhvr>
                                      <p:tavLst>
                                        <p:tav tm="0">
                                          <p:val>
                                            <p:strVal val="#ppt_y"/>
                                          </p:val>
                                        </p:tav>
                                        <p:tav tm="100000">
                                          <p:val>
                                            <p:strVal val="#ppt_y+#ppt_h*1.125000"/>
                                          </p:val>
                                        </p:tav>
                                      </p:tavLst>
                                    </p:anim>
                                    <p:animEffect transition="out" filter="wipe(down)">
                                      <p:cBhvr>
                                        <p:cTn id="105" dur="500"/>
                                        <p:tgtEl>
                                          <p:spTgt spid="82"/>
                                        </p:tgtEl>
                                      </p:cBhvr>
                                    </p:animEffect>
                                    <p:set>
                                      <p:cBhvr>
                                        <p:cTn id="106" dur="1" fill="hold">
                                          <p:stCondLst>
                                            <p:cond delay="499"/>
                                          </p:stCondLst>
                                        </p:cTn>
                                        <p:tgtEl>
                                          <p:spTgt spid="82"/>
                                        </p:tgtEl>
                                        <p:attrNameLst>
                                          <p:attrName>style.visibility</p:attrName>
                                        </p:attrNameLst>
                                      </p:cBhvr>
                                      <p:to>
                                        <p:strVal val="hidden"/>
                                      </p:to>
                                    </p:set>
                                  </p:childTnLst>
                                </p:cTn>
                              </p:par>
                              <p:par>
                                <p:cTn id="107" presetID="12" presetClass="entr" presetSubtype="4" fill="hold" nodeType="withEffect">
                                  <p:stCondLst>
                                    <p:cond delay="2000"/>
                                  </p:stCondLst>
                                  <p:childTnLst>
                                    <p:set>
                                      <p:cBhvr>
                                        <p:cTn id="108" dur="1" fill="hold">
                                          <p:stCondLst>
                                            <p:cond delay="0"/>
                                          </p:stCondLst>
                                        </p:cTn>
                                        <p:tgtEl>
                                          <p:spTgt spid="143"/>
                                        </p:tgtEl>
                                        <p:attrNameLst>
                                          <p:attrName>style.visibility</p:attrName>
                                        </p:attrNameLst>
                                      </p:cBhvr>
                                      <p:to>
                                        <p:strVal val="visible"/>
                                      </p:to>
                                    </p:set>
                                    <p:anim calcmode="lin" valueType="num">
                                      <p:cBhvr additive="base">
                                        <p:cTn id="109" dur="500"/>
                                        <p:tgtEl>
                                          <p:spTgt spid="143"/>
                                        </p:tgtEl>
                                        <p:attrNameLst>
                                          <p:attrName>ppt_y</p:attrName>
                                        </p:attrNameLst>
                                      </p:cBhvr>
                                      <p:tavLst>
                                        <p:tav tm="0">
                                          <p:val>
                                            <p:strVal val="#ppt_y+#ppt_h*1.125000"/>
                                          </p:val>
                                        </p:tav>
                                        <p:tav tm="100000">
                                          <p:val>
                                            <p:strVal val="#ppt_y"/>
                                          </p:val>
                                        </p:tav>
                                      </p:tavLst>
                                    </p:anim>
                                    <p:animEffect transition="in" filter="wipe(up)">
                                      <p:cBhvr>
                                        <p:cTn id="110" dur="500"/>
                                        <p:tgtEl>
                                          <p:spTgt spid="143"/>
                                        </p:tgtEl>
                                      </p:cBhvr>
                                    </p:animEffect>
                                  </p:childTnLst>
                                </p:cTn>
                              </p:par>
                              <p:par>
                                <p:cTn id="111" presetID="12" presetClass="exit" presetSubtype="4" fill="hold" nodeType="withEffect">
                                  <p:stCondLst>
                                    <p:cond delay="1500"/>
                                  </p:stCondLst>
                                  <p:childTnLst>
                                    <p:anim calcmode="lin" valueType="num">
                                      <p:cBhvr additive="base">
                                        <p:cTn id="112" dur="500"/>
                                        <p:tgtEl>
                                          <p:spTgt spid="78"/>
                                        </p:tgtEl>
                                        <p:attrNameLst>
                                          <p:attrName>ppt_y</p:attrName>
                                        </p:attrNameLst>
                                      </p:cBhvr>
                                      <p:tavLst>
                                        <p:tav tm="0">
                                          <p:val>
                                            <p:strVal val="#ppt_y"/>
                                          </p:val>
                                        </p:tav>
                                        <p:tav tm="100000">
                                          <p:val>
                                            <p:strVal val="#ppt_y+#ppt_h*1.125000"/>
                                          </p:val>
                                        </p:tav>
                                      </p:tavLst>
                                    </p:anim>
                                    <p:animEffect transition="out" filter="wipe(down)">
                                      <p:cBhvr>
                                        <p:cTn id="113" dur="500"/>
                                        <p:tgtEl>
                                          <p:spTgt spid="78"/>
                                        </p:tgtEl>
                                      </p:cBhvr>
                                    </p:animEffect>
                                    <p:set>
                                      <p:cBhvr>
                                        <p:cTn id="114" dur="1" fill="hold">
                                          <p:stCondLst>
                                            <p:cond delay="499"/>
                                          </p:stCondLst>
                                        </p:cTn>
                                        <p:tgtEl>
                                          <p:spTgt spid="78"/>
                                        </p:tgtEl>
                                        <p:attrNameLst>
                                          <p:attrName>style.visibility</p:attrName>
                                        </p:attrNameLst>
                                      </p:cBhvr>
                                      <p:to>
                                        <p:strVal val="hidden"/>
                                      </p:to>
                                    </p:set>
                                  </p:childTnLst>
                                </p:cTn>
                              </p:par>
                              <p:par>
                                <p:cTn id="115" presetID="12" presetClass="entr" presetSubtype="4" fill="hold" nodeType="withEffect">
                                  <p:stCondLst>
                                    <p:cond delay="2000"/>
                                  </p:stCondLst>
                                  <p:childTnLst>
                                    <p:set>
                                      <p:cBhvr>
                                        <p:cTn id="116" dur="1" fill="hold">
                                          <p:stCondLst>
                                            <p:cond delay="0"/>
                                          </p:stCondLst>
                                        </p:cTn>
                                        <p:tgtEl>
                                          <p:spTgt spid="141"/>
                                        </p:tgtEl>
                                        <p:attrNameLst>
                                          <p:attrName>style.visibility</p:attrName>
                                        </p:attrNameLst>
                                      </p:cBhvr>
                                      <p:to>
                                        <p:strVal val="visible"/>
                                      </p:to>
                                    </p:set>
                                    <p:anim calcmode="lin" valueType="num">
                                      <p:cBhvr additive="base">
                                        <p:cTn id="117" dur="500"/>
                                        <p:tgtEl>
                                          <p:spTgt spid="141"/>
                                        </p:tgtEl>
                                        <p:attrNameLst>
                                          <p:attrName>ppt_y</p:attrName>
                                        </p:attrNameLst>
                                      </p:cBhvr>
                                      <p:tavLst>
                                        <p:tav tm="0">
                                          <p:val>
                                            <p:strVal val="#ppt_y+#ppt_h*1.125000"/>
                                          </p:val>
                                        </p:tav>
                                        <p:tav tm="100000">
                                          <p:val>
                                            <p:strVal val="#ppt_y"/>
                                          </p:val>
                                        </p:tav>
                                      </p:tavLst>
                                    </p:anim>
                                    <p:animEffect transition="in" filter="wipe(up)">
                                      <p:cBhvr>
                                        <p:cTn id="118" dur="500"/>
                                        <p:tgtEl>
                                          <p:spTgt spid="141"/>
                                        </p:tgtEl>
                                      </p:cBhvr>
                                    </p:animEffect>
                                  </p:childTnLst>
                                </p:cTn>
                              </p:par>
                              <p:par>
                                <p:cTn id="119" presetID="12" presetClass="exit" presetSubtype="4" fill="hold" nodeType="withEffect">
                                  <p:stCondLst>
                                    <p:cond delay="1500"/>
                                  </p:stCondLst>
                                  <p:childTnLst>
                                    <p:anim calcmode="lin" valueType="num">
                                      <p:cBhvr additive="base">
                                        <p:cTn id="120" dur="500"/>
                                        <p:tgtEl>
                                          <p:spTgt spid="81"/>
                                        </p:tgtEl>
                                        <p:attrNameLst>
                                          <p:attrName>ppt_y</p:attrName>
                                        </p:attrNameLst>
                                      </p:cBhvr>
                                      <p:tavLst>
                                        <p:tav tm="0">
                                          <p:val>
                                            <p:strVal val="#ppt_y"/>
                                          </p:val>
                                        </p:tav>
                                        <p:tav tm="100000">
                                          <p:val>
                                            <p:strVal val="#ppt_y+#ppt_h*1.125000"/>
                                          </p:val>
                                        </p:tav>
                                      </p:tavLst>
                                    </p:anim>
                                    <p:animEffect transition="out" filter="wipe(down)">
                                      <p:cBhvr>
                                        <p:cTn id="121" dur="500"/>
                                        <p:tgtEl>
                                          <p:spTgt spid="81"/>
                                        </p:tgtEl>
                                      </p:cBhvr>
                                    </p:animEffect>
                                    <p:set>
                                      <p:cBhvr>
                                        <p:cTn id="122" dur="1" fill="hold">
                                          <p:stCondLst>
                                            <p:cond delay="499"/>
                                          </p:stCondLst>
                                        </p:cTn>
                                        <p:tgtEl>
                                          <p:spTgt spid="81"/>
                                        </p:tgtEl>
                                        <p:attrNameLst>
                                          <p:attrName>style.visibility</p:attrName>
                                        </p:attrNameLst>
                                      </p:cBhvr>
                                      <p:to>
                                        <p:strVal val="hidden"/>
                                      </p:to>
                                    </p:set>
                                  </p:childTnLst>
                                </p:cTn>
                              </p:par>
                              <p:par>
                                <p:cTn id="123" presetID="12" presetClass="entr" presetSubtype="4" fill="hold" nodeType="withEffect">
                                  <p:stCondLst>
                                    <p:cond delay="2000"/>
                                  </p:stCondLst>
                                  <p:childTnLst>
                                    <p:set>
                                      <p:cBhvr>
                                        <p:cTn id="124" dur="1" fill="hold">
                                          <p:stCondLst>
                                            <p:cond delay="0"/>
                                          </p:stCondLst>
                                        </p:cTn>
                                        <p:tgtEl>
                                          <p:spTgt spid="142"/>
                                        </p:tgtEl>
                                        <p:attrNameLst>
                                          <p:attrName>style.visibility</p:attrName>
                                        </p:attrNameLst>
                                      </p:cBhvr>
                                      <p:to>
                                        <p:strVal val="visible"/>
                                      </p:to>
                                    </p:set>
                                    <p:anim calcmode="lin" valueType="num">
                                      <p:cBhvr additive="base">
                                        <p:cTn id="125" dur="500"/>
                                        <p:tgtEl>
                                          <p:spTgt spid="142"/>
                                        </p:tgtEl>
                                        <p:attrNameLst>
                                          <p:attrName>ppt_y</p:attrName>
                                        </p:attrNameLst>
                                      </p:cBhvr>
                                      <p:tavLst>
                                        <p:tav tm="0">
                                          <p:val>
                                            <p:strVal val="#ppt_y+#ppt_h*1.125000"/>
                                          </p:val>
                                        </p:tav>
                                        <p:tav tm="100000">
                                          <p:val>
                                            <p:strVal val="#ppt_y"/>
                                          </p:val>
                                        </p:tav>
                                      </p:tavLst>
                                    </p:anim>
                                    <p:animEffect transition="in" filter="wipe(up)">
                                      <p:cBhvr>
                                        <p:cTn id="126" dur="500"/>
                                        <p:tgtEl>
                                          <p:spTgt spid="142"/>
                                        </p:tgtEl>
                                      </p:cBhvr>
                                    </p:animEffect>
                                  </p:childTnLst>
                                </p:cTn>
                              </p:par>
                              <p:par>
                                <p:cTn id="127" presetID="12" presetClass="exit" presetSubtype="4" fill="hold" nodeType="withEffect">
                                  <p:stCondLst>
                                    <p:cond delay="1750"/>
                                  </p:stCondLst>
                                  <p:childTnLst>
                                    <p:anim calcmode="lin" valueType="num">
                                      <p:cBhvr additive="base">
                                        <p:cTn id="128" dur="500"/>
                                        <p:tgtEl>
                                          <p:spTgt spid="69"/>
                                        </p:tgtEl>
                                        <p:attrNameLst>
                                          <p:attrName>ppt_y</p:attrName>
                                        </p:attrNameLst>
                                      </p:cBhvr>
                                      <p:tavLst>
                                        <p:tav tm="0">
                                          <p:val>
                                            <p:strVal val="#ppt_y"/>
                                          </p:val>
                                        </p:tav>
                                        <p:tav tm="100000">
                                          <p:val>
                                            <p:strVal val="#ppt_y+#ppt_h*1.125000"/>
                                          </p:val>
                                        </p:tav>
                                      </p:tavLst>
                                    </p:anim>
                                    <p:animEffect transition="out" filter="wipe(down)">
                                      <p:cBhvr>
                                        <p:cTn id="129" dur="500"/>
                                        <p:tgtEl>
                                          <p:spTgt spid="69"/>
                                        </p:tgtEl>
                                      </p:cBhvr>
                                    </p:animEffect>
                                    <p:set>
                                      <p:cBhvr>
                                        <p:cTn id="130" dur="1" fill="hold">
                                          <p:stCondLst>
                                            <p:cond delay="499"/>
                                          </p:stCondLst>
                                        </p:cTn>
                                        <p:tgtEl>
                                          <p:spTgt spid="69"/>
                                        </p:tgtEl>
                                        <p:attrNameLst>
                                          <p:attrName>style.visibility</p:attrName>
                                        </p:attrNameLst>
                                      </p:cBhvr>
                                      <p:to>
                                        <p:strVal val="hidden"/>
                                      </p:to>
                                    </p:set>
                                  </p:childTnLst>
                                </p:cTn>
                              </p:par>
                              <p:par>
                                <p:cTn id="131" presetID="12" presetClass="entr" presetSubtype="4" fill="hold" nodeType="withEffect">
                                  <p:stCondLst>
                                    <p:cond delay="2250"/>
                                  </p:stCondLst>
                                  <p:childTnLst>
                                    <p:set>
                                      <p:cBhvr>
                                        <p:cTn id="132" dur="1" fill="hold">
                                          <p:stCondLst>
                                            <p:cond delay="0"/>
                                          </p:stCondLst>
                                        </p:cTn>
                                        <p:tgtEl>
                                          <p:spTgt spid="147"/>
                                        </p:tgtEl>
                                        <p:attrNameLst>
                                          <p:attrName>style.visibility</p:attrName>
                                        </p:attrNameLst>
                                      </p:cBhvr>
                                      <p:to>
                                        <p:strVal val="visible"/>
                                      </p:to>
                                    </p:set>
                                    <p:anim calcmode="lin" valueType="num">
                                      <p:cBhvr additive="base">
                                        <p:cTn id="133" dur="500"/>
                                        <p:tgtEl>
                                          <p:spTgt spid="147"/>
                                        </p:tgtEl>
                                        <p:attrNameLst>
                                          <p:attrName>ppt_y</p:attrName>
                                        </p:attrNameLst>
                                      </p:cBhvr>
                                      <p:tavLst>
                                        <p:tav tm="0">
                                          <p:val>
                                            <p:strVal val="#ppt_y+#ppt_h*1.125000"/>
                                          </p:val>
                                        </p:tav>
                                        <p:tav tm="100000">
                                          <p:val>
                                            <p:strVal val="#ppt_y"/>
                                          </p:val>
                                        </p:tav>
                                      </p:tavLst>
                                    </p:anim>
                                    <p:animEffect transition="in" filter="wipe(up)">
                                      <p:cBhvr>
                                        <p:cTn id="134" dur="500"/>
                                        <p:tgtEl>
                                          <p:spTgt spid="147"/>
                                        </p:tgtEl>
                                      </p:cBhvr>
                                    </p:animEffect>
                                  </p:childTnLst>
                                </p:cTn>
                              </p:par>
                              <p:par>
                                <p:cTn id="135" presetID="12" presetClass="exit" presetSubtype="4" fill="hold" nodeType="withEffect">
                                  <p:stCondLst>
                                    <p:cond delay="1750"/>
                                  </p:stCondLst>
                                  <p:childTnLst>
                                    <p:anim calcmode="lin" valueType="num">
                                      <p:cBhvr additive="base">
                                        <p:cTn id="136" dur="500"/>
                                        <p:tgtEl>
                                          <p:spTgt spid="34"/>
                                        </p:tgtEl>
                                        <p:attrNameLst>
                                          <p:attrName>ppt_y</p:attrName>
                                        </p:attrNameLst>
                                      </p:cBhvr>
                                      <p:tavLst>
                                        <p:tav tm="0">
                                          <p:val>
                                            <p:strVal val="#ppt_y"/>
                                          </p:val>
                                        </p:tav>
                                        <p:tav tm="100000">
                                          <p:val>
                                            <p:strVal val="#ppt_y+#ppt_h*1.125000"/>
                                          </p:val>
                                        </p:tav>
                                      </p:tavLst>
                                    </p:anim>
                                    <p:animEffect transition="out" filter="wipe(down)">
                                      <p:cBhvr>
                                        <p:cTn id="137" dur="500"/>
                                        <p:tgtEl>
                                          <p:spTgt spid="34"/>
                                        </p:tgtEl>
                                      </p:cBhvr>
                                    </p:animEffect>
                                    <p:set>
                                      <p:cBhvr>
                                        <p:cTn id="138" dur="1" fill="hold">
                                          <p:stCondLst>
                                            <p:cond delay="499"/>
                                          </p:stCondLst>
                                        </p:cTn>
                                        <p:tgtEl>
                                          <p:spTgt spid="34"/>
                                        </p:tgtEl>
                                        <p:attrNameLst>
                                          <p:attrName>style.visibility</p:attrName>
                                        </p:attrNameLst>
                                      </p:cBhvr>
                                      <p:to>
                                        <p:strVal val="hidden"/>
                                      </p:to>
                                    </p:set>
                                  </p:childTnLst>
                                </p:cTn>
                              </p:par>
                              <p:par>
                                <p:cTn id="139" presetID="12" presetClass="entr" presetSubtype="4" fill="hold" nodeType="withEffect">
                                  <p:stCondLst>
                                    <p:cond delay="2250"/>
                                  </p:stCondLst>
                                  <p:childTnLst>
                                    <p:set>
                                      <p:cBhvr>
                                        <p:cTn id="140" dur="1" fill="hold">
                                          <p:stCondLst>
                                            <p:cond delay="0"/>
                                          </p:stCondLst>
                                        </p:cTn>
                                        <p:tgtEl>
                                          <p:spTgt spid="157"/>
                                        </p:tgtEl>
                                        <p:attrNameLst>
                                          <p:attrName>style.visibility</p:attrName>
                                        </p:attrNameLst>
                                      </p:cBhvr>
                                      <p:to>
                                        <p:strVal val="visible"/>
                                      </p:to>
                                    </p:set>
                                    <p:anim calcmode="lin" valueType="num">
                                      <p:cBhvr additive="base">
                                        <p:cTn id="141" dur="500"/>
                                        <p:tgtEl>
                                          <p:spTgt spid="157"/>
                                        </p:tgtEl>
                                        <p:attrNameLst>
                                          <p:attrName>ppt_y</p:attrName>
                                        </p:attrNameLst>
                                      </p:cBhvr>
                                      <p:tavLst>
                                        <p:tav tm="0">
                                          <p:val>
                                            <p:strVal val="#ppt_y+#ppt_h*1.125000"/>
                                          </p:val>
                                        </p:tav>
                                        <p:tav tm="100000">
                                          <p:val>
                                            <p:strVal val="#ppt_y"/>
                                          </p:val>
                                        </p:tav>
                                      </p:tavLst>
                                    </p:anim>
                                    <p:animEffect transition="in" filter="wipe(up)">
                                      <p:cBhvr>
                                        <p:cTn id="142" dur="500"/>
                                        <p:tgtEl>
                                          <p:spTgt spid="157"/>
                                        </p:tgtEl>
                                      </p:cBhvr>
                                    </p:animEffect>
                                  </p:childTnLst>
                                </p:cTn>
                              </p:par>
                              <p:par>
                                <p:cTn id="143" presetID="12" presetClass="exit" presetSubtype="4" fill="hold" nodeType="withEffect">
                                  <p:stCondLst>
                                    <p:cond delay="1750"/>
                                  </p:stCondLst>
                                  <p:childTnLst>
                                    <p:anim calcmode="lin" valueType="num">
                                      <p:cBhvr additive="base">
                                        <p:cTn id="144" dur="500"/>
                                        <p:tgtEl>
                                          <p:spTgt spid="66"/>
                                        </p:tgtEl>
                                        <p:attrNameLst>
                                          <p:attrName>ppt_y</p:attrName>
                                        </p:attrNameLst>
                                      </p:cBhvr>
                                      <p:tavLst>
                                        <p:tav tm="0">
                                          <p:val>
                                            <p:strVal val="#ppt_y"/>
                                          </p:val>
                                        </p:tav>
                                        <p:tav tm="100000">
                                          <p:val>
                                            <p:strVal val="#ppt_y+#ppt_h*1.125000"/>
                                          </p:val>
                                        </p:tav>
                                      </p:tavLst>
                                    </p:anim>
                                    <p:animEffect transition="out" filter="wipe(down)">
                                      <p:cBhvr>
                                        <p:cTn id="145" dur="500"/>
                                        <p:tgtEl>
                                          <p:spTgt spid="66"/>
                                        </p:tgtEl>
                                      </p:cBhvr>
                                    </p:animEffect>
                                    <p:set>
                                      <p:cBhvr>
                                        <p:cTn id="146" dur="1" fill="hold">
                                          <p:stCondLst>
                                            <p:cond delay="499"/>
                                          </p:stCondLst>
                                        </p:cTn>
                                        <p:tgtEl>
                                          <p:spTgt spid="66"/>
                                        </p:tgtEl>
                                        <p:attrNameLst>
                                          <p:attrName>style.visibility</p:attrName>
                                        </p:attrNameLst>
                                      </p:cBhvr>
                                      <p:to>
                                        <p:strVal val="hidden"/>
                                      </p:to>
                                    </p:set>
                                  </p:childTnLst>
                                </p:cTn>
                              </p:par>
                              <p:par>
                                <p:cTn id="147" presetID="12" presetClass="entr" presetSubtype="4" fill="hold" nodeType="withEffect">
                                  <p:stCondLst>
                                    <p:cond delay="2250"/>
                                  </p:stCondLst>
                                  <p:childTnLst>
                                    <p:set>
                                      <p:cBhvr>
                                        <p:cTn id="148" dur="1" fill="hold">
                                          <p:stCondLst>
                                            <p:cond delay="0"/>
                                          </p:stCondLst>
                                        </p:cTn>
                                        <p:tgtEl>
                                          <p:spTgt spid="145"/>
                                        </p:tgtEl>
                                        <p:attrNameLst>
                                          <p:attrName>style.visibility</p:attrName>
                                        </p:attrNameLst>
                                      </p:cBhvr>
                                      <p:to>
                                        <p:strVal val="visible"/>
                                      </p:to>
                                    </p:set>
                                    <p:anim calcmode="lin" valueType="num">
                                      <p:cBhvr additive="base">
                                        <p:cTn id="149" dur="500"/>
                                        <p:tgtEl>
                                          <p:spTgt spid="145"/>
                                        </p:tgtEl>
                                        <p:attrNameLst>
                                          <p:attrName>ppt_y</p:attrName>
                                        </p:attrNameLst>
                                      </p:cBhvr>
                                      <p:tavLst>
                                        <p:tav tm="0">
                                          <p:val>
                                            <p:strVal val="#ppt_y+#ppt_h*1.125000"/>
                                          </p:val>
                                        </p:tav>
                                        <p:tav tm="100000">
                                          <p:val>
                                            <p:strVal val="#ppt_y"/>
                                          </p:val>
                                        </p:tav>
                                      </p:tavLst>
                                    </p:anim>
                                    <p:animEffect transition="in" filter="wipe(up)">
                                      <p:cBhvr>
                                        <p:cTn id="150" dur="500"/>
                                        <p:tgtEl>
                                          <p:spTgt spid="145"/>
                                        </p:tgtEl>
                                      </p:cBhvr>
                                    </p:animEffect>
                                  </p:childTnLst>
                                </p:cTn>
                              </p:par>
                              <p:par>
                                <p:cTn id="151" presetID="12" presetClass="exit" presetSubtype="4" fill="hold" nodeType="withEffect">
                                  <p:stCondLst>
                                    <p:cond delay="2000"/>
                                  </p:stCondLst>
                                  <p:childTnLst>
                                    <p:anim calcmode="lin" valueType="num">
                                      <p:cBhvr additive="base">
                                        <p:cTn id="152" dur="500"/>
                                        <p:tgtEl>
                                          <p:spTgt spid="67"/>
                                        </p:tgtEl>
                                        <p:attrNameLst>
                                          <p:attrName>ppt_y</p:attrName>
                                        </p:attrNameLst>
                                      </p:cBhvr>
                                      <p:tavLst>
                                        <p:tav tm="0">
                                          <p:val>
                                            <p:strVal val="#ppt_y"/>
                                          </p:val>
                                        </p:tav>
                                        <p:tav tm="100000">
                                          <p:val>
                                            <p:strVal val="#ppt_y+#ppt_h*1.125000"/>
                                          </p:val>
                                        </p:tav>
                                      </p:tavLst>
                                    </p:anim>
                                    <p:animEffect transition="out" filter="wipe(down)">
                                      <p:cBhvr>
                                        <p:cTn id="153" dur="500"/>
                                        <p:tgtEl>
                                          <p:spTgt spid="67"/>
                                        </p:tgtEl>
                                      </p:cBhvr>
                                    </p:animEffect>
                                    <p:set>
                                      <p:cBhvr>
                                        <p:cTn id="154" dur="1" fill="hold">
                                          <p:stCondLst>
                                            <p:cond delay="499"/>
                                          </p:stCondLst>
                                        </p:cTn>
                                        <p:tgtEl>
                                          <p:spTgt spid="67"/>
                                        </p:tgtEl>
                                        <p:attrNameLst>
                                          <p:attrName>style.visibility</p:attrName>
                                        </p:attrNameLst>
                                      </p:cBhvr>
                                      <p:to>
                                        <p:strVal val="hidden"/>
                                      </p:to>
                                    </p:set>
                                  </p:childTnLst>
                                </p:cTn>
                              </p:par>
                              <p:par>
                                <p:cTn id="155" presetID="12" presetClass="entr" presetSubtype="4" fill="hold" nodeType="withEffect">
                                  <p:stCondLst>
                                    <p:cond delay="2500"/>
                                  </p:stCondLst>
                                  <p:childTnLst>
                                    <p:set>
                                      <p:cBhvr>
                                        <p:cTn id="156" dur="1" fill="hold">
                                          <p:stCondLst>
                                            <p:cond delay="0"/>
                                          </p:stCondLst>
                                        </p:cTn>
                                        <p:tgtEl>
                                          <p:spTgt spid="146"/>
                                        </p:tgtEl>
                                        <p:attrNameLst>
                                          <p:attrName>style.visibility</p:attrName>
                                        </p:attrNameLst>
                                      </p:cBhvr>
                                      <p:to>
                                        <p:strVal val="visible"/>
                                      </p:to>
                                    </p:set>
                                    <p:anim calcmode="lin" valueType="num">
                                      <p:cBhvr additive="base">
                                        <p:cTn id="157" dur="500"/>
                                        <p:tgtEl>
                                          <p:spTgt spid="146"/>
                                        </p:tgtEl>
                                        <p:attrNameLst>
                                          <p:attrName>ppt_y</p:attrName>
                                        </p:attrNameLst>
                                      </p:cBhvr>
                                      <p:tavLst>
                                        <p:tav tm="0">
                                          <p:val>
                                            <p:strVal val="#ppt_y+#ppt_h*1.125000"/>
                                          </p:val>
                                        </p:tav>
                                        <p:tav tm="100000">
                                          <p:val>
                                            <p:strVal val="#ppt_y"/>
                                          </p:val>
                                        </p:tav>
                                      </p:tavLst>
                                    </p:anim>
                                    <p:animEffect transition="in" filter="wipe(up)">
                                      <p:cBhvr>
                                        <p:cTn id="158" dur="500"/>
                                        <p:tgtEl>
                                          <p:spTgt spid="146"/>
                                        </p:tgtEl>
                                      </p:cBhvr>
                                    </p:animEffect>
                                  </p:childTnLst>
                                </p:cTn>
                              </p:par>
                              <p:par>
                                <p:cTn id="159" presetID="12" presetClass="exit" presetSubtype="4" fill="hold" nodeType="withEffect">
                                  <p:stCondLst>
                                    <p:cond delay="2000"/>
                                  </p:stCondLst>
                                  <p:childTnLst>
                                    <p:anim calcmode="lin" valueType="num">
                                      <p:cBhvr additive="base">
                                        <p:cTn id="160" dur="500"/>
                                        <p:tgtEl>
                                          <p:spTgt spid="54"/>
                                        </p:tgtEl>
                                        <p:attrNameLst>
                                          <p:attrName>ppt_y</p:attrName>
                                        </p:attrNameLst>
                                      </p:cBhvr>
                                      <p:tavLst>
                                        <p:tav tm="0">
                                          <p:val>
                                            <p:strVal val="#ppt_y"/>
                                          </p:val>
                                        </p:tav>
                                        <p:tav tm="100000">
                                          <p:val>
                                            <p:strVal val="#ppt_y+#ppt_h*1.125000"/>
                                          </p:val>
                                        </p:tav>
                                      </p:tavLst>
                                    </p:anim>
                                    <p:animEffect transition="out" filter="wipe(down)">
                                      <p:cBhvr>
                                        <p:cTn id="161" dur="500"/>
                                        <p:tgtEl>
                                          <p:spTgt spid="54"/>
                                        </p:tgtEl>
                                      </p:cBhvr>
                                    </p:animEffect>
                                    <p:set>
                                      <p:cBhvr>
                                        <p:cTn id="162" dur="1" fill="hold">
                                          <p:stCondLst>
                                            <p:cond delay="499"/>
                                          </p:stCondLst>
                                        </p:cTn>
                                        <p:tgtEl>
                                          <p:spTgt spid="54"/>
                                        </p:tgtEl>
                                        <p:attrNameLst>
                                          <p:attrName>style.visibility</p:attrName>
                                        </p:attrNameLst>
                                      </p:cBhvr>
                                      <p:to>
                                        <p:strVal val="hidden"/>
                                      </p:to>
                                    </p:set>
                                  </p:childTnLst>
                                </p:cTn>
                              </p:par>
                              <p:par>
                                <p:cTn id="163" presetID="12" presetClass="entr" presetSubtype="4" fill="hold" nodeType="withEffect">
                                  <p:stCondLst>
                                    <p:cond delay="2500"/>
                                  </p:stCondLst>
                                  <p:childTnLst>
                                    <p:set>
                                      <p:cBhvr>
                                        <p:cTn id="164" dur="1" fill="hold">
                                          <p:stCondLst>
                                            <p:cond delay="0"/>
                                          </p:stCondLst>
                                        </p:cTn>
                                        <p:tgtEl>
                                          <p:spTgt spid="148"/>
                                        </p:tgtEl>
                                        <p:attrNameLst>
                                          <p:attrName>style.visibility</p:attrName>
                                        </p:attrNameLst>
                                      </p:cBhvr>
                                      <p:to>
                                        <p:strVal val="visible"/>
                                      </p:to>
                                    </p:set>
                                    <p:anim calcmode="lin" valueType="num">
                                      <p:cBhvr additive="base">
                                        <p:cTn id="165" dur="500"/>
                                        <p:tgtEl>
                                          <p:spTgt spid="148"/>
                                        </p:tgtEl>
                                        <p:attrNameLst>
                                          <p:attrName>ppt_y</p:attrName>
                                        </p:attrNameLst>
                                      </p:cBhvr>
                                      <p:tavLst>
                                        <p:tav tm="0">
                                          <p:val>
                                            <p:strVal val="#ppt_y+#ppt_h*1.125000"/>
                                          </p:val>
                                        </p:tav>
                                        <p:tav tm="100000">
                                          <p:val>
                                            <p:strVal val="#ppt_y"/>
                                          </p:val>
                                        </p:tav>
                                      </p:tavLst>
                                    </p:anim>
                                    <p:animEffect transition="in" filter="wipe(up)">
                                      <p:cBhvr>
                                        <p:cTn id="166" dur="500"/>
                                        <p:tgtEl>
                                          <p:spTgt spid="148"/>
                                        </p:tgtEl>
                                      </p:cBhvr>
                                    </p:animEffect>
                                  </p:childTnLst>
                                </p:cTn>
                              </p:par>
                              <p:par>
                                <p:cTn id="167" presetID="12" presetClass="exit" presetSubtype="4" fill="hold" nodeType="withEffect">
                                  <p:stCondLst>
                                    <p:cond delay="1750"/>
                                  </p:stCondLst>
                                  <p:childTnLst>
                                    <p:anim calcmode="lin" valueType="num">
                                      <p:cBhvr additive="base">
                                        <p:cTn id="168" dur="500"/>
                                        <p:tgtEl>
                                          <p:spTgt spid="18"/>
                                        </p:tgtEl>
                                        <p:attrNameLst>
                                          <p:attrName>ppt_y</p:attrName>
                                        </p:attrNameLst>
                                      </p:cBhvr>
                                      <p:tavLst>
                                        <p:tav tm="0">
                                          <p:val>
                                            <p:strVal val="#ppt_y"/>
                                          </p:val>
                                        </p:tav>
                                        <p:tav tm="100000">
                                          <p:val>
                                            <p:strVal val="#ppt_y+#ppt_h*1.125000"/>
                                          </p:val>
                                        </p:tav>
                                      </p:tavLst>
                                    </p:anim>
                                    <p:animEffect transition="out" filter="wipe(down)">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2" presetClass="entr" presetSubtype="4" fill="hold" nodeType="withEffect">
                                  <p:stCondLst>
                                    <p:cond delay="2250"/>
                                  </p:stCondLst>
                                  <p:childTnLst>
                                    <p:set>
                                      <p:cBhvr>
                                        <p:cTn id="172" dur="1" fill="hold">
                                          <p:stCondLst>
                                            <p:cond delay="0"/>
                                          </p:stCondLst>
                                        </p:cTn>
                                        <p:tgtEl>
                                          <p:spTgt spid="159"/>
                                        </p:tgtEl>
                                        <p:attrNameLst>
                                          <p:attrName>style.visibility</p:attrName>
                                        </p:attrNameLst>
                                      </p:cBhvr>
                                      <p:to>
                                        <p:strVal val="visible"/>
                                      </p:to>
                                    </p:set>
                                    <p:anim calcmode="lin" valueType="num">
                                      <p:cBhvr additive="base">
                                        <p:cTn id="173" dur="500"/>
                                        <p:tgtEl>
                                          <p:spTgt spid="159"/>
                                        </p:tgtEl>
                                        <p:attrNameLst>
                                          <p:attrName>ppt_y</p:attrName>
                                        </p:attrNameLst>
                                      </p:cBhvr>
                                      <p:tavLst>
                                        <p:tav tm="0">
                                          <p:val>
                                            <p:strVal val="#ppt_y+#ppt_h*1.125000"/>
                                          </p:val>
                                        </p:tav>
                                        <p:tav tm="100000">
                                          <p:val>
                                            <p:strVal val="#ppt_y"/>
                                          </p:val>
                                        </p:tav>
                                      </p:tavLst>
                                    </p:anim>
                                    <p:animEffect transition="in" filter="wipe(up)">
                                      <p:cBhvr>
                                        <p:cTn id="174" dur="500"/>
                                        <p:tgtEl>
                                          <p:spTgt spid="159"/>
                                        </p:tgtEl>
                                      </p:cBhvr>
                                    </p:animEffect>
                                  </p:childTnLst>
                                </p:cTn>
                              </p:par>
                              <p:par>
                                <p:cTn id="175" presetID="12" presetClass="exit" presetSubtype="4" fill="hold" nodeType="withEffect">
                                  <p:stCondLst>
                                    <p:cond delay="2000"/>
                                  </p:stCondLst>
                                  <p:childTnLst>
                                    <p:anim calcmode="lin" valueType="num">
                                      <p:cBhvr additive="base">
                                        <p:cTn id="176" dur="500"/>
                                        <p:tgtEl>
                                          <p:spTgt spid="55"/>
                                        </p:tgtEl>
                                        <p:attrNameLst>
                                          <p:attrName>ppt_y</p:attrName>
                                        </p:attrNameLst>
                                      </p:cBhvr>
                                      <p:tavLst>
                                        <p:tav tm="0">
                                          <p:val>
                                            <p:strVal val="#ppt_y"/>
                                          </p:val>
                                        </p:tav>
                                        <p:tav tm="100000">
                                          <p:val>
                                            <p:strVal val="#ppt_y+#ppt_h*1.125000"/>
                                          </p:val>
                                        </p:tav>
                                      </p:tavLst>
                                    </p:anim>
                                    <p:animEffect transition="out" filter="wipe(down)">
                                      <p:cBhvr>
                                        <p:cTn id="177" dur="500"/>
                                        <p:tgtEl>
                                          <p:spTgt spid="55"/>
                                        </p:tgtEl>
                                      </p:cBhvr>
                                    </p:animEffect>
                                    <p:set>
                                      <p:cBhvr>
                                        <p:cTn id="178" dur="1" fill="hold">
                                          <p:stCondLst>
                                            <p:cond delay="499"/>
                                          </p:stCondLst>
                                        </p:cTn>
                                        <p:tgtEl>
                                          <p:spTgt spid="55"/>
                                        </p:tgtEl>
                                        <p:attrNameLst>
                                          <p:attrName>style.visibility</p:attrName>
                                        </p:attrNameLst>
                                      </p:cBhvr>
                                      <p:to>
                                        <p:strVal val="hidden"/>
                                      </p:to>
                                    </p:set>
                                  </p:childTnLst>
                                </p:cTn>
                              </p:par>
                              <p:par>
                                <p:cTn id="179" presetID="12" presetClass="entr" presetSubtype="4" fill="hold" nodeType="withEffect">
                                  <p:stCondLst>
                                    <p:cond delay="2500"/>
                                  </p:stCondLst>
                                  <p:childTnLst>
                                    <p:set>
                                      <p:cBhvr>
                                        <p:cTn id="180" dur="1" fill="hold">
                                          <p:stCondLst>
                                            <p:cond delay="0"/>
                                          </p:stCondLst>
                                        </p:cTn>
                                        <p:tgtEl>
                                          <p:spTgt spid="149"/>
                                        </p:tgtEl>
                                        <p:attrNameLst>
                                          <p:attrName>style.visibility</p:attrName>
                                        </p:attrNameLst>
                                      </p:cBhvr>
                                      <p:to>
                                        <p:strVal val="visible"/>
                                      </p:to>
                                    </p:set>
                                    <p:anim calcmode="lin" valueType="num">
                                      <p:cBhvr additive="base">
                                        <p:cTn id="181" dur="500"/>
                                        <p:tgtEl>
                                          <p:spTgt spid="149"/>
                                        </p:tgtEl>
                                        <p:attrNameLst>
                                          <p:attrName>ppt_y</p:attrName>
                                        </p:attrNameLst>
                                      </p:cBhvr>
                                      <p:tavLst>
                                        <p:tav tm="0">
                                          <p:val>
                                            <p:strVal val="#ppt_y+#ppt_h*1.125000"/>
                                          </p:val>
                                        </p:tav>
                                        <p:tav tm="100000">
                                          <p:val>
                                            <p:strVal val="#ppt_y"/>
                                          </p:val>
                                        </p:tav>
                                      </p:tavLst>
                                    </p:anim>
                                    <p:animEffect transition="in" filter="wipe(up)">
                                      <p:cBhvr>
                                        <p:cTn id="182" dur="500"/>
                                        <p:tgtEl>
                                          <p:spTgt spid="149"/>
                                        </p:tgtEl>
                                      </p:cBhvr>
                                    </p:animEffect>
                                  </p:childTnLst>
                                </p:cTn>
                              </p:par>
                              <p:par>
                                <p:cTn id="183" presetID="12" presetClass="exit" presetSubtype="4" fill="hold" nodeType="withEffect">
                                  <p:stCondLst>
                                    <p:cond delay="2000"/>
                                  </p:stCondLst>
                                  <p:childTnLst>
                                    <p:anim calcmode="lin" valueType="num">
                                      <p:cBhvr additive="base">
                                        <p:cTn id="184" dur="500"/>
                                        <p:tgtEl>
                                          <p:spTgt spid="45"/>
                                        </p:tgtEl>
                                        <p:attrNameLst>
                                          <p:attrName>ppt_y</p:attrName>
                                        </p:attrNameLst>
                                      </p:cBhvr>
                                      <p:tavLst>
                                        <p:tav tm="0">
                                          <p:val>
                                            <p:strVal val="#ppt_y"/>
                                          </p:val>
                                        </p:tav>
                                        <p:tav tm="100000">
                                          <p:val>
                                            <p:strVal val="#ppt_y+#ppt_h*1.125000"/>
                                          </p:val>
                                        </p:tav>
                                      </p:tavLst>
                                    </p:anim>
                                    <p:animEffect transition="out" filter="wipe(down)">
                                      <p:cBhvr>
                                        <p:cTn id="185" dur="500"/>
                                        <p:tgtEl>
                                          <p:spTgt spid="45"/>
                                        </p:tgtEl>
                                      </p:cBhvr>
                                    </p:animEffect>
                                    <p:set>
                                      <p:cBhvr>
                                        <p:cTn id="186" dur="1" fill="hold">
                                          <p:stCondLst>
                                            <p:cond delay="499"/>
                                          </p:stCondLst>
                                        </p:cTn>
                                        <p:tgtEl>
                                          <p:spTgt spid="45"/>
                                        </p:tgtEl>
                                        <p:attrNameLst>
                                          <p:attrName>style.visibility</p:attrName>
                                        </p:attrNameLst>
                                      </p:cBhvr>
                                      <p:to>
                                        <p:strVal val="hidden"/>
                                      </p:to>
                                    </p:set>
                                  </p:childTnLst>
                                </p:cTn>
                              </p:par>
                              <p:par>
                                <p:cTn id="187" presetID="12" presetClass="entr" presetSubtype="4" fill="hold" nodeType="withEffect">
                                  <p:stCondLst>
                                    <p:cond delay="2500"/>
                                  </p:stCondLst>
                                  <p:childTnLst>
                                    <p:set>
                                      <p:cBhvr>
                                        <p:cTn id="188" dur="1" fill="hold">
                                          <p:stCondLst>
                                            <p:cond delay="0"/>
                                          </p:stCondLst>
                                        </p:cTn>
                                        <p:tgtEl>
                                          <p:spTgt spid="151"/>
                                        </p:tgtEl>
                                        <p:attrNameLst>
                                          <p:attrName>style.visibility</p:attrName>
                                        </p:attrNameLst>
                                      </p:cBhvr>
                                      <p:to>
                                        <p:strVal val="visible"/>
                                      </p:to>
                                    </p:set>
                                    <p:anim calcmode="lin" valueType="num">
                                      <p:cBhvr additive="base">
                                        <p:cTn id="189" dur="500"/>
                                        <p:tgtEl>
                                          <p:spTgt spid="151"/>
                                        </p:tgtEl>
                                        <p:attrNameLst>
                                          <p:attrName>ppt_y</p:attrName>
                                        </p:attrNameLst>
                                      </p:cBhvr>
                                      <p:tavLst>
                                        <p:tav tm="0">
                                          <p:val>
                                            <p:strVal val="#ppt_y+#ppt_h*1.125000"/>
                                          </p:val>
                                        </p:tav>
                                        <p:tav tm="100000">
                                          <p:val>
                                            <p:strVal val="#ppt_y"/>
                                          </p:val>
                                        </p:tav>
                                      </p:tavLst>
                                    </p:anim>
                                    <p:animEffect transition="in" filter="wipe(up)">
                                      <p:cBhvr>
                                        <p:cTn id="190" dur="500"/>
                                        <p:tgtEl>
                                          <p:spTgt spid="151"/>
                                        </p:tgtEl>
                                      </p:cBhvr>
                                    </p:animEffect>
                                  </p:childTnLst>
                                </p:cTn>
                              </p:par>
                              <p:par>
                                <p:cTn id="191" presetID="12" presetClass="exit" presetSubtype="4" fill="hold" nodeType="withEffect">
                                  <p:stCondLst>
                                    <p:cond delay="1500"/>
                                  </p:stCondLst>
                                  <p:childTnLst>
                                    <p:anim calcmode="lin" valueType="num">
                                      <p:cBhvr additive="base">
                                        <p:cTn id="192" dur="500"/>
                                        <p:tgtEl>
                                          <p:spTgt spid="47"/>
                                        </p:tgtEl>
                                        <p:attrNameLst>
                                          <p:attrName>ppt_y</p:attrName>
                                        </p:attrNameLst>
                                      </p:cBhvr>
                                      <p:tavLst>
                                        <p:tav tm="0">
                                          <p:val>
                                            <p:strVal val="#ppt_y"/>
                                          </p:val>
                                        </p:tav>
                                        <p:tav tm="100000">
                                          <p:val>
                                            <p:strVal val="#ppt_y+#ppt_h*1.125000"/>
                                          </p:val>
                                        </p:tav>
                                      </p:tavLst>
                                    </p:anim>
                                    <p:animEffect transition="out" filter="wipe(down)">
                                      <p:cBhvr>
                                        <p:cTn id="193" dur="500"/>
                                        <p:tgtEl>
                                          <p:spTgt spid="47"/>
                                        </p:tgtEl>
                                      </p:cBhvr>
                                    </p:animEffect>
                                    <p:set>
                                      <p:cBhvr>
                                        <p:cTn id="194" dur="1" fill="hold">
                                          <p:stCondLst>
                                            <p:cond delay="499"/>
                                          </p:stCondLst>
                                        </p:cTn>
                                        <p:tgtEl>
                                          <p:spTgt spid="47"/>
                                        </p:tgtEl>
                                        <p:attrNameLst>
                                          <p:attrName>style.visibility</p:attrName>
                                        </p:attrNameLst>
                                      </p:cBhvr>
                                      <p:to>
                                        <p:strVal val="hidden"/>
                                      </p:to>
                                    </p:set>
                                  </p:childTnLst>
                                </p:cTn>
                              </p:par>
                              <p:par>
                                <p:cTn id="195" presetID="12" presetClass="entr" presetSubtype="4" fill="hold" nodeType="withEffect">
                                  <p:stCondLst>
                                    <p:cond delay="2000"/>
                                  </p:stCondLst>
                                  <p:childTnLst>
                                    <p:set>
                                      <p:cBhvr>
                                        <p:cTn id="196" dur="1" fill="hold">
                                          <p:stCondLst>
                                            <p:cond delay="0"/>
                                          </p:stCondLst>
                                        </p:cTn>
                                        <p:tgtEl>
                                          <p:spTgt spid="152"/>
                                        </p:tgtEl>
                                        <p:attrNameLst>
                                          <p:attrName>style.visibility</p:attrName>
                                        </p:attrNameLst>
                                      </p:cBhvr>
                                      <p:to>
                                        <p:strVal val="visible"/>
                                      </p:to>
                                    </p:set>
                                    <p:anim calcmode="lin" valueType="num">
                                      <p:cBhvr additive="base">
                                        <p:cTn id="197" dur="500"/>
                                        <p:tgtEl>
                                          <p:spTgt spid="152"/>
                                        </p:tgtEl>
                                        <p:attrNameLst>
                                          <p:attrName>ppt_y</p:attrName>
                                        </p:attrNameLst>
                                      </p:cBhvr>
                                      <p:tavLst>
                                        <p:tav tm="0">
                                          <p:val>
                                            <p:strVal val="#ppt_y+#ppt_h*1.125000"/>
                                          </p:val>
                                        </p:tav>
                                        <p:tav tm="100000">
                                          <p:val>
                                            <p:strVal val="#ppt_y"/>
                                          </p:val>
                                        </p:tav>
                                      </p:tavLst>
                                    </p:anim>
                                    <p:animEffect transition="in" filter="wipe(up)">
                                      <p:cBhvr>
                                        <p:cTn id="198" dur="500"/>
                                        <p:tgtEl>
                                          <p:spTgt spid="152"/>
                                        </p:tgtEl>
                                      </p:cBhvr>
                                    </p:animEffect>
                                  </p:childTnLst>
                                </p:cTn>
                              </p:par>
                              <p:par>
                                <p:cTn id="199" presetID="12" presetClass="exit" presetSubtype="4" fill="hold" nodeType="withEffect">
                                  <p:stCondLst>
                                    <p:cond delay="1750"/>
                                  </p:stCondLst>
                                  <p:childTnLst>
                                    <p:anim calcmode="lin" valueType="num">
                                      <p:cBhvr additive="base">
                                        <p:cTn id="200" dur="500"/>
                                        <p:tgtEl>
                                          <p:spTgt spid="9"/>
                                        </p:tgtEl>
                                        <p:attrNameLst>
                                          <p:attrName>ppt_y</p:attrName>
                                        </p:attrNameLst>
                                      </p:cBhvr>
                                      <p:tavLst>
                                        <p:tav tm="0">
                                          <p:val>
                                            <p:strVal val="#ppt_y"/>
                                          </p:val>
                                        </p:tav>
                                        <p:tav tm="100000">
                                          <p:val>
                                            <p:strVal val="#ppt_y+#ppt_h*1.125000"/>
                                          </p:val>
                                        </p:tav>
                                      </p:tavLst>
                                    </p:anim>
                                    <p:animEffect transition="out" filter="wipe(down)">
                                      <p:cBhvr>
                                        <p:cTn id="201" dur="500"/>
                                        <p:tgtEl>
                                          <p:spTgt spid="9"/>
                                        </p:tgtEl>
                                      </p:cBhvr>
                                    </p:animEffect>
                                    <p:set>
                                      <p:cBhvr>
                                        <p:cTn id="202" dur="1" fill="hold">
                                          <p:stCondLst>
                                            <p:cond delay="499"/>
                                          </p:stCondLst>
                                        </p:cTn>
                                        <p:tgtEl>
                                          <p:spTgt spid="9"/>
                                        </p:tgtEl>
                                        <p:attrNameLst>
                                          <p:attrName>style.visibility</p:attrName>
                                        </p:attrNameLst>
                                      </p:cBhvr>
                                      <p:to>
                                        <p:strVal val="hidden"/>
                                      </p:to>
                                    </p:set>
                                  </p:childTnLst>
                                </p:cTn>
                              </p:par>
                              <p:par>
                                <p:cTn id="203" presetID="12" presetClass="entr" presetSubtype="4" fill="hold" nodeType="withEffect">
                                  <p:stCondLst>
                                    <p:cond delay="2250"/>
                                  </p:stCondLst>
                                  <p:childTnLst>
                                    <p:set>
                                      <p:cBhvr>
                                        <p:cTn id="204" dur="1" fill="hold">
                                          <p:stCondLst>
                                            <p:cond delay="0"/>
                                          </p:stCondLst>
                                        </p:cTn>
                                        <p:tgtEl>
                                          <p:spTgt spid="161"/>
                                        </p:tgtEl>
                                        <p:attrNameLst>
                                          <p:attrName>style.visibility</p:attrName>
                                        </p:attrNameLst>
                                      </p:cBhvr>
                                      <p:to>
                                        <p:strVal val="visible"/>
                                      </p:to>
                                    </p:set>
                                    <p:anim calcmode="lin" valueType="num">
                                      <p:cBhvr additive="base">
                                        <p:cTn id="205" dur="500"/>
                                        <p:tgtEl>
                                          <p:spTgt spid="161"/>
                                        </p:tgtEl>
                                        <p:attrNameLst>
                                          <p:attrName>ppt_y</p:attrName>
                                        </p:attrNameLst>
                                      </p:cBhvr>
                                      <p:tavLst>
                                        <p:tav tm="0">
                                          <p:val>
                                            <p:strVal val="#ppt_y+#ppt_h*1.125000"/>
                                          </p:val>
                                        </p:tav>
                                        <p:tav tm="100000">
                                          <p:val>
                                            <p:strVal val="#ppt_y"/>
                                          </p:val>
                                        </p:tav>
                                      </p:tavLst>
                                    </p:anim>
                                    <p:animEffect transition="in" filter="wipe(up)">
                                      <p:cBhvr>
                                        <p:cTn id="206" dur="500"/>
                                        <p:tgtEl>
                                          <p:spTgt spid="161"/>
                                        </p:tgtEl>
                                      </p:cBhvr>
                                    </p:animEffect>
                                  </p:childTnLst>
                                </p:cTn>
                              </p:par>
                              <p:par>
                                <p:cTn id="207" presetID="12" presetClass="exit" presetSubtype="4" fill="hold" nodeType="withEffect">
                                  <p:stCondLst>
                                    <p:cond delay="1750"/>
                                  </p:stCondLst>
                                  <p:childTnLst>
                                    <p:anim calcmode="lin" valueType="num">
                                      <p:cBhvr additive="base">
                                        <p:cTn id="208" dur="500"/>
                                        <p:tgtEl>
                                          <p:spTgt spid="40"/>
                                        </p:tgtEl>
                                        <p:attrNameLst>
                                          <p:attrName>ppt_y</p:attrName>
                                        </p:attrNameLst>
                                      </p:cBhvr>
                                      <p:tavLst>
                                        <p:tav tm="0">
                                          <p:val>
                                            <p:strVal val="#ppt_y"/>
                                          </p:val>
                                        </p:tav>
                                        <p:tav tm="100000">
                                          <p:val>
                                            <p:strVal val="#ppt_y+#ppt_h*1.125000"/>
                                          </p:val>
                                        </p:tav>
                                      </p:tavLst>
                                    </p:anim>
                                    <p:animEffect transition="out" filter="wipe(down)">
                                      <p:cBhvr>
                                        <p:cTn id="209" dur="500"/>
                                        <p:tgtEl>
                                          <p:spTgt spid="40"/>
                                        </p:tgtEl>
                                      </p:cBhvr>
                                    </p:animEffect>
                                    <p:set>
                                      <p:cBhvr>
                                        <p:cTn id="210" dur="1" fill="hold">
                                          <p:stCondLst>
                                            <p:cond delay="499"/>
                                          </p:stCondLst>
                                        </p:cTn>
                                        <p:tgtEl>
                                          <p:spTgt spid="40"/>
                                        </p:tgtEl>
                                        <p:attrNameLst>
                                          <p:attrName>style.visibility</p:attrName>
                                        </p:attrNameLst>
                                      </p:cBhvr>
                                      <p:to>
                                        <p:strVal val="hidden"/>
                                      </p:to>
                                    </p:set>
                                  </p:childTnLst>
                                </p:cTn>
                              </p:par>
                              <p:par>
                                <p:cTn id="211" presetID="12" presetClass="entr" presetSubtype="4" fill="hold" nodeType="withEffect">
                                  <p:stCondLst>
                                    <p:cond delay="2250"/>
                                  </p:stCondLst>
                                  <p:childTnLst>
                                    <p:set>
                                      <p:cBhvr>
                                        <p:cTn id="212" dur="1" fill="hold">
                                          <p:stCondLst>
                                            <p:cond delay="0"/>
                                          </p:stCondLst>
                                        </p:cTn>
                                        <p:tgtEl>
                                          <p:spTgt spid="150"/>
                                        </p:tgtEl>
                                        <p:attrNameLst>
                                          <p:attrName>style.visibility</p:attrName>
                                        </p:attrNameLst>
                                      </p:cBhvr>
                                      <p:to>
                                        <p:strVal val="visible"/>
                                      </p:to>
                                    </p:set>
                                    <p:anim calcmode="lin" valueType="num">
                                      <p:cBhvr additive="base">
                                        <p:cTn id="213" dur="500"/>
                                        <p:tgtEl>
                                          <p:spTgt spid="150"/>
                                        </p:tgtEl>
                                        <p:attrNameLst>
                                          <p:attrName>ppt_y</p:attrName>
                                        </p:attrNameLst>
                                      </p:cBhvr>
                                      <p:tavLst>
                                        <p:tav tm="0">
                                          <p:val>
                                            <p:strVal val="#ppt_y+#ppt_h*1.125000"/>
                                          </p:val>
                                        </p:tav>
                                        <p:tav tm="100000">
                                          <p:val>
                                            <p:strVal val="#ppt_y"/>
                                          </p:val>
                                        </p:tav>
                                      </p:tavLst>
                                    </p:anim>
                                    <p:animEffect transition="in" filter="wipe(up)">
                                      <p:cBhvr>
                                        <p:cTn id="214" dur="500"/>
                                        <p:tgtEl>
                                          <p:spTgt spid="150"/>
                                        </p:tgtEl>
                                      </p:cBhvr>
                                    </p:animEffect>
                                  </p:childTnLst>
                                </p:cTn>
                              </p:par>
                              <p:par>
                                <p:cTn id="215" presetID="12" presetClass="exit" presetSubtype="4" fill="hold" nodeType="withEffect">
                                  <p:stCondLst>
                                    <p:cond delay="1500"/>
                                  </p:stCondLst>
                                  <p:childTnLst>
                                    <p:anim calcmode="lin" valueType="num">
                                      <p:cBhvr additive="base">
                                        <p:cTn id="216" dur="500"/>
                                        <p:tgtEl>
                                          <p:spTgt spid="26"/>
                                        </p:tgtEl>
                                        <p:attrNameLst>
                                          <p:attrName>ppt_y</p:attrName>
                                        </p:attrNameLst>
                                      </p:cBhvr>
                                      <p:tavLst>
                                        <p:tav tm="0">
                                          <p:val>
                                            <p:strVal val="#ppt_y"/>
                                          </p:val>
                                        </p:tav>
                                        <p:tav tm="100000">
                                          <p:val>
                                            <p:strVal val="#ppt_y+#ppt_h*1.125000"/>
                                          </p:val>
                                        </p:tav>
                                      </p:tavLst>
                                    </p:anim>
                                    <p:animEffect transition="out" filter="wipe(down)">
                                      <p:cBhvr>
                                        <p:cTn id="217" dur="500"/>
                                        <p:tgtEl>
                                          <p:spTgt spid="26"/>
                                        </p:tgtEl>
                                      </p:cBhvr>
                                    </p:animEffect>
                                    <p:set>
                                      <p:cBhvr>
                                        <p:cTn id="218" dur="1" fill="hold">
                                          <p:stCondLst>
                                            <p:cond delay="499"/>
                                          </p:stCondLst>
                                        </p:cTn>
                                        <p:tgtEl>
                                          <p:spTgt spid="26"/>
                                        </p:tgtEl>
                                        <p:attrNameLst>
                                          <p:attrName>style.visibility</p:attrName>
                                        </p:attrNameLst>
                                      </p:cBhvr>
                                      <p:to>
                                        <p:strVal val="hidden"/>
                                      </p:to>
                                    </p:set>
                                  </p:childTnLst>
                                </p:cTn>
                              </p:par>
                              <p:par>
                                <p:cTn id="219" presetID="12" presetClass="entr" presetSubtype="4" fill="hold" nodeType="withEffect">
                                  <p:stCondLst>
                                    <p:cond delay="2000"/>
                                  </p:stCondLst>
                                  <p:childTnLst>
                                    <p:set>
                                      <p:cBhvr>
                                        <p:cTn id="220" dur="1" fill="hold">
                                          <p:stCondLst>
                                            <p:cond delay="0"/>
                                          </p:stCondLst>
                                        </p:cTn>
                                        <p:tgtEl>
                                          <p:spTgt spid="160"/>
                                        </p:tgtEl>
                                        <p:attrNameLst>
                                          <p:attrName>style.visibility</p:attrName>
                                        </p:attrNameLst>
                                      </p:cBhvr>
                                      <p:to>
                                        <p:strVal val="visible"/>
                                      </p:to>
                                    </p:set>
                                    <p:anim calcmode="lin" valueType="num">
                                      <p:cBhvr additive="base">
                                        <p:cTn id="221" dur="500"/>
                                        <p:tgtEl>
                                          <p:spTgt spid="160"/>
                                        </p:tgtEl>
                                        <p:attrNameLst>
                                          <p:attrName>ppt_y</p:attrName>
                                        </p:attrNameLst>
                                      </p:cBhvr>
                                      <p:tavLst>
                                        <p:tav tm="0">
                                          <p:val>
                                            <p:strVal val="#ppt_y+#ppt_h*1.125000"/>
                                          </p:val>
                                        </p:tav>
                                        <p:tav tm="100000">
                                          <p:val>
                                            <p:strVal val="#ppt_y"/>
                                          </p:val>
                                        </p:tav>
                                      </p:tavLst>
                                    </p:anim>
                                    <p:animEffect transition="in" filter="wipe(up)">
                                      <p:cBhvr>
                                        <p:cTn id="222" dur="500"/>
                                        <p:tgtEl>
                                          <p:spTgt spid="160"/>
                                        </p:tgtEl>
                                      </p:cBhvr>
                                    </p:animEffect>
                                  </p:childTnLst>
                                </p:cTn>
                              </p:par>
                              <p:par>
                                <p:cTn id="223" presetID="12" presetClass="exit" presetSubtype="4" fill="hold" nodeType="withEffect">
                                  <p:stCondLst>
                                    <p:cond delay="1250"/>
                                  </p:stCondLst>
                                  <p:childTnLst>
                                    <p:anim calcmode="lin" valueType="num">
                                      <p:cBhvr additive="base">
                                        <p:cTn id="224" dur="500"/>
                                        <p:tgtEl>
                                          <p:spTgt spid="49"/>
                                        </p:tgtEl>
                                        <p:attrNameLst>
                                          <p:attrName>ppt_y</p:attrName>
                                        </p:attrNameLst>
                                      </p:cBhvr>
                                      <p:tavLst>
                                        <p:tav tm="0">
                                          <p:val>
                                            <p:strVal val="#ppt_y"/>
                                          </p:val>
                                        </p:tav>
                                        <p:tav tm="100000">
                                          <p:val>
                                            <p:strVal val="#ppt_y+#ppt_h*1.125000"/>
                                          </p:val>
                                        </p:tav>
                                      </p:tavLst>
                                    </p:anim>
                                    <p:animEffect transition="out" filter="wipe(down)">
                                      <p:cBhvr>
                                        <p:cTn id="225" dur="500"/>
                                        <p:tgtEl>
                                          <p:spTgt spid="49"/>
                                        </p:tgtEl>
                                      </p:cBhvr>
                                    </p:animEffect>
                                    <p:set>
                                      <p:cBhvr>
                                        <p:cTn id="226" dur="1" fill="hold">
                                          <p:stCondLst>
                                            <p:cond delay="499"/>
                                          </p:stCondLst>
                                        </p:cTn>
                                        <p:tgtEl>
                                          <p:spTgt spid="49"/>
                                        </p:tgtEl>
                                        <p:attrNameLst>
                                          <p:attrName>style.visibility</p:attrName>
                                        </p:attrNameLst>
                                      </p:cBhvr>
                                      <p:to>
                                        <p:strVal val="hidden"/>
                                      </p:to>
                                    </p:set>
                                  </p:childTnLst>
                                </p:cTn>
                              </p:par>
                              <p:par>
                                <p:cTn id="227" presetID="12" presetClass="entr" presetSubtype="4" fill="hold" nodeType="withEffect">
                                  <p:stCondLst>
                                    <p:cond delay="1750"/>
                                  </p:stCondLst>
                                  <p:childTnLst>
                                    <p:set>
                                      <p:cBhvr>
                                        <p:cTn id="228" dur="1" fill="hold">
                                          <p:stCondLst>
                                            <p:cond delay="0"/>
                                          </p:stCondLst>
                                        </p:cTn>
                                        <p:tgtEl>
                                          <p:spTgt spid="153"/>
                                        </p:tgtEl>
                                        <p:attrNameLst>
                                          <p:attrName>style.visibility</p:attrName>
                                        </p:attrNameLst>
                                      </p:cBhvr>
                                      <p:to>
                                        <p:strVal val="visible"/>
                                      </p:to>
                                    </p:set>
                                    <p:anim calcmode="lin" valueType="num">
                                      <p:cBhvr additive="base">
                                        <p:cTn id="229" dur="500"/>
                                        <p:tgtEl>
                                          <p:spTgt spid="153"/>
                                        </p:tgtEl>
                                        <p:attrNameLst>
                                          <p:attrName>ppt_y</p:attrName>
                                        </p:attrNameLst>
                                      </p:cBhvr>
                                      <p:tavLst>
                                        <p:tav tm="0">
                                          <p:val>
                                            <p:strVal val="#ppt_y+#ppt_h*1.125000"/>
                                          </p:val>
                                        </p:tav>
                                        <p:tav tm="100000">
                                          <p:val>
                                            <p:strVal val="#ppt_y"/>
                                          </p:val>
                                        </p:tav>
                                      </p:tavLst>
                                    </p:anim>
                                    <p:animEffect transition="in" filter="wipe(up)">
                                      <p:cBhvr>
                                        <p:cTn id="230" dur="500"/>
                                        <p:tgtEl>
                                          <p:spTgt spid="153"/>
                                        </p:tgtEl>
                                      </p:cBhvr>
                                    </p:animEffect>
                                  </p:childTnLst>
                                </p:cTn>
                              </p:par>
                              <p:par>
                                <p:cTn id="231" presetID="12" presetClass="exit" presetSubtype="4" fill="hold" nodeType="withEffect">
                                  <p:stCondLst>
                                    <p:cond delay="1750"/>
                                  </p:stCondLst>
                                  <p:childTnLst>
                                    <p:anim calcmode="lin" valueType="num">
                                      <p:cBhvr additive="base">
                                        <p:cTn id="232" dur="500"/>
                                        <p:tgtEl>
                                          <p:spTgt spid="36"/>
                                        </p:tgtEl>
                                        <p:attrNameLst>
                                          <p:attrName>ppt_y</p:attrName>
                                        </p:attrNameLst>
                                      </p:cBhvr>
                                      <p:tavLst>
                                        <p:tav tm="0">
                                          <p:val>
                                            <p:strVal val="#ppt_y"/>
                                          </p:val>
                                        </p:tav>
                                        <p:tav tm="100000">
                                          <p:val>
                                            <p:strVal val="#ppt_y+#ppt_h*1.125000"/>
                                          </p:val>
                                        </p:tav>
                                      </p:tavLst>
                                    </p:anim>
                                    <p:animEffect transition="out" filter="wipe(down)">
                                      <p:cBhvr>
                                        <p:cTn id="233" dur="500"/>
                                        <p:tgtEl>
                                          <p:spTgt spid="36"/>
                                        </p:tgtEl>
                                      </p:cBhvr>
                                    </p:animEffect>
                                    <p:set>
                                      <p:cBhvr>
                                        <p:cTn id="234" dur="1" fill="hold">
                                          <p:stCondLst>
                                            <p:cond delay="499"/>
                                          </p:stCondLst>
                                        </p:cTn>
                                        <p:tgtEl>
                                          <p:spTgt spid="36"/>
                                        </p:tgtEl>
                                        <p:attrNameLst>
                                          <p:attrName>style.visibility</p:attrName>
                                        </p:attrNameLst>
                                      </p:cBhvr>
                                      <p:to>
                                        <p:strVal val="hidden"/>
                                      </p:to>
                                    </p:set>
                                  </p:childTnLst>
                                </p:cTn>
                              </p:par>
                              <p:par>
                                <p:cTn id="235" presetID="12" presetClass="entr" presetSubtype="4" fill="hold" nodeType="withEffect">
                                  <p:stCondLst>
                                    <p:cond delay="2250"/>
                                  </p:stCondLst>
                                  <p:childTnLst>
                                    <p:set>
                                      <p:cBhvr>
                                        <p:cTn id="236" dur="1" fill="hold">
                                          <p:stCondLst>
                                            <p:cond delay="0"/>
                                          </p:stCondLst>
                                        </p:cTn>
                                        <p:tgtEl>
                                          <p:spTgt spid="158"/>
                                        </p:tgtEl>
                                        <p:attrNameLst>
                                          <p:attrName>style.visibility</p:attrName>
                                        </p:attrNameLst>
                                      </p:cBhvr>
                                      <p:to>
                                        <p:strVal val="visible"/>
                                      </p:to>
                                    </p:set>
                                    <p:anim calcmode="lin" valueType="num">
                                      <p:cBhvr additive="base">
                                        <p:cTn id="237" dur="500"/>
                                        <p:tgtEl>
                                          <p:spTgt spid="158"/>
                                        </p:tgtEl>
                                        <p:attrNameLst>
                                          <p:attrName>ppt_y</p:attrName>
                                        </p:attrNameLst>
                                      </p:cBhvr>
                                      <p:tavLst>
                                        <p:tav tm="0">
                                          <p:val>
                                            <p:strVal val="#ppt_y+#ppt_h*1.125000"/>
                                          </p:val>
                                        </p:tav>
                                        <p:tav tm="100000">
                                          <p:val>
                                            <p:strVal val="#ppt_y"/>
                                          </p:val>
                                        </p:tav>
                                      </p:tavLst>
                                    </p:anim>
                                    <p:animEffect transition="in" filter="wipe(up)">
                                      <p:cBhvr>
                                        <p:cTn id="238" dur="500"/>
                                        <p:tgtEl>
                                          <p:spTgt spid="158"/>
                                        </p:tgtEl>
                                      </p:cBhvr>
                                    </p:animEffect>
                                  </p:childTnLst>
                                </p:cTn>
                              </p:par>
                              <p:par>
                                <p:cTn id="239" presetID="12" presetClass="exit" presetSubtype="4" fill="hold" nodeType="withEffect">
                                  <p:stCondLst>
                                    <p:cond delay="1500"/>
                                  </p:stCondLst>
                                  <p:childTnLst>
                                    <p:anim calcmode="lin" valueType="num">
                                      <p:cBhvr additive="base">
                                        <p:cTn id="240" dur="500"/>
                                        <p:tgtEl>
                                          <p:spTgt spid="30"/>
                                        </p:tgtEl>
                                        <p:attrNameLst>
                                          <p:attrName>ppt_y</p:attrName>
                                        </p:attrNameLst>
                                      </p:cBhvr>
                                      <p:tavLst>
                                        <p:tav tm="0">
                                          <p:val>
                                            <p:strVal val="#ppt_y"/>
                                          </p:val>
                                        </p:tav>
                                        <p:tav tm="100000">
                                          <p:val>
                                            <p:strVal val="#ppt_y+#ppt_h*1.125000"/>
                                          </p:val>
                                        </p:tav>
                                      </p:tavLst>
                                    </p:anim>
                                    <p:animEffect transition="out" filter="wipe(down)">
                                      <p:cBhvr>
                                        <p:cTn id="241" dur="500"/>
                                        <p:tgtEl>
                                          <p:spTgt spid="30"/>
                                        </p:tgtEl>
                                      </p:cBhvr>
                                    </p:animEffect>
                                    <p:set>
                                      <p:cBhvr>
                                        <p:cTn id="242" dur="1" fill="hold">
                                          <p:stCondLst>
                                            <p:cond delay="499"/>
                                          </p:stCondLst>
                                        </p:cTn>
                                        <p:tgtEl>
                                          <p:spTgt spid="30"/>
                                        </p:tgtEl>
                                        <p:attrNameLst>
                                          <p:attrName>style.visibility</p:attrName>
                                        </p:attrNameLst>
                                      </p:cBhvr>
                                      <p:to>
                                        <p:strVal val="hidden"/>
                                      </p:to>
                                    </p:set>
                                  </p:childTnLst>
                                </p:cTn>
                              </p:par>
                              <p:par>
                                <p:cTn id="243" presetID="12" presetClass="entr" presetSubtype="4" fill="hold" nodeType="withEffect">
                                  <p:stCondLst>
                                    <p:cond delay="2000"/>
                                  </p:stCondLst>
                                  <p:childTnLst>
                                    <p:set>
                                      <p:cBhvr>
                                        <p:cTn id="244" dur="1" fill="hold">
                                          <p:stCondLst>
                                            <p:cond delay="0"/>
                                          </p:stCondLst>
                                        </p:cTn>
                                        <p:tgtEl>
                                          <p:spTgt spid="154"/>
                                        </p:tgtEl>
                                        <p:attrNameLst>
                                          <p:attrName>style.visibility</p:attrName>
                                        </p:attrNameLst>
                                      </p:cBhvr>
                                      <p:to>
                                        <p:strVal val="visible"/>
                                      </p:to>
                                    </p:set>
                                    <p:anim calcmode="lin" valueType="num">
                                      <p:cBhvr additive="base">
                                        <p:cTn id="245" dur="500"/>
                                        <p:tgtEl>
                                          <p:spTgt spid="154"/>
                                        </p:tgtEl>
                                        <p:attrNameLst>
                                          <p:attrName>ppt_y</p:attrName>
                                        </p:attrNameLst>
                                      </p:cBhvr>
                                      <p:tavLst>
                                        <p:tav tm="0">
                                          <p:val>
                                            <p:strVal val="#ppt_y+#ppt_h*1.125000"/>
                                          </p:val>
                                        </p:tav>
                                        <p:tav tm="100000">
                                          <p:val>
                                            <p:strVal val="#ppt_y"/>
                                          </p:val>
                                        </p:tav>
                                      </p:tavLst>
                                    </p:anim>
                                    <p:animEffect transition="in" filter="wipe(up)">
                                      <p:cBhvr>
                                        <p:cTn id="246" dur="500"/>
                                        <p:tgtEl>
                                          <p:spTgt spid="154"/>
                                        </p:tgtEl>
                                      </p:cBhvr>
                                    </p:animEffect>
                                  </p:childTnLst>
                                </p:cTn>
                              </p:par>
                              <p:par>
                                <p:cTn id="247" presetID="12" presetClass="exit" presetSubtype="4" fill="hold" nodeType="withEffect">
                                  <p:stCondLst>
                                    <p:cond delay="1500"/>
                                  </p:stCondLst>
                                  <p:childTnLst>
                                    <p:anim calcmode="lin" valueType="num">
                                      <p:cBhvr additive="base">
                                        <p:cTn id="248" dur="500"/>
                                        <p:tgtEl>
                                          <p:spTgt spid="33"/>
                                        </p:tgtEl>
                                        <p:attrNameLst>
                                          <p:attrName>ppt_y</p:attrName>
                                        </p:attrNameLst>
                                      </p:cBhvr>
                                      <p:tavLst>
                                        <p:tav tm="0">
                                          <p:val>
                                            <p:strVal val="#ppt_y"/>
                                          </p:val>
                                        </p:tav>
                                        <p:tav tm="100000">
                                          <p:val>
                                            <p:strVal val="#ppt_y+#ppt_h*1.125000"/>
                                          </p:val>
                                        </p:tav>
                                      </p:tavLst>
                                    </p:anim>
                                    <p:animEffect transition="out" filter="wipe(down)">
                                      <p:cBhvr>
                                        <p:cTn id="249" dur="500"/>
                                        <p:tgtEl>
                                          <p:spTgt spid="33"/>
                                        </p:tgtEl>
                                      </p:cBhvr>
                                    </p:animEffect>
                                    <p:set>
                                      <p:cBhvr>
                                        <p:cTn id="250" dur="1" fill="hold">
                                          <p:stCondLst>
                                            <p:cond delay="499"/>
                                          </p:stCondLst>
                                        </p:cTn>
                                        <p:tgtEl>
                                          <p:spTgt spid="33"/>
                                        </p:tgtEl>
                                        <p:attrNameLst>
                                          <p:attrName>style.visibility</p:attrName>
                                        </p:attrNameLst>
                                      </p:cBhvr>
                                      <p:to>
                                        <p:strVal val="hidden"/>
                                      </p:to>
                                    </p:set>
                                  </p:childTnLst>
                                </p:cTn>
                              </p:par>
                              <p:par>
                                <p:cTn id="251" presetID="12" presetClass="entr" presetSubtype="4" fill="hold" nodeType="withEffect">
                                  <p:stCondLst>
                                    <p:cond delay="2000"/>
                                  </p:stCondLst>
                                  <p:childTnLst>
                                    <p:set>
                                      <p:cBhvr>
                                        <p:cTn id="252" dur="1" fill="hold">
                                          <p:stCondLst>
                                            <p:cond delay="0"/>
                                          </p:stCondLst>
                                        </p:cTn>
                                        <p:tgtEl>
                                          <p:spTgt spid="156"/>
                                        </p:tgtEl>
                                        <p:attrNameLst>
                                          <p:attrName>style.visibility</p:attrName>
                                        </p:attrNameLst>
                                      </p:cBhvr>
                                      <p:to>
                                        <p:strVal val="visible"/>
                                      </p:to>
                                    </p:set>
                                    <p:anim calcmode="lin" valueType="num">
                                      <p:cBhvr additive="base">
                                        <p:cTn id="253" dur="500"/>
                                        <p:tgtEl>
                                          <p:spTgt spid="156"/>
                                        </p:tgtEl>
                                        <p:attrNameLst>
                                          <p:attrName>ppt_y</p:attrName>
                                        </p:attrNameLst>
                                      </p:cBhvr>
                                      <p:tavLst>
                                        <p:tav tm="0">
                                          <p:val>
                                            <p:strVal val="#ppt_y+#ppt_h*1.125000"/>
                                          </p:val>
                                        </p:tav>
                                        <p:tav tm="100000">
                                          <p:val>
                                            <p:strVal val="#ppt_y"/>
                                          </p:val>
                                        </p:tav>
                                      </p:tavLst>
                                    </p:anim>
                                    <p:animEffect transition="in" filter="wipe(up)">
                                      <p:cBhvr>
                                        <p:cTn id="254" dur="500"/>
                                        <p:tgtEl>
                                          <p:spTgt spid="156"/>
                                        </p:tgtEl>
                                      </p:cBhvr>
                                    </p:animEffect>
                                  </p:childTnLst>
                                </p:cTn>
                              </p:par>
                              <p:par>
                                <p:cTn id="255" presetID="12" presetClass="exit" presetSubtype="4" fill="hold" nodeType="withEffect">
                                  <p:stCondLst>
                                    <p:cond delay="1250"/>
                                  </p:stCondLst>
                                  <p:childTnLst>
                                    <p:anim calcmode="lin" valueType="num">
                                      <p:cBhvr additive="base">
                                        <p:cTn id="256" dur="500"/>
                                        <p:tgtEl>
                                          <p:spTgt spid="31"/>
                                        </p:tgtEl>
                                        <p:attrNameLst>
                                          <p:attrName>ppt_y</p:attrName>
                                        </p:attrNameLst>
                                      </p:cBhvr>
                                      <p:tavLst>
                                        <p:tav tm="0">
                                          <p:val>
                                            <p:strVal val="#ppt_y"/>
                                          </p:val>
                                        </p:tav>
                                        <p:tav tm="100000">
                                          <p:val>
                                            <p:strVal val="#ppt_y+#ppt_h*1.125000"/>
                                          </p:val>
                                        </p:tav>
                                      </p:tavLst>
                                    </p:anim>
                                    <p:animEffect transition="out" filter="wipe(down)">
                                      <p:cBhvr>
                                        <p:cTn id="257" dur="500"/>
                                        <p:tgtEl>
                                          <p:spTgt spid="31"/>
                                        </p:tgtEl>
                                      </p:cBhvr>
                                    </p:animEffect>
                                    <p:set>
                                      <p:cBhvr>
                                        <p:cTn id="258" dur="1" fill="hold">
                                          <p:stCondLst>
                                            <p:cond delay="499"/>
                                          </p:stCondLst>
                                        </p:cTn>
                                        <p:tgtEl>
                                          <p:spTgt spid="31"/>
                                        </p:tgtEl>
                                        <p:attrNameLst>
                                          <p:attrName>style.visibility</p:attrName>
                                        </p:attrNameLst>
                                      </p:cBhvr>
                                      <p:to>
                                        <p:strVal val="hidden"/>
                                      </p:to>
                                    </p:set>
                                  </p:childTnLst>
                                </p:cTn>
                              </p:par>
                              <p:par>
                                <p:cTn id="259" presetID="12" presetClass="entr" presetSubtype="4" fill="hold" nodeType="withEffect">
                                  <p:stCondLst>
                                    <p:cond delay="1750"/>
                                  </p:stCondLst>
                                  <p:childTnLst>
                                    <p:set>
                                      <p:cBhvr>
                                        <p:cTn id="260" dur="1" fill="hold">
                                          <p:stCondLst>
                                            <p:cond delay="0"/>
                                          </p:stCondLst>
                                        </p:cTn>
                                        <p:tgtEl>
                                          <p:spTgt spid="155"/>
                                        </p:tgtEl>
                                        <p:attrNameLst>
                                          <p:attrName>style.visibility</p:attrName>
                                        </p:attrNameLst>
                                      </p:cBhvr>
                                      <p:to>
                                        <p:strVal val="visible"/>
                                      </p:to>
                                    </p:set>
                                    <p:anim calcmode="lin" valueType="num">
                                      <p:cBhvr additive="base">
                                        <p:cTn id="261" dur="500"/>
                                        <p:tgtEl>
                                          <p:spTgt spid="155"/>
                                        </p:tgtEl>
                                        <p:attrNameLst>
                                          <p:attrName>ppt_y</p:attrName>
                                        </p:attrNameLst>
                                      </p:cBhvr>
                                      <p:tavLst>
                                        <p:tav tm="0">
                                          <p:val>
                                            <p:strVal val="#ppt_y+#ppt_h*1.125000"/>
                                          </p:val>
                                        </p:tav>
                                        <p:tav tm="100000">
                                          <p:val>
                                            <p:strVal val="#ppt_y"/>
                                          </p:val>
                                        </p:tav>
                                      </p:tavLst>
                                    </p:anim>
                                    <p:animEffect transition="in" filter="wipe(up)">
                                      <p:cBhvr>
                                        <p:cTn id="262" dur="500"/>
                                        <p:tgtEl>
                                          <p:spTgt spid="155"/>
                                        </p:tgtEl>
                                      </p:cBhvr>
                                    </p:animEffect>
                                  </p:childTnLst>
                                </p:cTn>
                              </p:par>
                              <p:par>
                                <p:cTn id="263" presetID="12" presetClass="exit" presetSubtype="4" fill="hold" nodeType="withEffect">
                                  <p:stCondLst>
                                    <p:cond delay="1500"/>
                                  </p:stCondLst>
                                  <p:childTnLst>
                                    <p:anim calcmode="lin" valueType="num">
                                      <p:cBhvr additive="base">
                                        <p:cTn id="264" dur="500"/>
                                        <p:tgtEl>
                                          <p:spTgt spid="116"/>
                                        </p:tgtEl>
                                        <p:attrNameLst>
                                          <p:attrName>ppt_y</p:attrName>
                                        </p:attrNameLst>
                                      </p:cBhvr>
                                      <p:tavLst>
                                        <p:tav tm="0">
                                          <p:val>
                                            <p:strVal val="#ppt_y"/>
                                          </p:val>
                                        </p:tav>
                                        <p:tav tm="100000">
                                          <p:val>
                                            <p:strVal val="#ppt_y+#ppt_h*1.125000"/>
                                          </p:val>
                                        </p:tav>
                                      </p:tavLst>
                                    </p:anim>
                                    <p:animEffect transition="out" filter="wipe(down)">
                                      <p:cBhvr>
                                        <p:cTn id="265" dur="500"/>
                                        <p:tgtEl>
                                          <p:spTgt spid="116"/>
                                        </p:tgtEl>
                                      </p:cBhvr>
                                    </p:animEffect>
                                    <p:set>
                                      <p:cBhvr>
                                        <p:cTn id="266" dur="1" fill="hold">
                                          <p:stCondLst>
                                            <p:cond delay="499"/>
                                          </p:stCondLst>
                                        </p:cTn>
                                        <p:tgtEl>
                                          <p:spTgt spid="116"/>
                                        </p:tgtEl>
                                        <p:attrNameLst>
                                          <p:attrName>style.visibility</p:attrName>
                                        </p:attrNameLst>
                                      </p:cBhvr>
                                      <p:to>
                                        <p:strVal val="hidden"/>
                                      </p:to>
                                    </p:set>
                                  </p:childTnLst>
                                </p:cTn>
                              </p:par>
                              <p:par>
                                <p:cTn id="267" presetID="12" presetClass="entr" presetSubtype="4" fill="hold" nodeType="withEffect">
                                  <p:stCondLst>
                                    <p:cond delay="2000"/>
                                  </p:stCondLst>
                                  <p:childTnLst>
                                    <p:set>
                                      <p:cBhvr>
                                        <p:cTn id="268" dur="1" fill="hold">
                                          <p:stCondLst>
                                            <p:cond delay="0"/>
                                          </p:stCondLst>
                                        </p:cTn>
                                        <p:tgtEl>
                                          <p:spTgt spid="132"/>
                                        </p:tgtEl>
                                        <p:attrNameLst>
                                          <p:attrName>style.visibility</p:attrName>
                                        </p:attrNameLst>
                                      </p:cBhvr>
                                      <p:to>
                                        <p:strVal val="visible"/>
                                      </p:to>
                                    </p:set>
                                    <p:anim calcmode="lin" valueType="num">
                                      <p:cBhvr additive="base">
                                        <p:cTn id="269" dur="500"/>
                                        <p:tgtEl>
                                          <p:spTgt spid="132"/>
                                        </p:tgtEl>
                                        <p:attrNameLst>
                                          <p:attrName>ppt_y</p:attrName>
                                        </p:attrNameLst>
                                      </p:cBhvr>
                                      <p:tavLst>
                                        <p:tav tm="0">
                                          <p:val>
                                            <p:strVal val="#ppt_y+#ppt_h*1.125000"/>
                                          </p:val>
                                        </p:tav>
                                        <p:tav tm="100000">
                                          <p:val>
                                            <p:strVal val="#ppt_y"/>
                                          </p:val>
                                        </p:tav>
                                      </p:tavLst>
                                    </p:anim>
                                    <p:animEffect transition="in" filter="wipe(up)">
                                      <p:cBhvr>
                                        <p:cTn id="270" dur="500"/>
                                        <p:tgtEl>
                                          <p:spTgt spid="132"/>
                                        </p:tgtEl>
                                      </p:cBhvr>
                                    </p:animEffect>
                                  </p:childTnLst>
                                </p:cTn>
                              </p:par>
                              <p:par>
                                <p:cTn id="271" presetID="12" presetClass="exit" presetSubtype="4" fill="hold" nodeType="withEffect">
                                  <p:stCondLst>
                                    <p:cond delay="2000"/>
                                  </p:stCondLst>
                                  <p:childTnLst>
                                    <p:anim calcmode="lin" valueType="num">
                                      <p:cBhvr additive="base">
                                        <p:cTn id="272" dur="500"/>
                                        <p:tgtEl>
                                          <p:spTgt spid="10"/>
                                        </p:tgtEl>
                                        <p:attrNameLst>
                                          <p:attrName>ppt_y</p:attrName>
                                        </p:attrNameLst>
                                      </p:cBhvr>
                                      <p:tavLst>
                                        <p:tav tm="0">
                                          <p:val>
                                            <p:strVal val="#ppt_y"/>
                                          </p:val>
                                        </p:tav>
                                        <p:tav tm="100000">
                                          <p:val>
                                            <p:strVal val="#ppt_y+#ppt_h*1.125000"/>
                                          </p:val>
                                        </p:tav>
                                      </p:tavLst>
                                    </p:anim>
                                    <p:animEffect transition="out" filter="wipe(down)">
                                      <p:cBhvr>
                                        <p:cTn id="273" dur="500"/>
                                        <p:tgtEl>
                                          <p:spTgt spid="10"/>
                                        </p:tgtEl>
                                      </p:cBhvr>
                                    </p:animEffect>
                                    <p:set>
                                      <p:cBhvr>
                                        <p:cTn id="274" dur="1" fill="hold">
                                          <p:stCondLst>
                                            <p:cond delay="499"/>
                                          </p:stCondLst>
                                        </p:cTn>
                                        <p:tgtEl>
                                          <p:spTgt spid="10"/>
                                        </p:tgtEl>
                                        <p:attrNameLst>
                                          <p:attrName>style.visibility</p:attrName>
                                        </p:attrNameLst>
                                      </p:cBhvr>
                                      <p:to>
                                        <p:strVal val="hidden"/>
                                      </p:to>
                                    </p:set>
                                  </p:childTnLst>
                                </p:cTn>
                              </p:par>
                              <p:par>
                                <p:cTn id="275" presetID="12" presetClass="entr" presetSubtype="4" fill="hold" nodeType="withEffect">
                                  <p:stCondLst>
                                    <p:cond delay="2500"/>
                                  </p:stCondLst>
                                  <p:childTnLst>
                                    <p:set>
                                      <p:cBhvr>
                                        <p:cTn id="276" dur="1" fill="hold">
                                          <p:stCondLst>
                                            <p:cond delay="0"/>
                                          </p:stCondLst>
                                        </p:cTn>
                                        <p:tgtEl>
                                          <p:spTgt spid="162"/>
                                        </p:tgtEl>
                                        <p:attrNameLst>
                                          <p:attrName>style.visibility</p:attrName>
                                        </p:attrNameLst>
                                      </p:cBhvr>
                                      <p:to>
                                        <p:strVal val="visible"/>
                                      </p:to>
                                    </p:set>
                                    <p:anim calcmode="lin" valueType="num">
                                      <p:cBhvr additive="base">
                                        <p:cTn id="277" dur="500"/>
                                        <p:tgtEl>
                                          <p:spTgt spid="162"/>
                                        </p:tgtEl>
                                        <p:attrNameLst>
                                          <p:attrName>ppt_y</p:attrName>
                                        </p:attrNameLst>
                                      </p:cBhvr>
                                      <p:tavLst>
                                        <p:tav tm="0">
                                          <p:val>
                                            <p:strVal val="#ppt_y+#ppt_h*1.125000"/>
                                          </p:val>
                                        </p:tav>
                                        <p:tav tm="100000">
                                          <p:val>
                                            <p:strVal val="#ppt_y"/>
                                          </p:val>
                                        </p:tav>
                                      </p:tavLst>
                                    </p:anim>
                                    <p:animEffect transition="in" filter="wipe(up)">
                                      <p:cBhvr>
                                        <p:cTn id="278"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2-10-26 at 2.43.56 PM.png"/>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8783"/>
                    </a14:imgEffect>
                  </a14:imgLayer>
                </a14:imgProps>
              </a:ext>
              <a:ext uri="{28A0092B-C50C-407E-A947-70E740481C1C}">
                <a14:useLocalDpi xmlns:a14="http://schemas.microsoft.com/office/drawing/2010/main" val="0"/>
              </a:ext>
            </a:extLst>
          </a:blip>
          <a:srcRect t="12202" b="11686"/>
          <a:stretch/>
        </p:blipFill>
        <p:spPr>
          <a:xfrm>
            <a:off x="-12828" y="1"/>
            <a:ext cx="12448420" cy="6994524"/>
          </a:xfrm>
          <a:prstGeom prst="rect">
            <a:avLst/>
          </a:prstGeom>
        </p:spPr>
      </p:pic>
      <p:sp>
        <p:nvSpPr>
          <p:cNvPr id="7" name="Oval 6"/>
          <p:cNvSpPr/>
          <p:nvPr/>
        </p:nvSpPr>
        <p:spPr>
          <a:xfrm>
            <a:off x="1063013" y="4103773"/>
            <a:ext cx="2387864" cy="238786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numCol="1" rtlCol="0" anchor="ctr">
            <a:noAutofit/>
          </a:bodyPr>
          <a:lstStyle/>
          <a:p>
            <a:pPr algn="ctr"/>
            <a:r>
              <a:rPr lang="en-US" sz="2400" b="1" dirty="0">
                <a:solidFill>
                  <a:srgbClr val="FFFFFF"/>
                </a:solidFill>
                <a:latin typeface="Segoe UI Light"/>
              </a:rPr>
              <a:t>STRUCTURE</a:t>
            </a:r>
          </a:p>
        </p:txBody>
      </p:sp>
      <p:sp>
        <p:nvSpPr>
          <p:cNvPr id="8" name="Oval 7"/>
          <p:cNvSpPr/>
          <p:nvPr/>
        </p:nvSpPr>
        <p:spPr>
          <a:xfrm>
            <a:off x="5127928" y="4103773"/>
            <a:ext cx="2387864" cy="238786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numCol="1" rtlCol="0" anchor="ctr">
            <a:noAutofit/>
          </a:bodyPr>
          <a:lstStyle/>
          <a:p>
            <a:pPr algn="ctr"/>
            <a:r>
              <a:rPr lang="en-US" sz="2400" b="1" dirty="0">
                <a:solidFill>
                  <a:srgbClr val="FFFFFF"/>
                </a:solidFill>
                <a:latin typeface="Segoe UI Light"/>
              </a:rPr>
              <a:t>PROCESS</a:t>
            </a:r>
          </a:p>
        </p:txBody>
      </p:sp>
      <p:sp>
        <p:nvSpPr>
          <p:cNvPr id="9" name="Oval 8"/>
          <p:cNvSpPr/>
          <p:nvPr/>
        </p:nvSpPr>
        <p:spPr>
          <a:xfrm>
            <a:off x="8985597" y="4103773"/>
            <a:ext cx="2387864" cy="238786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numCol="1" rtlCol="0" anchor="ctr">
            <a:noAutofit/>
          </a:bodyPr>
          <a:lstStyle/>
          <a:p>
            <a:pPr algn="ctr"/>
            <a:r>
              <a:rPr lang="en-US" sz="2400" b="1" dirty="0">
                <a:solidFill>
                  <a:srgbClr val="FFFFFF"/>
                </a:solidFill>
                <a:latin typeface="Segoe UI Light"/>
              </a:rPr>
              <a:t>ROLES</a:t>
            </a:r>
          </a:p>
        </p:txBody>
      </p:sp>
      <p:sp>
        <p:nvSpPr>
          <p:cNvPr id="10" name="Oval 9"/>
          <p:cNvSpPr/>
          <p:nvPr/>
        </p:nvSpPr>
        <p:spPr>
          <a:xfrm>
            <a:off x="1063013" y="4103773"/>
            <a:ext cx="2387864" cy="238786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rtlCol="0" anchor="ctr">
            <a:noAutofit/>
          </a:bodyPr>
          <a:lstStyle/>
          <a:p>
            <a:pPr algn="ctr"/>
            <a:r>
              <a:rPr lang="en-US" sz="2800" b="1" dirty="0">
                <a:solidFill>
                  <a:srgbClr val="FFFFFF"/>
                </a:solidFill>
                <a:latin typeface="Segoe UI Light"/>
              </a:rPr>
              <a:t>ADAPTABILITY</a:t>
            </a:r>
          </a:p>
        </p:txBody>
      </p:sp>
      <p:sp>
        <p:nvSpPr>
          <p:cNvPr id="11" name="Oval 10"/>
          <p:cNvSpPr/>
          <p:nvPr/>
        </p:nvSpPr>
        <p:spPr>
          <a:xfrm>
            <a:off x="5127928" y="4103773"/>
            <a:ext cx="2387864" cy="238786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rtlCol="0" anchor="ctr">
            <a:noAutofit/>
          </a:bodyPr>
          <a:lstStyle/>
          <a:p>
            <a:pPr algn="ctr"/>
            <a:r>
              <a:rPr lang="en-US" sz="2800" b="1" dirty="0">
                <a:solidFill>
                  <a:srgbClr val="FFFFFF"/>
                </a:solidFill>
                <a:latin typeface="Segoe UI Light"/>
              </a:rPr>
              <a:t>INNOVATION</a:t>
            </a:r>
          </a:p>
        </p:txBody>
      </p:sp>
      <p:sp>
        <p:nvSpPr>
          <p:cNvPr id="12" name="Oval 11"/>
          <p:cNvSpPr/>
          <p:nvPr/>
        </p:nvSpPr>
        <p:spPr>
          <a:xfrm>
            <a:off x="8985597" y="4103773"/>
            <a:ext cx="2387864" cy="238786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rtlCol="0" anchor="ctr">
            <a:noAutofit/>
          </a:bodyPr>
          <a:lstStyle/>
          <a:p>
            <a:pPr algn="ctr"/>
            <a:r>
              <a:rPr lang="en-US" sz="2800" b="1" dirty="0">
                <a:solidFill>
                  <a:srgbClr val="FFFFFF"/>
                </a:solidFill>
                <a:latin typeface="Segoe UI Light"/>
              </a:rPr>
              <a:t>MOTIVATION</a:t>
            </a:r>
          </a:p>
        </p:txBody>
      </p:sp>
    </p:spTree>
    <p:extLst>
      <p:ext uri="{BB962C8B-B14F-4D97-AF65-F5344CB8AC3E}">
        <p14:creationId xmlns:p14="http://schemas.microsoft.com/office/powerpoint/2010/main" val="329819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anim calcmode="lin" valueType="num">
                                      <p:cBhvr>
                                        <p:cTn id="14" dur="750" fill="hold"/>
                                        <p:tgtEl>
                                          <p:spTgt spid="8"/>
                                        </p:tgtEl>
                                        <p:attrNameLst>
                                          <p:attrName>ppt_x</p:attrName>
                                        </p:attrNameLst>
                                      </p:cBhvr>
                                      <p:tavLst>
                                        <p:tav tm="0">
                                          <p:val>
                                            <p:strVal val="#ppt_x"/>
                                          </p:val>
                                        </p:tav>
                                        <p:tav tm="100000">
                                          <p:val>
                                            <p:strVal val="#ppt_x"/>
                                          </p:val>
                                        </p:tav>
                                      </p:tavLst>
                                    </p:anim>
                                    <p:anim calcmode="lin" valueType="num">
                                      <p:cBhvr>
                                        <p:cTn id="15" dur="7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anim calcmode="lin" valueType="num">
                                      <p:cBhvr>
                                        <p:cTn id="20" dur="750" fill="hold"/>
                                        <p:tgtEl>
                                          <p:spTgt spid="9"/>
                                        </p:tgtEl>
                                        <p:attrNameLst>
                                          <p:attrName>ppt_x</p:attrName>
                                        </p:attrNameLst>
                                      </p:cBhvr>
                                      <p:tavLst>
                                        <p:tav tm="0">
                                          <p:val>
                                            <p:strVal val="#ppt_x"/>
                                          </p:val>
                                        </p:tav>
                                        <p:tav tm="100000">
                                          <p:val>
                                            <p:strVal val="#ppt_x"/>
                                          </p:val>
                                        </p:tav>
                                      </p:tavLst>
                                    </p:anim>
                                    <p:anim calcmode="lin" valueType="num">
                                      <p:cBhvr>
                                        <p:cTn id="21"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5" presetClass="exit" presetSubtype="0" fill="hold" grpId="1" nodeType="clickEffect">
                                  <p:stCondLst>
                                    <p:cond delay="0"/>
                                  </p:stCondLst>
                                  <p:childTnLst>
                                    <p:anim calcmode="lin" valueType="num">
                                      <p:cBhvr>
                                        <p:cTn id="25" dur="300"/>
                                        <p:tgtEl>
                                          <p:spTgt spid="7"/>
                                        </p:tgtEl>
                                        <p:attrNameLst>
                                          <p:attrName>ppt_w</p:attrName>
                                        </p:attrNameLst>
                                      </p:cBhvr>
                                      <p:tavLst>
                                        <p:tav tm="0">
                                          <p:val>
                                            <p:strVal val="ppt_w"/>
                                          </p:val>
                                        </p:tav>
                                        <p:tav tm="100000">
                                          <p:val>
                                            <p:strVal val="ppt_w*0.70"/>
                                          </p:val>
                                        </p:tav>
                                      </p:tavLst>
                                    </p:anim>
                                    <p:anim calcmode="lin" valueType="num">
                                      <p:cBhvr>
                                        <p:cTn id="26" dur="300"/>
                                        <p:tgtEl>
                                          <p:spTgt spid="7"/>
                                        </p:tgtEl>
                                        <p:attrNameLst>
                                          <p:attrName>ppt_h</p:attrName>
                                        </p:attrNameLst>
                                      </p:cBhvr>
                                      <p:tavLst>
                                        <p:tav tm="0">
                                          <p:val>
                                            <p:strVal val="ppt_h"/>
                                          </p:val>
                                        </p:tav>
                                        <p:tav tm="100000">
                                          <p:val>
                                            <p:strVal val="ppt_h"/>
                                          </p:val>
                                        </p:tav>
                                      </p:tavLst>
                                    </p:anim>
                                    <p:animEffect transition="out" filter="fade">
                                      <p:cBhvr>
                                        <p:cTn id="27" dur="300"/>
                                        <p:tgtEl>
                                          <p:spTgt spid="7"/>
                                        </p:tgtEl>
                                      </p:cBhvr>
                                    </p:animEffect>
                                    <p:set>
                                      <p:cBhvr>
                                        <p:cTn id="28" dur="1" fill="hold">
                                          <p:stCondLst>
                                            <p:cond delay="299"/>
                                          </p:stCondLst>
                                        </p:cTn>
                                        <p:tgtEl>
                                          <p:spTgt spid="7"/>
                                        </p:tgtEl>
                                        <p:attrNameLst>
                                          <p:attrName>style.visibility</p:attrName>
                                        </p:attrNameLst>
                                      </p:cBhvr>
                                      <p:to>
                                        <p:strVal val="hidden"/>
                                      </p:to>
                                    </p:set>
                                  </p:childTnLst>
                                </p:cTn>
                              </p:par>
                              <p:par>
                                <p:cTn id="29" presetID="55" presetClass="entr" presetSubtype="0"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strVal val="#ppt_w*0.70"/>
                                          </p:val>
                                        </p:tav>
                                        <p:tav tm="100000">
                                          <p:val>
                                            <p:strVal val="#ppt_w"/>
                                          </p:val>
                                        </p:tav>
                                      </p:tavLst>
                                    </p:anim>
                                    <p:anim calcmode="lin" valueType="num">
                                      <p:cBhvr>
                                        <p:cTn id="32" dur="300" fill="hold"/>
                                        <p:tgtEl>
                                          <p:spTgt spid="10"/>
                                        </p:tgtEl>
                                        <p:attrNameLst>
                                          <p:attrName>ppt_h</p:attrName>
                                        </p:attrNameLst>
                                      </p:cBhvr>
                                      <p:tavLst>
                                        <p:tav tm="0">
                                          <p:val>
                                            <p:strVal val="#ppt_h"/>
                                          </p:val>
                                        </p:tav>
                                        <p:tav tm="100000">
                                          <p:val>
                                            <p:strVal val="#ppt_h"/>
                                          </p:val>
                                        </p:tav>
                                      </p:tavLst>
                                    </p:anim>
                                    <p:animEffect transition="in" filter="fade">
                                      <p:cBhvr>
                                        <p:cTn id="33" dur="300"/>
                                        <p:tgtEl>
                                          <p:spTgt spid="10"/>
                                        </p:tgtEl>
                                      </p:cBhvr>
                                    </p:animEffect>
                                  </p:childTnLst>
                                </p:cTn>
                              </p:par>
                            </p:childTnLst>
                          </p:cTn>
                        </p:par>
                        <p:par>
                          <p:cTn id="34" fill="hold">
                            <p:stCondLst>
                              <p:cond delay="500"/>
                            </p:stCondLst>
                            <p:childTnLst>
                              <p:par>
                                <p:cTn id="35" presetID="55" presetClass="exit" presetSubtype="0" fill="hold" grpId="1" nodeType="afterEffect">
                                  <p:stCondLst>
                                    <p:cond delay="0"/>
                                  </p:stCondLst>
                                  <p:childTnLst>
                                    <p:anim calcmode="lin" valueType="num">
                                      <p:cBhvr>
                                        <p:cTn id="36" dur="300"/>
                                        <p:tgtEl>
                                          <p:spTgt spid="8"/>
                                        </p:tgtEl>
                                        <p:attrNameLst>
                                          <p:attrName>ppt_w</p:attrName>
                                        </p:attrNameLst>
                                      </p:cBhvr>
                                      <p:tavLst>
                                        <p:tav tm="0">
                                          <p:val>
                                            <p:strVal val="ppt_w"/>
                                          </p:val>
                                        </p:tav>
                                        <p:tav tm="100000">
                                          <p:val>
                                            <p:strVal val="ppt_w*0.70"/>
                                          </p:val>
                                        </p:tav>
                                      </p:tavLst>
                                    </p:anim>
                                    <p:anim calcmode="lin" valueType="num">
                                      <p:cBhvr>
                                        <p:cTn id="37" dur="300"/>
                                        <p:tgtEl>
                                          <p:spTgt spid="8"/>
                                        </p:tgtEl>
                                        <p:attrNameLst>
                                          <p:attrName>ppt_h</p:attrName>
                                        </p:attrNameLst>
                                      </p:cBhvr>
                                      <p:tavLst>
                                        <p:tav tm="0">
                                          <p:val>
                                            <p:strVal val="ppt_h"/>
                                          </p:val>
                                        </p:tav>
                                        <p:tav tm="100000">
                                          <p:val>
                                            <p:strVal val="ppt_h"/>
                                          </p:val>
                                        </p:tav>
                                      </p:tavLst>
                                    </p:anim>
                                    <p:animEffect transition="out" filter="fade">
                                      <p:cBhvr>
                                        <p:cTn id="38" dur="300"/>
                                        <p:tgtEl>
                                          <p:spTgt spid="8"/>
                                        </p:tgtEl>
                                      </p:cBhvr>
                                    </p:animEffect>
                                    <p:set>
                                      <p:cBhvr>
                                        <p:cTn id="39" dur="1" fill="hold">
                                          <p:stCondLst>
                                            <p:cond delay="299"/>
                                          </p:stCondLst>
                                        </p:cTn>
                                        <p:tgtEl>
                                          <p:spTgt spid="8"/>
                                        </p:tgtEl>
                                        <p:attrNameLst>
                                          <p:attrName>style.visibility</p:attrName>
                                        </p:attrNameLst>
                                      </p:cBhvr>
                                      <p:to>
                                        <p:strVal val="hidden"/>
                                      </p:to>
                                    </p:set>
                                  </p:childTnLst>
                                </p:cTn>
                              </p:par>
                              <p:par>
                                <p:cTn id="40" presetID="55" presetClass="entr" presetSubtype="0"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300" fill="hold"/>
                                        <p:tgtEl>
                                          <p:spTgt spid="11"/>
                                        </p:tgtEl>
                                        <p:attrNameLst>
                                          <p:attrName>ppt_w</p:attrName>
                                        </p:attrNameLst>
                                      </p:cBhvr>
                                      <p:tavLst>
                                        <p:tav tm="0">
                                          <p:val>
                                            <p:strVal val="#ppt_w*0.70"/>
                                          </p:val>
                                        </p:tav>
                                        <p:tav tm="100000">
                                          <p:val>
                                            <p:strVal val="#ppt_w"/>
                                          </p:val>
                                        </p:tav>
                                      </p:tavLst>
                                    </p:anim>
                                    <p:anim calcmode="lin" valueType="num">
                                      <p:cBhvr>
                                        <p:cTn id="43" dur="300" fill="hold"/>
                                        <p:tgtEl>
                                          <p:spTgt spid="11"/>
                                        </p:tgtEl>
                                        <p:attrNameLst>
                                          <p:attrName>ppt_h</p:attrName>
                                        </p:attrNameLst>
                                      </p:cBhvr>
                                      <p:tavLst>
                                        <p:tav tm="0">
                                          <p:val>
                                            <p:strVal val="#ppt_h"/>
                                          </p:val>
                                        </p:tav>
                                        <p:tav tm="100000">
                                          <p:val>
                                            <p:strVal val="#ppt_h"/>
                                          </p:val>
                                        </p:tav>
                                      </p:tavLst>
                                    </p:anim>
                                    <p:animEffect transition="in" filter="fade">
                                      <p:cBhvr>
                                        <p:cTn id="44" dur="300"/>
                                        <p:tgtEl>
                                          <p:spTgt spid="11"/>
                                        </p:tgtEl>
                                      </p:cBhvr>
                                    </p:animEffect>
                                  </p:childTnLst>
                                </p:cTn>
                              </p:par>
                            </p:childTnLst>
                          </p:cTn>
                        </p:par>
                        <p:par>
                          <p:cTn id="45" fill="hold">
                            <p:stCondLst>
                              <p:cond delay="1000"/>
                            </p:stCondLst>
                            <p:childTnLst>
                              <p:par>
                                <p:cTn id="46" presetID="55" presetClass="exit" presetSubtype="0" fill="hold" grpId="1" nodeType="afterEffect">
                                  <p:stCondLst>
                                    <p:cond delay="0"/>
                                  </p:stCondLst>
                                  <p:childTnLst>
                                    <p:anim calcmode="lin" valueType="num">
                                      <p:cBhvr>
                                        <p:cTn id="47" dur="300"/>
                                        <p:tgtEl>
                                          <p:spTgt spid="9"/>
                                        </p:tgtEl>
                                        <p:attrNameLst>
                                          <p:attrName>ppt_w</p:attrName>
                                        </p:attrNameLst>
                                      </p:cBhvr>
                                      <p:tavLst>
                                        <p:tav tm="0">
                                          <p:val>
                                            <p:strVal val="ppt_w"/>
                                          </p:val>
                                        </p:tav>
                                        <p:tav tm="100000">
                                          <p:val>
                                            <p:strVal val="ppt_w*0.70"/>
                                          </p:val>
                                        </p:tav>
                                      </p:tavLst>
                                    </p:anim>
                                    <p:anim calcmode="lin" valueType="num">
                                      <p:cBhvr>
                                        <p:cTn id="48" dur="300"/>
                                        <p:tgtEl>
                                          <p:spTgt spid="9"/>
                                        </p:tgtEl>
                                        <p:attrNameLst>
                                          <p:attrName>ppt_h</p:attrName>
                                        </p:attrNameLst>
                                      </p:cBhvr>
                                      <p:tavLst>
                                        <p:tav tm="0">
                                          <p:val>
                                            <p:strVal val="ppt_h"/>
                                          </p:val>
                                        </p:tav>
                                        <p:tav tm="100000">
                                          <p:val>
                                            <p:strVal val="ppt_h"/>
                                          </p:val>
                                        </p:tav>
                                      </p:tavLst>
                                    </p:anim>
                                    <p:animEffect transition="out" filter="fade">
                                      <p:cBhvr>
                                        <p:cTn id="49" dur="300"/>
                                        <p:tgtEl>
                                          <p:spTgt spid="9"/>
                                        </p:tgtEl>
                                      </p:cBhvr>
                                    </p:animEffect>
                                    <p:set>
                                      <p:cBhvr>
                                        <p:cTn id="50" dur="1" fill="hold">
                                          <p:stCondLst>
                                            <p:cond delay="299"/>
                                          </p:stCondLst>
                                        </p:cTn>
                                        <p:tgtEl>
                                          <p:spTgt spid="9"/>
                                        </p:tgtEl>
                                        <p:attrNameLst>
                                          <p:attrName>style.visibility</p:attrName>
                                        </p:attrNameLst>
                                      </p:cBhvr>
                                      <p:to>
                                        <p:strVal val="hidden"/>
                                      </p:to>
                                    </p:set>
                                  </p:childTnLst>
                                </p:cTn>
                              </p:par>
                              <p:par>
                                <p:cTn id="51" presetID="55" presetClass="entr" presetSubtype="0" fill="hold" grpId="0" nodeType="withEffect">
                                  <p:stCondLst>
                                    <p:cond delay="200"/>
                                  </p:stCondLst>
                                  <p:childTnLst>
                                    <p:set>
                                      <p:cBhvr>
                                        <p:cTn id="52" dur="1" fill="hold">
                                          <p:stCondLst>
                                            <p:cond delay="0"/>
                                          </p:stCondLst>
                                        </p:cTn>
                                        <p:tgtEl>
                                          <p:spTgt spid="12"/>
                                        </p:tgtEl>
                                        <p:attrNameLst>
                                          <p:attrName>style.visibility</p:attrName>
                                        </p:attrNameLst>
                                      </p:cBhvr>
                                      <p:to>
                                        <p:strVal val="visible"/>
                                      </p:to>
                                    </p:set>
                                    <p:anim calcmode="lin" valueType="num">
                                      <p:cBhvr>
                                        <p:cTn id="53" dur="300" fill="hold"/>
                                        <p:tgtEl>
                                          <p:spTgt spid="12"/>
                                        </p:tgtEl>
                                        <p:attrNameLst>
                                          <p:attrName>ppt_w</p:attrName>
                                        </p:attrNameLst>
                                      </p:cBhvr>
                                      <p:tavLst>
                                        <p:tav tm="0">
                                          <p:val>
                                            <p:strVal val="#ppt_w*0.70"/>
                                          </p:val>
                                        </p:tav>
                                        <p:tav tm="100000">
                                          <p:val>
                                            <p:strVal val="#ppt_w"/>
                                          </p:val>
                                        </p:tav>
                                      </p:tavLst>
                                    </p:anim>
                                    <p:anim calcmode="lin" valueType="num">
                                      <p:cBhvr>
                                        <p:cTn id="54" dur="300" fill="hold"/>
                                        <p:tgtEl>
                                          <p:spTgt spid="12"/>
                                        </p:tgtEl>
                                        <p:attrNameLst>
                                          <p:attrName>ppt_h</p:attrName>
                                        </p:attrNameLst>
                                      </p:cBhvr>
                                      <p:tavLst>
                                        <p:tav tm="0">
                                          <p:val>
                                            <p:strVal val="#ppt_h"/>
                                          </p:val>
                                        </p:tav>
                                        <p:tav tm="100000">
                                          <p:val>
                                            <p:strVal val="#ppt_h"/>
                                          </p:val>
                                        </p:tav>
                                      </p:tavLst>
                                    </p:anim>
                                    <p:animEffect transition="in" filter="fade">
                                      <p:cBhvr>
                                        <p:cTn id="55"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983182" y="790745"/>
            <a:ext cx="6470111" cy="5044986"/>
            <a:chOff x="601569" y="894089"/>
            <a:chExt cx="3873327" cy="3143837"/>
          </a:xfrm>
        </p:grpSpPr>
        <p:sp>
          <p:nvSpPr>
            <p:cNvPr id="12" name="Rectangle 11"/>
            <p:cNvSpPr/>
            <p:nvPr/>
          </p:nvSpPr>
          <p:spPr>
            <a:xfrm>
              <a:off x="601569" y="894089"/>
              <a:ext cx="3873327" cy="3143837"/>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grpSp>
          <p:nvGrpSpPr>
            <p:cNvPr id="13" name="Group 12"/>
            <p:cNvGrpSpPr/>
            <p:nvPr/>
          </p:nvGrpSpPr>
          <p:grpSpPr>
            <a:xfrm rot="10800000">
              <a:off x="601569" y="894089"/>
              <a:ext cx="3869908" cy="1432290"/>
              <a:chOff x="609661" y="2817123"/>
              <a:chExt cx="3869908" cy="1432290"/>
            </a:xfrm>
          </p:grpSpPr>
          <p:sp>
            <p:nvSpPr>
              <p:cNvPr id="14" name="Freeform 13"/>
              <p:cNvSpPr/>
              <p:nvPr/>
            </p:nvSpPr>
            <p:spPr>
              <a:xfrm rot="10800000">
                <a:off x="609661" y="2817123"/>
                <a:ext cx="3869908" cy="1432290"/>
              </a:xfrm>
              <a:custGeom>
                <a:avLst/>
                <a:gdLst>
                  <a:gd name="connsiteX0" fmla="*/ 0 w 9160184"/>
                  <a:gd name="connsiteY0" fmla="*/ 0 h 1432290"/>
                  <a:gd name="connsiteX1" fmla="*/ 0 w 9160184"/>
                  <a:gd name="connsiteY1" fmla="*/ 1432290 h 1432290"/>
                  <a:gd name="connsiteX2" fmla="*/ 9160184 w 9160184"/>
                  <a:gd name="connsiteY2" fmla="*/ 404602 h 1432290"/>
                  <a:gd name="connsiteX3" fmla="*/ 9160184 w 9160184"/>
                  <a:gd name="connsiteY3" fmla="*/ 0 h 1432290"/>
                  <a:gd name="connsiteX4" fmla="*/ 0 w 9160184"/>
                  <a:gd name="connsiteY4" fmla="*/ 0 h 1432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0184" h="1432290">
                    <a:moveTo>
                      <a:pt x="0" y="0"/>
                    </a:moveTo>
                    <a:lnTo>
                      <a:pt x="0" y="1432290"/>
                    </a:lnTo>
                    <a:lnTo>
                      <a:pt x="9160184" y="404602"/>
                    </a:lnTo>
                    <a:lnTo>
                      <a:pt x="9160184" y="0"/>
                    </a:lnTo>
                    <a:lnTo>
                      <a:pt x="0" y="0"/>
                    </a:lnTo>
                    <a:close/>
                  </a:path>
                </a:pathLst>
              </a:custGeom>
              <a:solidFill>
                <a:schemeClr val="accent1">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5" name="Freeform 14"/>
              <p:cNvSpPr/>
              <p:nvPr/>
            </p:nvSpPr>
            <p:spPr>
              <a:xfrm rot="10800000" flipH="1">
                <a:off x="609662" y="3067975"/>
                <a:ext cx="3865235" cy="1181437"/>
              </a:xfrm>
              <a:custGeom>
                <a:avLst/>
                <a:gdLst>
                  <a:gd name="connsiteX0" fmla="*/ 0 w 9160184"/>
                  <a:gd name="connsiteY0" fmla="*/ 0 h 1432290"/>
                  <a:gd name="connsiteX1" fmla="*/ 0 w 9160184"/>
                  <a:gd name="connsiteY1" fmla="*/ 1432290 h 1432290"/>
                  <a:gd name="connsiteX2" fmla="*/ 9160184 w 9160184"/>
                  <a:gd name="connsiteY2" fmla="*/ 404602 h 1432290"/>
                  <a:gd name="connsiteX3" fmla="*/ 9160184 w 9160184"/>
                  <a:gd name="connsiteY3" fmla="*/ 0 h 1432290"/>
                  <a:gd name="connsiteX4" fmla="*/ 0 w 9160184"/>
                  <a:gd name="connsiteY4" fmla="*/ 0 h 1432290"/>
                  <a:gd name="connsiteX0" fmla="*/ 0 w 9160184"/>
                  <a:gd name="connsiteY0" fmla="*/ 0 h 1181437"/>
                  <a:gd name="connsiteX1" fmla="*/ 0 w 9160184"/>
                  <a:gd name="connsiteY1" fmla="*/ 1181437 h 1181437"/>
                  <a:gd name="connsiteX2" fmla="*/ 9160184 w 9160184"/>
                  <a:gd name="connsiteY2" fmla="*/ 404602 h 1181437"/>
                  <a:gd name="connsiteX3" fmla="*/ 9160184 w 9160184"/>
                  <a:gd name="connsiteY3" fmla="*/ 0 h 1181437"/>
                  <a:gd name="connsiteX4" fmla="*/ 0 w 9160184"/>
                  <a:gd name="connsiteY4" fmla="*/ 0 h 1181437"/>
                  <a:gd name="connsiteX0" fmla="*/ 0 w 9168276"/>
                  <a:gd name="connsiteY0" fmla="*/ 0 h 1181437"/>
                  <a:gd name="connsiteX1" fmla="*/ 0 w 9168276"/>
                  <a:gd name="connsiteY1" fmla="*/ 1181437 h 1181437"/>
                  <a:gd name="connsiteX2" fmla="*/ 9168276 w 9168276"/>
                  <a:gd name="connsiteY2" fmla="*/ 299405 h 1181437"/>
                  <a:gd name="connsiteX3" fmla="*/ 9160184 w 9168276"/>
                  <a:gd name="connsiteY3" fmla="*/ 0 h 1181437"/>
                  <a:gd name="connsiteX4" fmla="*/ 0 w 9168276"/>
                  <a:gd name="connsiteY4" fmla="*/ 0 h 1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8276" h="1181437">
                    <a:moveTo>
                      <a:pt x="0" y="0"/>
                    </a:moveTo>
                    <a:lnTo>
                      <a:pt x="0" y="1181437"/>
                    </a:lnTo>
                    <a:lnTo>
                      <a:pt x="9168276" y="299405"/>
                    </a:lnTo>
                    <a:lnTo>
                      <a:pt x="9160184" y="0"/>
                    </a:lnTo>
                    <a:lnTo>
                      <a:pt x="0" y="0"/>
                    </a:lnTo>
                    <a:close/>
                  </a:path>
                </a:pathLst>
              </a:custGeom>
              <a:solidFill>
                <a:schemeClr val="accent1">
                  <a:lumMod val="7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grpSp>
      </p:grpSp>
      <p:sp>
        <p:nvSpPr>
          <p:cNvPr id="6" name="TextBox 5"/>
          <p:cNvSpPr txBox="1"/>
          <p:nvPr/>
        </p:nvSpPr>
        <p:spPr>
          <a:xfrm>
            <a:off x="2983182" y="4568597"/>
            <a:ext cx="6470110" cy="1096967"/>
          </a:xfrm>
          <a:prstGeom prst="rect">
            <a:avLst/>
          </a:prstGeom>
          <a:noFill/>
        </p:spPr>
        <p:txBody>
          <a:bodyPr wrap="square" rtlCol="0">
            <a:spAutoFit/>
          </a:bodyPr>
          <a:lstStyle/>
          <a:p>
            <a:pPr algn="ctr"/>
            <a:r>
              <a:rPr lang="en-US" sz="3264" dirty="0">
                <a:solidFill>
                  <a:srgbClr val="FFFFFF"/>
                </a:solidFill>
                <a:latin typeface="Segoe Pro Display SemiLight" pitchFamily="34" charset="0"/>
              </a:rPr>
              <a:t>Of employee time is spent </a:t>
            </a:r>
            <a:br>
              <a:rPr lang="en-US" sz="3264" dirty="0">
                <a:solidFill>
                  <a:srgbClr val="FFFFFF"/>
                </a:solidFill>
                <a:latin typeface="Segoe Pro Display SemiLight" pitchFamily="34" charset="0"/>
              </a:rPr>
            </a:br>
            <a:r>
              <a:rPr lang="en-US" sz="3264" dirty="0">
                <a:solidFill>
                  <a:srgbClr val="FFFFFF"/>
                </a:solidFill>
                <a:latin typeface="Segoe Pro Display SemiLight" pitchFamily="34" charset="0"/>
              </a:rPr>
              <a:t>dealing with exceptions</a:t>
            </a:r>
          </a:p>
        </p:txBody>
      </p:sp>
      <p:sp>
        <p:nvSpPr>
          <p:cNvPr id="7" name="Rectangle 6"/>
          <p:cNvSpPr/>
          <p:nvPr/>
        </p:nvSpPr>
        <p:spPr>
          <a:xfrm>
            <a:off x="2511912" y="5997017"/>
            <a:ext cx="7412649" cy="366012"/>
          </a:xfrm>
          <a:prstGeom prst="rect">
            <a:avLst/>
          </a:prstGeom>
          <a:blipFill dpi="0" rotWithShape="1">
            <a:blip r:embed="rId3">
              <a:alphaModFix amt="5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8" name="TextBox 7"/>
          <p:cNvSpPr txBox="1"/>
          <p:nvPr/>
        </p:nvSpPr>
        <p:spPr>
          <a:xfrm>
            <a:off x="2672073" y="1225243"/>
            <a:ext cx="7092325" cy="2708305"/>
          </a:xfrm>
          <a:prstGeom prst="rect">
            <a:avLst/>
          </a:prstGeom>
          <a:noFill/>
        </p:spPr>
        <p:txBody>
          <a:bodyPr wrap="none" rtlCol="0">
            <a:spAutoFit/>
          </a:bodyPr>
          <a:lstStyle/>
          <a:p>
            <a:pPr algn="ctr"/>
            <a:r>
              <a:rPr lang="en-US" sz="16999" b="1" spc="-204" dirty="0">
                <a:solidFill>
                  <a:srgbClr val="FFFFFF"/>
                </a:solidFill>
                <a:latin typeface="Segoe Pro Cond" pitchFamily="34" charset="0"/>
              </a:rPr>
              <a:t>60-70</a:t>
            </a:r>
            <a:r>
              <a:rPr lang="en-US" sz="14823" b="1" spc="-204" baseline="30000" dirty="0">
                <a:solidFill>
                  <a:srgbClr val="FFFFFF"/>
                </a:solidFill>
                <a:latin typeface="Segoe Pro Cond" pitchFamily="34" charset="0"/>
              </a:rPr>
              <a:t>%</a:t>
            </a:r>
            <a:r>
              <a:rPr lang="en-US" sz="10879" spc="-204" dirty="0">
                <a:solidFill>
                  <a:srgbClr val="FFFFFF"/>
                </a:solidFill>
              </a:rPr>
              <a:t> </a:t>
            </a:r>
            <a:endParaRPr lang="en-US" sz="14823" b="1" spc="-204" baseline="30000" dirty="0">
              <a:solidFill>
                <a:srgbClr val="FFFFFF"/>
              </a:solidFill>
              <a:latin typeface="Segoe Pro Cond" pitchFamily="34" charset="0"/>
            </a:endParaRPr>
          </a:p>
        </p:txBody>
      </p:sp>
      <p:sp>
        <p:nvSpPr>
          <p:cNvPr id="10" name="Isosceles Triangle 9"/>
          <p:cNvSpPr/>
          <p:nvPr/>
        </p:nvSpPr>
        <p:spPr>
          <a:xfrm flipV="1">
            <a:off x="6037195" y="4316370"/>
            <a:ext cx="362802" cy="10163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cxnSp>
        <p:nvCxnSpPr>
          <p:cNvPr id="11" name="Straight Connector 10"/>
          <p:cNvCxnSpPr/>
          <p:nvPr/>
        </p:nvCxnSpPr>
        <p:spPr>
          <a:xfrm>
            <a:off x="2977572" y="4308560"/>
            <a:ext cx="6481331" cy="0"/>
          </a:xfrm>
          <a:prstGeom prst="line">
            <a:avLst/>
          </a:prstGeom>
          <a:solidFill>
            <a:schemeClr val="accent6"/>
          </a:solidFill>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489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530090" y="1640691"/>
            <a:ext cx="11376295" cy="4844356"/>
          </a:xfrm>
          <a:custGeom>
            <a:avLst/>
            <a:gdLst>
              <a:gd name="connsiteX0" fmla="*/ 0 w 7966171"/>
              <a:gd name="connsiteY0" fmla="*/ 0 h 4014439"/>
              <a:gd name="connsiteX1" fmla="*/ 0 w 7966171"/>
              <a:gd name="connsiteY1" fmla="*/ 4014439 h 4014439"/>
              <a:gd name="connsiteX2" fmla="*/ 7957290 w 7966171"/>
              <a:gd name="connsiteY2" fmla="*/ 3996676 h 4014439"/>
              <a:gd name="connsiteX3" fmla="*/ 7966171 w 7966171"/>
              <a:gd name="connsiteY3" fmla="*/ 3410497 h 4014439"/>
              <a:gd name="connsiteX4" fmla="*/ 7362269 w 7966171"/>
              <a:gd name="connsiteY4" fmla="*/ 3232867 h 4014439"/>
              <a:gd name="connsiteX5" fmla="*/ 6438655 w 7966171"/>
              <a:gd name="connsiteY5" fmla="*/ 2522347 h 4014439"/>
              <a:gd name="connsiteX6" fmla="*/ 5745945 w 7966171"/>
              <a:gd name="connsiteY6" fmla="*/ 2540110 h 4014439"/>
              <a:gd name="connsiteX7" fmla="*/ 3765503 w 7966171"/>
              <a:gd name="connsiteY7" fmla="*/ 1465448 h 4014439"/>
              <a:gd name="connsiteX8" fmla="*/ 2344559 w 7966171"/>
              <a:gd name="connsiteY8" fmla="*/ 1492093 h 4014439"/>
              <a:gd name="connsiteX9" fmla="*/ 1705134 w 7966171"/>
              <a:gd name="connsiteY9" fmla="*/ 941439 h 4014439"/>
              <a:gd name="connsiteX10" fmla="*/ 701592 w 7966171"/>
              <a:gd name="connsiteY10" fmla="*/ 772691 h 4014439"/>
              <a:gd name="connsiteX11" fmla="*/ 0 w 7966171"/>
              <a:gd name="connsiteY11" fmla="*/ 0 h 4014439"/>
              <a:gd name="connsiteX0" fmla="*/ 0 w 7966171"/>
              <a:gd name="connsiteY0" fmla="*/ 0 h 4032202"/>
              <a:gd name="connsiteX1" fmla="*/ 0 w 7966171"/>
              <a:gd name="connsiteY1" fmla="*/ 4014439 h 4032202"/>
              <a:gd name="connsiteX2" fmla="*/ 7957290 w 7966171"/>
              <a:gd name="connsiteY2" fmla="*/ 4032202 h 4032202"/>
              <a:gd name="connsiteX3" fmla="*/ 7966171 w 7966171"/>
              <a:gd name="connsiteY3" fmla="*/ 3410497 h 4032202"/>
              <a:gd name="connsiteX4" fmla="*/ 7362269 w 7966171"/>
              <a:gd name="connsiteY4" fmla="*/ 3232867 h 4032202"/>
              <a:gd name="connsiteX5" fmla="*/ 6438655 w 7966171"/>
              <a:gd name="connsiteY5" fmla="*/ 2522347 h 4032202"/>
              <a:gd name="connsiteX6" fmla="*/ 5745945 w 7966171"/>
              <a:gd name="connsiteY6" fmla="*/ 2540110 h 4032202"/>
              <a:gd name="connsiteX7" fmla="*/ 3765503 w 7966171"/>
              <a:gd name="connsiteY7" fmla="*/ 1465448 h 4032202"/>
              <a:gd name="connsiteX8" fmla="*/ 2344559 w 7966171"/>
              <a:gd name="connsiteY8" fmla="*/ 1492093 h 4032202"/>
              <a:gd name="connsiteX9" fmla="*/ 1705134 w 7966171"/>
              <a:gd name="connsiteY9" fmla="*/ 941439 h 4032202"/>
              <a:gd name="connsiteX10" fmla="*/ 701592 w 7966171"/>
              <a:gd name="connsiteY10" fmla="*/ 772691 h 4032202"/>
              <a:gd name="connsiteX11" fmla="*/ 0 w 7966171"/>
              <a:gd name="connsiteY11" fmla="*/ 0 h 4032202"/>
              <a:gd name="connsiteX0" fmla="*/ 0 w 7966171"/>
              <a:gd name="connsiteY0" fmla="*/ 0 h 4032202"/>
              <a:gd name="connsiteX1" fmla="*/ 0 w 7966171"/>
              <a:gd name="connsiteY1" fmla="*/ 4014439 h 4032202"/>
              <a:gd name="connsiteX2" fmla="*/ 7957290 w 7966171"/>
              <a:gd name="connsiteY2" fmla="*/ 4032202 h 4032202"/>
              <a:gd name="connsiteX3" fmla="*/ 7966171 w 7966171"/>
              <a:gd name="connsiteY3" fmla="*/ 3410497 h 4032202"/>
              <a:gd name="connsiteX4" fmla="*/ 7362269 w 7966171"/>
              <a:gd name="connsiteY4" fmla="*/ 3232867 h 4032202"/>
              <a:gd name="connsiteX5" fmla="*/ 6438655 w 7966171"/>
              <a:gd name="connsiteY5" fmla="*/ 2522347 h 4032202"/>
              <a:gd name="connsiteX6" fmla="*/ 5745945 w 7966171"/>
              <a:gd name="connsiteY6" fmla="*/ 2540110 h 4032202"/>
              <a:gd name="connsiteX7" fmla="*/ 3765503 w 7966171"/>
              <a:gd name="connsiteY7" fmla="*/ 1465448 h 4032202"/>
              <a:gd name="connsiteX8" fmla="*/ 2344559 w 7966171"/>
              <a:gd name="connsiteY8" fmla="*/ 1492093 h 4032202"/>
              <a:gd name="connsiteX9" fmla="*/ 1705134 w 7966171"/>
              <a:gd name="connsiteY9" fmla="*/ 941439 h 4032202"/>
              <a:gd name="connsiteX10" fmla="*/ 701592 w 7966171"/>
              <a:gd name="connsiteY10" fmla="*/ 772691 h 4032202"/>
              <a:gd name="connsiteX11" fmla="*/ 0 w 7966171"/>
              <a:gd name="connsiteY11" fmla="*/ 0 h 4032202"/>
              <a:gd name="connsiteX0" fmla="*/ 0 w 7966171"/>
              <a:gd name="connsiteY0" fmla="*/ 0 h 4023321"/>
              <a:gd name="connsiteX1" fmla="*/ 0 w 7966171"/>
              <a:gd name="connsiteY1" fmla="*/ 4014439 h 4023321"/>
              <a:gd name="connsiteX2" fmla="*/ 7966171 w 7966171"/>
              <a:gd name="connsiteY2" fmla="*/ 4023321 h 4023321"/>
              <a:gd name="connsiteX3" fmla="*/ 7966171 w 7966171"/>
              <a:gd name="connsiteY3" fmla="*/ 3410497 h 4023321"/>
              <a:gd name="connsiteX4" fmla="*/ 7362269 w 7966171"/>
              <a:gd name="connsiteY4" fmla="*/ 3232867 h 4023321"/>
              <a:gd name="connsiteX5" fmla="*/ 6438655 w 7966171"/>
              <a:gd name="connsiteY5" fmla="*/ 2522347 h 4023321"/>
              <a:gd name="connsiteX6" fmla="*/ 5745945 w 7966171"/>
              <a:gd name="connsiteY6" fmla="*/ 2540110 h 4023321"/>
              <a:gd name="connsiteX7" fmla="*/ 3765503 w 7966171"/>
              <a:gd name="connsiteY7" fmla="*/ 1465448 h 4023321"/>
              <a:gd name="connsiteX8" fmla="*/ 2344559 w 7966171"/>
              <a:gd name="connsiteY8" fmla="*/ 1492093 h 4023321"/>
              <a:gd name="connsiteX9" fmla="*/ 1705134 w 7966171"/>
              <a:gd name="connsiteY9" fmla="*/ 941439 h 4023321"/>
              <a:gd name="connsiteX10" fmla="*/ 701592 w 7966171"/>
              <a:gd name="connsiteY10" fmla="*/ 772691 h 4023321"/>
              <a:gd name="connsiteX11" fmla="*/ 0 w 7966171"/>
              <a:gd name="connsiteY11" fmla="*/ 0 h 4023321"/>
              <a:gd name="connsiteX0" fmla="*/ 0 w 7966171"/>
              <a:gd name="connsiteY0" fmla="*/ 0 h 4041084"/>
              <a:gd name="connsiteX1" fmla="*/ 0 w 7966171"/>
              <a:gd name="connsiteY1" fmla="*/ 4032202 h 4041084"/>
              <a:gd name="connsiteX2" fmla="*/ 7966171 w 7966171"/>
              <a:gd name="connsiteY2" fmla="*/ 4041084 h 4041084"/>
              <a:gd name="connsiteX3" fmla="*/ 7966171 w 7966171"/>
              <a:gd name="connsiteY3" fmla="*/ 3428260 h 4041084"/>
              <a:gd name="connsiteX4" fmla="*/ 7362269 w 7966171"/>
              <a:gd name="connsiteY4" fmla="*/ 3250630 h 4041084"/>
              <a:gd name="connsiteX5" fmla="*/ 6438655 w 7966171"/>
              <a:gd name="connsiteY5" fmla="*/ 2540110 h 4041084"/>
              <a:gd name="connsiteX6" fmla="*/ 5745945 w 7966171"/>
              <a:gd name="connsiteY6" fmla="*/ 2557873 h 4041084"/>
              <a:gd name="connsiteX7" fmla="*/ 3765503 w 7966171"/>
              <a:gd name="connsiteY7" fmla="*/ 1483211 h 4041084"/>
              <a:gd name="connsiteX8" fmla="*/ 2344559 w 7966171"/>
              <a:gd name="connsiteY8" fmla="*/ 1509856 h 4041084"/>
              <a:gd name="connsiteX9" fmla="*/ 1705134 w 7966171"/>
              <a:gd name="connsiteY9" fmla="*/ 959202 h 4041084"/>
              <a:gd name="connsiteX10" fmla="*/ 701592 w 7966171"/>
              <a:gd name="connsiteY10" fmla="*/ 790454 h 4041084"/>
              <a:gd name="connsiteX11" fmla="*/ 0 w 7966171"/>
              <a:gd name="connsiteY11" fmla="*/ 0 h 4041084"/>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41084"/>
              <a:gd name="connsiteX1" fmla="*/ 0 w 7966171"/>
              <a:gd name="connsiteY1" fmla="*/ 3997271 h 4041084"/>
              <a:gd name="connsiteX2" fmla="*/ 7966171 w 7966171"/>
              <a:gd name="connsiteY2" fmla="*/ 4041084 h 4041084"/>
              <a:gd name="connsiteX3" fmla="*/ 7966171 w 7966171"/>
              <a:gd name="connsiteY3" fmla="*/ 3428260 h 4041084"/>
              <a:gd name="connsiteX4" fmla="*/ 7362269 w 7966171"/>
              <a:gd name="connsiteY4" fmla="*/ 3250630 h 4041084"/>
              <a:gd name="connsiteX5" fmla="*/ 6438655 w 7966171"/>
              <a:gd name="connsiteY5" fmla="*/ 2540110 h 4041084"/>
              <a:gd name="connsiteX6" fmla="*/ 5745945 w 7966171"/>
              <a:gd name="connsiteY6" fmla="*/ 2557873 h 4041084"/>
              <a:gd name="connsiteX7" fmla="*/ 3765503 w 7966171"/>
              <a:gd name="connsiteY7" fmla="*/ 1483211 h 4041084"/>
              <a:gd name="connsiteX8" fmla="*/ 2344559 w 7966171"/>
              <a:gd name="connsiteY8" fmla="*/ 1509856 h 4041084"/>
              <a:gd name="connsiteX9" fmla="*/ 1705134 w 7966171"/>
              <a:gd name="connsiteY9" fmla="*/ 959202 h 4041084"/>
              <a:gd name="connsiteX10" fmla="*/ 701592 w 7966171"/>
              <a:gd name="connsiteY10" fmla="*/ 790454 h 4041084"/>
              <a:gd name="connsiteX11" fmla="*/ 0 w 7966171"/>
              <a:gd name="connsiteY11" fmla="*/ 0 h 4041084"/>
              <a:gd name="connsiteX0" fmla="*/ 0 w 7966171"/>
              <a:gd name="connsiteY0" fmla="*/ 0 h 4051150"/>
              <a:gd name="connsiteX1" fmla="*/ 0 w 7966171"/>
              <a:gd name="connsiteY1" fmla="*/ 4051150 h 4051150"/>
              <a:gd name="connsiteX2" fmla="*/ 7966171 w 7966171"/>
              <a:gd name="connsiteY2" fmla="*/ 4041084 h 4051150"/>
              <a:gd name="connsiteX3" fmla="*/ 7966171 w 7966171"/>
              <a:gd name="connsiteY3" fmla="*/ 3428260 h 4051150"/>
              <a:gd name="connsiteX4" fmla="*/ 7362269 w 7966171"/>
              <a:gd name="connsiteY4" fmla="*/ 3250630 h 4051150"/>
              <a:gd name="connsiteX5" fmla="*/ 6438655 w 7966171"/>
              <a:gd name="connsiteY5" fmla="*/ 2540110 h 4051150"/>
              <a:gd name="connsiteX6" fmla="*/ 5745945 w 7966171"/>
              <a:gd name="connsiteY6" fmla="*/ 2557873 h 4051150"/>
              <a:gd name="connsiteX7" fmla="*/ 3765503 w 7966171"/>
              <a:gd name="connsiteY7" fmla="*/ 1483211 h 4051150"/>
              <a:gd name="connsiteX8" fmla="*/ 2344559 w 7966171"/>
              <a:gd name="connsiteY8" fmla="*/ 1509856 h 4051150"/>
              <a:gd name="connsiteX9" fmla="*/ 1705134 w 7966171"/>
              <a:gd name="connsiteY9" fmla="*/ 959202 h 4051150"/>
              <a:gd name="connsiteX10" fmla="*/ 701592 w 7966171"/>
              <a:gd name="connsiteY10" fmla="*/ 790454 h 4051150"/>
              <a:gd name="connsiteX11" fmla="*/ 0 w 7966171"/>
              <a:gd name="connsiteY11" fmla="*/ 0 h 4051150"/>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344559 w 7966171"/>
              <a:gd name="connsiteY8" fmla="*/ 1509856 h 4056478"/>
              <a:gd name="connsiteX9" fmla="*/ 1705134 w 7966171"/>
              <a:gd name="connsiteY9" fmla="*/ 959202 h 4056478"/>
              <a:gd name="connsiteX10" fmla="*/ 701592 w 7966171"/>
              <a:gd name="connsiteY10" fmla="*/ 790454 h 4056478"/>
              <a:gd name="connsiteX11" fmla="*/ 0 w 7966171"/>
              <a:gd name="connsiteY11" fmla="*/ 0 h 4056478"/>
              <a:gd name="connsiteX0" fmla="*/ 0 w 7966171"/>
              <a:gd name="connsiteY0" fmla="*/ 0 h 4056478"/>
              <a:gd name="connsiteX1" fmla="*/ 639425 w 7966171"/>
              <a:gd name="connsiteY1" fmla="*/ 2416953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344559 w 7966171"/>
              <a:gd name="connsiteY8" fmla="*/ 1509856 h 4056478"/>
              <a:gd name="connsiteX9" fmla="*/ 1705134 w 7966171"/>
              <a:gd name="connsiteY9" fmla="*/ 959202 h 4056478"/>
              <a:gd name="connsiteX10" fmla="*/ 701592 w 7966171"/>
              <a:gd name="connsiteY10" fmla="*/ 790454 h 4056478"/>
              <a:gd name="connsiteX11" fmla="*/ 0 w 7966171"/>
              <a:gd name="connsiteY11" fmla="*/ 0 h 4056478"/>
              <a:gd name="connsiteX0" fmla="*/ 0 w 7966171"/>
              <a:gd name="connsiteY0" fmla="*/ 0 h 4056478"/>
              <a:gd name="connsiteX1" fmla="*/ 0 w 7966171"/>
              <a:gd name="connsiteY1" fmla="*/ 2896554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344559 w 7966171"/>
              <a:gd name="connsiteY8" fmla="*/ 1509856 h 4056478"/>
              <a:gd name="connsiteX9" fmla="*/ 1705134 w 7966171"/>
              <a:gd name="connsiteY9" fmla="*/ 959202 h 4056478"/>
              <a:gd name="connsiteX10" fmla="*/ 701592 w 7966171"/>
              <a:gd name="connsiteY10" fmla="*/ 790454 h 4056478"/>
              <a:gd name="connsiteX11" fmla="*/ 0 w 7966171"/>
              <a:gd name="connsiteY11" fmla="*/ 0 h 4056478"/>
              <a:gd name="connsiteX0" fmla="*/ 0 w 7966171"/>
              <a:gd name="connsiteY0" fmla="*/ 0 h 4060031"/>
              <a:gd name="connsiteX1" fmla="*/ 0 w 7966171"/>
              <a:gd name="connsiteY1" fmla="*/ 4060031 h 4060031"/>
              <a:gd name="connsiteX2" fmla="*/ 7966171 w 7966171"/>
              <a:gd name="connsiteY2" fmla="*/ 4056478 h 4060031"/>
              <a:gd name="connsiteX3" fmla="*/ 7966171 w 7966171"/>
              <a:gd name="connsiteY3" fmla="*/ 3428260 h 4060031"/>
              <a:gd name="connsiteX4" fmla="*/ 7362269 w 7966171"/>
              <a:gd name="connsiteY4" fmla="*/ 3250630 h 4060031"/>
              <a:gd name="connsiteX5" fmla="*/ 6438655 w 7966171"/>
              <a:gd name="connsiteY5" fmla="*/ 2540110 h 4060031"/>
              <a:gd name="connsiteX6" fmla="*/ 5745945 w 7966171"/>
              <a:gd name="connsiteY6" fmla="*/ 2557873 h 4060031"/>
              <a:gd name="connsiteX7" fmla="*/ 3765503 w 7966171"/>
              <a:gd name="connsiteY7" fmla="*/ 1483211 h 4060031"/>
              <a:gd name="connsiteX8" fmla="*/ 2344559 w 7966171"/>
              <a:gd name="connsiteY8" fmla="*/ 1509856 h 4060031"/>
              <a:gd name="connsiteX9" fmla="*/ 1705134 w 7966171"/>
              <a:gd name="connsiteY9" fmla="*/ 959202 h 4060031"/>
              <a:gd name="connsiteX10" fmla="*/ 701592 w 7966171"/>
              <a:gd name="connsiteY10" fmla="*/ 790454 h 4060031"/>
              <a:gd name="connsiteX11" fmla="*/ 0 w 7966171"/>
              <a:gd name="connsiteY11" fmla="*/ 0 h 40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66171" h="4060031">
                <a:moveTo>
                  <a:pt x="0" y="0"/>
                </a:moveTo>
                <a:lnTo>
                  <a:pt x="0" y="4060031"/>
                </a:lnTo>
                <a:lnTo>
                  <a:pt x="7966171" y="4056478"/>
                </a:lnTo>
                <a:lnTo>
                  <a:pt x="7966171" y="3428260"/>
                </a:lnTo>
                <a:lnTo>
                  <a:pt x="7362269" y="3250630"/>
                </a:lnTo>
                <a:lnTo>
                  <a:pt x="6438655" y="2540110"/>
                </a:lnTo>
                <a:lnTo>
                  <a:pt x="5745945" y="2557873"/>
                </a:lnTo>
                <a:lnTo>
                  <a:pt x="3765503" y="1483211"/>
                </a:lnTo>
                <a:lnTo>
                  <a:pt x="2344559" y="1509856"/>
                </a:lnTo>
                <a:lnTo>
                  <a:pt x="1705134" y="959202"/>
                </a:lnTo>
                <a:lnTo>
                  <a:pt x="701592" y="790454"/>
                </a:lnTo>
                <a:lnTo>
                  <a:pt x="0" y="0"/>
                </a:lnTo>
                <a:close/>
              </a:path>
            </a:pathLst>
          </a:custGeom>
          <a:gradFill flip="none" rotWithShape="1">
            <a:gsLst>
              <a:gs pos="0">
                <a:schemeClr val="tx2">
                  <a:lumMod val="75000"/>
                  <a:alpha val="75000"/>
                </a:schemeClr>
              </a:gs>
              <a:gs pos="100000">
                <a:schemeClr val="tx2">
                  <a:alpha val="80000"/>
                </a:schemeClr>
              </a:gs>
              <a:gs pos="65000">
                <a:schemeClr val="tx2">
                  <a:alpha val="7500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43493"/>
            <a:endParaRPr lang="en-US" sz="2448">
              <a:solidFill>
                <a:srgbClr val="F1F1F2"/>
              </a:solidFill>
            </a:endParaRPr>
          </a:p>
        </p:txBody>
      </p:sp>
      <p:sp>
        <p:nvSpPr>
          <p:cNvPr id="6" name="TextBox 5"/>
          <p:cNvSpPr txBox="1"/>
          <p:nvPr/>
        </p:nvSpPr>
        <p:spPr>
          <a:xfrm>
            <a:off x="1347975" y="1752242"/>
            <a:ext cx="2176074" cy="770467"/>
          </a:xfrm>
          <a:prstGeom prst="rect">
            <a:avLst/>
          </a:prstGeom>
          <a:noFill/>
        </p:spPr>
        <p:txBody>
          <a:bodyPr wrap="square" rtlCol="0" anchor="ctr" anchorCtr="0">
            <a:spAutoFit/>
          </a:bodyPr>
          <a:lstStyle/>
          <a:p>
            <a:pPr defTabSz="1243493">
              <a:lnSpc>
                <a:spcPct val="90000"/>
              </a:lnSpc>
            </a:pPr>
            <a:r>
              <a:rPr lang="en-US" sz="2448" b="1" dirty="0">
                <a:solidFill>
                  <a:srgbClr val="808084">
                    <a:lumMod val="75000"/>
                  </a:srgbClr>
                </a:solidFill>
                <a:latin typeface="Segoe Pro Cond" pitchFamily="34" charset="0"/>
              </a:rPr>
              <a:t>RETURN</a:t>
            </a:r>
            <a:br>
              <a:rPr lang="en-US" sz="2448" b="1" dirty="0">
                <a:solidFill>
                  <a:srgbClr val="808084">
                    <a:lumMod val="75000"/>
                  </a:srgbClr>
                </a:solidFill>
                <a:latin typeface="Segoe Pro Cond" pitchFamily="34" charset="0"/>
              </a:rPr>
            </a:br>
            <a:r>
              <a:rPr lang="en-US" sz="2448" b="1" dirty="0">
                <a:solidFill>
                  <a:srgbClr val="808084">
                    <a:lumMod val="75000"/>
                  </a:srgbClr>
                </a:solidFill>
                <a:latin typeface="Segoe Pro Cond" pitchFamily="34" charset="0"/>
              </a:rPr>
              <a:t>ON ASSETS</a:t>
            </a:r>
          </a:p>
        </p:txBody>
      </p:sp>
      <p:sp>
        <p:nvSpPr>
          <p:cNvPr id="7" name="Freeform 6"/>
          <p:cNvSpPr/>
          <p:nvPr/>
        </p:nvSpPr>
        <p:spPr>
          <a:xfrm flipH="1">
            <a:off x="530090" y="1640691"/>
            <a:ext cx="11376295" cy="4844356"/>
          </a:xfrm>
          <a:custGeom>
            <a:avLst/>
            <a:gdLst>
              <a:gd name="connsiteX0" fmla="*/ 0 w 7966171"/>
              <a:gd name="connsiteY0" fmla="*/ 0 h 4014439"/>
              <a:gd name="connsiteX1" fmla="*/ 0 w 7966171"/>
              <a:gd name="connsiteY1" fmla="*/ 4014439 h 4014439"/>
              <a:gd name="connsiteX2" fmla="*/ 7957290 w 7966171"/>
              <a:gd name="connsiteY2" fmla="*/ 3996676 h 4014439"/>
              <a:gd name="connsiteX3" fmla="*/ 7966171 w 7966171"/>
              <a:gd name="connsiteY3" fmla="*/ 3410497 h 4014439"/>
              <a:gd name="connsiteX4" fmla="*/ 7362269 w 7966171"/>
              <a:gd name="connsiteY4" fmla="*/ 3232867 h 4014439"/>
              <a:gd name="connsiteX5" fmla="*/ 6438655 w 7966171"/>
              <a:gd name="connsiteY5" fmla="*/ 2522347 h 4014439"/>
              <a:gd name="connsiteX6" fmla="*/ 5745945 w 7966171"/>
              <a:gd name="connsiteY6" fmla="*/ 2540110 h 4014439"/>
              <a:gd name="connsiteX7" fmla="*/ 3765503 w 7966171"/>
              <a:gd name="connsiteY7" fmla="*/ 1465448 h 4014439"/>
              <a:gd name="connsiteX8" fmla="*/ 2344559 w 7966171"/>
              <a:gd name="connsiteY8" fmla="*/ 1492093 h 4014439"/>
              <a:gd name="connsiteX9" fmla="*/ 1705134 w 7966171"/>
              <a:gd name="connsiteY9" fmla="*/ 941439 h 4014439"/>
              <a:gd name="connsiteX10" fmla="*/ 701592 w 7966171"/>
              <a:gd name="connsiteY10" fmla="*/ 772691 h 4014439"/>
              <a:gd name="connsiteX11" fmla="*/ 0 w 7966171"/>
              <a:gd name="connsiteY11" fmla="*/ 0 h 4014439"/>
              <a:gd name="connsiteX0" fmla="*/ 0 w 7966171"/>
              <a:gd name="connsiteY0" fmla="*/ 0 h 4032202"/>
              <a:gd name="connsiteX1" fmla="*/ 0 w 7966171"/>
              <a:gd name="connsiteY1" fmla="*/ 4014439 h 4032202"/>
              <a:gd name="connsiteX2" fmla="*/ 7957290 w 7966171"/>
              <a:gd name="connsiteY2" fmla="*/ 4032202 h 4032202"/>
              <a:gd name="connsiteX3" fmla="*/ 7966171 w 7966171"/>
              <a:gd name="connsiteY3" fmla="*/ 3410497 h 4032202"/>
              <a:gd name="connsiteX4" fmla="*/ 7362269 w 7966171"/>
              <a:gd name="connsiteY4" fmla="*/ 3232867 h 4032202"/>
              <a:gd name="connsiteX5" fmla="*/ 6438655 w 7966171"/>
              <a:gd name="connsiteY5" fmla="*/ 2522347 h 4032202"/>
              <a:gd name="connsiteX6" fmla="*/ 5745945 w 7966171"/>
              <a:gd name="connsiteY6" fmla="*/ 2540110 h 4032202"/>
              <a:gd name="connsiteX7" fmla="*/ 3765503 w 7966171"/>
              <a:gd name="connsiteY7" fmla="*/ 1465448 h 4032202"/>
              <a:gd name="connsiteX8" fmla="*/ 2344559 w 7966171"/>
              <a:gd name="connsiteY8" fmla="*/ 1492093 h 4032202"/>
              <a:gd name="connsiteX9" fmla="*/ 1705134 w 7966171"/>
              <a:gd name="connsiteY9" fmla="*/ 941439 h 4032202"/>
              <a:gd name="connsiteX10" fmla="*/ 701592 w 7966171"/>
              <a:gd name="connsiteY10" fmla="*/ 772691 h 4032202"/>
              <a:gd name="connsiteX11" fmla="*/ 0 w 7966171"/>
              <a:gd name="connsiteY11" fmla="*/ 0 h 4032202"/>
              <a:gd name="connsiteX0" fmla="*/ 0 w 7966171"/>
              <a:gd name="connsiteY0" fmla="*/ 0 h 4032202"/>
              <a:gd name="connsiteX1" fmla="*/ 0 w 7966171"/>
              <a:gd name="connsiteY1" fmla="*/ 4014439 h 4032202"/>
              <a:gd name="connsiteX2" fmla="*/ 7957290 w 7966171"/>
              <a:gd name="connsiteY2" fmla="*/ 4032202 h 4032202"/>
              <a:gd name="connsiteX3" fmla="*/ 7966171 w 7966171"/>
              <a:gd name="connsiteY3" fmla="*/ 3410497 h 4032202"/>
              <a:gd name="connsiteX4" fmla="*/ 7362269 w 7966171"/>
              <a:gd name="connsiteY4" fmla="*/ 3232867 h 4032202"/>
              <a:gd name="connsiteX5" fmla="*/ 6438655 w 7966171"/>
              <a:gd name="connsiteY5" fmla="*/ 2522347 h 4032202"/>
              <a:gd name="connsiteX6" fmla="*/ 5745945 w 7966171"/>
              <a:gd name="connsiteY6" fmla="*/ 2540110 h 4032202"/>
              <a:gd name="connsiteX7" fmla="*/ 3765503 w 7966171"/>
              <a:gd name="connsiteY7" fmla="*/ 1465448 h 4032202"/>
              <a:gd name="connsiteX8" fmla="*/ 2344559 w 7966171"/>
              <a:gd name="connsiteY8" fmla="*/ 1492093 h 4032202"/>
              <a:gd name="connsiteX9" fmla="*/ 1705134 w 7966171"/>
              <a:gd name="connsiteY9" fmla="*/ 941439 h 4032202"/>
              <a:gd name="connsiteX10" fmla="*/ 701592 w 7966171"/>
              <a:gd name="connsiteY10" fmla="*/ 772691 h 4032202"/>
              <a:gd name="connsiteX11" fmla="*/ 0 w 7966171"/>
              <a:gd name="connsiteY11" fmla="*/ 0 h 4032202"/>
              <a:gd name="connsiteX0" fmla="*/ 0 w 7966171"/>
              <a:gd name="connsiteY0" fmla="*/ 0 h 4023321"/>
              <a:gd name="connsiteX1" fmla="*/ 0 w 7966171"/>
              <a:gd name="connsiteY1" fmla="*/ 4014439 h 4023321"/>
              <a:gd name="connsiteX2" fmla="*/ 7966171 w 7966171"/>
              <a:gd name="connsiteY2" fmla="*/ 4023321 h 4023321"/>
              <a:gd name="connsiteX3" fmla="*/ 7966171 w 7966171"/>
              <a:gd name="connsiteY3" fmla="*/ 3410497 h 4023321"/>
              <a:gd name="connsiteX4" fmla="*/ 7362269 w 7966171"/>
              <a:gd name="connsiteY4" fmla="*/ 3232867 h 4023321"/>
              <a:gd name="connsiteX5" fmla="*/ 6438655 w 7966171"/>
              <a:gd name="connsiteY5" fmla="*/ 2522347 h 4023321"/>
              <a:gd name="connsiteX6" fmla="*/ 5745945 w 7966171"/>
              <a:gd name="connsiteY6" fmla="*/ 2540110 h 4023321"/>
              <a:gd name="connsiteX7" fmla="*/ 3765503 w 7966171"/>
              <a:gd name="connsiteY7" fmla="*/ 1465448 h 4023321"/>
              <a:gd name="connsiteX8" fmla="*/ 2344559 w 7966171"/>
              <a:gd name="connsiteY8" fmla="*/ 1492093 h 4023321"/>
              <a:gd name="connsiteX9" fmla="*/ 1705134 w 7966171"/>
              <a:gd name="connsiteY9" fmla="*/ 941439 h 4023321"/>
              <a:gd name="connsiteX10" fmla="*/ 701592 w 7966171"/>
              <a:gd name="connsiteY10" fmla="*/ 772691 h 4023321"/>
              <a:gd name="connsiteX11" fmla="*/ 0 w 7966171"/>
              <a:gd name="connsiteY11" fmla="*/ 0 h 4023321"/>
              <a:gd name="connsiteX0" fmla="*/ 0 w 7966171"/>
              <a:gd name="connsiteY0" fmla="*/ 0 h 4041084"/>
              <a:gd name="connsiteX1" fmla="*/ 0 w 7966171"/>
              <a:gd name="connsiteY1" fmla="*/ 4032202 h 4041084"/>
              <a:gd name="connsiteX2" fmla="*/ 7966171 w 7966171"/>
              <a:gd name="connsiteY2" fmla="*/ 4041084 h 4041084"/>
              <a:gd name="connsiteX3" fmla="*/ 7966171 w 7966171"/>
              <a:gd name="connsiteY3" fmla="*/ 3428260 h 4041084"/>
              <a:gd name="connsiteX4" fmla="*/ 7362269 w 7966171"/>
              <a:gd name="connsiteY4" fmla="*/ 3250630 h 4041084"/>
              <a:gd name="connsiteX5" fmla="*/ 6438655 w 7966171"/>
              <a:gd name="connsiteY5" fmla="*/ 2540110 h 4041084"/>
              <a:gd name="connsiteX6" fmla="*/ 5745945 w 7966171"/>
              <a:gd name="connsiteY6" fmla="*/ 2557873 h 4041084"/>
              <a:gd name="connsiteX7" fmla="*/ 3765503 w 7966171"/>
              <a:gd name="connsiteY7" fmla="*/ 1483211 h 4041084"/>
              <a:gd name="connsiteX8" fmla="*/ 2344559 w 7966171"/>
              <a:gd name="connsiteY8" fmla="*/ 1509856 h 4041084"/>
              <a:gd name="connsiteX9" fmla="*/ 1705134 w 7966171"/>
              <a:gd name="connsiteY9" fmla="*/ 959202 h 4041084"/>
              <a:gd name="connsiteX10" fmla="*/ 701592 w 7966171"/>
              <a:gd name="connsiteY10" fmla="*/ 790454 h 4041084"/>
              <a:gd name="connsiteX11" fmla="*/ 0 w 7966171"/>
              <a:gd name="connsiteY11" fmla="*/ 0 h 4041084"/>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58847"/>
              <a:gd name="connsiteX1" fmla="*/ 0 w 7966171"/>
              <a:gd name="connsiteY1" fmla="*/ 4058847 h 4058847"/>
              <a:gd name="connsiteX2" fmla="*/ 7966171 w 7966171"/>
              <a:gd name="connsiteY2" fmla="*/ 4041084 h 4058847"/>
              <a:gd name="connsiteX3" fmla="*/ 7966171 w 7966171"/>
              <a:gd name="connsiteY3" fmla="*/ 3428260 h 4058847"/>
              <a:gd name="connsiteX4" fmla="*/ 7362269 w 7966171"/>
              <a:gd name="connsiteY4" fmla="*/ 3250630 h 4058847"/>
              <a:gd name="connsiteX5" fmla="*/ 6438655 w 7966171"/>
              <a:gd name="connsiteY5" fmla="*/ 2540110 h 4058847"/>
              <a:gd name="connsiteX6" fmla="*/ 5745945 w 7966171"/>
              <a:gd name="connsiteY6" fmla="*/ 2557873 h 4058847"/>
              <a:gd name="connsiteX7" fmla="*/ 3765503 w 7966171"/>
              <a:gd name="connsiteY7" fmla="*/ 1483211 h 4058847"/>
              <a:gd name="connsiteX8" fmla="*/ 2344559 w 7966171"/>
              <a:gd name="connsiteY8" fmla="*/ 1509856 h 4058847"/>
              <a:gd name="connsiteX9" fmla="*/ 1705134 w 7966171"/>
              <a:gd name="connsiteY9" fmla="*/ 959202 h 4058847"/>
              <a:gd name="connsiteX10" fmla="*/ 701592 w 7966171"/>
              <a:gd name="connsiteY10" fmla="*/ 790454 h 4058847"/>
              <a:gd name="connsiteX11" fmla="*/ 0 w 7966171"/>
              <a:gd name="connsiteY11" fmla="*/ 0 h 4058847"/>
              <a:gd name="connsiteX0" fmla="*/ 0 w 7966171"/>
              <a:gd name="connsiteY0" fmla="*/ 0 h 4041084"/>
              <a:gd name="connsiteX1" fmla="*/ 0 w 7966171"/>
              <a:gd name="connsiteY1" fmla="*/ 3997271 h 4041084"/>
              <a:gd name="connsiteX2" fmla="*/ 7966171 w 7966171"/>
              <a:gd name="connsiteY2" fmla="*/ 4041084 h 4041084"/>
              <a:gd name="connsiteX3" fmla="*/ 7966171 w 7966171"/>
              <a:gd name="connsiteY3" fmla="*/ 3428260 h 4041084"/>
              <a:gd name="connsiteX4" fmla="*/ 7362269 w 7966171"/>
              <a:gd name="connsiteY4" fmla="*/ 3250630 h 4041084"/>
              <a:gd name="connsiteX5" fmla="*/ 6438655 w 7966171"/>
              <a:gd name="connsiteY5" fmla="*/ 2540110 h 4041084"/>
              <a:gd name="connsiteX6" fmla="*/ 5745945 w 7966171"/>
              <a:gd name="connsiteY6" fmla="*/ 2557873 h 4041084"/>
              <a:gd name="connsiteX7" fmla="*/ 3765503 w 7966171"/>
              <a:gd name="connsiteY7" fmla="*/ 1483211 h 4041084"/>
              <a:gd name="connsiteX8" fmla="*/ 2344559 w 7966171"/>
              <a:gd name="connsiteY8" fmla="*/ 1509856 h 4041084"/>
              <a:gd name="connsiteX9" fmla="*/ 1705134 w 7966171"/>
              <a:gd name="connsiteY9" fmla="*/ 959202 h 4041084"/>
              <a:gd name="connsiteX10" fmla="*/ 701592 w 7966171"/>
              <a:gd name="connsiteY10" fmla="*/ 790454 h 4041084"/>
              <a:gd name="connsiteX11" fmla="*/ 0 w 7966171"/>
              <a:gd name="connsiteY11" fmla="*/ 0 h 4041084"/>
              <a:gd name="connsiteX0" fmla="*/ 0 w 7966171"/>
              <a:gd name="connsiteY0" fmla="*/ 0 h 4051150"/>
              <a:gd name="connsiteX1" fmla="*/ 0 w 7966171"/>
              <a:gd name="connsiteY1" fmla="*/ 4051150 h 4051150"/>
              <a:gd name="connsiteX2" fmla="*/ 7966171 w 7966171"/>
              <a:gd name="connsiteY2" fmla="*/ 4041084 h 4051150"/>
              <a:gd name="connsiteX3" fmla="*/ 7966171 w 7966171"/>
              <a:gd name="connsiteY3" fmla="*/ 3428260 h 4051150"/>
              <a:gd name="connsiteX4" fmla="*/ 7362269 w 7966171"/>
              <a:gd name="connsiteY4" fmla="*/ 3250630 h 4051150"/>
              <a:gd name="connsiteX5" fmla="*/ 6438655 w 7966171"/>
              <a:gd name="connsiteY5" fmla="*/ 2540110 h 4051150"/>
              <a:gd name="connsiteX6" fmla="*/ 5745945 w 7966171"/>
              <a:gd name="connsiteY6" fmla="*/ 2557873 h 4051150"/>
              <a:gd name="connsiteX7" fmla="*/ 3765503 w 7966171"/>
              <a:gd name="connsiteY7" fmla="*/ 1483211 h 4051150"/>
              <a:gd name="connsiteX8" fmla="*/ 2344559 w 7966171"/>
              <a:gd name="connsiteY8" fmla="*/ 1509856 h 4051150"/>
              <a:gd name="connsiteX9" fmla="*/ 1705134 w 7966171"/>
              <a:gd name="connsiteY9" fmla="*/ 959202 h 4051150"/>
              <a:gd name="connsiteX10" fmla="*/ 701592 w 7966171"/>
              <a:gd name="connsiteY10" fmla="*/ 790454 h 4051150"/>
              <a:gd name="connsiteX11" fmla="*/ 0 w 7966171"/>
              <a:gd name="connsiteY11" fmla="*/ 0 h 4051150"/>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344559 w 7966171"/>
              <a:gd name="connsiteY8" fmla="*/ 1509856 h 4056478"/>
              <a:gd name="connsiteX9" fmla="*/ 1705134 w 7966171"/>
              <a:gd name="connsiteY9" fmla="*/ 959202 h 4056478"/>
              <a:gd name="connsiteX10" fmla="*/ 701592 w 7966171"/>
              <a:gd name="connsiteY10" fmla="*/ 790454 h 4056478"/>
              <a:gd name="connsiteX11" fmla="*/ 0 w 7966171"/>
              <a:gd name="connsiteY11"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1705134 w 7966171"/>
              <a:gd name="connsiteY8" fmla="*/ 959202 h 4056478"/>
              <a:gd name="connsiteX9" fmla="*/ 701592 w 7966171"/>
              <a:gd name="connsiteY9" fmla="*/ 790454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728831 w 7966171"/>
              <a:gd name="connsiteY8" fmla="*/ 897626 h 4056478"/>
              <a:gd name="connsiteX9" fmla="*/ 701592 w 7966171"/>
              <a:gd name="connsiteY9" fmla="*/ 790454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765503 w 7966171"/>
              <a:gd name="connsiteY7" fmla="*/ 1483211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3603868 w 7966171"/>
              <a:gd name="connsiteY7" fmla="*/ 2083574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5745945 w 7966171"/>
              <a:gd name="connsiteY6" fmla="*/ 2557873 h 4056478"/>
              <a:gd name="connsiteX7" fmla="*/ 4150352 w 7966171"/>
              <a:gd name="connsiteY7" fmla="*/ 1737211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6438655 w 7966171"/>
              <a:gd name="connsiteY5" fmla="*/ 2540110 h 4056478"/>
              <a:gd name="connsiteX6" fmla="*/ 4691460 w 7966171"/>
              <a:gd name="connsiteY6" fmla="*/ 1765085 h 4056478"/>
              <a:gd name="connsiteX7" fmla="*/ 4150352 w 7966171"/>
              <a:gd name="connsiteY7" fmla="*/ 1737211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362269 w 7966171"/>
              <a:gd name="connsiteY4" fmla="*/ 3250630 h 4056478"/>
              <a:gd name="connsiteX5" fmla="*/ 5268716 w 7966171"/>
              <a:gd name="connsiteY5" fmla="*/ 2409261 h 4056478"/>
              <a:gd name="connsiteX6" fmla="*/ 4691460 w 7966171"/>
              <a:gd name="connsiteY6" fmla="*/ 1765085 h 4056478"/>
              <a:gd name="connsiteX7" fmla="*/ 4150352 w 7966171"/>
              <a:gd name="connsiteY7" fmla="*/ 1737211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5815178 w 7966171"/>
              <a:gd name="connsiteY4" fmla="*/ 2427054 h 4056478"/>
              <a:gd name="connsiteX5" fmla="*/ 5268716 w 7966171"/>
              <a:gd name="connsiteY5" fmla="*/ 2409261 h 4056478"/>
              <a:gd name="connsiteX6" fmla="*/ 4691460 w 7966171"/>
              <a:gd name="connsiteY6" fmla="*/ 1765085 h 4056478"/>
              <a:gd name="connsiteX7" fmla="*/ 4150352 w 7966171"/>
              <a:gd name="connsiteY7" fmla="*/ 1737211 h 4056478"/>
              <a:gd name="connsiteX8" fmla="*/ 2728831 w 7966171"/>
              <a:gd name="connsiteY8" fmla="*/ 897626 h 4056478"/>
              <a:gd name="connsiteX9" fmla="*/ 1317349 w 7966171"/>
              <a:gd name="connsiteY9" fmla="*/ 913605 h 4056478"/>
              <a:gd name="connsiteX10" fmla="*/ 0 w 7966171"/>
              <a:gd name="connsiteY10"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6900462 w 7966171"/>
              <a:gd name="connsiteY4" fmla="*/ 2913133 h 4056478"/>
              <a:gd name="connsiteX5" fmla="*/ 5815178 w 7966171"/>
              <a:gd name="connsiteY5" fmla="*/ 2427054 h 4056478"/>
              <a:gd name="connsiteX6" fmla="*/ 5268716 w 7966171"/>
              <a:gd name="connsiteY6" fmla="*/ 2409261 h 4056478"/>
              <a:gd name="connsiteX7" fmla="*/ 4691460 w 7966171"/>
              <a:gd name="connsiteY7" fmla="*/ 1765085 h 4056478"/>
              <a:gd name="connsiteX8" fmla="*/ 4150352 w 7966171"/>
              <a:gd name="connsiteY8" fmla="*/ 1737211 h 4056478"/>
              <a:gd name="connsiteX9" fmla="*/ 2728831 w 7966171"/>
              <a:gd name="connsiteY9" fmla="*/ 897626 h 4056478"/>
              <a:gd name="connsiteX10" fmla="*/ 1317349 w 7966171"/>
              <a:gd name="connsiteY10" fmla="*/ 913605 h 4056478"/>
              <a:gd name="connsiteX11" fmla="*/ 0 w 7966171"/>
              <a:gd name="connsiteY11"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6394251 w 7966171"/>
              <a:gd name="connsiteY4" fmla="*/ 3064118 h 4056478"/>
              <a:gd name="connsiteX5" fmla="*/ 5815178 w 7966171"/>
              <a:gd name="connsiteY5" fmla="*/ 2427054 h 4056478"/>
              <a:gd name="connsiteX6" fmla="*/ 5268716 w 7966171"/>
              <a:gd name="connsiteY6" fmla="*/ 2409261 h 4056478"/>
              <a:gd name="connsiteX7" fmla="*/ 4691460 w 7966171"/>
              <a:gd name="connsiteY7" fmla="*/ 1765085 h 4056478"/>
              <a:gd name="connsiteX8" fmla="*/ 4150352 w 7966171"/>
              <a:gd name="connsiteY8" fmla="*/ 1737211 h 4056478"/>
              <a:gd name="connsiteX9" fmla="*/ 2728831 w 7966171"/>
              <a:gd name="connsiteY9" fmla="*/ 897626 h 4056478"/>
              <a:gd name="connsiteX10" fmla="*/ 1317349 w 7966171"/>
              <a:gd name="connsiteY10" fmla="*/ 913605 h 4056478"/>
              <a:gd name="connsiteX11" fmla="*/ 0 w 7966171"/>
              <a:gd name="connsiteY11"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442197 w 7966171"/>
              <a:gd name="connsiteY4" fmla="*/ 3295038 h 4056478"/>
              <a:gd name="connsiteX5" fmla="*/ 6394251 w 7966171"/>
              <a:gd name="connsiteY5" fmla="*/ 3064118 h 4056478"/>
              <a:gd name="connsiteX6" fmla="*/ 5815178 w 7966171"/>
              <a:gd name="connsiteY6" fmla="*/ 2427054 h 4056478"/>
              <a:gd name="connsiteX7" fmla="*/ 5268716 w 7966171"/>
              <a:gd name="connsiteY7" fmla="*/ 2409261 h 4056478"/>
              <a:gd name="connsiteX8" fmla="*/ 4691460 w 7966171"/>
              <a:gd name="connsiteY8" fmla="*/ 1765085 h 4056478"/>
              <a:gd name="connsiteX9" fmla="*/ 4150352 w 7966171"/>
              <a:gd name="connsiteY9" fmla="*/ 1737211 h 4056478"/>
              <a:gd name="connsiteX10" fmla="*/ 2728831 w 7966171"/>
              <a:gd name="connsiteY10" fmla="*/ 897626 h 4056478"/>
              <a:gd name="connsiteX11" fmla="*/ 1317349 w 7966171"/>
              <a:gd name="connsiteY11" fmla="*/ 913605 h 4056478"/>
              <a:gd name="connsiteX12" fmla="*/ 0 w 7966171"/>
              <a:gd name="connsiteY12" fmla="*/ 0 h 4056478"/>
              <a:gd name="connsiteX0" fmla="*/ 0 w 7966171"/>
              <a:gd name="connsiteY0" fmla="*/ 0 h 4056478"/>
              <a:gd name="connsiteX1" fmla="*/ 0 w 7966171"/>
              <a:gd name="connsiteY1" fmla="*/ 4051150 h 4056478"/>
              <a:gd name="connsiteX2" fmla="*/ 7966171 w 7966171"/>
              <a:gd name="connsiteY2" fmla="*/ 4056478 h 4056478"/>
              <a:gd name="connsiteX3" fmla="*/ 7966171 w 7966171"/>
              <a:gd name="connsiteY3" fmla="*/ 3428260 h 4056478"/>
              <a:gd name="connsiteX4" fmla="*/ 7202413 w 7966171"/>
              <a:gd name="connsiteY4" fmla="*/ 3055237 h 4056478"/>
              <a:gd name="connsiteX5" fmla="*/ 6394251 w 7966171"/>
              <a:gd name="connsiteY5" fmla="*/ 3064118 h 4056478"/>
              <a:gd name="connsiteX6" fmla="*/ 5815178 w 7966171"/>
              <a:gd name="connsiteY6" fmla="*/ 2427054 h 4056478"/>
              <a:gd name="connsiteX7" fmla="*/ 5268716 w 7966171"/>
              <a:gd name="connsiteY7" fmla="*/ 2409261 h 4056478"/>
              <a:gd name="connsiteX8" fmla="*/ 4691460 w 7966171"/>
              <a:gd name="connsiteY8" fmla="*/ 1765085 h 4056478"/>
              <a:gd name="connsiteX9" fmla="*/ 4150352 w 7966171"/>
              <a:gd name="connsiteY9" fmla="*/ 1737211 h 4056478"/>
              <a:gd name="connsiteX10" fmla="*/ 2728831 w 7966171"/>
              <a:gd name="connsiteY10" fmla="*/ 897626 h 4056478"/>
              <a:gd name="connsiteX11" fmla="*/ 1317349 w 7966171"/>
              <a:gd name="connsiteY11" fmla="*/ 913605 h 4056478"/>
              <a:gd name="connsiteX12" fmla="*/ 0 w 7966171"/>
              <a:gd name="connsiteY12" fmla="*/ 0 h 4056478"/>
              <a:gd name="connsiteX0" fmla="*/ 0 w 7983932"/>
              <a:gd name="connsiteY0" fmla="*/ 0 h 4056478"/>
              <a:gd name="connsiteX1" fmla="*/ 0 w 7983932"/>
              <a:gd name="connsiteY1" fmla="*/ 4051150 h 4056478"/>
              <a:gd name="connsiteX2" fmla="*/ 7966171 w 7983932"/>
              <a:gd name="connsiteY2" fmla="*/ 4056478 h 4056478"/>
              <a:gd name="connsiteX3" fmla="*/ 7983932 w 7983932"/>
              <a:gd name="connsiteY3" fmla="*/ 3916742 h 4056478"/>
              <a:gd name="connsiteX4" fmla="*/ 7202413 w 7983932"/>
              <a:gd name="connsiteY4" fmla="*/ 3055237 h 4056478"/>
              <a:gd name="connsiteX5" fmla="*/ 6394251 w 7983932"/>
              <a:gd name="connsiteY5" fmla="*/ 3064118 h 4056478"/>
              <a:gd name="connsiteX6" fmla="*/ 5815178 w 7983932"/>
              <a:gd name="connsiteY6" fmla="*/ 2427054 h 4056478"/>
              <a:gd name="connsiteX7" fmla="*/ 5268716 w 7983932"/>
              <a:gd name="connsiteY7" fmla="*/ 2409261 h 4056478"/>
              <a:gd name="connsiteX8" fmla="*/ 4691460 w 7983932"/>
              <a:gd name="connsiteY8" fmla="*/ 1765085 h 4056478"/>
              <a:gd name="connsiteX9" fmla="*/ 4150352 w 7983932"/>
              <a:gd name="connsiteY9" fmla="*/ 1737211 h 4056478"/>
              <a:gd name="connsiteX10" fmla="*/ 2728831 w 7983932"/>
              <a:gd name="connsiteY10" fmla="*/ 897626 h 4056478"/>
              <a:gd name="connsiteX11" fmla="*/ 1317349 w 7983932"/>
              <a:gd name="connsiteY11" fmla="*/ 913605 h 4056478"/>
              <a:gd name="connsiteX12" fmla="*/ 0 w 7983932"/>
              <a:gd name="connsiteY12" fmla="*/ 0 h 4056478"/>
              <a:gd name="connsiteX0" fmla="*/ 0 w 7966171"/>
              <a:gd name="connsiteY0" fmla="*/ 0 h 4056478"/>
              <a:gd name="connsiteX1" fmla="*/ 0 w 7966171"/>
              <a:gd name="connsiteY1" fmla="*/ 4051150 h 4056478"/>
              <a:gd name="connsiteX2" fmla="*/ 7966171 w 7966171"/>
              <a:gd name="connsiteY2" fmla="*/ 4056478 h 4056478"/>
              <a:gd name="connsiteX3" fmla="*/ 7202413 w 7966171"/>
              <a:gd name="connsiteY3" fmla="*/ 3055237 h 4056478"/>
              <a:gd name="connsiteX4" fmla="*/ 6394251 w 7966171"/>
              <a:gd name="connsiteY4" fmla="*/ 3064118 h 4056478"/>
              <a:gd name="connsiteX5" fmla="*/ 5815178 w 7966171"/>
              <a:gd name="connsiteY5" fmla="*/ 2427054 h 4056478"/>
              <a:gd name="connsiteX6" fmla="*/ 5268716 w 7966171"/>
              <a:gd name="connsiteY6" fmla="*/ 2409261 h 4056478"/>
              <a:gd name="connsiteX7" fmla="*/ 4691460 w 7966171"/>
              <a:gd name="connsiteY7" fmla="*/ 1765085 h 4056478"/>
              <a:gd name="connsiteX8" fmla="*/ 4150352 w 7966171"/>
              <a:gd name="connsiteY8" fmla="*/ 1737211 h 4056478"/>
              <a:gd name="connsiteX9" fmla="*/ 2728831 w 7966171"/>
              <a:gd name="connsiteY9" fmla="*/ 897626 h 4056478"/>
              <a:gd name="connsiteX10" fmla="*/ 1317349 w 7966171"/>
              <a:gd name="connsiteY10" fmla="*/ 913605 h 4056478"/>
              <a:gd name="connsiteX11" fmla="*/ 0 w 7966171"/>
              <a:gd name="connsiteY11" fmla="*/ 0 h 4056478"/>
              <a:gd name="connsiteX0" fmla="*/ 0 w 7966171"/>
              <a:gd name="connsiteY0" fmla="*/ 0 h 4056478"/>
              <a:gd name="connsiteX1" fmla="*/ 674949 w 7966171"/>
              <a:gd name="connsiteY1" fmla="*/ 2887673 h 4056478"/>
              <a:gd name="connsiteX2" fmla="*/ 7966171 w 7966171"/>
              <a:gd name="connsiteY2" fmla="*/ 4056478 h 4056478"/>
              <a:gd name="connsiteX3" fmla="*/ 7202413 w 7966171"/>
              <a:gd name="connsiteY3" fmla="*/ 3055237 h 4056478"/>
              <a:gd name="connsiteX4" fmla="*/ 6394251 w 7966171"/>
              <a:gd name="connsiteY4" fmla="*/ 3064118 h 4056478"/>
              <a:gd name="connsiteX5" fmla="*/ 5815178 w 7966171"/>
              <a:gd name="connsiteY5" fmla="*/ 2427054 h 4056478"/>
              <a:gd name="connsiteX6" fmla="*/ 5268716 w 7966171"/>
              <a:gd name="connsiteY6" fmla="*/ 2409261 h 4056478"/>
              <a:gd name="connsiteX7" fmla="*/ 4691460 w 7966171"/>
              <a:gd name="connsiteY7" fmla="*/ 1765085 h 4056478"/>
              <a:gd name="connsiteX8" fmla="*/ 4150352 w 7966171"/>
              <a:gd name="connsiteY8" fmla="*/ 1737211 h 4056478"/>
              <a:gd name="connsiteX9" fmla="*/ 2728831 w 7966171"/>
              <a:gd name="connsiteY9" fmla="*/ 897626 h 4056478"/>
              <a:gd name="connsiteX10" fmla="*/ 1317349 w 7966171"/>
              <a:gd name="connsiteY10" fmla="*/ 913605 h 4056478"/>
              <a:gd name="connsiteX11" fmla="*/ 0 w 7966171"/>
              <a:gd name="connsiteY11" fmla="*/ 0 h 4056478"/>
              <a:gd name="connsiteX0" fmla="*/ 0 w 7966171"/>
              <a:gd name="connsiteY0" fmla="*/ 0 h 4060032"/>
              <a:gd name="connsiteX1" fmla="*/ 0 w 7966171"/>
              <a:gd name="connsiteY1" fmla="*/ 4060032 h 4060032"/>
              <a:gd name="connsiteX2" fmla="*/ 7966171 w 7966171"/>
              <a:gd name="connsiteY2" fmla="*/ 4056478 h 4060032"/>
              <a:gd name="connsiteX3" fmla="*/ 7202413 w 7966171"/>
              <a:gd name="connsiteY3" fmla="*/ 3055237 h 4060032"/>
              <a:gd name="connsiteX4" fmla="*/ 6394251 w 7966171"/>
              <a:gd name="connsiteY4" fmla="*/ 3064118 h 4060032"/>
              <a:gd name="connsiteX5" fmla="*/ 5815178 w 7966171"/>
              <a:gd name="connsiteY5" fmla="*/ 2427054 h 4060032"/>
              <a:gd name="connsiteX6" fmla="*/ 5268716 w 7966171"/>
              <a:gd name="connsiteY6" fmla="*/ 2409261 h 4060032"/>
              <a:gd name="connsiteX7" fmla="*/ 4691460 w 7966171"/>
              <a:gd name="connsiteY7" fmla="*/ 1765085 h 4060032"/>
              <a:gd name="connsiteX8" fmla="*/ 4150352 w 7966171"/>
              <a:gd name="connsiteY8" fmla="*/ 1737211 h 4060032"/>
              <a:gd name="connsiteX9" fmla="*/ 2728831 w 7966171"/>
              <a:gd name="connsiteY9" fmla="*/ 897626 h 4060032"/>
              <a:gd name="connsiteX10" fmla="*/ 1317349 w 7966171"/>
              <a:gd name="connsiteY10" fmla="*/ 913605 h 4060032"/>
              <a:gd name="connsiteX11" fmla="*/ 0 w 7966171"/>
              <a:gd name="connsiteY11" fmla="*/ 0 h 4060032"/>
              <a:gd name="connsiteX0" fmla="*/ 0 w 7966171"/>
              <a:gd name="connsiteY0" fmla="*/ 0 h 4056478"/>
              <a:gd name="connsiteX1" fmla="*/ 1731776 w 7966171"/>
              <a:gd name="connsiteY1" fmla="*/ 3171881 h 4056478"/>
              <a:gd name="connsiteX2" fmla="*/ 7966171 w 7966171"/>
              <a:gd name="connsiteY2" fmla="*/ 4056478 h 4056478"/>
              <a:gd name="connsiteX3" fmla="*/ 7202413 w 7966171"/>
              <a:gd name="connsiteY3" fmla="*/ 3055237 h 4056478"/>
              <a:gd name="connsiteX4" fmla="*/ 6394251 w 7966171"/>
              <a:gd name="connsiteY4" fmla="*/ 3064118 h 4056478"/>
              <a:gd name="connsiteX5" fmla="*/ 5815178 w 7966171"/>
              <a:gd name="connsiteY5" fmla="*/ 2427054 h 4056478"/>
              <a:gd name="connsiteX6" fmla="*/ 5268716 w 7966171"/>
              <a:gd name="connsiteY6" fmla="*/ 2409261 h 4056478"/>
              <a:gd name="connsiteX7" fmla="*/ 4691460 w 7966171"/>
              <a:gd name="connsiteY7" fmla="*/ 1765085 h 4056478"/>
              <a:gd name="connsiteX8" fmla="*/ 4150352 w 7966171"/>
              <a:gd name="connsiteY8" fmla="*/ 1737211 h 4056478"/>
              <a:gd name="connsiteX9" fmla="*/ 2728831 w 7966171"/>
              <a:gd name="connsiteY9" fmla="*/ 897626 h 4056478"/>
              <a:gd name="connsiteX10" fmla="*/ 1317349 w 7966171"/>
              <a:gd name="connsiteY10" fmla="*/ 913605 h 4056478"/>
              <a:gd name="connsiteX11" fmla="*/ 0 w 7966171"/>
              <a:gd name="connsiteY11" fmla="*/ 0 h 4056478"/>
              <a:gd name="connsiteX0" fmla="*/ 0 w 7966171"/>
              <a:gd name="connsiteY0" fmla="*/ 0 h 4060032"/>
              <a:gd name="connsiteX1" fmla="*/ 0 w 7966171"/>
              <a:gd name="connsiteY1" fmla="*/ 4060032 h 4060032"/>
              <a:gd name="connsiteX2" fmla="*/ 7966171 w 7966171"/>
              <a:gd name="connsiteY2" fmla="*/ 4056478 h 4060032"/>
              <a:gd name="connsiteX3" fmla="*/ 7202413 w 7966171"/>
              <a:gd name="connsiteY3" fmla="*/ 3055237 h 4060032"/>
              <a:gd name="connsiteX4" fmla="*/ 6394251 w 7966171"/>
              <a:gd name="connsiteY4" fmla="*/ 3064118 h 4060032"/>
              <a:gd name="connsiteX5" fmla="*/ 5815178 w 7966171"/>
              <a:gd name="connsiteY5" fmla="*/ 2427054 h 4060032"/>
              <a:gd name="connsiteX6" fmla="*/ 5268716 w 7966171"/>
              <a:gd name="connsiteY6" fmla="*/ 2409261 h 4060032"/>
              <a:gd name="connsiteX7" fmla="*/ 4691460 w 7966171"/>
              <a:gd name="connsiteY7" fmla="*/ 1765085 h 4060032"/>
              <a:gd name="connsiteX8" fmla="*/ 4150352 w 7966171"/>
              <a:gd name="connsiteY8" fmla="*/ 1737211 h 4060032"/>
              <a:gd name="connsiteX9" fmla="*/ 2728831 w 7966171"/>
              <a:gd name="connsiteY9" fmla="*/ 897626 h 4060032"/>
              <a:gd name="connsiteX10" fmla="*/ 1317349 w 7966171"/>
              <a:gd name="connsiteY10" fmla="*/ 913605 h 4060032"/>
              <a:gd name="connsiteX11" fmla="*/ 0 w 7966171"/>
              <a:gd name="connsiteY11" fmla="*/ 0 h 406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66171" h="4060032">
                <a:moveTo>
                  <a:pt x="0" y="0"/>
                </a:moveTo>
                <a:lnTo>
                  <a:pt x="0" y="4060032"/>
                </a:lnTo>
                <a:lnTo>
                  <a:pt x="7966171" y="4056478"/>
                </a:lnTo>
                <a:lnTo>
                  <a:pt x="7202413" y="3055237"/>
                </a:lnTo>
                <a:lnTo>
                  <a:pt x="6394251" y="3064118"/>
                </a:lnTo>
                <a:lnTo>
                  <a:pt x="5815178" y="2427054"/>
                </a:lnTo>
                <a:lnTo>
                  <a:pt x="5268716" y="2409261"/>
                </a:lnTo>
                <a:lnTo>
                  <a:pt x="4691460" y="1765085"/>
                </a:lnTo>
                <a:lnTo>
                  <a:pt x="4150352" y="1737211"/>
                </a:lnTo>
                <a:lnTo>
                  <a:pt x="2728831" y="897626"/>
                </a:lnTo>
                <a:lnTo>
                  <a:pt x="1317349" y="913605"/>
                </a:lnTo>
                <a:lnTo>
                  <a:pt x="0" y="0"/>
                </a:lnTo>
                <a:close/>
              </a:path>
            </a:pathLst>
          </a:custGeom>
          <a:gradFill flip="none" rotWithShape="1">
            <a:gsLst>
              <a:gs pos="0">
                <a:schemeClr val="accent4">
                  <a:lumMod val="75000"/>
                  <a:alpha val="60000"/>
                </a:schemeClr>
              </a:gs>
              <a:gs pos="100000">
                <a:schemeClr val="accent4"/>
              </a:gs>
              <a:gs pos="60000">
                <a:schemeClr val="accent4">
                  <a:alpha val="7500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43493"/>
            <a:endParaRPr lang="en-US" sz="2448">
              <a:solidFill>
                <a:srgbClr val="F1F1F2"/>
              </a:solidFill>
            </a:endParaRPr>
          </a:p>
        </p:txBody>
      </p:sp>
      <p:sp>
        <p:nvSpPr>
          <p:cNvPr id="8" name="TextBox 7"/>
          <p:cNvSpPr txBox="1"/>
          <p:nvPr/>
        </p:nvSpPr>
        <p:spPr>
          <a:xfrm>
            <a:off x="8083444" y="1545036"/>
            <a:ext cx="3297537" cy="469039"/>
          </a:xfrm>
          <a:prstGeom prst="rect">
            <a:avLst/>
          </a:prstGeom>
          <a:noFill/>
        </p:spPr>
        <p:txBody>
          <a:bodyPr wrap="square" rtlCol="0" anchor="ctr" anchorCtr="0">
            <a:spAutoFit/>
          </a:bodyPr>
          <a:lstStyle/>
          <a:p>
            <a:pPr algn="r" defTabSz="1243493"/>
            <a:r>
              <a:rPr lang="en-US" sz="2448" b="1" dirty="0">
                <a:solidFill>
                  <a:srgbClr val="808084">
                    <a:lumMod val="75000"/>
                  </a:srgbClr>
                </a:solidFill>
                <a:latin typeface="Segoe Pro Cond" pitchFamily="34" charset="0"/>
              </a:rPr>
              <a:t>PRODUCTIVITY</a:t>
            </a:r>
          </a:p>
        </p:txBody>
      </p:sp>
      <p:sp>
        <p:nvSpPr>
          <p:cNvPr id="9" name="TextBox 8"/>
          <p:cNvSpPr txBox="1"/>
          <p:nvPr/>
        </p:nvSpPr>
        <p:spPr>
          <a:xfrm>
            <a:off x="2026130" y="499115"/>
            <a:ext cx="8167621" cy="803938"/>
          </a:xfrm>
          <a:prstGeom prst="rect">
            <a:avLst/>
          </a:prstGeom>
          <a:noFill/>
        </p:spPr>
        <p:txBody>
          <a:bodyPr wrap="none" rtlCol="0">
            <a:spAutoFit/>
          </a:bodyPr>
          <a:lstStyle/>
          <a:p>
            <a:pPr algn="ctr" defTabSz="1243493">
              <a:lnSpc>
                <a:spcPct val="85000"/>
              </a:lnSpc>
            </a:pPr>
            <a:r>
              <a:rPr lang="en-US" sz="5440" b="1" dirty="0">
                <a:solidFill>
                  <a:srgbClr val="808084">
                    <a:lumMod val="75000"/>
                  </a:srgbClr>
                </a:solidFill>
                <a:latin typeface="Segoe Pro Cond" pitchFamily="34" charset="0"/>
              </a:rPr>
              <a:t>DELOITTE SHIFT INDEX</a:t>
            </a:r>
          </a:p>
        </p:txBody>
      </p:sp>
    </p:spTree>
    <p:extLst>
      <p:ext uri="{BB962C8B-B14F-4D97-AF65-F5344CB8AC3E}">
        <p14:creationId xmlns:p14="http://schemas.microsoft.com/office/powerpoint/2010/main" val="351366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1000"/>
                                        <p:tgtEl>
                                          <p:spTgt spid="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animBg="1"/>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a:off x="7375957" y="7016661"/>
            <a:ext cx="845650" cy="729008"/>
          </a:xfrm>
          <a:prstGeom prst="triangle">
            <a:avLst/>
          </a:prstGeom>
          <a:gradFill>
            <a:gsLst>
              <a:gs pos="0">
                <a:schemeClr val="accent1"/>
              </a:gs>
              <a:gs pos="100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493"/>
            <a:endParaRPr lang="en-US" sz="2448">
              <a:solidFill>
                <a:srgbClr val="F1F1F2"/>
              </a:solidFill>
            </a:endParaRPr>
          </a:p>
        </p:txBody>
      </p:sp>
      <p:sp>
        <p:nvSpPr>
          <p:cNvPr id="4" name="TextBox 3"/>
          <p:cNvSpPr txBox="1"/>
          <p:nvPr/>
        </p:nvSpPr>
        <p:spPr>
          <a:xfrm>
            <a:off x="4979851" y="4852604"/>
            <a:ext cx="4387740" cy="1243417"/>
          </a:xfrm>
          <a:prstGeom prst="rect">
            <a:avLst/>
          </a:prstGeom>
          <a:noFill/>
        </p:spPr>
        <p:txBody>
          <a:bodyPr wrap="none" rtlCol="0">
            <a:spAutoFit/>
          </a:bodyPr>
          <a:lstStyle/>
          <a:p>
            <a:pPr defTabSz="1243493">
              <a:lnSpc>
                <a:spcPct val="85000"/>
              </a:lnSpc>
            </a:pPr>
            <a:r>
              <a:rPr lang="en-US" sz="8800" b="1" dirty="0">
                <a:solidFill>
                  <a:srgbClr val="808084">
                    <a:lumMod val="75000"/>
                  </a:srgbClr>
                </a:solidFill>
                <a:latin typeface="Segoe Pro Cond" pitchFamily="34" charset="0"/>
              </a:rPr>
              <a:t>SILOED</a:t>
            </a:r>
          </a:p>
        </p:txBody>
      </p:sp>
      <p:sp>
        <p:nvSpPr>
          <p:cNvPr id="5" name="TextBox 4"/>
          <p:cNvSpPr txBox="1"/>
          <p:nvPr/>
        </p:nvSpPr>
        <p:spPr>
          <a:xfrm>
            <a:off x="6265128" y="5910263"/>
            <a:ext cx="3570208" cy="1243417"/>
          </a:xfrm>
          <a:prstGeom prst="rect">
            <a:avLst/>
          </a:prstGeom>
          <a:noFill/>
        </p:spPr>
        <p:txBody>
          <a:bodyPr wrap="none" rtlCol="0">
            <a:spAutoFit/>
          </a:bodyPr>
          <a:lstStyle/>
          <a:p>
            <a:pPr defTabSz="1243493">
              <a:lnSpc>
                <a:spcPct val="85000"/>
              </a:lnSpc>
            </a:pPr>
            <a:r>
              <a:rPr lang="en-US" sz="8800" b="1" dirty="0">
                <a:solidFill>
                  <a:srgbClr val="808084">
                    <a:lumMod val="75000"/>
                  </a:srgbClr>
                </a:solidFill>
                <a:latin typeface="Segoe Pro Cond" pitchFamily="34" charset="0"/>
              </a:rPr>
              <a:t>SLOW</a:t>
            </a:r>
          </a:p>
        </p:txBody>
      </p:sp>
      <p:sp>
        <p:nvSpPr>
          <p:cNvPr id="7" name="TextBox 6"/>
          <p:cNvSpPr txBox="1"/>
          <p:nvPr/>
        </p:nvSpPr>
        <p:spPr>
          <a:xfrm rot="21357871">
            <a:off x="614355" y="4016827"/>
            <a:ext cx="8770350" cy="1243417"/>
          </a:xfrm>
          <a:prstGeom prst="rect">
            <a:avLst/>
          </a:prstGeom>
          <a:noFill/>
        </p:spPr>
        <p:txBody>
          <a:bodyPr wrap="none" rtlCol="0">
            <a:spAutoFit/>
          </a:bodyPr>
          <a:lstStyle/>
          <a:p>
            <a:pPr defTabSz="1243493">
              <a:lnSpc>
                <a:spcPct val="85000"/>
              </a:lnSpc>
            </a:pPr>
            <a:r>
              <a:rPr lang="en-US" sz="8800" b="1" dirty="0">
                <a:solidFill>
                  <a:srgbClr val="808084">
                    <a:lumMod val="75000"/>
                  </a:srgbClr>
                </a:solidFill>
                <a:latin typeface="Segoe Pro Cond" pitchFamily="34" charset="0"/>
              </a:rPr>
              <a:t>HIERARCHICAL</a:t>
            </a:r>
          </a:p>
        </p:txBody>
      </p:sp>
      <p:sp>
        <p:nvSpPr>
          <p:cNvPr id="8" name="TextBox 7"/>
          <p:cNvSpPr txBox="1"/>
          <p:nvPr/>
        </p:nvSpPr>
        <p:spPr>
          <a:xfrm rot="342284">
            <a:off x="3432756" y="2815579"/>
            <a:ext cx="9186746" cy="1243417"/>
          </a:xfrm>
          <a:prstGeom prst="rect">
            <a:avLst/>
          </a:prstGeom>
          <a:noFill/>
        </p:spPr>
        <p:txBody>
          <a:bodyPr wrap="none" rtlCol="0">
            <a:spAutoFit/>
          </a:bodyPr>
          <a:lstStyle/>
          <a:p>
            <a:pPr defTabSz="1243493">
              <a:lnSpc>
                <a:spcPct val="85000"/>
              </a:lnSpc>
            </a:pPr>
            <a:r>
              <a:rPr lang="en-US" sz="8800" b="1" dirty="0">
                <a:solidFill>
                  <a:srgbClr val="808084">
                    <a:lumMod val="75000"/>
                  </a:srgbClr>
                </a:solidFill>
                <a:latin typeface="Segoe Pro Cond" pitchFamily="34" charset="0"/>
              </a:rPr>
              <a:t>BUREAUCRATIC</a:t>
            </a:r>
          </a:p>
        </p:txBody>
      </p:sp>
      <p:sp>
        <p:nvSpPr>
          <p:cNvPr id="9" name="TextBox 8"/>
          <p:cNvSpPr txBox="1"/>
          <p:nvPr/>
        </p:nvSpPr>
        <p:spPr>
          <a:xfrm rot="21003258">
            <a:off x="-255339" y="1397156"/>
            <a:ext cx="9466053" cy="1243417"/>
          </a:xfrm>
          <a:prstGeom prst="rect">
            <a:avLst/>
          </a:prstGeom>
          <a:noFill/>
        </p:spPr>
        <p:txBody>
          <a:bodyPr wrap="none" rtlCol="0">
            <a:spAutoFit/>
          </a:bodyPr>
          <a:lstStyle/>
          <a:p>
            <a:pPr defTabSz="1243493">
              <a:lnSpc>
                <a:spcPct val="85000"/>
              </a:lnSpc>
            </a:pPr>
            <a:r>
              <a:rPr lang="en-US" sz="8800" b="1" dirty="0">
                <a:solidFill>
                  <a:srgbClr val="808084">
                    <a:lumMod val="75000"/>
                  </a:srgbClr>
                </a:solidFill>
                <a:latin typeface="Segoe Pro Cond" pitchFamily="34" charset="0"/>
              </a:rPr>
              <a:t>LACKING VISION</a:t>
            </a:r>
          </a:p>
        </p:txBody>
      </p:sp>
    </p:spTree>
    <p:extLst>
      <p:ext uri="{BB962C8B-B14F-4D97-AF65-F5344CB8AC3E}">
        <p14:creationId xmlns:p14="http://schemas.microsoft.com/office/powerpoint/2010/main" val="608844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64" presetClass="path" presetSubtype="0" accel="50000" decel="50000" fill="hold" grpId="1" nodeType="afterEffect">
                                  <p:stCondLst>
                                    <p:cond delay="0"/>
                                  </p:stCondLst>
                                  <p:childTnLst>
                                    <p:animMotion origin="layout" path="M -3.33333E-6 -7.36972E-7 L -3.33333E-6 -0.10731 " pathEditMode="relative" rAng="0" ptsTypes="AA">
                                      <p:cBhvr>
                                        <p:cTn id="27" dur="1250" fill="hold"/>
                                        <p:tgtEl>
                                          <p:spTgt spid="11"/>
                                        </p:tgtEl>
                                        <p:attrNameLst>
                                          <p:attrName>ppt_x</p:attrName>
                                          <p:attrName>ppt_y</p:attrName>
                                        </p:attrNameLst>
                                      </p:cBhvr>
                                      <p:rCtr x="0" y="-5365"/>
                                    </p:animMotion>
                                  </p:childTnLst>
                                </p:cTn>
                              </p:par>
                              <p:par>
                                <p:cTn id="28" presetID="64" presetClass="path" presetSubtype="0" accel="50000" decel="50000" fill="hold" grpId="2" nodeType="withEffect">
                                  <p:stCondLst>
                                    <p:cond delay="0"/>
                                  </p:stCondLst>
                                  <p:childTnLst>
                                    <p:animMotion origin="layout" path="M -2.5E-6 4.44444E-6 L -2.5E-6 -0.11513 " pathEditMode="relative" rAng="0" ptsTypes="AA">
                                      <p:cBhvr>
                                        <p:cTn id="29" dur="1250" fill="hold"/>
                                        <p:tgtEl>
                                          <p:spTgt spid="5"/>
                                        </p:tgtEl>
                                        <p:attrNameLst>
                                          <p:attrName>ppt_x</p:attrName>
                                          <p:attrName>ppt_y</p:attrName>
                                        </p:attrNameLst>
                                      </p:cBhvr>
                                      <p:rCtr x="0" y="-5772"/>
                                    </p:animMotion>
                                  </p:childTnLst>
                                </p:cTn>
                              </p:par>
                              <p:par>
                                <p:cTn id="30" presetID="64" presetClass="path" presetSubtype="0" accel="50000" decel="50000" fill="hold" grpId="2" nodeType="withEffect">
                                  <p:stCondLst>
                                    <p:cond delay="0"/>
                                  </p:stCondLst>
                                  <p:childTnLst>
                                    <p:animMotion origin="layout" path="M 3.88889E-6 -9.87654E-7 L 3.88889E-6 -0.11512 " pathEditMode="relative" rAng="0" ptsTypes="AA">
                                      <p:cBhvr>
                                        <p:cTn id="31" dur="1250" fill="hold"/>
                                        <p:tgtEl>
                                          <p:spTgt spid="4"/>
                                        </p:tgtEl>
                                        <p:attrNameLst>
                                          <p:attrName>ppt_x</p:attrName>
                                          <p:attrName>ppt_y</p:attrName>
                                        </p:attrNameLst>
                                      </p:cBhvr>
                                      <p:rCtr x="0" y="-5772"/>
                                    </p:animMotion>
                                  </p:childTnLst>
                                </p:cTn>
                              </p:par>
                              <p:par>
                                <p:cTn id="32" presetID="64" presetClass="path" presetSubtype="0" accel="50000" decel="50000" fill="hold" grpId="2" nodeType="withEffect">
                                  <p:stCondLst>
                                    <p:cond delay="0"/>
                                  </p:stCondLst>
                                  <p:childTnLst>
                                    <p:animMotion origin="layout" path="M 2.77778E-7 -2.96296E-6 L 2.77778E-7 -0.11512 " pathEditMode="relative" rAng="0" ptsTypes="AA">
                                      <p:cBhvr>
                                        <p:cTn id="33" dur="1250" fill="hold"/>
                                        <p:tgtEl>
                                          <p:spTgt spid="7"/>
                                        </p:tgtEl>
                                        <p:attrNameLst>
                                          <p:attrName>ppt_x</p:attrName>
                                          <p:attrName>ppt_y</p:attrName>
                                        </p:attrNameLst>
                                      </p:cBhvr>
                                      <p:rCtr x="0" y="-5772"/>
                                    </p:animMotion>
                                  </p:childTnLst>
                                </p:cTn>
                              </p:par>
                              <p:par>
                                <p:cTn id="34" presetID="64" presetClass="path" presetSubtype="0" accel="50000" decel="50000" fill="hold" grpId="2" nodeType="withEffect">
                                  <p:stCondLst>
                                    <p:cond delay="0"/>
                                  </p:stCondLst>
                                  <p:childTnLst>
                                    <p:animMotion origin="layout" path="M -2.5E-6 1.97531E-6 L -2.5E-6 -0.11513 " pathEditMode="relative" rAng="0" ptsTypes="AA">
                                      <p:cBhvr>
                                        <p:cTn id="35" dur="1250" fill="hold"/>
                                        <p:tgtEl>
                                          <p:spTgt spid="8"/>
                                        </p:tgtEl>
                                        <p:attrNameLst>
                                          <p:attrName>ppt_x</p:attrName>
                                          <p:attrName>ppt_y</p:attrName>
                                        </p:attrNameLst>
                                      </p:cBhvr>
                                      <p:rCtr x="0" y="-5772"/>
                                    </p:animMotion>
                                  </p:childTnLst>
                                </p:cTn>
                              </p:par>
                              <p:par>
                                <p:cTn id="36" presetID="64" presetClass="path" presetSubtype="0" accel="50000" decel="50000" fill="hold" grpId="3" nodeType="withEffect">
                                  <p:stCondLst>
                                    <p:cond delay="0"/>
                                  </p:stCondLst>
                                  <p:childTnLst>
                                    <p:animMotion origin="layout" path="M 4.16667E-6 -2.46914E-7 L 4.16667E-6 -0.11512 " pathEditMode="relative" rAng="0" ptsTypes="AA">
                                      <p:cBhvr>
                                        <p:cTn id="37" dur="1250" fill="hold"/>
                                        <p:tgtEl>
                                          <p:spTgt spid="9"/>
                                        </p:tgtEl>
                                        <p:attrNameLst>
                                          <p:attrName>ppt_x</p:attrName>
                                          <p:attrName>ppt_y</p:attrName>
                                        </p:attrNameLst>
                                      </p:cBhvr>
                                      <p:rCtr x="0" y="-5772"/>
                                    </p:animMotion>
                                  </p:childTnLst>
                                </p:cTn>
                              </p:par>
                            </p:childTnLst>
                          </p:cTn>
                        </p:par>
                        <p:par>
                          <p:cTn id="38" fill="hold">
                            <p:stCondLst>
                              <p:cond delay="2750"/>
                            </p:stCondLst>
                            <p:childTnLst>
                              <p:par>
                                <p:cTn id="39" presetID="32" presetClass="emph" presetSubtype="0" repeatCount="indefinite" fill="hold" grpId="2" nodeType="afterEffect">
                                  <p:stCondLst>
                                    <p:cond delay="0"/>
                                  </p:stCondLst>
                                  <p:childTnLst>
                                    <p:animRot by="120000">
                                      <p:cBhvr>
                                        <p:cTn id="40" dur="275" fill="hold">
                                          <p:stCondLst>
                                            <p:cond delay="0"/>
                                          </p:stCondLst>
                                        </p:cTn>
                                        <p:tgtEl>
                                          <p:spTgt spid="9"/>
                                        </p:tgtEl>
                                        <p:attrNameLst>
                                          <p:attrName>r</p:attrName>
                                        </p:attrNameLst>
                                      </p:cBhvr>
                                    </p:animRot>
                                    <p:animRot by="-240000">
                                      <p:cBhvr>
                                        <p:cTn id="41" dur="550" fill="hold">
                                          <p:stCondLst>
                                            <p:cond delay="550"/>
                                          </p:stCondLst>
                                        </p:cTn>
                                        <p:tgtEl>
                                          <p:spTgt spid="9"/>
                                        </p:tgtEl>
                                        <p:attrNameLst>
                                          <p:attrName>r</p:attrName>
                                        </p:attrNameLst>
                                      </p:cBhvr>
                                    </p:animRot>
                                    <p:animRot by="240000">
                                      <p:cBhvr>
                                        <p:cTn id="42" dur="550" fill="hold">
                                          <p:stCondLst>
                                            <p:cond delay="1100"/>
                                          </p:stCondLst>
                                        </p:cTn>
                                        <p:tgtEl>
                                          <p:spTgt spid="9"/>
                                        </p:tgtEl>
                                        <p:attrNameLst>
                                          <p:attrName>r</p:attrName>
                                        </p:attrNameLst>
                                      </p:cBhvr>
                                    </p:animRot>
                                    <p:animRot by="-240000">
                                      <p:cBhvr>
                                        <p:cTn id="43" dur="550" fill="hold">
                                          <p:stCondLst>
                                            <p:cond delay="1650"/>
                                          </p:stCondLst>
                                        </p:cTn>
                                        <p:tgtEl>
                                          <p:spTgt spid="9"/>
                                        </p:tgtEl>
                                        <p:attrNameLst>
                                          <p:attrName>r</p:attrName>
                                        </p:attrNameLst>
                                      </p:cBhvr>
                                    </p:animRot>
                                    <p:animRot by="120000">
                                      <p:cBhvr>
                                        <p:cTn id="44" dur="550" fill="hold">
                                          <p:stCondLst>
                                            <p:cond delay="2200"/>
                                          </p:stCondLst>
                                        </p:cTn>
                                        <p:tgtEl>
                                          <p:spTgt spid="9"/>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hidden"/>
                                      </p:to>
                                    </p:set>
                                  </p:childTnLst>
                                </p:cTn>
                              </p:par>
                              <p:par>
                                <p:cTn id="49" presetID="2" presetClass="exit" presetSubtype="1" fill="hold" grpId="1" nodeType="withEffect">
                                  <p:stCondLst>
                                    <p:cond delay="0"/>
                                  </p:stCondLst>
                                  <p:childTnLst>
                                    <p:anim calcmode="lin" valueType="num">
                                      <p:cBhvr additive="base">
                                        <p:cTn id="50" dur="500"/>
                                        <p:tgtEl>
                                          <p:spTgt spid="4"/>
                                        </p:tgtEl>
                                        <p:attrNameLst>
                                          <p:attrName>ppt_x</p:attrName>
                                        </p:attrNameLst>
                                      </p:cBhvr>
                                      <p:tavLst>
                                        <p:tav tm="0">
                                          <p:val>
                                            <p:strVal val="ppt_x"/>
                                          </p:val>
                                        </p:tav>
                                        <p:tav tm="100000">
                                          <p:val>
                                            <p:strVal val="ppt_x"/>
                                          </p:val>
                                        </p:tav>
                                      </p:tavLst>
                                    </p:anim>
                                    <p:anim calcmode="lin" valueType="num">
                                      <p:cBhvr additive="base">
                                        <p:cTn id="51" dur="500"/>
                                        <p:tgtEl>
                                          <p:spTgt spid="4"/>
                                        </p:tgtEl>
                                        <p:attrNameLst>
                                          <p:attrName>ppt_y</p:attrName>
                                        </p:attrNameLst>
                                      </p:cBhvr>
                                      <p:tavLst>
                                        <p:tav tm="0">
                                          <p:val>
                                            <p:strVal val="ppt_y"/>
                                          </p:val>
                                        </p:tav>
                                        <p:tav tm="100000">
                                          <p:val>
                                            <p:strVal val="0-ppt_h/2"/>
                                          </p:val>
                                        </p:tav>
                                      </p:tavLst>
                                    </p:anim>
                                    <p:set>
                                      <p:cBhvr>
                                        <p:cTn id="52" dur="1" fill="hold">
                                          <p:stCondLst>
                                            <p:cond delay="499"/>
                                          </p:stCondLst>
                                        </p:cTn>
                                        <p:tgtEl>
                                          <p:spTgt spid="4"/>
                                        </p:tgtEl>
                                        <p:attrNameLst>
                                          <p:attrName>style.visibility</p:attrName>
                                        </p:attrNameLst>
                                      </p:cBhvr>
                                      <p:to>
                                        <p:strVal val="hidden"/>
                                      </p:to>
                                    </p:set>
                                  </p:childTnLst>
                                </p:cTn>
                              </p:par>
                              <p:par>
                                <p:cTn id="53" presetID="2" presetClass="exit" presetSubtype="1" fill="hold" grpId="1" nodeType="with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0-ppt_h/2"/>
                                          </p:val>
                                        </p:tav>
                                      </p:tavLst>
                                    </p:anim>
                                    <p:set>
                                      <p:cBhvr>
                                        <p:cTn id="56" dur="1" fill="hold">
                                          <p:stCondLst>
                                            <p:cond delay="499"/>
                                          </p:stCondLst>
                                        </p:cTn>
                                        <p:tgtEl>
                                          <p:spTgt spid="7"/>
                                        </p:tgtEl>
                                        <p:attrNameLst>
                                          <p:attrName>style.visibility</p:attrName>
                                        </p:attrNameLst>
                                      </p:cBhvr>
                                      <p:to>
                                        <p:strVal val="hidden"/>
                                      </p:to>
                                    </p:set>
                                  </p:childTnLst>
                                </p:cTn>
                              </p:par>
                              <p:par>
                                <p:cTn id="57" presetID="2" presetClass="exit" presetSubtype="1" fill="hold" grpId="1" nodeType="withEffect">
                                  <p:stCondLst>
                                    <p:cond delay="0"/>
                                  </p:stCondLst>
                                  <p:childTnLst>
                                    <p:anim calcmode="lin" valueType="num">
                                      <p:cBhvr additive="base">
                                        <p:cTn id="58" dur="500"/>
                                        <p:tgtEl>
                                          <p:spTgt spid="8"/>
                                        </p:tgtEl>
                                        <p:attrNameLst>
                                          <p:attrName>ppt_x</p:attrName>
                                        </p:attrNameLst>
                                      </p:cBhvr>
                                      <p:tavLst>
                                        <p:tav tm="0">
                                          <p:val>
                                            <p:strVal val="ppt_x"/>
                                          </p:val>
                                        </p:tav>
                                        <p:tav tm="100000">
                                          <p:val>
                                            <p:strVal val="ppt_x"/>
                                          </p:val>
                                        </p:tav>
                                      </p:tavLst>
                                    </p:anim>
                                    <p:anim calcmode="lin" valueType="num">
                                      <p:cBhvr additive="base">
                                        <p:cTn id="59" dur="500"/>
                                        <p:tgtEl>
                                          <p:spTgt spid="8"/>
                                        </p:tgtEl>
                                        <p:attrNameLst>
                                          <p:attrName>ppt_y</p:attrName>
                                        </p:attrNameLst>
                                      </p:cBhvr>
                                      <p:tavLst>
                                        <p:tav tm="0">
                                          <p:val>
                                            <p:strVal val="ppt_y"/>
                                          </p:val>
                                        </p:tav>
                                        <p:tav tm="100000">
                                          <p:val>
                                            <p:strVal val="0-ppt_h/2"/>
                                          </p:val>
                                        </p:tav>
                                      </p:tavLst>
                                    </p:anim>
                                    <p:set>
                                      <p:cBhvr>
                                        <p:cTn id="60" dur="1" fill="hold">
                                          <p:stCondLst>
                                            <p:cond delay="499"/>
                                          </p:stCondLst>
                                        </p:cTn>
                                        <p:tgtEl>
                                          <p:spTgt spid="8"/>
                                        </p:tgtEl>
                                        <p:attrNameLst>
                                          <p:attrName>style.visibility</p:attrName>
                                        </p:attrNameLst>
                                      </p:cBhvr>
                                      <p:to>
                                        <p:strVal val="hidden"/>
                                      </p:to>
                                    </p:set>
                                  </p:childTnLst>
                                </p:cTn>
                              </p:par>
                              <p:par>
                                <p:cTn id="61" presetID="2" presetClass="exit" presetSubtype="1" fill="hold" grpId="1" nodeType="withEffect">
                                  <p:stCondLst>
                                    <p:cond delay="0"/>
                                  </p:stCondLst>
                                  <p:childTnLst>
                                    <p:anim calcmode="lin" valueType="num">
                                      <p:cBhvr additive="base">
                                        <p:cTn id="62" dur="500"/>
                                        <p:tgtEl>
                                          <p:spTgt spid="9"/>
                                        </p:tgtEl>
                                        <p:attrNameLst>
                                          <p:attrName>ppt_x</p:attrName>
                                        </p:attrNameLst>
                                      </p:cBhvr>
                                      <p:tavLst>
                                        <p:tav tm="0">
                                          <p:val>
                                            <p:strVal val="ppt_x"/>
                                          </p:val>
                                        </p:tav>
                                        <p:tav tm="100000">
                                          <p:val>
                                            <p:strVal val="ppt_x"/>
                                          </p:val>
                                        </p:tav>
                                      </p:tavLst>
                                    </p:anim>
                                    <p:anim calcmode="lin" valueType="num">
                                      <p:cBhvr additive="base">
                                        <p:cTn id="63" dur="500"/>
                                        <p:tgtEl>
                                          <p:spTgt spid="9"/>
                                        </p:tgtEl>
                                        <p:attrNameLst>
                                          <p:attrName>ppt_y</p:attrName>
                                        </p:attrNameLst>
                                      </p:cBhvr>
                                      <p:tavLst>
                                        <p:tav tm="0">
                                          <p:val>
                                            <p:strVal val="ppt_y"/>
                                          </p:val>
                                        </p:tav>
                                        <p:tav tm="100000">
                                          <p:val>
                                            <p:strVal val="0-ppt_h/2"/>
                                          </p:val>
                                        </p:tav>
                                      </p:tavLst>
                                    </p:anim>
                                    <p:set>
                                      <p:cBhvr>
                                        <p:cTn id="64" dur="1" fill="hold">
                                          <p:stCondLst>
                                            <p:cond delay="499"/>
                                          </p:stCondLst>
                                        </p:cTn>
                                        <p:tgtEl>
                                          <p:spTgt spid="9"/>
                                        </p:tgtEl>
                                        <p:attrNameLst>
                                          <p:attrName>style.visibility</p:attrName>
                                        </p:attrNameLst>
                                      </p:cBhvr>
                                      <p:to>
                                        <p:strVal val="hidden"/>
                                      </p:to>
                                    </p:set>
                                  </p:childTnLst>
                                </p:cTn>
                              </p:par>
                              <p:par>
                                <p:cTn id="65" presetID="2" presetClass="exit" presetSubtype="1" fill="hold" grpId="0" nodeType="withEffect">
                                  <p:stCondLst>
                                    <p:cond delay="0"/>
                                  </p:stCondLst>
                                  <p:childTnLst>
                                    <p:anim calcmode="lin" valueType="num">
                                      <p:cBhvr additive="base">
                                        <p:cTn id="66" dur="500"/>
                                        <p:tgtEl>
                                          <p:spTgt spid="5"/>
                                        </p:tgtEl>
                                        <p:attrNameLst>
                                          <p:attrName>ppt_x</p:attrName>
                                        </p:attrNameLst>
                                      </p:cBhvr>
                                      <p:tavLst>
                                        <p:tav tm="0">
                                          <p:val>
                                            <p:strVal val="ppt_x"/>
                                          </p:val>
                                        </p:tav>
                                        <p:tav tm="100000">
                                          <p:val>
                                            <p:strVal val="ppt_x"/>
                                          </p:val>
                                        </p:tav>
                                      </p:tavLst>
                                    </p:anim>
                                    <p:anim calcmode="lin" valueType="num">
                                      <p:cBhvr additive="base">
                                        <p:cTn id="67" dur="500"/>
                                        <p:tgtEl>
                                          <p:spTgt spid="5"/>
                                        </p:tgtEl>
                                        <p:attrNameLst>
                                          <p:attrName>ppt_y</p:attrName>
                                        </p:attrNameLst>
                                      </p:cBhvr>
                                      <p:tavLst>
                                        <p:tav tm="0">
                                          <p:val>
                                            <p:strVal val="ppt_y"/>
                                          </p:val>
                                        </p:tav>
                                        <p:tav tm="100000">
                                          <p:val>
                                            <p:strVal val="0-ppt_h/2"/>
                                          </p:val>
                                        </p:tav>
                                      </p:tavLst>
                                    </p:anim>
                                    <p:set>
                                      <p:cBhvr>
                                        <p:cTn id="6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4" grpId="0"/>
      <p:bldP spid="4" grpId="1"/>
      <p:bldP spid="4" grpId="2"/>
      <p:bldP spid="5" grpId="0"/>
      <p:bldP spid="5" grpId="1"/>
      <p:bldP spid="5" grpId="2"/>
      <p:bldP spid="7" grpId="0"/>
      <p:bldP spid="7" grpId="1"/>
      <p:bldP spid="7" grpId="2"/>
      <p:bldP spid="8" grpId="0"/>
      <p:bldP spid="8" grpId="1"/>
      <p:bldP spid="8" grpId="2"/>
      <p:bldP spid="9" grpId="0"/>
      <p:bldP spid="9" grpId="1"/>
      <p:bldP spid="9" grpId="2"/>
      <p:bldP spid="9" grpId="3"/>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752270" y="1524161"/>
            <a:ext cx="3073744"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948069" y="595309"/>
            <a:ext cx="2682145" cy="887422"/>
          </a:xfrm>
          <a:prstGeom prst="rect">
            <a:avLst/>
          </a:prstGeom>
          <a:noFill/>
        </p:spPr>
        <p:txBody>
          <a:bodyPr wrap="none" rtlCol="0">
            <a:spAutoFit/>
          </a:bodyPr>
          <a:lstStyle/>
          <a:p>
            <a:pPr algn="ctr">
              <a:lnSpc>
                <a:spcPts val="3128"/>
              </a:lnSpc>
            </a:pPr>
            <a:r>
              <a:rPr lang="en-US" sz="2720" b="1" dirty="0">
                <a:solidFill>
                  <a:srgbClr val="FC9B22"/>
                </a:solidFill>
                <a:latin typeface="Segoe Pro Cond" pitchFamily="34" charset="0"/>
              </a:rPr>
              <a:t>EMPLOYEE</a:t>
            </a:r>
          </a:p>
          <a:p>
            <a:pPr algn="ctr">
              <a:lnSpc>
                <a:spcPts val="3128"/>
              </a:lnSpc>
            </a:pPr>
            <a:r>
              <a:rPr lang="en-US" sz="2720" b="1" dirty="0">
                <a:solidFill>
                  <a:srgbClr val="FC9B22"/>
                </a:solidFill>
                <a:latin typeface="Segoe Pro Cond" pitchFamily="34" charset="0"/>
              </a:rPr>
              <a:t>ENGAGEMENT</a:t>
            </a:r>
          </a:p>
        </p:txBody>
      </p:sp>
      <p:grpSp>
        <p:nvGrpSpPr>
          <p:cNvPr id="23" name="Group 22"/>
          <p:cNvGrpSpPr/>
          <p:nvPr/>
        </p:nvGrpSpPr>
        <p:grpSpPr>
          <a:xfrm>
            <a:off x="519975" y="3087232"/>
            <a:ext cx="1749949" cy="826479"/>
            <a:chOff x="381721" y="2270230"/>
            <a:chExt cx="1286844" cy="607760"/>
          </a:xfrm>
        </p:grpSpPr>
        <p:cxnSp>
          <p:nvCxnSpPr>
            <p:cNvPr id="61" name="Straight Connector 60"/>
            <p:cNvCxnSpPr/>
            <p:nvPr/>
          </p:nvCxnSpPr>
          <p:spPr>
            <a:xfrm>
              <a:off x="814256" y="2446792"/>
              <a:ext cx="0" cy="376697"/>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20213" y="2435580"/>
              <a:ext cx="3483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945169" y="2435580"/>
              <a:ext cx="114877"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490723" y="2435580"/>
              <a:ext cx="190959"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a:off x="1080112"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1F1F2"/>
                </a:solidFill>
                <a:latin typeface="Segoe Pro Cond" pitchFamily="34" charset="0"/>
              </a:endParaRPr>
            </a:p>
          </p:txBody>
        </p:sp>
        <p:sp>
          <p:nvSpPr>
            <p:cNvPr id="140" name="Oval 139"/>
            <p:cNvSpPr/>
            <p:nvPr/>
          </p:nvSpPr>
          <p:spPr>
            <a:xfrm>
              <a:off x="646486"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1F1F2"/>
                </a:solidFill>
                <a:latin typeface="Segoe Pro Cond" pitchFamily="34" charset="0"/>
              </a:endParaRPr>
            </a:p>
          </p:txBody>
        </p:sp>
        <p:pic>
          <p:nvPicPr>
            <p:cNvPr id="7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170" y="2379672"/>
              <a:ext cx="111424" cy="116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48" y="2388146"/>
              <a:ext cx="142850" cy="137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2" name="Oval 141"/>
            <p:cNvSpPr/>
            <p:nvPr/>
          </p:nvSpPr>
          <p:spPr>
            <a:xfrm>
              <a:off x="759755" y="2768988"/>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1F1F2"/>
                </a:solidFill>
                <a:latin typeface="Segoe Pro Cond" pitchFamily="34" charset="0"/>
              </a:endParaRPr>
            </a:p>
          </p:txBody>
        </p:sp>
        <p:sp>
          <p:nvSpPr>
            <p:cNvPr id="143" name="Oval 142"/>
            <p:cNvSpPr/>
            <p:nvPr/>
          </p:nvSpPr>
          <p:spPr>
            <a:xfrm>
              <a:off x="381721" y="2383907"/>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1F1F2"/>
                </a:solidFill>
                <a:latin typeface="Segoe Pro Cond" pitchFamily="34" charset="0"/>
              </a:endParaRPr>
            </a:p>
          </p:txBody>
        </p:sp>
      </p:grpSp>
      <p:cxnSp>
        <p:nvCxnSpPr>
          <p:cNvPr id="49" name="Straight Connector 48"/>
          <p:cNvCxnSpPr/>
          <p:nvPr/>
        </p:nvCxnSpPr>
        <p:spPr>
          <a:xfrm>
            <a:off x="2289140" y="1532767"/>
            <a:ext cx="0" cy="1326221"/>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grpSp>
        <p:nvGrpSpPr>
          <p:cNvPr id="177" name="Group 176"/>
          <p:cNvGrpSpPr/>
          <p:nvPr/>
        </p:nvGrpSpPr>
        <p:grpSpPr>
          <a:xfrm>
            <a:off x="1562447" y="2968362"/>
            <a:ext cx="1285657" cy="3137842"/>
            <a:chOff x="1088130" y="2182818"/>
            <a:chExt cx="945422" cy="2307446"/>
          </a:xfrm>
        </p:grpSpPr>
        <p:pic>
          <p:nvPicPr>
            <p:cNvPr id="72" name="Picture 7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8130" y="4332969"/>
              <a:ext cx="923989" cy="155465"/>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359254">
              <a:off x="1144298" y="2182818"/>
              <a:ext cx="889254" cy="2307446"/>
            </a:xfrm>
            <a:prstGeom prst="rect">
              <a:avLst/>
            </a:prstGeom>
          </p:spPr>
        </p:pic>
      </p:grpSp>
    </p:spTree>
    <p:extLst>
      <p:ext uri="{BB962C8B-B14F-4D97-AF65-F5344CB8AC3E}">
        <p14:creationId xmlns:p14="http://schemas.microsoft.com/office/powerpoint/2010/main" val="168653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0"/>
                                        <p:tgtEl>
                                          <p:spTgt spid="17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250"/>
                                        <p:tgtEl>
                                          <p:spTgt spid="23"/>
                                        </p:tgtEl>
                                      </p:cBhvr>
                                    </p:animEffect>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250"/>
                                        <p:tgtEl>
                                          <p:spTgt spid="49"/>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outVertical)">
                                      <p:cBhvr>
                                        <p:cTn id="19" dur="250"/>
                                        <p:tgtEl>
                                          <p:spTgt spid="19"/>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fade">
                                      <p:cBhvr>
                                        <p:cTn id="23"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812371" y="1608403"/>
            <a:ext cx="3679733" cy="90557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Open</a:t>
            </a:r>
          </a:p>
        </p:txBody>
      </p:sp>
      <p:sp>
        <p:nvSpPr>
          <p:cNvPr id="2" name="Title 1"/>
          <p:cNvSpPr>
            <a:spLocks noGrp="1"/>
          </p:cNvSpPr>
          <p:nvPr>
            <p:ph type="title"/>
          </p:nvPr>
        </p:nvSpPr>
        <p:spPr/>
        <p:txBody>
          <a:bodyPr>
            <a:normAutofit/>
          </a:bodyPr>
          <a:lstStyle/>
          <a:p>
            <a:r>
              <a:rPr lang="en-US" sz="4488" dirty="0"/>
              <a:t>Engaged Employees have a sense of ownership</a:t>
            </a:r>
          </a:p>
        </p:txBody>
      </p:sp>
      <p:sp>
        <p:nvSpPr>
          <p:cNvPr id="16" name="Rectangle 15"/>
          <p:cNvSpPr/>
          <p:nvPr/>
        </p:nvSpPr>
        <p:spPr bwMode="auto">
          <a:xfrm>
            <a:off x="812369" y="2645286"/>
            <a:ext cx="3679733" cy="90557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Motivated</a:t>
            </a: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609830" y="1608403"/>
            <a:ext cx="7139944" cy="4016219"/>
          </a:xfrm>
          <a:prstGeom prst="rect">
            <a:avLst/>
          </a:prstGeom>
        </p:spPr>
      </p:pic>
      <p:sp>
        <p:nvSpPr>
          <p:cNvPr id="9" name="Rectangle 8"/>
          <p:cNvSpPr/>
          <p:nvPr/>
        </p:nvSpPr>
        <p:spPr bwMode="auto">
          <a:xfrm>
            <a:off x="812368" y="3682169"/>
            <a:ext cx="3679733" cy="90557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Committed</a:t>
            </a:r>
          </a:p>
        </p:txBody>
      </p:sp>
      <p:sp>
        <p:nvSpPr>
          <p:cNvPr id="10" name="Rectangle 9"/>
          <p:cNvSpPr/>
          <p:nvPr/>
        </p:nvSpPr>
        <p:spPr bwMode="auto">
          <a:xfrm>
            <a:off x="812367" y="4719051"/>
            <a:ext cx="3679733" cy="90557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Feel Valued</a:t>
            </a:r>
          </a:p>
        </p:txBody>
      </p:sp>
    </p:spTree>
    <p:extLst>
      <p:ext uri="{BB962C8B-B14F-4D97-AF65-F5344CB8AC3E}">
        <p14:creationId xmlns:p14="http://schemas.microsoft.com/office/powerpoint/2010/main" val="244831533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a:stCxn id="23" idx="2"/>
            <a:endCxn id="17" idx="6"/>
          </p:cNvCxnSpPr>
          <p:nvPr/>
        </p:nvCxnSpPr>
        <p:spPr>
          <a:xfrm flipH="1">
            <a:off x="3768112" y="4744783"/>
            <a:ext cx="4806517" cy="4152"/>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0" idx="1"/>
            <a:endCxn id="39" idx="2"/>
          </p:cNvCxnSpPr>
          <p:nvPr/>
        </p:nvCxnSpPr>
        <p:spPr>
          <a:xfrm flipH="1" flipV="1">
            <a:off x="3785569" y="2802794"/>
            <a:ext cx="4786204" cy="16030"/>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488" dirty="0" smtClean="0">
                <a:solidFill>
                  <a:schemeClr val="tx1"/>
                </a:solidFill>
              </a:rPr>
              <a:t>Social </a:t>
            </a:r>
            <a:r>
              <a:rPr lang="en-US" sz="4488" dirty="0">
                <a:solidFill>
                  <a:schemeClr val="tx1"/>
                </a:solidFill>
              </a:rPr>
              <a:t>is helping to engage employees</a:t>
            </a:r>
            <a:endParaRPr lang="en-US" dirty="0">
              <a:solidFill>
                <a:schemeClr val="tx1"/>
              </a:solidFill>
            </a:endParaRPr>
          </a:p>
        </p:txBody>
      </p:sp>
      <p:grpSp>
        <p:nvGrpSpPr>
          <p:cNvPr id="29" name="Group 28"/>
          <p:cNvGrpSpPr/>
          <p:nvPr/>
        </p:nvGrpSpPr>
        <p:grpSpPr>
          <a:xfrm>
            <a:off x="5423388" y="2101293"/>
            <a:ext cx="1504154" cy="1471036"/>
            <a:chOff x="2867195" y="2351049"/>
            <a:chExt cx="970921" cy="993295"/>
          </a:xfrm>
        </p:grpSpPr>
        <p:sp>
          <p:nvSpPr>
            <p:cNvPr id="15" name="Oval 14"/>
            <p:cNvSpPr/>
            <p:nvPr/>
          </p:nvSpPr>
          <p:spPr bwMode="auto">
            <a:xfrm>
              <a:off x="2867195" y="2351049"/>
              <a:ext cx="970921" cy="993295"/>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sp>
          <p:nvSpPr>
            <p:cNvPr id="16" name="Freeform 64"/>
            <p:cNvSpPr>
              <a:spLocks noEditPoints="1"/>
            </p:cNvSpPr>
            <p:nvPr/>
          </p:nvSpPr>
          <p:spPr bwMode="black">
            <a:xfrm>
              <a:off x="2919161" y="2480544"/>
              <a:ext cx="842927" cy="647368"/>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chemeClr val="bg1"/>
            </a:solidFill>
            <a:ln>
              <a:noFill/>
            </a:ln>
          </p:spPr>
          <p:txBody>
            <a:bodyPr vert="horz" wrap="square" lIns="83943" tIns="41972" rIns="83943" bIns="41972" numCol="1" anchor="t" anchorCtr="0" compatLnSpc="1">
              <a:prstTxWarp prst="textNoShape">
                <a:avLst/>
              </a:prstTxWarp>
            </a:bodyPr>
            <a:lstStyle/>
            <a:p>
              <a:pPr defTabSz="932597">
                <a:defRPr/>
              </a:pPr>
              <a:endParaRPr lang="en-US" sz="1632" kern="0">
                <a:solidFill>
                  <a:sysClr val="windowText" lastClr="000000"/>
                </a:solidFill>
              </a:endParaRPr>
            </a:p>
          </p:txBody>
        </p:sp>
      </p:grpSp>
      <p:grpSp>
        <p:nvGrpSpPr>
          <p:cNvPr id="30" name="Group 29"/>
          <p:cNvGrpSpPr/>
          <p:nvPr/>
        </p:nvGrpSpPr>
        <p:grpSpPr>
          <a:xfrm>
            <a:off x="2263958" y="4013416"/>
            <a:ext cx="1504154" cy="1471036"/>
            <a:chOff x="3241584" y="3998344"/>
            <a:chExt cx="970921" cy="993295"/>
          </a:xfrm>
        </p:grpSpPr>
        <p:sp>
          <p:nvSpPr>
            <p:cNvPr id="17" name="Oval 16"/>
            <p:cNvSpPr/>
            <p:nvPr/>
          </p:nvSpPr>
          <p:spPr bwMode="auto">
            <a:xfrm>
              <a:off x="3241584" y="3998344"/>
              <a:ext cx="970921" cy="993295"/>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grpSp>
          <p:nvGrpSpPr>
            <p:cNvPr id="18" name="Group 17"/>
            <p:cNvGrpSpPr/>
            <p:nvPr/>
          </p:nvGrpSpPr>
          <p:grpSpPr>
            <a:xfrm>
              <a:off x="3476783" y="4099651"/>
              <a:ext cx="735722" cy="822751"/>
              <a:chOff x="5492885" y="3183811"/>
              <a:chExt cx="735722" cy="822751"/>
            </a:xfrm>
            <a:solidFill>
              <a:schemeClr val="bg1"/>
            </a:solidFill>
          </p:grpSpPr>
          <p:sp>
            <p:nvSpPr>
              <p:cNvPr id="19" name="Oval 24"/>
              <p:cNvSpPr>
                <a:spLocks noChangeArrowheads="1"/>
              </p:cNvSpPr>
              <p:nvPr/>
            </p:nvSpPr>
            <p:spPr bwMode="auto">
              <a:xfrm>
                <a:off x="5584821" y="3183811"/>
                <a:ext cx="131615" cy="131937"/>
              </a:xfrm>
              <a:prstGeom prst="ellipse">
                <a:avLst/>
              </a:prstGeom>
              <a:grpFill/>
              <a:ln>
                <a:noFill/>
              </a:ln>
              <a:effectLst/>
              <a:extLst/>
            </p:spPr>
            <p:txBody>
              <a:bodyPr vert="horz" wrap="square" lIns="93260" tIns="46630" rIns="93260" bIns="46630" numCol="1" anchor="t" anchorCtr="0" compatLnSpc="1">
                <a:prstTxWarp prst="textNoShape">
                  <a:avLst/>
                </a:prstTxWarp>
              </a:bodyPr>
              <a:lstStyle/>
              <a:p>
                <a:endParaRPr lang="en-US" sz="1836" dirty="0">
                  <a:solidFill>
                    <a:srgbClr val="292929"/>
                  </a:solidFill>
                </a:endParaRPr>
              </a:p>
            </p:txBody>
          </p:sp>
          <p:grpSp>
            <p:nvGrpSpPr>
              <p:cNvPr id="20" name="Group 19"/>
              <p:cNvGrpSpPr/>
              <p:nvPr/>
            </p:nvGrpSpPr>
            <p:grpSpPr>
              <a:xfrm>
                <a:off x="5492885" y="3354296"/>
                <a:ext cx="735722" cy="652266"/>
                <a:chOff x="4225945" y="3332522"/>
                <a:chExt cx="735722" cy="652266"/>
              </a:xfrm>
              <a:grpFill/>
            </p:grpSpPr>
            <p:sp>
              <p:nvSpPr>
                <p:cNvPr id="21" name="Freeform 25"/>
                <p:cNvSpPr>
                  <a:spLocks/>
                </p:cNvSpPr>
                <p:nvPr/>
              </p:nvSpPr>
              <p:spPr bwMode="auto">
                <a:xfrm>
                  <a:off x="4225945" y="3332522"/>
                  <a:ext cx="315488" cy="652266"/>
                </a:xfrm>
                <a:custGeom>
                  <a:avLst/>
                  <a:gdLst>
                    <a:gd name="T0" fmla="*/ 303 w 414"/>
                    <a:gd name="T1" fmla="*/ 0 h 856"/>
                    <a:gd name="T2" fmla="*/ 414 w 414"/>
                    <a:gd name="T3" fmla="*/ 111 h 856"/>
                    <a:gd name="T4" fmla="*/ 414 w 414"/>
                    <a:gd name="T5" fmla="*/ 379 h 856"/>
                    <a:gd name="T6" fmla="*/ 377 w 414"/>
                    <a:gd name="T7" fmla="*/ 417 h 856"/>
                    <a:gd name="T8" fmla="*/ 339 w 414"/>
                    <a:gd name="T9" fmla="*/ 379 h 856"/>
                    <a:gd name="T10" fmla="*/ 339 w 414"/>
                    <a:gd name="T11" fmla="*/ 137 h 856"/>
                    <a:gd name="T12" fmla="*/ 319 w 414"/>
                    <a:gd name="T13" fmla="*/ 137 h 856"/>
                    <a:gd name="T14" fmla="*/ 319 w 414"/>
                    <a:gd name="T15" fmla="*/ 806 h 856"/>
                    <a:gd name="T16" fmla="*/ 268 w 414"/>
                    <a:gd name="T17" fmla="*/ 856 h 856"/>
                    <a:gd name="T18" fmla="*/ 217 w 414"/>
                    <a:gd name="T19" fmla="*/ 806 h 856"/>
                    <a:gd name="T20" fmla="*/ 217 w 414"/>
                    <a:gd name="T21" fmla="*/ 419 h 856"/>
                    <a:gd name="T22" fmla="*/ 197 w 414"/>
                    <a:gd name="T23" fmla="*/ 419 h 856"/>
                    <a:gd name="T24" fmla="*/ 197 w 414"/>
                    <a:gd name="T25" fmla="*/ 806 h 856"/>
                    <a:gd name="T26" fmla="*/ 146 w 414"/>
                    <a:gd name="T27" fmla="*/ 856 h 856"/>
                    <a:gd name="T28" fmla="*/ 95 w 414"/>
                    <a:gd name="T29" fmla="*/ 806 h 856"/>
                    <a:gd name="T30" fmla="*/ 95 w 414"/>
                    <a:gd name="T31" fmla="*/ 137 h 856"/>
                    <a:gd name="T32" fmla="*/ 75 w 414"/>
                    <a:gd name="T33" fmla="*/ 137 h 856"/>
                    <a:gd name="T34" fmla="*/ 75 w 414"/>
                    <a:gd name="T35" fmla="*/ 379 h 856"/>
                    <a:gd name="T36" fmla="*/ 38 w 414"/>
                    <a:gd name="T37" fmla="*/ 417 h 856"/>
                    <a:gd name="T38" fmla="*/ 0 w 414"/>
                    <a:gd name="T39" fmla="*/ 379 h 856"/>
                    <a:gd name="T40" fmla="*/ 0 w 414"/>
                    <a:gd name="T41" fmla="*/ 111 h 856"/>
                    <a:gd name="T42" fmla="*/ 112 w 414"/>
                    <a:gd name="T43" fmla="*/ 0 h 856"/>
                    <a:gd name="T44" fmla="*/ 303 w 414"/>
                    <a:gd name="T45"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856">
                      <a:moveTo>
                        <a:pt x="303" y="0"/>
                      </a:moveTo>
                      <a:cubicBezTo>
                        <a:pt x="364" y="0"/>
                        <a:pt x="414" y="50"/>
                        <a:pt x="414" y="111"/>
                      </a:cubicBezTo>
                      <a:cubicBezTo>
                        <a:pt x="414" y="142"/>
                        <a:pt x="414" y="358"/>
                        <a:pt x="414" y="379"/>
                      </a:cubicBezTo>
                      <a:cubicBezTo>
                        <a:pt x="414" y="400"/>
                        <a:pt x="397" y="417"/>
                        <a:pt x="377" y="417"/>
                      </a:cubicBezTo>
                      <a:cubicBezTo>
                        <a:pt x="356" y="417"/>
                        <a:pt x="339" y="400"/>
                        <a:pt x="339" y="379"/>
                      </a:cubicBezTo>
                      <a:cubicBezTo>
                        <a:pt x="339" y="355"/>
                        <a:pt x="339" y="137"/>
                        <a:pt x="339" y="137"/>
                      </a:cubicBezTo>
                      <a:cubicBezTo>
                        <a:pt x="319" y="137"/>
                        <a:pt x="319" y="137"/>
                        <a:pt x="319" y="137"/>
                      </a:cubicBezTo>
                      <a:cubicBezTo>
                        <a:pt x="319" y="137"/>
                        <a:pt x="319" y="764"/>
                        <a:pt x="319" y="806"/>
                      </a:cubicBezTo>
                      <a:cubicBezTo>
                        <a:pt x="319" y="834"/>
                        <a:pt x="296" y="856"/>
                        <a:pt x="268" y="856"/>
                      </a:cubicBezTo>
                      <a:cubicBezTo>
                        <a:pt x="240" y="856"/>
                        <a:pt x="217" y="834"/>
                        <a:pt x="217" y="806"/>
                      </a:cubicBezTo>
                      <a:cubicBezTo>
                        <a:pt x="217" y="764"/>
                        <a:pt x="217" y="419"/>
                        <a:pt x="217" y="419"/>
                      </a:cubicBezTo>
                      <a:cubicBezTo>
                        <a:pt x="197" y="419"/>
                        <a:pt x="197" y="419"/>
                        <a:pt x="197" y="419"/>
                      </a:cubicBezTo>
                      <a:cubicBezTo>
                        <a:pt x="197" y="419"/>
                        <a:pt x="197" y="764"/>
                        <a:pt x="197" y="806"/>
                      </a:cubicBezTo>
                      <a:cubicBezTo>
                        <a:pt x="197" y="834"/>
                        <a:pt x="174" y="856"/>
                        <a:pt x="146" y="856"/>
                      </a:cubicBezTo>
                      <a:cubicBezTo>
                        <a:pt x="118" y="856"/>
                        <a:pt x="95" y="834"/>
                        <a:pt x="95" y="806"/>
                      </a:cubicBezTo>
                      <a:cubicBezTo>
                        <a:pt x="95" y="764"/>
                        <a:pt x="95" y="137"/>
                        <a:pt x="95" y="137"/>
                      </a:cubicBezTo>
                      <a:cubicBezTo>
                        <a:pt x="75" y="137"/>
                        <a:pt x="75" y="137"/>
                        <a:pt x="75" y="137"/>
                      </a:cubicBezTo>
                      <a:cubicBezTo>
                        <a:pt x="75" y="137"/>
                        <a:pt x="75" y="355"/>
                        <a:pt x="75" y="379"/>
                      </a:cubicBezTo>
                      <a:cubicBezTo>
                        <a:pt x="75" y="400"/>
                        <a:pt x="59" y="417"/>
                        <a:pt x="38" y="417"/>
                      </a:cubicBezTo>
                      <a:cubicBezTo>
                        <a:pt x="17" y="417"/>
                        <a:pt x="0" y="400"/>
                        <a:pt x="0" y="379"/>
                      </a:cubicBezTo>
                      <a:cubicBezTo>
                        <a:pt x="0" y="358"/>
                        <a:pt x="0" y="142"/>
                        <a:pt x="0" y="111"/>
                      </a:cubicBezTo>
                      <a:cubicBezTo>
                        <a:pt x="0" y="50"/>
                        <a:pt x="50" y="0"/>
                        <a:pt x="112" y="0"/>
                      </a:cubicBezTo>
                      <a:cubicBezTo>
                        <a:pt x="141" y="0"/>
                        <a:pt x="272" y="0"/>
                        <a:pt x="303" y="0"/>
                      </a:cubicBezTo>
                      <a:close/>
                    </a:path>
                  </a:pathLst>
                </a:custGeom>
                <a:grpFill/>
                <a:ln>
                  <a:noFill/>
                </a:ln>
                <a:effectLst/>
                <a:extLst/>
              </p:spPr>
              <p:txBody>
                <a:bodyPr vert="horz" wrap="square" lIns="93260" tIns="46630" rIns="93260" bIns="46630" numCol="1" anchor="t" anchorCtr="0" compatLnSpc="1">
                  <a:prstTxWarp prst="textNoShape">
                    <a:avLst/>
                  </a:prstTxWarp>
                </a:bodyPr>
                <a:lstStyle/>
                <a:p>
                  <a:endParaRPr lang="en-US" sz="1836" dirty="0">
                    <a:solidFill>
                      <a:srgbClr val="292929"/>
                    </a:solidFill>
                  </a:endParaRPr>
                </a:p>
              </p:txBody>
            </p:sp>
            <p:sp>
              <p:nvSpPr>
                <p:cNvPr id="22" name="Freeform 131"/>
                <p:cNvSpPr>
                  <a:spLocks noEditPoints="1"/>
                </p:cNvSpPr>
                <p:nvPr/>
              </p:nvSpPr>
              <p:spPr bwMode="black">
                <a:xfrm>
                  <a:off x="4587278" y="3375436"/>
                  <a:ext cx="374389" cy="22056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grp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grpSp>
      <p:grpSp>
        <p:nvGrpSpPr>
          <p:cNvPr id="31" name="Group 30"/>
          <p:cNvGrpSpPr/>
          <p:nvPr/>
        </p:nvGrpSpPr>
        <p:grpSpPr>
          <a:xfrm>
            <a:off x="8574629" y="4009264"/>
            <a:ext cx="1504154" cy="1471036"/>
            <a:chOff x="4959541" y="4010375"/>
            <a:chExt cx="970921" cy="993295"/>
          </a:xfrm>
        </p:grpSpPr>
        <p:sp>
          <p:nvSpPr>
            <p:cNvPr id="23" name="Oval 22"/>
            <p:cNvSpPr/>
            <p:nvPr/>
          </p:nvSpPr>
          <p:spPr bwMode="auto">
            <a:xfrm>
              <a:off x="4959541" y="4010375"/>
              <a:ext cx="970921" cy="993295"/>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grpSp>
          <p:nvGrpSpPr>
            <p:cNvPr id="24" name="Group 23"/>
            <p:cNvGrpSpPr/>
            <p:nvPr/>
          </p:nvGrpSpPr>
          <p:grpSpPr>
            <a:xfrm>
              <a:off x="5067215" y="4139581"/>
              <a:ext cx="768102" cy="659691"/>
              <a:chOff x="5876698" y="1297014"/>
              <a:chExt cx="1310976" cy="990971"/>
            </a:xfrm>
            <a:solidFill>
              <a:schemeClr val="bg1"/>
            </a:solidFill>
          </p:grpSpPr>
          <p:grpSp>
            <p:nvGrpSpPr>
              <p:cNvPr id="25" name="Group 24"/>
              <p:cNvGrpSpPr/>
              <p:nvPr/>
            </p:nvGrpSpPr>
            <p:grpSpPr>
              <a:xfrm>
                <a:off x="5876698" y="1297014"/>
                <a:ext cx="1310976" cy="990971"/>
                <a:chOff x="5876698" y="1297015"/>
                <a:chExt cx="729453" cy="551396"/>
              </a:xfrm>
              <a:grpFill/>
            </p:grpSpPr>
            <p:sp>
              <p:nvSpPr>
                <p:cNvPr id="27" name="Freeform 168"/>
                <p:cNvSpPr>
                  <a:spLocks noEditPoints="1"/>
                </p:cNvSpPr>
                <p:nvPr/>
              </p:nvSpPr>
              <p:spPr bwMode="black">
                <a:xfrm>
                  <a:off x="5876698" y="1297015"/>
                  <a:ext cx="498165" cy="46690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a:solidFill>
                      <a:srgbClr val="505050">
                        <a:lumMod val="50000"/>
                      </a:srgbClr>
                    </a:solidFill>
                    <a:latin typeface="Segoe Light" pitchFamily="34" charset="0"/>
                  </a:endParaRPr>
                </a:p>
              </p:txBody>
            </p:sp>
            <p:sp>
              <p:nvSpPr>
                <p:cNvPr id="28" name="Freeform 169"/>
                <p:cNvSpPr>
                  <a:spLocks/>
                </p:cNvSpPr>
                <p:nvPr/>
              </p:nvSpPr>
              <p:spPr bwMode="black">
                <a:xfrm>
                  <a:off x="6210288" y="1457098"/>
                  <a:ext cx="395863" cy="391313"/>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a:solidFill>
                      <a:srgbClr val="505050">
                        <a:lumMod val="50000"/>
                      </a:srgbClr>
                    </a:solidFill>
                    <a:latin typeface="Segoe Light" pitchFamily="34" charset="0"/>
                  </a:endParaRPr>
                </a:p>
              </p:txBody>
            </p:sp>
          </p:grpSp>
          <p:sp>
            <p:nvSpPr>
              <p:cNvPr id="26" name="Freeform 25"/>
              <p:cNvSpPr>
                <a:spLocks noEditPoints="1"/>
              </p:cNvSpPr>
              <p:nvPr/>
            </p:nvSpPr>
            <p:spPr bwMode="auto">
              <a:xfrm>
                <a:off x="6227796" y="1441902"/>
                <a:ext cx="193106" cy="325665"/>
              </a:xfrm>
              <a:custGeom>
                <a:avLst/>
                <a:gdLst>
                  <a:gd name="T0" fmla="*/ 200 w 200"/>
                  <a:gd name="T1" fmla="*/ 117 h 337"/>
                  <a:gd name="T2" fmla="*/ 166 w 200"/>
                  <a:gd name="T3" fmla="*/ 181 h 337"/>
                  <a:gd name="T4" fmla="*/ 141 w 200"/>
                  <a:gd name="T5" fmla="*/ 234 h 337"/>
                  <a:gd name="T6" fmla="*/ 141 w 200"/>
                  <a:gd name="T7" fmla="*/ 244 h 337"/>
                  <a:gd name="T8" fmla="*/ 131 w 200"/>
                  <a:gd name="T9" fmla="*/ 254 h 337"/>
                  <a:gd name="T10" fmla="*/ 68 w 200"/>
                  <a:gd name="T11" fmla="*/ 254 h 337"/>
                  <a:gd name="T12" fmla="*/ 58 w 200"/>
                  <a:gd name="T13" fmla="*/ 244 h 337"/>
                  <a:gd name="T14" fmla="*/ 58 w 200"/>
                  <a:gd name="T15" fmla="*/ 234 h 337"/>
                  <a:gd name="T16" fmla="*/ 34 w 200"/>
                  <a:gd name="T17" fmla="*/ 181 h 337"/>
                  <a:gd name="T18" fmla="*/ 5 w 200"/>
                  <a:gd name="T19" fmla="*/ 117 h 337"/>
                  <a:gd name="T20" fmla="*/ 5 w 200"/>
                  <a:gd name="T21" fmla="*/ 117 h 337"/>
                  <a:gd name="T22" fmla="*/ 0 w 200"/>
                  <a:gd name="T23" fmla="*/ 107 h 337"/>
                  <a:gd name="T24" fmla="*/ 0 w 200"/>
                  <a:gd name="T25" fmla="*/ 107 h 337"/>
                  <a:gd name="T26" fmla="*/ 0 w 200"/>
                  <a:gd name="T27" fmla="*/ 97 h 337"/>
                  <a:gd name="T28" fmla="*/ 102 w 200"/>
                  <a:gd name="T29" fmla="*/ 0 h 337"/>
                  <a:gd name="T30" fmla="*/ 200 w 200"/>
                  <a:gd name="T31" fmla="*/ 97 h 337"/>
                  <a:gd name="T32" fmla="*/ 200 w 200"/>
                  <a:gd name="T33" fmla="*/ 107 h 337"/>
                  <a:gd name="T34" fmla="*/ 200 w 200"/>
                  <a:gd name="T35" fmla="*/ 107 h 337"/>
                  <a:gd name="T36" fmla="*/ 200 w 200"/>
                  <a:gd name="T37" fmla="*/ 117 h 337"/>
                  <a:gd name="T38" fmla="*/ 200 w 200"/>
                  <a:gd name="T39" fmla="*/ 117 h 337"/>
                  <a:gd name="T40" fmla="*/ 141 w 200"/>
                  <a:gd name="T41" fmla="*/ 293 h 337"/>
                  <a:gd name="T42" fmla="*/ 136 w 200"/>
                  <a:gd name="T43" fmla="*/ 278 h 337"/>
                  <a:gd name="T44" fmla="*/ 131 w 200"/>
                  <a:gd name="T45" fmla="*/ 273 h 337"/>
                  <a:gd name="T46" fmla="*/ 68 w 200"/>
                  <a:gd name="T47" fmla="*/ 273 h 337"/>
                  <a:gd name="T48" fmla="*/ 63 w 200"/>
                  <a:gd name="T49" fmla="*/ 278 h 337"/>
                  <a:gd name="T50" fmla="*/ 58 w 200"/>
                  <a:gd name="T51" fmla="*/ 293 h 337"/>
                  <a:gd name="T52" fmla="*/ 58 w 200"/>
                  <a:gd name="T53" fmla="*/ 298 h 337"/>
                  <a:gd name="T54" fmla="*/ 58 w 200"/>
                  <a:gd name="T55" fmla="*/ 303 h 337"/>
                  <a:gd name="T56" fmla="*/ 58 w 200"/>
                  <a:gd name="T57" fmla="*/ 307 h 337"/>
                  <a:gd name="T58" fmla="*/ 63 w 200"/>
                  <a:gd name="T59" fmla="*/ 317 h 337"/>
                  <a:gd name="T60" fmla="*/ 68 w 200"/>
                  <a:gd name="T61" fmla="*/ 322 h 337"/>
                  <a:gd name="T62" fmla="*/ 73 w 200"/>
                  <a:gd name="T63" fmla="*/ 322 h 337"/>
                  <a:gd name="T64" fmla="*/ 78 w 200"/>
                  <a:gd name="T65" fmla="*/ 337 h 337"/>
                  <a:gd name="T66" fmla="*/ 83 w 200"/>
                  <a:gd name="T67" fmla="*/ 337 h 337"/>
                  <a:gd name="T68" fmla="*/ 117 w 200"/>
                  <a:gd name="T69" fmla="*/ 337 h 337"/>
                  <a:gd name="T70" fmla="*/ 122 w 200"/>
                  <a:gd name="T71" fmla="*/ 337 h 337"/>
                  <a:gd name="T72" fmla="*/ 127 w 200"/>
                  <a:gd name="T73" fmla="*/ 322 h 337"/>
                  <a:gd name="T74" fmla="*/ 131 w 200"/>
                  <a:gd name="T75" fmla="*/ 322 h 337"/>
                  <a:gd name="T76" fmla="*/ 136 w 200"/>
                  <a:gd name="T77" fmla="*/ 317 h 337"/>
                  <a:gd name="T78" fmla="*/ 141 w 200"/>
                  <a:gd name="T79" fmla="*/ 307 h 337"/>
                  <a:gd name="T80" fmla="*/ 141 w 200"/>
                  <a:gd name="T81" fmla="*/ 303 h 337"/>
                  <a:gd name="T82" fmla="*/ 141 w 200"/>
                  <a:gd name="T83" fmla="*/ 298 h 337"/>
                  <a:gd name="T84" fmla="*/ 141 w 200"/>
                  <a:gd name="T85" fmla="*/ 29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337">
                    <a:moveTo>
                      <a:pt x="200" y="117"/>
                    </a:moveTo>
                    <a:cubicBezTo>
                      <a:pt x="195" y="132"/>
                      <a:pt x="185" y="151"/>
                      <a:pt x="166" y="181"/>
                    </a:cubicBezTo>
                    <a:cubicBezTo>
                      <a:pt x="146" y="210"/>
                      <a:pt x="141" y="215"/>
                      <a:pt x="141" y="234"/>
                    </a:cubicBezTo>
                    <a:cubicBezTo>
                      <a:pt x="141" y="244"/>
                      <a:pt x="141" y="244"/>
                      <a:pt x="141" y="244"/>
                    </a:cubicBezTo>
                    <a:cubicBezTo>
                      <a:pt x="141" y="249"/>
                      <a:pt x="136" y="254"/>
                      <a:pt x="131" y="254"/>
                    </a:cubicBezTo>
                    <a:cubicBezTo>
                      <a:pt x="68" y="254"/>
                      <a:pt x="68" y="254"/>
                      <a:pt x="68" y="254"/>
                    </a:cubicBezTo>
                    <a:cubicBezTo>
                      <a:pt x="63" y="254"/>
                      <a:pt x="58" y="249"/>
                      <a:pt x="58" y="244"/>
                    </a:cubicBezTo>
                    <a:cubicBezTo>
                      <a:pt x="58" y="234"/>
                      <a:pt x="58" y="234"/>
                      <a:pt x="58" y="234"/>
                    </a:cubicBezTo>
                    <a:cubicBezTo>
                      <a:pt x="58" y="220"/>
                      <a:pt x="53" y="210"/>
                      <a:pt x="34" y="181"/>
                    </a:cubicBezTo>
                    <a:cubicBezTo>
                      <a:pt x="15" y="151"/>
                      <a:pt x="5" y="132"/>
                      <a:pt x="5" y="117"/>
                    </a:cubicBezTo>
                    <a:cubicBezTo>
                      <a:pt x="5" y="117"/>
                      <a:pt x="5" y="117"/>
                      <a:pt x="5" y="117"/>
                    </a:cubicBezTo>
                    <a:cubicBezTo>
                      <a:pt x="0" y="112"/>
                      <a:pt x="0" y="112"/>
                      <a:pt x="0" y="107"/>
                    </a:cubicBezTo>
                    <a:cubicBezTo>
                      <a:pt x="0" y="107"/>
                      <a:pt x="0" y="107"/>
                      <a:pt x="0" y="107"/>
                    </a:cubicBezTo>
                    <a:cubicBezTo>
                      <a:pt x="0" y="102"/>
                      <a:pt x="0" y="97"/>
                      <a:pt x="0" y="97"/>
                    </a:cubicBezTo>
                    <a:cubicBezTo>
                      <a:pt x="0" y="44"/>
                      <a:pt x="44" y="0"/>
                      <a:pt x="102" y="0"/>
                    </a:cubicBezTo>
                    <a:cubicBezTo>
                      <a:pt x="156" y="0"/>
                      <a:pt x="200" y="44"/>
                      <a:pt x="200" y="97"/>
                    </a:cubicBezTo>
                    <a:cubicBezTo>
                      <a:pt x="200" y="97"/>
                      <a:pt x="200" y="102"/>
                      <a:pt x="200" y="107"/>
                    </a:cubicBezTo>
                    <a:cubicBezTo>
                      <a:pt x="200" y="107"/>
                      <a:pt x="200" y="107"/>
                      <a:pt x="200" y="107"/>
                    </a:cubicBezTo>
                    <a:cubicBezTo>
                      <a:pt x="200" y="112"/>
                      <a:pt x="200" y="117"/>
                      <a:pt x="200" y="117"/>
                    </a:cubicBezTo>
                    <a:cubicBezTo>
                      <a:pt x="200" y="117"/>
                      <a:pt x="200" y="117"/>
                      <a:pt x="200" y="117"/>
                    </a:cubicBezTo>
                    <a:moveTo>
                      <a:pt x="141" y="293"/>
                    </a:moveTo>
                    <a:cubicBezTo>
                      <a:pt x="141" y="283"/>
                      <a:pt x="136" y="278"/>
                      <a:pt x="136" y="278"/>
                    </a:cubicBezTo>
                    <a:cubicBezTo>
                      <a:pt x="131" y="273"/>
                      <a:pt x="131" y="273"/>
                      <a:pt x="131" y="273"/>
                    </a:cubicBezTo>
                    <a:cubicBezTo>
                      <a:pt x="68" y="273"/>
                      <a:pt x="68" y="273"/>
                      <a:pt x="68" y="273"/>
                    </a:cubicBezTo>
                    <a:cubicBezTo>
                      <a:pt x="63" y="278"/>
                      <a:pt x="63" y="278"/>
                      <a:pt x="63" y="278"/>
                    </a:cubicBezTo>
                    <a:cubicBezTo>
                      <a:pt x="63" y="278"/>
                      <a:pt x="58" y="283"/>
                      <a:pt x="58" y="293"/>
                    </a:cubicBezTo>
                    <a:cubicBezTo>
                      <a:pt x="58" y="298"/>
                      <a:pt x="58" y="298"/>
                      <a:pt x="58" y="298"/>
                    </a:cubicBezTo>
                    <a:cubicBezTo>
                      <a:pt x="58" y="303"/>
                      <a:pt x="58" y="303"/>
                      <a:pt x="58" y="303"/>
                    </a:cubicBezTo>
                    <a:cubicBezTo>
                      <a:pt x="58" y="303"/>
                      <a:pt x="58" y="303"/>
                      <a:pt x="58" y="307"/>
                    </a:cubicBezTo>
                    <a:cubicBezTo>
                      <a:pt x="58" y="317"/>
                      <a:pt x="63" y="317"/>
                      <a:pt x="63" y="317"/>
                    </a:cubicBezTo>
                    <a:cubicBezTo>
                      <a:pt x="68" y="322"/>
                      <a:pt x="68" y="322"/>
                      <a:pt x="68" y="322"/>
                    </a:cubicBezTo>
                    <a:cubicBezTo>
                      <a:pt x="73" y="322"/>
                      <a:pt x="73" y="322"/>
                      <a:pt x="73" y="322"/>
                    </a:cubicBezTo>
                    <a:cubicBezTo>
                      <a:pt x="78" y="337"/>
                      <a:pt x="78" y="337"/>
                      <a:pt x="78" y="337"/>
                    </a:cubicBezTo>
                    <a:cubicBezTo>
                      <a:pt x="83" y="337"/>
                      <a:pt x="83" y="337"/>
                      <a:pt x="83" y="337"/>
                    </a:cubicBezTo>
                    <a:cubicBezTo>
                      <a:pt x="117" y="337"/>
                      <a:pt x="117" y="337"/>
                      <a:pt x="117" y="337"/>
                    </a:cubicBezTo>
                    <a:cubicBezTo>
                      <a:pt x="122" y="337"/>
                      <a:pt x="122" y="337"/>
                      <a:pt x="122" y="337"/>
                    </a:cubicBezTo>
                    <a:cubicBezTo>
                      <a:pt x="127" y="322"/>
                      <a:pt x="127" y="322"/>
                      <a:pt x="127" y="322"/>
                    </a:cubicBezTo>
                    <a:cubicBezTo>
                      <a:pt x="131" y="322"/>
                      <a:pt x="131" y="322"/>
                      <a:pt x="131" y="322"/>
                    </a:cubicBezTo>
                    <a:cubicBezTo>
                      <a:pt x="136" y="317"/>
                      <a:pt x="136" y="317"/>
                      <a:pt x="136" y="317"/>
                    </a:cubicBezTo>
                    <a:cubicBezTo>
                      <a:pt x="136" y="317"/>
                      <a:pt x="141" y="317"/>
                      <a:pt x="141" y="307"/>
                    </a:cubicBezTo>
                    <a:cubicBezTo>
                      <a:pt x="141" y="303"/>
                      <a:pt x="141" y="303"/>
                      <a:pt x="141" y="303"/>
                    </a:cubicBezTo>
                    <a:cubicBezTo>
                      <a:pt x="141" y="298"/>
                      <a:pt x="141" y="298"/>
                      <a:pt x="141" y="298"/>
                    </a:cubicBezTo>
                    <a:cubicBezTo>
                      <a:pt x="141" y="293"/>
                      <a:pt x="141" y="293"/>
                      <a:pt x="141" y="2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sp>
        <p:nvSpPr>
          <p:cNvPr id="35" name="TextBox 34"/>
          <p:cNvSpPr txBox="1"/>
          <p:nvPr/>
        </p:nvSpPr>
        <p:spPr>
          <a:xfrm>
            <a:off x="1945659" y="5573837"/>
            <a:ext cx="2140758"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Find Experts</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and Information</a:t>
            </a:r>
          </a:p>
        </p:txBody>
      </p:sp>
      <p:sp>
        <p:nvSpPr>
          <p:cNvPr id="36" name="TextBox 35"/>
          <p:cNvSpPr txBox="1"/>
          <p:nvPr/>
        </p:nvSpPr>
        <p:spPr>
          <a:xfrm>
            <a:off x="5190505" y="1287462"/>
            <a:ext cx="2053846"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Communicate</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Company Wide</a:t>
            </a:r>
          </a:p>
        </p:txBody>
      </p:sp>
      <p:sp>
        <p:nvSpPr>
          <p:cNvPr id="37" name="TextBox 36"/>
          <p:cNvSpPr txBox="1"/>
          <p:nvPr/>
        </p:nvSpPr>
        <p:spPr>
          <a:xfrm>
            <a:off x="8637917" y="5573837"/>
            <a:ext cx="1377580"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Share Best</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Practices</a:t>
            </a:r>
          </a:p>
        </p:txBody>
      </p:sp>
      <p:pic>
        <p:nvPicPr>
          <p:cNvPr id="40" name="Picture 3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71773" y="2065319"/>
            <a:ext cx="1507010" cy="1507010"/>
          </a:xfrm>
          <a:prstGeom prst="rect">
            <a:avLst/>
          </a:prstGeom>
        </p:spPr>
      </p:pic>
      <p:pic>
        <p:nvPicPr>
          <p:cNvPr id="38" name="Picture 4" descr="C:\Users\Nicole\Documents\Work\MS Resource\WIN11_Joi_0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157" t="1475" r="38698" b="36796"/>
          <a:stretch/>
        </p:blipFill>
        <p:spPr bwMode="auto">
          <a:xfrm>
            <a:off x="5407511" y="3952582"/>
            <a:ext cx="1527718" cy="1527718"/>
          </a:xfrm>
          <a:prstGeom prst="ellipse">
            <a:avLst/>
          </a:prstGeom>
          <a:noFill/>
          <a:extLst>
            <a:ext uri="{909E8E84-426E-40DD-AFC4-6F175D3DCCD1}">
              <a14:hiddenFill xmlns:a14="http://schemas.microsoft.com/office/drawing/2010/main">
                <a:solidFill>
                  <a:srgbClr val="FFFFFF"/>
                </a:solidFill>
              </a14:hiddenFill>
            </a:ext>
          </a:extLst>
        </p:spPr>
      </p:pic>
      <p:pic>
        <p:nvPicPr>
          <p:cNvPr id="39" name="Picture 3" descr="C:\Users\Nicole\Documents\Work\MS Resource\Windows Phone 8\WIN11_Thania_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31" r="741"/>
          <a:stretch/>
        </p:blipFill>
        <p:spPr bwMode="auto">
          <a:xfrm flipH="1">
            <a:off x="2246499" y="2033259"/>
            <a:ext cx="1539069" cy="1539069"/>
          </a:xfrm>
          <a:prstGeom prst="ellipse">
            <a:avLst/>
          </a:prstGeom>
          <a:noFill/>
          <a:extLst>
            <a:ext uri="{909E8E84-426E-40DD-AFC4-6F175D3DCCD1}">
              <a14:hiddenFill xmlns:a14="http://schemas.microsoft.com/office/drawing/2010/main">
                <a:solidFill>
                  <a:srgbClr val="FFFFFF"/>
                </a:solidFill>
              </a14:hiddenFill>
            </a:ext>
          </a:extLst>
        </p:spPr>
      </p:pic>
      <p:cxnSp>
        <p:nvCxnSpPr>
          <p:cNvPr id="48" name="Straight Connector 47"/>
          <p:cNvCxnSpPr>
            <a:stCxn id="23" idx="0"/>
            <a:endCxn id="40" idx="2"/>
          </p:cNvCxnSpPr>
          <p:nvPr/>
        </p:nvCxnSpPr>
        <p:spPr>
          <a:xfrm flipH="1" flipV="1">
            <a:off x="9325278" y="3572329"/>
            <a:ext cx="1428" cy="43693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8" idx="0"/>
            <a:endCxn id="15" idx="4"/>
          </p:cNvCxnSpPr>
          <p:nvPr/>
        </p:nvCxnSpPr>
        <p:spPr>
          <a:xfrm flipV="1">
            <a:off x="6171371" y="3572329"/>
            <a:ext cx="4095" cy="38025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7" idx="0"/>
            <a:endCxn id="39" idx="4"/>
          </p:cNvCxnSpPr>
          <p:nvPr/>
        </p:nvCxnSpPr>
        <p:spPr>
          <a:xfrm flipH="1" flipV="1">
            <a:off x="3016034" y="3572328"/>
            <a:ext cx="1" cy="441088"/>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8" idx="1"/>
            <a:endCxn id="39" idx="3"/>
          </p:cNvCxnSpPr>
          <p:nvPr/>
        </p:nvCxnSpPr>
        <p:spPr>
          <a:xfrm flipH="1" flipV="1">
            <a:off x="3560177" y="3346937"/>
            <a:ext cx="2071063" cy="82937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38" idx="7"/>
          </p:cNvCxnSpPr>
          <p:nvPr/>
        </p:nvCxnSpPr>
        <p:spPr>
          <a:xfrm flipV="1">
            <a:off x="6711500" y="3387295"/>
            <a:ext cx="2185927" cy="78901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765171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Overview of Enterprise</a:t>
            </a:r>
            <a:br>
              <a:rPr lang="en-US" smtClean="0"/>
            </a:br>
            <a:r>
              <a:rPr lang="en-US" smtClean="0"/>
              <a:t>Social</a:t>
            </a:r>
            <a:endParaRPr lang="en-US" dirty="0"/>
          </a:p>
        </p:txBody>
      </p:sp>
      <p:sp>
        <p:nvSpPr>
          <p:cNvPr id="5" name="Text Placeholder 4"/>
          <p:cNvSpPr>
            <a:spLocks noGrp="1"/>
          </p:cNvSpPr>
          <p:nvPr>
            <p:ph type="body" sz="quarter" idx="12"/>
          </p:nvPr>
        </p:nvSpPr>
        <p:spPr/>
        <p:txBody>
          <a:bodyPr/>
          <a:lstStyle/>
          <a:p>
            <a:r>
              <a:rPr lang="en-US" smtClean="0"/>
              <a:t>Mark Stone</a:t>
            </a:r>
          </a:p>
          <a:p>
            <a:r>
              <a:rPr lang="en-US" smtClean="0"/>
              <a:t>Sr. Product Marketing Manager</a:t>
            </a:r>
            <a:endParaRPr lang="en-US" dirty="0" smtClean="0"/>
          </a:p>
        </p:txBody>
      </p:sp>
      <p:sp>
        <p:nvSpPr>
          <p:cNvPr id="6" name="Text Placeholder 5"/>
          <p:cNvSpPr>
            <a:spLocks noGrp="1"/>
          </p:cNvSpPr>
          <p:nvPr>
            <p:ph type="body" sz="quarter" idx="13"/>
          </p:nvPr>
        </p:nvSpPr>
        <p:spPr/>
        <p:txBody>
          <a:bodyPr/>
          <a:lstStyle/>
          <a:p>
            <a:r>
              <a:rPr lang="en-US" dirty="0" smtClean="0"/>
              <a:t>SPC175</a:t>
            </a:r>
            <a:endParaRPr lang="en-US" dirty="0"/>
          </a:p>
        </p:txBody>
      </p:sp>
    </p:spTree>
    <p:extLst>
      <p:ext uri="{BB962C8B-B14F-4D97-AF65-F5344CB8AC3E}">
        <p14:creationId xmlns:p14="http://schemas.microsoft.com/office/powerpoint/2010/main" val="31376924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752270" y="1524161"/>
            <a:ext cx="3073744"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4449388" y="605008"/>
            <a:ext cx="3537701" cy="887422"/>
          </a:xfrm>
          <a:prstGeom prst="rect">
            <a:avLst/>
          </a:prstGeom>
          <a:noFill/>
        </p:spPr>
        <p:txBody>
          <a:bodyPr wrap="square" rtlCol="0">
            <a:spAutoFit/>
          </a:bodyPr>
          <a:lstStyle/>
          <a:p>
            <a:pPr algn="ctr">
              <a:lnSpc>
                <a:spcPts val="3128"/>
              </a:lnSpc>
            </a:pPr>
            <a:r>
              <a:rPr lang="en-US" sz="2720" b="1" dirty="0">
                <a:solidFill>
                  <a:srgbClr val="F26522"/>
                </a:solidFill>
                <a:latin typeface="Segoe Pro Cond" pitchFamily="34" charset="0"/>
              </a:rPr>
              <a:t>TEAM</a:t>
            </a:r>
          </a:p>
          <a:p>
            <a:pPr algn="ctr">
              <a:lnSpc>
                <a:spcPts val="3128"/>
              </a:lnSpc>
            </a:pPr>
            <a:r>
              <a:rPr lang="en-US" sz="2720" b="1" dirty="0">
                <a:solidFill>
                  <a:srgbClr val="F26522"/>
                </a:solidFill>
                <a:latin typeface="Segoe Pro Cond" pitchFamily="34" charset="0"/>
              </a:rPr>
              <a:t>COLLABORATION</a:t>
            </a:r>
          </a:p>
        </p:txBody>
      </p:sp>
      <p:sp>
        <p:nvSpPr>
          <p:cNvPr id="139" name="TextBox 138"/>
          <p:cNvSpPr txBox="1"/>
          <p:nvPr/>
        </p:nvSpPr>
        <p:spPr>
          <a:xfrm>
            <a:off x="948069" y="595309"/>
            <a:ext cx="2682145" cy="887422"/>
          </a:xfrm>
          <a:prstGeom prst="rect">
            <a:avLst/>
          </a:prstGeom>
          <a:noFill/>
        </p:spPr>
        <p:txBody>
          <a:bodyPr wrap="none" rtlCol="0">
            <a:spAutoFit/>
          </a:bodyPr>
          <a:lstStyle/>
          <a:p>
            <a:pPr algn="ctr">
              <a:lnSpc>
                <a:spcPts val="3128"/>
              </a:lnSpc>
            </a:pPr>
            <a:r>
              <a:rPr lang="en-US" sz="2720" b="1" dirty="0">
                <a:solidFill>
                  <a:srgbClr val="00A651"/>
                </a:solidFill>
                <a:latin typeface="Segoe Pro Cond" pitchFamily="34" charset="0"/>
              </a:rPr>
              <a:t>EMPLOYEE</a:t>
            </a:r>
          </a:p>
          <a:p>
            <a:pPr algn="ctr">
              <a:lnSpc>
                <a:spcPts val="3128"/>
              </a:lnSpc>
            </a:pPr>
            <a:r>
              <a:rPr lang="en-US" sz="2720" b="1" dirty="0">
                <a:solidFill>
                  <a:srgbClr val="00A651"/>
                </a:solidFill>
                <a:latin typeface="Segoe Pro Cond" pitchFamily="34" charset="0"/>
              </a:rPr>
              <a:t>ENGAGEMENT</a:t>
            </a:r>
          </a:p>
        </p:txBody>
      </p:sp>
      <p:grpSp>
        <p:nvGrpSpPr>
          <p:cNvPr id="23" name="Group 22"/>
          <p:cNvGrpSpPr/>
          <p:nvPr/>
        </p:nvGrpSpPr>
        <p:grpSpPr>
          <a:xfrm>
            <a:off x="519975" y="3087232"/>
            <a:ext cx="1749949" cy="826479"/>
            <a:chOff x="381721" y="2270230"/>
            <a:chExt cx="1286844" cy="607760"/>
          </a:xfrm>
        </p:grpSpPr>
        <p:cxnSp>
          <p:nvCxnSpPr>
            <p:cNvPr id="61" name="Straight Connector 60"/>
            <p:cNvCxnSpPr/>
            <p:nvPr/>
          </p:nvCxnSpPr>
          <p:spPr>
            <a:xfrm>
              <a:off x="814256" y="2446792"/>
              <a:ext cx="0" cy="376697"/>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20213" y="2435580"/>
              <a:ext cx="3483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945169" y="2435580"/>
              <a:ext cx="114877"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490723" y="2435580"/>
              <a:ext cx="190959"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a:off x="1080112"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40" name="Oval 139"/>
            <p:cNvSpPr/>
            <p:nvPr/>
          </p:nvSpPr>
          <p:spPr>
            <a:xfrm>
              <a:off x="646486"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pic>
          <p:nvPicPr>
            <p:cNvPr id="7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170" y="2379672"/>
              <a:ext cx="111424" cy="116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48" y="2388146"/>
              <a:ext cx="142850" cy="137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2" name="Oval 141"/>
            <p:cNvSpPr/>
            <p:nvPr/>
          </p:nvSpPr>
          <p:spPr>
            <a:xfrm>
              <a:off x="759755" y="2768988"/>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43" name="Oval 142"/>
            <p:cNvSpPr/>
            <p:nvPr/>
          </p:nvSpPr>
          <p:spPr>
            <a:xfrm>
              <a:off x="381721" y="2383907"/>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grpSp>
      <p:grpSp>
        <p:nvGrpSpPr>
          <p:cNvPr id="181" name="Group 180"/>
          <p:cNvGrpSpPr/>
          <p:nvPr/>
        </p:nvGrpSpPr>
        <p:grpSpPr>
          <a:xfrm>
            <a:off x="4743495" y="2685593"/>
            <a:ext cx="2899653" cy="3797334"/>
            <a:chOff x="3487532" y="1974880"/>
            <a:chExt cx="2132291" cy="2792411"/>
          </a:xfrm>
        </p:grpSpPr>
        <p:cxnSp>
          <p:nvCxnSpPr>
            <p:cNvPr id="76" name="Straight Connector 75"/>
            <p:cNvCxnSpPr/>
            <p:nvPr/>
          </p:nvCxnSpPr>
          <p:spPr>
            <a:xfrm flipH="1">
              <a:off x="3954956" y="2139177"/>
              <a:ext cx="24244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88068" y="2305175"/>
              <a:ext cx="0" cy="192032"/>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933394" y="2546304"/>
              <a:ext cx="1" cy="33446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4991366" y="3114837"/>
              <a:ext cx="483184"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368572" y="2567585"/>
              <a:ext cx="0" cy="10162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3567771" y="2500016"/>
              <a:ext cx="731338" cy="982"/>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745332" y="3667992"/>
              <a:ext cx="0" cy="72626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3791009" y="4439937"/>
              <a:ext cx="530714"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922431" y="4439937"/>
              <a:ext cx="0" cy="12928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391487" y="3423113"/>
              <a:ext cx="0" cy="1085293"/>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4376545" y="3460604"/>
              <a:ext cx="1" cy="933656"/>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521706" y="2139177"/>
              <a:ext cx="24244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4980479" y="2199683"/>
              <a:ext cx="410238" cy="25851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4435765" y="2225192"/>
              <a:ext cx="347197" cy="233009"/>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413080" y="4439937"/>
              <a:ext cx="114416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390717" y="2124158"/>
              <a:ext cx="770" cy="22095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84" name="Oval 183"/>
            <p:cNvSpPr/>
            <p:nvPr/>
          </p:nvSpPr>
          <p:spPr>
            <a:xfrm rot="21226887">
              <a:off x="5266531" y="4517378"/>
              <a:ext cx="249912" cy="24991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cxnSp>
          <p:nvCxnSpPr>
            <p:cNvPr id="116" name="Straight Connector 115"/>
            <p:cNvCxnSpPr/>
            <p:nvPr/>
          </p:nvCxnSpPr>
          <p:spPr>
            <a:xfrm flipH="1">
              <a:off x="3741464" y="2892516"/>
              <a:ext cx="63756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2159" y="4566950"/>
              <a:ext cx="123457" cy="12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4" name="Oval 143"/>
            <p:cNvSpPr/>
            <p:nvPr/>
          </p:nvSpPr>
          <p:spPr>
            <a:xfrm rot="21226887">
              <a:off x="3487532" y="2454412"/>
              <a:ext cx="93172" cy="9317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6" name="Oval 145"/>
            <p:cNvSpPr/>
            <p:nvPr/>
          </p:nvSpPr>
          <p:spPr>
            <a:xfrm rot="21226887">
              <a:off x="5316184" y="2061473"/>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7" name="Oval 146"/>
            <p:cNvSpPr/>
            <p:nvPr/>
          </p:nvSpPr>
          <p:spPr>
            <a:xfrm rot="21226887">
              <a:off x="4858299" y="242329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8" name="Oval 147"/>
            <p:cNvSpPr/>
            <p:nvPr/>
          </p:nvSpPr>
          <p:spPr>
            <a:xfrm rot="21226887">
              <a:off x="4295564" y="242329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9" name="Oval 148"/>
            <p:cNvSpPr/>
            <p:nvPr/>
          </p:nvSpPr>
          <p:spPr>
            <a:xfrm rot="21226887">
              <a:off x="4295563" y="435382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50" name="Oval 149"/>
            <p:cNvSpPr/>
            <p:nvPr/>
          </p:nvSpPr>
          <p:spPr>
            <a:xfrm rot="21226887">
              <a:off x="3667627" y="435382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51" name="Oval 150"/>
            <p:cNvSpPr/>
            <p:nvPr/>
          </p:nvSpPr>
          <p:spPr>
            <a:xfrm rot="21226887">
              <a:off x="5510279" y="4376756"/>
              <a:ext cx="109544" cy="109544"/>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85" name="Oval 184"/>
            <p:cNvSpPr/>
            <p:nvPr/>
          </p:nvSpPr>
          <p:spPr>
            <a:xfrm rot="21226887">
              <a:off x="4801535" y="4517379"/>
              <a:ext cx="249912" cy="24991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0"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208" y="4582813"/>
              <a:ext cx="107976" cy="11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7" name="Oval 186"/>
            <p:cNvSpPr/>
            <p:nvPr/>
          </p:nvSpPr>
          <p:spPr>
            <a:xfrm rot="21226887">
              <a:off x="4196750"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2"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2945" y="2095535"/>
              <a:ext cx="122691" cy="8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 name="Oval 187"/>
            <p:cNvSpPr/>
            <p:nvPr/>
          </p:nvSpPr>
          <p:spPr>
            <a:xfrm rot="21226887">
              <a:off x="3615610"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5"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19739" y="2088776"/>
              <a:ext cx="141163" cy="134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 name="Oval 188"/>
            <p:cNvSpPr/>
            <p:nvPr/>
          </p:nvSpPr>
          <p:spPr>
            <a:xfrm rot="21226887">
              <a:off x="4762743"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4"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55096" y="2083586"/>
              <a:ext cx="161814" cy="12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0" name="Oval 189"/>
            <p:cNvSpPr/>
            <p:nvPr/>
          </p:nvSpPr>
          <p:spPr>
            <a:xfrm rot="21226887">
              <a:off x="5271523" y="2352118"/>
              <a:ext cx="244726" cy="24472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6"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1729" y="2398836"/>
              <a:ext cx="148067" cy="13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0" name="Group 179"/>
          <p:cNvGrpSpPr/>
          <p:nvPr/>
        </p:nvGrpSpPr>
        <p:grpSpPr>
          <a:xfrm>
            <a:off x="4883407" y="3593285"/>
            <a:ext cx="2836565" cy="2330982"/>
            <a:chOff x="3590418" y="2642361"/>
            <a:chExt cx="2085899" cy="1714113"/>
          </a:xfrm>
        </p:grpSpPr>
        <p:pic>
          <p:nvPicPr>
            <p:cNvPr id="114" name="Picture 1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77784" y="4248225"/>
              <a:ext cx="635880" cy="106989"/>
            </a:xfrm>
            <a:prstGeom prst="rect">
              <a:avLst/>
            </a:prstGeom>
          </p:spPr>
        </p:pic>
        <p:sp>
          <p:nvSpPr>
            <p:cNvPr id="118" name="Rectangle 117"/>
            <p:cNvSpPr/>
            <p:nvPr/>
          </p:nvSpPr>
          <p:spPr>
            <a:xfrm>
              <a:off x="4232246" y="3423113"/>
              <a:ext cx="226684" cy="34719"/>
            </a:xfrm>
            <a:prstGeom prst="rect">
              <a:avLst/>
            </a:pr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19" name="Rectangle 118"/>
            <p:cNvSpPr/>
            <p:nvPr/>
          </p:nvSpPr>
          <p:spPr>
            <a:xfrm>
              <a:off x="4269399" y="3414236"/>
              <a:ext cx="156237" cy="34719"/>
            </a:xfrm>
            <a:prstGeom prst="rect">
              <a:avLst/>
            </a:pr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pic>
          <p:nvPicPr>
            <p:cNvPr id="125" name="Picture 12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590418" y="3692728"/>
              <a:ext cx="309827" cy="51711"/>
            </a:xfrm>
            <a:prstGeom prst="rect">
              <a:avLst/>
            </a:prstGeom>
          </p:spPr>
        </p:pic>
        <p:pic>
          <p:nvPicPr>
            <p:cNvPr id="126" name="Picture 1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627975" y="3727078"/>
              <a:ext cx="282115" cy="72624"/>
            </a:xfrm>
            <a:prstGeom prst="rect">
              <a:avLst/>
            </a:prstGeom>
          </p:spPr>
        </p:pic>
        <p:pic>
          <p:nvPicPr>
            <p:cNvPr id="115" name="Picture 11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21359254">
              <a:off x="4616438" y="2768513"/>
              <a:ext cx="611976" cy="1587961"/>
            </a:xfrm>
            <a:prstGeom prst="rect">
              <a:avLst/>
            </a:prstGeom>
          </p:spPr>
        </p:pic>
        <p:pic>
          <p:nvPicPr>
            <p:cNvPr id="121" name="Picture 12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234280" y="2642361"/>
              <a:ext cx="266243" cy="818243"/>
            </a:xfrm>
            <a:prstGeom prst="rect">
              <a:avLst/>
            </a:prstGeom>
          </p:spPr>
        </p:pic>
        <p:pic>
          <p:nvPicPr>
            <p:cNvPr id="127" name="Picture 1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14235" y="2664984"/>
              <a:ext cx="344054" cy="1120978"/>
            </a:xfrm>
            <a:prstGeom prst="rect">
              <a:avLst/>
            </a:prstGeom>
          </p:spPr>
        </p:pic>
        <p:pic>
          <p:nvPicPr>
            <p:cNvPr id="128" name="Picture 12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flipH="1">
              <a:off x="5165297" y="2749048"/>
              <a:ext cx="511020" cy="1216712"/>
            </a:xfrm>
            <a:prstGeom prst="rect">
              <a:avLst/>
            </a:prstGeom>
          </p:spPr>
        </p:pic>
      </p:grpSp>
      <p:cxnSp>
        <p:nvCxnSpPr>
          <p:cNvPr id="49" name="Straight Connector 48"/>
          <p:cNvCxnSpPr/>
          <p:nvPr/>
        </p:nvCxnSpPr>
        <p:spPr>
          <a:xfrm>
            <a:off x="2289140" y="1532767"/>
            <a:ext cx="0" cy="1326221"/>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6230204" y="1532767"/>
            <a:ext cx="0" cy="898223"/>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639131" y="1524161"/>
            <a:ext cx="3182146"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grpSp>
        <p:nvGrpSpPr>
          <p:cNvPr id="177" name="Group 176"/>
          <p:cNvGrpSpPr/>
          <p:nvPr/>
        </p:nvGrpSpPr>
        <p:grpSpPr>
          <a:xfrm>
            <a:off x="1562447" y="2968362"/>
            <a:ext cx="1285657" cy="3137842"/>
            <a:chOff x="1088130" y="2182818"/>
            <a:chExt cx="945422" cy="2307446"/>
          </a:xfrm>
        </p:grpSpPr>
        <p:pic>
          <p:nvPicPr>
            <p:cNvPr id="72" name="Picture 7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88130" y="4332969"/>
              <a:ext cx="923989" cy="155465"/>
            </a:xfrm>
            <a:prstGeom prst="rect">
              <a:avLst/>
            </a:prstGeom>
          </p:spPr>
        </p:pic>
        <p:pic>
          <p:nvPicPr>
            <p:cNvPr id="73" name="Picture 7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21359254">
              <a:off x="1144298" y="2182818"/>
              <a:ext cx="889254" cy="2307446"/>
            </a:xfrm>
            <a:prstGeom prst="rect">
              <a:avLst/>
            </a:prstGeom>
          </p:spPr>
        </p:pic>
      </p:grpSp>
    </p:spTree>
    <p:extLst>
      <p:ext uri="{BB962C8B-B14F-4D97-AF65-F5344CB8AC3E}">
        <p14:creationId xmlns:p14="http://schemas.microsoft.com/office/powerpoint/2010/main" val="258339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500"/>
                                        <p:tgtEl>
                                          <p:spTgt spid="180"/>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81"/>
                                        </p:tgtEl>
                                        <p:attrNameLst>
                                          <p:attrName>style.visibility</p:attrName>
                                        </p:attrNameLst>
                                      </p:cBhvr>
                                      <p:to>
                                        <p:strVal val="visible"/>
                                      </p:to>
                                    </p:set>
                                    <p:animEffect transition="in" filter="barn(outHorizontal)">
                                      <p:cBhvr>
                                        <p:cTn id="11" dur="250"/>
                                        <p:tgtEl>
                                          <p:spTgt spid="181"/>
                                        </p:tgtEl>
                                      </p:cBhvr>
                                    </p:animEffect>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166"/>
                                        </p:tgtEl>
                                        <p:attrNameLst>
                                          <p:attrName>style.visibility</p:attrName>
                                        </p:attrNameLst>
                                      </p:cBhvr>
                                      <p:to>
                                        <p:strVal val="visible"/>
                                      </p:to>
                                    </p:set>
                                    <p:animEffect transition="in" filter="wipe(down)">
                                      <p:cBhvr>
                                        <p:cTn id="15" dur="250"/>
                                        <p:tgtEl>
                                          <p:spTgt spid="166"/>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69"/>
                                        </p:tgtEl>
                                        <p:attrNameLst>
                                          <p:attrName>style.visibility</p:attrName>
                                        </p:attrNameLst>
                                      </p:cBhvr>
                                      <p:to>
                                        <p:strVal val="visible"/>
                                      </p:to>
                                    </p:set>
                                    <p:animEffect transition="in" filter="wipe(down)">
                                      <p:cBhvr>
                                        <p:cTn id="19" dur="250"/>
                                        <p:tgtEl>
                                          <p:spTgt spid="169"/>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138"/>
                                        </p:tgtEl>
                                        <p:attrNameLst>
                                          <p:attrName>style.visibility</p:attrName>
                                        </p:attrNameLst>
                                      </p:cBhvr>
                                      <p:to>
                                        <p:strVal val="visible"/>
                                      </p:to>
                                    </p:set>
                                    <p:animEffect transition="in" filter="fade">
                                      <p:cBhvr>
                                        <p:cTn id="23"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Collaboration is at the heart of successful teams</a:t>
            </a:r>
          </a:p>
        </p:txBody>
      </p:sp>
      <p:sp>
        <p:nvSpPr>
          <p:cNvPr id="3" name="Heart 2"/>
          <p:cNvSpPr/>
          <p:nvPr/>
        </p:nvSpPr>
        <p:spPr bwMode="auto">
          <a:xfrm>
            <a:off x="1786746" y="1204760"/>
            <a:ext cx="8488579" cy="5651659"/>
          </a:xfrm>
          <a:prstGeom prst="heart">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2" descr="\\MAGNUM\Projects\Microsoft\Cloud Power FY12\Design\ICONS_PNG\Compass.png"/>
          <p:cNvPicPr>
            <a:picLocks noChangeAspect="1" noChangeArrowheads="1"/>
          </p:cNvPicPr>
          <p:nvPr/>
        </p:nvPicPr>
        <p:blipFill>
          <a:blip r:embed="rId3" cstate="print">
            <a:lum/>
          </a:blip>
          <a:srcRect/>
          <a:stretch>
            <a:fillRect/>
          </a:stretch>
        </p:blipFill>
        <p:spPr bwMode="auto">
          <a:xfrm>
            <a:off x="1954603" y="2440281"/>
            <a:ext cx="1865207" cy="1865207"/>
          </a:xfrm>
          <a:prstGeom prst="rect">
            <a:avLst/>
          </a:prstGeom>
          <a:noFill/>
        </p:spPr>
      </p:pic>
      <p:sp>
        <p:nvSpPr>
          <p:cNvPr id="5" name="TextBox 4"/>
          <p:cNvSpPr txBox="1"/>
          <p:nvPr/>
        </p:nvSpPr>
        <p:spPr>
          <a:xfrm>
            <a:off x="1768762" y="4305488"/>
            <a:ext cx="2236891" cy="1118805"/>
          </a:xfrm>
          <a:prstGeom prst="rect">
            <a:avLst/>
          </a:prstGeom>
          <a:noFill/>
        </p:spPr>
        <p:txBody>
          <a:bodyPr wrap="none" rtlCol="0">
            <a:spAutoFit/>
          </a:bodyPr>
          <a:lstStyle/>
          <a:p>
            <a:pPr algn="ctr"/>
            <a:r>
              <a:rPr lang="en-US" sz="3264" b="1" dirty="0">
                <a:solidFill>
                  <a:srgbClr val="505050"/>
                </a:solidFill>
                <a:latin typeface="Segoe UI Light"/>
              </a:rPr>
              <a:t>Accomplish</a:t>
            </a:r>
            <a:br>
              <a:rPr lang="en-US" sz="3264" b="1" dirty="0">
                <a:solidFill>
                  <a:srgbClr val="505050"/>
                </a:solidFill>
                <a:latin typeface="Segoe UI Light"/>
              </a:rPr>
            </a:br>
            <a:r>
              <a:rPr lang="en-US" sz="3264" b="1" dirty="0">
                <a:solidFill>
                  <a:srgbClr val="505050"/>
                </a:solidFill>
                <a:latin typeface="Segoe UI Light"/>
              </a:rPr>
              <a:t>joint goals</a:t>
            </a:r>
          </a:p>
        </p:txBody>
      </p:sp>
      <p:pic>
        <p:nvPicPr>
          <p:cNvPr id="6" name="Picture 3" descr="\\MAGNUM\Projects\Microsoft\Cloud Power FY12\Design\ICONS_PNG\Document.png"/>
          <p:cNvPicPr>
            <a:picLocks noChangeAspect="1" noChangeArrowheads="1"/>
          </p:cNvPicPr>
          <p:nvPr/>
        </p:nvPicPr>
        <p:blipFill>
          <a:blip r:embed="rId4" cstate="print">
            <a:lum/>
          </a:blip>
          <a:stretch>
            <a:fillRect/>
          </a:stretch>
        </p:blipFill>
        <p:spPr bwMode="auto">
          <a:xfrm>
            <a:off x="4746232" y="2240974"/>
            <a:ext cx="2263821" cy="2263821"/>
          </a:xfrm>
          <a:prstGeom prst="rect">
            <a:avLst/>
          </a:prstGeom>
          <a:noFill/>
        </p:spPr>
      </p:pic>
      <p:sp>
        <p:nvSpPr>
          <p:cNvPr id="7" name="TextBox 6"/>
          <p:cNvSpPr txBox="1"/>
          <p:nvPr/>
        </p:nvSpPr>
        <p:spPr>
          <a:xfrm>
            <a:off x="4808942" y="4305488"/>
            <a:ext cx="2138403" cy="1118805"/>
          </a:xfrm>
          <a:prstGeom prst="rect">
            <a:avLst/>
          </a:prstGeom>
          <a:noFill/>
        </p:spPr>
        <p:txBody>
          <a:bodyPr wrap="none" rtlCol="0">
            <a:spAutoFit/>
          </a:bodyPr>
          <a:lstStyle/>
          <a:p>
            <a:pPr algn="ctr"/>
            <a:r>
              <a:rPr lang="en-US" sz="3264" b="1" dirty="0">
                <a:solidFill>
                  <a:srgbClr val="505050"/>
                </a:solidFill>
                <a:latin typeface="Segoe UI Light"/>
              </a:rPr>
              <a:t>Produce</a:t>
            </a:r>
            <a:br>
              <a:rPr lang="en-US" sz="3264" b="1" dirty="0">
                <a:solidFill>
                  <a:srgbClr val="505050"/>
                </a:solidFill>
                <a:latin typeface="Segoe UI Light"/>
              </a:rPr>
            </a:br>
            <a:r>
              <a:rPr lang="en-US" sz="3264" b="1" dirty="0">
                <a:solidFill>
                  <a:srgbClr val="505050"/>
                </a:solidFill>
                <a:latin typeface="Segoe UI Light"/>
              </a:rPr>
              <a:t>Great work</a:t>
            </a:r>
          </a:p>
        </p:txBody>
      </p:sp>
      <p:grpSp>
        <p:nvGrpSpPr>
          <p:cNvPr id="13" name="Group 12"/>
          <p:cNvGrpSpPr/>
          <p:nvPr/>
        </p:nvGrpSpPr>
        <p:grpSpPr>
          <a:xfrm>
            <a:off x="8264887" y="2551489"/>
            <a:ext cx="1623131" cy="1642790"/>
            <a:chOff x="7397413" y="1638537"/>
            <a:chExt cx="1591449" cy="1610725"/>
          </a:xfrm>
        </p:grpSpPr>
        <p:pic>
          <p:nvPicPr>
            <p:cNvPr id="10" name="Picture 7" descr="\\MAGNUM\Projects\Microsoft\Cloud Power FY12\Design\ICONS_PNG\Within_Your_Reach.png"/>
            <p:cNvPicPr>
              <a:picLocks noChangeAspect="1" noChangeArrowheads="1"/>
            </p:cNvPicPr>
            <p:nvPr/>
          </p:nvPicPr>
          <p:blipFill>
            <a:blip r:embed="rId5" cstate="print"/>
            <a:stretch>
              <a:fillRect/>
            </a:stretch>
          </p:blipFill>
          <p:spPr bwMode="auto">
            <a:xfrm>
              <a:off x="7531175" y="1638537"/>
              <a:ext cx="1337138" cy="1337138"/>
            </a:xfrm>
            <a:prstGeom prst="rect">
              <a:avLst/>
            </a:prstGeom>
            <a:noFill/>
          </p:spPr>
        </p:pic>
        <p:sp>
          <p:nvSpPr>
            <p:cNvPr id="11" name="Down Arrow 10"/>
            <p:cNvSpPr/>
            <p:nvPr/>
          </p:nvSpPr>
          <p:spPr bwMode="auto">
            <a:xfrm>
              <a:off x="7397413" y="1724366"/>
              <a:ext cx="1591449" cy="1524896"/>
            </a:xfrm>
            <a:prstGeom prst="downArrow">
              <a:avLst/>
            </a:prstGeom>
            <a:noFill/>
            <a:ln w="76200">
              <a:solidFill>
                <a:srgbClr val="00AE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14" name="TextBox 13"/>
          <p:cNvSpPr txBox="1"/>
          <p:nvPr/>
        </p:nvSpPr>
        <p:spPr>
          <a:xfrm>
            <a:off x="7991461" y="4305488"/>
            <a:ext cx="2183462" cy="1118805"/>
          </a:xfrm>
          <a:prstGeom prst="rect">
            <a:avLst/>
          </a:prstGeom>
          <a:noFill/>
        </p:spPr>
        <p:txBody>
          <a:bodyPr wrap="none" rtlCol="0">
            <a:spAutoFit/>
          </a:bodyPr>
          <a:lstStyle/>
          <a:p>
            <a:pPr algn="ctr"/>
            <a:r>
              <a:rPr lang="en-US" sz="3264" b="1" dirty="0">
                <a:solidFill>
                  <a:srgbClr val="505050"/>
                </a:solidFill>
                <a:latin typeface="Segoe UI Light"/>
              </a:rPr>
              <a:t>Work more</a:t>
            </a:r>
            <a:br>
              <a:rPr lang="en-US" sz="3264" b="1" dirty="0">
                <a:solidFill>
                  <a:srgbClr val="505050"/>
                </a:solidFill>
                <a:latin typeface="Segoe UI Light"/>
              </a:rPr>
            </a:br>
            <a:r>
              <a:rPr lang="en-US" sz="3264" b="1" dirty="0">
                <a:solidFill>
                  <a:srgbClr val="505050"/>
                </a:solidFill>
                <a:latin typeface="Segoe UI Light"/>
              </a:rPr>
              <a:t>Efficiently</a:t>
            </a:r>
          </a:p>
        </p:txBody>
      </p:sp>
    </p:spTree>
    <p:extLst>
      <p:ext uri="{BB962C8B-B14F-4D97-AF65-F5344CB8AC3E}">
        <p14:creationId xmlns:p14="http://schemas.microsoft.com/office/powerpoint/2010/main" val="271174831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a:stCxn id="23" idx="2"/>
            <a:endCxn id="17" idx="6"/>
          </p:cNvCxnSpPr>
          <p:nvPr/>
        </p:nvCxnSpPr>
        <p:spPr>
          <a:xfrm flipH="1">
            <a:off x="3768112" y="4447729"/>
            <a:ext cx="4806517" cy="4152"/>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0" idx="1"/>
            <a:endCxn id="39" idx="2"/>
          </p:cNvCxnSpPr>
          <p:nvPr/>
        </p:nvCxnSpPr>
        <p:spPr>
          <a:xfrm flipH="1" flipV="1">
            <a:off x="3785569" y="2505740"/>
            <a:ext cx="4786204" cy="16030"/>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488" dirty="0" smtClean="0">
                <a:solidFill>
                  <a:schemeClr val="tx1"/>
                </a:solidFill>
              </a:rPr>
              <a:t>Social </a:t>
            </a:r>
            <a:r>
              <a:rPr lang="en-US" sz="4488" dirty="0">
                <a:solidFill>
                  <a:schemeClr val="tx1"/>
                </a:solidFill>
              </a:rPr>
              <a:t>is helping teams </a:t>
            </a:r>
            <a:r>
              <a:rPr lang="en-US" sz="4488" dirty="0" smtClean="0">
                <a:solidFill>
                  <a:schemeClr val="tx1"/>
                </a:solidFill>
              </a:rPr>
              <a:t>to collaborate</a:t>
            </a:r>
            <a:endParaRPr lang="en-US" dirty="0">
              <a:solidFill>
                <a:schemeClr val="tx1"/>
              </a:solidFill>
            </a:endParaRPr>
          </a:p>
        </p:txBody>
      </p:sp>
      <p:sp>
        <p:nvSpPr>
          <p:cNvPr id="23" name="Oval 22"/>
          <p:cNvSpPr/>
          <p:nvPr/>
        </p:nvSpPr>
        <p:spPr bwMode="auto">
          <a:xfrm>
            <a:off x="8574629" y="3712210"/>
            <a:ext cx="1504154" cy="1471036"/>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sp>
        <p:nvSpPr>
          <p:cNvPr id="35" name="TextBox 34"/>
          <p:cNvSpPr txBox="1"/>
          <p:nvPr/>
        </p:nvSpPr>
        <p:spPr>
          <a:xfrm>
            <a:off x="1850474" y="5276783"/>
            <a:ext cx="2331128"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Improve team</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project alignment</a:t>
            </a:r>
          </a:p>
        </p:txBody>
      </p:sp>
      <p:sp>
        <p:nvSpPr>
          <p:cNvPr id="36" name="TextBox 35"/>
          <p:cNvSpPr txBox="1"/>
          <p:nvPr/>
        </p:nvSpPr>
        <p:spPr>
          <a:xfrm>
            <a:off x="5435448" y="990408"/>
            <a:ext cx="1563960"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Break down</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team silos</a:t>
            </a:r>
          </a:p>
        </p:txBody>
      </p:sp>
      <p:sp>
        <p:nvSpPr>
          <p:cNvPr id="37" name="TextBox 36"/>
          <p:cNvSpPr txBox="1"/>
          <p:nvPr/>
        </p:nvSpPr>
        <p:spPr>
          <a:xfrm>
            <a:off x="8044410" y="5276783"/>
            <a:ext cx="2564594"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Foster relationships</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with external teams</a:t>
            </a:r>
          </a:p>
        </p:txBody>
      </p:sp>
      <p:pic>
        <p:nvPicPr>
          <p:cNvPr id="40" name="Picture 3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71773" y="1768265"/>
            <a:ext cx="1507010" cy="1507010"/>
          </a:xfrm>
          <a:prstGeom prst="rect">
            <a:avLst/>
          </a:prstGeom>
        </p:spPr>
      </p:pic>
      <p:pic>
        <p:nvPicPr>
          <p:cNvPr id="38" name="Picture 4" descr="C:\Users\Nicole\Documents\Work\MS Resource\WIN11_Joi_0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157" t="1475" r="38698" b="36796"/>
          <a:stretch/>
        </p:blipFill>
        <p:spPr bwMode="auto">
          <a:xfrm>
            <a:off x="5407511" y="3655528"/>
            <a:ext cx="1527718" cy="1527718"/>
          </a:xfrm>
          <a:prstGeom prst="ellipse">
            <a:avLst/>
          </a:prstGeom>
          <a:noFill/>
          <a:extLst>
            <a:ext uri="{909E8E84-426E-40DD-AFC4-6F175D3DCCD1}">
              <a14:hiddenFill xmlns:a14="http://schemas.microsoft.com/office/drawing/2010/main">
                <a:solidFill>
                  <a:srgbClr val="FFFFFF"/>
                </a:solidFill>
              </a14:hiddenFill>
            </a:ext>
          </a:extLst>
        </p:spPr>
      </p:pic>
      <p:pic>
        <p:nvPicPr>
          <p:cNvPr id="39" name="Picture 3" descr="C:\Users\Nicole\Documents\Work\MS Resource\Windows Phone 8\WIN11_Thania_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31" r="741"/>
          <a:stretch/>
        </p:blipFill>
        <p:spPr bwMode="auto">
          <a:xfrm flipH="1">
            <a:off x="2246499" y="1736205"/>
            <a:ext cx="1539069" cy="1539069"/>
          </a:xfrm>
          <a:prstGeom prst="ellipse">
            <a:avLst/>
          </a:prstGeom>
          <a:noFill/>
          <a:extLst>
            <a:ext uri="{909E8E84-426E-40DD-AFC4-6F175D3DCCD1}">
              <a14:hiddenFill xmlns:a14="http://schemas.microsoft.com/office/drawing/2010/main">
                <a:solidFill>
                  <a:srgbClr val="FFFFFF"/>
                </a:solidFill>
              </a14:hiddenFill>
            </a:ext>
          </a:extLst>
        </p:spPr>
      </p:pic>
      <p:cxnSp>
        <p:nvCxnSpPr>
          <p:cNvPr id="48" name="Straight Connector 47"/>
          <p:cNvCxnSpPr>
            <a:stCxn id="23" idx="0"/>
            <a:endCxn id="40" idx="2"/>
          </p:cNvCxnSpPr>
          <p:nvPr/>
        </p:nvCxnSpPr>
        <p:spPr>
          <a:xfrm flipH="1" flipV="1">
            <a:off x="9325278" y="3275275"/>
            <a:ext cx="1428" cy="43693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8" idx="0"/>
            <a:endCxn id="15" idx="4"/>
          </p:cNvCxnSpPr>
          <p:nvPr/>
        </p:nvCxnSpPr>
        <p:spPr>
          <a:xfrm flipV="1">
            <a:off x="6171371" y="3275275"/>
            <a:ext cx="4095" cy="38025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7" idx="0"/>
            <a:endCxn id="39" idx="4"/>
          </p:cNvCxnSpPr>
          <p:nvPr/>
        </p:nvCxnSpPr>
        <p:spPr>
          <a:xfrm flipH="1" flipV="1">
            <a:off x="3016034" y="3275274"/>
            <a:ext cx="1" cy="441088"/>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8" idx="1"/>
            <a:endCxn id="39" idx="3"/>
          </p:cNvCxnSpPr>
          <p:nvPr/>
        </p:nvCxnSpPr>
        <p:spPr>
          <a:xfrm flipH="1" flipV="1">
            <a:off x="3560177" y="3049883"/>
            <a:ext cx="2071063" cy="82937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38" idx="7"/>
          </p:cNvCxnSpPr>
          <p:nvPr/>
        </p:nvCxnSpPr>
        <p:spPr>
          <a:xfrm flipV="1">
            <a:off x="6711500" y="3090241"/>
            <a:ext cx="2185927" cy="78901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2263958" y="3716362"/>
            <a:ext cx="1504154" cy="1471036"/>
            <a:chOff x="2218903" y="3643823"/>
            <a:chExt cx="1474795" cy="1442323"/>
          </a:xfrm>
        </p:grpSpPr>
        <p:sp>
          <p:nvSpPr>
            <p:cNvPr id="17" name="Oval 16"/>
            <p:cNvSpPr/>
            <p:nvPr/>
          </p:nvSpPr>
          <p:spPr bwMode="auto">
            <a:xfrm>
              <a:off x="2218903" y="3643823"/>
              <a:ext cx="1474795" cy="1442323"/>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pic>
          <p:nvPicPr>
            <p:cNvPr id="33" name="Picture 32" descr="TC_1.png"/>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2282954" y="3701795"/>
              <a:ext cx="1348366" cy="1348366"/>
            </a:xfrm>
            <a:prstGeom prst="rect">
              <a:avLst/>
            </a:prstGeom>
          </p:spPr>
        </p:pic>
      </p:grpSp>
      <p:grpSp>
        <p:nvGrpSpPr>
          <p:cNvPr id="4" name="Group 3"/>
          <p:cNvGrpSpPr/>
          <p:nvPr/>
        </p:nvGrpSpPr>
        <p:grpSpPr>
          <a:xfrm>
            <a:off x="5423388" y="1804240"/>
            <a:ext cx="1504154" cy="1471037"/>
            <a:chOff x="5316665" y="1769024"/>
            <a:chExt cx="1474795" cy="1442324"/>
          </a:xfrm>
        </p:grpSpPr>
        <p:sp>
          <p:nvSpPr>
            <p:cNvPr id="15" name="Oval 14"/>
            <p:cNvSpPr/>
            <p:nvPr/>
          </p:nvSpPr>
          <p:spPr bwMode="auto">
            <a:xfrm>
              <a:off x="5316665" y="1769024"/>
              <a:ext cx="1474795" cy="1442324"/>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grpSp>
          <p:nvGrpSpPr>
            <p:cNvPr id="49" name="Group 48"/>
            <p:cNvGrpSpPr/>
            <p:nvPr/>
          </p:nvGrpSpPr>
          <p:grpSpPr>
            <a:xfrm>
              <a:off x="5679401" y="1930293"/>
              <a:ext cx="803980" cy="1053537"/>
              <a:chOff x="7067513" y="1670240"/>
              <a:chExt cx="548784" cy="746041"/>
            </a:xfrm>
          </p:grpSpPr>
          <p:sp>
            <p:nvSpPr>
              <p:cNvPr id="50" name="Freeform 62"/>
              <p:cNvSpPr>
                <a:spLocks noEditPoints="1"/>
              </p:cNvSpPr>
              <p:nvPr/>
            </p:nvSpPr>
            <p:spPr bwMode="black">
              <a:xfrm>
                <a:off x="7067513" y="1867639"/>
                <a:ext cx="548784" cy="54864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505050"/>
                  </a:solidFill>
                </a:endParaRPr>
              </a:p>
            </p:txBody>
          </p:sp>
          <p:sp>
            <p:nvSpPr>
              <p:cNvPr id="51" name="Freeform 132"/>
              <p:cNvSpPr>
                <a:spLocks noEditPoints="1"/>
              </p:cNvSpPr>
              <p:nvPr/>
            </p:nvSpPr>
            <p:spPr bwMode="black">
              <a:xfrm>
                <a:off x="7341905" y="1670240"/>
                <a:ext cx="179938" cy="293232"/>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20000"/>
                  <a:lumOff val="80000"/>
                </a:schemeClr>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53" name="Freeform 132"/>
              <p:cNvSpPr>
                <a:spLocks noEditPoints="1"/>
              </p:cNvSpPr>
              <p:nvPr/>
            </p:nvSpPr>
            <p:spPr bwMode="black">
              <a:xfrm>
                <a:off x="7067513" y="1721023"/>
                <a:ext cx="179938" cy="293232"/>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20000"/>
                  <a:lumOff val="80000"/>
                </a:schemeClr>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54" name="Freeform 132"/>
              <p:cNvSpPr>
                <a:spLocks noEditPoints="1"/>
              </p:cNvSpPr>
              <p:nvPr/>
            </p:nvSpPr>
            <p:spPr bwMode="black">
              <a:xfrm>
                <a:off x="7383363" y="1951528"/>
                <a:ext cx="179938" cy="293232"/>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20000"/>
                  <a:lumOff val="80000"/>
                </a:schemeClr>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pic>
        <p:nvPicPr>
          <p:cNvPr id="57" name="Picture 56" descr="TC_3.png"/>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8688825" y="3716596"/>
            <a:ext cx="1325620" cy="1325620"/>
          </a:xfrm>
          <a:prstGeom prst="rect">
            <a:avLst/>
          </a:prstGeom>
        </p:spPr>
      </p:pic>
    </p:spTree>
    <p:extLst>
      <p:ext uri="{BB962C8B-B14F-4D97-AF65-F5344CB8AC3E}">
        <p14:creationId xmlns:p14="http://schemas.microsoft.com/office/powerpoint/2010/main" val="339486668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752270" y="1524161"/>
            <a:ext cx="3073744"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155575" y="605007"/>
            <a:ext cx="2566466" cy="887422"/>
          </a:xfrm>
          <a:prstGeom prst="rect">
            <a:avLst/>
          </a:prstGeom>
          <a:noFill/>
        </p:spPr>
        <p:txBody>
          <a:bodyPr wrap="square" rtlCol="0">
            <a:spAutoFit/>
          </a:bodyPr>
          <a:lstStyle/>
          <a:p>
            <a:pPr algn="ctr">
              <a:lnSpc>
                <a:spcPts val="3128"/>
              </a:lnSpc>
            </a:pPr>
            <a:r>
              <a:rPr lang="en-US" sz="2720" b="1" dirty="0">
                <a:solidFill>
                  <a:srgbClr val="68217A"/>
                </a:solidFill>
                <a:latin typeface="Segoe Pro Cond" pitchFamily="34" charset="0"/>
              </a:rPr>
              <a:t>BUSINESS AGILITY</a:t>
            </a:r>
          </a:p>
        </p:txBody>
      </p:sp>
      <p:sp>
        <p:nvSpPr>
          <p:cNvPr id="138" name="TextBox 137"/>
          <p:cNvSpPr txBox="1"/>
          <p:nvPr/>
        </p:nvSpPr>
        <p:spPr>
          <a:xfrm>
            <a:off x="4449388" y="605008"/>
            <a:ext cx="3537701" cy="887422"/>
          </a:xfrm>
          <a:prstGeom prst="rect">
            <a:avLst/>
          </a:prstGeom>
          <a:noFill/>
        </p:spPr>
        <p:txBody>
          <a:bodyPr wrap="square" rtlCol="0">
            <a:spAutoFit/>
          </a:bodyPr>
          <a:lstStyle/>
          <a:p>
            <a:pPr algn="ctr">
              <a:lnSpc>
                <a:spcPts val="3128"/>
              </a:lnSpc>
            </a:pPr>
            <a:r>
              <a:rPr lang="en-US" sz="2720" b="1" dirty="0">
                <a:solidFill>
                  <a:srgbClr val="F26522"/>
                </a:solidFill>
                <a:latin typeface="Segoe Pro Cond" pitchFamily="34" charset="0"/>
              </a:rPr>
              <a:t>TEAM</a:t>
            </a:r>
          </a:p>
          <a:p>
            <a:pPr algn="ctr">
              <a:lnSpc>
                <a:spcPts val="3128"/>
              </a:lnSpc>
            </a:pPr>
            <a:r>
              <a:rPr lang="en-US" sz="2720" b="1" dirty="0">
                <a:solidFill>
                  <a:srgbClr val="F26522"/>
                </a:solidFill>
                <a:latin typeface="Segoe Pro Cond" pitchFamily="34" charset="0"/>
              </a:rPr>
              <a:t>COLLABORATION</a:t>
            </a:r>
          </a:p>
        </p:txBody>
      </p:sp>
      <p:sp>
        <p:nvSpPr>
          <p:cNvPr id="139" name="TextBox 138"/>
          <p:cNvSpPr txBox="1"/>
          <p:nvPr/>
        </p:nvSpPr>
        <p:spPr>
          <a:xfrm>
            <a:off x="948069" y="595309"/>
            <a:ext cx="2682145" cy="887422"/>
          </a:xfrm>
          <a:prstGeom prst="rect">
            <a:avLst/>
          </a:prstGeom>
          <a:noFill/>
        </p:spPr>
        <p:txBody>
          <a:bodyPr wrap="none" rtlCol="0">
            <a:spAutoFit/>
          </a:bodyPr>
          <a:lstStyle/>
          <a:p>
            <a:pPr algn="ctr">
              <a:lnSpc>
                <a:spcPts val="3128"/>
              </a:lnSpc>
            </a:pPr>
            <a:r>
              <a:rPr lang="en-US" sz="2720" b="1" dirty="0">
                <a:solidFill>
                  <a:srgbClr val="00A651"/>
                </a:solidFill>
                <a:latin typeface="Segoe Pro Cond" pitchFamily="34" charset="0"/>
              </a:rPr>
              <a:t>EMPLOYEE</a:t>
            </a:r>
          </a:p>
          <a:p>
            <a:pPr algn="ctr">
              <a:lnSpc>
                <a:spcPts val="3128"/>
              </a:lnSpc>
            </a:pPr>
            <a:r>
              <a:rPr lang="en-US" sz="2720" b="1" dirty="0">
                <a:solidFill>
                  <a:srgbClr val="00A651"/>
                </a:solidFill>
                <a:latin typeface="Segoe Pro Cond" pitchFamily="34" charset="0"/>
              </a:rPr>
              <a:t>ENGAGEMENT</a:t>
            </a:r>
          </a:p>
        </p:txBody>
      </p:sp>
      <p:grpSp>
        <p:nvGrpSpPr>
          <p:cNvPr id="23" name="Group 22"/>
          <p:cNvGrpSpPr/>
          <p:nvPr/>
        </p:nvGrpSpPr>
        <p:grpSpPr>
          <a:xfrm>
            <a:off x="519975" y="3087232"/>
            <a:ext cx="1749949" cy="826479"/>
            <a:chOff x="381721" y="2270230"/>
            <a:chExt cx="1286844" cy="607760"/>
          </a:xfrm>
        </p:grpSpPr>
        <p:cxnSp>
          <p:nvCxnSpPr>
            <p:cNvPr id="61" name="Straight Connector 60"/>
            <p:cNvCxnSpPr/>
            <p:nvPr/>
          </p:nvCxnSpPr>
          <p:spPr>
            <a:xfrm>
              <a:off x="814256" y="2446792"/>
              <a:ext cx="0" cy="376697"/>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20213" y="2435580"/>
              <a:ext cx="3483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945169" y="2435580"/>
              <a:ext cx="114877"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490723" y="2435580"/>
              <a:ext cx="190959"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a:off x="1080112"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40" name="Oval 139"/>
            <p:cNvSpPr/>
            <p:nvPr/>
          </p:nvSpPr>
          <p:spPr>
            <a:xfrm>
              <a:off x="646486" y="2270230"/>
              <a:ext cx="335540" cy="335540"/>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pic>
          <p:nvPicPr>
            <p:cNvPr id="7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170" y="2379672"/>
              <a:ext cx="111424" cy="116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48" y="2388146"/>
              <a:ext cx="142850" cy="137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2" name="Oval 141"/>
            <p:cNvSpPr/>
            <p:nvPr/>
          </p:nvSpPr>
          <p:spPr>
            <a:xfrm>
              <a:off x="759755" y="2768988"/>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43" name="Oval 142"/>
            <p:cNvSpPr/>
            <p:nvPr/>
          </p:nvSpPr>
          <p:spPr>
            <a:xfrm>
              <a:off x="381721" y="2383907"/>
              <a:ext cx="109002" cy="109002"/>
            </a:xfrm>
            <a:prstGeom prst="ellipse">
              <a:avLst/>
            </a:prstGeom>
            <a:gradFill>
              <a:gsLst>
                <a:gs pos="20000">
                  <a:schemeClr val="accent2"/>
                </a:gs>
                <a:gs pos="100000">
                  <a:schemeClr val="accent2">
                    <a:lumMod val="8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grpSp>
      <p:grpSp>
        <p:nvGrpSpPr>
          <p:cNvPr id="181" name="Group 180"/>
          <p:cNvGrpSpPr/>
          <p:nvPr/>
        </p:nvGrpSpPr>
        <p:grpSpPr>
          <a:xfrm>
            <a:off x="4743495" y="2685593"/>
            <a:ext cx="2899653" cy="3797334"/>
            <a:chOff x="3487532" y="1974880"/>
            <a:chExt cx="2132291" cy="2792411"/>
          </a:xfrm>
        </p:grpSpPr>
        <p:cxnSp>
          <p:nvCxnSpPr>
            <p:cNvPr id="76" name="Straight Connector 75"/>
            <p:cNvCxnSpPr/>
            <p:nvPr/>
          </p:nvCxnSpPr>
          <p:spPr>
            <a:xfrm flipH="1">
              <a:off x="3954956" y="2139177"/>
              <a:ext cx="24244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88068" y="2305175"/>
              <a:ext cx="0" cy="192032"/>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933394" y="2546304"/>
              <a:ext cx="1" cy="33446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4991366" y="3114837"/>
              <a:ext cx="483184"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368572" y="2567585"/>
              <a:ext cx="0" cy="10162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3567771" y="2500016"/>
              <a:ext cx="731338" cy="982"/>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745332" y="3667992"/>
              <a:ext cx="0" cy="72626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3791009" y="4439937"/>
              <a:ext cx="530714"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922431" y="4439937"/>
              <a:ext cx="0" cy="12928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391487" y="3423113"/>
              <a:ext cx="0" cy="1085293"/>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4376545" y="3460604"/>
              <a:ext cx="1" cy="933656"/>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521706" y="2139177"/>
              <a:ext cx="24244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4980479" y="2199683"/>
              <a:ext cx="410238" cy="258517"/>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4435765" y="2225192"/>
              <a:ext cx="347197" cy="233009"/>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413080" y="4439937"/>
              <a:ext cx="114416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390717" y="2124158"/>
              <a:ext cx="770" cy="220955"/>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84" name="Oval 183"/>
            <p:cNvSpPr/>
            <p:nvPr/>
          </p:nvSpPr>
          <p:spPr>
            <a:xfrm rot="21226887">
              <a:off x="5266531" y="4517378"/>
              <a:ext cx="249912" cy="24991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cxnSp>
          <p:nvCxnSpPr>
            <p:cNvPr id="116" name="Straight Connector 115"/>
            <p:cNvCxnSpPr/>
            <p:nvPr/>
          </p:nvCxnSpPr>
          <p:spPr>
            <a:xfrm flipH="1">
              <a:off x="3741464" y="2892516"/>
              <a:ext cx="637568"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2159" y="4566950"/>
              <a:ext cx="123457" cy="12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4" name="Oval 143"/>
            <p:cNvSpPr/>
            <p:nvPr/>
          </p:nvSpPr>
          <p:spPr>
            <a:xfrm rot="21226887">
              <a:off x="3487532" y="2454412"/>
              <a:ext cx="93172" cy="9317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6" name="Oval 145"/>
            <p:cNvSpPr/>
            <p:nvPr/>
          </p:nvSpPr>
          <p:spPr>
            <a:xfrm rot="21226887">
              <a:off x="5316184" y="2061473"/>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7" name="Oval 146"/>
            <p:cNvSpPr/>
            <p:nvPr/>
          </p:nvSpPr>
          <p:spPr>
            <a:xfrm rot="21226887">
              <a:off x="4858299" y="242329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8" name="Oval 147"/>
            <p:cNvSpPr/>
            <p:nvPr/>
          </p:nvSpPr>
          <p:spPr>
            <a:xfrm rot="21226887">
              <a:off x="4295564" y="242329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49" name="Oval 148"/>
            <p:cNvSpPr/>
            <p:nvPr/>
          </p:nvSpPr>
          <p:spPr>
            <a:xfrm rot="21226887">
              <a:off x="4295563" y="435382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50" name="Oval 149"/>
            <p:cNvSpPr/>
            <p:nvPr/>
          </p:nvSpPr>
          <p:spPr>
            <a:xfrm rot="21226887">
              <a:off x="3667627" y="4353826"/>
              <a:ext cx="155406" cy="15540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51" name="Oval 150"/>
            <p:cNvSpPr/>
            <p:nvPr/>
          </p:nvSpPr>
          <p:spPr>
            <a:xfrm rot="21226887">
              <a:off x="5510279" y="4376756"/>
              <a:ext cx="109544" cy="109544"/>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sp>
          <p:nvSpPr>
            <p:cNvPr id="185" name="Oval 184"/>
            <p:cNvSpPr/>
            <p:nvPr/>
          </p:nvSpPr>
          <p:spPr>
            <a:xfrm rot="21226887">
              <a:off x="4801535" y="4517379"/>
              <a:ext cx="249912" cy="24991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0"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208" y="4582813"/>
              <a:ext cx="107976" cy="11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7" name="Oval 186"/>
            <p:cNvSpPr/>
            <p:nvPr/>
          </p:nvSpPr>
          <p:spPr>
            <a:xfrm rot="21226887">
              <a:off x="4196750"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2"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2945" y="2095535"/>
              <a:ext cx="122691" cy="8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 name="Oval 187"/>
            <p:cNvSpPr/>
            <p:nvPr/>
          </p:nvSpPr>
          <p:spPr>
            <a:xfrm rot="21226887">
              <a:off x="3615610"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5"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19739" y="2088776"/>
              <a:ext cx="141163" cy="134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 name="Oval 188"/>
            <p:cNvSpPr/>
            <p:nvPr/>
          </p:nvSpPr>
          <p:spPr>
            <a:xfrm rot="21226887">
              <a:off x="4762743" y="1974880"/>
              <a:ext cx="341302" cy="341302"/>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4"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55096" y="2083586"/>
              <a:ext cx="161814" cy="12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0" name="Oval 189"/>
            <p:cNvSpPr/>
            <p:nvPr/>
          </p:nvSpPr>
          <p:spPr>
            <a:xfrm rot="21226887">
              <a:off x="5271523" y="2352118"/>
              <a:ext cx="244726" cy="244726"/>
            </a:xfrm>
            <a:prstGeom prst="ellipse">
              <a:avLst/>
            </a:prstGeom>
            <a:gradFill flip="none" rotWithShape="0">
              <a:gsLst>
                <a:gs pos="20000">
                  <a:schemeClr val="accent1"/>
                </a:gs>
                <a:gs pos="100000">
                  <a:schemeClr val="accent1">
                    <a:lumMod val="84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rgbClr val="FFFFFF"/>
                </a:solidFill>
              </a:endParaRPr>
            </a:p>
          </p:txBody>
        </p:sp>
        <p:pic>
          <p:nvPicPr>
            <p:cNvPr id="136"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1729" y="2398836"/>
              <a:ext cx="148067" cy="13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17792" y="2559694"/>
            <a:ext cx="2304250" cy="3653882"/>
          </a:xfrm>
          <a:prstGeom prst="rect">
            <a:avLst/>
          </a:prstGeom>
        </p:spPr>
      </p:pic>
      <p:grpSp>
        <p:nvGrpSpPr>
          <p:cNvPr id="26" name="Group 25"/>
          <p:cNvGrpSpPr/>
          <p:nvPr/>
        </p:nvGrpSpPr>
        <p:grpSpPr>
          <a:xfrm>
            <a:off x="9349698" y="2300817"/>
            <a:ext cx="2453719" cy="3979496"/>
            <a:chOff x="6836907" y="1691931"/>
            <a:chExt cx="1804369" cy="2926366"/>
          </a:xfrm>
        </p:grpSpPr>
        <p:cxnSp>
          <p:nvCxnSpPr>
            <p:cNvPr id="20" name="Straight Connector 19"/>
            <p:cNvCxnSpPr/>
            <p:nvPr/>
          </p:nvCxnSpPr>
          <p:spPr>
            <a:xfrm flipH="1" flipV="1">
              <a:off x="7727956" y="1805058"/>
              <a:ext cx="427383" cy="252151"/>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08513" y="1995035"/>
              <a:ext cx="213785" cy="214707"/>
            </a:xfrm>
            <a:prstGeom prst="rect">
              <a:avLst/>
            </a:prstGeom>
          </p:spPr>
        </p:pic>
        <p:cxnSp>
          <p:nvCxnSpPr>
            <p:cNvPr id="24" name="Straight Connector 23"/>
            <p:cNvCxnSpPr/>
            <p:nvPr/>
          </p:nvCxnSpPr>
          <p:spPr>
            <a:xfrm flipH="1" flipV="1">
              <a:off x="8217058" y="2209742"/>
              <a:ext cx="18647" cy="1799081"/>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7726118" y="2186549"/>
              <a:ext cx="489288" cy="283378"/>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7727956" y="3077284"/>
              <a:ext cx="686322" cy="26419"/>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063905" y="3077284"/>
              <a:ext cx="530297" cy="26419"/>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063905" y="2697736"/>
              <a:ext cx="530297"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4" idx="0"/>
            </p:cNvCxnSpPr>
            <p:nvPr/>
          </p:nvCxnSpPr>
          <p:spPr>
            <a:xfrm flipV="1">
              <a:off x="6997029" y="1805058"/>
              <a:ext cx="597174" cy="362369"/>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21034" y="2603350"/>
              <a:ext cx="320242" cy="321623"/>
            </a:xfrm>
            <a:prstGeom prst="rect">
              <a:avLst/>
            </a:prstGeom>
          </p:spPr>
        </p:pic>
        <p:cxnSp>
          <p:nvCxnSpPr>
            <p:cNvPr id="59" name="Straight Connector 58"/>
            <p:cNvCxnSpPr>
              <a:stCxn id="67" idx="0"/>
            </p:cNvCxnSpPr>
            <p:nvPr/>
          </p:nvCxnSpPr>
          <p:spPr>
            <a:xfrm flipH="1" flipV="1">
              <a:off x="8481155" y="3143709"/>
              <a:ext cx="1" cy="1152965"/>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21033" y="4296674"/>
              <a:ext cx="320243" cy="321623"/>
            </a:xfrm>
            <a:prstGeom prst="rect">
              <a:avLst/>
            </a:prstGeom>
          </p:spPr>
        </p:pic>
        <p:cxnSp>
          <p:nvCxnSpPr>
            <p:cNvPr id="85" name="Straight Connector 84"/>
            <p:cNvCxnSpPr/>
            <p:nvPr/>
          </p:nvCxnSpPr>
          <p:spPr>
            <a:xfrm flipV="1">
              <a:off x="7661079" y="1871483"/>
              <a:ext cx="0" cy="759828"/>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36907" y="2167427"/>
              <a:ext cx="320242" cy="321623"/>
            </a:xfrm>
            <a:prstGeom prst="rect">
              <a:avLst/>
            </a:prstGeom>
          </p:spPr>
        </p:pic>
        <p:pic>
          <p:nvPicPr>
            <p:cNvPr id="87" name="Picture 8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533156" y="3824494"/>
              <a:ext cx="255845" cy="256949"/>
            </a:xfrm>
            <a:prstGeom prst="rect">
              <a:avLst/>
            </a:prstGeom>
          </p:spPr>
        </p:pic>
        <p:cxnSp>
          <p:nvCxnSpPr>
            <p:cNvPr id="104" name="Straight Connector 103"/>
            <p:cNvCxnSpPr>
              <a:stCxn id="54" idx="3"/>
            </p:cNvCxnSpPr>
            <p:nvPr/>
          </p:nvCxnSpPr>
          <p:spPr>
            <a:xfrm>
              <a:off x="7158934" y="4457485"/>
              <a:ext cx="516709"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endCxn id="67" idx="1"/>
            </p:cNvCxnSpPr>
            <p:nvPr/>
          </p:nvCxnSpPr>
          <p:spPr>
            <a:xfrm>
              <a:off x="7675643" y="4457485"/>
              <a:ext cx="643607"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endCxn id="55" idx="2"/>
            </p:cNvCxnSpPr>
            <p:nvPr/>
          </p:nvCxnSpPr>
          <p:spPr>
            <a:xfrm flipV="1">
              <a:off x="8481155" y="2924973"/>
              <a:ext cx="1" cy="85886"/>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endCxn id="44" idx="2"/>
            </p:cNvCxnSpPr>
            <p:nvPr/>
          </p:nvCxnSpPr>
          <p:spPr>
            <a:xfrm flipV="1">
              <a:off x="6997029" y="2489050"/>
              <a:ext cx="0" cy="142261"/>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6997029" y="2764161"/>
              <a:ext cx="0" cy="246697"/>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54" idx="0"/>
            </p:cNvCxnSpPr>
            <p:nvPr/>
          </p:nvCxnSpPr>
          <p:spPr>
            <a:xfrm flipV="1">
              <a:off x="6997028" y="3143709"/>
              <a:ext cx="1" cy="1152965"/>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7661079" y="2764161"/>
              <a:ext cx="0" cy="273116"/>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87" idx="0"/>
            </p:cNvCxnSpPr>
            <p:nvPr/>
          </p:nvCxnSpPr>
          <p:spPr>
            <a:xfrm flipV="1">
              <a:off x="7661079" y="3170128"/>
              <a:ext cx="1" cy="654366"/>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5897" y="2699356"/>
              <a:ext cx="133016" cy="139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166438" y="2042784"/>
              <a:ext cx="92992" cy="10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81435" y="3876106"/>
              <a:ext cx="168832" cy="149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429544" y="4372699"/>
              <a:ext cx="105825" cy="17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10528" y="2272218"/>
              <a:ext cx="176650" cy="134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2" name="Oval 151"/>
            <p:cNvSpPr/>
            <p:nvPr/>
          </p:nvSpPr>
          <p:spPr>
            <a:xfrm rot="2993485">
              <a:off x="7565352" y="1691931"/>
              <a:ext cx="191448" cy="191448"/>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53" name="Oval 152"/>
            <p:cNvSpPr/>
            <p:nvPr/>
          </p:nvSpPr>
          <p:spPr>
            <a:xfrm rot="2993485">
              <a:off x="6901303" y="2603632"/>
              <a:ext cx="191448" cy="191448"/>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54" name="Oval 153"/>
            <p:cNvSpPr/>
            <p:nvPr/>
          </p:nvSpPr>
          <p:spPr>
            <a:xfrm rot="2993485">
              <a:off x="7597787" y="2636062"/>
              <a:ext cx="126588" cy="126588"/>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55" name="Oval 154"/>
            <p:cNvSpPr/>
            <p:nvPr/>
          </p:nvSpPr>
          <p:spPr>
            <a:xfrm rot="2993485">
              <a:off x="6901301" y="2996003"/>
              <a:ext cx="191448" cy="191448"/>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56" name="Oval 155"/>
            <p:cNvSpPr/>
            <p:nvPr/>
          </p:nvSpPr>
          <p:spPr>
            <a:xfrm rot="2993485">
              <a:off x="7565358" y="2996003"/>
              <a:ext cx="191448" cy="191448"/>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57" name="Oval 156"/>
            <p:cNvSpPr/>
            <p:nvPr/>
          </p:nvSpPr>
          <p:spPr>
            <a:xfrm rot="2993485">
              <a:off x="8386431" y="2999444"/>
              <a:ext cx="184566" cy="184566"/>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sp>
          <p:nvSpPr>
            <p:cNvPr id="162" name="Oval 161"/>
            <p:cNvSpPr/>
            <p:nvPr/>
          </p:nvSpPr>
          <p:spPr>
            <a:xfrm rot="2993485">
              <a:off x="6928074" y="3824001"/>
              <a:ext cx="137902" cy="137902"/>
            </a:xfrm>
            <a:prstGeom prst="ellipse">
              <a:avLst/>
            </a:prstGeom>
            <a:gradFill flip="none" rotWithShape="0">
              <a:gsLst>
                <a:gs pos="20000">
                  <a:schemeClr val="accent4"/>
                </a:gs>
                <a:gs pos="100000">
                  <a:schemeClr val="accent4">
                    <a:lumMod val="8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52" b="1" dirty="0">
                <a:solidFill>
                  <a:srgbClr val="FFFFFF"/>
                </a:solidFill>
                <a:latin typeface="Segoe Pro Cond" pitchFamily="34" charset="0"/>
              </a:endParaRPr>
            </a:p>
          </p:txBody>
        </p:sp>
        <p:pic>
          <p:nvPicPr>
            <p:cNvPr id="54" name="Picture 5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36907" y="4296674"/>
              <a:ext cx="320242" cy="321623"/>
            </a:xfrm>
            <a:prstGeom prst="rect">
              <a:avLst/>
            </a:prstGeom>
          </p:spPr>
        </p:pic>
        <p:pic>
          <p:nvPicPr>
            <p:cNvPr id="4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4467" y="4378072"/>
              <a:ext cx="148705" cy="155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0" name="Group 179"/>
          <p:cNvGrpSpPr/>
          <p:nvPr/>
        </p:nvGrpSpPr>
        <p:grpSpPr>
          <a:xfrm>
            <a:off x="4883407" y="3593285"/>
            <a:ext cx="2836565" cy="2330982"/>
            <a:chOff x="3590418" y="2642361"/>
            <a:chExt cx="2085899" cy="1714113"/>
          </a:xfrm>
        </p:grpSpPr>
        <p:pic>
          <p:nvPicPr>
            <p:cNvPr id="114" name="Picture 1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577784" y="4248225"/>
              <a:ext cx="635880" cy="106989"/>
            </a:xfrm>
            <a:prstGeom prst="rect">
              <a:avLst/>
            </a:prstGeom>
          </p:spPr>
        </p:pic>
        <p:sp>
          <p:nvSpPr>
            <p:cNvPr id="118" name="Rectangle 117"/>
            <p:cNvSpPr/>
            <p:nvPr/>
          </p:nvSpPr>
          <p:spPr>
            <a:xfrm>
              <a:off x="4232246" y="3423113"/>
              <a:ext cx="226684" cy="34719"/>
            </a:xfrm>
            <a:prstGeom prst="rect">
              <a:avLst/>
            </a:prstGeom>
            <a:blipFill dpi="0" rotWithShape="1">
              <a:blip r:embed="rId1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sp>
          <p:nvSpPr>
            <p:cNvPr id="119" name="Rectangle 118"/>
            <p:cNvSpPr/>
            <p:nvPr/>
          </p:nvSpPr>
          <p:spPr>
            <a:xfrm>
              <a:off x="4269399" y="3414236"/>
              <a:ext cx="156237" cy="34719"/>
            </a:xfrm>
            <a:prstGeom prst="rect">
              <a:avLst/>
            </a:prstGeom>
            <a:blipFill dpi="0" rotWithShape="1">
              <a:blip r:embed="rId1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rgbClr val="FFFFFF"/>
                </a:solidFill>
              </a:endParaRPr>
            </a:p>
          </p:txBody>
        </p:sp>
        <p:pic>
          <p:nvPicPr>
            <p:cNvPr id="125" name="Picture 12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590418" y="3692728"/>
              <a:ext cx="309827" cy="51711"/>
            </a:xfrm>
            <a:prstGeom prst="rect">
              <a:avLst/>
            </a:prstGeom>
          </p:spPr>
        </p:pic>
        <p:pic>
          <p:nvPicPr>
            <p:cNvPr id="126" name="Picture 12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627975" y="3727078"/>
              <a:ext cx="282115" cy="72624"/>
            </a:xfrm>
            <a:prstGeom prst="rect">
              <a:avLst/>
            </a:prstGeom>
          </p:spPr>
        </p:pic>
        <p:pic>
          <p:nvPicPr>
            <p:cNvPr id="115" name="Picture 11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21359254">
              <a:off x="4616438" y="2768513"/>
              <a:ext cx="611976" cy="1587961"/>
            </a:xfrm>
            <a:prstGeom prst="rect">
              <a:avLst/>
            </a:prstGeom>
          </p:spPr>
        </p:pic>
        <p:pic>
          <p:nvPicPr>
            <p:cNvPr id="121" name="Picture 12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234280" y="2642361"/>
              <a:ext cx="266243" cy="818243"/>
            </a:xfrm>
            <a:prstGeom prst="rect">
              <a:avLst/>
            </a:prstGeom>
          </p:spPr>
        </p:pic>
        <p:pic>
          <p:nvPicPr>
            <p:cNvPr id="127" name="Picture 12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614235" y="2664984"/>
              <a:ext cx="344054" cy="1120978"/>
            </a:xfrm>
            <a:prstGeom prst="rect">
              <a:avLst/>
            </a:prstGeom>
          </p:spPr>
        </p:pic>
        <p:pic>
          <p:nvPicPr>
            <p:cNvPr id="128" name="Picture 12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flipH="1">
              <a:off x="5165297" y="2749048"/>
              <a:ext cx="511020" cy="1216712"/>
            </a:xfrm>
            <a:prstGeom prst="rect">
              <a:avLst/>
            </a:prstGeom>
          </p:spPr>
        </p:pic>
      </p:grpSp>
      <p:cxnSp>
        <p:nvCxnSpPr>
          <p:cNvPr id="49" name="Straight Connector 48"/>
          <p:cNvCxnSpPr/>
          <p:nvPr/>
        </p:nvCxnSpPr>
        <p:spPr>
          <a:xfrm>
            <a:off x="2289140" y="1532767"/>
            <a:ext cx="0" cy="1326221"/>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6230204" y="1532767"/>
            <a:ext cx="0" cy="898223"/>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639131" y="1524161"/>
            <a:ext cx="3182146"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0425491" y="1532767"/>
            <a:ext cx="0" cy="622583"/>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9355839" y="1524161"/>
            <a:ext cx="2139307" cy="0"/>
          </a:xfrm>
          <a:prstGeom prst="line">
            <a:avLst/>
          </a:prstGeom>
          <a:ln w="12700" cap="sq">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grpSp>
        <p:nvGrpSpPr>
          <p:cNvPr id="177" name="Group 176"/>
          <p:cNvGrpSpPr/>
          <p:nvPr/>
        </p:nvGrpSpPr>
        <p:grpSpPr>
          <a:xfrm>
            <a:off x="1562447" y="2968362"/>
            <a:ext cx="1285657" cy="3137842"/>
            <a:chOff x="1088130" y="2182818"/>
            <a:chExt cx="945422" cy="2307446"/>
          </a:xfrm>
        </p:grpSpPr>
        <p:pic>
          <p:nvPicPr>
            <p:cNvPr id="72" name="Picture 71"/>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88130" y="4332969"/>
              <a:ext cx="923989" cy="155465"/>
            </a:xfrm>
            <a:prstGeom prst="rect">
              <a:avLst/>
            </a:prstGeom>
          </p:spPr>
        </p:pic>
        <p:pic>
          <p:nvPicPr>
            <p:cNvPr id="73" name="Picture 7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21359254">
              <a:off x="1144298" y="2182818"/>
              <a:ext cx="889254" cy="2307446"/>
            </a:xfrm>
            <a:prstGeom prst="rect">
              <a:avLst/>
            </a:prstGeom>
          </p:spPr>
        </p:pic>
      </p:grpSp>
    </p:spTree>
    <p:extLst>
      <p:ext uri="{BB962C8B-B14F-4D97-AF65-F5344CB8AC3E}">
        <p14:creationId xmlns:p14="http://schemas.microsoft.com/office/powerpoint/2010/main" val="416474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250"/>
                                        <p:tgtEl>
                                          <p:spTgt spid="26"/>
                                        </p:tgtEl>
                                      </p:cBhvr>
                                    </p:animEffect>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171"/>
                                        </p:tgtEl>
                                        <p:attrNameLst>
                                          <p:attrName>style.visibility</p:attrName>
                                        </p:attrNameLst>
                                      </p:cBhvr>
                                      <p:to>
                                        <p:strVal val="visible"/>
                                      </p:to>
                                    </p:set>
                                    <p:animEffect transition="in" filter="wipe(down)">
                                      <p:cBhvr>
                                        <p:cTn id="15" dur="250"/>
                                        <p:tgtEl>
                                          <p:spTgt spid="171"/>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172"/>
                                        </p:tgtEl>
                                        <p:attrNameLst>
                                          <p:attrName>style.visibility</p:attrName>
                                        </p:attrNameLst>
                                      </p:cBhvr>
                                      <p:to>
                                        <p:strVal val="visible"/>
                                      </p:to>
                                    </p:set>
                                    <p:animEffect transition="in" filter="barn(outVertical)">
                                      <p:cBhvr>
                                        <p:cTn id="19" dur="250"/>
                                        <p:tgtEl>
                                          <p:spTgt spid="172"/>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2" y="4920710"/>
            <a:ext cx="12434711" cy="207381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88" dirty="0"/>
              <a:t>Agility is essential to remain competitive today</a:t>
            </a:r>
          </a:p>
        </p:txBody>
      </p:sp>
      <p:pic>
        <p:nvPicPr>
          <p:cNvPr id="10" name="Picture 2" descr="\\MAGNUM\Projects\Microsoft\Cloud Power FY12\Design\ICONS_PNG\Growth.png"/>
          <p:cNvPicPr>
            <a:picLocks noChangeAspect="1" noChangeArrowheads="1"/>
          </p:cNvPicPr>
          <p:nvPr/>
        </p:nvPicPr>
        <p:blipFill>
          <a:blip r:embed="rId3" cstate="print">
            <a:lum/>
          </a:blip>
          <a:srcRect/>
          <a:stretch>
            <a:fillRect/>
          </a:stretch>
        </p:blipFill>
        <p:spPr bwMode="auto">
          <a:xfrm>
            <a:off x="2046770" y="1963559"/>
            <a:ext cx="1865207" cy="1865207"/>
          </a:xfrm>
          <a:prstGeom prst="rect">
            <a:avLst/>
          </a:prstGeom>
          <a:noFill/>
        </p:spPr>
      </p:pic>
      <p:pic>
        <p:nvPicPr>
          <p:cNvPr id="13" name="Picture 7" descr="\\MAGNUM\Projects\Microsoft\Cloud Power FY12\Design\ICONS_PNG\Control.png"/>
          <p:cNvPicPr>
            <a:picLocks noChangeAspect="1" noChangeArrowheads="1"/>
          </p:cNvPicPr>
          <p:nvPr/>
        </p:nvPicPr>
        <p:blipFill>
          <a:blip r:embed="rId4" cstate="print">
            <a:lum/>
          </a:blip>
          <a:srcRect/>
          <a:stretch>
            <a:fillRect/>
          </a:stretch>
        </p:blipFill>
        <p:spPr bwMode="auto">
          <a:xfrm>
            <a:off x="8170080" y="1963559"/>
            <a:ext cx="1865207" cy="1865207"/>
          </a:xfrm>
          <a:prstGeom prst="rect">
            <a:avLst/>
          </a:prstGeom>
          <a:noFill/>
        </p:spPr>
      </p:pic>
      <p:sp>
        <p:nvSpPr>
          <p:cNvPr id="14" name="TextBox 13"/>
          <p:cNvSpPr txBox="1"/>
          <p:nvPr/>
        </p:nvSpPr>
        <p:spPr>
          <a:xfrm>
            <a:off x="1793612" y="3581039"/>
            <a:ext cx="2543862" cy="1118805"/>
          </a:xfrm>
          <a:prstGeom prst="rect">
            <a:avLst/>
          </a:prstGeom>
          <a:noFill/>
        </p:spPr>
        <p:txBody>
          <a:bodyPr wrap="none" rtlCol="0">
            <a:spAutoFit/>
          </a:bodyPr>
          <a:lstStyle/>
          <a:p>
            <a:pPr algn="ctr"/>
            <a:r>
              <a:rPr lang="en-US" sz="3264" b="1" dirty="0">
                <a:solidFill>
                  <a:srgbClr val="FFFFFF">
                    <a:lumMod val="65000"/>
                  </a:srgbClr>
                </a:solidFill>
                <a:latin typeface="Segoe UI Light"/>
              </a:rPr>
              <a:t>Growing new</a:t>
            </a:r>
            <a:br>
              <a:rPr lang="en-US" sz="3264" b="1" dirty="0">
                <a:solidFill>
                  <a:srgbClr val="FFFFFF">
                    <a:lumMod val="65000"/>
                  </a:srgbClr>
                </a:solidFill>
                <a:latin typeface="Segoe UI Light"/>
              </a:rPr>
            </a:br>
            <a:r>
              <a:rPr lang="en-US" sz="3264" b="1" dirty="0">
                <a:solidFill>
                  <a:srgbClr val="FFFFFF">
                    <a:lumMod val="65000"/>
                  </a:srgbClr>
                </a:solidFill>
                <a:latin typeface="Segoe UI Light"/>
              </a:rPr>
              <a:t>businesses</a:t>
            </a:r>
          </a:p>
        </p:txBody>
      </p:sp>
      <p:sp>
        <p:nvSpPr>
          <p:cNvPr id="15" name="TextBox 14"/>
          <p:cNvSpPr txBox="1"/>
          <p:nvPr/>
        </p:nvSpPr>
        <p:spPr>
          <a:xfrm>
            <a:off x="8152913" y="3598974"/>
            <a:ext cx="2034161" cy="1118805"/>
          </a:xfrm>
          <a:prstGeom prst="rect">
            <a:avLst/>
          </a:prstGeom>
          <a:noFill/>
        </p:spPr>
        <p:txBody>
          <a:bodyPr wrap="none" rtlCol="0">
            <a:spAutoFit/>
          </a:bodyPr>
          <a:lstStyle/>
          <a:p>
            <a:pPr algn="ctr"/>
            <a:r>
              <a:rPr lang="en-US" sz="3264" b="1" dirty="0">
                <a:solidFill>
                  <a:srgbClr val="FFFFFF">
                    <a:lumMod val="65000"/>
                  </a:srgbClr>
                </a:solidFill>
                <a:latin typeface="Segoe UI Light"/>
              </a:rPr>
              <a:t>Changing </a:t>
            </a:r>
            <a:br>
              <a:rPr lang="en-US" sz="3264" b="1" dirty="0">
                <a:solidFill>
                  <a:srgbClr val="FFFFFF">
                    <a:lumMod val="65000"/>
                  </a:srgbClr>
                </a:solidFill>
                <a:latin typeface="Segoe UI Light"/>
              </a:rPr>
            </a:br>
            <a:r>
              <a:rPr lang="en-US" sz="3264" b="1" dirty="0">
                <a:solidFill>
                  <a:srgbClr val="FFFFFF">
                    <a:lumMod val="65000"/>
                  </a:srgbClr>
                </a:solidFill>
                <a:latin typeface="Segoe UI Light"/>
              </a:rPr>
              <a:t>direction</a:t>
            </a:r>
          </a:p>
        </p:txBody>
      </p:sp>
      <p:sp>
        <p:nvSpPr>
          <p:cNvPr id="16" name="TextBox 15"/>
          <p:cNvSpPr txBox="1"/>
          <p:nvPr/>
        </p:nvSpPr>
        <p:spPr>
          <a:xfrm>
            <a:off x="4913676" y="3581039"/>
            <a:ext cx="2441254" cy="1118805"/>
          </a:xfrm>
          <a:prstGeom prst="rect">
            <a:avLst/>
          </a:prstGeom>
          <a:noFill/>
        </p:spPr>
        <p:txBody>
          <a:bodyPr wrap="none" rtlCol="0">
            <a:spAutoFit/>
          </a:bodyPr>
          <a:lstStyle/>
          <a:p>
            <a:pPr algn="ctr"/>
            <a:r>
              <a:rPr lang="en-US" sz="3264" b="1" dirty="0">
                <a:solidFill>
                  <a:srgbClr val="FFFFFF">
                    <a:lumMod val="65000"/>
                  </a:srgbClr>
                </a:solidFill>
                <a:latin typeface="Segoe UI Light"/>
              </a:rPr>
              <a:t>Adapting to</a:t>
            </a:r>
          </a:p>
          <a:p>
            <a:pPr algn="ctr"/>
            <a:r>
              <a:rPr lang="en-US" sz="3264" b="1" dirty="0">
                <a:solidFill>
                  <a:srgbClr val="FFFFFF">
                    <a:lumMod val="65000"/>
                  </a:srgbClr>
                </a:solidFill>
                <a:latin typeface="Segoe UI Light"/>
              </a:rPr>
              <a:t>new markets</a:t>
            </a:r>
          </a:p>
        </p:txBody>
      </p:sp>
      <p:pic>
        <p:nvPicPr>
          <p:cNvPr id="17" name="Picture 2" descr="\\MAGNUM\Projects\Microsoft\Cloud Power FY12\Design\ICONS_PNG\Secure_Elastic.png"/>
          <p:cNvPicPr>
            <a:picLocks noChangeAspect="1" noChangeArrowheads="1"/>
          </p:cNvPicPr>
          <p:nvPr/>
        </p:nvPicPr>
        <p:blipFill>
          <a:blip r:embed="rId5" cstate="print">
            <a:lum/>
          </a:blip>
          <a:srcRect/>
          <a:stretch>
            <a:fillRect/>
          </a:stretch>
        </p:blipFill>
        <p:spPr bwMode="auto">
          <a:xfrm>
            <a:off x="5157373" y="1963559"/>
            <a:ext cx="1865207" cy="1865207"/>
          </a:xfrm>
          <a:prstGeom prst="rect">
            <a:avLst/>
          </a:prstGeom>
          <a:noFill/>
        </p:spPr>
      </p:pic>
      <p:sp>
        <p:nvSpPr>
          <p:cNvPr id="18" name="Title 1"/>
          <p:cNvSpPr txBox="1">
            <a:spLocks/>
          </p:cNvSpPr>
          <p:nvPr/>
        </p:nvSpPr>
        <p:spPr>
          <a:xfrm>
            <a:off x="883" y="5328800"/>
            <a:ext cx="12434711" cy="1257633"/>
          </a:xfrm>
          <a:prstGeom prst="rect">
            <a:avLst/>
          </a:prstGeom>
        </p:spPr>
        <p:txBody>
          <a:bodyPr vert="horz" wrap="square" lIns="0" tIns="0" rIns="0" bIns="0" rtlCol="0" anchor="t">
            <a:noAutofit/>
          </a:bodyPr>
          <a:lstStyle>
            <a:lvl1pPr algn="l" defTabSz="913022"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Display Light"/>
              </a:defRPr>
            </a:lvl1pPr>
          </a:lstStyle>
          <a:p>
            <a:pPr algn="ctr"/>
            <a:r>
              <a:rPr sz="4488" dirty="0">
                <a:solidFill>
                  <a:srgbClr val="FFFFFF"/>
                </a:solidFill>
              </a:rPr>
              <a:t>Employees, customers and partners</a:t>
            </a:r>
            <a:br>
              <a:rPr sz="4488" dirty="0">
                <a:solidFill>
                  <a:srgbClr val="FFFFFF"/>
                </a:solidFill>
              </a:rPr>
            </a:br>
            <a:r>
              <a:rPr sz="4488" dirty="0">
                <a:solidFill>
                  <a:srgbClr val="FFFFFF"/>
                </a:solidFill>
              </a:rPr>
              <a:t>are the key to corporate agility</a:t>
            </a:r>
          </a:p>
        </p:txBody>
      </p:sp>
    </p:spTree>
    <p:extLst>
      <p:ext uri="{BB962C8B-B14F-4D97-AF65-F5344CB8AC3E}">
        <p14:creationId xmlns:p14="http://schemas.microsoft.com/office/powerpoint/2010/main" val="262702658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a:stCxn id="23" idx="2"/>
            <a:endCxn id="17" idx="6"/>
          </p:cNvCxnSpPr>
          <p:nvPr/>
        </p:nvCxnSpPr>
        <p:spPr>
          <a:xfrm flipH="1">
            <a:off x="3768112" y="4447729"/>
            <a:ext cx="4806517" cy="4152"/>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0" idx="1"/>
            <a:endCxn id="39" idx="2"/>
          </p:cNvCxnSpPr>
          <p:nvPr/>
        </p:nvCxnSpPr>
        <p:spPr>
          <a:xfrm flipH="1" flipV="1">
            <a:off x="3785569" y="2505740"/>
            <a:ext cx="4786204" cy="16030"/>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488" dirty="0" smtClean="0">
                <a:solidFill>
                  <a:schemeClr val="tx1"/>
                </a:solidFill>
              </a:rPr>
              <a:t>Social </a:t>
            </a:r>
            <a:r>
              <a:rPr lang="en-US" sz="4488" dirty="0">
                <a:solidFill>
                  <a:schemeClr val="tx1"/>
                </a:solidFill>
              </a:rPr>
              <a:t>is helping to make businesses agile</a:t>
            </a:r>
            <a:endParaRPr lang="en-US" dirty="0">
              <a:solidFill>
                <a:schemeClr val="tx1"/>
              </a:solidFill>
            </a:endParaRPr>
          </a:p>
        </p:txBody>
      </p:sp>
      <p:sp>
        <p:nvSpPr>
          <p:cNvPr id="35" name="TextBox 34"/>
          <p:cNvSpPr txBox="1"/>
          <p:nvPr/>
        </p:nvSpPr>
        <p:spPr>
          <a:xfrm>
            <a:off x="2086588" y="5276783"/>
            <a:ext cx="1858899"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Communicate</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Freely</a:t>
            </a:r>
          </a:p>
        </p:txBody>
      </p:sp>
      <p:sp>
        <p:nvSpPr>
          <p:cNvPr id="36" name="TextBox 35"/>
          <p:cNvSpPr txBox="1"/>
          <p:nvPr/>
        </p:nvSpPr>
        <p:spPr>
          <a:xfrm>
            <a:off x="5438195" y="990408"/>
            <a:ext cx="1558466"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Boost</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Productivity</a:t>
            </a:r>
          </a:p>
        </p:txBody>
      </p:sp>
      <p:sp>
        <p:nvSpPr>
          <p:cNvPr id="37" name="TextBox 36"/>
          <p:cNvSpPr txBox="1"/>
          <p:nvPr/>
        </p:nvSpPr>
        <p:spPr>
          <a:xfrm>
            <a:off x="8525533" y="5276783"/>
            <a:ext cx="1602347" cy="768409"/>
          </a:xfrm>
          <a:prstGeom prst="rect">
            <a:avLst/>
          </a:prstGeom>
          <a:noFill/>
        </p:spPr>
        <p:txBody>
          <a:bodyPr wrap="none" lIns="0" tIns="0" rIns="0" bIns="0" rtlCol="0">
            <a:spAutoFit/>
          </a:bodyPr>
          <a:lstStyle/>
          <a:p>
            <a:pPr algn="ctr"/>
            <a:r>
              <a:rPr lang="en-US" sz="2448" spc="-71" dirty="0">
                <a:gradFill>
                  <a:gsLst>
                    <a:gs pos="2917">
                      <a:srgbClr val="00AEEF"/>
                    </a:gs>
                    <a:gs pos="95000">
                      <a:srgbClr val="00AEEF"/>
                    </a:gs>
                  </a:gsLst>
                  <a:lin ang="5400000" scaled="0"/>
                </a:gradFill>
              </a:rPr>
              <a:t>Make better</a:t>
            </a:r>
            <a:br>
              <a:rPr lang="en-US" sz="2448" spc="-71" dirty="0">
                <a:gradFill>
                  <a:gsLst>
                    <a:gs pos="2917">
                      <a:srgbClr val="00AEEF"/>
                    </a:gs>
                    <a:gs pos="95000">
                      <a:srgbClr val="00AEEF"/>
                    </a:gs>
                  </a:gsLst>
                  <a:lin ang="5400000" scaled="0"/>
                </a:gradFill>
              </a:rPr>
            </a:br>
            <a:r>
              <a:rPr lang="en-US" sz="2448" spc="-71" dirty="0">
                <a:gradFill>
                  <a:gsLst>
                    <a:gs pos="2917">
                      <a:srgbClr val="00AEEF"/>
                    </a:gs>
                    <a:gs pos="95000">
                      <a:srgbClr val="00AEEF"/>
                    </a:gs>
                  </a:gsLst>
                  <a:lin ang="5400000" scaled="0"/>
                </a:gradFill>
              </a:rPr>
              <a:t>decisions</a:t>
            </a:r>
          </a:p>
        </p:txBody>
      </p:sp>
      <p:pic>
        <p:nvPicPr>
          <p:cNvPr id="40" name="Picture 3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71773" y="1768265"/>
            <a:ext cx="1507010" cy="1507010"/>
          </a:xfrm>
          <a:prstGeom prst="rect">
            <a:avLst/>
          </a:prstGeom>
        </p:spPr>
      </p:pic>
      <p:pic>
        <p:nvPicPr>
          <p:cNvPr id="38" name="Picture 4" descr="C:\Users\Nicole\Documents\Work\MS Resource\WIN11_Joi_0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157" t="1475" r="38698" b="36796"/>
          <a:stretch/>
        </p:blipFill>
        <p:spPr bwMode="auto">
          <a:xfrm>
            <a:off x="5407511" y="3655528"/>
            <a:ext cx="1527718" cy="1527718"/>
          </a:xfrm>
          <a:prstGeom prst="ellipse">
            <a:avLst/>
          </a:prstGeom>
          <a:noFill/>
          <a:extLst>
            <a:ext uri="{909E8E84-426E-40DD-AFC4-6F175D3DCCD1}">
              <a14:hiddenFill xmlns:a14="http://schemas.microsoft.com/office/drawing/2010/main">
                <a:solidFill>
                  <a:srgbClr val="FFFFFF"/>
                </a:solidFill>
              </a14:hiddenFill>
            </a:ext>
          </a:extLst>
        </p:spPr>
      </p:pic>
      <p:pic>
        <p:nvPicPr>
          <p:cNvPr id="39" name="Picture 3" descr="C:\Users\Nicole\Documents\Work\MS Resource\Windows Phone 8\WIN11_Thania_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31" r="741"/>
          <a:stretch/>
        </p:blipFill>
        <p:spPr bwMode="auto">
          <a:xfrm flipH="1">
            <a:off x="2246499" y="1736205"/>
            <a:ext cx="1539069" cy="1539069"/>
          </a:xfrm>
          <a:prstGeom prst="ellipse">
            <a:avLst/>
          </a:prstGeom>
          <a:noFill/>
          <a:extLst>
            <a:ext uri="{909E8E84-426E-40DD-AFC4-6F175D3DCCD1}">
              <a14:hiddenFill xmlns:a14="http://schemas.microsoft.com/office/drawing/2010/main">
                <a:solidFill>
                  <a:srgbClr val="FFFFFF"/>
                </a:solidFill>
              </a14:hiddenFill>
            </a:ext>
          </a:extLst>
        </p:spPr>
      </p:pic>
      <p:cxnSp>
        <p:nvCxnSpPr>
          <p:cNvPr id="48" name="Straight Connector 47"/>
          <p:cNvCxnSpPr>
            <a:stCxn id="23" idx="0"/>
            <a:endCxn id="40" idx="2"/>
          </p:cNvCxnSpPr>
          <p:nvPr/>
        </p:nvCxnSpPr>
        <p:spPr>
          <a:xfrm flipH="1" flipV="1">
            <a:off x="9325278" y="3275275"/>
            <a:ext cx="1428" cy="43693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8" idx="0"/>
            <a:endCxn id="15" idx="4"/>
          </p:cNvCxnSpPr>
          <p:nvPr/>
        </p:nvCxnSpPr>
        <p:spPr>
          <a:xfrm flipV="1">
            <a:off x="6171371" y="3275275"/>
            <a:ext cx="4095" cy="38025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7" idx="0"/>
            <a:endCxn id="39" idx="4"/>
          </p:cNvCxnSpPr>
          <p:nvPr/>
        </p:nvCxnSpPr>
        <p:spPr>
          <a:xfrm flipH="1" flipV="1">
            <a:off x="3016034" y="3275274"/>
            <a:ext cx="1" cy="441088"/>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8" idx="1"/>
            <a:endCxn id="39" idx="3"/>
          </p:cNvCxnSpPr>
          <p:nvPr/>
        </p:nvCxnSpPr>
        <p:spPr>
          <a:xfrm flipH="1" flipV="1">
            <a:off x="3560177" y="3049883"/>
            <a:ext cx="2071063" cy="829373"/>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38" idx="7"/>
          </p:cNvCxnSpPr>
          <p:nvPr/>
        </p:nvCxnSpPr>
        <p:spPr>
          <a:xfrm flipV="1">
            <a:off x="6711500" y="3090241"/>
            <a:ext cx="2185927" cy="789015"/>
          </a:xfrm>
          <a:prstGeom prst="line">
            <a:avLst/>
          </a:prstGeom>
          <a:ln>
            <a:solidFill>
              <a:srgbClr val="0071BC"/>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2263958" y="3716362"/>
            <a:ext cx="1504154" cy="1471036"/>
            <a:chOff x="2218903" y="3643823"/>
            <a:chExt cx="1474795" cy="1442323"/>
          </a:xfrm>
        </p:grpSpPr>
        <p:sp>
          <p:nvSpPr>
            <p:cNvPr id="17" name="Oval 16"/>
            <p:cNvSpPr/>
            <p:nvPr/>
          </p:nvSpPr>
          <p:spPr bwMode="auto">
            <a:xfrm>
              <a:off x="2218903" y="3643823"/>
              <a:ext cx="1474795" cy="1442323"/>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grpSp>
          <p:nvGrpSpPr>
            <p:cNvPr id="28" name="Group 27"/>
            <p:cNvGrpSpPr/>
            <p:nvPr/>
          </p:nvGrpSpPr>
          <p:grpSpPr>
            <a:xfrm>
              <a:off x="2475792" y="3967842"/>
              <a:ext cx="961015" cy="726434"/>
              <a:chOff x="5876698" y="1297015"/>
              <a:chExt cx="729453" cy="551396"/>
            </a:xfrm>
            <a:solidFill>
              <a:schemeClr val="bg1"/>
            </a:solidFill>
          </p:grpSpPr>
          <p:sp>
            <p:nvSpPr>
              <p:cNvPr id="29" name="Freeform 168"/>
              <p:cNvSpPr>
                <a:spLocks noEditPoints="1"/>
              </p:cNvSpPr>
              <p:nvPr/>
            </p:nvSpPr>
            <p:spPr bwMode="black">
              <a:xfrm>
                <a:off x="5876698" y="1297015"/>
                <a:ext cx="498165" cy="46690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a:solidFill>
                    <a:srgbClr val="505050">
                      <a:lumMod val="50000"/>
                    </a:srgbClr>
                  </a:solidFill>
                  <a:latin typeface="Segoe Light" pitchFamily="34" charset="0"/>
                </a:endParaRPr>
              </a:p>
            </p:txBody>
          </p:sp>
          <p:sp>
            <p:nvSpPr>
              <p:cNvPr id="30" name="Freeform 169"/>
              <p:cNvSpPr>
                <a:spLocks/>
              </p:cNvSpPr>
              <p:nvPr/>
            </p:nvSpPr>
            <p:spPr bwMode="black">
              <a:xfrm>
                <a:off x="6210288" y="1457098"/>
                <a:ext cx="395863" cy="391313"/>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a:solidFill>
                    <a:srgbClr val="505050">
                      <a:lumMod val="50000"/>
                    </a:srgbClr>
                  </a:solidFill>
                  <a:latin typeface="Segoe Light" pitchFamily="34" charset="0"/>
                </a:endParaRPr>
              </a:p>
            </p:txBody>
          </p:sp>
        </p:grpSp>
      </p:grpSp>
      <p:grpSp>
        <p:nvGrpSpPr>
          <p:cNvPr id="6" name="Group 5"/>
          <p:cNvGrpSpPr/>
          <p:nvPr/>
        </p:nvGrpSpPr>
        <p:grpSpPr>
          <a:xfrm>
            <a:off x="5423388" y="1804240"/>
            <a:ext cx="1504154" cy="1471037"/>
            <a:chOff x="5316665" y="1769024"/>
            <a:chExt cx="1474795" cy="1442324"/>
          </a:xfrm>
        </p:grpSpPr>
        <p:sp>
          <p:nvSpPr>
            <p:cNvPr id="15" name="Oval 14"/>
            <p:cNvSpPr/>
            <p:nvPr/>
          </p:nvSpPr>
          <p:spPr bwMode="auto">
            <a:xfrm>
              <a:off x="5316665" y="1769024"/>
              <a:ext cx="1474795" cy="1442324"/>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pic>
          <p:nvPicPr>
            <p:cNvPr id="32" name="Picture 31"/>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5529058" y="1935842"/>
              <a:ext cx="1041978" cy="1041978"/>
            </a:xfrm>
            <a:prstGeom prst="rect">
              <a:avLst/>
            </a:prstGeom>
            <a:noFill/>
            <a:ln>
              <a:noFill/>
            </a:ln>
          </p:spPr>
        </p:pic>
      </p:grpSp>
      <p:grpSp>
        <p:nvGrpSpPr>
          <p:cNvPr id="7" name="Group 6"/>
          <p:cNvGrpSpPr/>
          <p:nvPr/>
        </p:nvGrpSpPr>
        <p:grpSpPr>
          <a:xfrm>
            <a:off x="8574629" y="3712210"/>
            <a:ext cx="1504154" cy="1471036"/>
            <a:chOff x="8406397" y="3639752"/>
            <a:chExt cx="1474795" cy="1442323"/>
          </a:xfrm>
        </p:grpSpPr>
        <p:sp>
          <p:nvSpPr>
            <p:cNvPr id="23" name="Oval 22"/>
            <p:cNvSpPr/>
            <p:nvPr/>
          </p:nvSpPr>
          <p:spPr bwMode="auto">
            <a:xfrm>
              <a:off x="8406397" y="3639752"/>
              <a:ext cx="1474795" cy="1442323"/>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93056" defTabSz="932559"/>
              <a:endParaRPr lang="en-US" sz="2856" kern="0" spc="-71" dirty="0" err="1">
                <a:solidFill>
                  <a:srgbClr val="FFFFFF">
                    <a:alpha val="99000"/>
                  </a:srgbClr>
                </a:solidFill>
                <a:latin typeface="Segoe UI Light"/>
              </a:endParaRPr>
            </a:p>
          </p:txBody>
        </p:sp>
        <p:pic>
          <p:nvPicPr>
            <p:cNvPr id="46" name="Picture 5" descr="\\MAGNUM\Projects\Microsoft\Cloud Power FY12\Design\ICONS_PNG\Increase.png"/>
            <p:cNvPicPr>
              <a:picLocks noChangeAspect="1" noChangeArrowheads="1"/>
            </p:cNvPicPr>
            <p:nvPr/>
          </p:nvPicPr>
          <p:blipFill>
            <a:blip r:embed="rId8" cstate="print">
              <a:lum bright="100000"/>
            </a:blip>
            <a:srcRect/>
            <a:stretch>
              <a:fillRect/>
            </a:stretch>
          </p:blipFill>
          <p:spPr bwMode="auto">
            <a:xfrm>
              <a:off x="8428211" y="3643130"/>
              <a:ext cx="1264550" cy="1264550"/>
            </a:xfrm>
            <a:prstGeom prst="rect">
              <a:avLst/>
            </a:prstGeom>
            <a:noFill/>
          </p:spPr>
        </p:pic>
      </p:grpSp>
    </p:spTree>
    <p:extLst>
      <p:ext uri="{BB962C8B-B14F-4D97-AF65-F5344CB8AC3E}">
        <p14:creationId xmlns:p14="http://schemas.microsoft.com/office/powerpoint/2010/main" val="406148218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217"/>
          <p:cNvSpPr>
            <a:spLocks noGrp="1"/>
          </p:cNvSpPr>
          <p:nvPr>
            <p:ph type="title"/>
          </p:nvPr>
        </p:nvSpPr>
        <p:spPr/>
        <p:txBody>
          <a:bodyPr/>
          <a:lstStyle/>
          <a:p>
            <a:r>
              <a:rPr lang="en-US" dirty="0" smtClean="0"/>
              <a:t>Yammer Demo</a:t>
            </a:r>
            <a:endParaRPr lang="en-US" dirty="0"/>
          </a:p>
        </p:txBody>
      </p:sp>
    </p:spTree>
    <p:extLst>
      <p:ext uri="{BB962C8B-B14F-4D97-AF65-F5344CB8AC3E}">
        <p14:creationId xmlns:p14="http://schemas.microsoft.com/office/powerpoint/2010/main" val="29614052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Microsoft Social Layer</a:t>
            </a:r>
            <a:br>
              <a:rPr lang="en-US" dirty="0" smtClean="0"/>
            </a:br>
            <a:r>
              <a:rPr lang="en-US" sz="3264" dirty="0"/>
              <a:t>All your business apps. One social experience.</a:t>
            </a:r>
          </a:p>
        </p:txBody>
      </p:sp>
      <p:sp>
        <p:nvSpPr>
          <p:cNvPr id="3" name="Rectangle 2"/>
          <p:cNvSpPr/>
          <p:nvPr/>
        </p:nvSpPr>
        <p:spPr bwMode="auto">
          <a:xfrm>
            <a:off x="784269" y="2021934"/>
            <a:ext cx="5315839" cy="1094684"/>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endParaRPr lang="en-US" sz="2856" kern="0" spc="-71" dirty="0">
              <a:solidFill>
                <a:srgbClr val="FFFFFF">
                  <a:alpha val="99000"/>
                </a:srgbClr>
              </a:solidFill>
              <a:latin typeface="Segoe UI Light"/>
              <a:cs typeface="Segoe Pro Light"/>
            </a:endParaRPr>
          </a:p>
        </p:txBody>
      </p:sp>
      <p:sp>
        <p:nvSpPr>
          <p:cNvPr id="4" name="Rectangle 3"/>
          <p:cNvSpPr/>
          <p:nvPr/>
        </p:nvSpPr>
        <p:spPr bwMode="auto">
          <a:xfrm>
            <a:off x="6372764" y="2021935"/>
            <a:ext cx="5315836" cy="1094684"/>
          </a:xfrm>
          <a:prstGeom prst="rect">
            <a:avLst/>
          </a:prstGeom>
          <a:solidFill>
            <a:schemeClr val="tx2"/>
          </a:solidFill>
          <a:ln w="19050">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7" name="Rectangle 6"/>
          <p:cNvSpPr/>
          <p:nvPr/>
        </p:nvSpPr>
        <p:spPr bwMode="auto">
          <a:xfrm>
            <a:off x="784269" y="3246148"/>
            <a:ext cx="5315839" cy="16644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72760" y="3246148"/>
            <a:ext cx="5315839" cy="16644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784269" y="3586762"/>
            <a:ext cx="5315840" cy="896457"/>
          </a:xfrm>
          <a:prstGeom prst="rect">
            <a:avLst/>
          </a:prstGeom>
          <a:noFill/>
        </p:spPr>
        <p:txBody>
          <a:bodyPr wrap="square" lIns="0" tIns="0" rIns="0" bIns="0" rtlCol="0">
            <a:spAutoFit/>
          </a:bodyPr>
          <a:lstStyle/>
          <a:p>
            <a:pPr algn="ctr" defTabSz="932597"/>
            <a:r>
              <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Push updates from business</a:t>
            </a:r>
          </a:p>
          <a:p>
            <a:pPr algn="ctr" defTabSz="932597"/>
            <a:r>
              <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apps to the Yammer feed</a:t>
            </a:r>
          </a:p>
        </p:txBody>
      </p:sp>
      <p:sp>
        <p:nvSpPr>
          <p:cNvPr id="10" name="TextBox 9"/>
          <p:cNvSpPr txBox="1"/>
          <p:nvPr/>
        </p:nvSpPr>
        <p:spPr>
          <a:xfrm>
            <a:off x="6372762" y="3586762"/>
            <a:ext cx="5315838" cy="896457"/>
          </a:xfrm>
          <a:prstGeom prst="rect">
            <a:avLst/>
          </a:prstGeom>
          <a:noFill/>
        </p:spPr>
        <p:txBody>
          <a:bodyPr wrap="square" lIns="0" tIns="0" rIns="0" bIns="0" rtlCol="0">
            <a:spAutoFit/>
          </a:bodyPr>
          <a:lstStyle/>
          <a:p>
            <a:pPr algn="ctr" defTabSz="932597"/>
            <a:r>
              <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Embed Yammer feeds, follows,</a:t>
            </a:r>
          </a:p>
          <a:p>
            <a:pPr algn="ctr" defTabSz="932597"/>
            <a:r>
              <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and likes into any business app</a:t>
            </a:r>
          </a:p>
        </p:txBody>
      </p:sp>
      <p:sp>
        <p:nvSpPr>
          <p:cNvPr id="13" name="TextBox 12"/>
          <p:cNvSpPr txBox="1"/>
          <p:nvPr/>
        </p:nvSpPr>
        <p:spPr>
          <a:xfrm>
            <a:off x="784269" y="2299010"/>
            <a:ext cx="5315839" cy="576340"/>
          </a:xfrm>
          <a:prstGeom prst="rect">
            <a:avLst/>
          </a:prstGeom>
          <a:noFill/>
        </p:spPr>
        <p:txBody>
          <a:bodyPr wrap="square" lIns="0" tIns="0" rIns="0" bIns="0" rtlCol="0">
            <a:spAutoFit/>
          </a:bodyPr>
          <a:lstStyle/>
          <a:p>
            <a:pPr algn="ctr" defTabSz="932597"/>
            <a:r>
              <a:rPr lang="en-US" sz="3672" dirty="0">
                <a:solidFill>
                  <a:srgbClr val="FFFFFF"/>
                </a:solidFill>
                <a:latin typeface="Segoe UI Light" pitchFamily="34" charset="0"/>
              </a:rPr>
              <a:t>Open Graph</a:t>
            </a:r>
          </a:p>
        </p:txBody>
      </p:sp>
      <p:sp>
        <p:nvSpPr>
          <p:cNvPr id="14" name="TextBox 13"/>
          <p:cNvSpPr txBox="1"/>
          <p:nvPr/>
        </p:nvSpPr>
        <p:spPr>
          <a:xfrm>
            <a:off x="6372760" y="2299009"/>
            <a:ext cx="5315839" cy="576340"/>
          </a:xfrm>
          <a:prstGeom prst="rect">
            <a:avLst/>
          </a:prstGeom>
          <a:noFill/>
        </p:spPr>
        <p:txBody>
          <a:bodyPr wrap="square" lIns="0" tIns="0" rIns="0" bIns="0" rtlCol="0">
            <a:spAutoFit/>
          </a:bodyPr>
          <a:lstStyle/>
          <a:p>
            <a:pPr algn="ctr" defTabSz="932597"/>
            <a:r>
              <a:rPr lang="en-US" sz="3672" dirty="0">
                <a:solidFill>
                  <a:srgbClr val="FFFFFF"/>
                </a:solidFill>
                <a:latin typeface="Segoe UI Light" pitchFamily="34" charset="0"/>
              </a:rPr>
              <a:t>Yammer Embed</a:t>
            </a:r>
          </a:p>
        </p:txBody>
      </p:sp>
      <p:sp>
        <p:nvSpPr>
          <p:cNvPr id="11" name="Rectangle 10"/>
          <p:cNvSpPr/>
          <p:nvPr/>
        </p:nvSpPr>
        <p:spPr bwMode="auto">
          <a:xfrm>
            <a:off x="784269" y="5040116"/>
            <a:ext cx="5315839" cy="10380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597"/>
            <a:endParaRPr lang="en-US" sz="2856" i="1" dirty="0">
              <a:solidFill>
                <a:srgbClr val="000000"/>
              </a:solidFill>
            </a:endParaRPr>
          </a:p>
        </p:txBody>
      </p:sp>
      <p:sp>
        <p:nvSpPr>
          <p:cNvPr id="12" name="Rectangle 11"/>
          <p:cNvSpPr/>
          <p:nvPr/>
        </p:nvSpPr>
        <p:spPr bwMode="auto">
          <a:xfrm>
            <a:off x="6372762" y="5040116"/>
            <a:ext cx="5315838" cy="10380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sp>
        <p:nvSpPr>
          <p:cNvPr id="18" name="TextBox 17"/>
          <p:cNvSpPr txBox="1"/>
          <p:nvPr/>
        </p:nvSpPr>
        <p:spPr>
          <a:xfrm>
            <a:off x="784269" y="5251198"/>
            <a:ext cx="5315840" cy="565026"/>
          </a:xfrm>
          <a:prstGeom prst="rect">
            <a:avLst/>
          </a:prstGeom>
          <a:noFill/>
        </p:spPr>
        <p:txBody>
          <a:bodyPr wrap="square" lIns="0" tIns="0" rIns="0" bIns="0" rtlCol="0">
            <a:spAutoFit/>
          </a:bodyPr>
          <a:lstStyle/>
          <a:p>
            <a:pPr algn="ctr" defTabSz="932597"/>
            <a:r>
              <a:rPr lang="en-US" sz="1836" dirty="0" smtClean="0">
                <a:solidFill>
                  <a:srgbClr val="0070C0"/>
                </a:solidFill>
                <a:latin typeface="Segoe UI Light" pitchFamily="34" charset="0"/>
              </a:rPr>
              <a:t>“Garth Fort </a:t>
            </a:r>
            <a:r>
              <a:rPr lang="en-US" sz="183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just updated </a:t>
            </a:r>
            <a:r>
              <a:rPr lang="en-US" sz="1836" dirty="0" smtClean="0">
                <a:solidFill>
                  <a:srgbClr val="0070C0"/>
                </a:solidFill>
                <a:latin typeface="Segoe UI Light" pitchFamily="34" charset="0"/>
              </a:rPr>
              <a:t>XT1000 </a:t>
            </a:r>
            <a:r>
              <a:rPr lang="en-US" sz="1836" dirty="0">
                <a:solidFill>
                  <a:srgbClr val="0070C0"/>
                </a:solidFill>
                <a:latin typeface="Segoe UI Light" pitchFamily="34" charset="0"/>
              </a:rPr>
              <a:t>Pitch </a:t>
            </a:r>
          </a:p>
          <a:p>
            <a:pPr algn="ctr" defTabSz="932597"/>
            <a:r>
              <a:rPr lang="en-US" sz="1836" dirty="0">
                <a:solidFill>
                  <a:srgbClr val="0070C0"/>
                </a:solidFill>
                <a:latin typeface="Segoe UI Light" pitchFamily="34" charset="0"/>
              </a:rPr>
              <a:t>Deck</a:t>
            </a:r>
            <a:r>
              <a:rPr lang="en-US" sz="183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 on </a:t>
            </a:r>
            <a:r>
              <a:rPr lang="en-US" sz="1836" dirty="0">
                <a:solidFill>
                  <a:srgbClr val="0070C0"/>
                </a:solidFill>
                <a:latin typeface="Segoe UI Light" pitchFamily="34" charset="0"/>
              </a:rPr>
              <a:t>the </a:t>
            </a:r>
            <a:r>
              <a:rPr lang="en-US" sz="1836" dirty="0" smtClean="0">
                <a:solidFill>
                  <a:srgbClr val="0070C0"/>
                </a:solidFill>
                <a:latin typeface="Segoe UI Light" pitchFamily="34" charset="0"/>
              </a:rPr>
              <a:t>Marketing </a:t>
            </a:r>
            <a:r>
              <a:rPr lang="en-US" sz="1836" dirty="0">
                <a:solidFill>
                  <a:srgbClr val="0070C0"/>
                </a:solidFill>
                <a:latin typeface="Segoe UI Light" pitchFamily="34" charset="0"/>
              </a:rPr>
              <a:t>Team Site.”</a:t>
            </a:r>
          </a:p>
        </p:txBody>
      </p:sp>
      <p:sp>
        <p:nvSpPr>
          <p:cNvPr id="19" name="TextBox 18"/>
          <p:cNvSpPr txBox="1"/>
          <p:nvPr/>
        </p:nvSpPr>
        <p:spPr>
          <a:xfrm>
            <a:off x="6372760" y="5251198"/>
            <a:ext cx="5315839" cy="576274"/>
          </a:xfrm>
          <a:prstGeom prst="rect">
            <a:avLst/>
          </a:prstGeom>
          <a:noFill/>
        </p:spPr>
        <p:txBody>
          <a:bodyPr wrap="square" lIns="0" tIns="0" rIns="0" bIns="0" rtlCol="0">
            <a:spAutoFit/>
          </a:bodyPr>
          <a:lstStyle/>
          <a:p>
            <a:pPr algn="ctr" defTabSz="932597"/>
            <a:r>
              <a:rPr lang="en-US" sz="183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“Join the conversation!  Add your</a:t>
            </a:r>
          </a:p>
          <a:p>
            <a:pPr algn="ctr" defTabSz="932597"/>
            <a:r>
              <a:rPr lang="en-US" sz="1836"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questions and comments here.”</a:t>
            </a:r>
          </a:p>
        </p:txBody>
      </p:sp>
    </p:spTree>
    <p:extLst>
      <p:ext uri="{BB962C8B-B14F-4D97-AF65-F5344CB8AC3E}">
        <p14:creationId xmlns:p14="http://schemas.microsoft.com/office/powerpoint/2010/main" val="244519242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217"/>
          <p:cNvSpPr>
            <a:spLocks noGrp="1"/>
          </p:cNvSpPr>
          <p:nvPr>
            <p:ph type="title"/>
          </p:nvPr>
        </p:nvSpPr>
        <p:spPr/>
        <p:txBody>
          <a:bodyPr/>
          <a:lstStyle/>
          <a:p>
            <a:r>
              <a:rPr lang="en-US" dirty="0" smtClean="0"/>
              <a:t>SharePoint Demo</a:t>
            </a:r>
            <a:endParaRPr lang="en-US" dirty="0"/>
          </a:p>
        </p:txBody>
      </p:sp>
    </p:spTree>
    <p:extLst>
      <p:ext uri="{BB962C8B-B14F-4D97-AF65-F5344CB8AC3E}">
        <p14:creationId xmlns:p14="http://schemas.microsoft.com/office/powerpoint/2010/main" val="28501337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spect="1"/>
          </p:cNvSpPr>
          <p:nvPr/>
        </p:nvSpPr>
        <p:spPr bwMode="auto">
          <a:xfrm>
            <a:off x="883" y="1452057"/>
            <a:ext cx="12434711" cy="4066220"/>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836" kern="0" spc="-39"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27" name="Oval 6"/>
          <p:cNvSpPr>
            <a:spLocks noChangeArrowheads="1"/>
          </p:cNvSpPr>
          <p:nvPr/>
        </p:nvSpPr>
        <p:spPr bwMode="auto">
          <a:xfrm>
            <a:off x="4082576" y="1349505"/>
            <a:ext cx="4271323" cy="4271323"/>
          </a:xfrm>
          <a:prstGeom prst="ellipse">
            <a:avLst/>
          </a:prstGeom>
          <a:ln w="19050">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 name="Title 1"/>
          <p:cNvSpPr>
            <a:spLocks noGrp="1"/>
          </p:cNvSpPr>
          <p:nvPr>
            <p:ph type="title"/>
          </p:nvPr>
        </p:nvSpPr>
        <p:spPr/>
        <p:txBody>
          <a:bodyPr/>
          <a:lstStyle/>
          <a:p>
            <a:r>
              <a:rPr lang="en-US" dirty="0" smtClean="0"/>
              <a:t>Yammer + SharePoint</a:t>
            </a:r>
            <a:endParaRPr lang="en-US" dirty="0"/>
          </a:p>
        </p:txBody>
      </p:sp>
      <p:sp>
        <p:nvSpPr>
          <p:cNvPr id="16" name="Oval 6"/>
          <p:cNvSpPr>
            <a:spLocks noChangeArrowheads="1"/>
          </p:cNvSpPr>
          <p:nvPr/>
        </p:nvSpPr>
        <p:spPr bwMode="auto">
          <a:xfrm flipV="1">
            <a:off x="4183824" y="1447307"/>
            <a:ext cx="4068827" cy="4066220"/>
          </a:xfrm>
          <a:prstGeom prst="ellipse">
            <a:avLst/>
          </a:prstGeom>
          <a:solidFill>
            <a:srgbClr val="59A3DA"/>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endParaRPr lang="en-US" sz="2856" kern="0" spc="-71">
              <a:solidFill>
                <a:srgbClr val="FFFFFF">
                  <a:alpha val="99000"/>
                </a:srgbClr>
              </a:solidFill>
              <a:latin typeface="Segoe UI Light"/>
              <a:cs typeface="Segoe Pro Light"/>
            </a:endParaRPr>
          </a:p>
        </p:txBody>
      </p:sp>
      <p:sp>
        <p:nvSpPr>
          <p:cNvPr id="17" name="Freeform 7"/>
          <p:cNvSpPr>
            <a:spLocks/>
          </p:cNvSpPr>
          <p:nvPr/>
        </p:nvSpPr>
        <p:spPr bwMode="auto">
          <a:xfrm flipV="1">
            <a:off x="5201030" y="1447307"/>
            <a:ext cx="3051620" cy="4066220"/>
          </a:xfrm>
          <a:custGeom>
            <a:avLst/>
            <a:gdLst>
              <a:gd name="T0" fmla="*/ 495 w 1486"/>
              <a:gd name="T1" fmla="*/ 1980 h 1980"/>
              <a:gd name="T2" fmla="*/ 0 w 1486"/>
              <a:gd name="T3" fmla="*/ 1485 h 1980"/>
              <a:gd name="T4" fmla="*/ 495 w 1486"/>
              <a:gd name="T5" fmla="*/ 990 h 1980"/>
              <a:gd name="T6" fmla="*/ 495 w 1486"/>
              <a:gd name="T7" fmla="*/ 990 h 1980"/>
              <a:gd name="T8" fmla="*/ 991 w 1486"/>
              <a:gd name="T9" fmla="*/ 495 h 1980"/>
              <a:gd name="T10" fmla="*/ 495 w 1486"/>
              <a:gd name="T11" fmla="*/ 0 h 1980"/>
              <a:gd name="T12" fmla="*/ 495 w 1486"/>
              <a:gd name="T13" fmla="*/ 0 h 1980"/>
              <a:gd name="T14" fmla="*/ 1486 w 1486"/>
              <a:gd name="T15" fmla="*/ 990 h 1980"/>
              <a:gd name="T16" fmla="*/ 495 w 1486"/>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6" h="1980">
                <a:moveTo>
                  <a:pt x="495" y="1980"/>
                </a:moveTo>
                <a:cubicBezTo>
                  <a:pt x="222" y="1980"/>
                  <a:pt x="0" y="1758"/>
                  <a:pt x="0" y="1485"/>
                </a:cubicBezTo>
                <a:cubicBezTo>
                  <a:pt x="0" y="1211"/>
                  <a:pt x="222" y="990"/>
                  <a:pt x="495" y="990"/>
                </a:cubicBezTo>
                <a:cubicBezTo>
                  <a:pt x="495" y="990"/>
                  <a:pt x="495" y="990"/>
                  <a:pt x="495" y="990"/>
                </a:cubicBezTo>
                <a:cubicBezTo>
                  <a:pt x="769" y="990"/>
                  <a:pt x="991" y="768"/>
                  <a:pt x="991" y="495"/>
                </a:cubicBezTo>
                <a:cubicBezTo>
                  <a:pt x="991" y="221"/>
                  <a:pt x="769" y="0"/>
                  <a:pt x="495" y="0"/>
                </a:cubicBezTo>
                <a:cubicBezTo>
                  <a:pt x="495" y="0"/>
                  <a:pt x="495" y="0"/>
                  <a:pt x="495" y="0"/>
                </a:cubicBezTo>
                <a:cubicBezTo>
                  <a:pt x="1042" y="0"/>
                  <a:pt x="1486" y="443"/>
                  <a:pt x="1486" y="990"/>
                </a:cubicBezTo>
                <a:cubicBezTo>
                  <a:pt x="1486" y="1536"/>
                  <a:pt x="1042" y="1980"/>
                  <a:pt x="495" y="1980"/>
                </a:cubicBezTo>
                <a:close/>
              </a:path>
            </a:pathLst>
          </a:custGeom>
          <a:solidFill>
            <a:schemeClr val="tx2"/>
          </a:solidFill>
          <a:ln w="19050">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b="34913"/>
          <a:stretch/>
        </p:blipFill>
        <p:spPr>
          <a:xfrm>
            <a:off x="5025046" y="3933788"/>
            <a:ext cx="1837697" cy="478444"/>
          </a:xfrm>
          <a:prstGeom prst="rect">
            <a:avLst/>
          </a:prstGeom>
          <a:solidFill>
            <a:schemeClr val="bg1">
              <a:alpha val="0"/>
            </a:schemeClr>
          </a:solidFill>
          <a:ln w="25400" cap="flat" cmpd="sng" algn="ctr">
            <a:noFill/>
            <a:prstDash val="solid"/>
            <a:headEnd type="none" w="med" len="med"/>
            <a:tailEnd type="none" w="med" len="med"/>
          </a:ln>
          <a:effectLst/>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32011" y="2100862"/>
            <a:ext cx="2219188" cy="703410"/>
          </a:xfrm>
          <a:prstGeom prst="rect">
            <a:avLst/>
          </a:prstGeom>
          <a:ln>
            <a:noFill/>
          </a:ln>
        </p:spPr>
      </p:pic>
      <p:sp>
        <p:nvSpPr>
          <p:cNvPr id="23" name="Text Placeholder 2"/>
          <p:cNvSpPr txBox="1">
            <a:spLocks/>
          </p:cNvSpPr>
          <p:nvPr/>
        </p:nvSpPr>
        <p:spPr>
          <a:xfrm>
            <a:off x="4051348" y="4498095"/>
            <a:ext cx="3650255" cy="259298"/>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1836" dirty="0">
                <a:solidFill>
                  <a:srgbClr val="FFFFFF">
                    <a:alpha val="99000"/>
                  </a:srgbClr>
                </a:solidFill>
                <a:latin typeface="Segoe UI"/>
              </a:rPr>
              <a:t>Social Networking</a:t>
            </a:r>
          </a:p>
        </p:txBody>
      </p:sp>
      <p:sp>
        <p:nvSpPr>
          <p:cNvPr id="13" name="Rectangle 12"/>
          <p:cNvSpPr>
            <a:spLocks noChangeAspect="1"/>
          </p:cNvSpPr>
          <p:nvPr/>
        </p:nvSpPr>
        <p:spPr bwMode="auto">
          <a:xfrm>
            <a:off x="884" y="5707066"/>
            <a:ext cx="12434711" cy="653589"/>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836" kern="0" spc="-39"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4766456" y="5767001"/>
            <a:ext cx="1087547" cy="542399"/>
          </a:xfrm>
          <a:prstGeom prst="rect">
            <a:avLst/>
          </a:prstGeom>
        </p:spPr>
        <p:txBody>
          <a:bodyPr wrap="none">
            <a:spAutoFit/>
          </a:bodyPr>
          <a:lstStyle/>
          <a:p>
            <a:pPr algn="r" defTabSz="824255" fontAlgn="base">
              <a:spcBef>
                <a:spcPct val="0"/>
              </a:spcBef>
              <a:spcAft>
                <a:spcPct val="0"/>
              </a:spcAft>
            </a:pPr>
            <a:r>
              <a:rPr lang="en-US" sz="285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Social</a:t>
            </a:r>
          </a:p>
        </p:txBody>
      </p:sp>
      <p:sp>
        <p:nvSpPr>
          <p:cNvPr id="20" name="Rectangle 19"/>
          <p:cNvSpPr/>
          <p:nvPr/>
        </p:nvSpPr>
        <p:spPr>
          <a:xfrm>
            <a:off x="6597631" y="5767001"/>
            <a:ext cx="1177466" cy="542399"/>
          </a:xfrm>
          <a:prstGeom prst="rect">
            <a:avLst/>
          </a:prstGeom>
        </p:spPr>
        <p:txBody>
          <a:bodyPr wrap="none">
            <a:spAutoFit/>
          </a:bodyPr>
          <a:lstStyle/>
          <a:p>
            <a:pPr defTabSz="824255" fontAlgn="base">
              <a:spcBef>
                <a:spcPct val="0"/>
              </a:spcBef>
              <a:spcAft>
                <a:spcPct val="0"/>
              </a:spcAft>
            </a:pPr>
            <a:r>
              <a:rPr lang="en-US" sz="285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Collab</a:t>
            </a:r>
          </a:p>
        </p:txBody>
      </p:sp>
      <p:sp>
        <p:nvSpPr>
          <p:cNvPr id="21" name="Text Placeholder 2"/>
          <p:cNvSpPr txBox="1">
            <a:spLocks/>
          </p:cNvSpPr>
          <p:nvPr/>
        </p:nvSpPr>
        <p:spPr>
          <a:xfrm>
            <a:off x="4800586" y="2713256"/>
            <a:ext cx="3650255" cy="259298"/>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1836" dirty="0">
                <a:solidFill>
                  <a:srgbClr val="FFFFFF">
                    <a:alpha val="99000"/>
                  </a:srgbClr>
                </a:solidFill>
                <a:latin typeface="Segoe UI"/>
              </a:rPr>
              <a:t>Collaboration Suite</a:t>
            </a:r>
          </a:p>
        </p:txBody>
      </p:sp>
      <p:sp>
        <p:nvSpPr>
          <p:cNvPr id="5" name="Plus 4"/>
          <p:cNvSpPr/>
          <p:nvPr/>
        </p:nvSpPr>
        <p:spPr bwMode="auto">
          <a:xfrm>
            <a:off x="5986023" y="5797669"/>
            <a:ext cx="464429" cy="474359"/>
          </a:xfrm>
          <a:prstGeom prst="mathPlus">
            <a:avLst>
              <a:gd name="adj1" fmla="val 1559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54696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6" grpId="0" animBg="1"/>
      <p:bldP spid="17"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
            <a:ext cx="11889564" cy="6994524"/>
          </a:xfrm>
        </p:spPr>
        <p:txBody>
          <a:bodyPr anchor="ctr"/>
          <a:lstStyle/>
          <a:p>
            <a:pPr algn="ctr"/>
            <a:r>
              <a:rPr lang="en-US" sz="11500" dirty="0" smtClean="0"/>
              <a:t>Welcome!</a:t>
            </a:r>
            <a:endParaRPr lang="en-US" sz="11500" dirty="0"/>
          </a:p>
        </p:txBody>
      </p:sp>
    </p:spTree>
    <p:extLst>
      <p:ext uri="{BB962C8B-B14F-4D97-AF65-F5344CB8AC3E}">
        <p14:creationId xmlns:p14="http://schemas.microsoft.com/office/powerpoint/2010/main" val="194487920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073" y="233152"/>
            <a:ext cx="11373924" cy="674370"/>
          </a:xfrm>
        </p:spPr>
        <p:txBody>
          <a:bodyPr/>
          <a:lstStyle/>
          <a:p>
            <a:r>
              <a:rPr lang="en-US" dirty="0" smtClean="0"/>
              <a:t>Yammer + SharePoint Roadmap</a:t>
            </a:r>
            <a:endParaRPr lang="en-US"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5873" y="1270282"/>
            <a:ext cx="2219188" cy="703410"/>
          </a:xfrm>
          <a:prstGeom prst="rect">
            <a:avLst/>
          </a:prstGeom>
          <a:ln>
            <a:noFill/>
          </a:ln>
        </p:spPr>
      </p:pic>
      <p:grpSp>
        <p:nvGrpSpPr>
          <p:cNvPr id="3" name="Group 2"/>
          <p:cNvGrpSpPr/>
          <p:nvPr/>
        </p:nvGrpSpPr>
        <p:grpSpPr>
          <a:xfrm>
            <a:off x="403199" y="1228831"/>
            <a:ext cx="3814101" cy="5448432"/>
            <a:chOff x="403199" y="1228831"/>
            <a:chExt cx="3814101" cy="5448432"/>
          </a:xfrm>
        </p:grpSpPr>
        <p:sp>
          <p:nvSpPr>
            <p:cNvPr id="9" name="Rectangle 8"/>
            <p:cNvSpPr/>
            <p:nvPr/>
          </p:nvSpPr>
          <p:spPr bwMode="auto">
            <a:xfrm>
              <a:off x="434441" y="1228831"/>
              <a:ext cx="3782859" cy="940767"/>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endParaRPr lang="en-US" sz="3672" b="1" kern="0" spc="-71" dirty="0">
                <a:solidFill>
                  <a:srgbClr val="FFFFFF">
                    <a:alpha val="99000"/>
                  </a:srgbClr>
                </a:solidFill>
                <a:latin typeface="Segoe UI Light"/>
                <a:cs typeface="Segoe Pro Light"/>
              </a:endParaRPr>
            </a:p>
          </p:txBody>
        </p:sp>
        <p:sp>
          <p:nvSpPr>
            <p:cNvPr id="11" name="Rectangle 10"/>
            <p:cNvSpPr/>
            <p:nvPr/>
          </p:nvSpPr>
          <p:spPr bwMode="auto">
            <a:xfrm>
              <a:off x="434440" y="2299127"/>
              <a:ext cx="3782859" cy="43781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434439" y="2954064"/>
              <a:ext cx="3782859" cy="1024634"/>
            </a:xfrm>
            <a:prstGeom prst="rect">
              <a:avLst/>
            </a:prstGeom>
            <a:noFill/>
          </p:spPr>
          <p:txBody>
            <a:bodyPr wrap="square" lIns="0" tIns="0" rIns="0" bIns="0" rtlCol="0">
              <a:spAutoFit/>
            </a:bodyPr>
            <a:lstStyle/>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Basic</a:t>
              </a:r>
            </a:p>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 Integration</a:t>
              </a:r>
            </a:p>
          </p:txBody>
        </p:sp>
        <p:sp>
          <p:nvSpPr>
            <p:cNvPr id="24" name="TextBox 23"/>
            <p:cNvSpPr txBox="1"/>
            <p:nvPr/>
          </p:nvSpPr>
          <p:spPr>
            <a:xfrm>
              <a:off x="403199" y="1352201"/>
              <a:ext cx="3782859" cy="640363"/>
            </a:xfrm>
            <a:prstGeom prst="rect">
              <a:avLst/>
            </a:prstGeom>
            <a:noFill/>
          </p:spPr>
          <p:txBody>
            <a:bodyPr wrap="square" lIns="0" tIns="0" rIns="0" bIns="0" rtlCol="0">
              <a:spAutoFit/>
            </a:bodyPr>
            <a:lstStyle/>
            <a:p>
              <a:pPr algn="ctr"/>
              <a:r>
                <a:rPr lang="en-US" sz="4080" dirty="0">
                  <a:solidFill>
                    <a:srgbClr val="FFFFFF"/>
                  </a:solidFill>
                  <a:latin typeface="Segoe UI Light" pitchFamily="34" charset="0"/>
                </a:rPr>
                <a:t>Today</a:t>
              </a:r>
            </a:p>
          </p:txBody>
        </p:sp>
        <p:sp>
          <p:nvSpPr>
            <p:cNvPr id="27" name="TextBox 26"/>
            <p:cNvSpPr txBox="1"/>
            <p:nvPr/>
          </p:nvSpPr>
          <p:spPr>
            <a:xfrm>
              <a:off x="631575" y="4833681"/>
              <a:ext cx="3388827" cy="1216638"/>
            </a:xfrm>
            <a:prstGeom prst="rect">
              <a:avLst/>
            </a:prstGeom>
            <a:noFill/>
          </p:spPr>
          <p:txBody>
            <a:bodyPr wrap="square" lIns="0" tIns="0" rIns="0" bIns="0" rtlCol="0">
              <a:spAutoFit/>
            </a:bodyPr>
            <a:lstStyle/>
            <a:p>
              <a:pPr marL="466298" indent="-466298">
                <a:buFont typeface="Wingdings" panose="05000000000000000000" pitchFamily="2" charset="2"/>
                <a:buChar char="ü"/>
              </a:pP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Web Parts</a:t>
              </a:r>
            </a:p>
            <a:p>
              <a:pPr marL="466298" indent="-466298">
                <a:buFont typeface="Wingdings" panose="05000000000000000000" pitchFamily="2" charset="2"/>
                <a:buChar char="ü"/>
              </a:pP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Open Graph</a:t>
              </a:r>
            </a:p>
            <a:p>
              <a:pPr marL="466298" indent="-466298">
                <a:buFont typeface="Wingdings" panose="05000000000000000000" pitchFamily="2" charset="2"/>
                <a:buChar char="ü"/>
              </a:pPr>
              <a:endPar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grpSp>
      <p:grpSp>
        <p:nvGrpSpPr>
          <p:cNvPr id="4" name="Group 3"/>
          <p:cNvGrpSpPr/>
          <p:nvPr/>
        </p:nvGrpSpPr>
        <p:grpSpPr>
          <a:xfrm>
            <a:off x="4394128" y="1239775"/>
            <a:ext cx="3787834" cy="5448432"/>
            <a:chOff x="4394128" y="1239775"/>
            <a:chExt cx="3787834" cy="5448432"/>
          </a:xfrm>
        </p:grpSpPr>
        <p:sp>
          <p:nvSpPr>
            <p:cNvPr id="18" name="Rectangle 17"/>
            <p:cNvSpPr/>
            <p:nvPr/>
          </p:nvSpPr>
          <p:spPr bwMode="auto">
            <a:xfrm>
              <a:off x="4399103" y="1239775"/>
              <a:ext cx="3782859" cy="940767"/>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endParaRPr lang="en-US" sz="2856" kern="0" spc="-71" dirty="0">
                <a:solidFill>
                  <a:srgbClr val="FFFFFF">
                    <a:alpha val="99000"/>
                  </a:srgbClr>
                </a:solidFill>
                <a:latin typeface="Segoe UI Light"/>
                <a:cs typeface="Segoe Pro Light"/>
              </a:endParaRPr>
            </a:p>
          </p:txBody>
        </p:sp>
        <p:sp>
          <p:nvSpPr>
            <p:cNvPr id="19" name="Rectangle 18"/>
            <p:cNvSpPr/>
            <p:nvPr/>
          </p:nvSpPr>
          <p:spPr bwMode="auto">
            <a:xfrm>
              <a:off x="4399102" y="2310071"/>
              <a:ext cx="3782859" cy="43781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0" name="TextBox 19"/>
            <p:cNvSpPr txBox="1"/>
            <p:nvPr/>
          </p:nvSpPr>
          <p:spPr>
            <a:xfrm>
              <a:off x="4399101" y="2965009"/>
              <a:ext cx="3782859" cy="1024634"/>
            </a:xfrm>
            <a:prstGeom prst="rect">
              <a:avLst/>
            </a:prstGeom>
            <a:noFill/>
          </p:spPr>
          <p:txBody>
            <a:bodyPr wrap="square" lIns="0" tIns="0" rIns="0" bIns="0" rtlCol="0">
              <a:spAutoFit/>
            </a:bodyPr>
            <a:lstStyle/>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Deeper</a:t>
              </a:r>
            </a:p>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 Connections</a:t>
              </a:r>
            </a:p>
          </p:txBody>
        </p:sp>
        <p:sp>
          <p:nvSpPr>
            <p:cNvPr id="25" name="TextBox 24"/>
            <p:cNvSpPr txBox="1"/>
            <p:nvPr/>
          </p:nvSpPr>
          <p:spPr>
            <a:xfrm>
              <a:off x="4394128" y="1350010"/>
              <a:ext cx="3782859" cy="640363"/>
            </a:xfrm>
            <a:prstGeom prst="rect">
              <a:avLst/>
            </a:prstGeom>
            <a:noFill/>
          </p:spPr>
          <p:txBody>
            <a:bodyPr wrap="square" lIns="0" tIns="0" rIns="0" bIns="0" rtlCol="0">
              <a:spAutoFit/>
            </a:bodyPr>
            <a:lstStyle/>
            <a:p>
              <a:pPr algn="ctr"/>
              <a:r>
                <a:rPr lang="en-US" sz="4080" dirty="0">
                  <a:solidFill>
                    <a:srgbClr val="FFFFFF"/>
                  </a:solidFill>
                  <a:latin typeface="Segoe UI Light" pitchFamily="34" charset="0"/>
                </a:rPr>
                <a:t>Tomorrow</a:t>
              </a:r>
            </a:p>
          </p:txBody>
        </p:sp>
        <p:sp>
          <p:nvSpPr>
            <p:cNvPr id="28" name="TextBox 27"/>
            <p:cNvSpPr txBox="1"/>
            <p:nvPr/>
          </p:nvSpPr>
          <p:spPr>
            <a:xfrm>
              <a:off x="4596236" y="4833680"/>
              <a:ext cx="3295017" cy="1152616"/>
            </a:xfrm>
            <a:prstGeom prst="rect">
              <a:avLst/>
            </a:prstGeom>
            <a:noFill/>
          </p:spPr>
          <p:txBody>
            <a:bodyPr wrap="square" lIns="0" tIns="0" rIns="0" bIns="0" rtlCol="0">
              <a:spAutoFit/>
            </a:bodyPr>
            <a:lstStyle/>
            <a:p>
              <a:pPr marL="466298" indent="-466298">
                <a:buFont typeface="Wingdings" panose="05000000000000000000" pitchFamily="2" charset="2"/>
                <a:buChar char="ü"/>
              </a:pP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Documents</a:t>
              </a:r>
            </a:p>
            <a:p>
              <a:pPr marL="466298" indent="-466298">
                <a:buFont typeface="Wingdings" panose="05000000000000000000" pitchFamily="2" charset="2"/>
                <a:buChar char="ü"/>
              </a:pP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Feeds</a:t>
              </a:r>
            </a:p>
            <a:p>
              <a:pPr marL="466298" indent="-466298">
                <a:buFont typeface="Wingdings" panose="05000000000000000000" pitchFamily="2" charset="2"/>
                <a:buChar char="ü"/>
              </a:pP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Identity</a:t>
              </a:r>
            </a:p>
          </p:txBody>
        </p:sp>
        <p:sp>
          <p:nvSpPr>
            <p:cNvPr id="29" name="AutoShape 14"/>
            <p:cNvSpPr>
              <a:spLocks noChangeAspect="1" noChangeArrowheads="1" noTextEdit="1"/>
            </p:cNvSpPr>
            <p:nvPr/>
          </p:nvSpPr>
          <p:spPr bwMode="auto">
            <a:xfrm>
              <a:off x="7891253" y="5945641"/>
              <a:ext cx="285733" cy="29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nvGrpSpPr>
          <p:cNvPr id="5" name="Group 4"/>
          <p:cNvGrpSpPr/>
          <p:nvPr/>
        </p:nvGrpSpPr>
        <p:grpSpPr>
          <a:xfrm>
            <a:off x="8379095" y="1239775"/>
            <a:ext cx="3791026" cy="5448432"/>
            <a:chOff x="8379095" y="1239775"/>
            <a:chExt cx="3791026" cy="5448432"/>
          </a:xfrm>
        </p:grpSpPr>
        <p:sp>
          <p:nvSpPr>
            <p:cNvPr id="21" name="Rectangle 20"/>
            <p:cNvSpPr/>
            <p:nvPr/>
          </p:nvSpPr>
          <p:spPr bwMode="auto">
            <a:xfrm>
              <a:off x="8379097" y="1239775"/>
              <a:ext cx="3782859" cy="940767"/>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endParaRPr lang="en-US" sz="2856" kern="0" spc="-71" dirty="0">
                <a:solidFill>
                  <a:srgbClr val="FFFFFF">
                    <a:alpha val="99000"/>
                  </a:srgbClr>
                </a:solidFill>
                <a:latin typeface="Segoe UI Light"/>
                <a:cs typeface="Segoe Pro Light"/>
              </a:endParaRPr>
            </a:p>
          </p:txBody>
        </p:sp>
        <p:sp>
          <p:nvSpPr>
            <p:cNvPr id="22" name="Rectangle 21"/>
            <p:cNvSpPr/>
            <p:nvPr/>
          </p:nvSpPr>
          <p:spPr bwMode="auto">
            <a:xfrm>
              <a:off x="8379096" y="2310071"/>
              <a:ext cx="3782859" cy="43781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8379095" y="2965009"/>
              <a:ext cx="3782859" cy="1024634"/>
            </a:xfrm>
            <a:prstGeom prst="rect">
              <a:avLst/>
            </a:prstGeom>
            <a:noFill/>
          </p:spPr>
          <p:txBody>
            <a:bodyPr wrap="square" lIns="0" tIns="0" rIns="0" bIns="0" rtlCol="0">
              <a:spAutoFit/>
            </a:bodyPr>
            <a:lstStyle/>
            <a:p>
              <a:pPr algn="ctr"/>
              <a:r>
                <a:rPr lang="en-US" sz="3264"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Connected Experiences</a:t>
              </a:r>
            </a:p>
          </p:txBody>
        </p:sp>
        <p:sp>
          <p:nvSpPr>
            <p:cNvPr id="26" name="TextBox 25"/>
            <p:cNvSpPr txBox="1"/>
            <p:nvPr/>
          </p:nvSpPr>
          <p:spPr>
            <a:xfrm>
              <a:off x="8387262" y="1350010"/>
              <a:ext cx="3782859" cy="640363"/>
            </a:xfrm>
            <a:prstGeom prst="rect">
              <a:avLst/>
            </a:prstGeom>
            <a:noFill/>
          </p:spPr>
          <p:txBody>
            <a:bodyPr wrap="square" lIns="0" tIns="0" rIns="0" bIns="0" rtlCol="0">
              <a:spAutoFit/>
            </a:bodyPr>
            <a:lstStyle/>
            <a:p>
              <a:pPr algn="ctr"/>
              <a:r>
                <a:rPr lang="en-US" sz="4080" dirty="0">
                  <a:solidFill>
                    <a:srgbClr val="FFFFFF"/>
                  </a:solidFill>
                  <a:latin typeface="Segoe UI Light" pitchFamily="34" charset="0"/>
                </a:rPr>
                <a:t>Future</a:t>
              </a:r>
            </a:p>
          </p:txBody>
        </p:sp>
        <p:sp>
          <p:nvSpPr>
            <p:cNvPr id="30" name="TextBox 29"/>
            <p:cNvSpPr txBox="1"/>
            <p:nvPr/>
          </p:nvSpPr>
          <p:spPr>
            <a:xfrm>
              <a:off x="8623015" y="4865692"/>
              <a:ext cx="3295017" cy="1506823"/>
            </a:xfrm>
            <a:prstGeom prst="rect">
              <a:avLst/>
            </a:prstGeom>
            <a:noFill/>
          </p:spPr>
          <p:txBody>
            <a:bodyPr wrap="square" lIns="0" tIns="0" rIns="0" bIns="0" rtlCol="0">
              <a:spAutoFit/>
            </a:bodyPr>
            <a:lstStyle/>
            <a:p>
              <a:pPr algn="ct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New experiences that combine social, </a:t>
              </a:r>
              <a:r>
                <a:rPr lang="en-US" sz="2448" dirty="0" err="1">
                  <a:gradFill>
                    <a:gsLst>
                      <a:gs pos="0">
                        <a:srgbClr val="000000">
                          <a:lumMod val="75000"/>
                          <a:lumOff val="25000"/>
                        </a:srgbClr>
                      </a:gs>
                      <a:gs pos="80000">
                        <a:srgbClr val="000000">
                          <a:lumMod val="65000"/>
                          <a:lumOff val="35000"/>
                        </a:srgbClr>
                      </a:gs>
                    </a:gsLst>
                    <a:lin ang="16200000" scaled="0"/>
                  </a:gradFill>
                  <a:latin typeface="Segoe UI Light" pitchFamily="34" charset="0"/>
                </a:rPr>
                <a:t>collab</a:t>
              </a:r>
              <a:r>
                <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rPr>
                <a:t>, email, instant messaging, voice, and </a:t>
              </a:r>
              <a:r>
                <a:rPr lang="en-US" sz="2448"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rPr>
                <a:t>video</a:t>
              </a:r>
              <a:endParaRPr lang="en-US" sz="2448"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grpSp>
    </p:spTree>
    <p:extLst>
      <p:ext uri="{BB962C8B-B14F-4D97-AF65-F5344CB8AC3E}">
        <p14:creationId xmlns:p14="http://schemas.microsoft.com/office/powerpoint/2010/main" val="1195228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192476" y="1939304"/>
            <a:ext cx="5980647" cy="3934452"/>
          </a:xfrm>
          <a:prstGeom prst="rect">
            <a:avLst/>
          </a:prstGeom>
          <a:ln>
            <a:solidFill>
              <a:schemeClr val="tx1"/>
            </a:solidFill>
          </a:ln>
        </p:spPr>
      </p:pic>
      <p:sp>
        <p:nvSpPr>
          <p:cNvPr id="4" name="Title 3"/>
          <p:cNvSpPr>
            <a:spLocks noGrp="1"/>
          </p:cNvSpPr>
          <p:nvPr>
            <p:ph type="title"/>
          </p:nvPr>
        </p:nvSpPr>
        <p:spPr/>
        <p:txBody>
          <a:bodyPr/>
          <a:lstStyle/>
          <a:p>
            <a:r>
              <a:rPr lang="en-US" dirty="0" smtClean="0"/>
              <a:t>Yammer + Dynamics Roadmap</a:t>
            </a:r>
            <a:endParaRPr lang="en-US" dirty="0"/>
          </a:p>
        </p:txBody>
      </p:sp>
      <p:sp>
        <p:nvSpPr>
          <p:cNvPr id="6" name="Rectangle 5"/>
          <p:cNvSpPr/>
          <p:nvPr/>
        </p:nvSpPr>
        <p:spPr bwMode="auto">
          <a:xfrm>
            <a:off x="8307880" y="3959254"/>
            <a:ext cx="1914504" cy="191450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Desktop, browser &amp; device choice</a:t>
            </a:r>
          </a:p>
        </p:txBody>
      </p:sp>
      <p:sp>
        <p:nvSpPr>
          <p:cNvPr id="7" name="Rectangle 6"/>
          <p:cNvSpPr/>
          <p:nvPr/>
        </p:nvSpPr>
        <p:spPr bwMode="auto">
          <a:xfrm>
            <a:off x="6295955" y="3959254"/>
            <a:ext cx="1914504" cy="1914504"/>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Publish to Yammer activity stream</a:t>
            </a:r>
          </a:p>
        </p:txBody>
      </p:sp>
      <p:sp>
        <p:nvSpPr>
          <p:cNvPr id="8" name="Rectangle 7"/>
          <p:cNvSpPr/>
          <p:nvPr/>
        </p:nvSpPr>
        <p:spPr bwMode="auto">
          <a:xfrm>
            <a:off x="8315220" y="1939307"/>
            <a:ext cx="1914504" cy="1914504"/>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Seamless conversations</a:t>
            </a:r>
          </a:p>
        </p:txBody>
      </p:sp>
      <p:sp>
        <p:nvSpPr>
          <p:cNvPr id="9" name="Rectangle 8"/>
          <p:cNvSpPr/>
          <p:nvPr/>
        </p:nvSpPr>
        <p:spPr bwMode="auto">
          <a:xfrm>
            <a:off x="6306191" y="1939306"/>
            <a:ext cx="1914504" cy="191450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Follow CRM records in Yammer</a:t>
            </a:r>
          </a:p>
        </p:txBody>
      </p:sp>
      <p:sp>
        <p:nvSpPr>
          <p:cNvPr id="22" name="Rectangle 21"/>
          <p:cNvSpPr/>
          <p:nvPr/>
        </p:nvSpPr>
        <p:spPr bwMode="auto">
          <a:xfrm>
            <a:off x="10324249" y="1935094"/>
            <a:ext cx="1914504" cy="191450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Post, Like </a:t>
            </a:r>
            <a:r>
              <a:rPr lang="en-US" b="1" spc="-51"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
            </a:r>
            <a:br>
              <a:rPr lang="en-US" b="1" spc="-51"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br>
            <a:r>
              <a:rPr lang="en-US" b="1" spc="-51"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&amp; </a:t>
            </a: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Share</a:t>
            </a:r>
          </a:p>
        </p:txBody>
      </p:sp>
      <p:sp>
        <p:nvSpPr>
          <p:cNvPr id="34" name="Rectangle 33"/>
          <p:cNvSpPr/>
          <p:nvPr/>
        </p:nvSpPr>
        <p:spPr bwMode="auto">
          <a:xfrm>
            <a:off x="10319804" y="3958403"/>
            <a:ext cx="1914504" cy="1914504"/>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b="1" spc="-51"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Search </a:t>
            </a:r>
            <a:r>
              <a:rPr lang="en-US"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across Yammer &amp; CRM</a:t>
            </a:r>
          </a:p>
        </p:txBody>
      </p:sp>
      <p:grpSp>
        <p:nvGrpSpPr>
          <p:cNvPr id="35" name="Group 34"/>
          <p:cNvGrpSpPr/>
          <p:nvPr/>
        </p:nvGrpSpPr>
        <p:grpSpPr bwMode="black">
          <a:xfrm>
            <a:off x="6797140" y="2176074"/>
            <a:ext cx="932603" cy="932603"/>
            <a:chOff x="446088" y="3778250"/>
            <a:chExt cx="920750" cy="920750"/>
          </a:xfrm>
          <a:solidFill>
            <a:srgbClr val="FFFFFF"/>
          </a:solidFill>
        </p:grpSpPr>
        <p:sp>
          <p:nvSpPr>
            <p:cNvPr id="3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3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grpSp>
        <p:nvGrpSpPr>
          <p:cNvPr id="38" name="Group 37"/>
          <p:cNvGrpSpPr>
            <a:grpSpLocks noChangeAspect="1"/>
          </p:cNvGrpSpPr>
          <p:nvPr/>
        </p:nvGrpSpPr>
        <p:grpSpPr bwMode="black">
          <a:xfrm>
            <a:off x="10670823" y="4176720"/>
            <a:ext cx="1209142" cy="932603"/>
            <a:chOff x="6673850" y="4338638"/>
            <a:chExt cx="1403351" cy="1082675"/>
          </a:xfrm>
          <a:solidFill>
            <a:srgbClr val="FFFFFF"/>
          </a:solidFill>
        </p:grpSpPr>
        <p:sp>
          <p:nvSpPr>
            <p:cNvPr id="39"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0"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1"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2"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3"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4"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5"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6"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7"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8"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9"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pic>
        <p:nvPicPr>
          <p:cNvPr id="13" name="Picture 12"/>
          <p:cNvPicPr>
            <a:picLocks noChangeAspect="1"/>
          </p:cNvPicPr>
          <p:nvPr/>
        </p:nvPicPr>
        <p:blipFill>
          <a:blip r:embed="rId4"/>
          <a:stretch>
            <a:fillRect/>
          </a:stretch>
        </p:blipFill>
        <p:spPr>
          <a:xfrm>
            <a:off x="8620741" y="2232836"/>
            <a:ext cx="1243471" cy="932603"/>
          </a:xfrm>
          <a:prstGeom prst="rect">
            <a:avLst/>
          </a:prstGeom>
        </p:spPr>
      </p:pic>
      <p:grpSp>
        <p:nvGrpSpPr>
          <p:cNvPr id="50" name="Group 49"/>
          <p:cNvGrpSpPr>
            <a:grpSpLocks noChangeAspect="1"/>
          </p:cNvGrpSpPr>
          <p:nvPr/>
        </p:nvGrpSpPr>
        <p:grpSpPr bwMode="black">
          <a:xfrm>
            <a:off x="7043555" y="4161416"/>
            <a:ext cx="439772" cy="932603"/>
            <a:chOff x="8920162" y="3943878"/>
            <a:chExt cx="419101" cy="889001"/>
          </a:xfrm>
          <a:solidFill>
            <a:srgbClr val="FFFFFF"/>
          </a:solidFill>
        </p:grpSpPr>
        <p:sp>
          <p:nvSpPr>
            <p:cNvPr id="51"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2"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3"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4"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5"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6"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pic>
        <p:nvPicPr>
          <p:cNvPr id="57" name="Picture 56"/>
          <p:cNvPicPr>
            <a:picLocks noChangeAspect="1"/>
          </p:cNvPicPr>
          <p:nvPr/>
        </p:nvPicPr>
        <p:blipFill>
          <a:blip r:embed="rId5"/>
          <a:stretch>
            <a:fillRect/>
          </a:stretch>
        </p:blipFill>
        <p:spPr>
          <a:xfrm>
            <a:off x="8739021" y="4136445"/>
            <a:ext cx="1062382" cy="1062383"/>
          </a:xfrm>
          <a:prstGeom prst="rect">
            <a:avLst/>
          </a:prstGeom>
        </p:spPr>
      </p:pic>
      <p:sp>
        <p:nvSpPr>
          <p:cNvPr id="58" name="Freeform 14"/>
          <p:cNvSpPr>
            <a:spLocks noChangeAspect="1" noEditPoints="1"/>
          </p:cNvSpPr>
          <p:nvPr/>
        </p:nvSpPr>
        <p:spPr bwMode="black">
          <a:xfrm>
            <a:off x="10881253" y="2409225"/>
            <a:ext cx="704991" cy="74608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428" b="1" spc="-124">
              <a:solidFill>
                <a:srgbClr val="FFFFFF">
                  <a:lumMod val="50000"/>
                </a:srgbClr>
              </a:solidFill>
              <a:cs typeface="Segoe UI" panose="020B0502040204020203" pitchFamily="34" charset="0"/>
            </a:endParaRPr>
          </a:p>
        </p:txBody>
      </p:sp>
      <p:grpSp>
        <p:nvGrpSpPr>
          <p:cNvPr id="3" name="Group 2"/>
          <p:cNvGrpSpPr/>
          <p:nvPr/>
        </p:nvGrpSpPr>
        <p:grpSpPr>
          <a:xfrm>
            <a:off x="192477" y="4552770"/>
            <a:ext cx="5980647" cy="1320987"/>
            <a:chOff x="192477" y="4552770"/>
            <a:chExt cx="5980647" cy="1320987"/>
          </a:xfrm>
        </p:grpSpPr>
        <p:sp>
          <p:nvSpPr>
            <p:cNvPr id="10" name="Rectangle 9"/>
            <p:cNvSpPr/>
            <p:nvPr/>
          </p:nvSpPr>
          <p:spPr bwMode="auto">
            <a:xfrm>
              <a:off x="192477" y="5094019"/>
              <a:ext cx="5980647" cy="77973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3600" spc="-51" dirty="0" smtClean="0">
                  <a:gradFill>
                    <a:gsLst>
                      <a:gs pos="0">
                        <a:srgbClr val="FFFFFF"/>
                      </a:gs>
                      <a:gs pos="100000">
                        <a:srgbClr val="FFFFFF"/>
                      </a:gs>
                    </a:gsLst>
                    <a:lin ang="5400000" scaled="0"/>
                  </a:gradFill>
                  <a:ea typeface="Segoe UI" pitchFamily="34" charset="0"/>
                  <a:cs typeface="Segoe UI" pitchFamily="34" charset="0"/>
                </a:rPr>
                <a:t>Social </a:t>
              </a:r>
              <a:r>
                <a:rPr lang="en-US" sz="3600" spc="-51" dirty="0">
                  <a:gradFill>
                    <a:gsLst>
                      <a:gs pos="0">
                        <a:srgbClr val="FFFFFF"/>
                      </a:gs>
                      <a:gs pos="100000">
                        <a:srgbClr val="FFFFFF"/>
                      </a:gs>
                    </a:gsLst>
                    <a:lin ang="5400000" scaled="0"/>
                  </a:gradFill>
                  <a:ea typeface="Segoe UI" pitchFamily="34" charset="0"/>
                  <a:cs typeface="Segoe UI" pitchFamily="34" charset="0"/>
                </a:rPr>
                <a:t>Layer</a:t>
              </a:r>
            </a:p>
          </p:txBody>
        </p:sp>
        <p:sp>
          <p:nvSpPr>
            <p:cNvPr id="2" name="Isosceles Triangle 1"/>
            <p:cNvSpPr/>
            <p:nvPr/>
          </p:nvSpPr>
          <p:spPr bwMode="auto">
            <a:xfrm>
              <a:off x="808037" y="4552770"/>
              <a:ext cx="533400" cy="541249"/>
            </a:xfrm>
            <a:prstGeom prst="triangl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9" name="Isosceles Triangle 58"/>
            <p:cNvSpPr/>
            <p:nvPr/>
          </p:nvSpPr>
          <p:spPr bwMode="auto">
            <a:xfrm flipV="1">
              <a:off x="808037" y="5096007"/>
              <a:ext cx="533400" cy="541249"/>
            </a:xfrm>
            <a:prstGeom prst="triangl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Isosceles Triangle 59"/>
            <p:cNvSpPr/>
            <p:nvPr/>
          </p:nvSpPr>
          <p:spPr bwMode="auto">
            <a:xfrm>
              <a:off x="4976692" y="4552834"/>
              <a:ext cx="533400" cy="541249"/>
            </a:xfrm>
            <a:prstGeom prst="triangl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1" name="Isosceles Triangle 60"/>
            <p:cNvSpPr/>
            <p:nvPr/>
          </p:nvSpPr>
          <p:spPr bwMode="auto">
            <a:xfrm flipV="1">
              <a:off x="4976692" y="5096071"/>
              <a:ext cx="533400" cy="541249"/>
            </a:xfrm>
            <a:prstGeom prst="triangl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492027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childTnLst>
                                </p:cTn>
                              </p:par>
                            </p:childTnLst>
                          </p:cTn>
                        </p:par>
                        <p:par>
                          <p:cTn id="19" fill="hold">
                            <p:stCondLst>
                              <p:cond delay="25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50"/>
                                        <p:tgtEl>
                                          <p:spTgt spid="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50"/>
                                        <p:tgtEl>
                                          <p:spTgt spid="6"/>
                                        </p:tgtEl>
                                      </p:cBhvr>
                                    </p:animEffect>
                                  </p:childTnLst>
                                </p:cTn>
                              </p:par>
                            </p:childTnLst>
                          </p:cTn>
                        </p:par>
                        <p:par>
                          <p:cTn id="27" fill="hold">
                            <p:stCondLst>
                              <p:cond delay="75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50"/>
                                        <p:tgtEl>
                                          <p:spTgt spid="8"/>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50"/>
                                        <p:tgtEl>
                                          <p:spTgt spid="22"/>
                                        </p:tgtEl>
                                      </p:cBhvr>
                                    </p:animEffect>
                                  </p:childTnLst>
                                </p:cTn>
                              </p:par>
                            </p:childTnLst>
                          </p:cTn>
                        </p:par>
                        <p:par>
                          <p:cTn id="35" fill="hold">
                            <p:stCondLst>
                              <p:cond delay="125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 grpId="0" animBg="1"/>
      <p:bldP spid="3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2" y="2354262"/>
            <a:ext cx="12431473" cy="1815882"/>
          </a:xfrm>
          <a:prstGeom prst="rect">
            <a:avLst/>
          </a:prstGeom>
          <a:noFill/>
        </p:spPr>
        <p:txBody>
          <a:bodyPr wrap="square" lIns="0" tIns="0" rIns="0" bIns="0" rtlCol="0">
            <a:spAutoFit/>
          </a:bodyPr>
          <a:lstStyle/>
          <a:p>
            <a:pPr algn="ctr" defTabSz="932559"/>
            <a:r>
              <a:rPr lang="en-US" sz="11800" dirty="0" smtClean="0">
                <a:solidFill>
                  <a:srgbClr val="505050"/>
                </a:solidFill>
                <a:latin typeface="Segoe UI Light" pitchFamily="34" charset="0"/>
              </a:rPr>
              <a:t>Start today</a:t>
            </a:r>
            <a:endParaRPr lang="en-US" sz="8800" dirty="0">
              <a:solidFill>
                <a:srgbClr val="505050"/>
              </a:solidFill>
              <a:latin typeface="Segoe UI Light" pitchFamily="34" charset="0"/>
            </a:endParaRPr>
          </a:p>
        </p:txBody>
      </p:sp>
    </p:spTree>
    <p:extLst>
      <p:ext uri="{BB962C8B-B14F-4D97-AF65-F5344CB8AC3E}">
        <p14:creationId xmlns:p14="http://schemas.microsoft.com/office/powerpoint/2010/main" val="2313734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Featured Sessions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96062820"/>
              </p:ext>
            </p:extLst>
          </p:nvPr>
        </p:nvGraphicFramePr>
        <p:xfrm>
          <a:off x="350837" y="1897062"/>
          <a:ext cx="11658600" cy="4318000"/>
        </p:xfrm>
        <a:graphic>
          <a:graphicData uri="http://schemas.openxmlformats.org/drawingml/2006/table">
            <a:tbl>
              <a:tblPr bandRow="1">
                <a:tableStyleId>{073A0DAA-6AF3-43AB-8588-CEC1D06C72B9}</a:tableStyleId>
              </a:tblPr>
              <a:tblGrid>
                <a:gridCol w="3750277"/>
                <a:gridCol w="2079023"/>
                <a:gridCol w="2914650"/>
                <a:gridCol w="2914650"/>
              </a:tblGrid>
              <a:tr h="370840">
                <a:tc>
                  <a:txBody>
                    <a:bodyPr/>
                    <a:lstStyle/>
                    <a:p>
                      <a:r>
                        <a:rPr lang="en-US" dirty="0" smtClean="0"/>
                        <a:t>Enterprise Social 101</a:t>
                      </a:r>
                      <a:endParaRPr lang="en-US" dirty="0"/>
                    </a:p>
                  </a:txBody>
                  <a:tcPr/>
                </a:tc>
                <a:tc>
                  <a:txBody>
                    <a:bodyPr/>
                    <a:lstStyle/>
                    <a:p>
                      <a:r>
                        <a:rPr lang="en-US" dirty="0" smtClean="0"/>
                        <a:t>SPC268</a:t>
                      </a:r>
                      <a:endParaRPr lang="en-US" dirty="0"/>
                    </a:p>
                  </a:txBody>
                  <a:tcPr/>
                </a:tc>
                <a:tc>
                  <a:txBody>
                    <a:bodyPr/>
                    <a:lstStyle/>
                    <a:p>
                      <a:r>
                        <a:rPr lang="en-US" dirty="0" smtClean="0"/>
                        <a:t>Islander</a:t>
                      </a:r>
                      <a:r>
                        <a:rPr lang="en-US" baseline="0" dirty="0" smtClean="0"/>
                        <a:t> Ballroom IED</a:t>
                      </a:r>
                      <a:endParaRPr lang="en-US" dirty="0"/>
                    </a:p>
                  </a:txBody>
                  <a:tcPr/>
                </a:tc>
                <a:tc>
                  <a:txBody>
                    <a:bodyPr/>
                    <a:lstStyle/>
                    <a:p>
                      <a:r>
                        <a:rPr lang="en-US" dirty="0" smtClean="0"/>
                        <a:t>Mon</a:t>
                      </a:r>
                      <a:r>
                        <a:rPr lang="en-US" baseline="0" dirty="0" smtClean="0"/>
                        <a:t>: 3:45pm – 5:00pm</a:t>
                      </a:r>
                    </a:p>
                  </a:txBody>
                  <a:tcPr/>
                </a:tc>
              </a:tr>
              <a:tr h="370840">
                <a:tc>
                  <a:txBody>
                    <a:bodyPr/>
                    <a:lstStyle/>
                    <a:p>
                      <a:r>
                        <a:rPr lang="en-US" dirty="0" smtClean="0"/>
                        <a:t>Overview</a:t>
                      </a:r>
                      <a:r>
                        <a:rPr lang="en-US" baseline="0" dirty="0" smtClean="0"/>
                        <a:t> of Social CRM</a:t>
                      </a:r>
                      <a:endParaRPr lang="en-US" dirty="0"/>
                    </a:p>
                  </a:txBody>
                  <a:tcPr/>
                </a:tc>
                <a:tc>
                  <a:txBody>
                    <a:bodyPr/>
                    <a:lstStyle/>
                    <a:p>
                      <a:r>
                        <a:rPr lang="en-US" dirty="0" smtClean="0"/>
                        <a:t>SPC185</a:t>
                      </a:r>
                      <a:endParaRPr lang="en-US" dirty="0"/>
                    </a:p>
                  </a:txBody>
                  <a:tcPr/>
                </a:tc>
                <a:tc>
                  <a:txBody>
                    <a:bodyPr/>
                    <a:lstStyle/>
                    <a:p>
                      <a:r>
                        <a:rPr lang="en-US" dirty="0" smtClean="0"/>
                        <a:t>South</a:t>
                      </a:r>
                      <a:r>
                        <a:rPr lang="en-US" baseline="0" dirty="0" smtClean="0"/>
                        <a:t> Pacific Ballroom D</a:t>
                      </a:r>
                      <a:endParaRPr lang="en-US" dirty="0"/>
                    </a:p>
                  </a:txBody>
                  <a:tcPr/>
                </a:tc>
                <a:tc>
                  <a:txBody>
                    <a:bodyPr/>
                    <a:lstStyle/>
                    <a:p>
                      <a:r>
                        <a:rPr lang="en-US" dirty="0" smtClean="0"/>
                        <a:t>Tues</a:t>
                      </a:r>
                      <a:r>
                        <a:rPr lang="en-US" baseline="0" dirty="0" smtClean="0"/>
                        <a:t>: 10:30am – 11:45am</a:t>
                      </a:r>
                      <a:endParaRPr lang="en-US" dirty="0"/>
                    </a:p>
                  </a:txBody>
                  <a:tcPr/>
                </a:tc>
              </a:tr>
              <a:tr h="370840">
                <a:tc>
                  <a:txBody>
                    <a:bodyPr/>
                    <a:lstStyle/>
                    <a:p>
                      <a:r>
                        <a:rPr lang="en-US" dirty="0" smtClean="0"/>
                        <a:t>Organizing</a:t>
                      </a:r>
                      <a:r>
                        <a:rPr lang="en-US" baseline="0" dirty="0" smtClean="0"/>
                        <a:t> Team tasks with SP2013</a:t>
                      </a:r>
                      <a:endParaRPr lang="en-US" dirty="0"/>
                    </a:p>
                  </a:txBody>
                  <a:tcPr/>
                </a:tc>
                <a:tc>
                  <a:txBody>
                    <a:bodyPr/>
                    <a:lstStyle/>
                    <a:p>
                      <a:r>
                        <a:rPr lang="en-US" dirty="0" smtClean="0"/>
                        <a:t>SPC178</a:t>
                      </a:r>
                      <a:endParaRPr lang="en-US" dirty="0"/>
                    </a:p>
                  </a:txBody>
                  <a:tcPr/>
                </a:tc>
                <a:tc>
                  <a:txBody>
                    <a:bodyPr/>
                    <a:lstStyle/>
                    <a:p>
                      <a:r>
                        <a:rPr lang="en-US" dirty="0" smtClean="0"/>
                        <a:t>Lagoon EFKL</a:t>
                      </a:r>
                      <a:endParaRPr lang="en-US" dirty="0"/>
                    </a:p>
                  </a:txBody>
                  <a:tcPr/>
                </a:tc>
                <a:tc>
                  <a:txBody>
                    <a:bodyPr/>
                    <a:lstStyle/>
                    <a:p>
                      <a:r>
                        <a:rPr lang="en-US" dirty="0" smtClean="0"/>
                        <a:t>Tues: 1:45</a:t>
                      </a:r>
                      <a:r>
                        <a:rPr lang="en-US" baseline="0" dirty="0" smtClean="0"/>
                        <a:t>pm – 3:00pm</a:t>
                      </a:r>
                      <a:endParaRPr lang="en-US" dirty="0"/>
                    </a:p>
                  </a:txBody>
                  <a:tcPr/>
                </a:tc>
              </a:tr>
              <a:tr h="370840">
                <a:tc>
                  <a:txBody>
                    <a:bodyPr/>
                    <a:lstStyle/>
                    <a:p>
                      <a:r>
                        <a:rPr lang="en-US" dirty="0" smtClean="0"/>
                        <a:t>Overview</a:t>
                      </a:r>
                      <a:r>
                        <a:rPr lang="en-US" baseline="0" dirty="0" smtClean="0"/>
                        <a:t> of application development on Yammer</a:t>
                      </a:r>
                      <a:endParaRPr lang="en-US" dirty="0"/>
                    </a:p>
                  </a:txBody>
                  <a:tcPr/>
                </a:tc>
                <a:tc>
                  <a:txBody>
                    <a:bodyPr/>
                    <a:lstStyle/>
                    <a:p>
                      <a:r>
                        <a:rPr lang="en-US" dirty="0" smtClean="0"/>
                        <a:t>SPC167</a:t>
                      </a:r>
                      <a:endParaRPr lang="en-US" dirty="0"/>
                    </a:p>
                  </a:txBody>
                  <a:tcPr/>
                </a:tc>
                <a:tc>
                  <a:txBody>
                    <a:bodyPr/>
                    <a:lstStyle/>
                    <a:p>
                      <a:r>
                        <a:rPr lang="en-US" dirty="0" smtClean="0"/>
                        <a:t>South Seas</a:t>
                      </a:r>
                      <a:r>
                        <a:rPr lang="en-US" baseline="0" dirty="0" smtClean="0"/>
                        <a:t> Ballroom AB</a:t>
                      </a:r>
                      <a:endParaRPr lang="en-US" dirty="0"/>
                    </a:p>
                  </a:txBody>
                  <a:tcPr/>
                </a:tc>
                <a:tc>
                  <a:txBody>
                    <a:bodyPr/>
                    <a:lstStyle/>
                    <a:p>
                      <a:r>
                        <a:rPr lang="en-US" dirty="0" smtClean="0"/>
                        <a:t>Tues:</a:t>
                      </a:r>
                      <a:r>
                        <a:rPr lang="en-US" baseline="0" dirty="0" smtClean="0"/>
                        <a:t> 3:15pm – 4:30pm</a:t>
                      </a:r>
                      <a:endParaRPr lang="en-US" dirty="0"/>
                    </a:p>
                  </a:txBody>
                  <a:tcPr/>
                </a:tc>
              </a:tr>
              <a:tr h="370840">
                <a:tc>
                  <a:txBody>
                    <a:bodyPr/>
                    <a:lstStyle/>
                    <a:p>
                      <a:r>
                        <a:rPr lang="en-US" dirty="0" smtClean="0"/>
                        <a:t>Building Vibrant</a:t>
                      </a:r>
                      <a:r>
                        <a:rPr lang="en-US" baseline="0" dirty="0" smtClean="0"/>
                        <a:t> Communities in SP2013</a:t>
                      </a:r>
                      <a:endParaRPr lang="en-US" dirty="0"/>
                    </a:p>
                  </a:txBody>
                  <a:tcPr/>
                </a:tc>
                <a:tc>
                  <a:txBody>
                    <a:bodyPr/>
                    <a:lstStyle/>
                    <a:p>
                      <a:r>
                        <a:rPr lang="en-US" dirty="0" smtClean="0"/>
                        <a:t>SPC169</a:t>
                      </a:r>
                      <a:endParaRPr lang="en-US" dirty="0"/>
                    </a:p>
                  </a:txBody>
                  <a:tcPr/>
                </a:tc>
                <a:tc>
                  <a:txBody>
                    <a:bodyPr/>
                    <a:lstStyle/>
                    <a:p>
                      <a:r>
                        <a:rPr lang="en-US" dirty="0" smtClean="0"/>
                        <a:t>Reef</a:t>
                      </a:r>
                      <a:endParaRPr lang="en-US" dirty="0"/>
                    </a:p>
                  </a:txBody>
                  <a:tcPr/>
                </a:tc>
                <a:tc>
                  <a:txBody>
                    <a:bodyPr/>
                    <a:lstStyle/>
                    <a:p>
                      <a:r>
                        <a:rPr lang="en-US" dirty="0" smtClean="0"/>
                        <a:t>Wed:</a:t>
                      </a:r>
                      <a:r>
                        <a:rPr lang="en-US" baseline="0" dirty="0" smtClean="0"/>
                        <a:t> 9:00am – 10:15am</a:t>
                      </a:r>
                      <a:endParaRPr lang="en-US" dirty="0"/>
                    </a:p>
                  </a:txBody>
                  <a:tcPr/>
                </a:tc>
              </a:tr>
              <a:tr h="370840">
                <a:tc>
                  <a:txBody>
                    <a:bodyPr/>
                    <a:lstStyle/>
                    <a:p>
                      <a:r>
                        <a:rPr lang="en-US" dirty="0" smtClean="0"/>
                        <a:t>Using SharePoint, Mobile, and Media to Connect</a:t>
                      </a:r>
                      <a:r>
                        <a:rPr lang="en-US" baseline="0" dirty="0" smtClean="0"/>
                        <a:t> Knowledge and Communities within your org</a:t>
                      </a:r>
                      <a:endParaRPr lang="en-US" dirty="0"/>
                    </a:p>
                  </a:txBody>
                  <a:tcPr/>
                </a:tc>
                <a:tc>
                  <a:txBody>
                    <a:bodyPr/>
                    <a:lstStyle/>
                    <a:p>
                      <a:r>
                        <a:rPr lang="en-US" dirty="0" smtClean="0"/>
                        <a:t>SPC017</a:t>
                      </a:r>
                      <a:endParaRPr lang="en-US" dirty="0"/>
                    </a:p>
                  </a:txBody>
                  <a:tcPr/>
                </a:tc>
                <a:tc>
                  <a:txBody>
                    <a:bodyPr/>
                    <a:lstStyle/>
                    <a:p>
                      <a:r>
                        <a:rPr lang="en-US" dirty="0" smtClean="0"/>
                        <a:t>Mandalay Bay Ballroom L</a:t>
                      </a:r>
                      <a:endParaRPr lang="en-US" dirty="0"/>
                    </a:p>
                  </a:txBody>
                  <a:tcPr/>
                </a:tc>
                <a:tc>
                  <a:txBody>
                    <a:bodyPr/>
                    <a:lstStyle/>
                    <a:p>
                      <a:r>
                        <a:rPr lang="en-US" dirty="0" smtClean="0"/>
                        <a:t>Wed: 1:45pm </a:t>
                      </a:r>
                      <a:r>
                        <a:rPr lang="en-US" baseline="0" dirty="0" smtClean="0"/>
                        <a:t>– 3:00pm</a:t>
                      </a:r>
                      <a:endParaRPr lang="en-US" dirty="0"/>
                    </a:p>
                  </a:txBody>
                  <a:tcPr/>
                </a:tc>
              </a:tr>
              <a:tr h="370840">
                <a:tc>
                  <a:txBody>
                    <a:bodyPr/>
                    <a:lstStyle/>
                    <a:p>
                      <a:r>
                        <a:rPr lang="en-US" dirty="0" smtClean="0"/>
                        <a:t>Yammer’s “Secret</a:t>
                      </a:r>
                      <a:r>
                        <a:rPr lang="en-US" baseline="0" dirty="0" smtClean="0"/>
                        <a:t> Sauce”</a:t>
                      </a:r>
                      <a:endParaRPr lang="en-US" dirty="0"/>
                    </a:p>
                  </a:txBody>
                  <a:tcPr/>
                </a:tc>
                <a:tc>
                  <a:txBody>
                    <a:bodyPr/>
                    <a:lstStyle/>
                    <a:p>
                      <a:r>
                        <a:rPr lang="en-US" dirty="0" smtClean="0"/>
                        <a:t>SPC269</a:t>
                      </a:r>
                      <a:endParaRPr lang="en-US" dirty="0"/>
                    </a:p>
                  </a:txBody>
                  <a:tcPr/>
                </a:tc>
                <a:tc>
                  <a:txBody>
                    <a:bodyPr/>
                    <a:lstStyle/>
                    <a:p>
                      <a:r>
                        <a:rPr lang="en-US" dirty="0" smtClean="0"/>
                        <a:t>Mandalay Bay Ballroom IJK</a:t>
                      </a:r>
                      <a:endParaRPr lang="en-US" dirty="0"/>
                    </a:p>
                  </a:txBody>
                  <a:tcPr/>
                </a:tc>
                <a:tc>
                  <a:txBody>
                    <a:bodyPr/>
                    <a:lstStyle/>
                    <a:p>
                      <a:r>
                        <a:rPr lang="en-US" dirty="0" smtClean="0"/>
                        <a:t>Wed: 5:00pm </a:t>
                      </a:r>
                      <a:r>
                        <a:rPr lang="en-US" baseline="0" dirty="0" smtClean="0"/>
                        <a:t>– 6:15pm</a:t>
                      </a:r>
                      <a:endParaRPr lang="en-US" dirty="0"/>
                    </a:p>
                  </a:txBody>
                  <a:tcPr/>
                </a:tc>
              </a:tr>
              <a:tr h="370840">
                <a:tc>
                  <a:txBody>
                    <a:bodyPr/>
                    <a:lstStyle/>
                    <a:p>
                      <a:r>
                        <a:rPr lang="en-US" dirty="0" smtClean="0"/>
                        <a:t>Deep Dive of the Social Architecture in SP2013</a:t>
                      </a:r>
                      <a:endParaRPr lang="en-US" dirty="0"/>
                    </a:p>
                  </a:txBody>
                  <a:tcPr/>
                </a:tc>
                <a:tc>
                  <a:txBody>
                    <a:bodyPr/>
                    <a:lstStyle/>
                    <a:p>
                      <a:r>
                        <a:rPr lang="en-US" dirty="0" smtClean="0"/>
                        <a:t>SPC016</a:t>
                      </a:r>
                      <a:endParaRPr lang="en-US" dirty="0"/>
                    </a:p>
                  </a:txBody>
                  <a:tcPr/>
                </a:tc>
                <a:tc>
                  <a:txBody>
                    <a:bodyPr/>
                    <a:lstStyle/>
                    <a:p>
                      <a:r>
                        <a:rPr lang="en-US" dirty="0" smtClean="0"/>
                        <a:t>Lagoon EFKL</a:t>
                      </a:r>
                      <a:endParaRPr lang="en-US" dirty="0"/>
                    </a:p>
                  </a:txBody>
                  <a:tcPr/>
                </a:tc>
                <a:tc>
                  <a:txBody>
                    <a:bodyPr/>
                    <a:lstStyle/>
                    <a:p>
                      <a:r>
                        <a:rPr lang="en-US" dirty="0" err="1" smtClean="0"/>
                        <a:t>Thur</a:t>
                      </a:r>
                      <a:r>
                        <a:rPr lang="en-US" dirty="0" smtClean="0"/>
                        <a:t>:</a:t>
                      </a:r>
                      <a:r>
                        <a:rPr lang="en-US" baseline="0" dirty="0" smtClean="0"/>
                        <a:t> 9:00am – 10:15am</a:t>
                      </a:r>
                      <a:endParaRPr lang="en-US" dirty="0"/>
                    </a:p>
                  </a:txBody>
                  <a:tcPr/>
                </a:tc>
              </a:tr>
            </a:tbl>
          </a:graphicData>
        </a:graphic>
      </p:graphicFrame>
    </p:spTree>
    <p:extLst>
      <p:ext uri="{BB962C8B-B14F-4D97-AF65-F5344CB8AC3E}">
        <p14:creationId xmlns:p14="http://schemas.microsoft.com/office/powerpoint/2010/main" val="263587408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125663"/>
            <a:ext cx="11430000" cy="1831975"/>
          </a:xfrm>
        </p:spPr>
        <p:txBody>
          <a:bodyPr/>
          <a:lstStyle/>
          <a:p>
            <a:r>
              <a:rPr lang="en-US" sz="8800" dirty="0" smtClean="0"/>
              <a:t>Q&amp;A</a:t>
            </a:r>
            <a:endParaRPr lang="en-US" sz="8800" dirty="0"/>
          </a:p>
        </p:txBody>
      </p:sp>
    </p:spTree>
    <p:extLst>
      <p:ext uri="{BB962C8B-B14F-4D97-AF65-F5344CB8AC3E}">
        <p14:creationId xmlns:p14="http://schemas.microsoft.com/office/powerpoint/2010/main" val="313606696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0070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565772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11262"/>
            <a:ext cx="12431473" cy="4375044"/>
          </a:xfrm>
          <a:prstGeom prst="rect">
            <a:avLst/>
          </a:prstGeom>
          <a:noFill/>
        </p:spPr>
        <p:txBody>
          <a:bodyPr wrap="square" lIns="0" tIns="0" rIns="0" bIns="0" rtlCol="0">
            <a:spAutoFit/>
          </a:bodyPr>
          <a:lstStyle/>
          <a:p>
            <a:pPr algn="ctr" defTabSz="932559"/>
            <a:r>
              <a:rPr lang="en-US" sz="16930" dirty="0">
                <a:solidFill>
                  <a:srgbClr val="505050"/>
                </a:solidFill>
                <a:latin typeface="Segoe UI Light" pitchFamily="34" charset="0"/>
              </a:rPr>
              <a:t>transform</a:t>
            </a:r>
            <a:r>
              <a:rPr lang="en-US" sz="8975" dirty="0">
                <a:solidFill>
                  <a:srgbClr val="505050"/>
                </a:solidFill>
                <a:latin typeface="Segoe UI Light" pitchFamily="34" charset="0"/>
              </a:rPr>
              <a:t> </a:t>
            </a:r>
          </a:p>
          <a:p>
            <a:pPr algn="ctr" defTabSz="932559"/>
            <a:r>
              <a:rPr lang="en-US" sz="11500" dirty="0" smtClean="0">
                <a:solidFill>
                  <a:srgbClr val="505050"/>
                </a:solidFill>
                <a:latin typeface="Segoe UI Light" pitchFamily="34" charset="0"/>
              </a:rPr>
              <a:t>your business</a:t>
            </a:r>
            <a:endParaRPr lang="en-US" sz="11500" dirty="0">
              <a:solidFill>
                <a:srgbClr val="505050"/>
              </a:solidFill>
              <a:latin typeface="Segoe UI Light" pitchFamily="34" charset="0"/>
            </a:endParaRPr>
          </a:p>
        </p:txBody>
      </p:sp>
    </p:spTree>
    <p:extLst>
      <p:ext uri="{BB962C8B-B14F-4D97-AF65-F5344CB8AC3E}">
        <p14:creationId xmlns:p14="http://schemas.microsoft.com/office/powerpoint/2010/main" val="4521383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weets.png"/>
          <p:cNvPicPr>
            <a:picLocks noChangeAspect="1"/>
          </p:cNvPicPr>
          <p:nvPr/>
        </p:nvPicPr>
        <p:blipFill>
          <a:blip r:embed="rId3" cstate="screen">
            <a:alphaModFix amt="65000"/>
            <a:extLst>
              <a:ext uri="{28A0092B-C50C-407E-A947-70E740481C1C}">
                <a14:useLocalDpi xmlns:a14="http://schemas.microsoft.com/office/drawing/2010/main"/>
              </a:ext>
            </a:extLst>
          </a:blip>
          <a:stretch>
            <a:fillRect/>
          </a:stretch>
        </p:blipFill>
        <p:spPr>
          <a:xfrm>
            <a:off x="1515332" y="4075093"/>
            <a:ext cx="3337567" cy="2919432"/>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83710" y="50518"/>
            <a:ext cx="2935335" cy="2961672"/>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90465" y="3292487"/>
            <a:ext cx="2757580" cy="578751"/>
          </a:xfrm>
          <a:prstGeom prst="rect">
            <a:avLst/>
          </a:prstGeom>
          <a:noFill/>
          <a:ln>
            <a:noFill/>
          </a:ln>
        </p:spPr>
      </p:pic>
      <p:grpSp>
        <p:nvGrpSpPr>
          <p:cNvPr id="14" name="Group 13"/>
          <p:cNvGrpSpPr/>
          <p:nvPr/>
        </p:nvGrpSpPr>
        <p:grpSpPr>
          <a:xfrm rot="10800000">
            <a:off x="6224453" y="2366580"/>
            <a:ext cx="5612070" cy="3291213"/>
            <a:chOff x="5528185" y="3371460"/>
            <a:chExt cx="5502529" cy="3226972"/>
          </a:xfrm>
          <a:solidFill>
            <a:schemeClr val="tx2"/>
          </a:solidFill>
        </p:grpSpPr>
        <p:sp>
          <p:nvSpPr>
            <p:cNvPr id="15" name="Round Single Corner Rectangle 14"/>
            <p:cNvSpPr/>
            <p:nvPr/>
          </p:nvSpPr>
          <p:spPr>
            <a:xfrm>
              <a:off x="5528185" y="4136327"/>
              <a:ext cx="5502529" cy="2462105"/>
            </a:xfrm>
            <a:prstGeom prst="round1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6" name="Right Triangle 15"/>
            <p:cNvSpPr/>
            <p:nvPr/>
          </p:nvSpPr>
          <p:spPr bwMode="auto">
            <a:xfrm rot="10800000" flipV="1">
              <a:off x="10349858" y="3371460"/>
              <a:ext cx="680854" cy="771635"/>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7" name="Title 1"/>
          <p:cNvSpPr txBox="1">
            <a:spLocks/>
          </p:cNvSpPr>
          <p:nvPr/>
        </p:nvSpPr>
        <p:spPr>
          <a:xfrm>
            <a:off x="6844977" y="3006695"/>
            <a:ext cx="4329550" cy="1243058"/>
          </a:xfrm>
          <a:prstGeom prst="rect">
            <a:avLst/>
          </a:prstGeom>
        </p:spPr>
        <p:txBody>
          <a:bodyPr anchor="ctr" anchorCtr="0"/>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507">
                <a:solidFill>
                  <a:srgbClr val="FFFFFF"/>
                </a:solidFill>
              </a:rPr>
              <a:t>&gt;350 million </a:t>
            </a:r>
          </a:p>
          <a:p>
            <a:r>
              <a:rPr sz="4080">
                <a:solidFill>
                  <a:srgbClr val="FFFFFF"/>
                </a:solidFill>
              </a:rPr>
              <a:t>TWEETS PER DAY</a:t>
            </a:r>
          </a:p>
        </p:txBody>
      </p:sp>
      <p:sp>
        <p:nvSpPr>
          <p:cNvPr id="18" name="Freeform 13"/>
          <p:cNvSpPr>
            <a:spLocks noEditPoints="1"/>
          </p:cNvSpPr>
          <p:nvPr/>
        </p:nvSpPr>
        <p:spPr bwMode="black">
          <a:xfrm>
            <a:off x="4953326" y="5449046"/>
            <a:ext cx="1107953" cy="943344"/>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a:solidFill>
                <a:srgbClr val="000000">
                  <a:lumMod val="50000"/>
                </a:srgbClr>
              </a:solidFill>
              <a:latin typeface="Segoe Light" pitchFamily="34" charset="0"/>
            </a:endParaRPr>
          </a:p>
        </p:txBody>
      </p:sp>
    </p:spTree>
    <p:extLst>
      <p:ext uri="{BB962C8B-B14F-4D97-AF65-F5344CB8AC3E}">
        <p14:creationId xmlns:p14="http://schemas.microsoft.com/office/powerpoint/2010/main" val="24828440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10800000">
            <a:off x="6224453" y="2366580"/>
            <a:ext cx="5612070" cy="3291213"/>
            <a:chOff x="5528185" y="3371460"/>
            <a:chExt cx="5502529" cy="3226972"/>
          </a:xfrm>
          <a:solidFill>
            <a:schemeClr val="tx2"/>
          </a:solidFill>
        </p:grpSpPr>
        <p:sp>
          <p:nvSpPr>
            <p:cNvPr id="10" name="Round Single Corner Rectangle 9"/>
            <p:cNvSpPr/>
            <p:nvPr/>
          </p:nvSpPr>
          <p:spPr>
            <a:xfrm>
              <a:off x="5528185" y="4136327"/>
              <a:ext cx="5502529" cy="2462105"/>
            </a:xfrm>
            <a:prstGeom prst="round1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 name="Right Triangle 10"/>
            <p:cNvSpPr/>
            <p:nvPr/>
          </p:nvSpPr>
          <p:spPr bwMode="auto">
            <a:xfrm rot="10800000" flipV="1">
              <a:off x="10349858" y="3371460"/>
              <a:ext cx="680854" cy="771635"/>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a:grpSpLocks noChangeAspect="1"/>
          </p:cNvGrpSpPr>
          <p:nvPr/>
        </p:nvGrpSpPr>
        <p:grpSpPr>
          <a:xfrm>
            <a:off x="1683555" y="50518"/>
            <a:ext cx="2935489" cy="6944007"/>
            <a:chOff x="411647" y="59691"/>
            <a:chExt cx="2853022" cy="6218833"/>
          </a:xfrm>
        </p:grpSpPr>
        <p:pic>
          <p:nvPicPr>
            <p:cNvPr id="4" name="Picture 3" descr="connections.png"/>
            <p:cNvPicPr>
              <a:picLocks noChangeAspect="1"/>
            </p:cNvPicPr>
            <p:nvPr/>
          </p:nvPicPr>
          <p:blipFill rotWithShape="1">
            <a:blip r:embed="rId3" cstate="screen">
              <a:alphaModFix amt="83000"/>
              <a:extLst>
                <a:ext uri="{28A0092B-C50C-407E-A947-70E740481C1C}">
                  <a14:useLocalDpi xmlns:a14="http://schemas.microsoft.com/office/drawing/2010/main"/>
                </a:ext>
              </a:extLst>
            </a:blip>
            <a:srcRect t="-2"/>
            <a:stretch/>
          </p:blipFill>
          <p:spPr>
            <a:xfrm>
              <a:off x="411647" y="3000562"/>
              <a:ext cx="2850596" cy="3277962"/>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797" y="59691"/>
              <a:ext cx="2852872" cy="2652380"/>
            </a:xfrm>
            <a:prstGeom prst="rect">
              <a:avLst/>
            </a:prstGeom>
          </p:spPr>
        </p:pic>
        <p:pic>
          <p:nvPicPr>
            <p:cNvPr id="6" name="Picture 5" descr="Facebook(1).eps"/>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11798" y="2756628"/>
              <a:ext cx="2850447" cy="991978"/>
            </a:xfrm>
            <a:prstGeom prst="rect">
              <a:avLst/>
            </a:prstGeom>
            <a:noFill/>
            <a:ln>
              <a:noFill/>
            </a:ln>
          </p:spPr>
        </p:pic>
      </p:grpSp>
      <p:sp>
        <p:nvSpPr>
          <p:cNvPr id="7" name="Title 1"/>
          <p:cNvSpPr txBox="1">
            <a:spLocks/>
          </p:cNvSpPr>
          <p:nvPr/>
        </p:nvSpPr>
        <p:spPr>
          <a:xfrm>
            <a:off x="6844977" y="3006695"/>
            <a:ext cx="4329550" cy="1243058"/>
          </a:xfrm>
          <a:prstGeom prst="rect">
            <a:avLst/>
          </a:prstGeom>
        </p:spPr>
        <p:txBody>
          <a:bodyPr anchor="ctr" anchorCtr="0"/>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507">
                <a:solidFill>
                  <a:srgbClr val="FFFFFF"/>
                </a:solidFill>
              </a:rPr>
              <a:t>955 million </a:t>
            </a:r>
          </a:p>
          <a:p>
            <a:r>
              <a:rPr sz="4080">
                <a:solidFill>
                  <a:srgbClr val="FFFFFF"/>
                </a:solidFill>
              </a:rPr>
              <a:t>ENGAGED USERS</a:t>
            </a:r>
            <a:endParaRPr sz="4488">
              <a:solidFill>
                <a:srgbClr val="FFFFFF"/>
              </a:solidFill>
            </a:endParaRPr>
          </a:p>
        </p:txBody>
      </p:sp>
      <p:sp>
        <p:nvSpPr>
          <p:cNvPr id="13" name="Freeform 14"/>
          <p:cNvSpPr>
            <a:spLocks noEditPoints="1"/>
          </p:cNvSpPr>
          <p:nvPr/>
        </p:nvSpPr>
        <p:spPr bwMode="black">
          <a:xfrm>
            <a:off x="5173341" y="5312272"/>
            <a:ext cx="825994" cy="874139"/>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a:solidFill>
                <a:srgbClr val="000000">
                  <a:lumMod val="50000"/>
                </a:srgbClr>
              </a:solidFill>
              <a:latin typeface="Segoe Light" pitchFamily="34" charset="0"/>
            </a:endParaRPr>
          </a:p>
        </p:txBody>
      </p:sp>
    </p:spTree>
    <p:extLst>
      <p:ext uri="{BB962C8B-B14F-4D97-AF65-F5344CB8AC3E}">
        <p14:creationId xmlns:p14="http://schemas.microsoft.com/office/powerpoint/2010/main" val="21270330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91392" y="50518"/>
            <a:ext cx="2935335" cy="2961672"/>
          </a:xfrm>
          <a:prstGeom prst="rect">
            <a:avLst/>
          </a:prstGeom>
        </p:spPr>
      </p:pic>
      <p:grpSp>
        <p:nvGrpSpPr>
          <p:cNvPr id="10" name="Group 9"/>
          <p:cNvGrpSpPr/>
          <p:nvPr/>
        </p:nvGrpSpPr>
        <p:grpSpPr>
          <a:xfrm rot="10800000">
            <a:off x="6224453" y="2366580"/>
            <a:ext cx="5612070" cy="3291213"/>
            <a:chOff x="5528185" y="3371460"/>
            <a:chExt cx="5502529" cy="3226972"/>
          </a:xfrm>
          <a:solidFill>
            <a:schemeClr val="tx2"/>
          </a:solidFill>
        </p:grpSpPr>
        <p:sp>
          <p:nvSpPr>
            <p:cNvPr id="11" name="Round Single Corner Rectangle 10"/>
            <p:cNvSpPr/>
            <p:nvPr/>
          </p:nvSpPr>
          <p:spPr>
            <a:xfrm>
              <a:off x="5528185" y="4136327"/>
              <a:ext cx="5502529" cy="2462105"/>
            </a:xfrm>
            <a:prstGeom prst="round1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2" name="Right Triangle 11"/>
            <p:cNvSpPr/>
            <p:nvPr/>
          </p:nvSpPr>
          <p:spPr bwMode="auto">
            <a:xfrm rot="10800000" flipV="1">
              <a:off x="10349858" y="3371460"/>
              <a:ext cx="680854" cy="771635"/>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3" name="Title 1"/>
          <p:cNvSpPr txBox="1">
            <a:spLocks/>
          </p:cNvSpPr>
          <p:nvPr/>
        </p:nvSpPr>
        <p:spPr>
          <a:xfrm>
            <a:off x="6844977" y="3006695"/>
            <a:ext cx="4329550" cy="1243058"/>
          </a:xfrm>
          <a:prstGeom prst="rect">
            <a:avLst/>
          </a:prstGeom>
        </p:spPr>
        <p:txBody>
          <a:bodyPr anchor="ctr" anchorCtr="0"/>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507">
                <a:solidFill>
                  <a:srgbClr val="FFFFFF"/>
                </a:solidFill>
              </a:rPr>
              <a:t>~25% </a:t>
            </a:r>
            <a:br>
              <a:rPr sz="5507">
                <a:solidFill>
                  <a:srgbClr val="FFFFFF"/>
                </a:solidFill>
              </a:rPr>
            </a:br>
            <a:r>
              <a:rPr sz="3264">
                <a:solidFill>
                  <a:srgbClr val="FFFFFF"/>
                </a:solidFill>
              </a:rPr>
              <a:t>OF ALL INTERNATIONAL CALL MINUTES</a:t>
            </a:r>
          </a:p>
        </p:txBody>
      </p:sp>
      <p:grpSp>
        <p:nvGrpSpPr>
          <p:cNvPr id="6" name="Group 5"/>
          <p:cNvGrpSpPr/>
          <p:nvPr/>
        </p:nvGrpSpPr>
        <p:grpSpPr>
          <a:xfrm>
            <a:off x="5347997" y="5331374"/>
            <a:ext cx="497692" cy="963482"/>
            <a:chOff x="5192256" y="5126332"/>
            <a:chExt cx="487978" cy="944676"/>
          </a:xfrm>
        </p:grpSpPr>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b="55000"/>
            <a:stretch/>
          </p:blipFill>
          <p:spPr>
            <a:xfrm>
              <a:off x="5286216" y="5491884"/>
              <a:ext cx="300059" cy="343484"/>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2256" y="5126332"/>
              <a:ext cx="487978" cy="944676"/>
            </a:xfrm>
            <a:prstGeom prst="rect">
              <a:avLst/>
            </a:prstGeom>
          </p:spPr>
        </p:pic>
      </p:grpSp>
      <p:pic>
        <p:nvPicPr>
          <p:cNvPr id="5" name="Picture 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19840" y="3057963"/>
            <a:ext cx="2891070" cy="1279619"/>
          </a:xfrm>
          <a:prstGeom prst="rect">
            <a:avLst/>
          </a:prstGeom>
        </p:spPr>
      </p:pic>
      <p:grpSp>
        <p:nvGrpSpPr>
          <p:cNvPr id="341" name="Group 340"/>
          <p:cNvGrpSpPr/>
          <p:nvPr/>
        </p:nvGrpSpPr>
        <p:grpSpPr>
          <a:xfrm>
            <a:off x="1695804" y="4226248"/>
            <a:ext cx="2960830" cy="2791608"/>
            <a:chOff x="1661840" y="4143757"/>
            <a:chExt cx="2903038" cy="2737119"/>
          </a:xfrm>
        </p:grpSpPr>
        <p:sp>
          <p:nvSpPr>
            <p:cNvPr id="342" name="Trapezoid 341"/>
            <p:cNvSpPr>
              <a:spLocks noChangeAspect="1"/>
            </p:cNvSpPr>
            <p:nvPr/>
          </p:nvSpPr>
          <p:spPr bwMode="auto">
            <a:xfrm rot="10800000">
              <a:off x="1685405" y="4171026"/>
              <a:ext cx="2850148" cy="2697781"/>
            </a:xfrm>
            <a:prstGeom prst="trapezoid">
              <a:avLst>
                <a:gd name="adj" fmla="val 17679"/>
              </a:avLst>
            </a:prstGeom>
            <a:gradFill>
              <a:gsLst>
                <a:gs pos="0">
                  <a:srgbClr val="0071BC">
                    <a:lumMod val="40000"/>
                    <a:lumOff val="60000"/>
                  </a:srgbClr>
                </a:gs>
                <a:gs pos="100000">
                  <a:srgbClr val="FFFFFF"/>
                </a:gs>
              </a:gsLst>
              <a:lin ang="5400000" scaled="1"/>
            </a:gra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defRPr/>
              </a:pPr>
              <a:endParaRPr lang="en-US" sz="2040" kern="0" spc="-39"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43" name="Group 342"/>
            <p:cNvGrpSpPr/>
            <p:nvPr/>
          </p:nvGrpSpPr>
          <p:grpSpPr>
            <a:xfrm>
              <a:off x="1661840" y="4143757"/>
              <a:ext cx="262148" cy="281694"/>
              <a:chOff x="10098722" y="4844264"/>
              <a:chExt cx="721677" cy="775485"/>
            </a:xfrm>
          </p:grpSpPr>
          <p:pic>
            <p:nvPicPr>
              <p:cNvPr id="50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4" name="Group 343"/>
            <p:cNvGrpSpPr/>
            <p:nvPr/>
          </p:nvGrpSpPr>
          <p:grpSpPr>
            <a:xfrm>
              <a:off x="2038250" y="5889012"/>
              <a:ext cx="262148" cy="281694"/>
              <a:chOff x="10098722" y="4844264"/>
              <a:chExt cx="721677" cy="775485"/>
            </a:xfrm>
          </p:grpSpPr>
          <p:pic>
            <p:nvPicPr>
              <p:cNvPr id="49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5" name="Group 344"/>
            <p:cNvGrpSpPr/>
            <p:nvPr/>
          </p:nvGrpSpPr>
          <p:grpSpPr>
            <a:xfrm>
              <a:off x="2281316" y="4297730"/>
              <a:ext cx="262148" cy="281694"/>
              <a:chOff x="10098722" y="4844264"/>
              <a:chExt cx="721677" cy="775485"/>
            </a:xfrm>
          </p:grpSpPr>
          <p:pic>
            <p:nvPicPr>
              <p:cNvPr id="49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6" name="Group 345"/>
            <p:cNvGrpSpPr/>
            <p:nvPr/>
          </p:nvGrpSpPr>
          <p:grpSpPr>
            <a:xfrm>
              <a:off x="1737122" y="4492808"/>
              <a:ext cx="262148" cy="281694"/>
              <a:chOff x="10098722" y="4844264"/>
              <a:chExt cx="721677" cy="775485"/>
            </a:xfrm>
          </p:grpSpPr>
          <p:pic>
            <p:nvPicPr>
              <p:cNvPr id="49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7" name="Group 346"/>
            <p:cNvGrpSpPr/>
            <p:nvPr/>
          </p:nvGrpSpPr>
          <p:grpSpPr>
            <a:xfrm>
              <a:off x="1812404" y="4841859"/>
              <a:ext cx="262148" cy="281694"/>
              <a:chOff x="10098722" y="4844264"/>
              <a:chExt cx="721677" cy="775485"/>
            </a:xfrm>
          </p:grpSpPr>
          <p:pic>
            <p:nvPicPr>
              <p:cNvPr id="49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8" name="Group 347"/>
            <p:cNvGrpSpPr/>
            <p:nvPr/>
          </p:nvGrpSpPr>
          <p:grpSpPr>
            <a:xfrm>
              <a:off x="2371046" y="5146983"/>
              <a:ext cx="262148" cy="281694"/>
              <a:chOff x="10098722" y="4844264"/>
              <a:chExt cx="721677" cy="775485"/>
            </a:xfrm>
          </p:grpSpPr>
          <p:pic>
            <p:nvPicPr>
              <p:cNvPr id="49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9" name="Group 348"/>
            <p:cNvGrpSpPr/>
            <p:nvPr/>
          </p:nvGrpSpPr>
          <p:grpSpPr>
            <a:xfrm>
              <a:off x="2389668" y="4809833"/>
              <a:ext cx="262148" cy="281694"/>
              <a:chOff x="10098722" y="4844264"/>
              <a:chExt cx="721677" cy="775485"/>
            </a:xfrm>
          </p:grpSpPr>
          <p:pic>
            <p:nvPicPr>
              <p:cNvPr id="48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0" name="Group 349"/>
            <p:cNvGrpSpPr/>
            <p:nvPr/>
          </p:nvGrpSpPr>
          <p:grpSpPr>
            <a:xfrm>
              <a:off x="1887686" y="5190910"/>
              <a:ext cx="262148" cy="281694"/>
              <a:chOff x="10098722" y="4844264"/>
              <a:chExt cx="721677" cy="775485"/>
            </a:xfrm>
          </p:grpSpPr>
          <p:pic>
            <p:nvPicPr>
              <p:cNvPr id="48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1" name="Group 350"/>
            <p:cNvGrpSpPr/>
            <p:nvPr/>
          </p:nvGrpSpPr>
          <p:grpSpPr>
            <a:xfrm>
              <a:off x="3433420" y="5249381"/>
              <a:ext cx="262148" cy="281694"/>
              <a:chOff x="10098722" y="4844264"/>
              <a:chExt cx="721677" cy="775485"/>
            </a:xfrm>
          </p:grpSpPr>
          <p:pic>
            <p:nvPicPr>
              <p:cNvPr id="48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2" name="Group 351"/>
            <p:cNvGrpSpPr/>
            <p:nvPr/>
          </p:nvGrpSpPr>
          <p:grpSpPr>
            <a:xfrm>
              <a:off x="2745581" y="5888114"/>
              <a:ext cx="262148" cy="281694"/>
              <a:chOff x="10098722" y="4844264"/>
              <a:chExt cx="721677" cy="775485"/>
            </a:xfrm>
          </p:grpSpPr>
          <p:pic>
            <p:nvPicPr>
              <p:cNvPr id="48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3" name="Group 352"/>
            <p:cNvGrpSpPr/>
            <p:nvPr/>
          </p:nvGrpSpPr>
          <p:grpSpPr>
            <a:xfrm>
              <a:off x="2855329" y="6118358"/>
              <a:ext cx="262148" cy="281694"/>
              <a:chOff x="10098722" y="4844264"/>
              <a:chExt cx="721677" cy="775485"/>
            </a:xfrm>
          </p:grpSpPr>
          <p:pic>
            <p:nvPicPr>
              <p:cNvPr id="48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4" name="Group 353"/>
            <p:cNvGrpSpPr/>
            <p:nvPr/>
          </p:nvGrpSpPr>
          <p:grpSpPr>
            <a:xfrm>
              <a:off x="4092223" y="5190910"/>
              <a:ext cx="262148" cy="281694"/>
              <a:chOff x="10098722" y="4844264"/>
              <a:chExt cx="721677" cy="775485"/>
            </a:xfrm>
          </p:grpSpPr>
          <p:pic>
            <p:nvPicPr>
              <p:cNvPr id="47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5" name="Group 354"/>
            <p:cNvGrpSpPr/>
            <p:nvPr/>
          </p:nvGrpSpPr>
          <p:grpSpPr>
            <a:xfrm>
              <a:off x="3490640" y="5972557"/>
              <a:ext cx="262148" cy="281694"/>
              <a:chOff x="10098722" y="4844264"/>
              <a:chExt cx="721677" cy="775485"/>
            </a:xfrm>
          </p:grpSpPr>
          <p:pic>
            <p:nvPicPr>
              <p:cNvPr id="47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6" name="Group 355"/>
            <p:cNvGrpSpPr/>
            <p:nvPr/>
          </p:nvGrpSpPr>
          <p:grpSpPr>
            <a:xfrm>
              <a:off x="2188817" y="6587114"/>
              <a:ext cx="262148" cy="281694"/>
              <a:chOff x="10098722" y="4844264"/>
              <a:chExt cx="721677" cy="775485"/>
            </a:xfrm>
          </p:grpSpPr>
          <p:pic>
            <p:nvPicPr>
              <p:cNvPr id="47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7" name="Group 356"/>
            <p:cNvGrpSpPr/>
            <p:nvPr/>
          </p:nvGrpSpPr>
          <p:grpSpPr>
            <a:xfrm>
              <a:off x="3834010" y="6238063"/>
              <a:ext cx="262148" cy="281694"/>
              <a:chOff x="10098722" y="4844264"/>
              <a:chExt cx="721677" cy="775485"/>
            </a:xfrm>
          </p:grpSpPr>
          <p:pic>
            <p:nvPicPr>
              <p:cNvPr id="47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8" name="Group 357"/>
            <p:cNvGrpSpPr/>
            <p:nvPr/>
          </p:nvGrpSpPr>
          <p:grpSpPr>
            <a:xfrm>
              <a:off x="3747939" y="6587114"/>
              <a:ext cx="262148" cy="281694"/>
              <a:chOff x="10098722" y="4844264"/>
              <a:chExt cx="721677" cy="775485"/>
            </a:xfrm>
          </p:grpSpPr>
          <p:pic>
            <p:nvPicPr>
              <p:cNvPr id="47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 name="Group 358"/>
            <p:cNvGrpSpPr/>
            <p:nvPr/>
          </p:nvGrpSpPr>
          <p:grpSpPr>
            <a:xfrm>
              <a:off x="3623076" y="4956134"/>
              <a:ext cx="262148" cy="281694"/>
              <a:chOff x="10098722" y="4844264"/>
              <a:chExt cx="721677" cy="775485"/>
            </a:xfrm>
          </p:grpSpPr>
          <p:pic>
            <p:nvPicPr>
              <p:cNvPr id="46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0" name="Group 359"/>
            <p:cNvGrpSpPr/>
            <p:nvPr/>
          </p:nvGrpSpPr>
          <p:grpSpPr>
            <a:xfrm>
              <a:off x="3032345" y="4425451"/>
              <a:ext cx="262148" cy="281694"/>
              <a:chOff x="10098722" y="4844264"/>
              <a:chExt cx="721677" cy="775485"/>
            </a:xfrm>
          </p:grpSpPr>
          <p:pic>
            <p:nvPicPr>
              <p:cNvPr id="46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1" name="Group 360"/>
            <p:cNvGrpSpPr/>
            <p:nvPr/>
          </p:nvGrpSpPr>
          <p:grpSpPr>
            <a:xfrm>
              <a:off x="4302730" y="4143757"/>
              <a:ext cx="262148" cy="281694"/>
              <a:chOff x="10098722" y="4844264"/>
              <a:chExt cx="721677" cy="775485"/>
            </a:xfrm>
          </p:grpSpPr>
          <p:pic>
            <p:nvPicPr>
              <p:cNvPr id="46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2" name="Group 361"/>
            <p:cNvGrpSpPr/>
            <p:nvPr/>
          </p:nvGrpSpPr>
          <p:grpSpPr>
            <a:xfrm>
              <a:off x="3406281" y="4634301"/>
              <a:ext cx="262148" cy="281694"/>
              <a:chOff x="10098722" y="4844264"/>
              <a:chExt cx="721677" cy="775485"/>
            </a:xfrm>
          </p:grpSpPr>
          <p:pic>
            <p:nvPicPr>
              <p:cNvPr id="46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3" name="Group 362"/>
            <p:cNvGrpSpPr/>
            <p:nvPr/>
          </p:nvGrpSpPr>
          <p:grpSpPr>
            <a:xfrm>
              <a:off x="1962968" y="5539961"/>
              <a:ext cx="262148" cy="281694"/>
              <a:chOff x="10098722" y="4844264"/>
              <a:chExt cx="721677" cy="775485"/>
            </a:xfrm>
          </p:grpSpPr>
          <p:pic>
            <p:nvPicPr>
              <p:cNvPr id="46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4" name="Group 363"/>
            <p:cNvGrpSpPr/>
            <p:nvPr/>
          </p:nvGrpSpPr>
          <p:grpSpPr>
            <a:xfrm>
              <a:off x="3739929" y="4450574"/>
              <a:ext cx="262148" cy="281694"/>
              <a:chOff x="10098722" y="4844264"/>
              <a:chExt cx="721677" cy="775485"/>
            </a:xfrm>
          </p:grpSpPr>
          <p:pic>
            <p:nvPicPr>
              <p:cNvPr id="45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5" name="Group 364"/>
            <p:cNvGrpSpPr/>
            <p:nvPr/>
          </p:nvGrpSpPr>
          <p:grpSpPr>
            <a:xfrm>
              <a:off x="2667035" y="4327109"/>
              <a:ext cx="262148" cy="281694"/>
              <a:chOff x="10098722" y="4844264"/>
              <a:chExt cx="721677" cy="775485"/>
            </a:xfrm>
          </p:grpSpPr>
          <p:pic>
            <p:nvPicPr>
              <p:cNvPr id="45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6" name="Group 365"/>
            <p:cNvGrpSpPr/>
            <p:nvPr/>
          </p:nvGrpSpPr>
          <p:grpSpPr>
            <a:xfrm>
              <a:off x="3920081" y="5889012"/>
              <a:ext cx="262148" cy="281694"/>
              <a:chOff x="10098722" y="4844264"/>
              <a:chExt cx="721677" cy="775485"/>
            </a:xfrm>
          </p:grpSpPr>
          <p:pic>
            <p:nvPicPr>
              <p:cNvPr id="45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7" name="Group 366"/>
            <p:cNvGrpSpPr/>
            <p:nvPr/>
          </p:nvGrpSpPr>
          <p:grpSpPr>
            <a:xfrm>
              <a:off x="2865028" y="4894204"/>
              <a:ext cx="262148" cy="281694"/>
              <a:chOff x="10098722" y="4844264"/>
              <a:chExt cx="721677" cy="775485"/>
            </a:xfrm>
          </p:grpSpPr>
          <p:pic>
            <p:nvPicPr>
              <p:cNvPr id="45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8" name="Group 367"/>
            <p:cNvGrpSpPr/>
            <p:nvPr/>
          </p:nvGrpSpPr>
          <p:grpSpPr>
            <a:xfrm>
              <a:off x="2702752" y="5197431"/>
              <a:ext cx="262148" cy="281694"/>
              <a:chOff x="10098722" y="4844264"/>
              <a:chExt cx="721677" cy="775485"/>
            </a:xfrm>
          </p:grpSpPr>
          <p:pic>
            <p:nvPicPr>
              <p:cNvPr id="45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69" name="Group 368"/>
            <p:cNvGrpSpPr/>
            <p:nvPr/>
          </p:nvGrpSpPr>
          <p:grpSpPr>
            <a:xfrm>
              <a:off x="2954758" y="5743457"/>
              <a:ext cx="262148" cy="281694"/>
              <a:chOff x="10098722" y="4844264"/>
              <a:chExt cx="721677" cy="775485"/>
            </a:xfrm>
          </p:grpSpPr>
          <p:pic>
            <p:nvPicPr>
              <p:cNvPr id="44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0" name="Group 369"/>
            <p:cNvGrpSpPr/>
            <p:nvPr/>
          </p:nvGrpSpPr>
          <p:grpSpPr>
            <a:xfrm>
              <a:off x="3129813" y="4719989"/>
              <a:ext cx="262148" cy="281694"/>
              <a:chOff x="10098722" y="4844264"/>
              <a:chExt cx="721677" cy="775485"/>
            </a:xfrm>
          </p:grpSpPr>
          <p:pic>
            <p:nvPicPr>
              <p:cNvPr id="44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1" name="Group 370"/>
            <p:cNvGrpSpPr/>
            <p:nvPr/>
          </p:nvGrpSpPr>
          <p:grpSpPr>
            <a:xfrm>
              <a:off x="2359514" y="5864718"/>
              <a:ext cx="262148" cy="281694"/>
              <a:chOff x="10098722" y="4844264"/>
              <a:chExt cx="721677" cy="775485"/>
            </a:xfrm>
          </p:grpSpPr>
          <p:pic>
            <p:nvPicPr>
              <p:cNvPr id="44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2" name="Group 371"/>
            <p:cNvGrpSpPr/>
            <p:nvPr/>
          </p:nvGrpSpPr>
          <p:grpSpPr>
            <a:xfrm>
              <a:off x="2113532" y="6238063"/>
              <a:ext cx="262148" cy="281694"/>
              <a:chOff x="10098722" y="4844264"/>
              <a:chExt cx="721677" cy="775485"/>
            </a:xfrm>
          </p:grpSpPr>
          <p:pic>
            <p:nvPicPr>
              <p:cNvPr id="44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3" name="Group 372"/>
            <p:cNvGrpSpPr/>
            <p:nvPr/>
          </p:nvGrpSpPr>
          <p:grpSpPr>
            <a:xfrm>
              <a:off x="2510541" y="6548058"/>
              <a:ext cx="262148" cy="281694"/>
              <a:chOff x="10098722" y="4844264"/>
              <a:chExt cx="721677" cy="775485"/>
            </a:xfrm>
          </p:grpSpPr>
          <p:pic>
            <p:nvPicPr>
              <p:cNvPr id="44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4" name="Group 373"/>
            <p:cNvGrpSpPr/>
            <p:nvPr/>
          </p:nvGrpSpPr>
          <p:grpSpPr>
            <a:xfrm>
              <a:off x="3425972" y="6280350"/>
              <a:ext cx="262148" cy="281694"/>
              <a:chOff x="10098722" y="4844264"/>
              <a:chExt cx="721677" cy="775485"/>
            </a:xfrm>
          </p:grpSpPr>
          <p:pic>
            <p:nvPicPr>
              <p:cNvPr id="43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5" name="Group 374"/>
            <p:cNvGrpSpPr/>
            <p:nvPr/>
          </p:nvGrpSpPr>
          <p:grpSpPr>
            <a:xfrm>
              <a:off x="3065879" y="5158911"/>
              <a:ext cx="262148" cy="281694"/>
              <a:chOff x="10098722" y="4844264"/>
              <a:chExt cx="721677" cy="775485"/>
            </a:xfrm>
          </p:grpSpPr>
          <p:pic>
            <p:nvPicPr>
              <p:cNvPr id="43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6" name="Group 375"/>
            <p:cNvGrpSpPr/>
            <p:nvPr/>
          </p:nvGrpSpPr>
          <p:grpSpPr>
            <a:xfrm>
              <a:off x="3006966" y="5462138"/>
              <a:ext cx="262148" cy="281694"/>
              <a:chOff x="10098722" y="4844264"/>
              <a:chExt cx="721677" cy="775485"/>
            </a:xfrm>
          </p:grpSpPr>
          <p:pic>
            <p:nvPicPr>
              <p:cNvPr id="43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7" name="Group 376"/>
            <p:cNvGrpSpPr/>
            <p:nvPr/>
          </p:nvGrpSpPr>
          <p:grpSpPr>
            <a:xfrm>
              <a:off x="3155609" y="6008164"/>
              <a:ext cx="262148" cy="281694"/>
              <a:chOff x="10098722" y="4844264"/>
              <a:chExt cx="721677" cy="775485"/>
            </a:xfrm>
          </p:grpSpPr>
          <p:pic>
            <p:nvPicPr>
              <p:cNvPr id="43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8" name="Group 377"/>
            <p:cNvGrpSpPr/>
            <p:nvPr/>
          </p:nvGrpSpPr>
          <p:grpSpPr>
            <a:xfrm>
              <a:off x="4006152" y="5539961"/>
              <a:ext cx="262148" cy="281694"/>
              <a:chOff x="10098722" y="4844264"/>
              <a:chExt cx="721677" cy="775485"/>
            </a:xfrm>
          </p:grpSpPr>
          <p:pic>
            <p:nvPicPr>
              <p:cNvPr id="43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9" name="Group 378"/>
            <p:cNvGrpSpPr/>
            <p:nvPr/>
          </p:nvGrpSpPr>
          <p:grpSpPr>
            <a:xfrm>
              <a:off x="4264365" y="4492808"/>
              <a:ext cx="262148" cy="281694"/>
              <a:chOff x="10098722" y="4844264"/>
              <a:chExt cx="721677" cy="775485"/>
            </a:xfrm>
          </p:grpSpPr>
          <p:pic>
            <p:nvPicPr>
              <p:cNvPr id="42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0" name="Group 379"/>
            <p:cNvGrpSpPr/>
            <p:nvPr/>
          </p:nvGrpSpPr>
          <p:grpSpPr>
            <a:xfrm>
              <a:off x="4178294" y="4841859"/>
              <a:ext cx="262148" cy="281694"/>
              <a:chOff x="10098722" y="4844264"/>
              <a:chExt cx="721677" cy="775485"/>
            </a:xfrm>
          </p:grpSpPr>
          <p:pic>
            <p:nvPicPr>
              <p:cNvPr id="42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1" name="Group 380"/>
            <p:cNvGrpSpPr/>
            <p:nvPr/>
          </p:nvGrpSpPr>
          <p:grpSpPr>
            <a:xfrm>
              <a:off x="2860643" y="6599182"/>
              <a:ext cx="262148" cy="281694"/>
              <a:chOff x="10098722" y="4844264"/>
              <a:chExt cx="721677" cy="775485"/>
            </a:xfrm>
          </p:grpSpPr>
          <p:pic>
            <p:nvPicPr>
              <p:cNvPr id="42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2" name="Group 381"/>
            <p:cNvGrpSpPr/>
            <p:nvPr/>
          </p:nvGrpSpPr>
          <p:grpSpPr>
            <a:xfrm>
              <a:off x="3624757" y="5659806"/>
              <a:ext cx="262148" cy="281694"/>
              <a:chOff x="10098722" y="4844264"/>
              <a:chExt cx="721677" cy="775485"/>
            </a:xfrm>
          </p:grpSpPr>
          <p:pic>
            <p:nvPicPr>
              <p:cNvPr id="42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3" name="Group 382"/>
            <p:cNvGrpSpPr/>
            <p:nvPr/>
          </p:nvGrpSpPr>
          <p:grpSpPr>
            <a:xfrm>
              <a:off x="3944932" y="4241293"/>
              <a:ext cx="262148" cy="281694"/>
              <a:chOff x="10098722" y="4844264"/>
              <a:chExt cx="721677" cy="775485"/>
            </a:xfrm>
          </p:grpSpPr>
          <p:pic>
            <p:nvPicPr>
              <p:cNvPr id="42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4" name="Group 383"/>
            <p:cNvGrpSpPr/>
            <p:nvPr/>
          </p:nvGrpSpPr>
          <p:grpSpPr>
            <a:xfrm>
              <a:off x="3882603" y="4734680"/>
              <a:ext cx="262148" cy="281694"/>
              <a:chOff x="10098722" y="4844264"/>
              <a:chExt cx="721677" cy="775485"/>
            </a:xfrm>
          </p:grpSpPr>
          <p:pic>
            <p:nvPicPr>
              <p:cNvPr id="41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5" name="Group 384"/>
            <p:cNvGrpSpPr/>
            <p:nvPr/>
          </p:nvGrpSpPr>
          <p:grpSpPr>
            <a:xfrm>
              <a:off x="2150242" y="4728081"/>
              <a:ext cx="262148" cy="281694"/>
              <a:chOff x="10098722" y="4844264"/>
              <a:chExt cx="721677" cy="775485"/>
            </a:xfrm>
          </p:grpSpPr>
          <p:pic>
            <p:nvPicPr>
              <p:cNvPr id="41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6" name="Group 385"/>
            <p:cNvGrpSpPr/>
            <p:nvPr/>
          </p:nvGrpSpPr>
          <p:grpSpPr>
            <a:xfrm>
              <a:off x="2280363" y="5479125"/>
              <a:ext cx="262148" cy="281694"/>
              <a:chOff x="10098722" y="4844264"/>
              <a:chExt cx="721677" cy="775485"/>
            </a:xfrm>
          </p:grpSpPr>
          <p:pic>
            <p:nvPicPr>
              <p:cNvPr id="41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7" name="Group 386"/>
            <p:cNvGrpSpPr/>
            <p:nvPr/>
          </p:nvGrpSpPr>
          <p:grpSpPr>
            <a:xfrm>
              <a:off x="2613554" y="4665057"/>
              <a:ext cx="262148" cy="281694"/>
              <a:chOff x="10098722" y="4844264"/>
              <a:chExt cx="721677" cy="775485"/>
            </a:xfrm>
          </p:grpSpPr>
          <p:pic>
            <p:nvPicPr>
              <p:cNvPr id="41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8" name="Group 387"/>
            <p:cNvGrpSpPr/>
            <p:nvPr/>
          </p:nvGrpSpPr>
          <p:grpSpPr>
            <a:xfrm>
              <a:off x="1976953" y="4284604"/>
              <a:ext cx="262148" cy="281694"/>
              <a:chOff x="10098722" y="4844264"/>
              <a:chExt cx="721677" cy="775485"/>
            </a:xfrm>
          </p:grpSpPr>
          <p:pic>
            <p:nvPicPr>
              <p:cNvPr id="41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9" name="Group 388"/>
            <p:cNvGrpSpPr/>
            <p:nvPr/>
          </p:nvGrpSpPr>
          <p:grpSpPr>
            <a:xfrm>
              <a:off x="3445977" y="4307473"/>
              <a:ext cx="262148" cy="281694"/>
              <a:chOff x="10098722" y="4844264"/>
              <a:chExt cx="721677" cy="775485"/>
            </a:xfrm>
          </p:grpSpPr>
          <p:pic>
            <p:nvPicPr>
              <p:cNvPr id="40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0" name="Group 389"/>
            <p:cNvGrpSpPr/>
            <p:nvPr/>
          </p:nvGrpSpPr>
          <p:grpSpPr>
            <a:xfrm>
              <a:off x="3764267" y="5260248"/>
              <a:ext cx="262148" cy="281694"/>
              <a:chOff x="10098722" y="4844264"/>
              <a:chExt cx="721677" cy="775485"/>
            </a:xfrm>
          </p:grpSpPr>
          <p:pic>
            <p:nvPicPr>
              <p:cNvPr id="40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1" name="Group 390"/>
            <p:cNvGrpSpPr/>
            <p:nvPr/>
          </p:nvGrpSpPr>
          <p:grpSpPr>
            <a:xfrm>
              <a:off x="2470182" y="6247327"/>
              <a:ext cx="262148" cy="281694"/>
              <a:chOff x="10098722" y="4844264"/>
              <a:chExt cx="721677" cy="775485"/>
            </a:xfrm>
          </p:grpSpPr>
          <p:pic>
            <p:nvPicPr>
              <p:cNvPr id="404"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5"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2" name="Group 391"/>
            <p:cNvGrpSpPr/>
            <p:nvPr/>
          </p:nvGrpSpPr>
          <p:grpSpPr>
            <a:xfrm>
              <a:off x="3286683" y="5683279"/>
              <a:ext cx="262148" cy="281694"/>
              <a:chOff x="10098722" y="4844264"/>
              <a:chExt cx="721677" cy="775485"/>
            </a:xfrm>
          </p:grpSpPr>
          <p:pic>
            <p:nvPicPr>
              <p:cNvPr id="402"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3"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3" name="Group 392"/>
            <p:cNvGrpSpPr/>
            <p:nvPr/>
          </p:nvGrpSpPr>
          <p:grpSpPr>
            <a:xfrm>
              <a:off x="2598495" y="5506396"/>
              <a:ext cx="262148" cy="281694"/>
              <a:chOff x="10098722" y="4844264"/>
              <a:chExt cx="721677" cy="775485"/>
            </a:xfrm>
          </p:grpSpPr>
          <p:pic>
            <p:nvPicPr>
              <p:cNvPr id="400"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1"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4" name="Group 393"/>
            <p:cNvGrpSpPr/>
            <p:nvPr/>
          </p:nvGrpSpPr>
          <p:grpSpPr>
            <a:xfrm>
              <a:off x="3339211" y="6543525"/>
              <a:ext cx="262148" cy="281694"/>
              <a:chOff x="10098722" y="4844264"/>
              <a:chExt cx="721677" cy="775485"/>
            </a:xfrm>
          </p:grpSpPr>
          <p:pic>
            <p:nvPicPr>
              <p:cNvPr id="398"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95" name="Group 394"/>
            <p:cNvGrpSpPr/>
            <p:nvPr/>
          </p:nvGrpSpPr>
          <p:grpSpPr>
            <a:xfrm>
              <a:off x="3048000" y="6280350"/>
              <a:ext cx="262148" cy="281694"/>
              <a:chOff x="10098722" y="4844264"/>
              <a:chExt cx="721677" cy="775485"/>
            </a:xfrm>
          </p:grpSpPr>
          <p:pic>
            <p:nvPicPr>
              <p:cNvPr id="396" name="Picture 5"/>
              <p:cNvPicPr>
                <a:picLocks noChangeAspect="1" noChangeArrowheads="1"/>
              </p:cNvPicPr>
              <p:nvPr/>
            </p:nvPicPr>
            <p:blipFill rotWithShape="1">
              <a:blip r:embed="rId7" cstate="print">
                <a:duotone>
                  <a:prstClr val="black"/>
                  <a:srgbClr val="0071BC">
                    <a:tint val="45000"/>
                    <a:satMod val="400000"/>
                  </a:srgbClr>
                </a:duotone>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7" name="Picture 4"/>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l="31967" t="23715" r="34093" b="38032"/>
              <a:stretch/>
            </p:blipFill>
            <p:spPr bwMode="auto">
              <a:xfrm>
                <a:off x="10243328" y="4919340"/>
                <a:ext cx="408323" cy="589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1175895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 y="1058862"/>
            <a:ext cx="12436474" cy="1128450"/>
          </a:xfrm>
          <a:prstGeom prst="rect">
            <a:avLst/>
          </a:prstGeom>
        </p:spPr>
        <p:txBody>
          <a:bodyPr vert="horz" wrap="square" lIns="0" tIns="0" rIns="0" bIns="0" rtlCol="0">
            <a:spAutoFit/>
          </a:bodyPr>
          <a:lstStyle/>
          <a:p>
            <a:pPr algn="ctr">
              <a:lnSpc>
                <a:spcPts val="8159"/>
              </a:lnSpc>
            </a:pPr>
            <a:r>
              <a:rPr lang="en-US" sz="11700" spc="-102" dirty="0">
                <a:ln w="3175">
                  <a:noFill/>
                </a:ln>
                <a:solidFill>
                  <a:srgbClr val="012654"/>
                </a:solidFill>
                <a:latin typeface="Segoe UI Light"/>
                <a:cs typeface="Segoe Light"/>
              </a:rPr>
              <a:t>t</a:t>
            </a:r>
            <a:r>
              <a:rPr lang="en-US" sz="11700" spc="-102" dirty="0" smtClean="0">
                <a:ln w="3175">
                  <a:noFill/>
                </a:ln>
                <a:solidFill>
                  <a:srgbClr val="012654"/>
                </a:solidFill>
                <a:latin typeface="Segoe UI Light"/>
                <a:cs typeface="Segoe Light"/>
              </a:rPr>
              <a:t>oday’s expectations</a:t>
            </a:r>
            <a:endParaRPr lang="en-US" sz="11700" spc="-102" dirty="0">
              <a:ln w="3175">
                <a:noFill/>
              </a:ln>
              <a:solidFill>
                <a:srgbClr val="012654"/>
              </a:solidFill>
              <a:latin typeface="Segoe UI Light"/>
              <a:cs typeface="Segoe Light"/>
            </a:endParaRPr>
          </a:p>
        </p:txBody>
      </p:sp>
      <p:sp>
        <p:nvSpPr>
          <p:cNvPr id="8" name="Rectangle 7"/>
          <p:cNvSpPr/>
          <p:nvPr/>
        </p:nvSpPr>
        <p:spPr>
          <a:xfrm>
            <a:off x="4289323" y="3268662"/>
            <a:ext cx="3124200" cy="830997"/>
          </a:xfrm>
          <a:prstGeom prst="rect">
            <a:avLst/>
          </a:prstGeom>
        </p:spPr>
        <p:txBody>
          <a:bodyPr wrap="square">
            <a:spAutoFit/>
          </a:bodyPr>
          <a:lstStyle/>
          <a:p>
            <a:pPr algn="ctr">
              <a:lnSpc>
                <a:spcPct val="80000"/>
              </a:lnSpc>
            </a:pPr>
            <a:r>
              <a:rPr lang="en-US" sz="6000" spc="-102" dirty="0" smtClean="0">
                <a:solidFill>
                  <a:srgbClr val="012654"/>
                </a:solidFill>
                <a:latin typeface="Segoe UI Light" pitchFamily="34" charset="0"/>
              </a:rPr>
              <a:t>mobile</a:t>
            </a:r>
            <a:endParaRPr lang="en-US" sz="6000" spc="-102" dirty="0">
              <a:solidFill>
                <a:srgbClr val="012654"/>
              </a:solidFill>
              <a:latin typeface="Segoe UI Light" pitchFamily="34" charset="0"/>
            </a:endParaRPr>
          </a:p>
        </p:txBody>
      </p:sp>
      <p:sp>
        <p:nvSpPr>
          <p:cNvPr id="9" name="Rectangle 8"/>
          <p:cNvSpPr/>
          <p:nvPr/>
        </p:nvSpPr>
        <p:spPr>
          <a:xfrm>
            <a:off x="7577880" y="3268661"/>
            <a:ext cx="3124200" cy="830997"/>
          </a:xfrm>
          <a:prstGeom prst="rect">
            <a:avLst/>
          </a:prstGeom>
        </p:spPr>
        <p:txBody>
          <a:bodyPr wrap="square">
            <a:spAutoFit/>
          </a:bodyPr>
          <a:lstStyle/>
          <a:p>
            <a:pPr algn="ctr">
              <a:lnSpc>
                <a:spcPct val="80000"/>
              </a:lnSpc>
            </a:pPr>
            <a:r>
              <a:rPr lang="en-US" sz="6000" spc="-102" dirty="0" smtClean="0">
                <a:solidFill>
                  <a:srgbClr val="012654"/>
                </a:solidFill>
                <a:latin typeface="Segoe UI Light" pitchFamily="34" charset="0"/>
              </a:rPr>
              <a:t>usable</a:t>
            </a:r>
            <a:endParaRPr lang="en-US" sz="6000" spc="-102" dirty="0">
              <a:solidFill>
                <a:srgbClr val="012654"/>
              </a:solidFill>
              <a:latin typeface="Segoe UI Light" pitchFamily="34" charset="0"/>
            </a:endParaRPr>
          </a:p>
        </p:txBody>
      </p:sp>
      <p:sp>
        <p:nvSpPr>
          <p:cNvPr id="10" name="Rectangle 9"/>
          <p:cNvSpPr/>
          <p:nvPr/>
        </p:nvSpPr>
        <p:spPr>
          <a:xfrm>
            <a:off x="2801194" y="4378154"/>
            <a:ext cx="3124200" cy="830997"/>
          </a:xfrm>
          <a:prstGeom prst="rect">
            <a:avLst/>
          </a:prstGeom>
        </p:spPr>
        <p:txBody>
          <a:bodyPr wrap="square">
            <a:spAutoFit/>
          </a:bodyPr>
          <a:lstStyle/>
          <a:p>
            <a:pPr algn="ctr">
              <a:lnSpc>
                <a:spcPct val="80000"/>
              </a:lnSpc>
            </a:pPr>
            <a:r>
              <a:rPr lang="en-US" sz="6000" spc="-102" dirty="0" smtClean="0">
                <a:solidFill>
                  <a:srgbClr val="012654"/>
                </a:solidFill>
                <a:latin typeface="Segoe UI Light" pitchFamily="34" charset="0"/>
              </a:rPr>
              <a:t>cross-org</a:t>
            </a:r>
            <a:endParaRPr lang="en-US" sz="6000" spc="-102" dirty="0">
              <a:solidFill>
                <a:srgbClr val="012654"/>
              </a:solidFill>
              <a:latin typeface="Segoe UI Light" pitchFamily="34" charset="0"/>
            </a:endParaRPr>
          </a:p>
        </p:txBody>
      </p:sp>
      <p:sp>
        <p:nvSpPr>
          <p:cNvPr id="3" name="Oval 2"/>
          <p:cNvSpPr/>
          <p:nvPr/>
        </p:nvSpPr>
        <p:spPr bwMode="auto">
          <a:xfrm>
            <a:off x="1722437" y="2506662"/>
            <a:ext cx="8458200" cy="3962400"/>
          </a:xfrm>
          <a:prstGeom prst="ellipse">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a:xfrm>
            <a:off x="1265237" y="3268662"/>
            <a:ext cx="3124200" cy="830997"/>
          </a:xfrm>
          <a:prstGeom prst="rect">
            <a:avLst/>
          </a:prstGeom>
        </p:spPr>
        <p:txBody>
          <a:bodyPr wrap="square">
            <a:spAutoFit/>
          </a:bodyPr>
          <a:lstStyle/>
          <a:p>
            <a:pPr algn="ctr">
              <a:lnSpc>
                <a:spcPct val="80000"/>
              </a:lnSpc>
            </a:pPr>
            <a:r>
              <a:rPr lang="en-US" sz="6000" i="1" spc="-102" dirty="0" smtClean="0">
                <a:solidFill>
                  <a:srgbClr val="012654"/>
                </a:solidFill>
                <a:latin typeface="Segoe UI Light" pitchFamily="34" charset="0"/>
              </a:rPr>
              <a:t>speed</a:t>
            </a:r>
            <a:endParaRPr lang="en-US" sz="6000" i="1" spc="-102" dirty="0">
              <a:solidFill>
                <a:srgbClr val="012654"/>
              </a:solidFill>
              <a:latin typeface="Segoe UI Light" pitchFamily="34" charset="0"/>
            </a:endParaRPr>
          </a:p>
        </p:txBody>
      </p:sp>
      <p:sp>
        <p:nvSpPr>
          <p:cNvPr id="13" name="Rectangle 12"/>
          <p:cNvSpPr/>
          <p:nvPr/>
        </p:nvSpPr>
        <p:spPr>
          <a:xfrm>
            <a:off x="6047069" y="4246085"/>
            <a:ext cx="3124200" cy="1175706"/>
          </a:xfrm>
          <a:prstGeom prst="rect">
            <a:avLst/>
          </a:prstGeom>
        </p:spPr>
        <p:txBody>
          <a:bodyPr wrap="square">
            <a:spAutoFit/>
          </a:bodyPr>
          <a:lstStyle/>
          <a:p>
            <a:pPr algn="ctr">
              <a:lnSpc>
                <a:spcPct val="80000"/>
              </a:lnSpc>
            </a:pPr>
            <a:r>
              <a:rPr lang="en-US" sz="8800" spc="-102" dirty="0" smtClean="0">
                <a:solidFill>
                  <a:srgbClr val="012654"/>
                </a:solidFill>
                <a:latin typeface="Segoe UI Light" pitchFamily="34" charset="0"/>
              </a:rPr>
              <a:t>social</a:t>
            </a:r>
            <a:endParaRPr lang="en-US" sz="8800" spc="-102" dirty="0">
              <a:solidFill>
                <a:srgbClr val="012654"/>
              </a:solidFill>
              <a:latin typeface="Segoe UI Light" pitchFamily="34" charset="0"/>
            </a:endParaRPr>
          </a:p>
        </p:txBody>
      </p:sp>
    </p:spTree>
    <p:extLst>
      <p:ext uri="{BB962C8B-B14F-4D97-AF65-F5344CB8AC3E}">
        <p14:creationId xmlns:p14="http://schemas.microsoft.com/office/powerpoint/2010/main" val="2898110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14409" t="20100" r="64845" b="56209"/>
          <a:stretch/>
        </p:blipFill>
        <p:spPr>
          <a:xfrm flipH="1">
            <a:off x="190946" y="2741169"/>
            <a:ext cx="3512320" cy="2232007"/>
          </a:xfrm>
          <a:prstGeom prst="rect">
            <a:avLst/>
          </a:prstGeom>
        </p:spPr>
      </p:pic>
      <p:pic>
        <p:nvPicPr>
          <p:cNvPr id="60" name="Picture 59"/>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40624" t="20100" r="1814" b="56209"/>
          <a:stretch/>
        </p:blipFill>
        <p:spPr>
          <a:xfrm flipH="1">
            <a:off x="3261790" y="2742892"/>
            <a:ext cx="9631803" cy="2206061"/>
          </a:xfrm>
          <a:prstGeom prst="rect">
            <a:avLst/>
          </a:prstGeom>
        </p:spPr>
      </p:pic>
      <p:grpSp>
        <p:nvGrpSpPr>
          <p:cNvPr id="170" name="Group 169"/>
          <p:cNvGrpSpPr/>
          <p:nvPr/>
        </p:nvGrpSpPr>
        <p:grpSpPr>
          <a:xfrm>
            <a:off x="216223" y="495150"/>
            <a:ext cx="5995400" cy="5860346"/>
            <a:chOff x="211138" y="517358"/>
            <a:chExt cx="5878377" cy="5745959"/>
          </a:xfrm>
        </p:grpSpPr>
        <p:cxnSp>
          <p:nvCxnSpPr>
            <p:cNvPr id="171" name="Straight Connector 170"/>
            <p:cNvCxnSpPr/>
            <p:nvPr/>
          </p:nvCxnSpPr>
          <p:spPr>
            <a:xfrm flipH="1">
              <a:off x="211142" y="517358"/>
              <a:ext cx="221078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211138" y="517358"/>
              <a:ext cx="0" cy="574595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flipV="1">
              <a:off x="211138" y="6242556"/>
              <a:ext cx="5878377" cy="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74" name="Group 173"/>
          <p:cNvGrpSpPr/>
          <p:nvPr/>
        </p:nvGrpSpPr>
        <p:grpSpPr>
          <a:xfrm flipH="1">
            <a:off x="6211623" y="495150"/>
            <a:ext cx="6007164" cy="5860346"/>
            <a:chOff x="196225" y="517358"/>
            <a:chExt cx="5889911" cy="5745959"/>
          </a:xfrm>
        </p:grpSpPr>
        <p:cxnSp>
          <p:nvCxnSpPr>
            <p:cNvPr id="175" name="Straight Connector 174"/>
            <p:cNvCxnSpPr/>
            <p:nvPr/>
          </p:nvCxnSpPr>
          <p:spPr>
            <a:xfrm flipH="1">
              <a:off x="199849" y="517358"/>
              <a:ext cx="2275748"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211138" y="517358"/>
              <a:ext cx="0" cy="574595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96225" y="6242556"/>
              <a:ext cx="5889911"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78" name="Title 1"/>
          <p:cNvSpPr txBox="1">
            <a:spLocks/>
          </p:cNvSpPr>
          <p:nvPr/>
        </p:nvSpPr>
        <p:spPr>
          <a:xfrm>
            <a:off x="521826" y="186246"/>
            <a:ext cx="11373924" cy="704387"/>
          </a:xfrm>
          <a:prstGeom prst="rect">
            <a:avLst/>
          </a:prstGeom>
        </p:spPr>
        <p:txBody>
          <a:bodyPr vert="horz" wrap="square" lIns="0" tIns="0" rIns="0" bIns="0" rtlCol="0" anchor="t">
            <a:spAutoFit/>
          </a:bodyPr>
          <a:lstStyle>
            <a:lvl1pPr algn="l" defTabSz="808406" rtl="0" eaLnBrk="1" latinLnBrk="0" hangingPunct="1">
              <a:lnSpc>
                <a:spcPct val="90000"/>
              </a:lnSpc>
              <a:spcBef>
                <a:spcPct val="0"/>
              </a:spcBef>
              <a:buNone/>
              <a:defRPr lang="en-US" sz="4774" b="0" kern="1200" cap="none" spc="-89"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defTabSz="932597">
              <a:lnSpc>
                <a:spcPct val="100000"/>
              </a:lnSpc>
              <a:spcBef>
                <a:spcPts val="0"/>
              </a:spcBef>
            </a:pPr>
            <a:r>
              <a:rPr sz="4488" b="1" spc="0">
                <a:ln>
                  <a:noFill/>
                </a:ln>
                <a:solidFill>
                  <a:srgbClr val="012654"/>
                </a:solidFill>
              </a:rPr>
              <a:t>TRANSFORM YOUR BUSINESS</a:t>
            </a:r>
          </a:p>
        </p:txBody>
      </p:sp>
      <p:sp>
        <p:nvSpPr>
          <p:cNvPr id="109" name="Rectangle 108"/>
          <p:cNvSpPr/>
          <p:nvPr/>
        </p:nvSpPr>
        <p:spPr bwMode="auto">
          <a:xfrm>
            <a:off x="6576972" y="1459099"/>
            <a:ext cx="5230556" cy="88094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spc="-5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platform IT needs</a:t>
            </a:r>
          </a:p>
        </p:txBody>
      </p:sp>
      <p:sp>
        <p:nvSpPr>
          <p:cNvPr id="110" name="Rectangle 109"/>
          <p:cNvSpPr/>
          <p:nvPr/>
        </p:nvSpPr>
        <p:spPr bwMode="auto">
          <a:xfrm>
            <a:off x="612272" y="1441813"/>
            <a:ext cx="5235399" cy="8982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spc="-5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experiences people want</a:t>
            </a:r>
          </a:p>
        </p:txBody>
      </p:sp>
      <p:sp>
        <p:nvSpPr>
          <p:cNvPr id="111" name="TextBox 110"/>
          <p:cNvSpPr txBox="1"/>
          <p:nvPr/>
        </p:nvSpPr>
        <p:spPr>
          <a:xfrm>
            <a:off x="5987551" y="1506726"/>
            <a:ext cx="452872" cy="768409"/>
          </a:xfrm>
          <a:prstGeom prst="rect">
            <a:avLst/>
          </a:prstGeom>
          <a:noFill/>
        </p:spPr>
        <p:txBody>
          <a:bodyPr wrap="none" lIns="0" tIns="0" rIns="0" bIns="0" rtlCol="0" anchor="ctr" anchorCtr="0">
            <a:spAutoFit/>
          </a:bodyPr>
          <a:lstStyle/>
          <a:p>
            <a:r>
              <a:rPr lang="en-US" sz="4896" b="1" dirty="0">
                <a:solidFill>
                  <a:srgbClr val="0071BC"/>
                </a:solidFill>
                <a:ea typeface="Segoe UI" pitchFamily="34" charset="0"/>
                <a:cs typeface="Segoe UI" pitchFamily="34" charset="0"/>
              </a:rPr>
              <a:t>+</a:t>
            </a:r>
            <a:endParaRPr lang="en-US" sz="4080" b="1" dirty="0">
              <a:solidFill>
                <a:srgbClr val="0071BC"/>
              </a:solidFill>
              <a:ea typeface="Segoe UI" pitchFamily="34" charset="0"/>
              <a:cs typeface="Segoe UI" pitchFamily="34" charset="0"/>
            </a:endParaRPr>
          </a:p>
        </p:txBody>
      </p:sp>
      <p:sp>
        <p:nvSpPr>
          <p:cNvPr id="122" name="TextBox 121"/>
          <p:cNvSpPr txBox="1"/>
          <p:nvPr/>
        </p:nvSpPr>
        <p:spPr>
          <a:xfrm>
            <a:off x="6806901" y="5184806"/>
            <a:ext cx="5000628" cy="672408"/>
          </a:xfrm>
          <a:prstGeom prst="rect">
            <a:avLst/>
          </a:prstGeom>
          <a:noFill/>
          <a:ln>
            <a:noFill/>
          </a:ln>
        </p:spPr>
        <p:txBody>
          <a:bodyPr wrap="square" lIns="0" tIns="0" rIns="0" bIns="0" rtlCol="0">
            <a:spAutoFit/>
          </a:bodyPr>
          <a:lstStyle/>
          <a:p>
            <a:pPr algn="ctr"/>
            <a:r>
              <a:rPr lang="en-US" sz="2142" dirty="0">
                <a:solidFill>
                  <a:srgbClr val="012654"/>
                </a:solidFill>
                <a:latin typeface="Segoe UI Light" panose="020B0502040204020203" pitchFamily="34" charset="0"/>
                <a:ea typeface="Segoe UI" pitchFamily="34" charset="0"/>
                <a:cs typeface="Segoe UI Light" panose="020B0502040204020203" pitchFamily="34" charset="0"/>
              </a:rPr>
              <a:t>Enterprise-class platform you can rely on for security,  management and compliance</a:t>
            </a:r>
          </a:p>
        </p:txBody>
      </p:sp>
      <p:sp>
        <p:nvSpPr>
          <p:cNvPr id="129" name="TextBox 128"/>
          <p:cNvSpPr txBox="1"/>
          <p:nvPr/>
        </p:nvSpPr>
        <p:spPr>
          <a:xfrm>
            <a:off x="514105" y="5184808"/>
            <a:ext cx="5819976" cy="672408"/>
          </a:xfrm>
          <a:prstGeom prst="rect">
            <a:avLst/>
          </a:prstGeom>
          <a:noFill/>
        </p:spPr>
        <p:txBody>
          <a:bodyPr wrap="square" lIns="0" tIns="0" rIns="0" bIns="0" rtlCol="0">
            <a:spAutoFit/>
          </a:bodyPr>
          <a:lstStyle/>
          <a:p>
            <a:pPr algn="ctr"/>
            <a:r>
              <a:rPr lang="en-US" sz="2142" dirty="0">
                <a:solidFill>
                  <a:srgbClr val="012654"/>
                </a:solidFill>
                <a:latin typeface="Segoe UI Light" panose="020B0502040204020203" pitchFamily="34" charset="0"/>
                <a:ea typeface="Segoe UI" pitchFamily="34" charset="0"/>
                <a:cs typeface="Segoe UI Light" panose="020B0502040204020203" pitchFamily="34" charset="0"/>
              </a:rPr>
              <a:t>New experiences that combine social, collaboration, email, and UC</a:t>
            </a:r>
          </a:p>
        </p:txBody>
      </p:sp>
      <p:sp>
        <p:nvSpPr>
          <p:cNvPr id="2" name="TextBox 1"/>
          <p:cNvSpPr txBox="1"/>
          <p:nvPr/>
        </p:nvSpPr>
        <p:spPr>
          <a:xfrm>
            <a:off x="2884173" y="886509"/>
            <a:ext cx="6837932" cy="384205"/>
          </a:xfrm>
          <a:prstGeom prst="rect">
            <a:avLst/>
          </a:prstGeom>
          <a:noFill/>
        </p:spPr>
        <p:txBody>
          <a:bodyPr wrap="none" lIns="0" tIns="0" rIns="0" bIns="0" rtlCol="0">
            <a:spAutoFit/>
          </a:bodyPr>
          <a:lstStyle/>
          <a:p>
            <a:r>
              <a:rPr lang="en-US" sz="2448" dirty="0">
                <a:solidFill>
                  <a:srgbClr val="012654"/>
                </a:solidFill>
                <a:latin typeface="Segoe UI Light" pitchFamily="34" charset="0"/>
              </a:rPr>
              <a:t>by connecting employees, partners, and customers</a:t>
            </a:r>
          </a:p>
        </p:txBody>
      </p:sp>
      <p:sp>
        <p:nvSpPr>
          <p:cNvPr id="202" name="AutoShape 14"/>
          <p:cNvSpPr>
            <a:spLocks noChangeAspect="1" noChangeArrowheads="1" noTextEdit="1"/>
          </p:cNvSpPr>
          <p:nvPr/>
        </p:nvSpPr>
        <p:spPr bwMode="auto">
          <a:xfrm>
            <a:off x="729603" y="4594451"/>
            <a:ext cx="285733" cy="29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17" name="Group 16"/>
          <p:cNvGrpSpPr/>
          <p:nvPr/>
        </p:nvGrpSpPr>
        <p:grpSpPr>
          <a:xfrm>
            <a:off x="803194" y="3325747"/>
            <a:ext cx="4960249" cy="1346122"/>
            <a:chOff x="977152" y="3426378"/>
            <a:chExt cx="4267201" cy="1158041"/>
          </a:xfrm>
        </p:grpSpPr>
        <p:sp>
          <p:nvSpPr>
            <p:cNvPr id="14" name="Oval 13"/>
            <p:cNvSpPr/>
            <p:nvPr/>
          </p:nvSpPr>
          <p:spPr bwMode="auto">
            <a:xfrm>
              <a:off x="991097" y="3523123"/>
              <a:ext cx="4199470" cy="1061296"/>
            </a:xfrm>
            <a:custGeom>
              <a:avLst/>
              <a:gdLst>
                <a:gd name="connsiteX0" fmla="*/ 0 w 4195483"/>
                <a:gd name="connsiteY0" fmla="*/ 519953 h 1039906"/>
                <a:gd name="connsiteX1" fmla="*/ 2097742 w 4195483"/>
                <a:gd name="connsiteY1" fmla="*/ 0 h 1039906"/>
                <a:gd name="connsiteX2" fmla="*/ 4195484 w 4195483"/>
                <a:gd name="connsiteY2" fmla="*/ 519953 h 1039906"/>
                <a:gd name="connsiteX3" fmla="*/ 2097742 w 4195483"/>
                <a:gd name="connsiteY3" fmla="*/ 1039906 h 1039906"/>
                <a:gd name="connsiteX4" fmla="*/ 0 w 4195483"/>
                <a:gd name="connsiteY4" fmla="*/ 519953 h 1039906"/>
                <a:gd name="connsiteX0" fmla="*/ 7546 w 4203030"/>
                <a:gd name="connsiteY0" fmla="*/ 519953 h 1039906"/>
                <a:gd name="connsiteX1" fmla="*/ 2105288 w 4203030"/>
                <a:gd name="connsiteY1" fmla="*/ 0 h 1039906"/>
                <a:gd name="connsiteX2" fmla="*/ 4203030 w 4203030"/>
                <a:gd name="connsiteY2" fmla="*/ 519953 h 1039906"/>
                <a:gd name="connsiteX3" fmla="*/ 2105288 w 4203030"/>
                <a:gd name="connsiteY3" fmla="*/ 1039906 h 1039906"/>
                <a:gd name="connsiteX4" fmla="*/ 7546 w 4203030"/>
                <a:gd name="connsiteY4" fmla="*/ 519953 h 1039906"/>
                <a:gd name="connsiteX0" fmla="*/ 7546 w 4203030"/>
                <a:gd name="connsiteY0" fmla="*/ 519953 h 1039906"/>
                <a:gd name="connsiteX1" fmla="*/ 2105288 w 4203030"/>
                <a:gd name="connsiteY1" fmla="*/ 0 h 1039906"/>
                <a:gd name="connsiteX2" fmla="*/ 4203030 w 4203030"/>
                <a:gd name="connsiteY2" fmla="*/ 519953 h 1039906"/>
                <a:gd name="connsiteX3" fmla="*/ 2105288 w 4203030"/>
                <a:gd name="connsiteY3" fmla="*/ 1039906 h 1039906"/>
                <a:gd name="connsiteX4" fmla="*/ 7546 w 4203030"/>
                <a:gd name="connsiteY4" fmla="*/ 519953 h 1039906"/>
                <a:gd name="connsiteX0" fmla="*/ 1 w 4195485"/>
                <a:gd name="connsiteY0" fmla="*/ 519953 h 1061296"/>
                <a:gd name="connsiteX1" fmla="*/ 2097743 w 4195485"/>
                <a:gd name="connsiteY1" fmla="*/ 0 h 1061296"/>
                <a:gd name="connsiteX2" fmla="*/ 4195485 w 4195485"/>
                <a:gd name="connsiteY2" fmla="*/ 519953 h 1061296"/>
                <a:gd name="connsiteX3" fmla="*/ 2103090 w 4195485"/>
                <a:gd name="connsiteY3" fmla="*/ 1061296 h 1061296"/>
                <a:gd name="connsiteX4" fmla="*/ 1 w 4195485"/>
                <a:gd name="connsiteY4" fmla="*/ 519953 h 1061296"/>
                <a:gd name="connsiteX0" fmla="*/ 1 w 4195485"/>
                <a:gd name="connsiteY0" fmla="*/ 519953 h 1061296"/>
                <a:gd name="connsiteX1" fmla="*/ 2097743 w 4195485"/>
                <a:gd name="connsiteY1" fmla="*/ 0 h 1061296"/>
                <a:gd name="connsiteX2" fmla="*/ 4195485 w 4195485"/>
                <a:gd name="connsiteY2" fmla="*/ 519953 h 1061296"/>
                <a:gd name="connsiteX3" fmla="*/ 2103090 w 4195485"/>
                <a:gd name="connsiteY3" fmla="*/ 1061296 h 1061296"/>
                <a:gd name="connsiteX4" fmla="*/ 1 w 4195485"/>
                <a:gd name="connsiteY4" fmla="*/ 519953 h 1061296"/>
                <a:gd name="connsiteX0" fmla="*/ 727 w 4196211"/>
                <a:gd name="connsiteY0" fmla="*/ 519953 h 1061296"/>
                <a:gd name="connsiteX1" fmla="*/ 2098469 w 4196211"/>
                <a:gd name="connsiteY1" fmla="*/ 0 h 1061296"/>
                <a:gd name="connsiteX2" fmla="*/ 4196211 w 4196211"/>
                <a:gd name="connsiteY2" fmla="*/ 519953 h 1061296"/>
                <a:gd name="connsiteX3" fmla="*/ 2103816 w 4196211"/>
                <a:gd name="connsiteY3" fmla="*/ 1061296 h 1061296"/>
                <a:gd name="connsiteX4" fmla="*/ 727 w 4196211"/>
                <a:gd name="connsiteY4" fmla="*/ 519953 h 1061296"/>
                <a:gd name="connsiteX0" fmla="*/ 1 w 4195485"/>
                <a:gd name="connsiteY0" fmla="*/ 519953 h 1061296"/>
                <a:gd name="connsiteX1" fmla="*/ 2097743 w 4195485"/>
                <a:gd name="connsiteY1" fmla="*/ 0 h 1061296"/>
                <a:gd name="connsiteX2" fmla="*/ 4195485 w 4195485"/>
                <a:gd name="connsiteY2" fmla="*/ 519953 h 1061296"/>
                <a:gd name="connsiteX3" fmla="*/ 2103090 w 4195485"/>
                <a:gd name="connsiteY3" fmla="*/ 1061296 h 1061296"/>
                <a:gd name="connsiteX4" fmla="*/ 1 w 4195485"/>
                <a:gd name="connsiteY4" fmla="*/ 519953 h 1061296"/>
                <a:gd name="connsiteX0" fmla="*/ 3986 w 4199470"/>
                <a:gd name="connsiteY0" fmla="*/ 519953 h 1061296"/>
                <a:gd name="connsiteX1" fmla="*/ 2101728 w 4199470"/>
                <a:gd name="connsiteY1" fmla="*/ 0 h 1061296"/>
                <a:gd name="connsiteX2" fmla="*/ 4199470 w 4199470"/>
                <a:gd name="connsiteY2" fmla="*/ 519953 h 1061296"/>
                <a:gd name="connsiteX3" fmla="*/ 2107075 w 4199470"/>
                <a:gd name="connsiteY3" fmla="*/ 1061296 h 1061296"/>
                <a:gd name="connsiteX4" fmla="*/ 3986 w 4199470"/>
                <a:gd name="connsiteY4" fmla="*/ 519953 h 1061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9470" h="1061296">
                  <a:moveTo>
                    <a:pt x="3986" y="519953"/>
                  </a:moveTo>
                  <a:cubicBezTo>
                    <a:pt x="-71768" y="316334"/>
                    <a:pt x="943177" y="0"/>
                    <a:pt x="2101728" y="0"/>
                  </a:cubicBezTo>
                  <a:cubicBezTo>
                    <a:pt x="3260279" y="0"/>
                    <a:pt x="4199470" y="232791"/>
                    <a:pt x="4199470" y="519953"/>
                  </a:cubicBezTo>
                  <a:cubicBezTo>
                    <a:pt x="4071134" y="791073"/>
                    <a:pt x="3265626" y="1061296"/>
                    <a:pt x="2107075" y="1061296"/>
                  </a:cubicBezTo>
                  <a:cubicBezTo>
                    <a:pt x="948524" y="1061296"/>
                    <a:pt x="79740" y="723572"/>
                    <a:pt x="3986" y="519953"/>
                  </a:cubicBezTo>
                  <a:close/>
                </a:path>
              </a:pathLst>
            </a:cu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977152" y="3772407"/>
              <a:ext cx="277905" cy="56478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23" name="Rectangle 122"/>
            <p:cNvSpPr/>
            <p:nvPr/>
          </p:nvSpPr>
          <p:spPr bwMode="auto">
            <a:xfrm>
              <a:off x="4966448" y="3738282"/>
              <a:ext cx="277905" cy="7530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1604597" y="3738264"/>
              <a:ext cx="2967460" cy="412403"/>
            </a:xfrm>
            <a:custGeom>
              <a:avLst/>
              <a:gdLst>
                <a:gd name="connsiteX0" fmla="*/ 0 w 2949388"/>
                <a:gd name="connsiteY0" fmla="*/ 282389 h 564777"/>
                <a:gd name="connsiteX1" fmla="*/ 1474694 w 2949388"/>
                <a:gd name="connsiteY1" fmla="*/ 0 h 564777"/>
                <a:gd name="connsiteX2" fmla="*/ 2949388 w 2949388"/>
                <a:gd name="connsiteY2" fmla="*/ 282389 h 564777"/>
                <a:gd name="connsiteX3" fmla="*/ 1474694 w 2949388"/>
                <a:gd name="connsiteY3" fmla="*/ 564778 h 564777"/>
                <a:gd name="connsiteX4" fmla="*/ 0 w 2949388"/>
                <a:gd name="connsiteY4" fmla="*/ 282389 h 564777"/>
                <a:gd name="connsiteX0" fmla="*/ 2 w 2949390"/>
                <a:gd name="connsiteY0" fmla="*/ 282389 h 388611"/>
                <a:gd name="connsiteX1" fmla="*/ 1474696 w 2949390"/>
                <a:gd name="connsiteY1" fmla="*/ 0 h 388611"/>
                <a:gd name="connsiteX2" fmla="*/ 2949390 w 2949390"/>
                <a:gd name="connsiteY2" fmla="*/ 282389 h 388611"/>
                <a:gd name="connsiteX3" fmla="*/ 1483660 w 2949390"/>
                <a:gd name="connsiteY3" fmla="*/ 376519 h 388611"/>
                <a:gd name="connsiteX4" fmla="*/ 2 w 2949390"/>
                <a:gd name="connsiteY4" fmla="*/ 282389 h 388611"/>
                <a:gd name="connsiteX0" fmla="*/ 2 w 2868708"/>
                <a:gd name="connsiteY0" fmla="*/ 211307 h 394231"/>
                <a:gd name="connsiteX1" fmla="*/ 1394014 w 2868708"/>
                <a:gd name="connsiteY1" fmla="*/ 635 h 394231"/>
                <a:gd name="connsiteX2" fmla="*/ 2868708 w 2868708"/>
                <a:gd name="connsiteY2" fmla="*/ 283024 h 394231"/>
                <a:gd name="connsiteX3" fmla="*/ 1402978 w 2868708"/>
                <a:gd name="connsiteY3" fmla="*/ 377154 h 394231"/>
                <a:gd name="connsiteX4" fmla="*/ 2 w 2868708"/>
                <a:gd name="connsiteY4" fmla="*/ 211307 h 394231"/>
                <a:gd name="connsiteX0" fmla="*/ 2 w 2922496"/>
                <a:gd name="connsiteY0" fmla="*/ 214278 h 380800"/>
                <a:gd name="connsiteX1" fmla="*/ 1394014 w 2922496"/>
                <a:gd name="connsiteY1" fmla="*/ 3606 h 380800"/>
                <a:gd name="connsiteX2" fmla="*/ 2922496 w 2922496"/>
                <a:gd name="connsiteY2" fmla="*/ 151524 h 380800"/>
                <a:gd name="connsiteX3" fmla="*/ 1402978 w 2922496"/>
                <a:gd name="connsiteY3" fmla="*/ 380125 h 380800"/>
                <a:gd name="connsiteX4" fmla="*/ 2 w 2922496"/>
                <a:gd name="connsiteY4" fmla="*/ 214278 h 380800"/>
                <a:gd name="connsiteX0" fmla="*/ 1 w 3012142"/>
                <a:gd name="connsiteY0" fmla="*/ 195234 h 379323"/>
                <a:gd name="connsiteX1" fmla="*/ 1483660 w 3012142"/>
                <a:gd name="connsiteY1" fmla="*/ 2492 h 379323"/>
                <a:gd name="connsiteX2" fmla="*/ 3012142 w 3012142"/>
                <a:gd name="connsiteY2" fmla="*/ 150410 h 379323"/>
                <a:gd name="connsiteX3" fmla="*/ 1492624 w 3012142"/>
                <a:gd name="connsiteY3" fmla="*/ 379011 h 379323"/>
                <a:gd name="connsiteX4" fmla="*/ 1 w 3012142"/>
                <a:gd name="connsiteY4" fmla="*/ 195234 h 379323"/>
                <a:gd name="connsiteX0" fmla="*/ 1 w 3012142"/>
                <a:gd name="connsiteY0" fmla="*/ 195234 h 380614"/>
                <a:gd name="connsiteX1" fmla="*/ 1483660 w 3012142"/>
                <a:gd name="connsiteY1" fmla="*/ 2492 h 380614"/>
                <a:gd name="connsiteX2" fmla="*/ 3012142 w 3012142"/>
                <a:gd name="connsiteY2" fmla="*/ 150410 h 380614"/>
                <a:gd name="connsiteX3" fmla="*/ 1492624 w 3012142"/>
                <a:gd name="connsiteY3" fmla="*/ 379011 h 380614"/>
                <a:gd name="connsiteX4" fmla="*/ 1 w 3012142"/>
                <a:gd name="connsiteY4" fmla="*/ 195234 h 380614"/>
                <a:gd name="connsiteX0" fmla="*/ 1 w 3012142"/>
                <a:gd name="connsiteY0" fmla="*/ 143500 h 381088"/>
                <a:gd name="connsiteX1" fmla="*/ 1483660 w 3012142"/>
                <a:gd name="connsiteY1" fmla="*/ 4547 h 381088"/>
                <a:gd name="connsiteX2" fmla="*/ 3012142 w 3012142"/>
                <a:gd name="connsiteY2" fmla="*/ 152465 h 381088"/>
                <a:gd name="connsiteX3" fmla="*/ 1492624 w 3012142"/>
                <a:gd name="connsiteY3" fmla="*/ 381066 h 381088"/>
                <a:gd name="connsiteX4" fmla="*/ 1 w 3012142"/>
                <a:gd name="connsiteY4" fmla="*/ 143500 h 381088"/>
                <a:gd name="connsiteX0" fmla="*/ 0 w 3012141"/>
                <a:gd name="connsiteY0" fmla="*/ 174827 h 412415"/>
                <a:gd name="connsiteX1" fmla="*/ 1492624 w 3012141"/>
                <a:gd name="connsiteY1" fmla="*/ 15 h 412415"/>
                <a:gd name="connsiteX2" fmla="*/ 3012141 w 3012141"/>
                <a:gd name="connsiteY2" fmla="*/ 183792 h 412415"/>
                <a:gd name="connsiteX3" fmla="*/ 1492623 w 3012141"/>
                <a:gd name="connsiteY3" fmla="*/ 412393 h 412415"/>
                <a:gd name="connsiteX4" fmla="*/ 0 w 3012141"/>
                <a:gd name="connsiteY4" fmla="*/ 174827 h 412415"/>
                <a:gd name="connsiteX0" fmla="*/ 86 w 3012227"/>
                <a:gd name="connsiteY0" fmla="*/ 174827 h 412415"/>
                <a:gd name="connsiteX1" fmla="*/ 1429957 w 3012227"/>
                <a:gd name="connsiteY1" fmla="*/ 15 h 412415"/>
                <a:gd name="connsiteX2" fmla="*/ 3012227 w 3012227"/>
                <a:gd name="connsiteY2" fmla="*/ 183792 h 412415"/>
                <a:gd name="connsiteX3" fmla="*/ 1492709 w 3012227"/>
                <a:gd name="connsiteY3" fmla="*/ 412393 h 412415"/>
                <a:gd name="connsiteX4" fmla="*/ 86 w 3012227"/>
                <a:gd name="connsiteY4" fmla="*/ 174827 h 412415"/>
                <a:gd name="connsiteX0" fmla="*/ 86 w 3012227"/>
                <a:gd name="connsiteY0" fmla="*/ 174827 h 412415"/>
                <a:gd name="connsiteX1" fmla="*/ 1429957 w 3012227"/>
                <a:gd name="connsiteY1" fmla="*/ 15 h 412415"/>
                <a:gd name="connsiteX2" fmla="*/ 3012227 w 3012227"/>
                <a:gd name="connsiteY2" fmla="*/ 183792 h 412415"/>
                <a:gd name="connsiteX3" fmla="*/ 1492709 w 3012227"/>
                <a:gd name="connsiteY3" fmla="*/ 412393 h 412415"/>
                <a:gd name="connsiteX4" fmla="*/ 86 w 3012227"/>
                <a:gd name="connsiteY4" fmla="*/ 174827 h 412415"/>
                <a:gd name="connsiteX0" fmla="*/ 86 w 3012227"/>
                <a:gd name="connsiteY0" fmla="*/ 174827 h 412403"/>
                <a:gd name="connsiteX1" fmla="*/ 1429957 w 3012227"/>
                <a:gd name="connsiteY1" fmla="*/ 15 h 412403"/>
                <a:gd name="connsiteX2" fmla="*/ 3012227 w 3012227"/>
                <a:gd name="connsiteY2" fmla="*/ 183792 h 412403"/>
                <a:gd name="connsiteX3" fmla="*/ 1492709 w 3012227"/>
                <a:gd name="connsiteY3" fmla="*/ 412393 h 412403"/>
                <a:gd name="connsiteX4" fmla="*/ 86 w 3012227"/>
                <a:gd name="connsiteY4" fmla="*/ 174827 h 412403"/>
                <a:gd name="connsiteX0" fmla="*/ 86 w 3012282"/>
                <a:gd name="connsiteY0" fmla="*/ 174827 h 412403"/>
                <a:gd name="connsiteX1" fmla="*/ 1429957 w 3012282"/>
                <a:gd name="connsiteY1" fmla="*/ 15 h 412403"/>
                <a:gd name="connsiteX2" fmla="*/ 3012227 w 3012282"/>
                <a:gd name="connsiteY2" fmla="*/ 183792 h 412403"/>
                <a:gd name="connsiteX3" fmla="*/ 1492709 w 3012282"/>
                <a:gd name="connsiteY3" fmla="*/ 412393 h 412403"/>
                <a:gd name="connsiteX4" fmla="*/ 86 w 3012282"/>
                <a:gd name="connsiteY4" fmla="*/ 174827 h 412403"/>
                <a:gd name="connsiteX0" fmla="*/ 86 w 2967460"/>
                <a:gd name="connsiteY0" fmla="*/ 174827 h 412403"/>
                <a:gd name="connsiteX1" fmla="*/ 1429957 w 2967460"/>
                <a:gd name="connsiteY1" fmla="*/ 15 h 412403"/>
                <a:gd name="connsiteX2" fmla="*/ 2967404 w 2967460"/>
                <a:gd name="connsiteY2" fmla="*/ 183792 h 412403"/>
                <a:gd name="connsiteX3" fmla="*/ 1492709 w 2967460"/>
                <a:gd name="connsiteY3" fmla="*/ 412393 h 412403"/>
                <a:gd name="connsiteX4" fmla="*/ 86 w 2967460"/>
                <a:gd name="connsiteY4" fmla="*/ 174827 h 412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7460" h="412403">
                  <a:moveTo>
                    <a:pt x="86" y="174827"/>
                  </a:moveTo>
                  <a:cubicBezTo>
                    <a:pt x="-10373" y="106097"/>
                    <a:pt x="935404" y="-1479"/>
                    <a:pt x="1429957" y="15"/>
                  </a:cubicBezTo>
                  <a:cubicBezTo>
                    <a:pt x="1924510" y="1509"/>
                    <a:pt x="2976369" y="90585"/>
                    <a:pt x="2967404" y="183792"/>
                  </a:cubicBezTo>
                  <a:cubicBezTo>
                    <a:pt x="2967404" y="259069"/>
                    <a:pt x="1987262" y="413887"/>
                    <a:pt x="1492709" y="412393"/>
                  </a:cubicBezTo>
                  <a:cubicBezTo>
                    <a:pt x="998156" y="410899"/>
                    <a:pt x="10545" y="243557"/>
                    <a:pt x="86" y="174827"/>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Freeform 6"/>
            <p:cNvSpPr>
              <a:spLocks noEditPoints="1"/>
            </p:cNvSpPr>
            <p:nvPr/>
          </p:nvSpPr>
          <p:spPr bwMode="auto">
            <a:xfrm rot="153659">
              <a:off x="1105517" y="3426378"/>
              <a:ext cx="4068926" cy="795852"/>
            </a:xfrm>
            <a:custGeom>
              <a:avLst/>
              <a:gdLst>
                <a:gd name="T0" fmla="*/ 1286 w 3833"/>
                <a:gd name="T1" fmla="*/ 287 h 2142"/>
                <a:gd name="T2" fmla="*/ 3586 w 3833"/>
                <a:gd name="T3" fmla="*/ 666 h 2142"/>
                <a:gd name="T4" fmla="*/ 2102 w 3833"/>
                <a:gd name="T5" fmla="*/ 1986 h 2142"/>
                <a:gd name="T6" fmla="*/ 180 w 3833"/>
                <a:gd name="T7" fmla="*/ 1466 h 2142"/>
                <a:gd name="T8" fmla="*/ 1286 w 3833"/>
                <a:gd name="T9" fmla="*/ 287 h 2142"/>
                <a:gd name="T10" fmla="*/ 394 w 3833"/>
                <a:gd name="T11" fmla="*/ 1304 h 2142"/>
                <a:gd name="T12" fmla="*/ 1532 w 3833"/>
                <a:gd name="T13" fmla="*/ 1849 h 2142"/>
                <a:gd name="T14" fmla="*/ 3306 w 3833"/>
                <a:gd name="T15" fmla="*/ 817 h 2142"/>
                <a:gd name="T16" fmla="*/ 1346 w 3833"/>
                <a:gd name="T17" fmla="*/ 451 h 2142"/>
                <a:gd name="T18" fmla="*/ 394 w 3833"/>
                <a:gd name="T19" fmla="*/ 1304 h 2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3" h="2142">
                  <a:moveTo>
                    <a:pt x="1286" y="287"/>
                  </a:moveTo>
                  <a:cubicBezTo>
                    <a:pt x="2238" y="0"/>
                    <a:pt x="3339" y="151"/>
                    <a:pt x="3586" y="666"/>
                  </a:cubicBezTo>
                  <a:cubicBezTo>
                    <a:pt x="3833" y="1180"/>
                    <a:pt x="3159" y="1808"/>
                    <a:pt x="2102" y="1986"/>
                  </a:cubicBezTo>
                  <a:cubicBezTo>
                    <a:pt x="1179" y="2142"/>
                    <a:pt x="365" y="1901"/>
                    <a:pt x="180" y="1466"/>
                  </a:cubicBezTo>
                  <a:cubicBezTo>
                    <a:pt x="0" y="1045"/>
                    <a:pt x="449" y="538"/>
                    <a:pt x="1286" y="287"/>
                  </a:cubicBezTo>
                  <a:close/>
                  <a:moveTo>
                    <a:pt x="394" y="1304"/>
                  </a:moveTo>
                  <a:cubicBezTo>
                    <a:pt x="423" y="1616"/>
                    <a:pt x="795" y="1835"/>
                    <a:pt x="1532" y="1849"/>
                  </a:cubicBezTo>
                  <a:cubicBezTo>
                    <a:pt x="2563" y="1867"/>
                    <a:pt x="3405" y="1308"/>
                    <a:pt x="3306" y="817"/>
                  </a:cubicBezTo>
                  <a:cubicBezTo>
                    <a:pt x="3211" y="350"/>
                    <a:pt x="2197" y="184"/>
                    <a:pt x="1346" y="451"/>
                  </a:cubicBezTo>
                  <a:cubicBezTo>
                    <a:pt x="706" y="651"/>
                    <a:pt x="366" y="1007"/>
                    <a:pt x="394" y="1304"/>
                  </a:cubicBezTo>
                  <a:close/>
                </a:path>
              </a:pathLst>
            </a:custGeom>
            <a:solidFill>
              <a:srgbClr val="59A3DA"/>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6" name="Rectangle 5"/>
          <p:cNvSpPr/>
          <p:nvPr/>
        </p:nvSpPr>
        <p:spPr bwMode="auto">
          <a:xfrm>
            <a:off x="1921140" y="3990996"/>
            <a:ext cx="2660386" cy="4661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1" vertOverflow="overflow" horzOverflow="overflow" vert="horz" wrap="square" lIns="93260" tIns="46630" rIns="46630" bIns="93260" numCol="1" spcCol="0" rtlCol="0" fromWordArt="0" anchor="b" anchorCtr="0" forceAA="0" compatLnSpc="1">
            <a:prstTxWarp prst="textArchDown">
              <a:avLst>
                <a:gd name="adj" fmla="val 743210"/>
              </a:avLst>
            </a:prstTxWarp>
            <a:noAutofit/>
          </a:bodyPr>
          <a:lstStyle/>
          <a:p>
            <a:pPr algn="ctr" defTabSz="932290" fontAlgn="base">
              <a:spcBef>
                <a:spcPct val="0"/>
              </a:spcBef>
              <a:spcAft>
                <a:spcPct val="0"/>
              </a:spcAft>
            </a:pPr>
            <a:r>
              <a:rPr lang="en-US" sz="2448" spc="-51" dirty="0">
                <a:gradFill>
                  <a:gsLst>
                    <a:gs pos="0">
                      <a:srgbClr val="FFFFFF"/>
                    </a:gs>
                    <a:gs pos="100000">
                      <a:srgbClr val="FFFFFF"/>
                    </a:gs>
                  </a:gsLst>
                  <a:lin ang="5400000" scaled="0"/>
                </a:gradFill>
                <a:ea typeface="Segoe UI" pitchFamily="34" charset="0"/>
                <a:cs typeface="Segoe UI" pitchFamily="34" charset="0"/>
              </a:rPr>
              <a:t>Social Fabric</a:t>
            </a:r>
          </a:p>
        </p:txBody>
      </p:sp>
      <p:grpSp>
        <p:nvGrpSpPr>
          <p:cNvPr id="3" name="Group 2"/>
          <p:cNvGrpSpPr/>
          <p:nvPr/>
        </p:nvGrpSpPr>
        <p:grpSpPr>
          <a:xfrm>
            <a:off x="4534281" y="3749130"/>
            <a:ext cx="837080" cy="837080"/>
            <a:chOff x="3951331" y="3429000"/>
            <a:chExt cx="820741" cy="820741"/>
          </a:xfrm>
        </p:grpSpPr>
        <p:pic>
          <p:nvPicPr>
            <p:cNvPr id="13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1331" y="3429000"/>
              <a:ext cx="820741" cy="8207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 name="Oval 139"/>
            <p:cNvSpPr/>
            <p:nvPr/>
          </p:nvSpPr>
          <p:spPr bwMode="auto">
            <a:xfrm rot="18624392">
              <a:off x="4198233" y="3382433"/>
              <a:ext cx="464880" cy="584014"/>
            </a:xfrm>
            <a:prstGeom prst="ellipse">
              <a:avLst/>
            </a:prstGeom>
            <a:gradFill flip="none" rotWithShape="1">
              <a:gsLst>
                <a:gs pos="0">
                  <a:srgbClr val="0071BC"/>
                </a:gs>
                <a:gs pos="100000">
                  <a:srgbClr val="59A3DA"/>
                </a:gs>
              </a:gsLst>
              <a:lin ang="19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8" name="Picture 2" descr="http://socialsilk.com/wp-content/uploads/2011/02/YammerLogoCroppedSmall.png"/>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153409" y="3643104"/>
              <a:ext cx="484815" cy="4295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2319" y="2936569"/>
            <a:ext cx="837080" cy="837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 name="Oval 142"/>
          <p:cNvSpPr/>
          <p:nvPr/>
        </p:nvSpPr>
        <p:spPr bwMode="auto">
          <a:xfrm rot="18189070">
            <a:off x="3131284" y="2976669"/>
            <a:ext cx="449298" cy="561435"/>
          </a:xfrm>
          <a:prstGeom prst="ellipse">
            <a:avLst/>
          </a:prstGeom>
          <a:gradFill flip="none" rotWithShape="1">
            <a:gsLst>
              <a:gs pos="0">
                <a:srgbClr val="0071BC"/>
              </a:gs>
              <a:gs pos="100000">
                <a:srgbClr val="59A3DA"/>
              </a:gs>
            </a:gsLst>
            <a:lin ang="19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pic>
        <p:nvPicPr>
          <p:cNvPr id="210" name="Picture 4" descr="C:\Users\Nicole\Documents\Work\MS Resource\Logos\Outlook.com_rgb_Wht.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17" t="12125" r="75305" b="15809"/>
          <a:stretch/>
        </p:blipFill>
        <p:spPr bwMode="auto">
          <a:xfrm>
            <a:off x="2887908" y="2960713"/>
            <a:ext cx="684127" cy="64503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p:cNvGrpSpPr/>
          <p:nvPr/>
        </p:nvGrpSpPr>
        <p:grpSpPr>
          <a:xfrm>
            <a:off x="1314351" y="3820017"/>
            <a:ext cx="837080" cy="837080"/>
            <a:chOff x="1697389" y="3836962"/>
            <a:chExt cx="457200" cy="457200"/>
          </a:xfrm>
        </p:grpSpPr>
        <p:pic>
          <p:nvPicPr>
            <p:cNvPr id="13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7389" y="3836962"/>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4" name="Oval 143"/>
            <p:cNvSpPr/>
            <p:nvPr/>
          </p:nvSpPr>
          <p:spPr bwMode="auto">
            <a:xfrm rot="18604244">
              <a:off x="1902158" y="3845164"/>
              <a:ext cx="201388" cy="251651"/>
            </a:xfrm>
            <a:prstGeom prst="ellipse">
              <a:avLst/>
            </a:prstGeom>
            <a:gradFill flip="none" rotWithShape="1">
              <a:gsLst>
                <a:gs pos="0">
                  <a:srgbClr val="0071BC"/>
                </a:gs>
                <a:gs pos="100000">
                  <a:srgbClr val="59A3DA"/>
                </a:gs>
              </a:gsLst>
              <a:lin ang="19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5" name="Freeform 16"/>
            <p:cNvSpPr>
              <a:spLocks/>
            </p:cNvSpPr>
            <p:nvPr/>
          </p:nvSpPr>
          <p:spPr bwMode="auto">
            <a:xfrm>
              <a:off x="1786645" y="3913889"/>
              <a:ext cx="280156" cy="284357"/>
            </a:xfrm>
            <a:custGeom>
              <a:avLst/>
              <a:gdLst>
                <a:gd name="T0" fmla="*/ 13383 w 13780"/>
                <a:gd name="T1" fmla="*/ 8471 h 13975"/>
                <a:gd name="T2" fmla="*/ 13536 w 13780"/>
                <a:gd name="T3" fmla="*/ 7061 h 13975"/>
                <a:gd name="T4" fmla="*/ 6963 w 13780"/>
                <a:gd name="T5" fmla="*/ 489 h 13975"/>
                <a:gd name="T6" fmla="*/ 5839 w 13780"/>
                <a:gd name="T7" fmla="*/ 585 h 13975"/>
                <a:gd name="T8" fmla="*/ 3811 w 13780"/>
                <a:gd name="T9" fmla="*/ 0 h 13975"/>
                <a:gd name="T10" fmla="*/ 0 w 13780"/>
                <a:gd name="T11" fmla="*/ 3811 h 13975"/>
                <a:gd name="T12" fmla="*/ 524 w 13780"/>
                <a:gd name="T13" fmla="*/ 5739 h 13975"/>
                <a:gd name="T14" fmla="*/ 391 w 13780"/>
                <a:gd name="T15" fmla="*/ 7061 h 13975"/>
                <a:gd name="T16" fmla="*/ 6963 w 13780"/>
                <a:gd name="T17" fmla="*/ 13633 h 13975"/>
                <a:gd name="T18" fmla="*/ 8167 w 13780"/>
                <a:gd name="T19" fmla="*/ 13523 h 13975"/>
                <a:gd name="T20" fmla="*/ 9969 w 13780"/>
                <a:gd name="T21" fmla="*/ 13975 h 13975"/>
                <a:gd name="T22" fmla="*/ 13780 w 13780"/>
                <a:gd name="T23" fmla="*/ 10164 h 13975"/>
                <a:gd name="T24" fmla="*/ 13383 w 13780"/>
                <a:gd name="T25" fmla="*/ 8471 h 13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80" h="13975">
                  <a:moveTo>
                    <a:pt x="13383" y="8471"/>
                  </a:moveTo>
                  <a:cubicBezTo>
                    <a:pt x="13483" y="8017"/>
                    <a:pt x="13536" y="7545"/>
                    <a:pt x="13536" y="7061"/>
                  </a:cubicBezTo>
                  <a:cubicBezTo>
                    <a:pt x="13536" y="3431"/>
                    <a:pt x="10593" y="489"/>
                    <a:pt x="6963" y="489"/>
                  </a:cubicBezTo>
                  <a:cubicBezTo>
                    <a:pt x="6580" y="489"/>
                    <a:pt x="6205" y="522"/>
                    <a:pt x="5839" y="585"/>
                  </a:cubicBezTo>
                  <a:cubicBezTo>
                    <a:pt x="5252" y="215"/>
                    <a:pt x="4557" y="0"/>
                    <a:pt x="3811" y="0"/>
                  </a:cubicBezTo>
                  <a:cubicBezTo>
                    <a:pt x="1706" y="0"/>
                    <a:pt x="0" y="1707"/>
                    <a:pt x="0" y="3811"/>
                  </a:cubicBezTo>
                  <a:cubicBezTo>
                    <a:pt x="0" y="4515"/>
                    <a:pt x="191" y="5174"/>
                    <a:pt x="524" y="5739"/>
                  </a:cubicBezTo>
                  <a:cubicBezTo>
                    <a:pt x="437" y="6166"/>
                    <a:pt x="391" y="6608"/>
                    <a:pt x="391" y="7061"/>
                  </a:cubicBezTo>
                  <a:cubicBezTo>
                    <a:pt x="391" y="10691"/>
                    <a:pt x="3333" y="13633"/>
                    <a:pt x="6963" y="13633"/>
                  </a:cubicBezTo>
                  <a:cubicBezTo>
                    <a:pt x="7374" y="13633"/>
                    <a:pt x="7777" y="13595"/>
                    <a:pt x="8167" y="13523"/>
                  </a:cubicBezTo>
                  <a:cubicBezTo>
                    <a:pt x="8703" y="13812"/>
                    <a:pt x="9317" y="13975"/>
                    <a:pt x="9969" y="13975"/>
                  </a:cubicBezTo>
                  <a:cubicBezTo>
                    <a:pt x="12074" y="13975"/>
                    <a:pt x="13780" y="12269"/>
                    <a:pt x="13780" y="10164"/>
                  </a:cubicBezTo>
                  <a:cubicBezTo>
                    <a:pt x="13780" y="9556"/>
                    <a:pt x="13637" y="8981"/>
                    <a:pt x="13383" y="8471"/>
                  </a:cubicBezTo>
                  <a:close/>
                </a:path>
              </a:pathLst>
            </a:custGeom>
            <a:solidFill>
              <a:srgbClr val="BF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04" name="Freeform 17"/>
            <p:cNvSpPr>
              <a:spLocks/>
            </p:cNvSpPr>
            <p:nvPr/>
          </p:nvSpPr>
          <p:spPr bwMode="auto">
            <a:xfrm>
              <a:off x="1848415" y="3966191"/>
              <a:ext cx="156616" cy="185936"/>
            </a:xfrm>
            <a:custGeom>
              <a:avLst/>
              <a:gdLst>
                <a:gd name="T0" fmla="*/ 1902 w 7705"/>
                <a:gd name="T1" fmla="*/ 304 h 9139"/>
                <a:gd name="T2" fmla="*/ 626 w 7705"/>
                <a:gd name="T3" fmla="*/ 1189 h 9139"/>
                <a:gd name="T4" fmla="*/ 180 w 7705"/>
                <a:gd name="T5" fmla="*/ 2519 h 9139"/>
                <a:gd name="T6" fmla="*/ 605 w 7705"/>
                <a:gd name="T7" fmla="*/ 3836 h 9139"/>
                <a:gd name="T8" fmla="*/ 1735 w 7705"/>
                <a:gd name="T9" fmla="*/ 4663 h 9139"/>
                <a:gd name="T10" fmla="*/ 3457 w 7705"/>
                <a:gd name="T11" fmla="*/ 5178 h 9139"/>
                <a:gd name="T12" fmla="*/ 4663 w 7705"/>
                <a:gd name="T13" fmla="*/ 5477 h 9139"/>
                <a:gd name="T14" fmla="*/ 5364 w 7705"/>
                <a:gd name="T15" fmla="*/ 5864 h 9139"/>
                <a:gd name="T16" fmla="*/ 5618 w 7705"/>
                <a:gd name="T17" fmla="*/ 6487 h 9139"/>
                <a:gd name="T18" fmla="*/ 5132 w 7705"/>
                <a:gd name="T19" fmla="*/ 7307 h 9139"/>
                <a:gd name="T20" fmla="*/ 3808 w 7705"/>
                <a:gd name="T21" fmla="*/ 7652 h 9139"/>
                <a:gd name="T22" fmla="*/ 2853 w 7705"/>
                <a:gd name="T23" fmla="*/ 7482 h 9139"/>
                <a:gd name="T24" fmla="*/ 2302 w 7705"/>
                <a:gd name="T25" fmla="*/ 7056 h 9139"/>
                <a:gd name="T26" fmla="*/ 1924 w 7705"/>
                <a:gd name="T27" fmla="*/ 6386 h 9139"/>
                <a:gd name="T28" fmla="*/ 1539 w 7705"/>
                <a:gd name="T29" fmla="*/ 5824 h 9139"/>
                <a:gd name="T30" fmla="*/ 960 w 7705"/>
                <a:gd name="T31" fmla="*/ 5622 h 9139"/>
                <a:gd name="T32" fmla="*/ 274 w 7705"/>
                <a:gd name="T33" fmla="*/ 5877 h 9139"/>
                <a:gd name="T34" fmla="*/ 0 w 7705"/>
                <a:gd name="T35" fmla="*/ 6498 h 9139"/>
                <a:gd name="T36" fmla="*/ 421 w 7705"/>
                <a:gd name="T37" fmla="*/ 7685 h 9139"/>
                <a:gd name="T38" fmla="*/ 1503 w 7705"/>
                <a:gd name="T39" fmla="*/ 8645 h 9139"/>
                <a:gd name="T40" fmla="*/ 3856 w 7705"/>
                <a:gd name="T41" fmla="*/ 9139 h 9139"/>
                <a:gd name="T42" fmla="*/ 5910 w 7705"/>
                <a:gd name="T43" fmla="*/ 8778 h 9139"/>
                <a:gd name="T44" fmla="*/ 7245 w 7705"/>
                <a:gd name="T45" fmla="*/ 7765 h 9139"/>
                <a:gd name="T46" fmla="*/ 7705 w 7705"/>
                <a:gd name="T47" fmla="*/ 6298 h 9139"/>
                <a:gd name="T48" fmla="*/ 7438 w 7705"/>
                <a:gd name="T49" fmla="*/ 5141 h 9139"/>
                <a:gd name="T50" fmla="*/ 6697 w 7705"/>
                <a:gd name="T51" fmla="*/ 4358 h 9139"/>
                <a:gd name="T52" fmla="*/ 5572 w 7705"/>
                <a:gd name="T53" fmla="*/ 3845 h 9139"/>
                <a:gd name="T54" fmla="*/ 4119 w 7705"/>
                <a:gd name="T55" fmla="*/ 3465 h 9139"/>
                <a:gd name="T56" fmla="*/ 3210 w 7705"/>
                <a:gd name="T57" fmla="*/ 3242 h 9139"/>
                <a:gd name="T58" fmla="*/ 2681 w 7705"/>
                <a:gd name="T59" fmla="*/ 3037 h 9139"/>
                <a:gd name="T60" fmla="*/ 2289 w 7705"/>
                <a:gd name="T61" fmla="*/ 2739 h 9139"/>
                <a:gd name="T62" fmla="*/ 2158 w 7705"/>
                <a:gd name="T63" fmla="*/ 2356 h 9139"/>
                <a:gd name="T64" fmla="*/ 2566 w 7705"/>
                <a:gd name="T65" fmla="*/ 1726 h 9139"/>
                <a:gd name="T66" fmla="*/ 3704 w 7705"/>
                <a:gd name="T67" fmla="*/ 1445 h 9139"/>
                <a:gd name="T68" fmla="*/ 4802 w 7705"/>
                <a:gd name="T69" fmla="*/ 1699 h 9139"/>
                <a:gd name="T70" fmla="*/ 5391 w 7705"/>
                <a:gd name="T71" fmla="*/ 2428 h 9139"/>
                <a:gd name="T72" fmla="*/ 5784 w 7705"/>
                <a:gd name="T73" fmla="*/ 2951 h 9139"/>
                <a:gd name="T74" fmla="*/ 6350 w 7705"/>
                <a:gd name="T75" fmla="*/ 3127 h 9139"/>
                <a:gd name="T76" fmla="*/ 7025 w 7705"/>
                <a:gd name="T77" fmla="*/ 2845 h 9139"/>
                <a:gd name="T78" fmla="*/ 7294 w 7705"/>
                <a:gd name="T79" fmla="*/ 2211 h 9139"/>
                <a:gd name="T80" fmla="*/ 7089 w 7705"/>
                <a:gd name="T81" fmla="*/ 1461 h 9139"/>
                <a:gd name="T82" fmla="*/ 6450 w 7705"/>
                <a:gd name="T83" fmla="*/ 743 h 9139"/>
                <a:gd name="T84" fmla="*/ 5364 w 7705"/>
                <a:gd name="T85" fmla="*/ 201 h 9139"/>
                <a:gd name="T86" fmla="*/ 3831 w 7705"/>
                <a:gd name="T87" fmla="*/ 0 h 9139"/>
                <a:gd name="T88" fmla="*/ 1902 w 7705"/>
                <a:gd name="T89" fmla="*/ 304 h 9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05" h="9139">
                  <a:moveTo>
                    <a:pt x="1902" y="304"/>
                  </a:moveTo>
                  <a:cubicBezTo>
                    <a:pt x="1350" y="508"/>
                    <a:pt x="920" y="806"/>
                    <a:pt x="626" y="1189"/>
                  </a:cubicBezTo>
                  <a:cubicBezTo>
                    <a:pt x="330" y="1575"/>
                    <a:pt x="180" y="2023"/>
                    <a:pt x="180" y="2519"/>
                  </a:cubicBezTo>
                  <a:cubicBezTo>
                    <a:pt x="180" y="3040"/>
                    <a:pt x="323" y="3483"/>
                    <a:pt x="605" y="3836"/>
                  </a:cubicBezTo>
                  <a:cubicBezTo>
                    <a:pt x="883" y="4184"/>
                    <a:pt x="1263" y="4462"/>
                    <a:pt x="1735" y="4663"/>
                  </a:cubicBezTo>
                  <a:cubicBezTo>
                    <a:pt x="2195" y="4859"/>
                    <a:pt x="2775" y="5032"/>
                    <a:pt x="3457" y="5178"/>
                  </a:cubicBezTo>
                  <a:cubicBezTo>
                    <a:pt x="3959" y="5283"/>
                    <a:pt x="4364" y="5384"/>
                    <a:pt x="4663" y="5477"/>
                  </a:cubicBezTo>
                  <a:cubicBezTo>
                    <a:pt x="4949" y="5566"/>
                    <a:pt x="5185" y="5696"/>
                    <a:pt x="5364" y="5864"/>
                  </a:cubicBezTo>
                  <a:cubicBezTo>
                    <a:pt x="5535" y="6024"/>
                    <a:pt x="5618" y="6227"/>
                    <a:pt x="5618" y="6487"/>
                  </a:cubicBezTo>
                  <a:cubicBezTo>
                    <a:pt x="5618" y="6815"/>
                    <a:pt x="5459" y="7084"/>
                    <a:pt x="5132" y="7307"/>
                  </a:cubicBezTo>
                  <a:cubicBezTo>
                    <a:pt x="4796" y="7536"/>
                    <a:pt x="4351" y="7652"/>
                    <a:pt x="3808" y="7652"/>
                  </a:cubicBezTo>
                  <a:cubicBezTo>
                    <a:pt x="3413" y="7652"/>
                    <a:pt x="3091" y="7595"/>
                    <a:pt x="2853" y="7482"/>
                  </a:cubicBezTo>
                  <a:cubicBezTo>
                    <a:pt x="2616" y="7370"/>
                    <a:pt x="2431" y="7226"/>
                    <a:pt x="2302" y="7056"/>
                  </a:cubicBezTo>
                  <a:cubicBezTo>
                    <a:pt x="2168" y="6878"/>
                    <a:pt x="2041" y="6653"/>
                    <a:pt x="1924" y="6386"/>
                  </a:cubicBezTo>
                  <a:cubicBezTo>
                    <a:pt x="1820" y="6141"/>
                    <a:pt x="1690" y="5952"/>
                    <a:pt x="1539" y="5824"/>
                  </a:cubicBezTo>
                  <a:cubicBezTo>
                    <a:pt x="1381" y="5690"/>
                    <a:pt x="1186" y="5622"/>
                    <a:pt x="960" y="5622"/>
                  </a:cubicBezTo>
                  <a:cubicBezTo>
                    <a:pt x="685" y="5622"/>
                    <a:pt x="454" y="5708"/>
                    <a:pt x="274" y="5877"/>
                  </a:cubicBezTo>
                  <a:cubicBezTo>
                    <a:pt x="92" y="6048"/>
                    <a:pt x="0" y="6257"/>
                    <a:pt x="0" y="6498"/>
                  </a:cubicBezTo>
                  <a:cubicBezTo>
                    <a:pt x="0" y="6883"/>
                    <a:pt x="141" y="7283"/>
                    <a:pt x="421" y="7685"/>
                  </a:cubicBezTo>
                  <a:cubicBezTo>
                    <a:pt x="697" y="8084"/>
                    <a:pt x="1061" y="8407"/>
                    <a:pt x="1503" y="8645"/>
                  </a:cubicBezTo>
                  <a:cubicBezTo>
                    <a:pt x="2121" y="8973"/>
                    <a:pt x="2912" y="9139"/>
                    <a:pt x="3856" y="9139"/>
                  </a:cubicBezTo>
                  <a:cubicBezTo>
                    <a:pt x="4642" y="9139"/>
                    <a:pt x="5333" y="9018"/>
                    <a:pt x="5910" y="8778"/>
                  </a:cubicBezTo>
                  <a:cubicBezTo>
                    <a:pt x="6492" y="8536"/>
                    <a:pt x="6941" y="8195"/>
                    <a:pt x="7245" y="7765"/>
                  </a:cubicBezTo>
                  <a:cubicBezTo>
                    <a:pt x="7550" y="7333"/>
                    <a:pt x="7705" y="6840"/>
                    <a:pt x="7705" y="6298"/>
                  </a:cubicBezTo>
                  <a:cubicBezTo>
                    <a:pt x="7705" y="5846"/>
                    <a:pt x="7615" y="5456"/>
                    <a:pt x="7438" y="5141"/>
                  </a:cubicBezTo>
                  <a:cubicBezTo>
                    <a:pt x="7261" y="4827"/>
                    <a:pt x="7011" y="4563"/>
                    <a:pt x="6697" y="4358"/>
                  </a:cubicBezTo>
                  <a:cubicBezTo>
                    <a:pt x="6388" y="4158"/>
                    <a:pt x="6010" y="3985"/>
                    <a:pt x="5572" y="3845"/>
                  </a:cubicBezTo>
                  <a:cubicBezTo>
                    <a:pt x="5140" y="3707"/>
                    <a:pt x="4651" y="3579"/>
                    <a:pt x="4119" y="3465"/>
                  </a:cubicBezTo>
                  <a:cubicBezTo>
                    <a:pt x="3699" y="3367"/>
                    <a:pt x="3393" y="3292"/>
                    <a:pt x="3210" y="3242"/>
                  </a:cubicBezTo>
                  <a:cubicBezTo>
                    <a:pt x="3032" y="3192"/>
                    <a:pt x="2854" y="3123"/>
                    <a:pt x="2681" y="3037"/>
                  </a:cubicBezTo>
                  <a:cubicBezTo>
                    <a:pt x="2514" y="2953"/>
                    <a:pt x="2383" y="2853"/>
                    <a:pt x="2289" y="2739"/>
                  </a:cubicBezTo>
                  <a:cubicBezTo>
                    <a:pt x="2201" y="2631"/>
                    <a:pt x="2158" y="2506"/>
                    <a:pt x="2158" y="2356"/>
                  </a:cubicBezTo>
                  <a:cubicBezTo>
                    <a:pt x="2158" y="2112"/>
                    <a:pt x="2291" y="1906"/>
                    <a:pt x="2566" y="1726"/>
                  </a:cubicBezTo>
                  <a:cubicBezTo>
                    <a:pt x="2850" y="1540"/>
                    <a:pt x="3233" y="1445"/>
                    <a:pt x="3704" y="1445"/>
                  </a:cubicBezTo>
                  <a:cubicBezTo>
                    <a:pt x="4212" y="1445"/>
                    <a:pt x="4581" y="1531"/>
                    <a:pt x="4802" y="1699"/>
                  </a:cubicBezTo>
                  <a:cubicBezTo>
                    <a:pt x="5029" y="1872"/>
                    <a:pt x="5228" y="2117"/>
                    <a:pt x="5391" y="2428"/>
                  </a:cubicBezTo>
                  <a:cubicBezTo>
                    <a:pt x="5533" y="2672"/>
                    <a:pt x="5661" y="2842"/>
                    <a:pt x="5784" y="2951"/>
                  </a:cubicBezTo>
                  <a:cubicBezTo>
                    <a:pt x="5916" y="3068"/>
                    <a:pt x="6106" y="3127"/>
                    <a:pt x="6350" y="3127"/>
                  </a:cubicBezTo>
                  <a:cubicBezTo>
                    <a:pt x="6618" y="3127"/>
                    <a:pt x="6845" y="3032"/>
                    <a:pt x="7025" y="2845"/>
                  </a:cubicBezTo>
                  <a:cubicBezTo>
                    <a:pt x="7204" y="2659"/>
                    <a:pt x="7294" y="2446"/>
                    <a:pt x="7294" y="2211"/>
                  </a:cubicBezTo>
                  <a:cubicBezTo>
                    <a:pt x="7294" y="1967"/>
                    <a:pt x="7225" y="1714"/>
                    <a:pt x="7089" y="1461"/>
                  </a:cubicBezTo>
                  <a:cubicBezTo>
                    <a:pt x="6954" y="1210"/>
                    <a:pt x="6739" y="968"/>
                    <a:pt x="6450" y="743"/>
                  </a:cubicBezTo>
                  <a:cubicBezTo>
                    <a:pt x="6163" y="518"/>
                    <a:pt x="5798" y="336"/>
                    <a:pt x="5364" y="201"/>
                  </a:cubicBezTo>
                  <a:cubicBezTo>
                    <a:pt x="4934" y="67"/>
                    <a:pt x="4418" y="0"/>
                    <a:pt x="3831" y="0"/>
                  </a:cubicBezTo>
                  <a:cubicBezTo>
                    <a:pt x="3096" y="0"/>
                    <a:pt x="2448" y="102"/>
                    <a:pt x="1902" y="3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28056" y="2999936"/>
            <a:ext cx="824834" cy="824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 name="Oval 144"/>
          <p:cNvSpPr/>
          <p:nvPr/>
        </p:nvSpPr>
        <p:spPr bwMode="auto">
          <a:xfrm rot="18238904">
            <a:off x="1588017" y="2989039"/>
            <a:ext cx="370519" cy="462995"/>
          </a:xfrm>
          <a:prstGeom prst="ellipse">
            <a:avLst/>
          </a:prstGeom>
          <a:gradFill flip="none" rotWithShape="1">
            <a:gsLst>
              <a:gs pos="0">
                <a:srgbClr val="0071BC"/>
              </a:gs>
              <a:gs pos="100000">
                <a:srgbClr val="59A3DA"/>
              </a:gs>
            </a:gsLst>
            <a:lin ang="19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8" name="Group 27"/>
          <p:cNvGrpSpPr/>
          <p:nvPr/>
        </p:nvGrpSpPr>
        <p:grpSpPr>
          <a:xfrm>
            <a:off x="1298248" y="3156541"/>
            <a:ext cx="669103" cy="428965"/>
            <a:chOff x="1230085" y="3424972"/>
            <a:chExt cx="365454" cy="234294"/>
          </a:xfrm>
        </p:grpSpPr>
        <p:sp>
          <p:nvSpPr>
            <p:cNvPr id="289" name="Freeform 128"/>
            <p:cNvSpPr>
              <a:spLocks noChangeAspect="1"/>
            </p:cNvSpPr>
            <p:nvPr/>
          </p:nvSpPr>
          <p:spPr bwMode="white">
            <a:xfrm>
              <a:off x="1230085" y="3424972"/>
              <a:ext cx="328473" cy="18145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90" name="Freeform 128"/>
            <p:cNvSpPr>
              <a:spLocks noChangeAspect="1"/>
            </p:cNvSpPr>
            <p:nvPr/>
          </p:nvSpPr>
          <p:spPr bwMode="white">
            <a:xfrm>
              <a:off x="1267066" y="3477813"/>
              <a:ext cx="328473" cy="18145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19050">
              <a:solidFill>
                <a:srgbClr val="59A3DA"/>
              </a:solid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nvGrpSpPr>
          <p:cNvPr id="5" name="Group 4"/>
          <p:cNvGrpSpPr/>
          <p:nvPr/>
        </p:nvGrpSpPr>
        <p:grpSpPr>
          <a:xfrm>
            <a:off x="4311382" y="2883941"/>
            <a:ext cx="864604" cy="865188"/>
            <a:chOff x="4544516" y="2674649"/>
            <a:chExt cx="847728" cy="848301"/>
          </a:xfrm>
        </p:grpSpPr>
        <p:sp>
          <p:nvSpPr>
            <p:cNvPr id="274" name="Oval 273"/>
            <p:cNvSpPr/>
            <p:nvPr/>
          </p:nvSpPr>
          <p:spPr bwMode="auto">
            <a:xfrm rot="18390516">
              <a:off x="4823852" y="2661081"/>
              <a:ext cx="479872" cy="599642"/>
            </a:xfrm>
            <a:prstGeom prst="ellipse">
              <a:avLst/>
            </a:prstGeom>
            <a:gradFill flip="none" rotWithShape="1">
              <a:gsLst>
                <a:gs pos="0">
                  <a:srgbClr val="0071BC"/>
                </a:gs>
                <a:gs pos="100000">
                  <a:srgbClr val="59A3DA"/>
                </a:gs>
              </a:gsLst>
              <a:lin ang="19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4544516" y="2674649"/>
              <a:ext cx="847728" cy="848301"/>
              <a:chOff x="4544516" y="2674649"/>
              <a:chExt cx="847728" cy="848301"/>
            </a:xfrm>
          </p:grpSpPr>
          <p:pic>
            <p:nvPicPr>
              <p:cNvPr id="12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68936" y="2699641"/>
                <a:ext cx="823308" cy="82330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 name="Picture 8"/>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55996"/>
              <a:stretch/>
            </p:blipFill>
            <p:spPr bwMode="auto">
              <a:xfrm>
                <a:off x="4544516" y="2674649"/>
                <a:ext cx="727786" cy="845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61" name="Picture 60"/>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75508" t="20100" r="22592" b="65928"/>
          <a:stretch/>
        </p:blipFill>
        <p:spPr>
          <a:xfrm flipH="1">
            <a:off x="5456237" y="3644065"/>
            <a:ext cx="317838" cy="1300998"/>
          </a:xfrm>
          <a:prstGeom prst="rect">
            <a:avLst/>
          </a:prstGeom>
        </p:spPr>
      </p:pic>
      <p:pic>
        <p:nvPicPr>
          <p:cNvPr id="62" name="Picture 61"/>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63745" t="28699" r="22590" b="68688"/>
          <a:stretch/>
        </p:blipFill>
        <p:spPr>
          <a:xfrm flipH="1">
            <a:off x="3533234" y="4716462"/>
            <a:ext cx="2286000" cy="243349"/>
          </a:xfrm>
          <a:prstGeom prst="rect">
            <a:avLst/>
          </a:prstGeom>
        </p:spPr>
      </p:pic>
      <p:pic>
        <p:nvPicPr>
          <p:cNvPr id="63" name="Picture 6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75509" t="13717" r="19762" b="63217"/>
          <a:stretch/>
        </p:blipFill>
        <p:spPr>
          <a:xfrm flipH="1">
            <a:off x="341962" y="2797273"/>
            <a:ext cx="791191" cy="2147790"/>
          </a:xfrm>
          <a:prstGeom prst="rect">
            <a:avLst/>
          </a:prstGeom>
        </p:spPr>
      </p:pic>
      <p:pic>
        <p:nvPicPr>
          <p:cNvPr id="64" name="Picture 63"/>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72474" t="13717" r="19762" b="63217"/>
          <a:stretch/>
        </p:blipFill>
        <p:spPr>
          <a:xfrm flipH="1">
            <a:off x="10862876" y="2804774"/>
            <a:ext cx="1298960" cy="2147790"/>
          </a:xfrm>
          <a:prstGeom prst="rect">
            <a:avLst/>
          </a:prstGeom>
        </p:spPr>
      </p:pic>
      <p:sp>
        <p:nvSpPr>
          <p:cNvPr id="152" name="Freeform 128"/>
          <p:cNvSpPr>
            <a:spLocks noChangeAspect="1"/>
          </p:cNvSpPr>
          <p:nvPr/>
        </p:nvSpPr>
        <p:spPr bwMode="white">
          <a:xfrm>
            <a:off x="8616298" y="2801364"/>
            <a:ext cx="1493330" cy="82452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5" h="10000">
                <a:moveTo>
                  <a:pt x="7785" y="10000"/>
                </a:moveTo>
                <a:lnTo>
                  <a:pt x="1125" y="10000"/>
                </a:lnTo>
                <a:cubicBezTo>
                  <a:pt x="516" y="10000"/>
                  <a:pt x="59" y="8576"/>
                  <a:pt x="5" y="7936"/>
                </a:cubicBezTo>
                <a:cubicBezTo>
                  <a:pt x="-49" y="7296"/>
                  <a:pt x="310" y="6370"/>
                  <a:pt x="801" y="6157"/>
                </a:cubicBezTo>
                <a:cubicBezTo>
                  <a:pt x="547" y="3739"/>
                  <a:pt x="1577" y="4270"/>
                  <a:pt x="2166" y="4128"/>
                </a:cubicBezTo>
                <a:cubicBezTo>
                  <a:pt x="2225" y="1851"/>
                  <a:pt x="3286" y="0"/>
                  <a:pt x="4563" y="0"/>
                </a:cubicBezTo>
                <a:cubicBezTo>
                  <a:pt x="5506" y="0"/>
                  <a:pt x="6351" y="996"/>
                  <a:pt x="6744" y="2491"/>
                </a:cubicBezTo>
                <a:cubicBezTo>
                  <a:pt x="7058" y="2171"/>
                  <a:pt x="7412" y="1993"/>
                  <a:pt x="7785" y="1993"/>
                </a:cubicBezTo>
                <a:cubicBezTo>
                  <a:pt x="9003" y="1993"/>
                  <a:pt x="10005" y="3808"/>
                  <a:pt x="10005" y="6014"/>
                </a:cubicBezTo>
                <a:cubicBezTo>
                  <a:pt x="10005" y="8185"/>
                  <a:pt x="9003" y="10000"/>
                  <a:pt x="7785" y="10000"/>
                </a:cubicBezTo>
                <a:close/>
              </a:path>
            </a:pathLst>
          </a:custGeom>
          <a:solidFill>
            <a:schemeClr val="bg2">
              <a:lumMod val="75000"/>
            </a:schemeClr>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3" name="Freeform 128"/>
          <p:cNvSpPr>
            <a:spLocks noChangeAspect="1"/>
          </p:cNvSpPr>
          <p:nvPr/>
        </p:nvSpPr>
        <p:spPr bwMode="white">
          <a:xfrm>
            <a:off x="9201234" y="2982014"/>
            <a:ext cx="1936072" cy="106898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5" h="10000">
                <a:moveTo>
                  <a:pt x="7785" y="10000"/>
                </a:moveTo>
                <a:lnTo>
                  <a:pt x="1125" y="10000"/>
                </a:lnTo>
                <a:cubicBezTo>
                  <a:pt x="516" y="10000"/>
                  <a:pt x="59" y="8576"/>
                  <a:pt x="5" y="7936"/>
                </a:cubicBezTo>
                <a:cubicBezTo>
                  <a:pt x="-49" y="7296"/>
                  <a:pt x="310" y="6370"/>
                  <a:pt x="801" y="6157"/>
                </a:cubicBezTo>
                <a:cubicBezTo>
                  <a:pt x="547" y="3739"/>
                  <a:pt x="1577" y="4270"/>
                  <a:pt x="2166" y="4128"/>
                </a:cubicBezTo>
                <a:cubicBezTo>
                  <a:pt x="2225" y="1851"/>
                  <a:pt x="3286" y="0"/>
                  <a:pt x="4563" y="0"/>
                </a:cubicBezTo>
                <a:cubicBezTo>
                  <a:pt x="5506" y="0"/>
                  <a:pt x="6351" y="996"/>
                  <a:pt x="6744" y="2491"/>
                </a:cubicBezTo>
                <a:cubicBezTo>
                  <a:pt x="7058" y="2171"/>
                  <a:pt x="7412" y="1993"/>
                  <a:pt x="7785" y="1993"/>
                </a:cubicBezTo>
                <a:cubicBezTo>
                  <a:pt x="9003" y="1993"/>
                  <a:pt x="10005" y="3808"/>
                  <a:pt x="10005" y="6014"/>
                </a:cubicBezTo>
                <a:cubicBezTo>
                  <a:pt x="10005" y="8185"/>
                  <a:pt x="9003" y="10000"/>
                  <a:pt x="7785" y="10000"/>
                </a:cubicBezTo>
                <a:close/>
              </a:path>
            </a:pathLst>
          </a:custGeom>
          <a:solidFill>
            <a:srgbClr val="BFE5FF"/>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64" name="Freeform 128"/>
          <p:cNvSpPr>
            <a:spLocks noChangeAspect="1"/>
          </p:cNvSpPr>
          <p:nvPr/>
        </p:nvSpPr>
        <p:spPr bwMode="white">
          <a:xfrm>
            <a:off x="7980434" y="3438343"/>
            <a:ext cx="1959695" cy="108202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 name="connsiteX0" fmla="*/ 7785 w 10005"/>
              <a:gd name="connsiteY0" fmla="*/ 10000 h 10000"/>
              <a:gd name="connsiteX1" fmla="*/ 1125 w 10005"/>
              <a:gd name="connsiteY1" fmla="*/ 10000 h 10000"/>
              <a:gd name="connsiteX2" fmla="*/ 5 w 10005"/>
              <a:gd name="connsiteY2" fmla="*/ 7936 h 10000"/>
              <a:gd name="connsiteX3" fmla="*/ 801 w 10005"/>
              <a:gd name="connsiteY3" fmla="*/ 6157 h 10000"/>
              <a:gd name="connsiteX4" fmla="*/ 2166 w 10005"/>
              <a:gd name="connsiteY4" fmla="*/ 4128 h 10000"/>
              <a:gd name="connsiteX5" fmla="*/ 4563 w 10005"/>
              <a:gd name="connsiteY5" fmla="*/ 0 h 10000"/>
              <a:gd name="connsiteX6" fmla="*/ 6744 w 10005"/>
              <a:gd name="connsiteY6" fmla="*/ 2491 h 10000"/>
              <a:gd name="connsiteX7" fmla="*/ 7785 w 10005"/>
              <a:gd name="connsiteY7" fmla="*/ 1993 h 10000"/>
              <a:gd name="connsiteX8" fmla="*/ 10005 w 10005"/>
              <a:gd name="connsiteY8" fmla="*/ 6014 h 10000"/>
              <a:gd name="connsiteX9" fmla="*/ 7785 w 10005"/>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5" h="10000">
                <a:moveTo>
                  <a:pt x="7785" y="10000"/>
                </a:moveTo>
                <a:lnTo>
                  <a:pt x="1125" y="10000"/>
                </a:lnTo>
                <a:cubicBezTo>
                  <a:pt x="516" y="10000"/>
                  <a:pt x="59" y="8576"/>
                  <a:pt x="5" y="7936"/>
                </a:cubicBezTo>
                <a:cubicBezTo>
                  <a:pt x="-49" y="7296"/>
                  <a:pt x="310" y="6370"/>
                  <a:pt x="801" y="6157"/>
                </a:cubicBezTo>
                <a:cubicBezTo>
                  <a:pt x="547" y="3739"/>
                  <a:pt x="1577" y="4270"/>
                  <a:pt x="2166" y="4128"/>
                </a:cubicBezTo>
                <a:cubicBezTo>
                  <a:pt x="2225" y="1851"/>
                  <a:pt x="3286" y="0"/>
                  <a:pt x="4563" y="0"/>
                </a:cubicBezTo>
                <a:cubicBezTo>
                  <a:pt x="5506" y="0"/>
                  <a:pt x="6351" y="996"/>
                  <a:pt x="6744" y="2491"/>
                </a:cubicBezTo>
                <a:cubicBezTo>
                  <a:pt x="7058" y="2171"/>
                  <a:pt x="7412" y="1993"/>
                  <a:pt x="7785" y="1993"/>
                </a:cubicBezTo>
                <a:cubicBezTo>
                  <a:pt x="9003" y="1993"/>
                  <a:pt x="10005" y="3808"/>
                  <a:pt x="10005" y="6014"/>
                </a:cubicBezTo>
                <a:cubicBezTo>
                  <a:pt x="10005" y="8185"/>
                  <a:pt x="9003" y="10000"/>
                  <a:pt x="7785" y="10000"/>
                </a:cubicBezTo>
                <a:close/>
              </a:path>
            </a:pathLst>
          </a:custGeom>
          <a:solidFill>
            <a:srgbClr val="59A3DA"/>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65" name="Freeform 762"/>
          <p:cNvSpPr>
            <a:spLocks noChangeAspect="1" noEditPoints="1"/>
          </p:cNvSpPr>
          <p:nvPr/>
        </p:nvSpPr>
        <p:spPr bwMode="auto">
          <a:xfrm>
            <a:off x="8779626" y="3630835"/>
            <a:ext cx="510496" cy="755343"/>
          </a:xfrm>
          <a:custGeom>
            <a:avLst/>
            <a:gdLst>
              <a:gd name="T0" fmla="*/ 270 w 270"/>
              <a:gd name="T1" fmla="*/ 260 h 400"/>
              <a:gd name="T2" fmla="*/ 270 w 270"/>
              <a:gd name="T3" fmla="*/ 166 h 400"/>
              <a:gd name="T4" fmla="*/ 241 w 270"/>
              <a:gd name="T5" fmla="*/ 164 h 400"/>
              <a:gd name="T6" fmla="*/ 241 w 270"/>
              <a:gd name="T7" fmla="*/ 106 h 400"/>
              <a:gd name="T8" fmla="*/ 135 w 270"/>
              <a:gd name="T9" fmla="*/ 0 h 400"/>
              <a:gd name="T10" fmla="*/ 29 w 270"/>
              <a:gd name="T11" fmla="*/ 106 h 400"/>
              <a:gd name="T12" fmla="*/ 29 w 270"/>
              <a:gd name="T13" fmla="*/ 164 h 400"/>
              <a:gd name="T14" fmla="*/ 0 w 270"/>
              <a:gd name="T15" fmla="*/ 166 h 400"/>
              <a:gd name="T16" fmla="*/ 0 w 270"/>
              <a:gd name="T17" fmla="*/ 260 h 400"/>
              <a:gd name="T18" fmla="*/ 0 w 270"/>
              <a:gd name="T19" fmla="*/ 297 h 400"/>
              <a:gd name="T20" fmla="*/ 0 w 270"/>
              <a:gd name="T21" fmla="*/ 391 h 400"/>
              <a:gd name="T22" fmla="*/ 135 w 270"/>
              <a:gd name="T23" fmla="*/ 400 h 400"/>
              <a:gd name="T24" fmla="*/ 270 w 270"/>
              <a:gd name="T25" fmla="*/ 391 h 400"/>
              <a:gd name="T26" fmla="*/ 270 w 270"/>
              <a:gd name="T27" fmla="*/ 297 h 400"/>
              <a:gd name="T28" fmla="*/ 270 w 270"/>
              <a:gd name="T29" fmla="*/ 297 h 400"/>
              <a:gd name="T30" fmla="*/ 270 w 270"/>
              <a:gd name="T31" fmla="*/ 260 h 400"/>
              <a:gd name="T32" fmla="*/ 151 w 270"/>
              <a:gd name="T33" fmla="*/ 314 h 400"/>
              <a:gd name="T34" fmla="*/ 137 w 270"/>
              <a:gd name="T35" fmla="*/ 314 h 400"/>
              <a:gd name="T36" fmla="*/ 133 w 270"/>
              <a:gd name="T37" fmla="*/ 314 h 400"/>
              <a:gd name="T38" fmla="*/ 119 w 270"/>
              <a:gd name="T39" fmla="*/ 314 h 400"/>
              <a:gd name="T40" fmla="*/ 129 w 270"/>
              <a:gd name="T41" fmla="*/ 277 h 400"/>
              <a:gd name="T42" fmla="*/ 119 w 270"/>
              <a:gd name="T43" fmla="*/ 262 h 400"/>
              <a:gd name="T44" fmla="*/ 135 w 270"/>
              <a:gd name="T45" fmla="*/ 246 h 400"/>
              <a:gd name="T46" fmla="*/ 151 w 270"/>
              <a:gd name="T47" fmla="*/ 262 h 400"/>
              <a:gd name="T48" fmla="*/ 141 w 270"/>
              <a:gd name="T49" fmla="*/ 277 h 400"/>
              <a:gd name="T50" fmla="*/ 151 w 270"/>
              <a:gd name="T51" fmla="*/ 314 h 400"/>
              <a:gd name="T52" fmla="*/ 209 w 270"/>
              <a:gd name="T53" fmla="*/ 162 h 400"/>
              <a:gd name="T54" fmla="*/ 135 w 270"/>
              <a:gd name="T55" fmla="*/ 157 h 400"/>
              <a:gd name="T56" fmla="*/ 61 w 270"/>
              <a:gd name="T57" fmla="*/ 162 h 400"/>
              <a:gd name="T58" fmla="*/ 61 w 270"/>
              <a:gd name="T59" fmla="*/ 106 h 400"/>
              <a:gd name="T60" fmla="*/ 135 w 270"/>
              <a:gd name="T61" fmla="*/ 32 h 400"/>
              <a:gd name="T62" fmla="*/ 209 w 270"/>
              <a:gd name="T63" fmla="*/ 106 h 400"/>
              <a:gd name="T64" fmla="*/ 209 w 270"/>
              <a:gd name="T65" fmla="*/ 16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0" h="400">
                <a:moveTo>
                  <a:pt x="270" y="260"/>
                </a:moveTo>
                <a:cubicBezTo>
                  <a:pt x="270" y="166"/>
                  <a:pt x="270" y="166"/>
                  <a:pt x="270" y="166"/>
                </a:cubicBezTo>
                <a:cubicBezTo>
                  <a:pt x="241" y="164"/>
                  <a:pt x="241" y="164"/>
                  <a:pt x="241" y="164"/>
                </a:cubicBezTo>
                <a:cubicBezTo>
                  <a:pt x="241" y="106"/>
                  <a:pt x="241" y="106"/>
                  <a:pt x="241" y="106"/>
                </a:cubicBezTo>
                <a:cubicBezTo>
                  <a:pt x="241" y="47"/>
                  <a:pt x="193" y="0"/>
                  <a:pt x="135" y="0"/>
                </a:cubicBezTo>
                <a:cubicBezTo>
                  <a:pt x="77" y="0"/>
                  <a:pt x="29" y="47"/>
                  <a:pt x="29" y="106"/>
                </a:cubicBezTo>
                <a:cubicBezTo>
                  <a:pt x="29" y="164"/>
                  <a:pt x="29" y="164"/>
                  <a:pt x="29" y="164"/>
                </a:cubicBezTo>
                <a:cubicBezTo>
                  <a:pt x="0" y="166"/>
                  <a:pt x="0" y="166"/>
                  <a:pt x="0" y="166"/>
                </a:cubicBezTo>
                <a:cubicBezTo>
                  <a:pt x="0" y="260"/>
                  <a:pt x="0" y="260"/>
                  <a:pt x="0" y="260"/>
                </a:cubicBezTo>
                <a:cubicBezTo>
                  <a:pt x="0" y="297"/>
                  <a:pt x="0" y="297"/>
                  <a:pt x="0" y="297"/>
                </a:cubicBezTo>
                <a:cubicBezTo>
                  <a:pt x="0" y="391"/>
                  <a:pt x="0" y="391"/>
                  <a:pt x="0" y="391"/>
                </a:cubicBezTo>
                <a:cubicBezTo>
                  <a:pt x="135" y="400"/>
                  <a:pt x="135" y="400"/>
                  <a:pt x="135" y="400"/>
                </a:cubicBezTo>
                <a:cubicBezTo>
                  <a:pt x="270" y="391"/>
                  <a:pt x="270" y="391"/>
                  <a:pt x="270" y="391"/>
                </a:cubicBezTo>
                <a:cubicBezTo>
                  <a:pt x="270" y="297"/>
                  <a:pt x="270" y="297"/>
                  <a:pt x="270" y="297"/>
                </a:cubicBezTo>
                <a:cubicBezTo>
                  <a:pt x="270" y="297"/>
                  <a:pt x="270" y="297"/>
                  <a:pt x="270" y="297"/>
                </a:cubicBezTo>
                <a:lnTo>
                  <a:pt x="270" y="260"/>
                </a:lnTo>
                <a:close/>
                <a:moveTo>
                  <a:pt x="151" y="314"/>
                </a:moveTo>
                <a:cubicBezTo>
                  <a:pt x="137" y="314"/>
                  <a:pt x="137" y="314"/>
                  <a:pt x="137" y="314"/>
                </a:cubicBezTo>
                <a:cubicBezTo>
                  <a:pt x="133" y="314"/>
                  <a:pt x="133" y="314"/>
                  <a:pt x="133" y="314"/>
                </a:cubicBezTo>
                <a:cubicBezTo>
                  <a:pt x="119" y="314"/>
                  <a:pt x="119" y="314"/>
                  <a:pt x="119" y="314"/>
                </a:cubicBezTo>
                <a:cubicBezTo>
                  <a:pt x="129" y="277"/>
                  <a:pt x="129" y="277"/>
                  <a:pt x="129" y="277"/>
                </a:cubicBezTo>
                <a:cubicBezTo>
                  <a:pt x="123" y="275"/>
                  <a:pt x="119" y="269"/>
                  <a:pt x="119" y="262"/>
                </a:cubicBezTo>
                <a:cubicBezTo>
                  <a:pt x="119" y="253"/>
                  <a:pt x="126" y="246"/>
                  <a:pt x="135" y="246"/>
                </a:cubicBezTo>
                <a:cubicBezTo>
                  <a:pt x="144" y="246"/>
                  <a:pt x="151" y="253"/>
                  <a:pt x="151" y="262"/>
                </a:cubicBezTo>
                <a:cubicBezTo>
                  <a:pt x="151" y="269"/>
                  <a:pt x="147" y="275"/>
                  <a:pt x="141" y="277"/>
                </a:cubicBezTo>
                <a:lnTo>
                  <a:pt x="151" y="314"/>
                </a:lnTo>
                <a:close/>
                <a:moveTo>
                  <a:pt x="209" y="162"/>
                </a:moveTo>
                <a:cubicBezTo>
                  <a:pt x="135" y="157"/>
                  <a:pt x="135" y="157"/>
                  <a:pt x="135" y="157"/>
                </a:cubicBezTo>
                <a:cubicBezTo>
                  <a:pt x="61" y="162"/>
                  <a:pt x="61" y="162"/>
                  <a:pt x="61" y="162"/>
                </a:cubicBezTo>
                <a:cubicBezTo>
                  <a:pt x="61" y="106"/>
                  <a:pt x="61" y="106"/>
                  <a:pt x="61" y="106"/>
                </a:cubicBezTo>
                <a:cubicBezTo>
                  <a:pt x="61" y="65"/>
                  <a:pt x="94" y="32"/>
                  <a:pt x="135" y="32"/>
                </a:cubicBezTo>
                <a:cubicBezTo>
                  <a:pt x="176" y="32"/>
                  <a:pt x="209" y="65"/>
                  <a:pt x="209" y="106"/>
                </a:cubicBezTo>
                <a:lnTo>
                  <a:pt x="209" y="162"/>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66" name="Group 265"/>
          <p:cNvGrpSpPr/>
          <p:nvPr/>
        </p:nvGrpSpPr>
        <p:grpSpPr>
          <a:xfrm>
            <a:off x="9999777" y="3132480"/>
            <a:ext cx="475181" cy="774891"/>
            <a:chOff x="9914710" y="3358464"/>
            <a:chExt cx="651396" cy="1015802"/>
          </a:xfrm>
        </p:grpSpPr>
        <p:sp>
          <p:nvSpPr>
            <p:cNvPr id="267" name="Rectangle 13"/>
            <p:cNvSpPr/>
            <p:nvPr/>
          </p:nvSpPr>
          <p:spPr bwMode="auto">
            <a:xfrm>
              <a:off x="9914710" y="3358464"/>
              <a:ext cx="651396" cy="1015802"/>
            </a:xfrm>
            <a:custGeom>
              <a:avLst/>
              <a:gdLst>
                <a:gd name="connsiteX0" fmla="*/ 0 w 731520"/>
                <a:gd name="connsiteY0" fmla="*/ 0 h 1015802"/>
                <a:gd name="connsiteX1" fmla="*/ 731520 w 731520"/>
                <a:gd name="connsiteY1" fmla="*/ 0 h 1015802"/>
                <a:gd name="connsiteX2" fmla="*/ 731520 w 731520"/>
                <a:gd name="connsiteY2" fmla="*/ 1015802 h 1015802"/>
                <a:gd name="connsiteX3" fmla="*/ 0 w 731520"/>
                <a:gd name="connsiteY3" fmla="*/ 1015802 h 1015802"/>
                <a:gd name="connsiteX4" fmla="*/ 0 w 731520"/>
                <a:gd name="connsiteY4" fmla="*/ 0 h 1015802"/>
                <a:gd name="connsiteX0" fmla="*/ 0 w 744583"/>
                <a:gd name="connsiteY0" fmla="*/ 0 h 1015802"/>
                <a:gd name="connsiteX1" fmla="*/ 744583 w 744583"/>
                <a:gd name="connsiteY1" fmla="*/ 117566 h 1015802"/>
                <a:gd name="connsiteX2" fmla="*/ 731520 w 744583"/>
                <a:gd name="connsiteY2" fmla="*/ 1015802 h 1015802"/>
                <a:gd name="connsiteX3" fmla="*/ 0 w 744583"/>
                <a:gd name="connsiteY3" fmla="*/ 1015802 h 1015802"/>
                <a:gd name="connsiteX4" fmla="*/ 0 w 744583"/>
                <a:gd name="connsiteY4" fmla="*/ 0 h 1015802"/>
                <a:gd name="connsiteX0" fmla="*/ 0 w 744583"/>
                <a:gd name="connsiteY0" fmla="*/ 0 h 1015802"/>
                <a:gd name="connsiteX1" fmla="*/ 744583 w 744583"/>
                <a:gd name="connsiteY1" fmla="*/ 117566 h 1015802"/>
                <a:gd name="connsiteX2" fmla="*/ 744583 w 744583"/>
                <a:gd name="connsiteY2" fmla="*/ 911299 h 1015802"/>
                <a:gd name="connsiteX3" fmla="*/ 0 w 744583"/>
                <a:gd name="connsiteY3" fmla="*/ 1015802 h 1015802"/>
                <a:gd name="connsiteX4" fmla="*/ 0 w 744583"/>
                <a:gd name="connsiteY4" fmla="*/ 0 h 101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583" h="1015802">
                  <a:moveTo>
                    <a:pt x="0" y="0"/>
                  </a:moveTo>
                  <a:lnTo>
                    <a:pt x="744583" y="117566"/>
                  </a:lnTo>
                  <a:lnTo>
                    <a:pt x="744583" y="911299"/>
                  </a:lnTo>
                  <a:lnTo>
                    <a:pt x="0" y="1015802"/>
                  </a:lnTo>
                  <a:lnTo>
                    <a:pt x="0" y="0"/>
                  </a:lnTo>
                  <a:close/>
                </a:path>
              </a:pathLst>
            </a:custGeom>
            <a:solidFill>
              <a:schemeClr val="bg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rgbClr val="0071BC"/>
                </a:solidFill>
                <a:ea typeface="Segoe UI" pitchFamily="34" charset="0"/>
                <a:cs typeface="Segoe UI" pitchFamily="34" charset="0"/>
              </a:endParaRPr>
            </a:p>
          </p:txBody>
        </p:sp>
        <p:pic>
          <p:nvPicPr>
            <p:cNvPr id="268" name="Picture 5" descr="C:\Users\Nicole\Documents\Work\MS Resource\Shapes\_EMF - WMF\checkmark1.emf"/>
            <p:cNvPicPr>
              <a:picLocks noChangeAspect="1" noChangeArrowheads="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14971" y="3513021"/>
              <a:ext cx="149698" cy="151733"/>
            </a:xfrm>
            <a:prstGeom prst="rect">
              <a:avLst/>
            </a:prstGeom>
            <a:noFill/>
            <a:extLst>
              <a:ext uri="{909E8E84-426E-40DD-AFC4-6F175D3DCCD1}">
                <a14:hiddenFill xmlns:a14="http://schemas.microsoft.com/office/drawing/2010/main">
                  <a:solidFill>
                    <a:srgbClr val="FFFFFF"/>
                  </a:solidFill>
                </a14:hiddenFill>
              </a:ext>
            </a:extLst>
          </p:spPr>
        </p:pic>
        <p:pic>
          <p:nvPicPr>
            <p:cNvPr id="269" name="Picture 5" descr="C:\Users\Nicole\Documents\Work\MS Resource\Shapes\_EMF - WMF\checkmark1.emf"/>
            <p:cNvPicPr>
              <a:picLocks noChangeAspect="1" noChangeArrowheads="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14971" y="3751703"/>
              <a:ext cx="149698" cy="151733"/>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5" descr="C:\Users\Nicole\Documents\Work\MS Resource\Shapes\_EMF - WMF\checkmark1.emf"/>
            <p:cNvPicPr>
              <a:picLocks noChangeAspect="1" noChangeArrowheads="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14971" y="3990385"/>
              <a:ext cx="149698" cy="151733"/>
            </a:xfrm>
            <a:prstGeom prst="rect">
              <a:avLst/>
            </a:prstGeom>
            <a:noFill/>
            <a:extLst>
              <a:ext uri="{909E8E84-426E-40DD-AFC4-6F175D3DCCD1}">
                <a14:hiddenFill xmlns:a14="http://schemas.microsoft.com/office/drawing/2010/main">
                  <a:solidFill>
                    <a:srgbClr val="FFFFFF"/>
                  </a:solidFill>
                </a14:hiddenFill>
              </a:ext>
            </a:extLst>
          </p:spPr>
        </p:pic>
        <p:cxnSp>
          <p:nvCxnSpPr>
            <p:cNvPr id="271" name="Straight Connector 270"/>
            <p:cNvCxnSpPr/>
            <p:nvPr/>
          </p:nvCxnSpPr>
          <p:spPr>
            <a:xfrm>
              <a:off x="10199076" y="3593660"/>
              <a:ext cx="240774" cy="33012"/>
            </a:xfrm>
            <a:prstGeom prst="line">
              <a:avLst/>
            </a:prstGeom>
            <a:ln w="19050">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a:off x="10199076" y="3832983"/>
              <a:ext cx="240774" cy="0"/>
            </a:xfrm>
            <a:prstGeom prst="line">
              <a:avLst/>
            </a:prstGeom>
            <a:ln w="19050">
              <a:solidFill>
                <a:srgbClr val="0071BC"/>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p:nvPr/>
          </p:nvCxnSpPr>
          <p:spPr>
            <a:xfrm flipV="1">
              <a:off x="10199076" y="4052832"/>
              <a:ext cx="240774" cy="19474"/>
            </a:xfrm>
            <a:prstGeom prst="line">
              <a:avLst/>
            </a:prstGeom>
            <a:ln w="19050">
              <a:solidFill>
                <a:srgbClr val="0071B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625150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Office Theme">
  <a:themeElements>
    <a:clrScheme name="Yammer">
      <a:dk1>
        <a:srgbClr val="808084"/>
      </a:dk1>
      <a:lt1>
        <a:srgbClr val="F1F1F2"/>
      </a:lt1>
      <a:dk2>
        <a:srgbClr val="00A8DA"/>
      </a:dk2>
      <a:lt2>
        <a:srgbClr val="83DAEB"/>
      </a:lt2>
      <a:accent1>
        <a:srgbClr val="EF3B0E"/>
      </a:accent1>
      <a:accent2>
        <a:srgbClr val="FC9B22"/>
      </a:accent2>
      <a:accent3>
        <a:srgbClr val="FFCF44"/>
      </a:accent3>
      <a:accent4>
        <a:srgbClr val="76C936"/>
      </a:accent4>
      <a:accent5>
        <a:srgbClr val="080808"/>
      </a:accent5>
      <a:accent6>
        <a:srgbClr val="FFFFFF"/>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b="1" dirty="0" smtClean="0">
            <a:solidFill>
              <a:schemeClr val="tx2"/>
            </a:solidFill>
            <a:latin typeface="Segoe Pro" pitchFamily="34" charset="0"/>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Mark Stone</External_x0020_Speaker>
    <Session_x0020_Code xmlns="2295e2e7-0eeb-498e-8716-217bb2ee6ee3">SPC175</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Mark Stone</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2295e2e7-0eeb-498e-8716-217bb2ee6ee3"/>
    <ds:schemaRef ds:uri="http://schemas.microsoft.com/office/2006/metadata/properties"/>
    <ds:schemaRef ds:uri="http://schemas.microsoft.com/sharepoint/v3"/>
    <ds:schemaRef ds:uri="http://purl.org/dc/terms/"/>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B49541E7-48B1-43CB-9484-B2DD4F6FF8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17044</TotalTime>
  <Words>1316</Words>
  <Application>Microsoft Office PowerPoint</Application>
  <PresentationFormat>Custom</PresentationFormat>
  <Paragraphs>219</Paragraphs>
  <Slides>36</Slides>
  <Notes>29</Notes>
  <HiddenSlides>0</HiddenSlides>
  <MMClips>0</MMClips>
  <ScaleCrop>false</ScaleCrop>
  <HeadingPairs>
    <vt:vector size="4" baseType="variant">
      <vt:variant>
        <vt:lpstr>Theme</vt:lpstr>
      </vt:variant>
      <vt:variant>
        <vt:i4>5</vt:i4>
      </vt:variant>
      <vt:variant>
        <vt:lpstr>Slide Titles</vt:lpstr>
      </vt:variant>
      <vt:variant>
        <vt:i4>36</vt:i4>
      </vt:variant>
    </vt:vector>
  </HeadingPairs>
  <TitlesOfParts>
    <vt:vector size="41" baseType="lpstr">
      <vt:lpstr>5-30072_SPC2012_IT-Pro_Template_16x9</vt:lpstr>
      <vt:lpstr>5-30072_SPC2012_IT-Pro_Template_16x9_Light</vt:lpstr>
      <vt:lpstr>1_5-30072_SPC2012_IT-Pro_Template_16x9</vt:lpstr>
      <vt:lpstr>5-30072_SPC2012_Business_Template_16x9_Light</vt:lpstr>
      <vt:lpstr>1_Office Theme</vt:lpstr>
      <vt:lpstr>PowerPoint Presentation</vt:lpstr>
      <vt:lpstr>Overview of Enterprise Social</vt:lpstr>
      <vt:lpstr>Welcome!</vt:lpstr>
      <vt:lpstr>PowerPoint Presentation</vt:lpstr>
      <vt:lpstr>PowerPoint Presentation</vt:lpstr>
      <vt:lpstr>PowerPoint Presentation</vt:lpstr>
      <vt:lpstr>PowerPoint Presentation</vt:lpstr>
      <vt:lpstr>PowerPoint Presentation</vt:lpstr>
      <vt:lpstr>PowerPoint Presentation</vt:lpstr>
      <vt:lpstr>“Will Social really TRANSFORM my business?”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Engaged Employees have a sense of ownership</vt:lpstr>
      <vt:lpstr>Social is helping to engage employees</vt:lpstr>
      <vt:lpstr>PowerPoint Presentation</vt:lpstr>
      <vt:lpstr>Collaboration is at the heart of successful teams</vt:lpstr>
      <vt:lpstr>Social is helping teams to collaborate</vt:lpstr>
      <vt:lpstr>PowerPoint Presentation</vt:lpstr>
      <vt:lpstr>Agility is essential to remain competitive today</vt:lpstr>
      <vt:lpstr>Social is helping to make businesses agile</vt:lpstr>
      <vt:lpstr>Yammer Demo</vt:lpstr>
      <vt:lpstr>The Microsoft Social Layer All your business apps. One social experience.</vt:lpstr>
      <vt:lpstr>SharePoint Demo</vt:lpstr>
      <vt:lpstr>Yammer + SharePoint</vt:lpstr>
      <vt:lpstr>Yammer + SharePoint Roadmap</vt:lpstr>
      <vt:lpstr>Yammer + Dynamics Roadmap</vt:lpstr>
      <vt:lpstr>PowerPoint Presentation</vt:lpstr>
      <vt:lpstr>Featured Sessions</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Enterprise Social</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931</cp:revision>
  <dcterms:created xsi:type="dcterms:W3CDTF">2012-05-22T07:38:31Z</dcterms:created>
  <dcterms:modified xsi:type="dcterms:W3CDTF">2012-12-06T21:06:33Z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