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23"/>
  </p:notesMasterIdLst>
  <p:handoutMasterIdLst>
    <p:handoutMasterId r:id="rId2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73" r:id="rId18"/>
    <p:sldId id="274" r:id="rId19"/>
    <p:sldId id="275" r:id="rId20"/>
    <p:sldId id="277" r:id="rId21"/>
    <p:sldId id="276" r:id="rId2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47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07B07A-4FF2-46C7-A798-34B4250B8898}" type="doc">
      <dgm:prSet loTypeId="urn:microsoft.com/office/officeart/2005/8/layout/chevron1" loCatId="process" qsTypeId="urn:microsoft.com/office/officeart/2005/8/quickstyle/simple1" qsCatId="simple" csTypeId="urn:microsoft.com/office/officeart/2005/8/colors/accent1_2" csCatId="accent1" phldr="1"/>
      <dgm:spPr/>
    </dgm:pt>
    <dgm:pt modelId="{D7C8D16E-5913-41A5-91EB-AF7689FB0DD0}">
      <dgm:prSet phldrT="[Text]"/>
      <dgm:spPr>
        <a:solidFill>
          <a:schemeClr val="accent1"/>
        </a:solidFill>
        <a:ln>
          <a:noFill/>
        </a:ln>
      </dgm:spPr>
      <dgm:t>
        <a:bodyPr/>
        <a:lstStyle/>
        <a:p>
          <a:r>
            <a:rPr lang="en-US" dirty="0" smtClean="0"/>
            <a:t>Identify and Preserve</a:t>
          </a:r>
          <a:endParaRPr lang="en-US" dirty="0"/>
        </a:p>
      </dgm:t>
    </dgm:pt>
    <dgm:pt modelId="{7EF6B54F-BA47-4EFD-9BE7-82280126B445}" type="parTrans" cxnId="{14FA6EC1-1A0E-43FE-ACB2-6208AC2102F8}">
      <dgm:prSet/>
      <dgm:spPr/>
      <dgm:t>
        <a:bodyPr/>
        <a:lstStyle/>
        <a:p>
          <a:endParaRPr lang="en-US"/>
        </a:p>
      </dgm:t>
    </dgm:pt>
    <dgm:pt modelId="{D90D6C85-9D14-4E89-A37F-B2322B2267BE}" type="sibTrans" cxnId="{14FA6EC1-1A0E-43FE-ACB2-6208AC2102F8}">
      <dgm:prSet/>
      <dgm:spPr/>
      <dgm:t>
        <a:bodyPr/>
        <a:lstStyle/>
        <a:p>
          <a:endParaRPr lang="en-US"/>
        </a:p>
      </dgm:t>
    </dgm:pt>
    <dgm:pt modelId="{B48B5DE4-A478-4ABF-AA1E-FE69E1DBC43A}">
      <dgm:prSet phldrT="[Text]"/>
      <dgm:spPr>
        <a:solidFill>
          <a:schemeClr val="accent1"/>
        </a:solidFill>
        <a:ln>
          <a:noFill/>
        </a:ln>
      </dgm:spPr>
      <dgm:t>
        <a:bodyPr/>
        <a:lstStyle/>
        <a:p>
          <a:r>
            <a:rPr lang="en-US" dirty="0" smtClean="0"/>
            <a:t>Search and Process</a:t>
          </a:r>
          <a:endParaRPr lang="en-US" dirty="0"/>
        </a:p>
      </dgm:t>
    </dgm:pt>
    <dgm:pt modelId="{F7475519-37EC-4EEF-9C00-6B2C5C76FBF0}" type="parTrans" cxnId="{915966B0-BAE1-4E70-9681-6CE64E28845F}">
      <dgm:prSet/>
      <dgm:spPr/>
      <dgm:t>
        <a:bodyPr/>
        <a:lstStyle/>
        <a:p>
          <a:endParaRPr lang="en-US"/>
        </a:p>
      </dgm:t>
    </dgm:pt>
    <dgm:pt modelId="{25C3F21C-E847-4BBC-9CCF-FF4057CB479F}" type="sibTrans" cxnId="{915966B0-BAE1-4E70-9681-6CE64E28845F}">
      <dgm:prSet/>
      <dgm:spPr/>
      <dgm:t>
        <a:bodyPr/>
        <a:lstStyle/>
        <a:p>
          <a:endParaRPr lang="en-US"/>
        </a:p>
      </dgm:t>
    </dgm:pt>
    <dgm:pt modelId="{F4F3AAED-3ED3-42DB-AF7A-3CDF48218117}">
      <dgm:prSet phldrT="[Text]"/>
      <dgm:spPr>
        <a:solidFill>
          <a:schemeClr val="accent1"/>
        </a:solidFill>
        <a:ln>
          <a:noFill/>
        </a:ln>
      </dgm:spPr>
      <dgm:t>
        <a:bodyPr/>
        <a:lstStyle/>
        <a:p>
          <a:r>
            <a:rPr lang="en-US" dirty="0" smtClean="0"/>
            <a:t>Review</a:t>
          </a:r>
          <a:endParaRPr lang="en-US" dirty="0"/>
        </a:p>
      </dgm:t>
    </dgm:pt>
    <dgm:pt modelId="{87A43334-8EE1-4B70-89D1-599BBB3C2AF9}" type="parTrans" cxnId="{F3267BC7-33BF-47DE-B7F7-B7793ACAD084}">
      <dgm:prSet/>
      <dgm:spPr/>
      <dgm:t>
        <a:bodyPr/>
        <a:lstStyle/>
        <a:p>
          <a:endParaRPr lang="en-US"/>
        </a:p>
      </dgm:t>
    </dgm:pt>
    <dgm:pt modelId="{9C34F6EE-AA48-4D9D-BF39-6F6F8CA05E13}" type="sibTrans" cxnId="{F3267BC7-33BF-47DE-B7F7-B7793ACAD084}">
      <dgm:prSet/>
      <dgm:spPr/>
      <dgm:t>
        <a:bodyPr/>
        <a:lstStyle/>
        <a:p>
          <a:endParaRPr lang="en-US"/>
        </a:p>
      </dgm:t>
    </dgm:pt>
    <dgm:pt modelId="{8791E083-CC8C-436A-925C-E5C760B02B31}">
      <dgm:prSet phldrT="[Text]"/>
      <dgm:spPr>
        <a:solidFill>
          <a:schemeClr val="accent1"/>
        </a:solidFill>
        <a:ln>
          <a:noFill/>
        </a:ln>
      </dgm:spPr>
      <dgm:t>
        <a:bodyPr/>
        <a:lstStyle/>
        <a:p>
          <a:r>
            <a:rPr lang="en-US" dirty="0" smtClean="0"/>
            <a:t>Produce</a:t>
          </a:r>
          <a:endParaRPr lang="en-US" dirty="0"/>
        </a:p>
      </dgm:t>
    </dgm:pt>
    <dgm:pt modelId="{C68DE990-95C8-445B-90CC-F09265BDA96F}" type="parTrans" cxnId="{4DFC2533-8735-41DC-8B3D-DA61D8A603E4}">
      <dgm:prSet/>
      <dgm:spPr/>
      <dgm:t>
        <a:bodyPr/>
        <a:lstStyle/>
        <a:p>
          <a:endParaRPr lang="en-US"/>
        </a:p>
      </dgm:t>
    </dgm:pt>
    <dgm:pt modelId="{3F78794B-FC5B-4109-A4BE-F52945C4B150}" type="sibTrans" cxnId="{4DFC2533-8735-41DC-8B3D-DA61D8A603E4}">
      <dgm:prSet/>
      <dgm:spPr/>
      <dgm:t>
        <a:bodyPr/>
        <a:lstStyle/>
        <a:p>
          <a:endParaRPr lang="en-US"/>
        </a:p>
      </dgm:t>
    </dgm:pt>
    <dgm:pt modelId="{4B69D68F-865F-4E89-BB60-65CBFC181A0D}" type="pres">
      <dgm:prSet presAssocID="{B807B07A-4FF2-46C7-A798-34B4250B8898}" presName="Name0" presStyleCnt="0">
        <dgm:presLayoutVars>
          <dgm:dir/>
          <dgm:animLvl val="lvl"/>
          <dgm:resizeHandles val="exact"/>
        </dgm:presLayoutVars>
      </dgm:prSet>
      <dgm:spPr/>
    </dgm:pt>
    <dgm:pt modelId="{53757529-B28F-420D-9E12-9F4FCB3CE541}" type="pres">
      <dgm:prSet presAssocID="{D7C8D16E-5913-41A5-91EB-AF7689FB0DD0}" presName="parTxOnly" presStyleLbl="node1" presStyleIdx="0" presStyleCnt="4" custLinFactNeighborX="-1718" custLinFactNeighborY="-1555">
        <dgm:presLayoutVars>
          <dgm:chMax val="0"/>
          <dgm:chPref val="0"/>
          <dgm:bulletEnabled val="1"/>
        </dgm:presLayoutVars>
      </dgm:prSet>
      <dgm:spPr/>
      <dgm:t>
        <a:bodyPr/>
        <a:lstStyle/>
        <a:p>
          <a:endParaRPr lang="en-US"/>
        </a:p>
      </dgm:t>
    </dgm:pt>
    <dgm:pt modelId="{61448FEB-B49E-481D-BC35-24690A2398B4}" type="pres">
      <dgm:prSet presAssocID="{D90D6C85-9D14-4E89-A37F-B2322B2267BE}" presName="parTxOnlySpace" presStyleCnt="0"/>
      <dgm:spPr/>
    </dgm:pt>
    <dgm:pt modelId="{614D617E-3159-4E4B-83E8-2B56ABD1E592}" type="pres">
      <dgm:prSet presAssocID="{B48B5DE4-A478-4ABF-AA1E-FE69E1DBC43A}" presName="parTxOnly" presStyleLbl="node1" presStyleIdx="1" presStyleCnt="4" custLinFactNeighborX="-1718" custLinFactNeighborY="-1555">
        <dgm:presLayoutVars>
          <dgm:chMax val="0"/>
          <dgm:chPref val="0"/>
          <dgm:bulletEnabled val="1"/>
        </dgm:presLayoutVars>
      </dgm:prSet>
      <dgm:spPr/>
      <dgm:t>
        <a:bodyPr/>
        <a:lstStyle/>
        <a:p>
          <a:endParaRPr lang="en-US"/>
        </a:p>
      </dgm:t>
    </dgm:pt>
    <dgm:pt modelId="{2BC57D9E-01AB-4C47-A550-ED5369D91170}" type="pres">
      <dgm:prSet presAssocID="{25C3F21C-E847-4BBC-9CCF-FF4057CB479F}" presName="parTxOnlySpace" presStyleCnt="0"/>
      <dgm:spPr/>
    </dgm:pt>
    <dgm:pt modelId="{EED3F34C-FDFD-4246-A600-7C3955CB26AB}" type="pres">
      <dgm:prSet presAssocID="{F4F3AAED-3ED3-42DB-AF7A-3CDF48218117}" presName="parTxOnly" presStyleLbl="node1" presStyleIdx="2" presStyleCnt="4" custLinFactNeighborX="-1718" custLinFactNeighborY="-1555">
        <dgm:presLayoutVars>
          <dgm:chMax val="0"/>
          <dgm:chPref val="0"/>
          <dgm:bulletEnabled val="1"/>
        </dgm:presLayoutVars>
      </dgm:prSet>
      <dgm:spPr/>
      <dgm:t>
        <a:bodyPr/>
        <a:lstStyle/>
        <a:p>
          <a:endParaRPr lang="en-US"/>
        </a:p>
      </dgm:t>
    </dgm:pt>
    <dgm:pt modelId="{AD76E271-8E7B-4452-8F4A-17127F2A31BE}" type="pres">
      <dgm:prSet presAssocID="{9C34F6EE-AA48-4D9D-BF39-6F6F8CA05E13}" presName="parTxOnlySpace" presStyleCnt="0"/>
      <dgm:spPr/>
    </dgm:pt>
    <dgm:pt modelId="{82014076-B937-4509-8683-180B704D00A3}" type="pres">
      <dgm:prSet presAssocID="{8791E083-CC8C-436A-925C-E5C760B02B31}" presName="parTxOnly" presStyleLbl="node1" presStyleIdx="3" presStyleCnt="4" custLinFactNeighborX="-1718" custLinFactNeighborY="-1555">
        <dgm:presLayoutVars>
          <dgm:chMax val="0"/>
          <dgm:chPref val="0"/>
          <dgm:bulletEnabled val="1"/>
        </dgm:presLayoutVars>
      </dgm:prSet>
      <dgm:spPr/>
      <dgm:t>
        <a:bodyPr/>
        <a:lstStyle/>
        <a:p>
          <a:endParaRPr lang="en-US"/>
        </a:p>
      </dgm:t>
    </dgm:pt>
  </dgm:ptLst>
  <dgm:cxnLst>
    <dgm:cxn modelId="{E7EA7722-8977-4779-BD7A-E53F85DB4CE1}" type="presOf" srcId="{B48B5DE4-A478-4ABF-AA1E-FE69E1DBC43A}" destId="{614D617E-3159-4E4B-83E8-2B56ABD1E592}" srcOrd="0" destOrd="0" presId="urn:microsoft.com/office/officeart/2005/8/layout/chevron1"/>
    <dgm:cxn modelId="{F3267BC7-33BF-47DE-B7F7-B7793ACAD084}" srcId="{B807B07A-4FF2-46C7-A798-34B4250B8898}" destId="{F4F3AAED-3ED3-42DB-AF7A-3CDF48218117}" srcOrd="2" destOrd="0" parTransId="{87A43334-8EE1-4B70-89D1-599BBB3C2AF9}" sibTransId="{9C34F6EE-AA48-4D9D-BF39-6F6F8CA05E13}"/>
    <dgm:cxn modelId="{05ED12B1-C2A1-4A4F-8223-4D4AC487A984}" type="presOf" srcId="{D7C8D16E-5913-41A5-91EB-AF7689FB0DD0}" destId="{53757529-B28F-420D-9E12-9F4FCB3CE541}" srcOrd="0" destOrd="0" presId="urn:microsoft.com/office/officeart/2005/8/layout/chevron1"/>
    <dgm:cxn modelId="{4DFC2533-8735-41DC-8B3D-DA61D8A603E4}" srcId="{B807B07A-4FF2-46C7-A798-34B4250B8898}" destId="{8791E083-CC8C-436A-925C-E5C760B02B31}" srcOrd="3" destOrd="0" parTransId="{C68DE990-95C8-445B-90CC-F09265BDA96F}" sibTransId="{3F78794B-FC5B-4109-A4BE-F52945C4B150}"/>
    <dgm:cxn modelId="{915966B0-BAE1-4E70-9681-6CE64E28845F}" srcId="{B807B07A-4FF2-46C7-A798-34B4250B8898}" destId="{B48B5DE4-A478-4ABF-AA1E-FE69E1DBC43A}" srcOrd="1" destOrd="0" parTransId="{F7475519-37EC-4EEF-9C00-6B2C5C76FBF0}" sibTransId="{25C3F21C-E847-4BBC-9CCF-FF4057CB479F}"/>
    <dgm:cxn modelId="{2CDFE320-93BD-46AB-8B24-B8AC37D65E60}" type="presOf" srcId="{F4F3AAED-3ED3-42DB-AF7A-3CDF48218117}" destId="{EED3F34C-FDFD-4246-A600-7C3955CB26AB}" srcOrd="0" destOrd="0" presId="urn:microsoft.com/office/officeart/2005/8/layout/chevron1"/>
    <dgm:cxn modelId="{2880B8FF-BE50-4829-A7DC-71A3A9A4C914}" type="presOf" srcId="{8791E083-CC8C-436A-925C-E5C760B02B31}" destId="{82014076-B937-4509-8683-180B704D00A3}" srcOrd="0" destOrd="0" presId="urn:microsoft.com/office/officeart/2005/8/layout/chevron1"/>
    <dgm:cxn modelId="{1CEA8291-3BA0-4B3E-A795-22CC3330C4E0}" type="presOf" srcId="{B807B07A-4FF2-46C7-A798-34B4250B8898}" destId="{4B69D68F-865F-4E89-BB60-65CBFC181A0D}" srcOrd="0" destOrd="0" presId="urn:microsoft.com/office/officeart/2005/8/layout/chevron1"/>
    <dgm:cxn modelId="{14FA6EC1-1A0E-43FE-ACB2-6208AC2102F8}" srcId="{B807B07A-4FF2-46C7-A798-34B4250B8898}" destId="{D7C8D16E-5913-41A5-91EB-AF7689FB0DD0}" srcOrd="0" destOrd="0" parTransId="{7EF6B54F-BA47-4EFD-9BE7-82280126B445}" sibTransId="{D90D6C85-9D14-4E89-A37F-B2322B2267BE}"/>
    <dgm:cxn modelId="{DFDE4491-491C-4DBF-B8C3-204057D07723}" type="presParOf" srcId="{4B69D68F-865F-4E89-BB60-65CBFC181A0D}" destId="{53757529-B28F-420D-9E12-9F4FCB3CE541}" srcOrd="0" destOrd="0" presId="urn:microsoft.com/office/officeart/2005/8/layout/chevron1"/>
    <dgm:cxn modelId="{AD38FA16-19FA-4397-8306-3A9EFAE39FE8}" type="presParOf" srcId="{4B69D68F-865F-4E89-BB60-65CBFC181A0D}" destId="{61448FEB-B49E-481D-BC35-24690A2398B4}" srcOrd="1" destOrd="0" presId="urn:microsoft.com/office/officeart/2005/8/layout/chevron1"/>
    <dgm:cxn modelId="{3C971249-09DB-441B-B5E4-949E8728C0A4}" type="presParOf" srcId="{4B69D68F-865F-4E89-BB60-65CBFC181A0D}" destId="{614D617E-3159-4E4B-83E8-2B56ABD1E592}" srcOrd="2" destOrd="0" presId="urn:microsoft.com/office/officeart/2005/8/layout/chevron1"/>
    <dgm:cxn modelId="{C5F4A675-F415-47ED-A7FC-DC25578A25C8}" type="presParOf" srcId="{4B69D68F-865F-4E89-BB60-65CBFC181A0D}" destId="{2BC57D9E-01AB-4C47-A550-ED5369D91170}" srcOrd="3" destOrd="0" presId="urn:microsoft.com/office/officeart/2005/8/layout/chevron1"/>
    <dgm:cxn modelId="{FBAAEE55-DBF6-4159-935E-2B5AA4341FE1}" type="presParOf" srcId="{4B69D68F-865F-4E89-BB60-65CBFC181A0D}" destId="{EED3F34C-FDFD-4246-A600-7C3955CB26AB}" srcOrd="4" destOrd="0" presId="urn:microsoft.com/office/officeart/2005/8/layout/chevron1"/>
    <dgm:cxn modelId="{3C30AA97-BA34-4ECC-8C9B-C2031240BD75}" type="presParOf" srcId="{4B69D68F-865F-4E89-BB60-65CBFC181A0D}" destId="{AD76E271-8E7B-4452-8F4A-17127F2A31BE}" srcOrd="5" destOrd="0" presId="urn:microsoft.com/office/officeart/2005/8/layout/chevron1"/>
    <dgm:cxn modelId="{6AD3A5E0-4771-4457-979B-25EDA157D4F9}" type="presParOf" srcId="{4B69D68F-865F-4E89-BB60-65CBFC181A0D}" destId="{82014076-B937-4509-8683-180B704D00A3}" srcOrd="6" destOrd="0" presId="urn:microsoft.com/office/officeart/2005/8/layout/chevron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757529-B28F-420D-9E12-9F4FCB3CE541}">
      <dsp:nvSpPr>
        <dsp:cNvPr id="0" name=""/>
        <dsp:cNvSpPr/>
      </dsp:nvSpPr>
      <dsp:spPr>
        <a:xfrm>
          <a:off x="0" y="151334"/>
          <a:ext cx="3193471" cy="1277388"/>
        </a:xfrm>
        <a:prstGeom prst="chevron">
          <a:avLst/>
        </a:prstGeom>
        <a:solidFill>
          <a:schemeClr val="accent1"/>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Identify and Preserve</a:t>
          </a:r>
          <a:endParaRPr lang="en-US" sz="2600" kern="1200" dirty="0"/>
        </a:p>
      </dsp:txBody>
      <dsp:txXfrm>
        <a:off x="638694" y="151334"/>
        <a:ext cx="1916083" cy="1277388"/>
      </dsp:txXfrm>
    </dsp:sp>
    <dsp:sp modelId="{614D617E-3159-4E4B-83E8-2B56ABD1E592}">
      <dsp:nvSpPr>
        <dsp:cNvPr id="0" name=""/>
        <dsp:cNvSpPr/>
      </dsp:nvSpPr>
      <dsp:spPr>
        <a:xfrm>
          <a:off x="2874123" y="151334"/>
          <a:ext cx="3193471" cy="1277388"/>
        </a:xfrm>
        <a:prstGeom prst="chevron">
          <a:avLst/>
        </a:prstGeom>
        <a:solidFill>
          <a:schemeClr val="accent1"/>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Search and Process</a:t>
          </a:r>
          <a:endParaRPr lang="en-US" sz="2600" kern="1200" dirty="0"/>
        </a:p>
      </dsp:txBody>
      <dsp:txXfrm>
        <a:off x="3512817" y="151334"/>
        <a:ext cx="1916083" cy="1277388"/>
      </dsp:txXfrm>
    </dsp:sp>
    <dsp:sp modelId="{EED3F34C-FDFD-4246-A600-7C3955CB26AB}">
      <dsp:nvSpPr>
        <dsp:cNvPr id="0" name=""/>
        <dsp:cNvSpPr/>
      </dsp:nvSpPr>
      <dsp:spPr>
        <a:xfrm>
          <a:off x="5748248" y="151334"/>
          <a:ext cx="3193471" cy="1277388"/>
        </a:xfrm>
        <a:prstGeom prst="chevron">
          <a:avLst/>
        </a:prstGeom>
        <a:solidFill>
          <a:schemeClr val="accent1"/>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Review</a:t>
          </a:r>
          <a:endParaRPr lang="en-US" sz="2600" kern="1200" dirty="0"/>
        </a:p>
      </dsp:txBody>
      <dsp:txXfrm>
        <a:off x="6386942" y="151334"/>
        <a:ext cx="1916083" cy="1277388"/>
      </dsp:txXfrm>
    </dsp:sp>
    <dsp:sp modelId="{82014076-B937-4509-8683-180B704D00A3}">
      <dsp:nvSpPr>
        <dsp:cNvPr id="0" name=""/>
        <dsp:cNvSpPr/>
      </dsp:nvSpPr>
      <dsp:spPr>
        <a:xfrm>
          <a:off x="8622372" y="151334"/>
          <a:ext cx="3193471" cy="1277388"/>
        </a:xfrm>
        <a:prstGeom prst="chevron">
          <a:avLst/>
        </a:prstGeom>
        <a:solidFill>
          <a:schemeClr val="accent1"/>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Produce</a:t>
          </a:r>
          <a:endParaRPr lang="en-US" sz="2600" kern="1200" dirty="0"/>
        </a:p>
      </dsp:txBody>
      <dsp:txXfrm>
        <a:off x="9261066" y="151334"/>
        <a:ext cx="1916083" cy="127738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71331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39286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3AB5F0-97FB-4D19-8CAE-D0D83537958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825599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198368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04983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236109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1:45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272043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758045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4E6BC3-48C0-4905-A800-787F8389939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398236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6492E0-BA1A-4293-A771-304AB37509E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75537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4E6BC3-48C0-4905-A800-787F8389939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06774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9920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262156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3914781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554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91078"/>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Real time: </a:t>
            </a:r>
            <a:r>
              <a:rPr lang="en-US" sz="2856" dirty="0">
                <a:solidFill>
                  <a:srgbClr val="FBFBFB">
                    <a:alpha val="99000"/>
                  </a:srgbClr>
                </a:solidFill>
                <a:latin typeface="Segoe UI Light"/>
                <a:ea typeface="Adobe Fan Heiti Std B" pitchFamily="34" charset="-128"/>
                <a:cs typeface="Segoe UI" pitchFamily="34" charset="0"/>
              </a:rPr>
              <a:t>no need to wait for indexing, always live and up to date</a:t>
            </a:r>
          </a:p>
        </p:txBody>
      </p:sp>
      <p:sp>
        <p:nvSpPr>
          <p:cNvPr id="15" name="Rectangle 14"/>
          <p:cNvSpPr/>
          <p:nvPr/>
        </p:nvSpPr>
        <p:spPr>
          <a:xfrm>
            <a:off x="5556059" y="3289730"/>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Reduce: </a:t>
            </a:r>
            <a:r>
              <a:rPr lang="en-US" sz="2856" dirty="0">
                <a:solidFill>
                  <a:srgbClr val="FBFBFB">
                    <a:alpha val="99000"/>
                  </a:srgbClr>
                </a:solidFill>
                <a:latin typeface="Segoe UI Light"/>
                <a:ea typeface="Adobe Fan Heiti Std B" pitchFamily="34" charset="-128"/>
                <a:cs typeface="Segoe UI" pitchFamily="34" charset="0"/>
              </a:rPr>
              <a:t>proximity search, rich query syntax</a:t>
            </a:r>
          </a:p>
        </p:txBody>
      </p:sp>
      <p:sp>
        <p:nvSpPr>
          <p:cNvPr id="16" name="Rectangle 15"/>
          <p:cNvSpPr/>
          <p:nvPr/>
        </p:nvSpPr>
        <p:spPr>
          <a:xfrm>
            <a:off x="5556059" y="518838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Make decisions: </a:t>
            </a:r>
            <a:r>
              <a:rPr lang="en-US" sz="2856" dirty="0">
                <a:solidFill>
                  <a:srgbClr val="FBFBFB">
                    <a:alpha val="99000"/>
                  </a:srgbClr>
                </a:solidFill>
                <a:latin typeface="Segoe UI Light"/>
                <a:ea typeface="Adobe Fan Heiti Std B" pitchFamily="34" charset="-128"/>
                <a:cs typeface="Segoe UI" pitchFamily="34" charset="0"/>
              </a:rPr>
              <a:t>query and source statistics help you analyze</a:t>
            </a:r>
          </a:p>
        </p:txBody>
      </p:sp>
      <p:sp>
        <p:nvSpPr>
          <p:cNvPr id="12" name="Title 6"/>
          <p:cNvSpPr txBox="1">
            <a:spLocks/>
          </p:cNvSpPr>
          <p:nvPr/>
        </p:nvSpPr>
        <p:spPr>
          <a:xfrm>
            <a:off x="533940" y="107333"/>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35953"/>
          <a:stretch/>
        </p:blipFill>
        <p:spPr>
          <a:xfrm>
            <a:off x="2501" y="1395223"/>
            <a:ext cx="5381590"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2. </a:t>
            </a:r>
            <a:r>
              <a:rPr lang="en-US" dirty="0" smtClean="0">
                <a:solidFill>
                  <a:schemeClr val="tx1"/>
                </a:solidFill>
                <a:latin typeface="Segoe UI Light" pitchFamily="34" charset="0"/>
              </a:rPr>
              <a:t>Query</a:t>
            </a:r>
            <a:endParaRPr lang="en-US" dirty="0"/>
          </a:p>
        </p:txBody>
      </p:sp>
    </p:spTree>
    <p:extLst>
      <p:ext uri="{BB962C8B-B14F-4D97-AF65-F5344CB8AC3E}">
        <p14:creationId xmlns:p14="http://schemas.microsoft.com/office/powerpoint/2010/main" val="33396641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89372"/>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Easy: </a:t>
            </a:r>
            <a:r>
              <a:rPr lang="en-US" sz="2856" dirty="0">
                <a:solidFill>
                  <a:srgbClr val="FBFBFB">
                    <a:alpha val="99000"/>
                  </a:srgbClr>
                </a:solidFill>
                <a:latin typeface="Segoe UI Light"/>
                <a:ea typeface="Adobe Fan Heiti Std B" pitchFamily="34" charset="-128"/>
                <a:cs typeface="Segoe UI" pitchFamily="34" charset="0"/>
              </a:rPr>
              <a:t>download from SharePoint, Exchange, and file shares whether on premises or in Office 365 all at once</a:t>
            </a:r>
          </a:p>
        </p:txBody>
      </p:sp>
      <p:sp>
        <p:nvSpPr>
          <p:cNvPr id="15" name="Rectangle 14"/>
          <p:cNvSpPr/>
          <p:nvPr/>
        </p:nvSpPr>
        <p:spPr>
          <a:xfrm>
            <a:off x="5556059" y="328802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Extensible: </a:t>
            </a:r>
            <a:r>
              <a:rPr lang="en-US" sz="2856" dirty="0">
                <a:solidFill>
                  <a:srgbClr val="FBFBFB">
                    <a:alpha val="99000"/>
                  </a:srgbClr>
                </a:solidFill>
                <a:latin typeface="Segoe UI Light"/>
                <a:ea typeface="Adobe Fan Heiti Std B" pitchFamily="34" charset="-128"/>
                <a:cs typeface="Segoe UI" pitchFamily="34" charset="0"/>
              </a:rPr>
              <a:t>convert into popular load files</a:t>
            </a:r>
          </a:p>
        </p:txBody>
      </p:sp>
      <p:sp>
        <p:nvSpPr>
          <p:cNvPr id="16" name="Rectangle 15"/>
          <p:cNvSpPr/>
          <p:nvPr/>
        </p:nvSpPr>
        <p:spPr>
          <a:xfrm>
            <a:off x="5556059" y="5186677"/>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TAP Partners: </a:t>
            </a:r>
            <a:r>
              <a:rPr lang="en-US" sz="2856" dirty="0" err="1">
                <a:solidFill>
                  <a:srgbClr val="FBFBFB">
                    <a:alpha val="99000"/>
                  </a:srgbClr>
                </a:solidFill>
                <a:latin typeface="Segoe UI Light"/>
                <a:ea typeface="Adobe Fan Heiti Std B" pitchFamily="34" charset="-128"/>
                <a:cs typeface="Segoe UI" pitchFamily="34" charset="0"/>
              </a:rPr>
              <a:t>kCura</a:t>
            </a:r>
            <a:r>
              <a:rPr lang="en-US" sz="2856" dirty="0">
                <a:solidFill>
                  <a:srgbClr val="FBFBFB">
                    <a:alpha val="99000"/>
                  </a:srgbClr>
                </a:solidFill>
                <a:latin typeface="Segoe UI Light"/>
                <a:ea typeface="Adobe Fan Heiti Std B" pitchFamily="34" charset="-128"/>
                <a:cs typeface="Segoe UI" pitchFamily="34" charset="0"/>
              </a:rPr>
              <a:t>, </a:t>
            </a:r>
            <a:r>
              <a:rPr lang="en-US" sz="2856" dirty="0" err="1">
                <a:solidFill>
                  <a:srgbClr val="FBFBFB">
                    <a:alpha val="99000"/>
                  </a:srgbClr>
                </a:solidFill>
                <a:latin typeface="Segoe UI Light"/>
                <a:ea typeface="Adobe Fan Heiti Std B" pitchFamily="34" charset="-128"/>
                <a:cs typeface="Segoe UI" pitchFamily="34" charset="0"/>
              </a:rPr>
              <a:t>AvePoint</a:t>
            </a:r>
            <a:r>
              <a:rPr lang="en-US" sz="2856" dirty="0">
                <a:solidFill>
                  <a:srgbClr val="FBFBFB">
                    <a:alpha val="99000"/>
                  </a:srgbClr>
                </a:solidFill>
                <a:latin typeface="Segoe UI Light"/>
                <a:ea typeface="Adobe Fan Heiti Std B" pitchFamily="34" charset="-128"/>
                <a:cs typeface="Segoe UI" pitchFamily="34" charset="0"/>
              </a:rPr>
              <a:t>, Lighthouse, Access Data, FTI Consulting</a:t>
            </a:r>
          </a:p>
        </p:txBody>
      </p:sp>
      <p:sp>
        <p:nvSpPr>
          <p:cNvPr id="12" name="Title 6"/>
          <p:cNvSpPr txBox="1">
            <a:spLocks/>
          </p:cNvSpPr>
          <p:nvPr/>
        </p:nvSpPr>
        <p:spPr>
          <a:xfrm>
            <a:off x="1722437" y="-74511"/>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8074" r="28061"/>
          <a:stretch/>
        </p:blipFill>
        <p:spPr>
          <a:xfrm>
            <a:off x="2501" y="1395223"/>
            <a:ext cx="5366169"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3. </a:t>
            </a:r>
            <a:r>
              <a:rPr lang="en-US" dirty="0" smtClean="0">
                <a:solidFill>
                  <a:schemeClr val="tx1"/>
                </a:solidFill>
                <a:latin typeface="Segoe UI Light" pitchFamily="34" charset="0"/>
              </a:rPr>
              <a:t>Export</a:t>
            </a:r>
            <a:endParaRPr lang="en-US" dirty="0"/>
          </a:p>
        </p:txBody>
      </p:sp>
    </p:spTree>
    <p:extLst>
      <p:ext uri="{BB962C8B-B14F-4D97-AF65-F5344CB8AC3E}">
        <p14:creationId xmlns:p14="http://schemas.microsoft.com/office/powerpoint/2010/main" val="6963002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939221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solidFill>
                  <a:schemeClr val="tx1">
                    <a:alpha val="99000"/>
                  </a:schemeClr>
                </a:solidFill>
                <a:cs typeface="Segoe UI" pitchFamily="34" charset="0"/>
              </a:rPr>
              <a:t>eDiscovery as easy as 1, 2, 3.</a:t>
            </a:r>
            <a:endParaRPr lang="en-US" dirty="0">
              <a:solidFill>
                <a:schemeClr val="tx1">
                  <a:alpha val="99000"/>
                </a:schemeClr>
              </a:solidFill>
              <a:cs typeface="Segoe UI" pitchFamily="34" charset="0"/>
            </a:endParaRPr>
          </a:p>
        </p:txBody>
      </p:sp>
      <p:sp>
        <p:nvSpPr>
          <p:cNvPr id="10" name="Rectangle 9"/>
          <p:cNvSpPr/>
          <p:nvPr/>
        </p:nvSpPr>
        <p:spPr bwMode="auto">
          <a:xfrm>
            <a:off x="1444970" y="1502720"/>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1100" dirty="0">
                <a:solidFill>
                  <a:srgbClr val="FFFFFF">
                    <a:alpha val="99000"/>
                  </a:srgbClr>
                </a:solidFill>
                <a:ea typeface="Segoe UI" pitchFamily="34" charset="0"/>
                <a:cs typeface="Segoe UI" pitchFamily="34" charset="0"/>
              </a:rPr>
              <a:t>In-Place Hold: protect content in-place in real time</a:t>
            </a:r>
          </a:p>
        </p:txBody>
      </p:sp>
      <p:sp>
        <p:nvSpPr>
          <p:cNvPr id="11" name="Rectangle 10"/>
          <p:cNvSpPr/>
          <p:nvPr/>
        </p:nvSpPr>
        <p:spPr bwMode="auto">
          <a:xfrm>
            <a:off x="1444971" y="2364186"/>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Query: find up to </a:t>
            </a:r>
            <a:r>
              <a:rPr lang="en-US" sz="2040" kern="0" dirty="0" smtClean="0">
                <a:solidFill>
                  <a:srgbClr val="FFFFFF">
                    <a:alpha val="99000"/>
                  </a:srgbClr>
                </a:solidFill>
                <a:ea typeface="Segoe UI" pitchFamily="34" charset="0"/>
                <a:cs typeface="Segoe UI" pitchFamily="34" charset="0"/>
              </a:rPr>
              <a:t>date and relevant </a:t>
            </a:r>
            <a:r>
              <a:rPr lang="en-US" sz="2040" kern="0" dirty="0">
                <a:solidFill>
                  <a:srgbClr val="FFFFFF">
                    <a:alpha val="99000"/>
                  </a:srgbClr>
                </a:solidFill>
                <a:ea typeface="Segoe UI" pitchFamily="34" charset="0"/>
                <a:cs typeface="Segoe UI" pitchFamily="34" charset="0"/>
              </a:rPr>
              <a:t>content quickly</a:t>
            </a:r>
          </a:p>
        </p:txBody>
      </p:sp>
      <p:sp>
        <p:nvSpPr>
          <p:cNvPr id="12" name="Rectangle 11"/>
          <p:cNvSpPr/>
          <p:nvPr/>
        </p:nvSpPr>
        <p:spPr bwMode="auto">
          <a:xfrm>
            <a:off x="1444971" y="3225651"/>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Export: transfer </a:t>
            </a:r>
            <a:r>
              <a:rPr lang="en-US" sz="2040" kern="0" dirty="0" smtClean="0">
                <a:solidFill>
                  <a:srgbClr val="FFFFFF">
                    <a:alpha val="99000"/>
                  </a:srgbClr>
                </a:solidFill>
                <a:ea typeface="Segoe UI" pitchFamily="34" charset="0"/>
                <a:cs typeface="Segoe UI" pitchFamily="34" charset="0"/>
              </a:rPr>
              <a:t>content </a:t>
            </a:r>
            <a:r>
              <a:rPr lang="en-US" sz="2040" kern="0" dirty="0">
                <a:solidFill>
                  <a:srgbClr val="FFFFFF">
                    <a:alpha val="99000"/>
                  </a:srgbClr>
                </a:solidFill>
                <a:ea typeface="Segoe UI" pitchFamily="34" charset="0"/>
                <a:cs typeface="Segoe UI" pitchFamily="34" charset="0"/>
              </a:rPr>
              <a:t>for review and production</a:t>
            </a:r>
          </a:p>
        </p:txBody>
      </p:sp>
      <p:sp>
        <p:nvSpPr>
          <p:cNvPr id="14" name="Rectangle 13"/>
          <p:cNvSpPr/>
          <p:nvPr/>
        </p:nvSpPr>
        <p:spPr bwMode="auto">
          <a:xfrm>
            <a:off x="594635" y="1502721"/>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1</a:t>
            </a:r>
          </a:p>
        </p:txBody>
      </p:sp>
      <p:sp>
        <p:nvSpPr>
          <p:cNvPr id="15" name="Rectangle 14"/>
          <p:cNvSpPr/>
          <p:nvPr/>
        </p:nvSpPr>
        <p:spPr bwMode="auto">
          <a:xfrm>
            <a:off x="594635" y="2365058"/>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2</a:t>
            </a:r>
          </a:p>
        </p:txBody>
      </p:sp>
      <p:sp>
        <p:nvSpPr>
          <p:cNvPr id="16" name="Rectangle 15"/>
          <p:cNvSpPr/>
          <p:nvPr/>
        </p:nvSpPr>
        <p:spPr bwMode="auto">
          <a:xfrm>
            <a:off x="594635" y="3227653"/>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3</a:t>
            </a:r>
          </a:p>
        </p:txBody>
      </p:sp>
      <p:sp>
        <p:nvSpPr>
          <p:cNvPr id="17" name="Rectangle 16"/>
          <p:cNvSpPr/>
          <p:nvPr/>
        </p:nvSpPr>
        <p:spPr bwMode="auto">
          <a:xfrm>
            <a:off x="594636" y="4087116"/>
            <a:ext cx="11251604" cy="764734"/>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Across: SharePoint, Exchange, Lync, and file shares </a:t>
            </a:r>
            <a:r>
              <a:rPr lang="en-US" sz="2040" kern="0" dirty="0" smtClean="0">
                <a:solidFill>
                  <a:srgbClr val="FFFFFF">
                    <a:alpha val="99000"/>
                  </a:srgbClr>
                </a:solidFill>
                <a:ea typeface="Segoe UI" pitchFamily="34" charset="0"/>
                <a:cs typeface="Segoe UI" pitchFamily="34" charset="0"/>
              </a:rPr>
              <a:t>on-premises </a:t>
            </a:r>
            <a:r>
              <a:rPr lang="en-US" sz="2040" kern="0" dirty="0">
                <a:solidFill>
                  <a:srgbClr val="FFFFFF">
                    <a:alpha val="99000"/>
                  </a:srgbClr>
                </a:solidFill>
                <a:ea typeface="Segoe UI" pitchFamily="34" charset="0"/>
                <a:cs typeface="Segoe UI" pitchFamily="34" charset="0"/>
              </a:rPr>
              <a:t>and Office 365</a:t>
            </a:r>
          </a:p>
        </p:txBody>
      </p:sp>
    </p:spTree>
    <p:extLst>
      <p:ext uri="{BB962C8B-B14F-4D97-AF65-F5344CB8AC3E}">
        <p14:creationId xmlns:p14="http://schemas.microsoft.com/office/powerpoint/2010/main" val="232433250"/>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94628" y="1387048"/>
            <a:ext cx="3665131" cy="132429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ctr" anchorCtr="0" compatLnSpc="1">
            <a:prstTxWarp prst="textNoShape">
              <a:avLst/>
            </a:prstTxWarp>
          </a:bodyPr>
          <a:lstStyle/>
          <a:p>
            <a:pPr algn="ctr" defTabSz="931020" fontAlgn="base">
              <a:spcBef>
                <a:spcPct val="0"/>
              </a:spcBef>
              <a:spcAft>
                <a:spcPct val="0"/>
              </a:spcAft>
            </a:pPr>
            <a:r>
              <a:rPr lang="en-US" sz="3264" dirty="0">
                <a:solidFill>
                  <a:srgbClr val="FFFFFF">
                    <a:alpha val="99000"/>
                  </a:srgbClr>
                </a:solidFill>
                <a:latin typeface="Segoe UI Light"/>
                <a:ea typeface="Segoe UI" pitchFamily="34" charset="0"/>
                <a:cs typeface="Segoe UI" pitchFamily="34" charset="0"/>
              </a:rPr>
              <a:t>In-Place</a:t>
            </a:r>
          </a:p>
        </p:txBody>
      </p:sp>
      <p:sp>
        <p:nvSpPr>
          <p:cNvPr id="10" name="Rectangle 9"/>
          <p:cNvSpPr/>
          <p:nvPr/>
        </p:nvSpPr>
        <p:spPr>
          <a:xfrm>
            <a:off x="4385664" y="1376561"/>
            <a:ext cx="3665131" cy="133478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ctr" anchorCtr="0" compatLnSpc="1">
            <a:prstTxWarp prst="textNoShape">
              <a:avLst/>
            </a:prstTxWarp>
          </a:bodyPr>
          <a:lstStyle/>
          <a:p>
            <a:pPr algn="ctr" defTabSz="931020" fontAlgn="base">
              <a:spcBef>
                <a:spcPct val="0"/>
              </a:spcBef>
              <a:spcAft>
                <a:spcPct val="0"/>
              </a:spcAft>
            </a:pPr>
            <a:r>
              <a:rPr lang="en-US" sz="3264" dirty="0">
                <a:solidFill>
                  <a:srgbClr val="FFFFFF">
                    <a:alpha val="99000"/>
                  </a:srgbClr>
                </a:solidFill>
                <a:latin typeface="Segoe UI Light"/>
                <a:ea typeface="Segoe UI" pitchFamily="34" charset="0"/>
                <a:cs typeface="Segoe UI" pitchFamily="34" charset="0"/>
              </a:rPr>
              <a:t>Real Time</a:t>
            </a:r>
          </a:p>
        </p:txBody>
      </p:sp>
      <p:sp>
        <p:nvSpPr>
          <p:cNvPr id="11" name="Rectangle 10"/>
          <p:cNvSpPr/>
          <p:nvPr/>
        </p:nvSpPr>
        <p:spPr>
          <a:xfrm>
            <a:off x="8176701" y="1376560"/>
            <a:ext cx="3665131" cy="132429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ctr" anchorCtr="0" compatLnSpc="1">
            <a:prstTxWarp prst="textNoShape">
              <a:avLst/>
            </a:prstTxWarp>
          </a:bodyPr>
          <a:lstStyle/>
          <a:p>
            <a:pPr algn="ctr" defTabSz="932290">
              <a:defRPr/>
            </a:pPr>
            <a:r>
              <a:rPr lang="en-US" sz="3264" dirty="0">
                <a:solidFill>
                  <a:srgbClr val="FBFBFB">
                    <a:alpha val="99000"/>
                  </a:srgbClr>
                </a:solidFill>
                <a:latin typeface="Segoe UI Light"/>
                <a:ea typeface="Adobe Fan Heiti Std B" pitchFamily="34" charset="-128"/>
                <a:cs typeface="Segoe UI" pitchFamily="34" charset="0"/>
              </a:rPr>
              <a:t>More Content</a:t>
            </a:r>
          </a:p>
        </p:txBody>
      </p:sp>
      <p:sp>
        <p:nvSpPr>
          <p:cNvPr id="3" name="Title 2"/>
          <p:cNvSpPr>
            <a:spLocks noGrp="1"/>
          </p:cNvSpPr>
          <p:nvPr>
            <p:ph type="title"/>
          </p:nvPr>
        </p:nvSpPr>
        <p:spPr/>
        <p:txBody>
          <a:bodyPr/>
          <a:lstStyle/>
          <a:p>
            <a:r>
              <a:rPr lang="en-US" dirty="0" smtClean="0"/>
              <a:t>Office eDiscovery Advantages</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32318" b="32318"/>
          <a:stretch/>
        </p:blipFill>
        <p:spPr>
          <a:xfrm>
            <a:off x="594629" y="2818038"/>
            <a:ext cx="11247203" cy="2651554"/>
          </a:xfrm>
          <a:prstGeom prst="rect">
            <a:avLst/>
          </a:prstGeom>
        </p:spPr>
      </p:pic>
      <p:sp>
        <p:nvSpPr>
          <p:cNvPr id="8" name="Rectangle 7"/>
          <p:cNvSpPr/>
          <p:nvPr/>
        </p:nvSpPr>
        <p:spPr>
          <a:xfrm>
            <a:off x="594636" y="5585637"/>
            <a:ext cx="11247196" cy="1242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b"/>
          <a:lstStyle/>
          <a:p>
            <a:pPr defTabSz="932290" fontAlgn="base">
              <a:spcBef>
                <a:spcPct val="0"/>
              </a:spcBef>
              <a:spcAft>
                <a:spcPct val="0"/>
              </a:spcAft>
              <a:defRPr/>
            </a:pPr>
            <a:endParaRPr lang="en-US" sz="3264" dirty="0">
              <a:solidFill>
                <a:srgbClr val="FBFBFB">
                  <a:alpha val="99000"/>
                </a:srgbClr>
              </a:solidFill>
              <a:latin typeface="Segoe UI Light"/>
              <a:ea typeface="Adobe Fan Heiti Std B" pitchFamily="34" charset="-128"/>
              <a:cs typeface="Segoe UI" pitchFamily="34" charset="0"/>
            </a:endParaRPr>
          </a:p>
        </p:txBody>
      </p:sp>
    </p:spTree>
    <p:extLst>
      <p:ext uri="{BB962C8B-B14F-4D97-AF65-F5344CB8AC3E}">
        <p14:creationId xmlns:p14="http://schemas.microsoft.com/office/powerpoint/2010/main" val="1681134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18" name="Rectangle 17"/>
          <p:cNvSpPr/>
          <p:nvPr/>
        </p:nvSpPr>
        <p:spPr>
          <a:xfrm>
            <a:off x="1722437" y="4465960"/>
            <a:ext cx="2972443" cy="13173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eDiscovery </a:t>
            </a:r>
            <a:r>
              <a:rPr lang="en-US" sz="2800" dirty="0" smtClean="0">
                <a:solidFill>
                  <a:srgbClr val="FFFFFF">
                    <a:alpha val="99000"/>
                  </a:srgbClr>
                </a:solidFill>
                <a:latin typeface="Segoe UI Light"/>
                <a:ea typeface="Segoe UI" pitchFamily="34" charset="0"/>
                <a:cs typeface="Segoe UI" pitchFamily="34" charset="0"/>
              </a:rPr>
              <a:t>simplified</a:t>
            </a:r>
            <a:endParaRPr lang="en-US" sz="2800" dirty="0">
              <a:solidFill>
                <a:srgbClr val="FFFFFF">
                  <a:alpha val="99000"/>
                </a:srgbClr>
              </a:solidFill>
              <a:latin typeface="Segoe UI Light"/>
              <a:ea typeface="Segoe UI" pitchFamily="34" charset="0"/>
              <a:cs typeface="Segoe UI" pitchFamily="34" charset="0"/>
            </a:endParaRPr>
          </a:p>
        </p:txBody>
      </p:sp>
      <p:sp>
        <p:nvSpPr>
          <p:cNvPr id="19" name="Rectangle 18"/>
          <p:cNvSpPr/>
          <p:nvPr/>
        </p:nvSpPr>
        <p:spPr>
          <a:xfrm>
            <a:off x="4845469" y="4458093"/>
            <a:ext cx="2972443"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Save time and money</a:t>
            </a:r>
          </a:p>
        </p:txBody>
      </p:sp>
      <p:sp>
        <p:nvSpPr>
          <p:cNvPr id="20" name="Rectangle 19"/>
          <p:cNvSpPr/>
          <p:nvPr/>
        </p:nvSpPr>
        <p:spPr>
          <a:xfrm>
            <a:off x="7970837" y="4465959"/>
            <a:ext cx="2952375" cy="131730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9404">
              <a:defRPr/>
            </a:pPr>
            <a:r>
              <a:rPr lang="en-US" sz="2800" dirty="0" smtClean="0">
                <a:solidFill>
                  <a:srgbClr val="FBFBFB">
                    <a:alpha val="99000"/>
                  </a:srgbClr>
                </a:solidFill>
                <a:latin typeface="Segoe UI Light"/>
                <a:ea typeface="Adobe Fan Heiti Std B" pitchFamily="34" charset="-128"/>
                <a:cs typeface="Segoe UI" pitchFamily="34" charset="0"/>
              </a:rPr>
              <a:t>Reduce </a:t>
            </a:r>
            <a:endParaRPr lang="en-US" sz="2800" dirty="0">
              <a:solidFill>
                <a:srgbClr val="FBFBFB">
                  <a:alpha val="99000"/>
                </a:srgbClr>
              </a:solidFill>
              <a:latin typeface="Segoe UI Light"/>
              <a:ea typeface="Adobe Fan Heiti Std B" pitchFamily="34" charset="-128"/>
              <a:cs typeface="Segoe UI" pitchFamily="34" charset="0"/>
            </a:endParaRPr>
          </a:p>
          <a:p>
            <a:pPr algn="ctr" defTabSz="699404">
              <a:defRPr/>
            </a:pPr>
            <a:r>
              <a:rPr lang="en-US" sz="2800" dirty="0">
                <a:solidFill>
                  <a:srgbClr val="FBFBFB">
                    <a:alpha val="99000"/>
                  </a:srgbClr>
                </a:solidFill>
                <a:latin typeface="Segoe UI Light"/>
                <a:ea typeface="Adobe Fan Heiti Std B" pitchFamily="34" charset="-128"/>
                <a:cs typeface="Segoe UI" pitchFamily="34" charset="0"/>
              </a:rPr>
              <a:t>risk</a:t>
            </a:r>
          </a:p>
        </p:txBody>
      </p:sp>
      <p:sp>
        <p:nvSpPr>
          <p:cNvPr id="21" name="Rectangle 20"/>
          <p:cNvSpPr/>
          <p:nvPr/>
        </p:nvSpPr>
        <p:spPr>
          <a:xfrm>
            <a:off x="1722437" y="306207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Advantages</a:t>
            </a:r>
            <a:r>
              <a:rPr lang="en-US" sz="2800" dirty="0">
                <a:solidFill>
                  <a:srgbClr val="FFFFFF"/>
                </a:solidFill>
                <a:latin typeface="Segoe UI Light"/>
              </a:rPr>
              <a:t>: </a:t>
            </a:r>
            <a:r>
              <a:rPr lang="en-US" sz="2800" dirty="0" smtClean="0">
                <a:solidFill>
                  <a:srgbClr val="FFFFFF"/>
                </a:solidFill>
                <a:latin typeface="Segoe UI Light"/>
              </a:rPr>
              <a:t>in-place</a:t>
            </a:r>
            <a:r>
              <a:rPr lang="en-US" sz="2800" dirty="0">
                <a:solidFill>
                  <a:srgbClr val="FFFFFF"/>
                </a:solidFill>
                <a:latin typeface="Segoe UI Light"/>
              </a:rPr>
              <a:t>, real time, more content</a:t>
            </a:r>
          </a:p>
        </p:txBody>
      </p:sp>
      <p:sp>
        <p:nvSpPr>
          <p:cNvPr id="22" name="Rectangle 21"/>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Capabilities</a:t>
            </a:r>
            <a:r>
              <a:rPr lang="en-US" sz="2800" dirty="0">
                <a:solidFill>
                  <a:srgbClr val="FFFFFF"/>
                </a:solidFill>
                <a:latin typeface="Segoe UI Light"/>
              </a:rPr>
              <a:t>: </a:t>
            </a:r>
            <a:r>
              <a:rPr lang="en-US" sz="2800" dirty="0" smtClean="0">
                <a:solidFill>
                  <a:srgbClr val="FFFFFF"/>
                </a:solidFill>
                <a:latin typeface="Segoe UI Light"/>
              </a:rPr>
              <a:t>In-Place </a:t>
            </a:r>
            <a:r>
              <a:rPr lang="en-US" sz="2800" dirty="0">
                <a:solidFill>
                  <a:srgbClr val="FFFFFF"/>
                </a:solidFill>
                <a:latin typeface="Segoe UI Light"/>
              </a:rPr>
              <a:t>H</a:t>
            </a:r>
            <a:r>
              <a:rPr lang="en-US" sz="2800" dirty="0" smtClean="0">
                <a:solidFill>
                  <a:srgbClr val="FFFFFF"/>
                </a:solidFill>
                <a:latin typeface="Segoe UI Light"/>
              </a:rPr>
              <a:t>old</a:t>
            </a:r>
            <a:r>
              <a:rPr lang="en-US" sz="2800" dirty="0">
                <a:solidFill>
                  <a:srgbClr val="FFFFFF"/>
                </a:solidFill>
                <a:latin typeface="Segoe UI Light"/>
              </a:rPr>
              <a:t>, </a:t>
            </a:r>
            <a:r>
              <a:rPr lang="en-US" sz="2800" dirty="0" smtClean="0">
                <a:solidFill>
                  <a:srgbClr val="FFFFFF"/>
                </a:solidFill>
                <a:latin typeface="Segoe UI Light"/>
              </a:rPr>
              <a:t>Query</a:t>
            </a:r>
            <a:r>
              <a:rPr lang="en-US" sz="2800" dirty="0">
                <a:solidFill>
                  <a:srgbClr val="FFFFFF"/>
                </a:solidFill>
                <a:latin typeface="Segoe UI Light"/>
              </a:rPr>
              <a:t>, and </a:t>
            </a:r>
            <a:r>
              <a:rPr lang="en-US" sz="2800" dirty="0" smtClean="0">
                <a:solidFill>
                  <a:srgbClr val="FFFFFF"/>
                </a:solidFill>
                <a:latin typeface="Segoe UI Light"/>
              </a:rPr>
              <a:t>Export</a:t>
            </a:r>
            <a:endParaRPr lang="en-US" sz="2800" dirty="0">
              <a:solidFill>
                <a:srgbClr val="FFFFFF"/>
              </a:solidFill>
              <a:latin typeface="Segoe UI Light"/>
            </a:endParaRPr>
          </a:p>
        </p:txBody>
      </p:sp>
    </p:spTree>
    <p:extLst>
      <p:ext uri="{BB962C8B-B14F-4D97-AF65-F5344CB8AC3E}">
        <p14:creationId xmlns:p14="http://schemas.microsoft.com/office/powerpoint/2010/main" val="37388649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68063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52423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Overview of eDiscovery across the Office platform </a:t>
            </a:r>
          </a:p>
        </p:txBody>
      </p:sp>
      <p:sp>
        <p:nvSpPr>
          <p:cNvPr id="5" name="Text Placeholder 4"/>
          <p:cNvSpPr>
            <a:spLocks noGrp="1"/>
          </p:cNvSpPr>
          <p:nvPr>
            <p:ph type="body" sz="quarter" idx="12"/>
          </p:nvPr>
        </p:nvSpPr>
        <p:spPr>
          <a:xfrm>
            <a:off x="4846637" y="5554662"/>
            <a:ext cx="7315201" cy="1143531"/>
          </a:xfrm>
        </p:spPr>
        <p:txBody>
          <a:bodyPr/>
          <a:lstStyle/>
          <a:p>
            <a:r>
              <a:rPr lang="en-US" b="1" dirty="0" smtClean="0"/>
              <a:t>Quentin Christensen</a:t>
            </a:r>
            <a:endParaRPr lang="en-US" b="1" dirty="0"/>
          </a:p>
          <a:p>
            <a:r>
              <a:rPr lang="en-US" dirty="0" smtClean="0"/>
              <a:t>Program Manager</a:t>
            </a:r>
            <a:endParaRPr lang="en-US" dirty="0"/>
          </a:p>
        </p:txBody>
      </p:sp>
      <p:sp>
        <p:nvSpPr>
          <p:cNvPr id="2" name="Text Placeholder 1"/>
          <p:cNvSpPr>
            <a:spLocks noGrp="1"/>
          </p:cNvSpPr>
          <p:nvPr>
            <p:ph type="body" sz="quarter" idx="13"/>
          </p:nvPr>
        </p:nvSpPr>
        <p:spPr/>
        <p:txBody>
          <a:bodyPr/>
          <a:lstStyle/>
          <a:p>
            <a:r>
              <a:rPr lang="en-US" dirty="0" smtClean="0"/>
              <a:t>SPC174</a:t>
            </a:r>
            <a:endParaRPr lang="en-US" dirty="0"/>
          </a:p>
        </p:txBody>
      </p:sp>
    </p:spTree>
    <p:extLst>
      <p:ext uri="{BB962C8B-B14F-4D97-AF65-F5344CB8AC3E}">
        <p14:creationId xmlns:p14="http://schemas.microsoft.com/office/powerpoint/2010/main" val="502153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338012" y="1652507"/>
          <a:ext cx="11826816" cy="1619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solidFill>
                  <a:schemeClr val="tx1"/>
                </a:solidFill>
              </a:rPr>
              <a:t>In-Place eDiscovery Overview</a:t>
            </a:r>
            <a:endParaRPr lang="en-US" dirty="0">
              <a:solidFill>
                <a:schemeClr val="tx1"/>
              </a:solidFill>
            </a:endParaRPr>
          </a:p>
        </p:txBody>
      </p:sp>
      <p:sp>
        <p:nvSpPr>
          <p:cNvPr id="32" name="Right Triangle 31"/>
          <p:cNvSpPr/>
          <p:nvPr/>
        </p:nvSpPr>
        <p:spPr bwMode="auto">
          <a:xfrm>
            <a:off x="211292" y="4790698"/>
            <a:ext cx="12070017" cy="2060078"/>
          </a:xfrm>
          <a:prstGeom prst="r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6630" rIns="932603" bIns="2797810" numCol="1" spcCol="0" rtlCol="0" fromWordArt="0" anchor="t" anchorCtr="0" forceAA="0" compatLnSpc="1">
            <a:prstTxWarp prst="textNoShape">
              <a:avLst/>
            </a:prstTxWarp>
            <a:noAutofit/>
          </a:bodyPr>
          <a:lstStyle/>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Volume</a:t>
            </a: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
        <p:nvSpPr>
          <p:cNvPr id="33" name="Right Triangle 32"/>
          <p:cNvSpPr/>
          <p:nvPr/>
        </p:nvSpPr>
        <p:spPr bwMode="auto">
          <a:xfrm flipH="1">
            <a:off x="211290" y="4802212"/>
            <a:ext cx="12070020" cy="2060078"/>
          </a:xfrm>
          <a:prstGeom prst="rtTriangle">
            <a:avLst/>
          </a:prstGeom>
          <a:solidFill>
            <a:schemeClr val="accent3">
              <a:alpha val="9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1025864"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Relevance</a:t>
            </a:r>
          </a:p>
        </p:txBody>
      </p:sp>
    </p:spTree>
    <p:extLst>
      <p:ext uri="{BB962C8B-B14F-4D97-AF65-F5344CB8AC3E}">
        <p14:creationId xmlns:p14="http://schemas.microsoft.com/office/powerpoint/2010/main" val="123501712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alpha val="99000"/>
                  </a:schemeClr>
                </a:solidFill>
                <a:cs typeface="Segoe UI" pitchFamily="34" charset="0"/>
              </a:rPr>
              <a:t>eDiscovery Challenges</a:t>
            </a:r>
          </a:p>
        </p:txBody>
      </p:sp>
      <p:sp>
        <p:nvSpPr>
          <p:cNvPr id="5" name="Rectangle 4"/>
          <p:cNvSpPr/>
          <p:nvPr/>
        </p:nvSpPr>
        <p:spPr>
          <a:xfrm>
            <a:off x="5556059" y="1370336"/>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Preservation</a:t>
            </a:r>
          </a:p>
        </p:txBody>
      </p:sp>
      <p:sp>
        <p:nvSpPr>
          <p:cNvPr id="6" name="Rectangle 5"/>
          <p:cNvSpPr/>
          <p:nvPr/>
        </p:nvSpPr>
        <p:spPr>
          <a:xfrm>
            <a:off x="5556059" y="327090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Search and reduction</a:t>
            </a:r>
          </a:p>
        </p:txBody>
      </p:sp>
      <p:sp>
        <p:nvSpPr>
          <p:cNvPr id="7" name="Rectangle 6"/>
          <p:cNvSpPr/>
          <p:nvPr/>
        </p:nvSpPr>
        <p:spPr>
          <a:xfrm>
            <a:off x="5556059" y="518429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a:lnSpc>
                <a:spcPct val="90000"/>
              </a:lnSpc>
              <a:spcAft>
                <a:spcPts val="340"/>
              </a:spcAft>
              <a:defRPr/>
            </a:pPr>
            <a:r>
              <a:rPr lang="en-US" sz="2856" dirty="0">
                <a:solidFill>
                  <a:srgbClr val="FBFBFB">
                    <a:alpha val="99000"/>
                  </a:srgbClr>
                </a:solidFill>
                <a:latin typeface="Segoe UI Light"/>
                <a:ea typeface="Adobe Fan Heiti Std B" pitchFamily="34" charset="-128"/>
                <a:cs typeface="Segoe UI" pitchFamily="34" charset="0"/>
              </a:rPr>
              <a:t>Export</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1" y="1370336"/>
            <a:ext cx="5415786" cy="5624246"/>
          </a:xfrm>
          <a:prstGeom prst="rect">
            <a:avLst/>
          </a:prstGeom>
        </p:spPr>
      </p:pic>
    </p:spTree>
    <p:extLst>
      <p:ext uri="{BB962C8B-B14F-4D97-AF65-F5344CB8AC3E}">
        <p14:creationId xmlns:p14="http://schemas.microsoft.com/office/powerpoint/2010/main" val="4214230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Quick Investigation</a:t>
            </a:r>
            <a:endParaRPr lang="en-US" dirty="0"/>
          </a:p>
        </p:txBody>
      </p:sp>
    </p:spTree>
    <p:extLst>
      <p:ext uri="{BB962C8B-B14F-4D97-AF65-F5344CB8AC3E}">
        <p14:creationId xmlns:p14="http://schemas.microsoft.com/office/powerpoint/2010/main" val="298715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alpha val="99000"/>
                  </a:schemeClr>
                </a:solidFill>
                <a:cs typeface="Segoe UI" pitchFamily="34" charset="0"/>
              </a:rPr>
              <a:t>Quick Investigation</a:t>
            </a:r>
            <a:endParaRPr lang="en-US" dirty="0">
              <a:solidFill>
                <a:schemeClr val="tx1">
                  <a:alpha val="99000"/>
                </a:schemeClr>
              </a:solidFill>
              <a:cs typeface="Segoe UI" pitchFamily="34" charset="0"/>
            </a:endParaRPr>
          </a:p>
        </p:txBody>
      </p:sp>
      <p:sp>
        <p:nvSpPr>
          <p:cNvPr id="5" name="Rectangle 4"/>
          <p:cNvSpPr/>
          <p:nvPr/>
        </p:nvSpPr>
        <p:spPr>
          <a:xfrm>
            <a:off x="5556059" y="1370336"/>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Early case assessment</a:t>
            </a:r>
          </a:p>
        </p:txBody>
      </p:sp>
      <p:sp>
        <p:nvSpPr>
          <p:cNvPr id="6" name="Rectangle 5"/>
          <p:cNvSpPr/>
          <p:nvPr/>
        </p:nvSpPr>
        <p:spPr>
          <a:xfrm>
            <a:off x="5556059" y="327090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Fast, real time search</a:t>
            </a:r>
          </a:p>
        </p:txBody>
      </p:sp>
      <p:sp>
        <p:nvSpPr>
          <p:cNvPr id="7" name="Rectangle 6"/>
          <p:cNvSpPr/>
          <p:nvPr/>
        </p:nvSpPr>
        <p:spPr>
          <a:xfrm>
            <a:off x="5556059" y="518429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Answers in </a:t>
            </a:r>
            <a:r>
              <a:rPr lang="en-US" sz="2856" dirty="0" smtClean="0">
                <a:solidFill>
                  <a:srgbClr val="FBFBFB">
                    <a:alpha val="99000"/>
                  </a:srgbClr>
                </a:solidFill>
                <a:latin typeface="Segoe UI Light"/>
                <a:ea typeface="Adobe Fan Heiti Std B" pitchFamily="34" charset="-128"/>
                <a:cs typeface="Segoe UI" pitchFamily="34" charset="0"/>
              </a:rPr>
              <a:t>minutes, </a:t>
            </a:r>
            <a:r>
              <a:rPr lang="en-US" sz="2856" dirty="0">
                <a:solidFill>
                  <a:srgbClr val="FBFBFB">
                    <a:alpha val="99000"/>
                  </a:srgbClr>
                </a:solidFill>
                <a:latin typeface="Segoe UI Light"/>
                <a:ea typeface="Adobe Fan Heiti Std B" pitchFamily="34" charset="-128"/>
                <a:cs typeface="Segoe UI" pitchFamily="34" charset="0"/>
              </a:rPr>
              <a:t>not weeks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1" y="1370336"/>
            <a:ext cx="5446876" cy="5624246"/>
          </a:xfrm>
          <a:prstGeom prst="rect">
            <a:avLst/>
          </a:prstGeom>
        </p:spPr>
      </p:pic>
    </p:spTree>
    <p:extLst>
      <p:ext uri="{BB962C8B-B14F-4D97-AF65-F5344CB8AC3E}">
        <p14:creationId xmlns:p14="http://schemas.microsoft.com/office/powerpoint/2010/main" val="1024185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22437" y="4465960"/>
            <a:ext cx="2990088" cy="13173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eDiscovery </a:t>
            </a:r>
            <a:r>
              <a:rPr lang="en-US" sz="2800" dirty="0" smtClean="0">
                <a:solidFill>
                  <a:srgbClr val="FFFFFF">
                    <a:alpha val="99000"/>
                  </a:srgbClr>
                </a:solidFill>
                <a:latin typeface="Segoe UI Light"/>
                <a:ea typeface="Segoe UI" pitchFamily="34" charset="0"/>
                <a:cs typeface="Segoe UI" pitchFamily="34" charset="0"/>
              </a:rPr>
              <a:t>simplified</a:t>
            </a:r>
            <a:endParaRPr lang="en-US" sz="2800" dirty="0">
              <a:solidFill>
                <a:srgbClr val="FFFFFF">
                  <a:alpha val="99000"/>
                </a:srgbClr>
              </a:solidFill>
              <a:latin typeface="Segoe UI Light"/>
              <a:ea typeface="Segoe UI" pitchFamily="34" charset="0"/>
              <a:cs typeface="Segoe UI" pitchFamily="34" charset="0"/>
            </a:endParaRPr>
          </a:p>
        </p:txBody>
      </p:sp>
      <p:sp>
        <p:nvSpPr>
          <p:cNvPr id="10" name="Rectangle 9"/>
          <p:cNvSpPr/>
          <p:nvPr/>
        </p:nvSpPr>
        <p:spPr>
          <a:xfrm>
            <a:off x="4827780" y="4458093"/>
            <a:ext cx="2990088"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Save time and money</a:t>
            </a:r>
          </a:p>
        </p:txBody>
      </p:sp>
      <p:sp>
        <p:nvSpPr>
          <p:cNvPr id="11" name="Rectangle 10"/>
          <p:cNvSpPr/>
          <p:nvPr/>
        </p:nvSpPr>
        <p:spPr>
          <a:xfrm>
            <a:off x="7933123" y="4458093"/>
            <a:ext cx="2990088"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9404">
              <a:defRPr/>
            </a:pPr>
            <a:r>
              <a:rPr lang="en-US" sz="2800" dirty="0" smtClean="0">
                <a:solidFill>
                  <a:srgbClr val="FBFBFB">
                    <a:alpha val="99000"/>
                  </a:srgbClr>
                </a:solidFill>
                <a:latin typeface="Segoe UI Light"/>
                <a:ea typeface="Adobe Fan Heiti Std B" pitchFamily="34" charset="-128"/>
                <a:cs typeface="Segoe UI" pitchFamily="34" charset="0"/>
              </a:rPr>
              <a:t>Reduce </a:t>
            </a:r>
            <a:endParaRPr lang="en-US" sz="2800" dirty="0">
              <a:solidFill>
                <a:srgbClr val="FBFBFB">
                  <a:alpha val="99000"/>
                </a:srgbClr>
              </a:solidFill>
              <a:latin typeface="Segoe UI Light"/>
              <a:ea typeface="Adobe Fan Heiti Std B" pitchFamily="34" charset="-128"/>
              <a:cs typeface="Segoe UI" pitchFamily="34" charset="0"/>
            </a:endParaRPr>
          </a:p>
          <a:p>
            <a:pPr algn="ctr" defTabSz="699404">
              <a:defRPr/>
            </a:pPr>
            <a:r>
              <a:rPr lang="en-US" sz="2800" dirty="0">
                <a:solidFill>
                  <a:srgbClr val="FBFBFB">
                    <a:alpha val="99000"/>
                  </a:srgbClr>
                </a:solidFill>
                <a:latin typeface="Segoe UI Light"/>
                <a:ea typeface="Adobe Fan Heiti Std B" pitchFamily="34" charset="-128"/>
                <a:cs typeface="Segoe UI" pitchFamily="34" charset="0"/>
              </a:rPr>
              <a:t>risk</a:t>
            </a:r>
          </a:p>
        </p:txBody>
      </p:sp>
      <p:sp>
        <p:nvSpPr>
          <p:cNvPr id="3" name="Title 2"/>
          <p:cNvSpPr>
            <a:spLocks noGrp="1"/>
          </p:cNvSpPr>
          <p:nvPr>
            <p:ph type="title"/>
          </p:nvPr>
        </p:nvSpPr>
        <p:spPr/>
        <p:txBody>
          <a:bodyPr/>
          <a:lstStyle/>
          <a:p>
            <a:r>
              <a:rPr lang="en-US" dirty="0" smtClean="0"/>
              <a:t>Key Takeaways</a:t>
            </a:r>
            <a:endParaRPr lang="en-US" dirty="0"/>
          </a:p>
        </p:txBody>
      </p:sp>
      <p:sp>
        <p:nvSpPr>
          <p:cNvPr id="8" name="Rectangle 7"/>
          <p:cNvSpPr/>
          <p:nvPr/>
        </p:nvSpPr>
        <p:spPr>
          <a:xfrm>
            <a:off x="1722437" y="304724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Advantages</a:t>
            </a:r>
            <a:r>
              <a:rPr lang="en-US" sz="2800" dirty="0">
                <a:solidFill>
                  <a:srgbClr val="FFFFFF"/>
                </a:solidFill>
                <a:latin typeface="Segoe UI Light"/>
              </a:rPr>
              <a:t>: </a:t>
            </a:r>
            <a:r>
              <a:rPr lang="en-US" sz="2800" dirty="0" smtClean="0">
                <a:solidFill>
                  <a:srgbClr val="FFFFFF"/>
                </a:solidFill>
                <a:latin typeface="Segoe UI Light"/>
              </a:rPr>
              <a:t>in-place</a:t>
            </a:r>
            <a:r>
              <a:rPr lang="en-US" sz="2800" dirty="0">
                <a:solidFill>
                  <a:srgbClr val="FFFFFF"/>
                </a:solidFill>
                <a:latin typeface="Segoe UI Light"/>
              </a:rPr>
              <a:t>, real time, more content</a:t>
            </a:r>
          </a:p>
        </p:txBody>
      </p:sp>
      <p:sp>
        <p:nvSpPr>
          <p:cNvPr id="12" name="Rectangle 11"/>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Capabilities</a:t>
            </a:r>
            <a:r>
              <a:rPr lang="en-US" sz="2800" dirty="0">
                <a:solidFill>
                  <a:srgbClr val="FFFFFF"/>
                </a:solidFill>
                <a:latin typeface="Segoe UI Light"/>
              </a:rPr>
              <a:t>: </a:t>
            </a:r>
            <a:r>
              <a:rPr lang="en-US" sz="2800" dirty="0" smtClean="0">
                <a:solidFill>
                  <a:srgbClr val="FFFFFF"/>
                </a:solidFill>
                <a:latin typeface="Segoe UI Light"/>
              </a:rPr>
              <a:t>In-Place </a:t>
            </a:r>
            <a:r>
              <a:rPr lang="en-US" sz="2800" dirty="0">
                <a:solidFill>
                  <a:srgbClr val="FFFFFF"/>
                </a:solidFill>
                <a:latin typeface="Segoe UI Light"/>
              </a:rPr>
              <a:t>H</a:t>
            </a:r>
            <a:r>
              <a:rPr lang="en-US" sz="2800" dirty="0" smtClean="0">
                <a:solidFill>
                  <a:srgbClr val="FFFFFF"/>
                </a:solidFill>
                <a:latin typeface="Segoe UI Light"/>
              </a:rPr>
              <a:t>old</a:t>
            </a:r>
            <a:r>
              <a:rPr lang="en-US" sz="2800" dirty="0">
                <a:solidFill>
                  <a:srgbClr val="FFFFFF"/>
                </a:solidFill>
                <a:latin typeface="Segoe UI Light"/>
              </a:rPr>
              <a:t>, </a:t>
            </a:r>
            <a:r>
              <a:rPr lang="en-US" sz="2800" dirty="0" smtClean="0">
                <a:solidFill>
                  <a:srgbClr val="FFFFFF"/>
                </a:solidFill>
                <a:latin typeface="Segoe UI Light"/>
              </a:rPr>
              <a:t>Query</a:t>
            </a:r>
            <a:r>
              <a:rPr lang="en-US" sz="2800" dirty="0">
                <a:solidFill>
                  <a:srgbClr val="FFFFFF"/>
                </a:solidFill>
                <a:latin typeface="Segoe UI Light"/>
              </a:rPr>
              <a:t>, and </a:t>
            </a:r>
            <a:r>
              <a:rPr lang="en-US" sz="2800" dirty="0" smtClean="0">
                <a:solidFill>
                  <a:srgbClr val="FFFFFF"/>
                </a:solidFill>
                <a:latin typeface="Segoe UI Light"/>
              </a:rPr>
              <a:t>Export</a:t>
            </a:r>
            <a:endParaRPr lang="en-US" sz="2800" dirty="0">
              <a:solidFill>
                <a:srgbClr val="FFFFFF"/>
              </a:solidFill>
              <a:latin typeface="Segoe UI Light"/>
            </a:endParaRPr>
          </a:p>
        </p:txBody>
      </p:sp>
    </p:spTree>
    <p:extLst>
      <p:ext uri="{BB962C8B-B14F-4D97-AF65-F5344CB8AC3E}">
        <p14:creationId xmlns:p14="http://schemas.microsoft.com/office/powerpoint/2010/main" val="395960634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solidFill>
                  <a:schemeClr val="tx1">
                    <a:alpha val="99000"/>
                  </a:schemeClr>
                </a:solidFill>
                <a:cs typeface="Segoe UI" pitchFamily="34" charset="0"/>
              </a:rPr>
              <a:t>eDiscovery as easy as 1, 2, 3.</a:t>
            </a:r>
            <a:endParaRPr lang="en-US" dirty="0">
              <a:solidFill>
                <a:schemeClr val="tx1">
                  <a:alpha val="99000"/>
                </a:schemeClr>
              </a:solidFill>
              <a:cs typeface="Segoe UI" pitchFamily="34" charset="0"/>
            </a:endParaRPr>
          </a:p>
        </p:txBody>
      </p:sp>
      <p:sp>
        <p:nvSpPr>
          <p:cNvPr id="21" name="Rectangle 20"/>
          <p:cNvSpPr/>
          <p:nvPr/>
        </p:nvSpPr>
        <p:spPr bwMode="auto">
          <a:xfrm>
            <a:off x="1444970" y="1502720"/>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1100" dirty="0">
                <a:solidFill>
                  <a:srgbClr val="FFFFFF">
                    <a:alpha val="99000"/>
                  </a:srgbClr>
                </a:solidFill>
                <a:ea typeface="Segoe UI" pitchFamily="34" charset="0"/>
                <a:cs typeface="Segoe UI" pitchFamily="34" charset="0"/>
              </a:rPr>
              <a:t>In-Place Hold: protect content in-place in real time</a:t>
            </a:r>
          </a:p>
        </p:txBody>
      </p:sp>
      <p:sp>
        <p:nvSpPr>
          <p:cNvPr id="22" name="Rectangle 21"/>
          <p:cNvSpPr/>
          <p:nvPr/>
        </p:nvSpPr>
        <p:spPr bwMode="auto">
          <a:xfrm>
            <a:off x="1444971" y="2364186"/>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Query: find up to </a:t>
            </a:r>
            <a:r>
              <a:rPr lang="en-US" sz="2040" kern="0" dirty="0" smtClean="0">
                <a:solidFill>
                  <a:srgbClr val="FFFFFF">
                    <a:alpha val="99000"/>
                  </a:srgbClr>
                </a:solidFill>
                <a:ea typeface="Segoe UI" pitchFamily="34" charset="0"/>
                <a:cs typeface="Segoe UI" pitchFamily="34" charset="0"/>
              </a:rPr>
              <a:t>date and </a:t>
            </a:r>
            <a:r>
              <a:rPr lang="en-US" sz="2040" kern="0" dirty="0">
                <a:solidFill>
                  <a:srgbClr val="FFFFFF">
                    <a:alpha val="99000"/>
                  </a:srgbClr>
                </a:solidFill>
                <a:ea typeface="Segoe UI" pitchFamily="34" charset="0"/>
                <a:cs typeface="Segoe UI" pitchFamily="34" charset="0"/>
              </a:rPr>
              <a:t>relevant content quickly</a:t>
            </a:r>
          </a:p>
        </p:txBody>
      </p:sp>
      <p:sp>
        <p:nvSpPr>
          <p:cNvPr id="23" name="Rectangle 22"/>
          <p:cNvSpPr/>
          <p:nvPr/>
        </p:nvSpPr>
        <p:spPr bwMode="auto">
          <a:xfrm>
            <a:off x="1444971" y="3225651"/>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Export: transfer </a:t>
            </a:r>
            <a:r>
              <a:rPr lang="en-US" sz="2040" kern="0" dirty="0" smtClean="0">
                <a:solidFill>
                  <a:srgbClr val="FFFFFF">
                    <a:alpha val="99000"/>
                  </a:srgbClr>
                </a:solidFill>
                <a:ea typeface="Segoe UI" pitchFamily="34" charset="0"/>
                <a:cs typeface="Segoe UI" pitchFamily="34" charset="0"/>
              </a:rPr>
              <a:t>content </a:t>
            </a:r>
            <a:r>
              <a:rPr lang="en-US" sz="2040" kern="0" dirty="0">
                <a:solidFill>
                  <a:srgbClr val="FFFFFF">
                    <a:alpha val="99000"/>
                  </a:srgbClr>
                </a:solidFill>
                <a:ea typeface="Segoe UI" pitchFamily="34" charset="0"/>
                <a:cs typeface="Segoe UI" pitchFamily="34" charset="0"/>
              </a:rPr>
              <a:t>for review and production</a:t>
            </a:r>
          </a:p>
        </p:txBody>
      </p:sp>
      <p:sp>
        <p:nvSpPr>
          <p:cNvPr id="26" name="Rectangle 25"/>
          <p:cNvSpPr/>
          <p:nvPr/>
        </p:nvSpPr>
        <p:spPr bwMode="auto">
          <a:xfrm>
            <a:off x="594635" y="1502721"/>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1</a:t>
            </a:r>
          </a:p>
        </p:txBody>
      </p:sp>
      <p:sp>
        <p:nvSpPr>
          <p:cNvPr id="31" name="Rectangle 30"/>
          <p:cNvSpPr/>
          <p:nvPr/>
        </p:nvSpPr>
        <p:spPr bwMode="auto">
          <a:xfrm>
            <a:off x="594635" y="2365058"/>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2</a:t>
            </a:r>
          </a:p>
        </p:txBody>
      </p:sp>
      <p:sp>
        <p:nvSpPr>
          <p:cNvPr id="32" name="Rectangle 31"/>
          <p:cNvSpPr/>
          <p:nvPr/>
        </p:nvSpPr>
        <p:spPr bwMode="auto">
          <a:xfrm>
            <a:off x="594635" y="3227653"/>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3</a:t>
            </a:r>
          </a:p>
        </p:txBody>
      </p:sp>
      <p:sp>
        <p:nvSpPr>
          <p:cNvPr id="13" name="Rectangle 12"/>
          <p:cNvSpPr/>
          <p:nvPr/>
        </p:nvSpPr>
        <p:spPr bwMode="auto">
          <a:xfrm>
            <a:off x="594636" y="4087116"/>
            <a:ext cx="11251604" cy="764734"/>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Across: SharePoint, Exchange, Lync, and file shares </a:t>
            </a:r>
            <a:r>
              <a:rPr lang="en-US" sz="2040" kern="0" dirty="0" smtClean="0">
                <a:solidFill>
                  <a:srgbClr val="FFFFFF">
                    <a:alpha val="99000"/>
                  </a:srgbClr>
                </a:solidFill>
                <a:ea typeface="Segoe UI" pitchFamily="34" charset="0"/>
                <a:cs typeface="Segoe UI" pitchFamily="34" charset="0"/>
              </a:rPr>
              <a:t>on-premises </a:t>
            </a:r>
            <a:r>
              <a:rPr lang="en-US" sz="2040" kern="0" dirty="0">
                <a:solidFill>
                  <a:srgbClr val="FFFFFF">
                    <a:alpha val="99000"/>
                  </a:srgbClr>
                </a:solidFill>
                <a:ea typeface="Segoe UI" pitchFamily="34" charset="0"/>
                <a:cs typeface="Segoe UI" pitchFamily="34" charset="0"/>
              </a:rPr>
              <a:t>and Office 365</a:t>
            </a:r>
          </a:p>
        </p:txBody>
      </p:sp>
    </p:spTree>
    <p:extLst>
      <p:ext uri="{BB962C8B-B14F-4D97-AF65-F5344CB8AC3E}">
        <p14:creationId xmlns:p14="http://schemas.microsoft.com/office/powerpoint/2010/main" val="4056353938"/>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70385" y="1381223"/>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In-place hold: </a:t>
            </a:r>
            <a:r>
              <a:rPr lang="en-US" sz="2856" dirty="0">
                <a:solidFill>
                  <a:srgbClr val="FBFBFB">
                    <a:alpha val="99000"/>
                  </a:srgbClr>
                </a:solidFill>
                <a:latin typeface="Segoe UI Light"/>
                <a:ea typeface="Adobe Fan Heiti Std B" pitchFamily="34" charset="-128"/>
                <a:cs typeface="Segoe UI" pitchFamily="34" charset="0"/>
              </a:rPr>
              <a:t>content stays in Exchange and SharePoint, less storage space, lower costs, higher fidelity</a:t>
            </a:r>
          </a:p>
        </p:txBody>
      </p:sp>
      <p:sp>
        <p:nvSpPr>
          <p:cNvPr id="15" name="Rectangle 14"/>
          <p:cNvSpPr/>
          <p:nvPr/>
        </p:nvSpPr>
        <p:spPr>
          <a:xfrm>
            <a:off x="5570385" y="3279875"/>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Location and query based: </a:t>
            </a:r>
            <a:r>
              <a:rPr lang="en-US" sz="2856" dirty="0">
                <a:solidFill>
                  <a:srgbClr val="FBFBFB">
                    <a:alpha val="99000"/>
                  </a:srgbClr>
                </a:solidFill>
                <a:latin typeface="Segoe UI Light"/>
                <a:ea typeface="Adobe Fan Heiti Std B" pitchFamily="34" charset="-128"/>
                <a:cs typeface="Segoe UI" pitchFamily="34" charset="0"/>
              </a:rPr>
              <a:t>hold entire mailboxes, SharePoint sites, or apply a query to hold less content</a:t>
            </a:r>
          </a:p>
        </p:txBody>
      </p:sp>
      <p:sp>
        <p:nvSpPr>
          <p:cNvPr id="16" name="Rectangle 15"/>
          <p:cNvSpPr/>
          <p:nvPr/>
        </p:nvSpPr>
        <p:spPr>
          <a:xfrm>
            <a:off x="5556059" y="5178528"/>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No impact to users: </a:t>
            </a:r>
            <a:r>
              <a:rPr lang="en-US" sz="2856" dirty="0">
                <a:solidFill>
                  <a:srgbClr val="FBFBFB">
                    <a:alpha val="99000"/>
                  </a:srgbClr>
                </a:solidFill>
                <a:latin typeface="Segoe UI Light"/>
                <a:ea typeface="Adobe Fan Heiti Std B" pitchFamily="34" charset="-128"/>
                <a:cs typeface="Segoe UI" pitchFamily="34" charset="0"/>
              </a:rPr>
              <a:t>seamlessly create, edit, and delete without knowing its on hold</a:t>
            </a:r>
          </a:p>
        </p:txBody>
      </p:sp>
      <p:sp>
        <p:nvSpPr>
          <p:cNvPr id="12" name="Title 6"/>
          <p:cNvSpPr txBox="1">
            <a:spLocks/>
          </p:cNvSpPr>
          <p:nvPr/>
        </p:nvSpPr>
        <p:spPr>
          <a:xfrm>
            <a:off x="1265237" y="-86119"/>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45" t="1594" r="1549"/>
          <a:stretch/>
        </p:blipFill>
        <p:spPr>
          <a:xfrm>
            <a:off x="2501" y="1381224"/>
            <a:ext cx="5404340" cy="577802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1. In-Place Hold</a:t>
            </a:r>
            <a:br>
              <a:rPr lang="en-US" dirty="0">
                <a:solidFill>
                  <a:schemeClr val="tx1"/>
                </a:solidFill>
                <a:latin typeface="Segoe UI Light" pitchFamily="34" charset="0"/>
              </a:rPr>
            </a:br>
            <a:endParaRPr lang="en-US" dirty="0"/>
          </a:p>
        </p:txBody>
      </p:sp>
    </p:spTree>
    <p:extLst>
      <p:ext uri="{BB962C8B-B14F-4D97-AF65-F5344CB8AC3E}">
        <p14:creationId xmlns:p14="http://schemas.microsoft.com/office/powerpoint/2010/main" val="30357908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Quentin Christensen; Julian Zbogar-Smith </External_x0020_Speaker>
    <Session_x0020_Code xmlns="2295e2e7-0eeb-498e-8716-217bb2ee6ee3">SPC174</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Quentin Christiensen, Julian Zbogar-Smith</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purl.org/dc/dcmitype/"/>
    <ds:schemaRef ds:uri="2295e2e7-0eeb-498e-8716-217bb2ee6ee3"/>
    <ds:schemaRef ds:uri="http://www.w3.org/XML/1998/namespace"/>
    <ds:schemaRef ds:uri="http://purl.org/dc/elements/1.1/"/>
    <ds:schemaRef ds:uri="http://schemas.microsoft.com/sharepoint/v3"/>
    <ds:schemaRef ds:uri="http://schemas.microsoft.com/office/infopath/2007/PartnerControls"/>
    <ds:schemaRef ds:uri="http://schemas.openxmlformats.org/package/2006/metadata/core-properties"/>
    <ds:schemaRef ds:uri="230e9df3-be65-4c73-a93b-d1236ebd677e"/>
    <ds:schemaRef ds:uri="032d541b-1b4e-4d91-93c7-b10533c52f73"/>
    <ds:schemaRef ds:uri="http://schemas.microsoft.com/office/2006/metadata/properties"/>
  </ds:schemaRefs>
</ds:datastoreItem>
</file>

<file path=customXml/itemProps3.xml><?xml version="1.0" encoding="utf-8"?>
<ds:datastoreItem xmlns:ds="http://schemas.openxmlformats.org/officeDocument/2006/customXml" ds:itemID="{D62CD8E6-A4CF-4923-B811-72B8891372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13</TotalTime>
  <Words>1339</Words>
  <Application>Microsoft Office PowerPoint</Application>
  <PresentationFormat>Custom</PresentationFormat>
  <Paragraphs>119</Paragraphs>
  <Slides>17</Slides>
  <Notes>16</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SPC2012_IT-Pro_Template_16x9</vt:lpstr>
      <vt:lpstr>5-30072_SPC2012_IT-Pro_Template_16x9_Light</vt:lpstr>
      <vt:lpstr>PowerPoint Presentation</vt:lpstr>
      <vt:lpstr>Overview of eDiscovery across the Office platform </vt:lpstr>
      <vt:lpstr>In-Place eDiscovery Overview</vt:lpstr>
      <vt:lpstr>eDiscovery Challenges</vt:lpstr>
      <vt:lpstr>Demo</vt:lpstr>
      <vt:lpstr>Quick Investigation</vt:lpstr>
      <vt:lpstr>Key Takeaways</vt:lpstr>
      <vt:lpstr>eDiscovery as easy as 1, 2, 3.</vt:lpstr>
      <vt:lpstr>1. In-Place Hold </vt:lpstr>
      <vt:lpstr>2. Query</vt:lpstr>
      <vt:lpstr>3. Export</vt:lpstr>
      <vt:lpstr>Demo</vt:lpstr>
      <vt:lpstr>eDiscovery as easy as 1, 2, 3.</vt:lpstr>
      <vt:lpstr>Office eDiscovery Advantages</vt:lpstr>
      <vt:lpstr>Key Takeaways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eDiscovery across the Office platform</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2012-11-11T22:06:50Z</dcterms:created>
  <dcterms:modified xsi:type="dcterms:W3CDTF">2012-12-06T21:47:00Z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