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3" r:id="rId4"/>
    <p:sldMasterId id="2147484207" r:id="rId5"/>
    <p:sldMasterId id="2147484233" r:id="rId6"/>
  </p:sldMasterIdLst>
  <p:notesMasterIdLst>
    <p:notesMasterId r:id="rId45"/>
  </p:notesMasterIdLst>
  <p:handoutMasterIdLst>
    <p:handoutMasterId r:id="rId46"/>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93"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5238" autoAdjust="0"/>
  </p:normalViewPr>
  <p:slideViewPr>
    <p:cSldViewPr>
      <p:cViewPr>
        <p:scale>
          <a:sx n="118" d="100"/>
          <a:sy n="118" d="100"/>
        </p:scale>
        <p:origin x="-72" y="54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jpeg"/><Relationship Id="rId4" Type="http://schemas.openxmlformats.org/officeDocument/2006/relationships/image" Target="../media/image33.jpe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8CCF15-42DE-4326-83A7-D2DC6B32CB04}" type="doc">
      <dgm:prSet loTypeId="urn:microsoft.com/office/officeart/2005/8/layout/process3" loCatId="process" qsTypeId="urn:microsoft.com/office/officeart/2005/8/quickstyle/simple1" qsCatId="simple" csTypeId="urn:microsoft.com/office/officeart/2005/8/colors/accent1_3" csCatId="accent1" phldr="1"/>
      <dgm:spPr/>
      <dgm:t>
        <a:bodyPr/>
        <a:lstStyle/>
        <a:p>
          <a:endParaRPr lang="en-US"/>
        </a:p>
      </dgm:t>
    </dgm:pt>
    <dgm:pt modelId="{3EA09A99-E171-459A-88A2-4B6F0902461A}">
      <dgm:prSet/>
      <dgm:spPr/>
      <dgm:t>
        <a:bodyPr/>
        <a:lstStyle/>
        <a:p>
          <a:pPr rtl="0"/>
          <a:r>
            <a:rPr lang="en-US" b="1" dirty="0" smtClean="0"/>
            <a:t>Creation</a:t>
          </a:r>
          <a:endParaRPr lang="en-US" dirty="0"/>
        </a:p>
      </dgm:t>
    </dgm:pt>
    <dgm:pt modelId="{EC38042E-E614-448A-AC69-D71FC13DCCAB}" type="parTrans" cxnId="{619DCDC1-C39A-4FF8-A8FF-45FF5F29FF68}">
      <dgm:prSet/>
      <dgm:spPr/>
      <dgm:t>
        <a:bodyPr/>
        <a:lstStyle/>
        <a:p>
          <a:endParaRPr lang="en-US"/>
        </a:p>
      </dgm:t>
    </dgm:pt>
    <dgm:pt modelId="{A662FC6D-9F15-4A23-9665-B3367C2DEF0F}" type="sibTrans" cxnId="{619DCDC1-C39A-4FF8-A8FF-45FF5F29FF68}">
      <dgm:prSet/>
      <dgm:spPr/>
      <dgm:t>
        <a:bodyPr/>
        <a:lstStyle/>
        <a:p>
          <a:endParaRPr lang="en-US"/>
        </a:p>
      </dgm:t>
    </dgm:pt>
    <dgm:pt modelId="{6F65167C-A3B9-4D43-85AC-AD520D88577B}">
      <dgm:prSet custT="1"/>
      <dgm:spPr/>
      <dgm:t>
        <a:bodyPr/>
        <a:lstStyle/>
        <a:p>
          <a:pPr rtl="0"/>
          <a:r>
            <a:rPr lang="en-US" sz="1400" b="0" dirty="0" smtClean="0"/>
            <a:t>Dramatically simple shared space creation</a:t>
          </a:r>
          <a:endParaRPr lang="en-US" sz="1400" b="0" dirty="0"/>
        </a:p>
      </dgm:t>
    </dgm:pt>
    <dgm:pt modelId="{C3C0D132-3E6B-4E80-A3AC-185F691E9B38}" type="parTrans" cxnId="{EB2B588E-394A-4D56-AD31-4B87DA4A7F44}">
      <dgm:prSet/>
      <dgm:spPr/>
      <dgm:t>
        <a:bodyPr/>
        <a:lstStyle/>
        <a:p>
          <a:endParaRPr lang="en-US"/>
        </a:p>
      </dgm:t>
    </dgm:pt>
    <dgm:pt modelId="{AD5709A9-0C23-4866-BBF2-FDD1EBF05686}" type="sibTrans" cxnId="{EB2B588E-394A-4D56-AD31-4B87DA4A7F44}">
      <dgm:prSet/>
      <dgm:spPr/>
      <dgm:t>
        <a:bodyPr/>
        <a:lstStyle/>
        <a:p>
          <a:endParaRPr lang="en-US"/>
        </a:p>
      </dgm:t>
    </dgm:pt>
    <dgm:pt modelId="{19DD6EC3-F929-4C2C-A5A9-3E3B68B6FE34}">
      <dgm:prSet custT="1"/>
      <dgm:spPr/>
      <dgm:t>
        <a:bodyPr/>
        <a:lstStyle/>
        <a:p>
          <a:pPr rtl="0"/>
          <a:r>
            <a:rPr lang="en-US" sz="1400" b="0" dirty="0" smtClean="0"/>
            <a:t>Integrated with SharePoint Sites Hub</a:t>
          </a:r>
          <a:endParaRPr lang="en-US" sz="1400" b="0" dirty="0"/>
        </a:p>
      </dgm:t>
    </dgm:pt>
    <dgm:pt modelId="{D96D2188-B96E-4D03-B0E3-1913E0F72FAA}" type="parTrans" cxnId="{0A002FA1-A914-43D8-ADAF-E97B2AC52DEF}">
      <dgm:prSet/>
      <dgm:spPr/>
      <dgm:t>
        <a:bodyPr/>
        <a:lstStyle/>
        <a:p>
          <a:endParaRPr lang="en-US"/>
        </a:p>
      </dgm:t>
    </dgm:pt>
    <dgm:pt modelId="{6B24B3F3-88DB-4408-AB90-CAC91B6044B5}" type="sibTrans" cxnId="{0A002FA1-A914-43D8-ADAF-E97B2AC52DEF}">
      <dgm:prSet/>
      <dgm:spPr/>
      <dgm:t>
        <a:bodyPr/>
        <a:lstStyle/>
        <a:p>
          <a:endParaRPr lang="en-US"/>
        </a:p>
      </dgm:t>
    </dgm:pt>
    <dgm:pt modelId="{88C06D6B-C4A4-4D0D-8B65-67D02AAD383B}">
      <dgm:prSet/>
      <dgm:spPr/>
      <dgm:t>
        <a:bodyPr/>
        <a:lstStyle/>
        <a:p>
          <a:pPr rtl="0"/>
          <a:r>
            <a:rPr lang="en-US" b="1" dirty="0" smtClean="0"/>
            <a:t>Active Use</a:t>
          </a:r>
          <a:endParaRPr lang="en-US" b="1" dirty="0"/>
        </a:p>
      </dgm:t>
    </dgm:pt>
    <dgm:pt modelId="{5915033C-FAA6-45F9-9B2E-F2B1EEB3A87E}" type="parTrans" cxnId="{5611C8CB-20F6-4F06-A28F-53C272331C64}">
      <dgm:prSet/>
      <dgm:spPr/>
      <dgm:t>
        <a:bodyPr/>
        <a:lstStyle/>
        <a:p>
          <a:endParaRPr lang="en-US"/>
        </a:p>
      </dgm:t>
    </dgm:pt>
    <dgm:pt modelId="{29E0261A-F343-402C-A9BD-92CD2EC02DCF}" type="sibTrans" cxnId="{5611C8CB-20F6-4F06-A28F-53C272331C64}">
      <dgm:prSet/>
      <dgm:spPr/>
      <dgm:t>
        <a:bodyPr/>
        <a:lstStyle/>
        <a:p>
          <a:endParaRPr lang="en-US"/>
        </a:p>
      </dgm:t>
    </dgm:pt>
    <dgm:pt modelId="{E9932919-4848-4030-9F90-4163CBC7C373}">
      <dgm:prSet custT="1"/>
      <dgm:spPr/>
      <dgm:t>
        <a:bodyPr/>
        <a:lstStyle/>
        <a:p>
          <a:pPr rtl="0"/>
          <a:r>
            <a:rPr lang="en-US" sz="1400" dirty="0" smtClean="0"/>
            <a:t>Team is working on project</a:t>
          </a:r>
          <a:endParaRPr lang="en-US" sz="1400" dirty="0"/>
        </a:p>
      </dgm:t>
    </dgm:pt>
    <dgm:pt modelId="{ECCB5935-E236-4F86-ADAD-74A7EE55AD46}" type="parTrans" cxnId="{25BDD1EC-8E99-446A-80C2-C15AA548F624}">
      <dgm:prSet/>
      <dgm:spPr/>
      <dgm:t>
        <a:bodyPr/>
        <a:lstStyle/>
        <a:p>
          <a:endParaRPr lang="en-US"/>
        </a:p>
      </dgm:t>
    </dgm:pt>
    <dgm:pt modelId="{B70E7DCC-1F18-4422-8809-B94998FBBC96}" type="sibTrans" cxnId="{25BDD1EC-8E99-446A-80C2-C15AA548F624}">
      <dgm:prSet/>
      <dgm:spPr/>
      <dgm:t>
        <a:bodyPr/>
        <a:lstStyle/>
        <a:p>
          <a:endParaRPr lang="en-US"/>
        </a:p>
      </dgm:t>
    </dgm:pt>
    <dgm:pt modelId="{89717C0D-FBA6-4613-99E4-6B0C73F953C7}">
      <dgm:prSet custT="1"/>
      <dgm:spPr/>
      <dgm:t>
        <a:bodyPr/>
        <a:lstStyle/>
        <a:p>
          <a:pPr rtl="0"/>
          <a:r>
            <a:rPr lang="en-US" sz="1400" dirty="0" smtClean="0"/>
            <a:t>Actively contributing content</a:t>
          </a:r>
          <a:endParaRPr lang="en-US" sz="1400" dirty="0"/>
        </a:p>
      </dgm:t>
    </dgm:pt>
    <dgm:pt modelId="{5E56FD5A-61CA-4F50-9E9B-7ADF91FB209D}" type="parTrans" cxnId="{1F3A3EBD-7ABC-44FC-92D8-F0AEF4908F56}">
      <dgm:prSet/>
      <dgm:spPr/>
      <dgm:t>
        <a:bodyPr/>
        <a:lstStyle/>
        <a:p>
          <a:endParaRPr lang="en-US"/>
        </a:p>
      </dgm:t>
    </dgm:pt>
    <dgm:pt modelId="{B1220BD1-12FA-47E6-B27F-39D30F716516}" type="sibTrans" cxnId="{1F3A3EBD-7ABC-44FC-92D8-F0AEF4908F56}">
      <dgm:prSet/>
      <dgm:spPr/>
      <dgm:t>
        <a:bodyPr/>
        <a:lstStyle/>
        <a:p>
          <a:endParaRPr lang="en-US"/>
        </a:p>
      </dgm:t>
    </dgm:pt>
    <dgm:pt modelId="{A183720F-AD10-47F4-A444-173B0321FD2F}">
      <dgm:prSet custT="1"/>
      <dgm:spPr/>
      <dgm:t>
        <a:bodyPr/>
        <a:lstStyle/>
        <a:p>
          <a:pPr rtl="0"/>
          <a:r>
            <a:rPr lang="en-US" sz="1400" dirty="0" smtClean="0"/>
            <a:t>Accessible through Outlook and SharePoint</a:t>
          </a:r>
          <a:endParaRPr lang="en-US" sz="1400" dirty="0"/>
        </a:p>
      </dgm:t>
    </dgm:pt>
    <dgm:pt modelId="{0FE70FF3-B0C6-4EC8-9CB7-F100DC9A7497}" type="parTrans" cxnId="{BEF60332-BB23-401E-847D-717ED790E7DD}">
      <dgm:prSet/>
      <dgm:spPr/>
      <dgm:t>
        <a:bodyPr/>
        <a:lstStyle/>
        <a:p>
          <a:endParaRPr lang="en-US"/>
        </a:p>
      </dgm:t>
    </dgm:pt>
    <dgm:pt modelId="{3C896F9C-030A-4C40-B10F-F62378BAE77E}" type="sibTrans" cxnId="{BEF60332-BB23-401E-847D-717ED790E7DD}">
      <dgm:prSet/>
      <dgm:spPr/>
      <dgm:t>
        <a:bodyPr/>
        <a:lstStyle/>
        <a:p>
          <a:endParaRPr lang="en-US"/>
        </a:p>
      </dgm:t>
    </dgm:pt>
    <dgm:pt modelId="{D4518178-3A46-4B26-ADE5-B40BC29125A3}">
      <dgm:prSet/>
      <dgm:spPr/>
      <dgm:t>
        <a:bodyPr/>
        <a:lstStyle/>
        <a:p>
          <a:pPr rtl="0"/>
          <a:r>
            <a:rPr lang="en-US" b="1" dirty="0" smtClean="0"/>
            <a:t>Closure</a:t>
          </a:r>
          <a:endParaRPr lang="en-US" b="1" dirty="0"/>
        </a:p>
      </dgm:t>
    </dgm:pt>
    <dgm:pt modelId="{7215B22C-88CE-4A09-9748-3F356CD8C4B1}" type="parTrans" cxnId="{BFF1DCE0-02E1-4BE6-9866-373856EE6264}">
      <dgm:prSet/>
      <dgm:spPr/>
      <dgm:t>
        <a:bodyPr/>
        <a:lstStyle/>
        <a:p>
          <a:endParaRPr lang="en-US"/>
        </a:p>
      </dgm:t>
    </dgm:pt>
    <dgm:pt modelId="{5EEDB0E5-9353-4518-8A0F-7CDB00BC8FEB}" type="sibTrans" cxnId="{BFF1DCE0-02E1-4BE6-9866-373856EE6264}">
      <dgm:prSet/>
      <dgm:spPr/>
      <dgm:t>
        <a:bodyPr/>
        <a:lstStyle/>
        <a:p>
          <a:endParaRPr lang="en-US"/>
        </a:p>
      </dgm:t>
    </dgm:pt>
    <dgm:pt modelId="{9C394A87-518E-4E3F-AC9D-BC18FFAB0848}">
      <dgm:prSet custT="1"/>
      <dgm:spPr/>
      <dgm:t>
        <a:bodyPr/>
        <a:lstStyle/>
        <a:p>
          <a:pPr rtl="0"/>
          <a:r>
            <a:rPr lang="en-US" sz="1400" dirty="0" smtClean="0"/>
            <a:t>Project is closed</a:t>
          </a:r>
          <a:endParaRPr lang="en-US" sz="1400" dirty="0"/>
        </a:p>
      </dgm:t>
    </dgm:pt>
    <dgm:pt modelId="{0D9EC3BB-E06A-403A-AEC1-A6FFC2DDA92D}" type="parTrans" cxnId="{A9A20468-57B6-4DFE-9978-F19AD50949BC}">
      <dgm:prSet/>
      <dgm:spPr/>
      <dgm:t>
        <a:bodyPr/>
        <a:lstStyle/>
        <a:p>
          <a:endParaRPr lang="en-US"/>
        </a:p>
      </dgm:t>
    </dgm:pt>
    <dgm:pt modelId="{AFDDD139-37F0-4D86-818E-0A3EF2B4B884}" type="sibTrans" cxnId="{A9A20468-57B6-4DFE-9978-F19AD50949BC}">
      <dgm:prSet/>
      <dgm:spPr/>
      <dgm:t>
        <a:bodyPr/>
        <a:lstStyle/>
        <a:p>
          <a:endParaRPr lang="en-US"/>
        </a:p>
      </dgm:t>
    </dgm:pt>
    <dgm:pt modelId="{50ACADC2-EEEE-437F-8808-A938C5576470}">
      <dgm:prSet custT="1"/>
      <dgm:spPr/>
      <dgm:t>
        <a:bodyPr/>
        <a:lstStyle/>
        <a:p>
          <a:pPr rtl="0"/>
          <a:r>
            <a:rPr lang="en-US" sz="1400" dirty="0" smtClean="0"/>
            <a:t>Content is kept for referencing (“archive” state)</a:t>
          </a:r>
          <a:endParaRPr lang="en-US" sz="1400" dirty="0"/>
        </a:p>
      </dgm:t>
    </dgm:pt>
    <dgm:pt modelId="{E48A2DFE-C5BD-4972-AD83-7055B7A48E92}" type="parTrans" cxnId="{3650C51E-98E3-40BB-B75B-C5E8FFB21345}">
      <dgm:prSet/>
      <dgm:spPr/>
      <dgm:t>
        <a:bodyPr/>
        <a:lstStyle/>
        <a:p>
          <a:endParaRPr lang="en-US"/>
        </a:p>
      </dgm:t>
    </dgm:pt>
    <dgm:pt modelId="{47A9324E-22CC-4FD4-BEE6-92F198E65CBF}" type="sibTrans" cxnId="{3650C51E-98E3-40BB-B75B-C5E8FFB21345}">
      <dgm:prSet/>
      <dgm:spPr/>
      <dgm:t>
        <a:bodyPr/>
        <a:lstStyle/>
        <a:p>
          <a:endParaRPr lang="en-US"/>
        </a:p>
      </dgm:t>
    </dgm:pt>
    <dgm:pt modelId="{8CDD4F1C-07C8-45ED-B5D2-445F31600294}">
      <dgm:prSet custT="1"/>
      <dgm:spPr/>
      <dgm:t>
        <a:bodyPr/>
        <a:lstStyle/>
        <a:p>
          <a:pPr rtl="0"/>
          <a:r>
            <a:rPr lang="en-US" sz="1400" dirty="0" smtClean="0"/>
            <a:t>Accessible through SharePoint only</a:t>
          </a:r>
          <a:endParaRPr lang="en-US" sz="1400" dirty="0"/>
        </a:p>
      </dgm:t>
    </dgm:pt>
    <dgm:pt modelId="{36866B93-4874-4B18-BA47-D4879C0BAE01}" type="parTrans" cxnId="{BD70DE78-0E02-4518-9D0D-1A3E31D83CC6}">
      <dgm:prSet/>
      <dgm:spPr/>
      <dgm:t>
        <a:bodyPr/>
        <a:lstStyle/>
        <a:p>
          <a:endParaRPr lang="en-US"/>
        </a:p>
      </dgm:t>
    </dgm:pt>
    <dgm:pt modelId="{3A10DA13-550D-4E82-9B24-0CE28B092605}" type="sibTrans" cxnId="{BD70DE78-0E02-4518-9D0D-1A3E31D83CC6}">
      <dgm:prSet/>
      <dgm:spPr/>
      <dgm:t>
        <a:bodyPr/>
        <a:lstStyle/>
        <a:p>
          <a:endParaRPr lang="en-US"/>
        </a:p>
      </dgm:t>
    </dgm:pt>
    <dgm:pt modelId="{0026B5E9-88C7-4F2B-91A8-F7D8CE60FC10}">
      <dgm:prSet/>
      <dgm:spPr/>
      <dgm:t>
        <a:bodyPr/>
        <a:lstStyle/>
        <a:p>
          <a:pPr rtl="0"/>
          <a:r>
            <a:rPr lang="en-US" b="1" dirty="0" smtClean="0"/>
            <a:t>Deletion</a:t>
          </a:r>
          <a:endParaRPr lang="en-US" b="1" dirty="0"/>
        </a:p>
      </dgm:t>
    </dgm:pt>
    <dgm:pt modelId="{0F5CC73C-D6CB-4142-888C-7694E104EFE5}" type="parTrans" cxnId="{DCBEC046-916D-42A5-925A-95710AED8DB9}">
      <dgm:prSet/>
      <dgm:spPr/>
      <dgm:t>
        <a:bodyPr/>
        <a:lstStyle/>
        <a:p>
          <a:endParaRPr lang="en-US"/>
        </a:p>
      </dgm:t>
    </dgm:pt>
    <dgm:pt modelId="{11D260B2-7A49-47E7-86BF-B8E61FED0C70}" type="sibTrans" cxnId="{DCBEC046-916D-42A5-925A-95710AED8DB9}">
      <dgm:prSet/>
      <dgm:spPr/>
      <dgm:t>
        <a:bodyPr/>
        <a:lstStyle/>
        <a:p>
          <a:endParaRPr lang="en-US"/>
        </a:p>
      </dgm:t>
    </dgm:pt>
    <dgm:pt modelId="{10E42161-6929-493A-8F45-67A8B6BBAF93}">
      <dgm:prSet custT="1"/>
      <dgm:spPr/>
      <dgm:t>
        <a:bodyPr/>
        <a:lstStyle/>
        <a:p>
          <a:pPr rtl="0"/>
          <a:r>
            <a:rPr lang="en-US" sz="1400" dirty="0" smtClean="0"/>
            <a:t>Content is being deleted from Exchange and SharePoint stores</a:t>
          </a:r>
          <a:endParaRPr lang="en-US" sz="1400" dirty="0"/>
        </a:p>
      </dgm:t>
    </dgm:pt>
    <dgm:pt modelId="{F9DE8972-AF9C-4745-85B1-8DE5E3F6EB85}" type="parTrans" cxnId="{998E8DCB-7B40-4B60-B301-04DD4227F36B}">
      <dgm:prSet/>
      <dgm:spPr/>
      <dgm:t>
        <a:bodyPr/>
        <a:lstStyle/>
        <a:p>
          <a:endParaRPr lang="en-US"/>
        </a:p>
      </dgm:t>
    </dgm:pt>
    <dgm:pt modelId="{21EA3930-4E48-404B-AADB-468B6DC4932A}" type="sibTrans" cxnId="{998E8DCB-7B40-4B60-B301-04DD4227F36B}">
      <dgm:prSet/>
      <dgm:spPr/>
      <dgm:t>
        <a:bodyPr/>
        <a:lstStyle/>
        <a:p>
          <a:endParaRPr lang="en-US"/>
        </a:p>
      </dgm:t>
    </dgm:pt>
    <dgm:pt modelId="{6736734F-87D4-4DBA-9706-941257B7EF73}" type="pres">
      <dgm:prSet presAssocID="{3C8CCF15-42DE-4326-83A7-D2DC6B32CB04}" presName="linearFlow" presStyleCnt="0">
        <dgm:presLayoutVars>
          <dgm:dir/>
          <dgm:animLvl val="lvl"/>
          <dgm:resizeHandles val="exact"/>
        </dgm:presLayoutVars>
      </dgm:prSet>
      <dgm:spPr/>
      <dgm:t>
        <a:bodyPr/>
        <a:lstStyle/>
        <a:p>
          <a:endParaRPr lang="en-US"/>
        </a:p>
      </dgm:t>
    </dgm:pt>
    <dgm:pt modelId="{388BDE57-2B46-47D3-A3DC-E96977F74332}" type="pres">
      <dgm:prSet presAssocID="{3EA09A99-E171-459A-88A2-4B6F0902461A}" presName="composite" presStyleCnt="0"/>
      <dgm:spPr/>
      <dgm:t>
        <a:bodyPr/>
        <a:lstStyle/>
        <a:p>
          <a:endParaRPr lang="en-US"/>
        </a:p>
      </dgm:t>
    </dgm:pt>
    <dgm:pt modelId="{4EBC02A3-F8C9-4D55-9874-FA85CF7D86D0}" type="pres">
      <dgm:prSet presAssocID="{3EA09A99-E171-459A-88A2-4B6F0902461A}" presName="parTx" presStyleLbl="node1" presStyleIdx="0" presStyleCnt="4">
        <dgm:presLayoutVars>
          <dgm:chMax val="0"/>
          <dgm:chPref val="0"/>
          <dgm:bulletEnabled val="1"/>
        </dgm:presLayoutVars>
      </dgm:prSet>
      <dgm:spPr/>
      <dgm:t>
        <a:bodyPr/>
        <a:lstStyle/>
        <a:p>
          <a:endParaRPr lang="en-US"/>
        </a:p>
      </dgm:t>
    </dgm:pt>
    <dgm:pt modelId="{B886DC65-B206-4D96-9471-151B97DF109D}" type="pres">
      <dgm:prSet presAssocID="{3EA09A99-E171-459A-88A2-4B6F0902461A}" presName="parSh" presStyleLbl="node1" presStyleIdx="0" presStyleCnt="4"/>
      <dgm:spPr/>
      <dgm:t>
        <a:bodyPr/>
        <a:lstStyle/>
        <a:p>
          <a:endParaRPr lang="en-US"/>
        </a:p>
      </dgm:t>
    </dgm:pt>
    <dgm:pt modelId="{054AF185-2565-47F4-BC95-4F6BFADA49F3}" type="pres">
      <dgm:prSet presAssocID="{3EA09A99-E171-459A-88A2-4B6F0902461A}" presName="desTx" presStyleLbl="fgAcc1" presStyleIdx="0" presStyleCnt="4">
        <dgm:presLayoutVars>
          <dgm:bulletEnabled val="1"/>
        </dgm:presLayoutVars>
      </dgm:prSet>
      <dgm:spPr/>
      <dgm:t>
        <a:bodyPr/>
        <a:lstStyle/>
        <a:p>
          <a:endParaRPr lang="en-US"/>
        </a:p>
      </dgm:t>
    </dgm:pt>
    <dgm:pt modelId="{18D3BA51-0E69-47F2-8ED9-22B72071B04C}" type="pres">
      <dgm:prSet presAssocID="{A662FC6D-9F15-4A23-9665-B3367C2DEF0F}" presName="sibTrans" presStyleLbl="sibTrans2D1" presStyleIdx="0" presStyleCnt="3"/>
      <dgm:spPr/>
      <dgm:t>
        <a:bodyPr/>
        <a:lstStyle/>
        <a:p>
          <a:endParaRPr lang="en-US"/>
        </a:p>
      </dgm:t>
    </dgm:pt>
    <dgm:pt modelId="{B71D31B6-A9B7-40F7-BBFB-46F4876BB9ED}" type="pres">
      <dgm:prSet presAssocID="{A662FC6D-9F15-4A23-9665-B3367C2DEF0F}" presName="connTx" presStyleLbl="sibTrans2D1" presStyleIdx="0" presStyleCnt="3"/>
      <dgm:spPr/>
      <dgm:t>
        <a:bodyPr/>
        <a:lstStyle/>
        <a:p>
          <a:endParaRPr lang="en-US"/>
        </a:p>
      </dgm:t>
    </dgm:pt>
    <dgm:pt modelId="{79019255-C213-4A36-9993-9B8F23E94F52}" type="pres">
      <dgm:prSet presAssocID="{88C06D6B-C4A4-4D0D-8B65-67D02AAD383B}" presName="composite" presStyleCnt="0"/>
      <dgm:spPr/>
      <dgm:t>
        <a:bodyPr/>
        <a:lstStyle/>
        <a:p>
          <a:endParaRPr lang="en-US"/>
        </a:p>
      </dgm:t>
    </dgm:pt>
    <dgm:pt modelId="{9F61AB4D-EBF9-4220-B5A6-C4D61F745016}" type="pres">
      <dgm:prSet presAssocID="{88C06D6B-C4A4-4D0D-8B65-67D02AAD383B}" presName="parTx" presStyleLbl="node1" presStyleIdx="0" presStyleCnt="4">
        <dgm:presLayoutVars>
          <dgm:chMax val="0"/>
          <dgm:chPref val="0"/>
          <dgm:bulletEnabled val="1"/>
        </dgm:presLayoutVars>
      </dgm:prSet>
      <dgm:spPr/>
      <dgm:t>
        <a:bodyPr/>
        <a:lstStyle/>
        <a:p>
          <a:endParaRPr lang="en-US"/>
        </a:p>
      </dgm:t>
    </dgm:pt>
    <dgm:pt modelId="{7C8651F3-9A91-4A4A-92B5-3BAD19064E2C}" type="pres">
      <dgm:prSet presAssocID="{88C06D6B-C4A4-4D0D-8B65-67D02AAD383B}" presName="parSh" presStyleLbl="node1" presStyleIdx="1" presStyleCnt="4"/>
      <dgm:spPr/>
      <dgm:t>
        <a:bodyPr/>
        <a:lstStyle/>
        <a:p>
          <a:endParaRPr lang="en-US"/>
        </a:p>
      </dgm:t>
    </dgm:pt>
    <dgm:pt modelId="{5B5CFAAC-3716-44EA-BFB4-F2FD0A05EB07}" type="pres">
      <dgm:prSet presAssocID="{88C06D6B-C4A4-4D0D-8B65-67D02AAD383B}" presName="desTx" presStyleLbl="fgAcc1" presStyleIdx="1" presStyleCnt="4">
        <dgm:presLayoutVars>
          <dgm:bulletEnabled val="1"/>
        </dgm:presLayoutVars>
      </dgm:prSet>
      <dgm:spPr/>
      <dgm:t>
        <a:bodyPr/>
        <a:lstStyle/>
        <a:p>
          <a:endParaRPr lang="en-US"/>
        </a:p>
      </dgm:t>
    </dgm:pt>
    <dgm:pt modelId="{CD494975-0636-4A01-8CA2-3AD15EF02F28}" type="pres">
      <dgm:prSet presAssocID="{29E0261A-F343-402C-A9BD-92CD2EC02DCF}" presName="sibTrans" presStyleLbl="sibTrans2D1" presStyleIdx="1" presStyleCnt="3"/>
      <dgm:spPr/>
      <dgm:t>
        <a:bodyPr/>
        <a:lstStyle/>
        <a:p>
          <a:endParaRPr lang="en-US"/>
        </a:p>
      </dgm:t>
    </dgm:pt>
    <dgm:pt modelId="{BDE54134-DEBB-4D18-B0EC-156ED0FF2068}" type="pres">
      <dgm:prSet presAssocID="{29E0261A-F343-402C-A9BD-92CD2EC02DCF}" presName="connTx" presStyleLbl="sibTrans2D1" presStyleIdx="1" presStyleCnt="3"/>
      <dgm:spPr/>
      <dgm:t>
        <a:bodyPr/>
        <a:lstStyle/>
        <a:p>
          <a:endParaRPr lang="en-US"/>
        </a:p>
      </dgm:t>
    </dgm:pt>
    <dgm:pt modelId="{989773E5-BAF2-4027-8583-DF7EB216B2EB}" type="pres">
      <dgm:prSet presAssocID="{D4518178-3A46-4B26-ADE5-B40BC29125A3}" presName="composite" presStyleCnt="0"/>
      <dgm:spPr/>
      <dgm:t>
        <a:bodyPr/>
        <a:lstStyle/>
        <a:p>
          <a:endParaRPr lang="en-US"/>
        </a:p>
      </dgm:t>
    </dgm:pt>
    <dgm:pt modelId="{A9764C83-1131-4DED-B590-66A708F6DEF8}" type="pres">
      <dgm:prSet presAssocID="{D4518178-3A46-4B26-ADE5-B40BC29125A3}" presName="parTx" presStyleLbl="node1" presStyleIdx="1" presStyleCnt="4">
        <dgm:presLayoutVars>
          <dgm:chMax val="0"/>
          <dgm:chPref val="0"/>
          <dgm:bulletEnabled val="1"/>
        </dgm:presLayoutVars>
      </dgm:prSet>
      <dgm:spPr/>
      <dgm:t>
        <a:bodyPr/>
        <a:lstStyle/>
        <a:p>
          <a:endParaRPr lang="en-US"/>
        </a:p>
      </dgm:t>
    </dgm:pt>
    <dgm:pt modelId="{0F805C42-8E07-4ED5-9C52-0AF2750D4BEA}" type="pres">
      <dgm:prSet presAssocID="{D4518178-3A46-4B26-ADE5-B40BC29125A3}" presName="parSh" presStyleLbl="node1" presStyleIdx="2" presStyleCnt="4"/>
      <dgm:spPr/>
      <dgm:t>
        <a:bodyPr/>
        <a:lstStyle/>
        <a:p>
          <a:endParaRPr lang="en-US"/>
        </a:p>
      </dgm:t>
    </dgm:pt>
    <dgm:pt modelId="{B36A3976-B481-4717-93B8-052E4F63053C}" type="pres">
      <dgm:prSet presAssocID="{D4518178-3A46-4B26-ADE5-B40BC29125A3}" presName="desTx" presStyleLbl="fgAcc1" presStyleIdx="2" presStyleCnt="4">
        <dgm:presLayoutVars>
          <dgm:bulletEnabled val="1"/>
        </dgm:presLayoutVars>
      </dgm:prSet>
      <dgm:spPr/>
      <dgm:t>
        <a:bodyPr/>
        <a:lstStyle/>
        <a:p>
          <a:endParaRPr lang="en-US"/>
        </a:p>
      </dgm:t>
    </dgm:pt>
    <dgm:pt modelId="{24CC5104-22B9-4C95-BA5D-B014ECD37749}" type="pres">
      <dgm:prSet presAssocID="{5EEDB0E5-9353-4518-8A0F-7CDB00BC8FEB}" presName="sibTrans" presStyleLbl="sibTrans2D1" presStyleIdx="2" presStyleCnt="3"/>
      <dgm:spPr/>
      <dgm:t>
        <a:bodyPr/>
        <a:lstStyle/>
        <a:p>
          <a:endParaRPr lang="en-US"/>
        </a:p>
      </dgm:t>
    </dgm:pt>
    <dgm:pt modelId="{A6292FD3-B85D-479D-8172-8DB011BCBC2E}" type="pres">
      <dgm:prSet presAssocID="{5EEDB0E5-9353-4518-8A0F-7CDB00BC8FEB}" presName="connTx" presStyleLbl="sibTrans2D1" presStyleIdx="2" presStyleCnt="3"/>
      <dgm:spPr/>
      <dgm:t>
        <a:bodyPr/>
        <a:lstStyle/>
        <a:p>
          <a:endParaRPr lang="en-US"/>
        </a:p>
      </dgm:t>
    </dgm:pt>
    <dgm:pt modelId="{2169B86C-E6FB-4AF8-8CB8-269E53969E82}" type="pres">
      <dgm:prSet presAssocID="{0026B5E9-88C7-4F2B-91A8-F7D8CE60FC10}" presName="composite" presStyleCnt="0"/>
      <dgm:spPr/>
      <dgm:t>
        <a:bodyPr/>
        <a:lstStyle/>
        <a:p>
          <a:endParaRPr lang="en-US"/>
        </a:p>
      </dgm:t>
    </dgm:pt>
    <dgm:pt modelId="{3E15C4B6-E3EB-4D48-9AC2-90BE4E3C03D1}" type="pres">
      <dgm:prSet presAssocID="{0026B5E9-88C7-4F2B-91A8-F7D8CE60FC10}" presName="parTx" presStyleLbl="node1" presStyleIdx="2" presStyleCnt="4">
        <dgm:presLayoutVars>
          <dgm:chMax val="0"/>
          <dgm:chPref val="0"/>
          <dgm:bulletEnabled val="1"/>
        </dgm:presLayoutVars>
      </dgm:prSet>
      <dgm:spPr/>
      <dgm:t>
        <a:bodyPr/>
        <a:lstStyle/>
        <a:p>
          <a:endParaRPr lang="en-US"/>
        </a:p>
      </dgm:t>
    </dgm:pt>
    <dgm:pt modelId="{F315E076-DA05-4966-847F-BC93C2F985D1}" type="pres">
      <dgm:prSet presAssocID="{0026B5E9-88C7-4F2B-91A8-F7D8CE60FC10}" presName="parSh" presStyleLbl="node1" presStyleIdx="3" presStyleCnt="4"/>
      <dgm:spPr/>
      <dgm:t>
        <a:bodyPr/>
        <a:lstStyle/>
        <a:p>
          <a:endParaRPr lang="en-US"/>
        </a:p>
      </dgm:t>
    </dgm:pt>
    <dgm:pt modelId="{B2D6490C-D752-4429-8656-DAC0578C6E88}" type="pres">
      <dgm:prSet presAssocID="{0026B5E9-88C7-4F2B-91A8-F7D8CE60FC10}" presName="desTx" presStyleLbl="fgAcc1" presStyleIdx="3" presStyleCnt="4">
        <dgm:presLayoutVars>
          <dgm:bulletEnabled val="1"/>
        </dgm:presLayoutVars>
      </dgm:prSet>
      <dgm:spPr/>
      <dgm:t>
        <a:bodyPr/>
        <a:lstStyle/>
        <a:p>
          <a:endParaRPr lang="en-US"/>
        </a:p>
      </dgm:t>
    </dgm:pt>
  </dgm:ptLst>
  <dgm:cxnLst>
    <dgm:cxn modelId="{DCBEC046-916D-42A5-925A-95710AED8DB9}" srcId="{3C8CCF15-42DE-4326-83A7-D2DC6B32CB04}" destId="{0026B5E9-88C7-4F2B-91A8-F7D8CE60FC10}" srcOrd="3" destOrd="0" parTransId="{0F5CC73C-D6CB-4142-888C-7694E104EFE5}" sibTransId="{11D260B2-7A49-47E7-86BF-B8E61FED0C70}"/>
    <dgm:cxn modelId="{DB9ED0B0-E1D5-4168-9665-0FEE2C7B3B9C}" type="presOf" srcId="{89717C0D-FBA6-4613-99E4-6B0C73F953C7}" destId="{5B5CFAAC-3716-44EA-BFB4-F2FD0A05EB07}" srcOrd="0" destOrd="1" presId="urn:microsoft.com/office/officeart/2005/8/layout/process3"/>
    <dgm:cxn modelId="{AB8D4F6F-92D9-4398-92EB-CEDEEC41C12C}" type="presOf" srcId="{19DD6EC3-F929-4C2C-A5A9-3E3B68B6FE34}" destId="{054AF185-2565-47F4-BC95-4F6BFADA49F3}" srcOrd="0" destOrd="1" presId="urn:microsoft.com/office/officeart/2005/8/layout/process3"/>
    <dgm:cxn modelId="{9FCC01D3-8CF2-4D04-B738-53391E27AA07}" type="presOf" srcId="{29E0261A-F343-402C-A9BD-92CD2EC02DCF}" destId="{CD494975-0636-4A01-8CA2-3AD15EF02F28}" srcOrd="0" destOrd="0" presId="urn:microsoft.com/office/officeart/2005/8/layout/process3"/>
    <dgm:cxn modelId="{EB2B588E-394A-4D56-AD31-4B87DA4A7F44}" srcId="{3EA09A99-E171-459A-88A2-4B6F0902461A}" destId="{6F65167C-A3B9-4D43-85AC-AD520D88577B}" srcOrd="0" destOrd="0" parTransId="{C3C0D132-3E6B-4E80-A3AC-185F691E9B38}" sibTransId="{AD5709A9-0C23-4866-BBF2-FDD1EBF05686}"/>
    <dgm:cxn modelId="{25BDD1EC-8E99-446A-80C2-C15AA548F624}" srcId="{88C06D6B-C4A4-4D0D-8B65-67D02AAD383B}" destId="{E9932919-4848-4030-9F90-4163CBC7C373}" srcOrd="0" destOrd="0" parTransId="{ECCB5935-E236-4F86-ADAD-74A7EE55AD46}" sibTransId="{B70E7DCC-1F18-4422-8809-B94998FBBC96}"/>
    <dgm:cxn modelId="{BEF60332-BB23-401E-847D-717ED790E7DD}" srcId="{88C06D6B-C4A4-4D0D-8B65-67D02AAD383B}" destId="{A183720F-AD10-47F4-A444-173B0321FD2F}" srcOrd="2" destOrd="0" parTransId="{0FE70FF3-B0C6-4EC8-9CB7-F100DC9A7497}" sibTransId="{3C896F9C-030A-4C40-B10F-F62378BAE77E}"/>
    <dgm:cxn modelId="{6343DE00-29BD-45C9-98CC-ED5124F932EC}" type="presOf" srcId="{5EEDB0E5-9353-4518-8A0F-7CDB00BC8FEB}" destId="{24CC5104-22B9-4C95-BA5D-B014ECD37749}" srcOrd="0" destOrd="0" presId="urn:microsoft.com/office/officeart/2005/8/layout/process3"/>
    <dgm:cxn modelId="{8018986C-4639-4C84-A2F9-43931CB63709}" type="presOf" srcId="{D4518178-3A46-4B26-ADE5-B40BC29125A3}" destId="{A9764C83-1131-4DED-B590-66A708F6DEF8}" srcOrd="0" destOrd="0" presId="urn:microsoft.com/office/officeart/2005/8/layout/process3"/>
    <dgm:cxn modelId="{4E50E1C7-6707-42CD-9474-6BEAD0A12E0D}" type="presOf" srcId="{88C06D6B-C4A4-4D0D-8B65-67D02AAD383B}" destId="{7C8651F3-9A91-4A4A-92B5-3BAD19064E2C}" srcOrd="1" destOrd="0" presId="urn:microsoft.com/office/officeart/2005/8/layout/process3"/>
    <dgm:cxn modelId="{BFFEC85F-2DB2-4285-91D0-4BAC6C926050}" type="presOf" srcId="{A662FC6D-9F15-4A23-9665-B3367C2DEF0F}" destId="{18D3BA51-0E69-47F2-8ED9-22B72071B04C}" srcOrd="0" destOrd="0" presId="urn:microsoft.com/office/officeart/2005/8/layout/process3"/>
    <dgm:cxn modelId="{3650C51E-98E3-40BB-B75B-C5E8FFB21345}" srcId="{D4518178-3A46-4B26-ADE5-B40BC29125A3}" destId="{50ACADC2-EEEE-437F-8808-A938C5576470}" srcOrd="1" destOrd="0" parTransId="{E48A2DFE-C5BD-4972-AD83-7055B7A48E92}" sibTransId="{47A9324E-22CC-4FD4-BEE6-92F198E65CBF}"/>
    <dgm:cxn modelId="{998E8DCB-7B40-4B60-B301-04DD4227F36B}" srcId="{0026B5E9-88C7-4F2B-91A8-F7D8CE60FC10}" destId="{10E42161-6929-493A-8F45-67A8B6BBAF93}" srcOrd="0" destOrd="0" parTransId="{F9DE8972-AF9C-4745-85B1-8DE5E3F6EB85}" sibTransId="{21EA3930-4E48-404B-AADB-468B6DC4932A}"/>
    <dgm:cxn modelId="{786E1D48-5CDE-4997-BBE8-F412667F8D06}" type="presOf" srcId="{9C394A87-518E-4E3F-AC9D-BC18FFAB0848}" destId="{B36A3976-B481-4717-93B8-052E4F63053C}" srcOrd="0" destOrd="0" presId="urn:microsoft.com/office/officeart/2005/8/layout/process3"/>
    <dgm:cxn modelId="{BD70DE78-0E02-4518-9D0D-1A3E31D83CC6}" srcId="{D4518178-3A46-4B26-ADE5-B40BC29125A3}" destId="{8CDD4F1C-07C8-45ED-B5D2-445F31600294}" srcOrd="2" destOrd="0" parTransId="{36866B93-4874-4B18-BA47-D4879C0BAE01}" sibTransId="{3A10DA13-550D-4E82-9B24-0CE28B092605}"/>
    <dgm:cxn modelId="{7CD1D78A-7BAB-49FC-BB79-B5EAECB89E22}" type="presOf" srcId="{5EEDB0E5-9353-4518-8A0F-7CDB00BC8FEB}" destId="{A6292FD3-B85D-479D-8172-8DB011BCBC2E}" srcOrd="1" destOrd="0" presId="urn:microsoft.com/office/officeart/2005/8/layout/process3"/>
    <dgm:cxn modelId="{9FAC8CEE-1EE8-48F8-9074-D846477D27A6}" type="presOf" srcId="{E9932919-4848-4030-9F90-4163CBC7C373}" destId="{5B5CFAAC-3716-44EA-BFB4-F2FD0A05EB07}" srcOrd="0" destOrd="0" presId="urn:microsoft.com/office/officeart/2005/8/layout/process3"/>
    <dgm:cxn modelId="{640E2F78-A77C-4B12-8791-ED9FB84AE52E}" type="presOf" srcId="{0026B5E9-88C7-4F2B-91A8-F7D8CE60FC10}" destId="{3E15C4B6-E3EB-4D48-9AC2-90BE4E3C03D1}" srcOrd="0" destOrd="0" presId="urn:microsoft.com/office/officeart/2005/8/layout/process3"/>
    <dgm:cxn modelId="{88938AFD-B7C2-4088-B35D-5500D299AF00}" type="presOf" srcId="{3C8CCF15-42DE-4326-83A7-D2DC6B32CB04}" destId="{6736734F-87D4-4DBA-9706-941257B7EF73}" srcOrd="0" destOrd="0" presId="urn:microsoft.com/office/officeart/2005/8/layout/process3"/>
    <dgm:cxn modelId="{7829BC3C-AA6D-48FB-AF1A-A3E5016719B4}" type="presOf" srcId="{D4518178-3A46-4B26-ADE5-B40BC29125A3}" destId="{0F805C42-8E07-4ED5-9C52-0AF2750D4BEA}" srcOrd="1" destOrd="0" presId="urn:microsoft.com/office/officeart/2005/8/layout/process3"/>
    <dgm:cxn modelId="{FF522679-4617-4B6B-98C3-01F964B65C87}" type="presOf" srcId="{29E0261A-F343-402C-A9BD-92CD2EC02DCF}" destId="{BDE54134-DEBB-4D18-B0EC-156ED0FF2068}" srcOrd="1" destOrd="0" presId="urn:microsoft.com/office/officeart/2005/8/layout/process3"/>
    <dgm:cxn modelId="{4346CE4C-200F-4ED1-8161-14E9E450CD6C}" type="presOf" srcId="{3EA09A99-E171-459A-88A2-4B6F0902461A}" destId="{4EBC02A3-F8C9-4D55-9874-FA85CF7D86D0}" srcOrd="0" destOrd="0" presId="urn:microsoft.com/office/officeart/2005/8/layout/process3"/>
    <dgm:cxn modelId="{E4C61BBA-EC8B-41E2-9C6B-D5EAB924CD10}" type="presOf" srcId="{88C06D6B-C4A4-4D0D-8B65-67D02AAD383B}" destId="{9F61AB4D-EBF9-4220-B5A6-C4D61F745016}" srcOrd="0" destOrd="0" presId="urn:microsoft.com/office/officeart/2005/8/layout/process3"/>
    <dgm:cxn modelId="{BFF1DCE0-02E1-4BE6-9866-373856EE6264}" srcId="{3C8CCF15-42DE-4326-83A7-D2DC6B32CB04}" destId="{D4518178-3A46-4B26-ADE5-B40BC29125A3}" srcOrd="2" destOrd="0" parTransId="{7215B22C-88CE-4A09-9748-3F356CD8C4B1}" sibTransId="{5EEDB0E5-9353-4518-8A0F-7CDB00BC8FEB}"/>
    <dgm:cxn modelId="{D43B9D8B-C141-4326-95F0-D995758368BE}" type="presOf" srcId="{10E42161-6929-493A-8F45-67A8B6BBAF93}" destId="{B2D6490C-D752-4429-8656-DAC0578C6E88}" srcOrd="0" destOrd="0" presId="urn:microsoft.com/office/officeart/2005/8/layout/process3"/>
    <dgm:cxn modelId="{E1E989DD-B534-4332-B7F7-6D4685D26BEB}" type="presOf" srcId="{A662FC6D-9F15-4A23-9665-B3367C2DEF0F}" destId="{B71D31B6-A9B7-40F7-BBFB-46F4876BB9ED}" srcOrd="1" destOrd="0" presId="urn:microsoft.com/office/officeart/2005/8/layout/process3"/>
    <dgm:cxn modelId="{150AAA0F-0D64-46FC-9F37-023E734B21CC}" type="presOf" srcId="{A183720F-AD10-47F4-A444-173B0321FD2F}" destId="{5B5CFAAC-3716-44EA-BFB4-F2FD0A05EB07}" srcOrd="0" destOrd="2" presId="urn:microsoft.com/office/officeart/2005/8/layout/process3"/>
    <dgm:cxn modelId="{619DCDC1-C39A-4FF8-A8FF-45FF5F29FF68}" srcId="{3C8CCF15-42DE-4326-83A7-D2DC6B32CB04}" destId="{3EA09A99-E171-459A-88A2-4B6F0902461A}" srcOrd="0" destOrd="0" parTransId="{EC38042E-E614-448A-AC69-D71FC13DCCAB}" sibTransId="{A662FC6D-9F15-4A23-9665-B3367C2DEF0F}"/>
    <dgm:cxn modelId="{6F0862A9-743E-40AF-A501-49210CA3B37F}" type="presOf" srcId="{3EA09A99-E171-459A-88A2-4B6F0902461A}" destId="{B886DC65-B206-4D96-9471-151B97DF109D}" srcOrd="1" destOrd="0" presId="urn:microsoft.com/office/officeart/2005/8/layout/process3"/>
    <dgm:cxn modelId="{F3833C1B-4D97-4332-854B-0A17F5E8788C}" type="presOf" srcId="{0026B5E9-88C7-4F2B-91A8-F7D8CE60FC10}" destId="{F315E076-DA05-4966-847F-BC93C2F985D1}" srcOrd="1" destOrd="0" presId="urn:microsoft.com/office/officeart/2005/8/layout/process3"/>
    <dgm:cxn modelId="{A9A20468-57B6-4DFE-9978-F19AD50949BC}" srcId="{D4518178-3A46-4B26-ADE5-B40BC29125A3}" destId="{9C394A87-518E-4E3F-AC9D-BC18FFAB0848}" srcOrd="0" destOrd="0" parTransId="{0D9EC3BB-E06A-403A-AEC1-A6FFC2DDA92D}" sibTransId="{AFDDD139-37F0-4D86-818E-0A3EF2B4B884}"/>
    <dgm:cxn modelId="{14FBCFB6-3B81-44B1-A50E-61ACB180E12F}" type="presOf" srcId="{6F65167C-A3B9-4D43-85AC-AD520D88577B}" destId="{054AF185-2565-47F4-BC95-4F6BFADA49F3}" srcOrd="0" destOrd="0" presId="urn:microsoft.com/office/officeart/2005/8/layout/process3"/>
    <dgm:cxn modelId="{0A002FA1-A914-43D8-ADAF-E97B2AC52DEF}" srcId="{3EA09A99-E171-459A-88A2-4B6F0902461A}" destId="{19DD6EC3-F929-4C2C-A5A9-3E3B68B6FE34}" srcOrd="1" destOrd="0" parTransId="{D96D2188-B96E-4D03-B0E3-1913E0F72FAA}" sibTransId="{6B24B3F3-88DB-4408-AB90-CAC91B6044B5}"/>
    <dgm:cxn modelId="{A304E089-F6F1-4987-B177-DA17ADA5C8AE}" type="presOf" srcId="{8CDD4F1C-07C8-45ED-B5D2-445F31600294}" destId="{B36A3976-B481-4717-93B8-052E4F63053C}" srcOrd="0" destOrd="2" presId="urn:microsoft.com/office/officeart/2005/8/layout/process3"/>
    <dgm:cxn modelId="{5611C8CB-20F6-4F06-A28F-53C272331C64}" srcId="{3C8CCF15-42DE-4326-83A7-D2DC6B32CB04}" destId="{88C06D6B-C4A4-4D0D-8B65-67D02AAD383B}" srcOrd="1" destOrd="0" parTransId="{5915033C-FAA6-45F9-9B2E-F2B1EEB3A87E}" sibTransId="{29E0261A-F343-402C-A9BD-92CD2EC02DCF}"/>
    <dgm:cxn modelId="{1F3A3EBD-7ABC-44FC-92D8-F0AEF4908F56}" srcId="{88C06D6B-C4A4-4D0D-8B65-67D02AAD383B}" destId="{89717C0D-FBA6-4613-99E4-6B0C73F953C7}" srcOrd="1" destOrd="0" parTransId="{5E56FD5A-61CA-4F50-9E9B-7ADF91FB209D}" sibTransId="{B1220BD1-12FA-47E6-B27F-39D30F716516}"/>
    <dgm:cxn modelId="{9320620E-A20D-4700-AB23-4FBE52D4D5F0}" type="presOf" srcId="{50ACADC2-EEEE-437F-8808-A938C5576470}" destId="{B36A3976-B481-4717-93B8-052E4F63053C}" srcOrd="0" destOrd="1" presId="urn:microsoft.com/office/officeart/2005/8/layout/process3"/>
    <dgm:cxn modelId="{3E247EE0-C0D2-41B8-9DA7-56DEA925FAA5}" type="presParOf" srcId="{6736734F-87D4-4DBA-9706-941257B7EF73}" destId="{388BDE57-2B46-47D3-A3DC-E96977F74332}" srcOrd="0" destOrd="0" presId="urn:microsoft.com/office/officeart/2005/8/layout/process3"/>
    <dgm:cxn modelId="{F1412AB5-8D2A-411A-B0FF-8FD4CAC87CED}" type="presParOf" srcId="{388BDE57-2B46-47D3-A3DC-E96977F74332}" destId="{4EBC02A3-F8C9-4D55-9874-FA85CF7D86D0}" srcOrd="0" destOrd="0" presId="urn:microsoft.com/office/officeart/2005/8/layout/process3"/>
    <dgm:cxn modelId="{11491758-D0F9-4F84-84D3-93C2B58E2245}" type="presParOf" srcId="{388BDE57-2B46-47D3-A3DC-E96977F74332}" destId="{B886DC65-B206-4D96-9471-151B97DF109D}" srcOrd="1" destOrd="0" presId="urn:microsoft.com/office/officeart/2005/8/layout/process3"/>
    <dgm:cxn modelId="{29596B5F-787B-4A1F-BC14-0D1ECE753835}" type="presParOf" srcId="{388BDE57-2B46-47D3-A3DC-E96977F74332}" destId="{054AF185-2565-47F4-BC95-4F6BFADA49F3}" srcOrd="2" destOrd="0" presId="urn:microsoft.com/office/officeart/2005/8/layout/process3"/>
    <dgm:cxn modelId="{B17BFBB9-78C1-456B-BB29-3CBCA59C4ED1}" type="presParOf" srcId="{6736734F-87D4-4DBA-9706-941257B7EF73}" destId="{18D3BA51-0E69-47F2-8ED9-22B72071B04C}" srcOrd="1" destOrd="0" presId="urn:microsoft.com/office/officeart/2005/8/layout/process3"/>
    <dgm:cxn modelId="{B2A65364-CE1D-44D5-AF8B-04992D6C0F87}" type="presParOf" srcId="{18D3BA51-0E69-47F2-8ED9-22B72071B04C}" destId="{B71D31B6-A9B7-40F7-BBFB-46F4876BB9ED}" srcOrd="0" destOrd="0" presId="urn:microsoft.com/office/officeart/2005/8/layout/process3"/>
    <dgm:cxn modelId="{2DF552D0-2FD6-4267-87D4-8310A6C782E4}" type="presParOf" srcId="{6736734F-87D4-4DBA-9706-941257B7EF73}" destId="{79019255-C213-4A36-9993-9B8F23E94F52}" srcOrd="2" destOrd="0" presId="urn:microsoft.com/office/officeart/2005/8/layout/process3"/>
    <dgm:cxn modelId="{53AF8AA9-09A2-4A35-8252-5549843028D4}" type="presParOf" srcId="{79019255-C213-4A36-9993-9B8F23E94F52}" destId="{9F61AB4D-EBF9-4220-B5A6-C4D61F745016}" srcOrd="0" destOrd="0" presId="urn:microsoft.com/office/officeart/2005/8/layout/process3"/>
    <dgm:cxn modelId="{68590681-CE49-47E4-92C6-23D3268DD8FC}" type="presParOf" srcId="{79019255-C213-4A36-9993-9B8F23E94F52}" destId="{7C8651F3-9A91-4A4A-92B5-3BAD19064E2C}" srcOrd="1" destOrd="0" presId="urn:microsoft.com/office/officeart/2005/8/layout/process3"/>
    <dgm:cxn modelId="{4134B5A6-48AC-4B06-AE8A-10317C080021}" type="presParOf" srcId="{79019255-C213-4A36-9993-9B8F23E94F52}" destId="{5B5CFAAC-3716-44EA-BFB4-F2FD0A05EB07}" srcOrd="2" destOrd="0" presId="urn:microsoft.com/office/officeart/2005/8/layout/process3"/>
    <dgm:cxn modelId="{3C3BF48F-EE80-4275-95BD-EE485E0026B9}" type="presParOf" srcId="{6736734F-87D4-4DBA-9706-941257B7EF73}" destId="{CD494975-0636-4A01-8CA2-3AD15EF02F28}" srcOrd="3" destOrd="0" presId="urn:microsoft.com/office/officeart/2005/8/layout/process3"/>
    <dgm:cxn modelId="{EF81B647-ADA9-4052-AFA6-60F09AB91791}" type="presParOf" srcId="{CD494975-0636-4A01-8CA2-3AD15EF02F28}" destId="{BDE54134-DEBB-4D18-B0EC-156ED0FF2068}" srcOrd="0" destOrd="0" presId="urn:microsoft.com/office/officeart/2005/8/layout/process3"/>
    <dgm:cxn modelId="{610D20A1-FACB-4948-BD8B-B6C91C2E5BB0}" type="presParOf" srcId="{6736734F-87D4-4DBA-9706-941257B7EF73}" destId="{989773E5-BAF2-4027-8583-DF7EB216B2EB}" srcOrd="4" destOrd="0" presId="urn:microsoft.com/office/officeart/2005/8/layout/process3"/>
    <dgm:cxn modelId="{D2C6FE04-2AAC-4473-92FE-EA150D64F0A4}" type="presParOf" srcId="{989773E5-BAF2-4027-8583-DF7EB216B2EB}" destId="{A9764C83-1131-4DED-B590-66A708F6DEF8}" srcOrd="0" destOrd="0" presId="urn:microsoft.com/office/officeart/2005/8/layout/process3"/>
    <dgm:cxn modelId="{ADA44472-6139-4A80-BE8C-9D4E1FCDE80F}" type="presParOf" srcId="{989773E5-BAF2-4027-8583-DF7EB216B2EB}" destId="{0F805C42-8E07-4ED5-9C52-0AF2750D4BEA}" srcOrd="1" destOrd="0" presId="urn:microsoft.com/office/officeart/2005/8/layout/process3"/>
    <dgm:cxn modelId="{918563EF-07E4-4E8C-A7AD-FEE4D241EB1C}" type="presParOf" srcId="{989773E5-BAF2-4027-8583-DF7EB216B2EB}" destId="{B36A3976-B481-4717-93B8-052E4F63053C}" srcOrd="2" destOrd="0" presId="urn:microsoft.com/office/officeart/2005/8/layout/process3"/>
    <dgm:cxn modelId="{BE60B827-F103-47E6-BF5C-74A504A5AB26}" type="presParOf" srcId="{6736734F-87D4-4DBA-9706-941257B7EF73}" destId="{24CC5104-22B9-4C95-BA5D-B014ECD37749}" srcOrd="5" destOrd="0" presId="urn:microsoft.com/office/officeart/2005/8/layout/process3"/>
    <dgm:cxn modelId="{FD352B85-8A09-4238-9E15-F698101336DA}" type="presParOf" srcId="{24CC5104-22B9-4C95-BA5D-B014ECD37749}" destId="{A6292FD3-B85D-479D-8172-8DB011BCBC2E}" srcOrd="0" destOrd="0" presId="urn:microsoft.com/office/officeart/2005/8/layout/process3"/>
    <dgm:cxn modelId="{D46006BA-5BED-4E68-8C8E-7E2319310876}" type="presParOf" srcId="{6736734F-87D4-4DBA-9706-941257B7EF73}" destId="{2169B86C-E6FB-4AF8-8CB8-269E53969E82}" srcOrd="6" destOrd="0" presId="urn:microsoft.com/office/officeart/2005/8/layout/process3"/>
    <dgm:cxn modelId="{7E9CA9FC-0EBD-481D-9262-154E9A289805}" type="presParOf" srcId="{2169B86C-E6FB-4AF8-8CB8-269E53969E82}" destId="{3E15C4B6-E3EB-4D48-9AC2-90BE4E3C03D1}" srcOrd="0" destOrd="0" presId="urn:microsoft.com/office/officeart/2005/8/layout/process3"/>
    <dgm:cxn modelId="{E3992EF5-E0C8-4271-B27E-B43CC32279F7}" type="presParOf" srcId="{2169B86C-E6FB-4AF8-8CB8-269E53969E82}" destId="{F315E076-DA05-4966-847F-BC93C2F985D1}" srcOrd="1" destOrd="0" presId="urn:microsoft.com/office/officeart/2005/8/layout/process3"/>
    <dgm:cxn modelId="{DE0D5ADF-9E62-4546-964A-26B2F23A89BC}" type="presParOf" srcId="{2169B86C-E6FB-4AF8-8CB8-269E53969E82}" destId="{B2D6490C-D752-4429-8656-DAC0578C6E88}"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0F1030-F3B7-41E0-A3EA-D5C2D8755712}" type="doc">
      <dgm:prSet loTypeId="urn:microsoft.com/office/officeart/2005/8/layout/bList2" loCatId="list" qsTypeId="urn:microsoft.com/office/officeart/2005/8/quickstyle/simple1" qsCatId="simple" csTypeId="urn:microsoft.com/office/officeart/2005/8/colors/accent1_2" csCatId="accent1" phldr="1"/>
      <dgm:spPr/>
      <dgm:t>
        <a:bodyPr/>
        <a:lstStyle/>
        <a:p>
          <a:endParaRPr lang="en-US"/>
        </a:p>
      </dgm:t>
    </dgm:pt>
    <dgm:pt modelId="{CE7A34AA-C887-4F0B-927F-A4D67F893C0F}">
      <dgm:prSet/>
      <dgm:spPr/>
      <dgm:t>
        <a:bodyPr/>
        <a:lstStyle/>
        <a:p>
          <a:pPr rtl="0"/>
          <a:r>
            <a:rPr lang="en-US" dirty="0" smtClean="0"/>
            <a:t>Working together as a team</a:t>
          </a:r>
          <a:endParaRPr lang="en-US" dirty="0"/>
        </a:p>
      </dgm:t>
    </dgm:pt>
    <dgm:pt modelId="{7A96AD86-E401-46F4-BAB0-BFD698C15683}" type="parTrans" cxnId="{4B2A3671-023F-45C7-B683-EEB038F52C73}">
      <dgm:prSet/>
      <dgm:spPr/>
      <dgm:t>
        <a:bodyPr/>
        <a:lstStyle/>
        <a:p>
          <a:endParaRPr lang="en-US"/>
        </a:p>
      </dgm:t>
    </dgm:pt>
    <dgm:pt modelId="{4F5DE9E0-9583-43A7-956D-1F3F97C19C61}" type="sibTrans" cxnId="{4B2A3671-023F-45C7-B683-EEB038F52C73}">
      <dgm:prSet/>
      <dgm:spPr/>
      <dgm:t>
        <a:bodyPr/>
        <a:lstStyle/>
        <a:p>
          <a:endParaRPr lang="en-US"/>
        </a:p>
      </dgm:t>
    </dgm:pt>
    <dgm:pt modelId="{987EFB37-6729-4B13-962F-A2A70A560449}">
      <dgm:prSet/>
      <dgm:spPr/>
      <dgm:t>
        <a:bodyPr/>
        <a:lstStyle/>
        <a:p>
          <a:pPr rtl="0"/>
          <a:r>
            <a:rPr lang="en-US" dirty="0" smtClean="0"/>
            <a:t>Working towards a shared outcome/purpose</a:t>
          </a:r>
          <a:endParaRPr lang="en-US" dirty="0"/>
        </a:p>
      </dgm:t>
    </dgm:pt>
    <dgm:pt modelId="{9DE7FA42-6422-4F5F-988E-87D14EFED890}" type="parTrans" cxnId="{0C0C714A-602B-4782-BDEF-2FAB5C4E946B}">
      <dgm:prSet/>
      <dgm:spPr/>
      <dgm:t>
        <a:bodyPr/>
        <a:lstStyle/>
        <a:p>
          <a:endParaRPr lang="en-US"/>
        </a:p>
      </dgm:t>
    </dgm:pt>
    <dgm:pt modelId="{FAC87F5A-1F78-4FA7-8826-5587E300B415}" type="sibTrans" cxnId="{0C0C714A-602B-4782-BDEF-2FAB5C4E946B}">
      <dgm:prSet/>
      <dgm:spPr/>
      <dgm:t>
        <a:bodyPr/>
        <a:lstStyle/>
        <a:p>
          <a:endParaRPr lang="en-US"/>
        </a:p>
      </dgm:t>
    </dgm:pt>
    <dgm:pt modelId="{9AE5AD32-7C9B-4629-97B8-228EC8E51C4D}">
      <dgm:prSet/>
      <dgm:spPr/>
      <dgm:t>
        <a:bodyPr/>
        <a:lstStyle/>
        <a:p>
          <a:pPr rtl="0"/>
          <a:r>
            <a:rPr lang="en-US" smtClean="0"/>
            <a:t>Working together on shared deliverables</a:t>
          </a:r>
          <a:endParaRPr lang="en-US"/>
        </a:p>
      </dgm:t>
    </dgm:pt>
    <dgm:pt modelId="{B4CBD330-30B7-429A-B569-5FBDF394AF93}" type="parTrans" cxnId="{1D519E55-427A-47DF-A4D0-275A5096A55F}">
      <dgm:prSet/>
      <dgm:spPr/>
      <dgm:t>
        <a:bodyPr/>
        <a:lstStyle/>
        <a:p>
          <a:endParaRPr lang="en-US"/>
        </a:p>
      </dgm:t>
    </dgm:pt>
    <dgm:pt modelId="{F04A764B-8395-4889-A8CF-CE45C168C13C}" type="sibTrans" cxnId="{1D519E55-427A-47DF-A4D0-275A5096A55F}">
      <dgm:prSet/>
      <dgm:spPr/>
      <dgm:t>
        <a:bodyPr/>
        <a:lstStyle/>
        <a:p>
          <a:endParaRPr lang="en-US"/>
        </a:p>
      </dgm:t>
    </dgm:pt>
    <dgm:pt modelId="{3F5CE132-57F3-4210-B583-409B53001940}">
      <dgm:prSet/>
      <dgm:spPr/>
      <dgm:t>
        <a:bodyPr/>
        <a:lstStyle/>
        <a:p>
          <a:pPr rtl="0"/>
          <a:r>
            <a:rPr lang="en-US" smtClean="0"/>
            <a:t>Need to get all the tools we need to be successful</a:t>
          </a:r>
          <a:endParaRPr lang="en-US"/>
        </a:p>
      </dgm:t>
    </dgm:pt>
    <dgm:pt modelId="{580DA4E2-D4D7-49B8-AB85-43BAD16BD3B4}" type="parTrans" cxnId="{2CA96ACA-AECA-4566-BD56-BFE296B95F38}">
      <dgm:prSet/>
      <dgm:spPr/>
      <dgm:t>
        <a:bodyPr/>
        <a:lstStyle/>
        <a:p>
          <a:endParaRPr lang="en-US"/>
        </a:p>
      </dgm:t>
    </dgm:pt>
    <dgm:pt modelId="{6C38A25E-DCAF-4B48-8647-77DC741C74D7}" type="sibTrans" cxnId="{2CA96ACA-AECA-4566-BD56-BFE296B95F38}">
      <dgm:prSet/>
      <dgm:spPr/>
      <dgm:t>
        <a:bodyPr/>
        <a:lstStyle/>
        <a:p>
          <a:endParaRPr lang="en-US"/>
        </a:p>
      </dgm:t>
    </dgm:pt>
    <dgm:pt modelId="{77FB8D77-C51E-4F64-BF5C-92B9ABF4CFC1}">
      <dgm:prSet/>
      <dgm:spPr/>
      <dgm:t>
        <a:bodyPr/>
        <a:lstStyle/>
        <a:p>
          <a:pPr rtl="0"/>
          <a:r>
            <a:rPr lang="en-US" dirty="0" smtClean="0"/>
            <a:t>Working on behalf of a virtual entity</a:t>
          </a:r>
          <a:endParaRPr lang="en-US" dirty="0"/>
        </a:p>
      </dgm:t>
    </dgm:pt>
    <dgm:pt modelId="{4DD73F94-83E4-406A-AF90-AFF0AC9D7BD9}" type="parTrans" cxnId="{73328DC5-1FD1-46A5-9DDD-461E7907AF43}">
      <dgm:prSet/>
      <dgm:spPr/>
      <dgm:t>
        <a:bodyPr/>
        <a:lstStyle/>
        <a:p>
          <a:endParaRPr lang="en-US"/>
        </a:p>
      </dgm:t>
    </dgm:pt>
    <dgm:pt modelId="{B13ECBAD-DA08-4DB5-BD4C-CD0841E2E4CF}" type="sibTrans" cxnId="{73328DC5-1FD1-46A5-9DDD-461E7907AF43}">
      <dgm:prSet/>
      <dgm:spPr/>
      <dgm:t>
        <a:bodyPr/>
        <a:lstStyle/>
        <a:p>
          <a:endParaRPr lang="en-US"/>
        </a:p>
      </dgm:t>
    </dgm:pt>
    <dgm:pt modelId="{F2383CC8-5CC0-4ED3-9937-23580B3EFD82}">
      <dgm:prSet custT="1"/>
      <dgm:spPr/>
      <dgm:t>
        <a:bodyPr/>
        <a:lstStyle/>
        <a:p>
          <a:pPr rtl="0"/>
          <a:r>
            <a:rPr lang="en-US" sz="1400" dirty="0" smtClean="0"/>
            <a:t>Team appears as virtual identity </a:t>
          </a:r>
          <a:r>
            <a:rPr lang="en-US" sz="1000" dirty="0" smtClean="0"/>
            <a:t>(</a:t>
          </a:r>
          <a:r>
            <a:rPr lang="en-US" sz="1000" dirty="0" err="1" smtClean="0">
              <a:solidFill>
                <a:schemeClr val="tx1"/>
              </a:solidFill>
            </a:rPr>
            <a:t>eg</a:t>
          </a:r>
          <a:r>
            <a:rPr lang="en-US" sz="1000" dirty="0" smtClean="0">
              <a:solidFill>
                <a:schemeClr val="tx1"/>
              </a:solidFill>
            </a:rPr>
            <a:t> sales@contoso.com</a:t>
          </a:r>
          <a:r>
            <a:rPr lang="en-US" sz="1000" dirty="0" smtClean="0"/>
            <a:t>)</a:t>
          </a:r>
          <a:endParaRPr lang="en-US" sz="1000" dirty="0"/>
        </a:p>
      </dgm:t>
    </dgm:pt>
    <dgm:pt modelId="{9F790EDB-D763-492A-872F-1333317698B8}" type="parTrans" cxnId="{EF5465C8-1529-4CDC-B656-638BC5768566}">
      <dgm:prSet/>
      <dgm:spPr/>
      <dgm:t>
        <a:bodyPr/>
        <a:lstStyle/>
        <a:p>
          <a:endParaRPr lang="en-US"/>
        </a:p>
      </dgm:t>
    </dgm:pt>
    <dgm:pt modelId="{E2030C72-D7C2-4C30-8BEC-9F8BE2D7EB04}" type="sibTrans" cxnId="{EF5465C8-1529-4CDC-B656-638BC5768566}">
      <dgm:prSet/>
      <dgm:spPr/>
      <dgm:t>
        <a:bodyPr/>
        <a:lstStyle/>
        <a:p>
          <a:endParaRPr lang="en-US"/>
        </a:p>
      </dgm:t>
    </dgm:pt>
    <dgm:pt modelId="{9B3C01AC-EA80-4207-995B-C8A7E427A8A6}">
      <dgm:prSet/>
      <dgm:spPr/>
      <dgm:t>
        <a:bodyPr/>
        <a:lstStyle/>
        <a:p>
          <a:pPr rtl="0"/>
          <a:r>
            <a:rPr lang="en-US" sz="1400" dirty="0" smtClean="0"/>
            <a:t>Working on shared queue of incoming requests</a:t>
          </a:r>
          <a:endParaRPr lang="en-US" sz="1400" dirty="0"/>
        </a:p>
      </dgm:t>
    </dgm:pt>
    <dgm:pt modelId="{1E014640-6D24-4C14-8778-D59D1BFB0682}" type="parTrans" cxnId="{9BCDF3D5-86D4-4789-9E3D-C8DF04F06492}">
      <dgm:prSet/>
      <dgm:spPr/>
      <dgm:t>
        <a:bodyPr/>
        <a:lstStyle/>
        <a:p>
          <a:endParaRPr lang="en-US"/>
        </a:p>
      </dgm:t>
    </dgm:pt>
    <dgm:pt modelId="{DE38AAF2-65C6-4803-A32D-9FF91A6E5967}" type="sibTrans" cxnId="{9BCDF3D5-86D4-4789-9E3D-C8DF04F06492}">
      <dgm:prSet/>
      <dgm:spPr/>
      <dgm:t>
        <a:bodyPr/>
        <a:lstStyle/>
        <a:p>
          <a:endParaRPr lang="en-US"/>
        </a:p>
      </dgm:t>
    </dgm:pt>
    <dgm:pt modelId="{01BA9161-FB14-4651-892D-F69E775834BE}">
      <dgm:prSet/>
      <dgm:spPr/>
      <dgm:t>
        <a:bodyPr/>
        <a:lstStyle/>
        <a:p>
          <a:pPr rtl="0"/>
          <a:r>
            <a:rPr lang="en-US" sz="1400" dirty="0" smtClean="0"/>
            <a:t>Answering as the virtual identity, not the individual</a:t>
          </a:r>
          <a:endParaRPr lang="en-US" sz="1400" dirty="0"/>
        </a:p>
      </dgm:t>
    </dgm:pt>
    <dgm:pt modelId="{65DAD578-8FD1-49E7-BCCC-12A822C07570}" type="parTrans" cxnId="{67FCF598-AB48-433B-B267-496BD5A223C3}">
      <dgm:prSet/>
      <dgm:spPr/>
      <dgm:t>
        <a:bodyPr/>
        <a:lstStyle/>
        <a:p>
          <a:endParaRPr lang="en-US"/>
        </a:p>
      </dgm:t>
    </dgm:pt>
    <dgm:pt modelId="{4A915C38-8E28-4378-A2B8-60FDAD641C9B}" type="sibTrans" cxnId="{67FCF598-AB48-433B-B267-496BD5A223C3}">
      <dgm:prSet/>
      <dgm:spPr/>
      <dgm:t>
        <a:bodyPr/>
        <a:lstStyle/>
        <a:p>
          <a:endParaRPr lang="en-US"/>
        </a:p>
      </dgm:t>
    </dgm:pt>
    <dgm:pt modelId="{4069325E-B3BD-41E7-AB48-10345C6DF0F0}">
      <dgm:prSet/>
      <dgm:spPr/>
      <dgm:t>
        <a:bodyPr/>
        <a:lstStyle/>
        <a:p>
          <a:pPr rtl="0"/>
          <a:r>
            <a:rPr lang="en-US" dirty="0" smtClean="0"/>
            <a:t>Public, unobtrusive conversations</a:t>
          </a:r>
          <a:endParaRPr lang="en-US" dirty="0"/>
        </a:p>
      </dgm:t>
    </dgm:pt>
    <dgm:pt modelId="{93E8C36C-6A13-496F-863E-01FC2A2AB1EA}" type="parTrans" cxnId="{5B260203-1408-4D31-8EBF-7124CCE46B84}">
      <dgm:prSet/>
      <dgm:spPr/>
      <dgm:t>
        <a:bodyPr/>
        <a:lstStyle/>
        <a:p>
          <a:endParaRPr lang="en-US"/>
        </a:p>
      </dgm:t>
    </dgm:pt>
    <dgm:pt modelId="{C050C558-02AE-4F9E-9715-6D25235702A5}" type="sibTrans" cxnId="{5B260203-1408-4D31-8EBF-7124CCE46B84}">
      <dgm:prSet/>
      <dgm:spPr/>
      <dgm:t>
        <a:bodyPr/>
        <a:lstStyle/>
        <a:p>
          <a:endParaRPr lang="en-US"/>
        </a:p>
      </dgm:t>
    </dgm:pt>
    <dgm:pt modelId="{870E518A-45CB-416A-8BF6-33734D031CE8}">
      <dgm:prSet/>
      <dgm:spPr/>
      <dgm:t>
        <a:bodyPr/>
        <a:lstStyle/>
        <a:p>
          <a:pPr rtl="0"/>
          <a:r>
            <a:rPr lang="en-US" dirty="0" smtClean="0"/>
            <a:t>History of public conversations</a:t>
          </a:r>
          <a:endParaRPr lang="en-US" dirty="0"/>
        </a:p>
      </dgm:t>
    </dgm:pt>
    <dgm:pt modelId="{BF48A7A2-F552-44D3-AF41-9C5D2EA2517C}" type="parTrans" cxnId="{09323791-AD0F-47B9-B518-B09AB331C80D}">
      <dgm:prSet/>
      <dgm:spPr/>
      <dgm:t>
        <a:bodyPr/>
        <a:lstStyle/>
        <a:p>
          <a:endParaRPr lang="en-US"/>
        </a:p>
      </dgm:t>
    </dgm:pt>
    <dgm:pt modelId="{FD689DF4-2E46-45E1-8BDA-34A570559E8A}" type="sibTrans" cxnId="{09323791-AD0F-47B9-B518-B09AB331C80D}">
      <dgm:prSet/>
      <dgm:spPr/>
      <dgm:t>
        <a:bodyPr/>
        <a:lstStyle/>
        <a:p>
          <a:endParaRPr lang="en-US"/>
        </a:p>
      </dgm:t>
    </dgm:pt>
    <dgm:pt modelId="{83EC90C0-BE72-427E-A27A-0D1AE5116F90}">
      <dgm:prSet/>
      <dgm:spPr/>
      <dgm:t>
        <a:bodyPr/>
        <a:lstStyle/>
        <a:p>
          <a:pPr rtl="0"/>
          <a:r>
            <a:rPr lang="en-US" smtClean="0"/>
            <a:t>Accessible to everyone</a:t>
          </a:r>
          <a:endParaRPr lang="en-US"/>
        </a:p>
      </dgm:t>
    </dgm:pt>
    <dgm:pt modelId="{9AD2AC32-1417-4EF1-A714-B05AEDC92B1C}" type="parTrans" cxnId="{7FBE1C3F-C77E-47FD-AC4E-867D3D9A461E}">
      <dgm:prSet/>
      <dgm:spPr/>
      <dgm:t>
        <a:bodyPr/>
        <a:lstStyle/>
        <a:p>
          <a:endParaRPr lang="en-US"/>
        </a:p>
      </dgm:t>
    </dgm:pt>
    <dgm:pt modelId="{90172E7B-8A51-4C3E-A4E6-08F7132D0C2C}" type="sibTrans" cxnId="{7FBE1C3F-C77E-47FD-AC4E-867D3D9A461E}">
      <dgm:prSet/>
      <dgm:spPr/>
      <dgm:t>
        <a:bodyPr/>
        <a:lstStyle/>
        <a:p>
          <a:endParaRPr lang="en-US"/>
        </a:p>
      </dgm:t>
    </dgm:pt>
    <dgm:pt modelId="{52894F89-0B76-4C42-B710-EA9286216272}">
      <dgm:prSet/>
      <dgm:spPr/>
      <dgm:t>
        <a:bodyPr/>
        <a:lstStyle/>
        <a:p>
          <a:pPr rtl="0"/>
          <a:r>
            <a:rPr lang="en-US" dirty="0" smtClean="0"/>
            <a:t>Discoverable/searchable for everyone</a:t>
          </a:r>
          <a:endParaRPr lang="en-US" dirty="0"/>
        </a:p>
      </dgm:t>
    </dgm:pt>
    <dgm:pt modelId="{33809DC5-E0B2-47AA-9EF9-A36535F0A969}" type="parTrans" cxnId="{BF7ADBC6-2119-4437-9D29-3AB52D0C7D7B}">
      <dgm:prSet/>
      <dgm:spPr/>
      <dgm:t>
        <a:bodyPr/>
        <a:lstStyle/>
        <a:p>
          <a:endParaRPr lang="en-US"/>
        </a:p>
      </dgm:t>
    </dgm:pt>
    <dgm:pt modelId="{A112EDDE-18FE-4922-BA27-D05EAC94A5E3}" type="sibTrans" cxnId="{BF7ADBC6-2119-4437-9D29-3AB52D0C7D7B}">
      <dgm:prSet/>
      <dgm:spPr/>
      <dgm:t>
        <a:bodyPr/>
        <a:lstStyle/>
        <a:p>
          <a:endParaRPr lang="en-US"/>
        </a:p>
      </dgm:t>
    </dgm:pt>
    <dgm:pt modelId="{AEA11025-85AA-4824-AEF6-44F2C209E1DE}">
      <dgm:prSet/>
      <dgm:spPr/>
      <dgm:t>
        <a:bodyPr/>
        <a:lstStyle/>
        <a:p>
          <a:pPr rtl="0"/>
          <a:r>
            <a:rPr lang="en-US" dirty="0" smtClean="0"/>
            <a:t>Direct communications with a group</a:t>
          </a:r>
          <a:endParaRPr lang="en-US" dirty="0"/>
        </a:p>
      </dgm:t>
    </dgm:pt>
    <dgm:pt modelId="{78E79F55-D5D7-4B25-BD60-84410784D386}" type="parTrans" cxnId="{5369F43F-BBC1-4ACD-A77A-B2C6F87CF471}">
      <dgm:prSet/>
      <dgm:spPr/>
      <dgm:t>
        <a:bodyPr/>
        <a:lstStyle/>
        <a:p>
          <a:endParaRPr lang="en-US"/>
        </a:p>
      </dgm:t>
    </dgm:pt>
    <dgm:pt modelId="{FA6086B7-FD03-4FDD-865B-9EE34CB65067}" type="sibTrans" cxnId="{5369F43F-BBC1-4ACD-A77A-B2C6F87CF471}">
      <dgm:prSet/>
      <dgm:spPr/>
      <dgm:t>
        <a:bodyPr/>
        <a:lstStyle/>
        <a:p>
          <a:endParaRPr lang="en-US"/>
        </a:p>
      </dgm:t>
    </dgm:pt>
    <dgm:pt modelId="{7AEEA2F9-4A9A-4E9A-B24E-1096A541ABBD}">
      <dgm:prSet/>
      <dgm:spPr/>
      <dgm:t>
        <a:bodyPr/>
        <a:lstStyle/>
        <a:p>
          <a:pPr rtl="0"/>
          <a:r>
            <a:rPr lang="en-US" dirty="0" smtClean="0"/>
            <a:t>Delivering information into the inboxes of a group of people</a:t>
          </a:r>
          <a:endParaRPr lang="en-US" dirty="0"/>
        </a:p>
      </dgm:t>
    </dgm:pt>
    <dgm:pt modelId="{B27A86C6-3E70-4022-BD03-3DECEFAEE276}" type="parTrans" cxnId="{BFBB87AD-15E3-48B1-A647-4469116E7ADD}">
      <dgm:prSet/>
      <dgm:spPr/>
      <dgm:t>
        <a:bodyPr/>
        <a:lstStyle/>
        <a:p>
          <a:endParaRPr lang="en-US"/>
        </a:p>
      </dgm:t>
    </dgm:pt>
    <dgm:pt modelId="{D6F371BA-6CEA-4D19-995A-5266904AE8F4}" type="sibTrans" cxnId="{BFBB87AD-15E3-48B1-A647-4469116E7ADD}">
      <dgm:prSet/>
      <dgm:spPr/>
      <dgm:t>
        <a:bodyPr/>
        <a:lstStyle/>
        <a:p>
          <a:endParaRPr lang="en-US"/>
        </a:p>
      </dgm:t>
    </dgm:pt>
    <dgm:pt modelId="{3E5F4F0B-6220-4A79-96EC-27C5FD91093A}">
      <dgm:prSet/>
      <dgm:spPr/>
      <dgm:t>
        <a:bodyPr/>
        <a:lstStyle/>
        <a:p>
          <a:pPr rtl="0"/>
          <a:r>
            <a:rPr lang="en-US" dirty="0" smtClean="0"/>
            <a:t>Not in the inbox</a:t>
          </a:r>
          <a:endParaRPr lang="en-US" dirty="0"/>
        </a:p>
      </dgm:t>
    </dgm:pt>
    <dgm:pt modelId="{0D35B857-8FDA-4733-986D-4ECF548739B5}" type="parTrans" cxnId="{3A3F61F8-E8E7-4115-AE26-8660DAE80805}">
      <dgm:prSet/>
      <dgm:spPr/>
      <dgm:t>
        <a:bodyPr/>
        <a:lstStyle/>
        <a:p>
          <a:endParaRPr lang="en-US"/>
        </a:p>
      </dgm:t>
    </dgm:pt>
    <dgm:pt modelId="{5FC38844-B37E-40F7-8C07-210F409A0651}" type="sibTrans" cxnId="{3A3F61F8-E8E7-4115-AE26-8660DAE80805}">
      <dgm:prSet/>
      <dgm:spPr/>
      <dgm:t>
        <a:bodyPr/>
        <a:lstStyle/>
        <a:p>
          <a:endParaRPr lang="en-US"/>
        </a:p>
      </dgm:t>
    </dgm:pt>
    <dgm:pt modelId="{E6F060FE-D8BC-41AF-A068-1F80C78762CB}" type="pres">
      <dgm:prSet presAssocID="{7B0F1030-F3B7-41E0-A3EA-D5C2D8755712}" presName="diagram" presStyleCnt="0">
        <dgm:presLayoutVars>
          <dgm:dir/>
          <dgm:animLvl val="lvl"/>
          <dgm:resizeHandles val="exact"/>
        </dgm:presLayoutVars>
      </dgm:prSet>
      <dgm:spPr/>
      <dgm:t>
        <a:bodyPr/>
        <a:lstStyle/>
        <a:p>
          <a:endParaRPr lang="en-US"/>
        </a:p>
      </dgm:t>
    </dgm:pt>
    <dgm:pt modelId="{77E743D3-8F95-4EAD-B7F9-16B7C18DDBBB}" type="pres">
      <dgm:prSet presAssocID="{CE7A34AA-C887-4F0B-927F-A4D67F893C0F}" presName="compNode" presStyleCnt="0"/>
      <dgm:spPr/>
      <dgm:t>
        <a:bodyPr/>
        <a:lstStyle/>
        <a:p>
          <a:endParaRPr lang="en-US"/>
        </a:p>
      </dgm:t>
    </dgm:pt>
    <dgm:pt modelId="{73B252DC-C1BB-4E6B-8735-55ECA2432423}" type="pres">
      <dgm:prSet presAssocID="{CE7A34AA-C887-4F0B-927F-A4D67F893C0F}" presName="childRect" presStyleLbl="bgAcc1" presStyleIdx="0" presStyleCnt="4">
        <dgm:presLayoutVars>
          <dgm:bulletEnabled val="1"/>
        </dgm:presLayoutVars>
      </dgm:prSet>
      <dgm:spPr/>
      <dgm:t>
        <a:bodyPr/>
        <a:lstStyle/>
        <a:p>
          <a:endParaRPr lang="en-US"/>
        </a:p>
      </dgm:t>
    </dgm:pt>
    <dgm:pt modelId="{A6773D34-A103-4A98-9083-07E26216A995}" type="pres">
      <dgm:prSet presAssocID="{CE7A34AA-C887-4F0B-927F-A4D67F893C0F}" presName="parentText" presStyleLbl="node1" presStyleIdx="0" presStyleCnt="0">
        <dgm:presLayoutVars>
          <dgm:chMax val="0"/>
          <dgm:bulletEnabled val="1"/>
        </dgm:presLayoutVars>
      </dgm:prSet>
      <dgm:spPr/>
      <dgm:t>
        <a:bodyPr/>
        <a:lstStyle/>
        <a:p>
          <a:endParaRPr lang="en-US"/>
        </a:p>
      </dgm:t>
    </dgm:pt>
    <dgm:pt modelId="{25B9953E-D0EF-4C49-9151-802DA8CDD7E5}" type="pres">
      <dgm:prSet presAssocID="{CE7A34AA-C887-4F0B-927F-A4D67F893C0F}" presName="parentRect" presStyleLbl="alignNode1" presStyleIdx="0" presStyleCnt="4"/>
      <dgm:spPr/>
      <dgm:t>
        <a:bodyPr/>
        <a:lstStyle/>
        <a:p>
          <a:endParaRPr lang="en-US"/>
        </a:p>
      </dgm:t>
    </dgm:pt>
    <dgm:pt modelId="{94AE6C81-1F66-45DB-9AED-20E9CAEB8AD0}" type="pres">
      <dgm:prSet presAssocID="{CE7A34AA-C887-4F0B-927F-A4D67F893C0F}" presName="adorn" presStyleLbl="fgAccFollowNod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9F098606-DC35-4611-AD2A-3B0D05B2837D}" type="pres">
      <dgm:prSet presAssocID="{4F5DE9E0-9583-43A7-956D-1F3F97C19C61}" presName="sibTrans" presStyleLbl="sibTrans2D1" presStyleIdx="0" presStyleCnt="0"/>
      <dgm:spPr/>
      <dgm:t>
        <a:bodyPr/>
        <a:lstStyle/>
        <a:p>
          <a:endParaRPr lang="en-US"/>
        </a:p>
      </dgm:t>
    </dgm:pt>
    <dgm:pt modelId="{DF848FBF-6477-4BE4-90A6-53857E1431EA}" type="pres">
      <dgm:prSet presAssocID="{77FB8D77-C51E-4F64-BF5C-92B9ABF4CFC1}" presName="compNode" presStyleCnt="0"/>
      <dgm:spPr/>
      <dgm:t>
        <a:bodyPr/>
        <a:lstStyle/>
        <a:p>
          <a:endParaRPr lang="en-US"/>
        </a:p>
      </dgm:t>
    </dgm:pt>
    <dgm:pt modelId="{60DBF8AC-ACAB-40B5-B46C-F5F31F50A0AF}" type="pres">
      <dgm:prSet presAssocID="{77FB8D77-C51E-4F64-BF5C-92B9ABF4CFC1}" presName="childRect" presStyleLbl="bgAcc1" presStyleIdx="1" presStyleCnt="4">
        <dgm:presLayoutVars>
          <dgm:bulletEnabled val="1"/>
        </dgm:presLayoutVars>
      </dgm:prSet>
      <dgm:spPr/>
      <dgm:t>
        <a:bodyPr/>
        <a:lstStyle/>
        <a:p>
          <a:endParaRPr lang="en-US"/>
        </a:p>
      </dgm:t>
    </dgm:pt>
    <dgm:pt modelId="{BCDFED57-2059-47C4-A59D-219F4B4146B2}" type="pres">
      <dgm:prSet presAssocID="{77FB8D77-C51E-4F64-BF5C-92B9ABF4CFC1}" presName="parentText" presStyleLbl="node1" presStyleIdx="0" presStyleCnt="0">
        <dgm:presLayoutVars>
          <dgm:chMax val="0"/>
          <dgm:bulletEnabled val="1"/>
        </dgm:presLayoutVars>
      </dgm:prSet>
      <dgm:spPr/>
      <dgm:t>
        <a:bodyPr/>
        <a:lstStyle/>
        <a:p>
          <a:endParaRPr lang="en-US"/>
        </a:p>
      </dgm:t>
    </dgm:pt>
    <dgm:pt modelId="{5D20F8AC-A234-4FD8-81A3-834F3279ED44}" type="pres">
      <dgm:prSet presAssocID="{77FB8D77-C51E-4F64-BF5C-92B9ABF4CFC1}" presName="parentRect" presStyleLbl="alignNode1" presStyleIdx="1" presStyleCnt="4"/>
      <dgm:spPr/>
      <dgm:t>
        <a:bodyPr/>
        <a:lstStyle/>
        <a:p>
          <a:endParaRPr lang="en-US"/>
        </a:p>
      </dgm:t>
    </dgm:pt>
    <dgm:pt modelId="{5E8E544E-7247-43F6-BDF5-5F9E8C05F27F}" type="pres">
      <dgm:prSet presAssocID="{77FB8D77-C51E-4F64-BF5C-92B9ABF4CFC1}" presName="adorn" presStyleLbl="fgAccFollowNod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CFBA8E0C-24CA-46E8-8FB0-3269951DB810}" type="pres">
      <dgm:prSet presAssocID="{B13ECBAD-DA08-4DB5-BD4C-CD0841E2E4CF}" presName="sibTrans" presStyleLbl="sibTrans2D1" presStyleIdx="0" presStyleCnt="0"/>
      <dgm:spPr/>
      <dgm:t>
        <a:bodyPr/>
        <a:lstStyle/>
        <a:p>
          <a:endParaRPr lang="en-US"/>
        </a:p>
      </dgm:t>
    </dgm:pt>
    <dgm:pt modelId="{7AF8B65B-CBFB-4D73-999F-D7158FD4FBD7}" type="pres">
      <dgm:prSet presAssocID="{4069325E-B3BD-41E7-AB48-10345C6DF0F0}" presName="compNode" presStyleCnt="0"/>
      <dgm:spPr/>
      <dgm:t>
        <a:bodyPr/>
        <a:lstStyle/>
        <a:p>
          <a:endParaRPr lang="en-US"/>
        </a:p>
      </dgm:t>
    </dgm:pt>
    <dgm:pt modelId="{76FBFE58-CBF5-4F9E-B11C-2B33C3BF3247}" type="pres">
      <dgm:prSet presAssocID="{4069325E-B3BD-41E7-AB48-10345C6DF0F0}" presName="childRect" presStyleLbl="bgAcc1" presStyleIdx="2" presStyleCnt="4">
        <dgm:presLayoutVars>
          <dgm:bulletEnabled val="1"/>
        </dgm:presLayoutVars>
      </dgm:prSet>
      <dgm:spPr/>
      <dgm:t>
        <a:bodyPr/>
        <a:lstStyle/>
        <a:p>
          <a:endParaRPr lang="en-US"/>
        </a:p>
      </dgm:t>
    </dgm:pt>
    <dgm:pt modelId="{46817DE9-B101-45B0-959D-D69DFE2AFA92}" type="pres">
      <dgm:prSet presAssocID="{4069325E-B3BD-41E7-AB48-10345C6DF0F0}" presName="parentText" presStyleLbl="node1" presStyleIdx="0" presStyleCnt="0">
        <dgm:presLayoutVars>
          <dgm:chMax val="0"/>
          <dgm:bulletEnabled val="1"/>
        </dgm:presLayoutVars>
      </dgm:prSet>
      <dgm:spPr/>
      <dgm:t>
        <a:bodyPr/>
        <a:lstStyle/>
        <a:p>
          <a:endParaRPr lang="en-US"/>
        </a:p>
      </dgm:t>
    </dgm:pt>
    <dgm:pt modelId="{29289737-9E0D-4129-AE6A-3F7055A7C492}" type="pres">
      <dgm:prSet presAssocID="{4069325E-B3BD-41E7-AB48-10345C6DF0F0}" presName="parentRect" presStyleLbl="alignNode1" presStyleIdx="2" presStyleCnt="4"/>
      <dgm:spPr/>
      <dgm:t>
        <a:bodyPr/>
        <a:lstStyle/>
        <a:p>
          <a:endParaRPr lang="en-US"/>
        </a:p>
      </dgm:t>
    </dgm:pt>
    <dgm:pt modelId="{D6AAB97C-774A-4604-A73A-F6F394E52EED}" type="pres">
      <dgm:prSet presAssocID="{4069325E-B3BD-41E7-AB48-10345C6DF0F0}" presName="adorn" presStyleLbl="fgAccFollowNod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25000" b="-25000"/>
          </a:stretch>
        </a:blipFill>
      </dgm:spPr>
      <dgm:t>
        <a:bodyPr/>
        <a:lstStyle/>
        <a:p>
          <a:endParaRPr lang="en-US"/>
        </a:p>
      </dgm:t>
    </dgm:pt>
    <dgm:pt modelId="{2700857D-0FE0-44AF-83B7-0030B14C1291}" type="pres">
      <dgm:prSet presAssocID="{C050C558-02AE-4F9E-9715-6D25235702A5}" presName="sibTrans" presStyleLbl="sibTrans2D1" presStyleIdx="0" presStyleCnt="0"/>
      <dgm:spPr/>
      <dgm:t>
        <a:bodyPr/>
        <a:lstStyle/>
        <a:p>
          <a:endParaRPr lang="en-US"/>
        </a:p>
      </dgm:t>
    </dgm:pt>
    <dgm:pt modelId="{7E20C02C-D12E-469A-9D88-163BEEDADEE1}" type="pres">
      <dgm:prSet presAssocID="{AEA11025-85AA-4824-AEF6-44F2C209E1DE}" presName="compNode" presStyleCnt="0"/>
      <dgm:spPr/>
      <dgm:t>
        <a:bodyPr/>
        <a:lstStyle/>
        <a:p>
          <a:endParaRPr lang="en-US"/>
        </a:p>
      </dgm:t>
    </dgm:pt>
    <dgm:pt modelId="{9723F230-234D-4A08-BB47-610DD33B02EE}" type="pres">
      <dgm:prSet presAssocID="{AEA11025-85AA-4824-AEF6-44F2C209E1DE}" presName="childRect" presStyleLbl="bgAcc1" presStyleIdx="3" presStyleCnt="4">
        <dgm:presLayoutVars>
          <dgm:bulletEnabled val="1"/>
        </dgm:presLayoutVars>
      </dgm:prSet>
      <dgm:spPr/>
      <dgm:t>
        <a:bodyPr/>
        <a:lstStyle/>
        <a:p>
          <a:endParaRPr lang="en-US"/>
        </a:p>
      </dgm:t>
    </dgm:pt>
    <dgm:pt modelId="{D8C71F98-E025-4060-9650-F4DED24CC3FE}" type="pres">
      <dgm:prSet presAssocID="{AEA11025-85AA-4824-AEF6-44F2C209E1DE}" presName="parentText" presStyleLbl="node1" presStyleIdx="0" presStyleCnt="0">
        <dgm:presLayoutVars>
          <dgm:chMax val="0"/>
          <dgm:bulletEnabled val="1"/>
        </dgm:presLayoutVars>
      </dgm:prSet>
      <dgm:spPr/>
      <dgm:t>
        <a:bodyPr/>
        <a:lstStyle/>
        <a:p>
          <a:endParaRPr lang="en-US"/>
        </a:p>
      </dgm:t>
    </dgm:pt>
    <dgm:pt modelId="{7E2477FE-F205-4941-8107-9019C93E94C2}" type="pres">
      <dgm:prSet presAssocID="{AEA11025-85AA-4824-AEF6-44F2C209E1DE}" presName="parentRect" presStyleLbl="alignNode1" presStyleIdx="3" presStyleCnt="4"/>
      <dgm:spPr/>
      <dgm:t>
        <a:bodyPr/>
        <a:lstStyle/>
        <a:p>
          <a:endParaRPr lang="en-US"/>
        </a:p>
      </dgm:t>
    </dgm:pt>
    <dgm:pt modelId="{962066F2-D93F-451E-9976-A96F1F41A979}" type="pres">
      <dgm:prSet presAssocID="{AEA11025-85AA-4824-AEF6-44F2C209E1DE}" presName="adorn" presStyleLbl="fgAccFollowNod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4000" r="-24000"/>
          </a:stretch>
        </a:blipFill>
      </dgm:spPr>
      <dgm:t>
        <a:bodyPr/>
        <a:lstStyle/>
        <a:p>
          <a:endParaRPr lang="en-US"/>
        </a:p>
      </dgm:t>
    </dgm:pt>
  </dgm:ptLst>
  <dgm:cxnLst>
    <dgm:cxn modelId="{1D519E55-427A-47DF-A4D0-275A5096A55F}" srcId="{CE7A34AA-C887-4F0B-927F-A4D67F893C0F}" destId="{9AE5AD32-7C9B-4629-97B8-228EC8E51C4D}" srcOrd="1" destOrd="0" parTransId="{B4CBD330-30B7-429A-B569-5FBDF394AF93}" sibTransId="{F04A764B-8395-4889-A8CF-CE45C168C13C}"/>
    <dgm:cxn modelId="{6EE179F2-CC22-40F2-B059-66416A3A1C92}" type="presOf" srcId="{AEA11025-85AA-4824-AEF6-44F2C209E1DE}" destId="{D8C71F98-E025-4060-9650-F4DED24CC3FE}" srcOrd="0" destOrd="0" presId="urn:microsoft.com/office/officeart/2005/8/layout/bList2"/>
    <dgm:cxn modelId="{2CA96ACA-AECA-4566-BD56-BFE296B95F38}" srcId="{CE7A34AA-C887-4F0B-927F-A4D67F893C0F}" destId="{3F5CE132-57F3-4210-B583-409B53001940}" srcOrd="2" destOrd="0" parTransId="{580DA4E2-D4D7-49B8-AB85-43BAD16BD3B4}" sibTransId="{6C38A25E-DCAF-4B48-8647-77DC741C74D7}"/>
    <dgm:cxn modelId="{BFBB87AD-15E3-48B1-A647-4469116E7ADD}" srcId="{AEA11025-85AA-4824-AEF6-44F2C209E1DE}" destId="{7AEEA2F9-4A9A-4E9A-B24E-1096A541ABBD}" srcOrd="0" destOrd="0" parTransId="{B27A86C6-3E70-4022-BD03-3DECEFAEE276}" sibTransId="{D6F371BA-6CEA-4D19-995A-5266904AE8F4}"/>
    <dgm:cxn modelId="{32CAB7D1-422F-4DDC-BD2D-133DC2AF9856}" type="presOf" srcId="{4F5DE9E0-9583-43A7-956D-1F3F97C19C61}" destId="{9F098606-DC35-4611-AD2A-3B0D05B2837D}" srcOrd="0" destOrd="0" presId="urn:microsoft.com/office/officeart/2005/8/layout/bList2"/>
    <dgm:cxn modelId="{5B260203-1408-4D31-8EBF-7124CCE46B84}" srcId="{7B0F1030-F3B7-41E0-A3EA-D5C2D8755712}" destId="{4069325E-B3BD-41E7-AB48-10345C6DF0F0}" srcOrd="2" destOrd="0" parTransId="{93E8C36C-6A13-496F-863E-01FC2A2AB1EA}" sibTransId="{C050C558-02AE-4F9E-9715-6D25235702A5}"/>
    <dgm:cxn modelId="{73328DC5-1FD1-46A5-9DDD-461E7907AF43}" srcId="{7B0F1030-F3B7-41E0-A3EA-D5C2D8755712}" destId="{77FB8D77-C51E-4F64-BF5C-92B9ABF4CFC1}" srcOrd="1" destOrd="0" parTransId="{4DD73F94-83E4-406A-AF90-AFF0AC9D7BD9}" sibTransId="{B13ECBAD-DA08-4DB5-BD4C-CD0841E2E4CF}"/>
    <dgm:cxn modelId="{CD3A4452-9BB2-4390-88AA-DFA6C1776E4A}" type="presOf" srcId="{CE7A34AA-C887-4F0B-927F-A4D67F893C0F}" destId="{A6773D34-A103-4A98-9083-07E26216A995}" srcOrd="0" destOrd="0" presId="urn:microsoft.com/office/officeart/2005/8/layout/bList2"/>
    <dgm:cxn modelId="{A3C0155A-BC9F-4FD9-A246-B4CEEA337365}" type="presOf" srcId="{AEA11025-85AA-4824-AEF6-44F2C209E1DE}" destId="{7E2477FE-F205-4941-8107-9019C93E94C2}" srcOrd="1" destOrd="0" presId="urn:microsoft.com/office/officeart/2005/8/layout/bList2"/>
    <dgm:cxn modelId="{3A3F61F8-E8E7-4115-AE26-8660DAE80805}" srcId="{4069325E-B3BD-41E7-AB48-10345C6DF0F0}" destId="{3E5F4F0B-6220-4A79-96EC-27C5FD91093A}" srcOrd="3" destOrd="0" parTransId="{0D35B857-8FDA-4733-986D-4ECF548739B5}" sibTransId="{5FC38844-B37E-40F7-8C07-210F409A0651}"/>
    <dgm:cxn modelId="{59EA68C1-9890-4DC5-A3A2-DB47EE40273A}" type="presOf" srcId="{83EC90C0-BE72-427E-A27A-0D1AE5116F90}" destId="{76FBFE58-CBF5-4F9E-B11C-2B33C3BF3247}" srcOrd="0" destOrd="1" presId="urn:microsoft.com/office/officeart/2005/8/layout/bList2"/>
    <dgm:cxn modelId="{67FCF598-AB48-433B-B267-496BD5A223C3}" srcId="{77FB8D77-C51E-4F64-BF5C-92B9ABF4CFC1}" destId="{01BA9161-FB14-4651-892D-F69E775834BE}" srcOrd="2" destOrd="0" parTransId="{65DAD578-8FD1-49E7-BCCC-12A822C07570}" sibTransId="{4A915C38-8E28-4378-A2B8-60FDAD641C9B}"/>
    <dgm:cxn modelId="{371E6DDC-B9BC-435F-B41F-A97F81988B20}" type="presOf" srcId="{B13ECBAD-DA08-4DB5-BD4C-CD0841E2E4CF}" destId="{CFBA8E0C-24CA-46E8-8FB0-3269951DB810}" srcOrd="0" destOrd="0" presId="urn:microsoft.com/office/officeart/2005/8/layout/bList2"/>
    <dgm:cxn modelId="{DB5709EA-0D17-4271-A877-AFE44FB63DCD}" type="presOf" srcId="{7AEEA2F9-4A9A-4E9A-B24E-1096A541ABBD}" destId="{9723F230-234D-4A08-BB47-610DD33B02EE}" srcOrd="0" destOrd="0" presId="urn:microsoft.com/office/officeart/2005/8/layout/bList2"/>
    <dgm:cxn modelId="{4B2A3671-023F-45C7-B683-EEB038F52C73}" srcId="{7B0F1030-F3B7-41E0-A3EA-D5C2D8755712}" destId="{CE7A34AA-C887-4F0B-927F-A4D67F893C0F}" srcOrd="0" destOrd="0" parTransId="{7A96AD86-E401-46F4-BAB0-BFD698C15683}" sibTransId="{4F5DE9E0-9583-43A7-956D-1F3F97C19C61}"/>
    <dgm:cxn modelId="{6A451508-1486-446C-86CD-E77923E81BC6}" type="presOf" srcId="{9AE5AD32-7C9B-4629-97B8-228EC8E51C4D}" destId="{73B252DC-C1BB-4E6B-8735-55ECA2432423}" srcOrd="0" destOrd="1" presId="urn:microsoft.com/office/officeart/2005/8/layout/bList2"/>
    <dgm:cxn modelId="{16ACF417-ADA9-46BF-90A4-F3A8F516EDE3}" type="presOf" srcId="{3E5F4F0B-6220-4A79-96EC-27C5FD91093A}" destId="{76FBFE58-CBF5-4F9E-B11C-2B33C3BF3247}" srcOrd="0" destOrd="3" presId="urn:microsoft.com/office/officeart/2005/8/layout/bList2"/>
    <dgm:cxn modelId="{29CA7F20-9B37-4C0A-BCB8-65EB3A98D853}" type="presOf" srcId="{7B0F1030-F3B7-41E0-A3EA-D5C2D8755712}" destId="{E6F060FE-D8BC-41AF-A068-1F80C78762CB}" srcOrd="0" destOrd="0" presId="urn:microsoft.com/office/officeart/2005/8/layout/bList2"/>
    <dgm:cxn modelId="{9BCDF3D5-86D4-4789-9E3D-C8DF04F06492}" srcId="{77FB8D77-C51E-4F64-BF5C-92B9ABF4CFC1}" destId="{9B3C01AC-EA80-4207-995B-C8A7E427A8A6}" srcOrd="1" destOrd="0" parTransId="{1E014640-6D24-4C14-8778-D59D1BFB0682}" sibTransId="{DE38AAF2-65C6-4803-A32D-9FF91A6E5967}"/>
    <dgm:cxn modelId="{770775DE-FC8A-46D5-8F56-1C5114A37D7E}" type="presOf" srcId="{F2383CC8-5CC0-4ED3-9937-23580B3EFD82}" destId="{60DBF8AC-ACAB-40B5-B46C-F5F31F50A0AF}" srcOrd="0" destOrd="0" presId="urn:microsoft.com/office/officeart/2005/8/layout/bList2"/>
    <dgm:cxn modelId="{680A5412-320C-4E55-A380-7F22968DB4FE}" type="presOf" srcId="{CE7A34AA-C887-4F0B-927F-A4D67F893C0F}" destId="{25B9953E-D0EF-4C49-9151-802DA8CDD7E5}" srcOrd="1" destOrd="0" presId="urn:microsoft.com/office/officeart/2005/8/layout/bList2"/>
    <dgm:cxn modelId="{5E4B79EA-2607-4737-94B1-294B92776A78}" type="presOf" srcId="{52894F89-0B76-4C42-B710-EA9286216272}" destId="{76FBFE58-CBF5-4F9E-B11C-2B33C3BF3247}" srcOrd="0" destOrd="2" presId="urn:microsoft.com/office/officeart/2005/8/layout/bList2"/>
    <dgm:cxn modelId="{BF7ADBC6-2119-4437-9D29-3AB52D0C7D7B}" srcId="{4069325E-B3BD-41E7-AB48-10345C6DF0F0}" destId="{52894F89-0B76-4C42-B710-EA9286216272}" srcOrd="2" destOrd="0" parTransId="{33809DC5-E0B2-47AA-9EF9-A36535F0A969}" sibTransId="{A112EDDE-18FE-4922-BA27-D05EAC94A5E3}"/>
    <dgm:cxn modelId="{ACCCCDEC-6BDD-4AA1-A315-713C09BA0659}" type="presOf" srcId="{01BA9161-FB14-4651-892D-F69E775834BE}" destId="{60DBF8AC-ACAB-40B5-B46C-F5F31F50A0AF}" srcOrd="0" destOrd="2" presId="urn:microsoft.com/office/officeart/2005/8/layout/bList2"/>
    <dgm:cxn modelId="{7FBE1C3F-C77E-47FD-AC4E-867D3D9A461E}" srcId="{4069325E-B3BD-41E7-AB48-10345C6DF0F0}" destId="{83EC90C0-BE72-427E-A27A-0D1AE5116F90}" srcOrd="1" destOrd="0" parTransId="{9AD2AC32-1417-4EF1-A714-B05AEDC92B1C}" sibTransId="{90172E7B-8A51-4C3E-A4E6-08F7132D0C2C}"/>
    <dgm:cxn modelId="{5AD70090-61C1-4547-9355-D2BBDCBBAE89}" type="presOf" srcId="{4069325E-B3BD-41E7-AB48-10345C6DF0F0}" destId="{46817DE9-B101-45B0-959D-D69DFE2AFA92}" srcOrd="0" destOrd="0" presId="urn:microsoft.com/office/officeart/2005/8/layout/bList2"/>
    <dgm:cxn modelId="{2CDBE801-7EF7-4B0E-9EDC-8ECC754ABF30}" type="presOf" srcId="{987EFB37-6729-4B13-962F-A2A70A560449}" destId="{73B252DC-C1BB-4E6B-8735-55ECA2432423}" srcOrd="0" destOrd="0" presId="urn:microsoft.com/office/officeart/2005/8/layout/bList2"/>
    <dgm:cxn modelId="{EF5465C8-1529-4CDC-B656-638BC5768566}" srcId="{77FB8D77-C51E-4F64-BF5C-92B9ABF4CFC1}" destId="{F2383CC8-5CC0-4ED3-9937-23580B3EFD82}" srcOrd="0" destOrd="0" parTransId="{9F790EDB-D763-492A-872F-1333317698B8}" sibTransId="{E2030C72-D7C2-4C30-8BEC-9F8BE2D7EB04}"/>
    <dgm:cxn modelId="{0C0C714A-602B-4782-BDEF-2FAB5C4E946B}" srcId="{CE7A34AA-C887-4F0B-927F-A4D67F893C0F}" destId="{987EFB37-6729-4B13-962F-A2A70A560449}" srcOrd="0" destOrd="0" parTransId="{9DE7FA42-6422-4F5F-988E-87D14EFED890}" sibTransId="{FAC87F5A-1F78-4FA7-8826-5587E300B415}"/>
    <dgm:cxn modelId="{BB0BBA88-200D-4EDC-ACB7-2BC42F69BB24}" type="presOf" srcId="{77FB8D77-C51E-4F64-BF5C-92B9ABF4CFC1}" destId="{BCDFED57-2059-47C4-A59D-219F4B4146B2}" srcOrd="0" destOrd="0" presId="urn:microsoft.com/office/officeart/2005/8/layout/bList2"/>
    <dgm:cxn modelId="{D1018904-FC2E-4D2E-A35D-EEFBE709EE3E}" type="presOf" srcId="{77FB8D77-C51E-4F64-BF5C-92B9ABF4CFC1}" destId="{5D20F8AC-A234-4FD8-81A3-834F3279ED44}" srcOrd="1" destOrd="0" presId="urn:microsoft.com/office/officeart/2005/8/layout/bList2"/>
    <dgm:cxn modelId="{09323791-AD0F-47B9-B518-B09AB331C80D}" srcId="{4069325E-B3BD-41E7-AB48-10345C6DF0F0}" destId="{870E518A-45CB-416A-8BF6-33734D031CE8}" srcOrd="0" destOrd="0" parTransId="{BF48A7A2-F552-44D3-AF41-9C5D2EA2517C}" sibTransId="{FD689DF4-2E46-45E1-8BDA-34A570559E8A}"/>
    <dgm:cxn modelId="{69AABAE4-5517-4DF5-AD7F-BF99B1553E5F}" type="presOf" srcId="{3F5CE132-57F3-4210-B583-409B53001940}" destId="{73B252DC-C1BB-4E6B-8735-55ECA2432423}" srcOrd="0" destOrd="2" presId="urn:microsoft.com/office/officeart/2005/8/layout/bList2"/>
    <dgm:cxn modelId="{0C1096B3-8906-4707-BC69-5ACFF58FA475}" type="presOf" srcId="{4069325E-B3BD-41E7-AB48-10345C6DF0F0}" destId="{29289737-9E0D-4129-AE6A-3F7055A7C492}" srcOrd="1" destOrd="0" presId="urn:microsoft.com/office/officeart/2005/8/layout/bList2"/>
    <dgm:cxn modelId="{5BD4AB8E-A7F6-4659-A9E2-F3437934C296}" type="presOf" srcId="{9B3C01AC-EA80-4207-995B-C8A7E427A8A6}" destId="{60DBF8AC-ACAB-40B5-B46C-F5F31F50A0AF}" srcOrd="0" destOrd="1" presId="urn:microsoft.com/office/officeart/2005/8/layout/bList2"/>
    <dgm:cxn modelId="{7335033E-6420-4267-8189-10485AA760C0}" type="presOf" srcId="{870E518A-45CB-416A-8BF6-33734D031CE8}" destId="{76FBFE58-CBF5-4F9E-B11C-2B33C3BF3247}" srcOrd="0" destOrd="0" presId="urn:microsoft.com/office/officeart/2005/8/layout/bList2"/>
    <dgm:cxn modelId="{5369F43F-BBC1-4ACD-A77A-B2C6F87CF471}" srcId="{7B0F1030-F3B7-41E0-A3EA-D5C2D8755712}" destId="{AEA11025-85AA-4824-AEF6-44F2C209E1DE}" srcOrd="3" destOrd="0" parTransId="{78E79F55-D5D7-4B25-BD60-84410784D386}" sibTransId="{FA6086B7-FD03-4FDD-865B-9EE34CB65067}"/>
    <dgm:cxn modelId="{7F5CFA3F-9C9E-4ED3-B89E-219FB9207CBC}" type="presOf" srcId="{C050C558-02AE-4F9E-9715-6D25235702A5}" destId="{2700857D-0FE0-44AF-83B7-0030B14C1291}" srcOrd="0" destOrd="0" presId="urn:microsoft.com/office/officeart/2005/8/layout/bList2"/>
    <dgm:cxn modelId="{CECE063F-7519-4AC9-B694-5CEB43698835}" type="presParOf" srcId="{E6F060FE-D8BC-41AF-A068-1F80C78762CB}" destId="{77E743D3-8F95-4EAD-B7F9-16B7C18DDBBB}" srcOrd="0" destOrd="0" presId="urn:microsoft.com/office/officeart/2005/8/layout/bList2"/>
    <dgm:cxn modelId="{F008C099-1CBC-4781-963F-29CEDE541D0A}" type="presParOf" srcId="{77E743D3-8F95-4EAD-B7F9-16B7C18DDBBB}" destId="{73B252DC-C1BB-4E6B-8735-55ECA2432423}" srcOrd="0" destOrd="0" presId="urn:microsoft.com/office/officeart/2005/8/layout/bList2"/>
    <dgm:cxn modelId="{A9C390F4-61DC-45F0-A840-C9752DB12F72}" type="presParOf" srcId="{77E743D3-8F95-4EAD-B7F9-16B7C18DDBBB}" destId="{A6773D34-A103-4A98-9083-07E26216A995}" srcOrd="1" destOrd="0" presId="urn:microsoft.com/office/officeart/2005/8/layout/bList2"/>
    <dgm:cxn modelId="{552AA2E3-DA63-4B36-A9C0-5E5370F6B470}" type="presParOf" srcId="{77E743D3-8F95-4EAD-B7F9-16B7C18DDBBB}" destId="{25B9953E-D0EF-4C49-9151-802DA8CDD7E5}" srcOrd="2" destOrd="0" presId="urn:microsoft.com/office/officeart/2005/8/layout/bList2"/>
    <dgm:cxn modelId="{5D92079D-BBC4-4399-BE57-326405391752}" type="presParOf" srcId="{77E743D3-8F95-4EAD-B7F9-16B7C18DDBBB}" destId="{94AE6C81-1F66-45DB-9AED-20E9CAEB8AD0}" srcOrd="3" destOrd="0" presId="urn:microsoft.com/office/officeart/2005/8/layout/bList2"/>
    <dgm:cxn modelId="{1B5700DC-6811-4880-BCE1-E981C6C4D54B}" type="presParOf" srcId="{E6F060FE-D8BC-41AF-A068-1F80C78762CB}" destId="{9F098606-DC35-4611-AD2A-3B0D05B2837D}" srcOrd="1" destOrd="0" presId="urn:microsoft.com/office/officeart/2005/8/layout/bList2"/>
    <dgm:cxn modelId="{2D0CE489-B84E-4314-8793-D0E33F7A8397}" type="presParOf" srcId="{E6F060FE-D8BC-41AF-A068-1F80C78762CB}" destId="{DF848FBF-6477-4BE4-90A6-53857E1431EA}" srcOrd="2" destOrd="0" presId="urn:microsoft.com/office/officeart/2005/8/layout/bList2"/>
    <dgm:cxn modelId="{1F29D65D-D5B5-4ACA-88B8-83F77262AF77}" type="presParOf" srcId="{DF848FBF-6477-4BE4-90A6-53857E1431EA}" destId="{60DBF8AC-ACAB-40B5-B46C-F5F31F50A0AF}" srcOrd="0" destOrd="0" presId="urn:microsoft.com/office/officeart/2005/8/layout/bList2"/>
    <dgm:cxn modelId="{97B5A412-BFDD-4DDD-AFCD-9CABF86B90AA}" type="presParOf" srcId="{DF848FBF-6477-4BE4-90A6-53857E1431EA}" destId="{BCDFED57-2059-47C4-A59D-219F4B4146B2}" srcOrd="1" destOrd="0" presId="urn:microsoft.com/office/officeart/2005/8/layout/bList2"/>
    <dgm:cxn modelId="{FD3BA152-1AEE-4158-B714-D43607607AF1}" type="presParOf" srcId="{DF848FBF-6477-4BE4-90A6-53857E1431EA}" destId="{5D20F8AC-A234-4FD8-81A3-834F3279ED44}" srcOrd="2" destOrd="0" presId="urn:microsoft.com/office/officeart/2005/8/layout/bList2"/>
    <dgm:cxn modelId="{2FDEF960-1BBC-494E-B91E-B7C3584A0623}" type="presParOf" srcId="{DF848FBF-6477-4BE4-90A6-53857E1431EA}" destId="{5E8E544E-7247-43F6-BDF5-5F9E8C05F27F}" srcOrd="3" destOrd="0" presId="urn:microsoft.com/office/officeart/2005/8/layout/bList2"/>
    <dgm:cxn modelId="{B00A419C-4A36-441D-A205-A5146B654AC6}" type="presParOf" srcId="{E6F060FE-D8BC-41AF-A068-1F80C78762CB}" destId="{CFBA8E0C-24CA-46E8-8FB0-3269951DB810}" srcOrd="3" destOrd="0" presId="urn:microsoft.com/office/officeart/2005/8/layout/bList2"/>
    <dgm:cxn modelId="{9656ECF7-F33B-4161-9309-6CD139EBA5EC}" type="presParOf" srcId="{E6F060FE-D8BC-41AF-A068-1F80C78762CB}" destId="{7AF8B65B-CBFB-4D73-999F-D7158FD4FBD7}" srcOrd="4" destOrd="0" presId="urn:microsoft.com/office/officeart/2005/8/layout/bList2"/>
    <dgm:cxn modelId="{E8734308-6D29-4E68-903D-C490E8464A75}" type="presParOf" srcId="{7AF8B65B-CBFB-4D73-999F-D7158FD4FBD7}" destId="{76FBFE58-CBF5-4F9E-B11C-2B33C3BF3247}" srcOrd="0" destOrd="0" presId="urn:microsoft.com/office/officeart/2005/8/layout/bList2"/>
    <dgm:cxn modelId="{AB957351-5BF0-4ECF-B126-BF03B921F726}" type="presParOf" srcId="{7AF8B65B-CBFB-4D73-999F-D7158FD4FBD7}" destId="{46817DE9-B101-45B0-959D-D69DFE2AFA92}" srcOrd="1" destOrd="0" presId="urn:microsoft.com/office/officeart/2005/8/layout/bList2"/>
    <dgm:cxn modelId="{D18D5D97-F9AF-4335-9465-AD174704F954}" type="presParOf" srcId="{7AF8B65B-CBFB-4D73-999F-D7158FD4FBD7}" destId="{29289737-9E0D-4129-AE6A-3F7055A7C492}" srcOrd="2" destOrd="0" presId="urn:microsoft.com/office/officeart/2005/8/layout/bList2"/>
    <dgm:cxn modelId="{35E1CF81-E827-4995-8ED2-8EA4B43118EC}" type="presParOf" srcId="{7AF8B65B-CBFB-4D73-999F-D7158FD4FBD7}" destId="{D6AAB97C-774A-4604-A73A-F6F394E52EED}" srcOrd="3" destOrd="0" presId="urn:microsoft.com/office/officeart/2005/8/layout/bList2"/>
    <dgm:cxn modelId="{87B4E6C5-CBD6-4B28-89D5-98A3EA1028AD}" type="presParOf" srcId="{E6F060FE-D8BC-41AF-A068-1F80C78762CB}" destId="{2700857D-0FE0-44AF-83B7-0030B14C1291}" srcOrd="5" destOrd="0" presId="urn:microsoft.com/office/officeart/2005/8/layout/bList2"/>
    <dgm:cxn modelId="{A14D0A0C-0141-4BEE-913A-94BA71DFA070}" type="presParOf" srcId="{E6F060FE-D8BC-41AF-A068-1F80C78762CB}" destId="{7E20C02C-D12E-469A-9D88-163BEEDADEE1}" srcOrd="6" destOrd="0" presId="urn:microsoft.com/office/officeart/2005/8/layout/bList2"/>
    <dgm:cxn modelId="{CED0CDDF-659F-4886-9047-6F2A900E9A4A}" type="presParOf" srcId="{7E20C02C-D12E-469A-9D88-163BEEDADEE1}" destId="{9723F230-234D-4A08-BB47-610DD33B02EE}" srcOrd="0" destOrd="0" presId="urn:microsoft.com/office/officeart/2005/8/layout/bList2"/>
    <dgm:cxn modelId="{5CE86BB1-0B21-4ECF-8120-C0A473617081}" type="presParOf" srcId="{7E20C02C-D12E-469A-9D88-163BEEDADEE1}" destId="{D8C71F98-E025-4060-9650-F4DED24CC3FE}" srcOrd="1" destOrd="0" presId="urn:microsoft.com/office/officeart/2005/8/layout/bList2"/>
    <dgm:cxn modelId="{F7A39564-D066-48D9-946A-7912D1531ED0}" type="presParOf" srcId="{7E20C02C-D12E-469A-9D88-163BEEDADEE1}" destId="{7E2477FE-F205-4941-8107-9019C93E94C2}" srcOrd="2" destOrd="0" presId="urn:microsoft.com/office/officeart/2005/8/layout/bList2"/>
    <dgm:cxn modelId="{C79970A4-5EA1-4757-AC03-B5DCD3573E40}" type="presParOf" srcId="{7E20C02C-D12E-469A-9D88-163BEEDADEE1}" destId="{962066F2-D93F-451E-9976-A96F1F41A97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solidFill>
                  <a:prstClr val="black"/>
                </a:solidFill>
              </a:rPr>
              <a:t>SPC2012 – IT-Pro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6399F87-BA59-47D7-B4D7-F1C03A25D371}"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32510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D8699F-C074-4687-AC2B-982976A477FB}"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11613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solidFill>
                  <a:prstClr val="black"/>
                </a:solidFill>
              </a:rPr>
              <a:pPr/>
              <a:t>12/6/2012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174665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CFCE9E1-82EA-4428-BC2A-35BACAE77A5C}"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455895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2:39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428007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292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2FFF2A7-44A2-4E45-9CD9-6D3C0EE9A00A}"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4164320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8F2E253-5A16-477E-9ACE-04046FD9797B}"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621682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8F2E253-5A16-477E-9ACE-04046FD9797B}"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75565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solidFill>
                  <a:prstClr val="black"/>
                </a:solidFill>
              </a:rPr>
              <a:t>Tech Ready 15</a:t>
            </a:r>
          </a:p>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8F2E253-5A16-477E-9ACE-04046FD9797B}" type="datetime1">
              <a:rPr lang="en-US" smtClean="0">
                <a:solidFill>
                  <a:prstClr val="black"/>
                </a:solidFill>
              </a:rPr>
              <a:pPr/>
              <a:t>12/6/2012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488402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0551777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168174184"/>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1823" y="1486337"/>
            <a:ext cx="5492777" cy="3461642"/>
          </a:xfrm>
        </p:spPr>
        <p:txBody>
          <a:bodyPr>
            <a:normAutofit/>
          </a:bodyPr>
          <a:lstStyle>
            <a:lvl1pPr>
              <a:defRPr sz="2719"/>
            </a:lvl1pPr>
            <a:lvl2pPr>
              <a:defRPr sz="2447"/>
            </a:lvl2pPr>
            <a:lvl3pPr>
              <a:defRPr sz="2175"/>
            </a:lvl3pPr>
            <a:lvl4pPr>
              <a:defRPr sz="1903"/>
            </a:lvl4pPr>
            <a:lvl5pPr>
              <a:defRPr sz="1903"/>
            </a:lvl5pPr>
            <a:lvl6pPr>
              <a:defRPr sz="2447"/>
            </a:lvl6pPr>
            <a:lvl7pPr>
              <a:defRPr sz="2447"/>
            </a:lvl7pPr>
            <a:lvl8pPr>
              <a:defRPr sz="2447"/>
            </a:lvl8pPr>
            <a:lvl9pPr>
              <a:defRPr sz="244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21875" y="1486337"/>
            <a:ext cx="5492777" cy="3461642"/>
          </a:xfrm>
        </p:spPr>
        <p:txBody>
          <a:bodyPr>
            <a:normAutofit/>
          </a:bodyPr>
          <a:lstStyle>
            <a:lvl1pPr>
              <a:defRPr sz="2719"/>
            </a:lvl1pPr>
            <a:lvl2pPr>
              <a:defRPr sz="2447"/>
            </a:lvl2pPr>
            <a:lvl3pPr>
              <a:defRPr sz="2175"/>
            </a:lvl3pPr>
            <a:lvl4pPr>
              <a:defRPr sz="1903"/>
            </a:lvl4pPr>
            <a:lvl5pPr>
              <a:defRPr sz="1903"/>
            </a:lvl5pPr>
            <a:lvl6pPr>
              <a:defRPr sz="2447"/>
            </a:lvl6pPr>
            <a:lvl7pPr>
              <a:defRPr sz="2447"/>
            </a:lvl7pPr>
            <a:lvl8pPr>
              <a:defRPr sz="2447"/>
            </a:lvl8pPr>
            <a:lvl9pPr>
              <a:defRPr sz="244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Footer Placeholder 4"/>
          <p:cNvSpPr>
            <a:spLocks noGrp="1"/>
          </p:cNvSpPr>
          <p:nvPr>
            <p:ph type="ftr" sz="quarter" idx="11"/>
          </p:nvPr>
        </p:nvSpPr>
        <p:spPr>
          <a:xfrm>
            <a:off x="621824" y="6482890"/>
            <a:ext cx="7565523" cy="372394"/>
          </a:xfrm>
          <a:prstGeom prst="rect">
            <a:avLst/>
          </a:prstGeom>
        </p:spPr>
        <p:txBody>
          <a:bodyPr/>
          <a:lstStyle>
            <a:lvl1pPr algn="l">
              <a:defRPr/>
            </a:lvl1pPr>
          </a:lstStyle>
          <a:p>
            <a:r>
              <a:rPr lang="en-US" dirty="0" smtClean="0">
                <a:solidFill>
                  <a:srgbClr val="353435">
                    <a:tint val="75000"/>
                  </a:srgbClr>
                </a:solidFill>
              </a:rPr>
              <a:t>Session Title</a:t>
            </a:r>
            <a:endParaRPr lang="en-US" dirty="0">
              <a:solidFill>
                <a:srgbClr val="353435">
                  <a:tint val="75000"/>
                </a:srgbClr>
              </a:solidFill>
            </a:endParaRPr>
          </a:p>
        </p:txBody>
      </p:sp>
    </p:spTree>
    <p:extLst>
      <p:ext uri="{BB962C8B-B14F-4D97-AF65-F5344CB8AC3E}">
        <p14:creationId xmlns:p14="http://schemas.microsoft.com/office/powerpoint/2010/main" val="3475355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29698472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675696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2142939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1298202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1355580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5438244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1415611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5328416"/>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80146579"/>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938635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716514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62823560"/>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3639478"/>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369207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39353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5446056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8889"/>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988477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6057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897630"/>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280088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47831547"/>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090858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5848844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0420205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7145047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11295172"/>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313620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48271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9058801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5803394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23291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image" Target="../media/image4.png"/><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image" Target="../media/image1.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theme" Target="../theme/theme3.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30" r:id="rId12"/>
    <p:sldLayoutId id="2147484231" r:id="rId13"/>
    <p:sldLayoutId id="2147484232"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5506618"/>
      </p:ext>
    </p:extLst>
  </p:cSld>
  <p:clrMap bg1="dk1" tx1="lt1" bg2="dk2" tx2="lt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 id="2147484221" r:id="rId14"/>
    <p:sldLayoutId id="2147484222" r:id="rId15"/>
    <p:sldLayoutId id="2147484223" r:id="rId16"/>
    <p:sldLayoutId id="2147484224" r:id="rId17"/>
    <p:sldLayoutId id="2147484225" r:id="rId18"/>
    <p:sldLayoutId id="2147484226" r:id="rId19"/>
    <p:sldLayoutId id="2147484227" r:id="rId20"/>
    <p:sldLayoutId id="2147484228" r:id="rId21"/>
    <p:sldLayoutId id="2147484229"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84166543"/>
      </p:ext>
    </p:extLst>
  </p:cSld>
  <p:clrMap bg1="lt1" tx1="dk1" bg2="lt2" tx2="dk2" accent1="accent1" accent2="accent2" accent3="accent3" accent4="accent4" accent5="accent5" accent6="accent6" hlink="hlink" folHlink="folHlink"/>
  <p:sldLayoutIdLst>
    <p:sldLayoutId id="2147484234" r:id="rId1"/>
    <p:sldLayoutId id="2147484235" r:id="rId2"/>
    <p:sldLayoutId id="2147484236" r:id="rId3"/>
    <p:sldLayoutId id="2147484237" r:id="rId4"/>
    <p:sldLayoutId id="2147484238" r:id="rId5"/>
    <p:sldLayoutId id="2147484239" r:id="rId6"/>
    <p:sldLayoutId id="2147484240" r:id="rId7"/>
    <p:sldLayoutId id="2147484241" r:id="rId8"/>
    <p:sldLayoutId id="2147484242" r:id="rId9"/>
    <p:sldLayoutId id="2147484243"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myspc.sharepointconference.com/" TargetMode="External"/><Relationship Id="rId1" Type="http://schemas.openxmlformats.org/officeDocument/2006/relationships/slideLayout" Target="../slideLayouts/slideLayout4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blogs.msdn.com/b/uksharepoint/archive/2012/10/19/automating-site-mailboxes-in-sharepoint-2013-and-exchange-2013.aspx" TargetMode="External"/><Relationship Id="rId2" Type="http://schemas.openxmlformats.org/officeDocument/2006/relationships/hyperlink" Target="http://blogs.technet.com/b/exchange/archive/2012/08/22/site-mailboxes-in-the-new-office.aspx" TargetMode="External"/><Relationship Id="rId1" Type="http://schemas.openxmlformats.org/officeDocument/2006/relationships/slideLayout" Target="../slideLayouts/slideLayout3.xml"/><Relationship Id="rId4" Type="http://schemas.openxmlformats.org/officeDocument/2006/relationships/hyperlink" Target="http://technet.microsoft.com/en-us/library/jj552524(v=office.15).aspx" TargetMode="External"/></Relationships>
</file>

<file path=ppt/slides/_rels/slide26.xml.rels><?xml version="1.0" encoding="UTF-8" standalone="yes"?>
<Relationships xmlns="http://schemas.openxmlformats.org/package/2006/relationships"><Relationship Id="rId2" Type="http://schemas.openxmlformats.org/officeDocument/2006/relationships/hyperlink" Target="http://contoso.com/site1"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403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Sites and Site Mailboxes</a:t>
            </a:r>
            <a:endParaRPr lang="en-US" dirty="0"/>
          </a:p>
        </p:txBody>
      </p:sp>
      <p:sp>
        <p:nvSpPr>
          <p:cNvPr id="3" name="Text Placeholder 2"/>
          <p:cNvSpPr>
            <a:spLocks noGrp="1"/>
          </p:cNvSpPr>
          <p:nvPr>
            <p:ph idx="4294967295"/>
          </p:nvPr>
        </p:nvSpPr>
        <p:spPr>
          <a:xfrm>
            <a:off x="624075" y="1212849"/>
            <a:ext cx="11188326" cy="5484813"/>
          </a:xfrm>
          <a:prstGeom prst="rect">
            <a:avLst/>
          </a:prstGeom>
        </p:spPr>
        <p:txBody>
          <a:bodyPr>
            <a:normAutofit fontScale="92500"/>
          </a:bodyPr>
          <a:lstStyle/>
          <a:p>
            <a:pPr marL="0" indent="0">
              <a:buNone/>
            </a:pPr>
            <a:r>
              <a:rPr lang="en-US" sz="3264" i="1" dirty="0">
                <a:solidFill>
                  <a:schemeClr val="accent2"/>
                </a:solidFill>
              </a:rPr>
              <a:t>“When I create a SharePoint site with a Site Mailbox the tools I need are automatically provisioned for me and my team!”</a:t>
            </a:r>
          </a:p>
          <a:p>
            <a:endParaRPr lang="en-US" sz="1122" dirty="0">
              <a:solidFill>
                <a:schemeClr val="accent2"/>
              </a:solidFill>
            </a:endParaRPr>
          </a:p>
          <a:p>
            <a:endParaRPr lang="en-US" sz="1122" dirty="0"/>
          </a:p>
          <a:p>
            <a:pPr marL="0" indent="0">
              <a:buNone/>
            </a:pPr>
            <a:r>
              <a:rPr lang="en-US" sz="3264" dirty="0">
                <a:solidFill>
                  <a:schemeClr val="bg2"/>
                </a:solidFill>
              </a:rPr>
              <a:t>Team Spaces for collaboration</a:t>
            </a:r>
          </a:p>
          <a:p>
            <a:r>
              <a:rPr lang="en-US" sz="2312" dirty="0"/>
              <a:t>Sites for small teams working on projects now simple to create, share, and follow</a:t>
            </a:r>
          </a:p>
          <a:p>
            <a:r>
              <a:rPr lang="en-US" sz="2312" dirty="0"/>
              <a:t>All of the project together in a single site shared with the team: feed, documents, messages, schedules, tasks, notes, video</a:t>
            </a:r>
          </a:p>
          <a:p>
            <a:r>
              <a:rPr lang="en-US" sz="2312" dirty="0"/>
              <a:t>Teams stay more connected with feeds</a:t>
            </a:r>
          </a:p>
          <a:p>
            <a:r>
              <a:rPr lang="en-US" sz="2312" dirty="0"/>
              <a:t>Access from your phone, Surface, iPad, and PC</a:t>
            </a:r>
          </a:p>
          <a:p>
            <a:pPr lvl="1"/>
            <a:endParaRPr lang="en-US" sz="2040" dirty="0"/>
          </a:p>
          <a:p>
            <a:pPr marL="0" indent="0">
              <a:buNone/>
            </a:pPr>
            <a:r>
              <a:rPr lang="en-US" sz="3264" dirty="0">
                <a:solidFill>
                  <a:schemeClr val="bg2"/>
                </a:solidFill>
              </a:rPr>
              <a:t>Site Mailboxes add easy filing and sharing for emails and documents</a:t>
            </a:r>
          </a:p>
          <a:p>
            <a:r>
              <a:rPr lang="en-US" sz="2312" dirty="0"/>
              <a:t>Project mail and documents together in Outlook and SharePoint</a:t>
            </a:r>
          </a:p>
          <a:p>
            <a:r>
              <a:rPr lang="en-US" sz="2312" dirty="0"/>
              <a:t>Managed together from SharePoint site on a single retention schedule</a:t>
            </a:r>
          </a:p>
          <a:p>
            <a:r>
              <a:rPr lang="en-US" sz="2312" dirty="0"/>
              <a:t>eDiscovery and hold for all project content, including mail</a:t>
            </a:r>
          </a:p>
        </p:txBody>
      </p:sp>
    </p:spTree>
    <p:extLst>
      <p:ext uri="{BB962C8B-B14F-4D97-AF65-F5344CB8AC3E}">
        <p14:creationId xmlns:p14="http://schemas.microsoft.com/office/powerpoint/2010/main" val="1222440227"/>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Site Mailboxes in action – Let’s get to the details!</a:t>
            </a:r>
            <a:endParaRPr lang="en-US" dirty="0"/>
          </a:p>
        </p:txBody>
      </p:sp>
    </p:spTree>
    <p:extLst>
      <p:ext uri="{BB962C8B-B14F-4D97-AF65-F5344CB8AC3E}">
        <p14:creationId xmlns:p14="http://schemas.microsoft.com/office/powerpoint/2010/main" val="3197145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Integrated Views and Access for Users</a:t>
            </a:r>
            <a:endParaRPr lang="en-US" dirty="0"/>
          </a:p>
        </p:txBody>
      </p:sp>
      <p:pic>
        <p:nvPicPr>
          <p:cNvPr id="39" name="Picture 38"/>
          <p:cNvPicPr>
            <a:picLocks noChangeAspect="1"/>
          </p:cNvPicPr>
          <p:nvPr/>
        </p:nvPicPr>
        <p:blipFill>
          <a:blip r:embed="rId2"/>
          <a:stretch>
            <a:fillRect/>
          </a:stretch>
        </p:blipFill>
        <p:spPr>
          <a:xfrm>
            <a:off x="4892686" y="1995136"/>
            <a:ext cx="1419452" cy="1419452"/>
          </a:xfrm>
          <a:prstGeom prst="rect">
            <a:avLst/>
          </a:prstGeom>
          <a:noFill/>
          <a:ln>
            <a:noFill/>
          </a:ln>
        </p:spPr>
      </p:pic>
      <p:sp>
        <p:nvSpPr>
          <p:cNvPr id="13" name="TextBox 12"/>
          <p:cNvSpPr txBox="1"/>
          <p:nvPr/>
        </p:nvSpPr>
        <p:spPr>
          <a:xfrm>
            <a:off x="4605693" y="1359399"/>
            <a:ext cx="2069017" cy="478246"/>
          </a:xfrm>
          <a:prstGeom prst="rect">
            <a:avLst/>
          </a:prstGeom>
          <a:noFill/>
        </p:spPr>
        <p:txBody>
          <a:bodyPr wrap="none" rtlCol="0">
            <a:spAutoFit/>
          </a:bodyPr>
          <a:lstStyle/>
          <a:p>
            <a:r>
              <a:rPr lang="en-US" sz="2447" b="1" dirty="0">
                <a:solidFill>
                  <a:srgbClr val="00AEEF"/>
                </a:solidFill>
              </a:rPr>
              <a:t>Site Mailbox</a:t>
            </a:r>
          </a:p>
        </p:txBody>
      </p:sp>
      <p:sp>
        <p:nvSpPr>
          <p:cNvPr id="14" name="TextBox 13"/>
          <p:cNvSpPr txBox="1"/>
          <p:nvPr/>
        </p:nvSpPr>
        <p:spPr>
          <a:xfrm>
            <a:off x="826875" y="3038349"/>
            <a:ext cx="2083470" cy="478246"/>
          </a:xfrm>
          <a:prstGeom prst="rect">
            <a:avLst/>
          </a:prstGeom>
          <a:noFill/>
        </p:spPr>
        <p:txBody>
          <a:bodyPr wrap="none" rtlCol="0">
            <a:spAutoFit/>
          </a:bodyPr>
          <a:lstStyle/>
          <a:p>
            <a:r>
              <a:rPr lang="en-US" sz="2447" b="1" dirty="0">
                <a:solidFill>
                  <a:srgbClr val="00AEEF"/>
                </a:solidFill>
              </a:rPr>
              <a:t>Membership</a:t>
            </a:r>
          </a:p>
        </p:txBody>
      </p:sp>
      <p:sp>
        <p:nvSpPr>
          <p:cNvPr id="15" name="TextBox 14"/>
          <p:cNvSpPr txBox="1"/>
          <p:nvPr/>
        </p:nvSpPr>
        <p:spPr>
          <a:xfrm>
            <a:off x="4526169" y="4305230"/>
            <a:ext cx="2479839" cy="478246"/>
          </a:xfrm>
          <a:prstGeom prst="rect">
            <a:avLst/>
          </a:prstGeom>
          <a:noFill/>
        </p:spPr>
        <p:txBody>
          <a:bodyPr wrap="none" rtlCol="0">
            <a:spAutoFit/>
          </a:bodyPr>
          <a:lstStyle/>
          <a:p>
            <a:r>
              <a:rPr lang="en-US" sz="2447" b="1" dirty="0">
                <a:solidFill>
                  <a:srgbClr val="00AEEF"/>
                </a:solidFill>
              </a:rPr>
              <a:t>Shared Storage</a:t>
            </a:r>
          </a:p>
        </p:txBody>
      </p:sp>
      <p:sp>
        <p:nvSpPr>
          <p:cNvPr id="16" name="TextBox 15"/>
          <p:cNvSpPr txBox="1"/>
          <p:nvPr/>
        </p:nvSpPr>
        <p:spPr>
          <a:xfrm>
            <a:off x="9089271" y="4026348"/>
            <a:ext cx="2184573" cy="478246"/>
          </a:xfrm>
          <a:prstGeom prst="rect">
            <a:avLst/>
          </a:prstGeom>
          <a:noFill/>
        </p:spPr>
        <p:txBody>
          <a:bodyPr wrap="none" rtlCol="0">
            <a:spAutoFit/>
          </a:bodyPr>
          <a:lstStyle/>
          <a:p>
            <a:r>
              <a:rPr lang="en-US" sz="2447" b="1" dirty="0">
                <a:solidFill>
                  <a:srgbClr val="00AEEF"/>
                </a:solidFill>
              </a:rPr>
              <a:t>Management</a:t>
            </a:r>
          </a:p>
        </p:txBody>
      </p:sp>
      <p:sp>
        <p:nvSpPr>
          <p:cNvPr id="18" name="TextBox 17"/>
          <p:cNvSpPr txBox="1"/>
          <p:nvPr/>
        </p:nvSpPr>
        <p:spPr>
          <a:xfrm>
            <a:off x="955430" y="4604680"/>
            <a:ext cx="1373983" cy="776911"/>
          </a:xfrm>
          <a:prstGeom prst="rect">
            <a:avLst/>
          </a:prstGeom>
          <a:noFill/>
        </p:spPr>
        <p:txBody>
          <a:bodyPr wrap="none" rtlCol="0">
            <a:spAutoFit/>
          </a:bodyPr>
          <a:lstStyle/>
          <a:p>
            <a:r>
              <a:rPr lang="en-US" sz="2175" dirty="0">
                <a:solidFill>
                  <a:srgbClr val="505050"/>
                </a:solidFill>
              </a:rPr>
              <a:t>Owners</a:t>
            </a:r>
          </a:p>
          <a:p>
            <a:r>
              <a:rPr lang="en-US" sz="2175" dirty="0">
                <a:solidFill>
                  <a:srgbClr val="505050"/>
                </a:solidFill>
              </a:rPr>
              <a:t>Members</a:t>
            </a:r>
          </a:p>
        </p:txBody>
      </p:sp>
      <p:sp>
        <p:nvSpPr>
          <p:cNvPr id="19" name="TextBox 18"/>
          <p:cNvSpPr txBox="1"/>
          <p:nvPr/>
        </p:nvSpPr>
        <p:spPr>
          <a:xfrm>
            <a:off x="2558407" y="5938554"/>
            <a:ext cx="2990848" cy="435541"/>
          </a:xfrm>
          <a:prstGeom prst="rect">
            <a:avLst/>
          </a:prstGeom>
          <a:noFill/>
        </p:spPr>
        <p:txBody>
          <a:bodyPr wrap="none" rtlCol="0">
            <a:spAutoFit/>
          </a:bodyPr>
          <a:lstStyle/>
          <a:p>
            <a:pPr algn="r"/>
            <a:r>
              <a:rPr lang="en-US" sz="2175" dirty="0">
                <a:solidFill>
                  <a:srgbClr val="505050"/>
                </a:solidFill>
              </a:rPr>
              <a:t>Exchange Site Mailbox</a:t>
            </a:r>
          </a:p>
        </p:txBody>
      </p:sp>
      <p:sp>
        <p:nvSpPr>
          <p:cNvPr id="20" name="TextBox 19"/>
          <p:cNvSpPr txBox="1"/>
          <p:nvPr/>
        </p:nvSpPr>
        <p:spPr>
          <a:xfrm>
            <a:off x="5858547" y="5938553"/>
            <a:ext cx="2068363" cy="435541"/>
          </a:xfrm>
          <a:prstGeom prst="rect">
            <a:avLst/>
          </a:prstGeom>
          <a:noFill/>
        </p:spPr>
        <p:txBody>
          <a:bodyPr wrap="none" rtlCol="0">
            <a:spAutoFit/>
          </a:bodyPr>
          <a:lstStyle/>
          <a:p>
            <a:r>
              <a:rPr lang="en-US" sz="2175" dirty="0">
                <a:solidFill>
                  <a:srgbClr val="505050"/>
                </a:solidFill>
              </a:rPr>
              <a:t>SharePoint Site</a:t>
            </a:r>
          </a:p>
        </p:txBody>
      </p:sp>
      <p:cxnSp>
        <p:nvCxnSpPr>
          <p:cNvPr id="23" name="Straight Arrow Connector 22"/>
          <p:cNvCxnSpPr/>
          <p:nvPr/>
        </p:nvCxnSpPr>
        <p:spPr>
          <a:xfrm flipH="1">
            <a:off x="2478414" y="2753943"/>
            <a:ext cx="2201619" cy="98229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p:nvPr/>
        </p:nvCxnSpPr>
        <p:spPr>
          <a:xfrm>
            <a:off x="5623102" y="3561763"/>
            <a:ext cx="1997" cy="70287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6528459" y="3117529"/>
            <a:ext cx="2466392" cy="165842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0" name="TextBox 29"/>
          <p:cNvSpPr txBox="1"/>
          <p:nvPr/>
        </p:nvSpPr>
        <p:spPr>
          <a:xfrm>
            <a:off x="9168783" y="1293636"/>
            <a:ext cx="1574749" cy="478246"/>
          </a:xfrm>
          <a:prstGeom prst="rect">
            <a:avLst/>
          </a:prstGeom>
          <a:noFill/>
        </p:spPr>
        <p:txBody>
          <a:bodyPr wrap="none" rtlCol="0">
            <a:spAutoFit/>
          </a:bodyPr>
          <a:lstStyle/>
          <a:p>
            <a:r>
              <a:rPr lang="en-US" sz="2447" b="1" dirty="0">
                <a:solidFill>
                  <a:srgbClr val="00AEEF"/>
                </a:solidFill>
              </a:rPr>
              <a:t>IW Views</a:t>
            </a:r>
          </a:p>
        </p:txBody>
      </p:sp>
      <p:cxnSp>
        <p:nvCxnSpPr>
          <p:cNvPr id="31" name="Straight Arrow Connector 30"/>
          <p:cNvCxnSpPr/>
          <p:nvPr/>
        </p:nvCxnSpPr>
        <p:spPr>
          <a:xfrm flipH="1">
            <a:off x="6467257" y="2229610"/>
            <a:ext cx="2622013" cy="37586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2" name="TextBox 31"/>
          <p:cNvSpPr txBox="1"/>
          <p:nvPr/>
        </p:nvSpPr>
        <p:spPr>
          <a:xfrm>
            <a:off x="9231256" y="5575265"/>
            <a:ext cx="1724704" cy="776911"/>
          </a:xfrm>
          <a:prstGeom prst="rect">
            <a:avLst/>
          </a:prstGeom>
          <a:noFill/>
        </p:spPr>
        <p:txBody>
          <a:bodyPr wrap="none" rtlCol="0">
            <a:spAutoFit/>
          </a:bodyPr>
          <a:lstStyle/>
          <a:p>
            <a:r>
              <a:rPr lang="en-US" sz="2175" dirty="0">
                <a:solidFill>
                  <a:srgbClr val="505050"/>
                </a:solidFill>
              </a:rPr>
              <a:t>Provisioning</a:t>
            </a:r>
          </a:p>
          <a:p>
            <a:r>
              <a:rPr lang="en-US" sz="2175" dirty="0">
                <a:solidFill>
                  <a:srgbClr val="505050"/>
                </a:solidFill>
              </a:rPr>
              <a:t>Lifecycle</a:t>
            </a:r>
          </a:p>
        </p:txBody>
      </p:sp>
      <p:sp>
        <p:nvSpPr>
          <p:cNvPr id="33" name="TextBox 32"/>
          <p:cNvSpPr txBox="1"/>
          <p:nvPr/>
        </p:nvSpPr>
        <p:spPr>
          <a:xfrm>
            <a:off x="9236791" y="2838929"/>
            <a:ext cx="1527795" cy="776911"/>
          </a:xfrm>
          <a:prstGeom prst="rect">
            <a:avLst/>
          </a:prstGeom>
          <a:noFill/>
        </p:spPr>
        <p:txBody>
          <a:bodyPr wrap="none" rtlCol="0">
            <a:spAutoFit/>
          </a:bodyPr>
          <a:lstStyle/>
          <a:p>
            <a:r>
              <a:rPr lang="en-US" sz="2175" dirty="0">
                <a:solidFill>
                  <a:srgbClr val="505050"/>
                </a:solidFill>
              </a:rPr>
              <a:t>Outlook</a:t>
            </a:r>
          </a:p>
          <a:p>
            <a:r>
              <a:rPr lang="en-US" sz="2175" dirty="0">
                <a:solidFill>
                  <a:srgbClr val="505050"/>
                </a:solidFill>
              </a:rPr>
              <a:t>SharePoint</a:t>
            </a:r>
          </a:p>
        </p:txBody>
      </p:sp>
      <p:grpSp>
        <p:nvGrpSpPr>
          <p:cNvPr id="4" name="Group 3"/>
          <p:cNvGrpSpPr/>
          <p:nvPr/>
        </p:nvGrpSpPr>
        <p:grpSpPr>
          <a:xfrm>
            <a:off x="9211171" y="4491596"/>
            <a:ext cx="1392755" cy="1083668"/>
            <a:chOff x="8664838" y="-1365006"/>
            <a:chExt cx="2140439" cy="1665422"/>
          </a:xfrm>
        </p:grpSpPr>
        <p:sp>
          <p:nvSpPr>
            <p:cNvPr id="36" name="Rectangle 35"/>
            <p:cNvSpPr/>
            <p:nvPr/>
          </p:nvSpPr>
          <p:spPr>
            <a:xfrm>
              <a:off x="8664838" y="-1365006"/>
              <a:ext cx="2140439" cy="16654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43151"/>
              <a:endParaRPr lang="en-US" sz="2447">
                <a:solidFill>
                  <a:prstClr val="white"/>
                </a:solidFill>
              </a:endParaRPr>
            </a:p>
          </p:txBody>
        </p:sp>
        <p:pic>
          <p:nvPicPr>
            <p:cNvPr id="43" name="Picture 6" descr="W:\Open Engagements\Productivity\MS-Unified Communications\#1601 BizProd MOD Team Core Content Work\New Iconography\Words\Draft\TechWords 6-19 Drop\Compliance 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813" t="18165" r="16304"/>
            <a:stretch/>
          </p:blipFill>
          <p:spPr bwMode="auto">
            <a:xfrm>
              <a:off x="9402543" y="-1052151"/>
              <a:ext cx="723711" cy="10058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5992127" y="4806027"/>
            <a:ext cx="1392755" cy="1083668"/>
            <a:chOff x="10090783" y="886475"/>
            <a:chExt cx="2140439" cy="1665422"/>
          </a:xfrm>
        </p:grpSpPr>
        <p:sp>
          <p:nvSpPr>
            <p:cNvPr id="46" name="Rectangle 45"/>
            <p:cNvSpPr/>
            <p:nvPr/>
          </p:nvSpPr>
          <p:spPr>
            <a:xfrm>
              <a:off x="10090783" y="886475"/>
              <a:ext cx="2140439" cy="16654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43151"/>
              <a:endParaRPr lang="en-US" sz="2447">
                <a:solidFill>
                  <a:prstClr val="white"/>
                </a:solidFill>
              </a:endParaRPr>
            </a:p>
          </p:txBody>
        </p:sp>
        <p:pic>
          <p:nvPicPr>
            <p:cNvPr id="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0890732" y="1019237"/>
              <a:ext cx="548497" cy="13998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4078756" y="4803116"/>
            <a:ext cx="1392755" cy="1083668"/>
            <a:chOff x="9709816" y="3103897"/>
            <a:chExt cx="2140439" cy="1665422"/>
          </a:xfrm>
        </p:grpSpPr>
        <p:sp>
          <p:nvSpPr>
            <p:cNvPr id="47" name="Rectangle 46"/>
            <p:cNvSpPr/>
            <p:nvPr/>
          </p:nvSpPr>
          <p:spPr>
            <a:xfrm>
              <a:off x="9709816" y="3103897"/>
              <a:ext cx="2140439" cy="16654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43151"/>
              <a:endParaRPr lang="en-US" sz="2447">
                <a:solidFill>
                  <a:prstClr val="white"/>
                </a:solidFill>
              </a:endParaRPr>
            </a:p>
          </p:txBody>
        </p:sp>
        <p:pic>
          <p:nvPicPr>
            <p:cNvPr id="41"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0531074" y="3299542"/>
              <a:ext cx="497921" cy="12741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p:cNvGrpSpPr/>
          <p:nvPr/>
        </p:nvGrpSpPr>
        <p:grpSpPr>
          <a:xfrm>
            <a:off x="9236790" y="1764361"/>
            <a:ext cx="1448987" cy="1083668"/>
            <a:chOff x="708397" y="4841095"/>
            <a:chExt cx="2226858" cy="1665422"/>
          </a:xfrm>
        </p:grpSpPr>
        <p:sp>
          <p:nvSpPr>
            <p:cNvPr id="48" name="Rectangle 47"/>
            <p:cNvSpPr/>
            <p:nvPr/>
          </p:nvSpPr>
          <p:spPr>
            <a:xfrm>
              <a:off x="708397" y="4841095"/>
              <a:ext cx="2226858" cy="16654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43151"/>
              <a:endParaRPr lang="en-US" sz="2447">
                <a:solidFill>
                  <a:prstClr val="white"/>
                </a:solidFill>
              </a:endParaRPr>
            </a:p>
          </p:txBody>
        </p:sp>
        <p:pic>
          <p:nvPicPr>
            <p:cNvPr id="45" name="Picture 10" descr="W:\Open Engagements\Productivity\MS-Unified Communications\#1601 BizProd MOD Team Core Content Work\New Iconography\People\Draft\060712_people\Woman_06071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9863" r="21992"/>
            <a:stretch/>
          </p:blipFill>
          <p:spPr bwMode="auto">
            <a:xfrm>
              <a:off x="832869" y="4881532"/>
              <a:ext cx="764396" cy="158454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1457214" y="5159519"/>
              <a:ext cx="1343830" cy="10285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p:cNvGrpSpPr/>
          <p:nvPr/>
        </p:nvGrpSpPr>
        <p:grpSpPr>
          <a:xfrm>
            <a:off x="955430" y="3515586"/>
            <a:ext cx="1392755" cy="1098642"/>
            <a:chOff x="672833" y="1158211"/>
            <a:chExt cx="2140439" cy="1688436"/>
          </a:xfrm>
        </p:grpSpPr>
        <p:sp>
          <p:nvSpPr>
            <p:cNvPr id="49" name="Rectangle 48"/>
            <p:cNvSpPr/>
            <p:nvPr/>
          </p:nvSpPr>
          <p:spPr>
            <a:xfrm>
              <a:off x="672833" y="1166551"/>
              <a:ext cx="2140439" cy="166542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43151"/>
              <a:endParaRPr lang="en-US" sz="2447">
                <a:solidFill>
                  <a:prstClr val="white"/>
                </a:solidFill>
              </a:endParaRPr>
            </a:p>
          </p:txBody>
        </p:sp>
        <p:pic>
          <p:nvPicPr>
            <p:cNvPr id="44" name="Picture 5" descr="W:\Open Engagements\Productivity\MS-Unified Communications\#1601 BizProd MOD Team Core Content Work\New Iconography\People\GroupOfPeople_06081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3861" y="1158211"/>
              <a:ext cx="1688436" cy="168843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02034458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Storage and Access for Documents</a:t>
            </a:r>
            <a:endParaRPr lang="en-US" dirty="0"/>
          </a:p>
        </p:txBody>
      </p:sp>
      <p:sp>
        <p:nvSpPr>
          <p:cNvPr id="3" name="TextBox 2"/>
          <p:cNvSpPr txBox="1"/>
          <p:nvPr/>
        </p:nvSpPr>
        <p:spPr>
          <a:xfrm>
            <a:off x="130750" y="1502942"/>
            <a:ext cx="2459095" cy="1126462"/>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1.  User double clicks on doc in Outlook.</a:t>
            </a:r>
          </a:p>
        </p:txBody>
      </p:sp>
      <p:pic>
        <p:nvPicPr>
          <p:cNvPr id="4" name="Picture 3"/>
          <p:cNvPicPr>
            <a:picLocks noChangeAspect="1"/>
          </p:cNvPicPr>
          <p:nvPr/>
        </p:nvPicPr>
        <p:blipFill rotWithShape="1">
          <a:blip r:embed="rId2"/>
          <a:srcRect r="70014"/>
          <a:stretch/>
        </p:blipFill>
        <p:spPr>
          <a:xfrm>
            <a:off x="286431" y="3366655"/>
            <a:ext cx="1872992" cy="1175319"/>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2891341" y="1489546"/>
            <a:ext cx="2465258" cy="1126462"/>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2. Outlook passes URL of doc to right client app.</a:t>
            </a:r>
          </a:p>
        </p:txBody>
      </p:sp>
      <p:pic>
        <p:nvPicPr>
          <p:cNvPr id="6" name="Picture 5"/>
          <p:cNvPicPr>
            <a:picLocks noChangeAspect="1"/>
          </p:cNvPicPr>
          <p:nvPr/>
        </p:nvPicPr>
        <p:blipFill rotWithShape="1">
          <a:blip r:embed="rId3"/>
          <a:srcRect l="32500" t="73000" r="61250" b="19000"/>
          <a:stretch/>
        </p:blipFill>
        <p:spPr>
          <a:xfrm>
            <a:off x="3656703" y="2985655"/>
            <a:ext cx="762000" cy="609600"/>
          </a:xfrm>
          <a:prstGeom prst="rect">
            <a:avLst/>
          </a:prstGeom>
        </p:spPr>
      </p:pic>
      <p:pic>
        <p:nvPicPr>
          <p:cNvPr id="7" name="Picture 6"/>
          <p:cNvPicPr>
            <a:picLocks noChangeAspect="1"/>
          </p:cNvPicPr>
          <p:nvPr/>
        </p:nvPicPr>
        <p:blipFill rotWithShape="1">
          <a:blip r:embed="rId3"/>
          <a:srcRect l="42500" t="72700" r="51250" b="19300"/>
          <a:stretch/>
        </p:blipFill>
        <p:spPr>
          <a:xfrm>
            <a:off x="3656703" y="4255775"/>
            <a:ext cx="762000" cy="609600"/>
          </a:xfrm>
          <a:prstGeom prst="rect">
            <a:avLst/>
          </a:prstGeom>
        </p:spPr>
      </p:pic>
      <p:cxnSp>
        <p:nvCxnSpPr>
          <p:cNvPr id="9" name="Straight Arrow Connector 8"/>
          <p:cNvCxnSpPr>
            <a:stCxn id="6" idx="2"/>
            <a:endCxn id="7" idx="0"/>
          </p:cNvCxnSpPr>
          <p:nvPr/>
        </p:nvCxnSpPr>
        <p:spPr>
          <a:xfrm>
            <a:off x="4037703" y="3595255"/>
            <a:ext cx="0" cy="66052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08237" y="3683072"/>
            <a:ext cx="3368551" cy="433965"/>
          </a:xfrm>
          <a:prstGeom prst="rect">
            <a:avLst/>
          </a:prstGeom>
          <a:noFill/>
        </p:spPr>
        <p:txBody>
          <a:bodyPr wrap="none" lIns="182880" tIns="146304" rIns="182880" bIns="146304" rtlCol="0">
            <a:spAutoFit/>
          </a:bodyPr>
          <a:lstStyle/>
          <a:p>
            <a:pPr>
              <a:lnSpc>
                <a:spcPct val="90000"/>
              </a:lnSpc>
              <a:spcAft>
                <a:spcPts val="600"/>
              </a:spcAft>
            </a:pPr>
            <a:r>
              <a:rPr lang="en-US" sz="1000" dirty="0" smtClean="0">
                <a:gradFill>
                  <a:gsLst>
                    <a:gs pos="2917">
                      <a:srgbClr val="505050"/>
                    </a:gs>
                    <a:gs pos="30000">
                      <a:srgbClr val="505050"/>
                    </a:gs>
                  </a:gsLst>
                  <a:lin ang="5400000" scaled="0"/>
                </a:gradFill>
              </a:rPr>
              <a:t>http://contoso.sharepoint.com/docs/IRTemplate.pptx</a:t>
            </a:r>
          </a:p>
        </p:txBody>
      </p:sp>
      <p:sp>
        <p:nvSpPr>
          <p:cNvPr id="11" name="TextBox 10"/>
          <p:cNvSpPr txBox="1"/>
          <p:nvPr/>
        </p:nvSpPr>
        <p:spPr>
          <a:xfrm>
            <a:off x="5800859" y="1439862"/>
            <a:ext cx="2819400" cy="1680460"/>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3. Office Doc Cache takes URL and checks if a offline copy exists or whether to connect to server.</a:t>
            </a:r>
          </a:p>
        </p:txBody>
      </p:sp>
      <p:pic>
        <p:nvPicPr>
          <p:cNvPr id="12" name="Picture 11"/>
          <p:cNvPicPr>
            <a:picLocks noChangeAspect="1"/>
          </p:cNvPicPr>
          <p:nvPr/>
        </p:nvPicPr>
        <p:blipFill>
          <a:blip r:embed="rId4"/>
          <a:stretch>
            <a:fillRect/>
          </a:stretch>
        </p:blipFill>
        <p:spPr>
          <a:xfrm>
            <a:off x="5855694" y="3462429"/>
            <a:ext cx="621743" cy="583859"/>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5"/>
          <a:stretch>
            <a:fillRect/>
          </a:stretch>
        </p:blipFill>
        <p:spPr>
          <a:xfrm>
            <a:off x="7818437" y="3499719"/>
            <a:ext cx="513096" cy="461043"/>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6"/>
          <a:stretch>
            <a:fillRect/>
          </a:stretch>
        </p:blipFill>
        <p:spPr>
          <a:xfrm>
            <a:off x="6912747" y="3489666"/>
            <a:ext cx="493223" cy="460341"/>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5724026" y="3960762"/>
            <a:ext cx="982385"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Synced </a:t>
            </a:r>
          </a:p>
          <a:p>
            <a:pPr algn="ctr">
              <a:lnSpc>
                <a:spcPct val="90000"/>
              </a:lnSpc>
              <a:spcAft>
                <a:spcPts val="600"/>
              </a:spcAft>
            </a:pPr>
            <a:r>
              <a:rPr lang="en-US" sz="1400" dirty="0" smtClean="0">
                <a:gradFill>
                  <a:gsLst>
                    <a:gs pos="2917">
                      <a:srgbClr val="505050"/>
                    </a:gs>
                    <a:gs pos="30000">
                      <a:srgbClr val="505050"/>
                    </a:gs>
                  </a:gsLst>
                  <a:lin ang="5400000" scaled="0"/>
                </a:gradFill>
              </a:rPr>
              <a:t>offline</a:t>
            </a:r>
          </a:p>
        </p:txBody>
      </p:sp>
      <p:sp>
        <p:nvSpPr>
          <p:cNvPr id="16" name="TextBox 15"/>
          <p:cNvSpPr txBox="1"/>
          <p:nvPr/>
        </p:nvSpPr>
        <p:spPr>
          <a:xfrm>
            <a:off x="6637445" y="3960762"/>
            <a:ext cx="1035989" cy="760208"/>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Recently</a:t>
            </a:r>
          </a:p>
          <a:p>
            <a:pPr algn="ctr">
              <a:lnSpc>
                <a:spcPct val="90000"/>
              </a:lnSpc>
              <a:spcAft>
                <a:spcPts val="600"/>
              </a:spcAft>
            </a:pPr>
            <a:r>
              <a:rPr lang="en-US" sz="1400" dirty="0" smtClean="0">
                <a:gradFill>
                  <a:gsLst>
                    <a:gs pos="2917">
                      <a:srgbClr val="505050"/>
                    </a:gs>
                    <a:gs pos="30000">
                      <a:srgbClr val="505050"/>
                    </a:gs>
                  </a:gsLst>
                  <a:lin ang="5400000" scaled="0"/>
                </a:gradFill>
              </a:rPr>
              <a:t>Cached</a:t>
            </a:r>
          </a:p>
        </p:txBody>
      </p:sp>
      <p:sp>
        <p:nvSpPr>
          <p:cNvPr id="17" name="TextBox 16"/>
          <p:cNvSpPr txBox="1"/>
          <p:nvPr/>
        </p:nvSpPr>
        <p:spPr>
          <a:xfrm>
            <a:off x="7543768" y="4046288"/>
            <a:ext cx="1157753" cy="489365"/>
          </a:xfrm>
          <a:prstGeom prst="rect">
            <a:avLst/>
          </a:prstGeom>
          <a:noFill/>
        </p:spPr>
        <p:txBody>
          <a:bodyPr wrap="none" lIns="182880" tIns="146304" rIns="182880" bIns="146304" rtlCol="0">
            <a:spAutoFit/>
          </a:bodyPr>
          <a:lstStyle/>
          <a:p>
            <a:pPr algn="ctr">
              <a:lnSpc>
                <a:spcPct val="90000"/>
              </a:lnSpc>
              <a:spcAft>
                <a:spcPts val="600"/>
              </a:spcAft>
            </a:pPr>
            <a:r>
              <a:rPr lang="en-US" sz="1400" dirty="0" smtClean="0">
                <a:gradFill>
                  <a:gsLst>
                    <a:gs pos="2917">
                      <a:srgbClr val="505050"/>
                    </a:gs>
                    <a:gs pos="30000">
                      <a:srgbClr val="505050"/>
                    </a:gs>
                  </a:gsLst>
                  <a:lin ang="5400000" scaled="0"/>
                </a:gradFill>
              </a:rPr>
              <a:t>On Server</a:t>
            </a:r>
          </a:p>
        </p:txBody>
      </p:sp>
      <p:sp>
        <p:nvSpPr>
          <p:cNvPr id="18" name="Right Arrow 17"/>
          <p:cNvSpPr/>
          <p:nvPr/>
        </p:nvSpPr>
        <p:spPr bwMode="auto">
          <a:xfrm>
            <a:off x="2314663" y="2789669"/>
            <a:ext cx="609600" cy="392617"/>
          </a:xfrm>
          <a:prstGeom prst="rightArrow">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9" name="Right Arrow 18"/>
          <p:cNvSpPr/>
          <p:nvPr/>
        </p:nvSpPr>
        <p:spPr bwMode="auto">
          <a:xfrm>
            <a:off x="8457305" y="2789669"/>
            <a:ext cx="609600" cy="392617"/>
          </a:xfrm>
          <a:prstGeom prst="rightArrow">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1" name="TextBox 20"/>
          <p:cNvSpPr txBox="1"/>
          <p:nvPr/>
        </p:nvSpPr>
        <p:spPr>
          <a:xfrm>
            <a:off x="8970987" y="1489546"/>
            <a:ext cx="3290708" cy="1957459"/>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rgbClr val="505050"/>
                    </a:gs>
                    <a:gs pos="30000">
                      <a:srgbClr val="505050"/>
                    </a:gs>
                  </a:gsLst>
                  <a:lin ang="5400000" scaled="0"/>
                </a:gradFill>
              </a:rPr>
              <a:t>4. Doc is opened.  Client application works directly against SharePoint doc.  App never realizes doc was opened via Site Mailbox link.</a:t>
            </a:r>
          </a:p>
        </p:txBody>
      </p:sp>
      <p:sp>
        <p:nvSpPr>
          <p:cNvPr id="22" name="Right Arrow 21"/>
          <p:cNvSpPr/>
          <p:nvPr/>
        </p:nvSpPr>
        <p:spPr bwMode="auto">
          <a:xfrm>
            <a:off x="5262515" y="2789669"/>
            <a:ext cx="609600" cy="392617"/>
          </a:xfrm>
          <a:prstGeom prst="rightArrow">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3" name="Picture 22"/>
          <p:cNvPicPr>
            <a:picLocks noChangeAspect="1"/>
          </p:cNvPicPr>
          <p:nvPr/>
        </p:nvPicPr>
        <p:blipFill>
          <a:blip r:embed="rId7"/>
          <a:stretch>
            <a:fillRect/>
          </a:stretch>
        </p:blipFill>
        <p:spPr>
          <a:xfrm>
            <a:off x="9528479" y="3568699"/>
            <a:ext cx="2155972" cy="1223963"/>
          </a:xfrm>
          <a:prstGeom prst="rect">
            <a:avLst/>
          </a:prstGeom>
          <a:ln>
            <a:noFill/>
          </a:ln>
          <a:effectLst>
            <a:outerShdw blurRad="292100" dist="139700" dir="2700000" algn="tl" rotWithShape="0">
              <a:srgbClr val="333333">
                <a:alpha val="65000"/>
              </a:srgbClr>
            </a:outerShdw>
          </a:effectLst>
        </p:spPr>
      </p:pic>
      <p:sp>
        <p:nvSpPr>
          <p:cNvPr id="24" name="Freeform 123"/>
          <p:cNvSpPr>
            <a:spLocks noEditPoints="1"/>
          </p:cNvSpPr>
          <p:nvPr/>
        </p:nvSpPr>
        <p:spPr bwMode="black">
          <a:xfrm>
            <a:off x="11102949" y="4166326"/>
            <a:ext cx="457968" cy="475584"/>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chemeClr val="accent6"/>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25" name="Rectangle 24"/>
          <p:cNvSpPr/>
          <p:nvPr/>
        </p:nvSpPr>
        <p:spPr bwMode="auto">
          <a:xfrm>
            <a:off x="427037" y="5554662"/>
            <a:ext cx="11582400" cy="114300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274320" defTabSz="932472" fontAlgn="base">
              <a:spcBef>
                <a:spcPct val="0"/>
              </a:spcBef>
              <a:spcAft>
                <a:spcPct val="0"/>
              </a:spcAft>
            </a:pPr>
            <a:r>
              <a:rPr lang="en-US" sz="2000" b="1" dirty="0" smtClean="0">
                <a:gradFill>
                  <a:gsLst>
                    <a:gs pos="0">
                      <a:srgbClr val="FFFFFF"/>
                    </a:gs>
                    <a:gs pos="100000">
                      <a:srgbClr val="FFFFFF"/>
                    </a:gs>
                  </a:gsLst>
                  <a:lin ang="5400000" scaled="0"/>
                </a:gradFill>
              </a:rPr>
              <a:t>Key Takeaways:</a:t>
            </a:r>
          </a:p>
          <a:p>
            <a:pPr marL="640080" indent="-342900" defTabSz="932472" fontAlgn="base">
              <a:spcBef>
                <a:spcPct val="0"/>
              </a:spcBef>
              <a:spcAft>
                <a:spcPct val="0"/>
              </a:spcAft>
              <a:buFont typeface="Arial" panose="020B0604020202020204" pitchFamily="34" charset="0"/>
              <a:buChar char="•"/>
            </a:pPr>
            <a:r>
              <a:rPr lang="en-US" sz="2000" dirty="0" smtClean="0">
                <a:gradFill>
                  <a:gsLst>
                    <a:gs pos="0">
                      <a:srgbClr val="FFFFFF"/>
                    </a:gs>
                    <a:gs pos="100000">
                      <a:srgbClr val="FFFFFF"/>
                    </a:gs>
                  </a:gsLst>
                  <a:lin ang="5400000" scaled="0"/>
                </a:gradFill>
              </a:rPr>
              <a:t>Exchange and Outlook store links to SharePoint docs, not docs themselves.</a:t>
            </a:r>
          </a:p>
          <a:p>
            <a:pPr marL="640080" indent="-342900" defTabSz="932472" fontAlgn="base">
              <a:spcBef>
                <a:spcPct val="0"/>
              </a:spcBef>
              <a:spcAft>
                <a:spcPct val="0"/>
              </a:spcAft>
              <a:buFont typeface="Arial" panose="020B0604020202020204" pitchFamily="34" charset="0"/>
              <a:buChar char="•"/>
            </a:pPr>
            <a:r>
              <a:rPr lang="en-US" sz="2000" dirty="0" smtClean="0">
                <a:gradFill>
                  <a:gsLst>
                    <a:gs pos="0">
                      <a:srgbClr val="FFFFFF"/>
                    </a:gs>
                    <a:gs pos="100000">
                      <a:srgbClr val="FFFFFF"/>
                    </a:gs>
                  </a:gsLst>
                  <a:lin ang="5400000" scaled="0"/>
                </a:gradFill>
              </a:rPr>
              <a:t>Office Document Cache ensures seamless sync and access, regardless of how doc was opened.</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5196568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Site Mailboxes Lifecycle</a:t>
            </a:r>
            <a:endParaRPr lang="en-US" dirty="0">
              <a:solidFill>
                <a:schemeClr val="bg1"/>
              </a:solidFill>
            </a:endParaRPr>
          </a:p>
        </p:txBody>
      </p:sp>
    </p:spTree>
    <p:extLst>
      <p:ext uri="{BB962C8B-B14F-4D97-AF65-F5344CB8AC3E}">
        <p14:creationId xmlns:p14="http://schemas.microsoft.com/office/powerpoint/2010/main" val="256135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504487" y="4875127"/>
            <a:ext cx="10958090" cy="1274449"/>
          </a:xfrm>
          <a:prstGeom prst="rect">
            <a:avLst/>
          </a:prstGeom>
        </p:spPr>
        <p:txBody>
          <a:bodyPr/>
          <a:lst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gradFill>
                  <a:gsLst>
                    <a:gs pos="1250">
                      <a:schemeClr val="tx1"/>
                    </a:gs>
                    <a:gs pos="100000">
                      <a:schemeClr val="tx1"/>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tx1"/>
                    </a:gs>
                    <a:gs pos="100000">
                      <a:schemeClr val="tx1"/>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tx1"/>
                    </a:gs>
                    <a:gs pos="100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56" dirty="0">
                <a:gradFill>
                  <a:gsLst>
                    <a:gs pos="1250">
                      <a:srgbClr val="505050"/>
                    </a:gs>
                    <a:gs pos="100000">
                      <a:srgbClr val="505050"/>
                    </a:gs>
                  </a:gsLst>
                  <a:lin ang="5400000" scaled="0"/>
                </a:gradFill>
                <a:latin typeface="Segoe UI"/>
              </a:rPr>
              <a:t>Lifecycle of a Site Mailbox is controlled through </a:t>
            </a:r>
            <a:r>
              <a:rPr lang="en-US" sz="2856" b="1" dirty="0">
                <a:gradFill>
                  <a:gsLst>
                    <a:gs pos="1250">
                      <a:srgbClr val="505050"/>
                    </a:gs>
                    <a:gs pos="100000">
                      <a:srgbClr val="505050"/>
                    </a:gs>
                  </a:gsLst>
                  <a:lin ang="5400000" scaled="0"/>
                </a:gradFill>
                <a:latin typeface="Segoe UI"/>
              </a:rPr>
              <a:t>SharePoint policy</a:t>
            </a:r>
          </a:p>
          <a:p>
            <a:r>
              <a:rPr lang="en-US" sz="2856" dirty="0">
                <a:gradFill>
                  <a:gsLst>
                    <a:gs pos="1250">
                      <a:srgbClr val="505050"/>
                    </a:gs>
                    <a:gs pos="100000">
                      <a:srgbClr val="505050"/>
                    </a:gs>
                  </a:gsLst>
                  <a:lin ang="5400000" scaled="0"/>
                </a:gradFill>
                <a:latin typeface="Segoe UI"/>
              </a:rPr>
              <a:t>The scope of the policy is the </a:t>
            </a:r>
            <a:r>
              <a:rPr lang="en-US" sz="2856" b="1" dirty="0">
                <a:gradFill>
                  <a:gsLst>
                    <a:gs pos="1250">
                      <a:srgbClr val="505050"/>
                    </a:gs>
                    <a:gs pos="100000">
                      <a:srgbClr val="505050"/>
                    </a:gs>
                  </a:gsLst>
                  <a:lin ang="5400000" scaled="0"/>
                </a:gradFill>
                <a:latin typeface="Segoe UI"/>
              </a:rPr>
              <a:t>SharePoint site and Site Mailbox </a:t>
            </a:r>
            <a:r>
              <a:rPr lang="en-US" sz="2856" dirty="0">
                <a:gradFill>
                  <a:gsLst>
                    <a:gs pos="1250">
                      <a:srgbClr val="505050"/>
                    </a:gs>
                    <a:gs pos="100000">
                      <a:srgbClr val="505050"/>
                    </a:gs>
                  </a:gsLst>
                  <a:lin ang="5400000" scaled="0"/>
                </a:gradFill>
                <a:latin typeface="Segoe UI"/>
              </a:rPr>
              <a:t>(=project), not the individual item (email, doc)</a:t>
            </a:r>
          </a:p>
          <a:p>
            <a:r>
              <a:rPr lang="en-US" sz="2856" dirty="0">
                <a:gradFill>
                  <a:gsLst>
                    <a:gs pos="1250">
                      <a:srgbClr val="505050"/>
                    </a:gs>
                    <a:gs pos="100000">
                      <a:srgbClr val="505050"/>
                    </a:gs>
                  </a:gsLst>
                  <a:lin ang="5400000" scaled="0"/>
                </a:gradFill>
                <a:latin typeface="Segoe UI"/>
              </a:rPr>
              <a:t>The closed state represents </a:t>
            </a:r>
            <a:r>
              <a:rPr lang="en-US" sz="2856" b="1" dirty="0">
                <a:gradFill>
                  <a:gsLst>
                    <a:gs pos="1250">
                      <a:srgbClr val="505050"/>
                    </a:gs>
                    <a:gs pos="100000">
                      <a:srgbClr val="505050"/>
                    </a:gs>
                  </a:gsLst>
                  <a:lin ang="5400000" scaled="0"/>
                </a:gradFill>
                <a:latin typeface="Segoe UI"/>
              </a:rPr>
              <a:t>in-place archiving </a:t>
            </a:r>
            <a:r>
              <a:rPr lang="en-US" sz="2856" dirty="0">
                <a:gradFill>
                  <a:gsLst>
                    <a:gs pos="1250">
                      <a:srgbClr val="505050"/>
                    </a:gs>
                    <a:gs pos="100000">
                      <a:srgbClr val="505050"/>
                    </a:gs>
                  </a:gsLst>
                  <a:lin ang="5400000" scaled="0"/>
                </a:gradFill>
                <a:latin typeface="Segoe UI"/>
              </a:rPr>
              <a:t>for the project</a:t>
            </a:r>
          </a:p>
        </p:txBody>
      </p:sp>
      <p:graphicFrame>
        <p:nvGraphicFramePr>
          <p:cNvPr id="6" name="Diagram 5"/>
          <p:cNvGraphicFramePr/>
          <p:nvPr>
            <p:extLst/>
          </p:nvPr>
        </p:nvGraphicFramePr>
        <p:xfrm>
          <a:off x="504487" y="1515938"/>
          <a:ext cx="11267206" cy="3218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normAutofit fontScale="90000"/>
          </a:bodyPr>
          <a:lstStyle/>
          <a:p>
            <a:r>
              <a:rPr lang="en-US" dirty="0"/>
              <a:t>Site Mailbox Lifecycle </a:t>
            </a:r>
            <a:r>
              <a:rPr lang="en-US" dirty="0" smtClean="0"/>
              <a:t>Management</a:t>
            </a:r>
            <a:endParaRPr lang="en-US" dirty="0"/>
          </a:p>
        </p:txBody>
      </p:sp>
    </p:spTree>
    <p:extLst>
      <p:ext uri="{BB962C8B-B14F-4D97-AF65-F5344CB8AC3E}">
        <p14:creationId xmlns:p14="http://schemas.microsoft.com/office/powerpoint/2010/main" val="100912867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Site Mailboxes: Creation and Management</a:t>
            </a:r>
            <a:endParaRPr lang="en-US" dirty="0"/>
          </a:p>
        </p:txBody>
      </p:sp>
    </p:spTree>
    <p:extLst>
      <p:ext uri="{BB962C8B-B14F-4D97-AF65-F5344CB8AC3E}">
        <p14:creationId xmlns:p14="http://schemas.microsoft.com/office/powerpoint/2010/main" val="3906018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provision a Site Mailbox</a:t>
            </a:r>
            <a:endParaRPr lang="en-US" dirty="0"/>
          </a:p>
        </p:txBody>
      </p:sp>
      <p:sp>
        <p:nvSpPr>
          <p:cNvPr id="3" name="Text Placeholder 2"/>
          <p:cNvSpPr>
            <a:spLocks noGrp="1"/>
          </p:cNvSpPr>
          <p:nvPr>
            <p:ph idx="4294967295"/>
          </p:nvPr>
        </p:nvSpPr>
        <p:spPr>
          <a:xfrm>
            <a:off x="624075" y="1632056"/>
            <a:ext cx="11188326" cy="5141806"/>
          </a:xfrm>
          <a:prstGeom prst="rect">
            <a:avLst/>
          </a:prstGeom>
        </p:spPr>
        <p:txBody>
          <a:bodyPr>
            <a:normAutofit fontScale="62500" lnSpcReduction="20000"/>
          </a:bodyPr>
          <a:lstStyle/>
          <a:p>
            <a:pPr marL="0" indent="0">
              <a:buNone/>
            </a:pPr>
            <a:r>
              <a:rPr lang="en-US" dirty="0">
                <a:solidFill>
                  <a:schemeClr val="bg2"/>
                </a:solidFill>
              </a:rPr>
              <a:t>Out of the box – from SharePoint site</a:t>
            </a:r>
          </a:p>
          <a:p>
            <a:r>
              <a:rPr lang="en-US" dirty="0"/>
              <a:t>Users create a new site, ensure that it has members and owners</a:t>
            </a:r>
          </a:p>
          <a:p>
            <a:r>
              <a:rPr lang="en-US" dirty="0"/>
              <a:t>Site owner installs Site Mailbox </a:t>
            </a:r>
            <a:r>
              <a:rPr lang="en-US" dirty="0" smtClean="0"/>
              <a:t>app (the Site Mailbox app can also be found in SharePoint apps)</a:t>
            </a:r>
            <a:endParaRPr lang="en-US" dirty="0"/>
          </a:p>
          <a:p>
            <a:r>
              <a:rPr lang="en-US" dirty="0"/>
              <a:t>Any user who clicks on the app will kick off provisioning of the Site Mailbox</a:t>
            </a:r>
          </a:p>
          <a:p>
            <a:endParaRPr lang="en-US" dirty="0"/>
          </a:p>
          <a:p>
            <a:pPr marL="0" indent="0">
              <a:buNone/>
            </a:pPr>
            <a:r>
              <a:rPr lang="en-US" dirty="0">
                <a:solidFill>
                  <a:schemeClr val="bg2"/>
                </a:solidFill>
              </a:rPr>
              <a:t>Customized self service provisioning from Outlook</a:t>
            </a:r>
          </a:p>
          <a:p>
            <a:r>
              <a:rPr lang="en-US" dirty="0"/>
              <a:t>Outlook can be pointed to a URL that points to the generic self-service provisioning page </a:t>
            </a:r>
            <a:r>
              <a:rPr lang="en-US" dirty="0" smtClean="0"/>
              <a:t>for </a:t>
            </a:r>
            <a:r>
              <a:rPr lang="en-US" dirty="0"/>
              <a:t>sites or a customized page that also installs the site mailbox </a:t>
            </a:r>
            <a:r>
              <a:rPr lang="en-US" dirty="0" smtClean="0"/>
              <a:t>app</a:t>
            </a:r>
            <a:endParaRPr lang="en-US" dirty="0">
              <a:latin typeface="Courier New" panose="02070309020205020404" pitchFamily="49" charset="0"/>
              <a:cs typeface="Courier New" panose="02070309020205020404" pitchFamily="49" charset="0"/>
            </a:endParaRPr>
          </a:p>
          <a:p>
            <a:endParaRPr lang="en-US" dirty="0"/>
          </a:p>
          <a:p>
            <a:pPr marL="0" indent="0">
              <a:buNone/>
            </a:pPr>
            <a:r>
              <a:rPr lang="en-US" dirty="0">
                <a:solidFill>
                  <a:schemeClr val="bg2"/>
                </a:solidFill>
              </a:rPr>
              <a:t>Creating </a:t>
            </a:r>
            <a:r>
              <a:rPr lang="en-US" dirty="0" smtClean="0">
                <a:solidFill>
                  <a:schemeClr val="bg2"/>
                </a:solidFill>
              </a:rPr>
              <a:t>Site Mailbox </a:t>
            </a:r>
            <a:r>
              <a:rPr lang="en-US" dirty="0">
                <a:solidFill>
                  <a:schemeClr val="bg2"/>
                </a:solidFill>
              </a:rPr>
              <a:t>with provisioning systems</a:t>
            </a:r>
          </a:p>
          <a:p>
            <a:r>
              <a:rPr lang="en-US" dirty="0"/>
              <a:t>Automated provisioning systems can create the SharePoint site and install the Site Mailbox app</a:t>
            </a:r>
          </a:p>
          <a:p>
            <a:r>
              <a:rPr lang="en-US" dirty="0"/>
              <a:t>After that they will create a new Site Mailbox and  link it to the SharePoint </a:t>
            </a:r>
            <a:r>
              <a:rPr lang="en-US" dirty="0" smtClean="0"/>
              <a:t>site</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07479594"/>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7" y="1516062"/>
            <a:ext cx="11887200" cy="1831975"/>
          </a:xfrm>
        </p:spPr>
        <p:txBody>
          <a:bodyPr/>
          <a:lstStyle/>
          <a:p>
            <a:r>
              <a:rPr lang="en-US" dirty="0" smtClean="0">
                <a:solidFill>
                  <a:schemeClr val="bg1"/>
                </a:solidFill>
              </a:rPr>
              <a:t>So how do you get started with</a:t>
            </a:r>
            <a:br>
              <a:rPr lang="en-US" dirty="0" smtClean="0">
                <a:solidFill>
                  <a:schemeClr val="bg1"/>
                </a:solidFill>
              </a:rPr>
            </a:br>
            <a:r>
              <a:rPr lang="en-US" dirty="0" smtClean="0">
                <a:solidFill>
                  <a:schemeClr val="bg1"/>
                </a:solidFill>
              </a:rPr>
              <a:t>Site Mailboxes?</a:t>
            </a:r>
            <a:endParaRPr lang="en-US" dirty="0">
              <a:solidFill>
                <a:schemeClr val="bg1"/>
              </a:solidFill>
            </a:endParaRPr>
          </a:p>
        </p:txBody>
      </p:sp>
    </p:spTree>
    <p:extLst>
      <p:ext uri="{BB962C8B-B14F-4D97-AF65-F5344CB8AC3E}">
        <p14:creationId xmlns:p14="http://schemas.microsoft.com/office/powerpoint/2010/main" val="988354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Getting Started: Deployment Guidance</a:t>
            </a:r>
            <a:endParaRPr lang="en-US" dirty="0"/>
          </a:p>
        </p:txBody>
      </p:sp>
      <p:sp>
        <p:nvSpPr>
          <p:cNvPr id="5" name="Text Placeholder 4"/>
          <p:cNvSpPr>
            <a:spLocks noGrp="1"/>
          </p:cNvSpPr>
          <p:nvPr>
            <p:ph idx="4294967295"/>
          </p:nvPr>
        </p:nvSpPr>
        <p:spPr>
          <a:xfrm>
            <a:off x="624075" y="1632057"/>
            <a:ext cx="11188326" cy="5141805"/>
          </a:xfrm>
          <a:prstGeom prst="rect">
            <a:avLst/>
          </a:prstGeom>
        </p:spPr>
        <p:txBody>
          <a:bodyPr>
            <a:normAutofit fontScale="55000" lnSpcReduction="20000"/>
          </a:bodyPr>
          <a:lstStyle/>
          <a:p>
            <a:pPr marL="0" indent="0">
              <a:lnSpc>
                <a:spcPct val="120000"/>
              </a:lnSpc>
              <a:buNone/>
            </a:pPr>
            <a:r>
              <a:rPr lang="en-US" dirty="0" smtClean="0">
                <a:solidFill>
                  <a:schemeClr val="bg2"/>
                </a:solidFill>
              </a:rPr>
              <a:t>Office 365 – easiest experience</a:t>
            </a:r>
          </a:p>
          <a:p>
            <a:pPr>
              <a:lnSpc>
                <a:spcPct val="120000"/>
              </a:lnSpc>
            </a:pPr>
            <a:r>
              <a:rPr lang="en-US" dirty="0" smtClean="0"/>
              <a:t>For new tenants Exchange and SharePoint are already configured for Site Mailboxes</a:t>
            </a:r>
          </a:p>
          <a:p>
            <a:pPr>
              <a:lnSpc>
                <a:spcPct val="120000"/>
              </a:lnSpc>
            </a:pPr>
            <a:r>
              <a:rPr lang="en-US" dirty="0" smtClean="0"/>
              <a:t>Creating a SharePoint site and installing the Site Mailbox app is all customers need to do</a:t>
            </a:r>
          </a:p>
          <a:p>
            <a:pPr>
              <a:lnSpc>
                <a:spcPct val="120000"/>
              </a:lnSpc>
            </a:pPr>
            <a:endParaRPr lang="en-US" dirty="0" smtClean="0"/>
          </a:p>
          <a:p>
            <a:pPr marL="0" indent="0">
              <a:lnSpc>
                <a:spcPct val="120000"/>
              </a:lnSpc>
              <a:buNone/>
            </a:pPr>
            <a:r>
              <a:rPr lang="en-US" dirty="0" smtClean="0">
                <a:solidFill>
                  <a:schemeClr val="bg2"/>
                </a:solidFill>
              </a:rPr>
              <a:t>On premise upgrade strategy</a:t>
            </a:r>
          </a:p>
          <a:p>
            <a:pPr marL="339725" indent="-339725">
              <a:lnSpc>
                <a:spcPct val="120000"/>
              </a:lnSpc>
              <a:buFont typeface="+mj-lt"/>
              <a:buAutoNum type="arabicPeriod"/>
            </a:pPr>
            <a:r>
              <a:rPr lang="en-US" dirty="0" smtClean="0"/>
              <a:t>Upgrade SharePoint farm and Exchange servers that host Site Mailboxes</a:t>
            </a:r>
          </a:p>
          <a:p>
            <a:pPr lvl="1">
              <a:lnSpc>
                <a:spcPct val="120000"/>
              </a:lnSpc>
            </a:pPr>
            <a:r>
              <a:rPr lang="en-US" sz="2900" dirty="0" smtClean="0"/>
              <a:t>SharePoint 2013 for sites, Exchange 2013 to host Site Mailboxes</a:t>
            </a:r>
          </a:p>
          <a:p>
            <a:pPr lvl="1">
              <a:lnSpc>
                <a:spcPct val="120000"/>
              </a:lnSpc>
            </a:pPr>
            <a:r>
              <a:rPr lang="en-US" sz="2900" dirty="0" smtClean="0"/>
              <a:t>Deploy SharePoint user profile synch and set up Oauth trust between SharePoint and Exchange and configure Site Mailboxes</a:t>
            </a:r>
          </a:p>
          <a:p>
            <a:pPr lvl="1">
              <a:lnSpc>
                <a:spcPct val="120000"/>
              </a:lnSpc>
            </a:pPr>
            <a:r>
              <a:rPr lang="en-US" sz="2900" dirty="0" smtClean="0"/>
              <a:t>Users can access Site Mailbox content through the SharePoint site</a:t>
            </a:r>
          </a:p>
          <a:p>
            <a:pPr lvl="1">
              <a:lnSpc>
                <a:spcPct val="120000"/>
              </a:lnSpc>
            </a:pPr>
            <a:endParaRPr lang="en-US" sz="1100" dirty="0" smtClean="0"/>
          </a:p>
          <a:p>
            <a:pPr marL="339725" indent="-339725">
              <a:lnSpc>
                <a:spcPct val="120000"/>
              </a:lnSpc>
              <a:buFont typeface="+mj-lt"/>
              <a:buAutoNum type="arabicPeriod"/>
            </a:pPr>
            <a:r>
              <a:rPr lang="en-US" dirty="0"/>
              <a:t>Upgrade user mailboxes to Exchange 2013 and roll-out Outlook 2013</a:t>
            </a:r>
          </a:p>
          <a:p>
            <a:pPr lvl="1">
              <a:lnSpc>
                <a:spcPct val="120000"/>
              </a:lnSpc>
            </a:pPr>
            <a:r>
              <a:rPr lang="en-US" sz="2900" dirty="0" smtClean="0"/>
              <a:t>User mailboxes on Exchange 2013, Outlook Professional Plus 2013</a:t>
            </a:r>
          </a:p>
          <a:p>
            <a:pPr lvl="1">
              <a:lnSpc>
                <a:spcPct val="120000"/>
              </a:lnSpc>
            </a:pPr>
            <a:r>
              <a:rPr lang="en-US" sz="2900" dirty="0" smtClean="0">
                <a:sym typeface="Wingdings" pitchFamily="2" charset="2"/>
              </a:rPr>
              <a:t>Users get access to Site Mailbox through the Outlook client</a:t>
            </a:r>
          </a:p>
          <a:p>
            <a:pPr>
              <a:lnSpc>
                <a:spcPct val="120000"/>
              </a:lnSpc>
            </a:pPr>
            <a:endParaRPr lang="en-US" dirty="0" smtClean="0"/>
          </a:p>
        </p:txBody>
      </p:sp>
    </p:spTree>
    <p:extLst>
      <p:ext uri="{BB962C8B-B14F-4D97-AF65-F5344CB8AC3E}">
        <p14:creationId xmlns:p14="http://schemas.microsoft.com/office/powerpoint/2010/main" val="18548313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Overview of ECM for teams with Site Mailboxes</a:t>
            </a:r>
            <a:endParaRPr lang="en-US" dirty="0"/>
          </a:p>
        </p:txBody>
      </p:sp>
      <p:sp>
        <p:nvSpPr>
          <p:cNvPr id="5" name="Text Placeholder 4"/>
          <p:cNvSpPr>
            <a:spLocks noGrp="1"/>
          </p:cNvSpPr>
          <p:nvPr>
            <p:ph type="body" sz="quarter" idx="12"/>
          </p:nvPr>
        </p:nvSpPr>
        <p:spPr/>
        <p:txBody>
          <a:bodyPr/>
          <a:lstStyle/>
          <a:p>
            <a:r>
              <a:rPr lang="en-US" sz="2000" dirty="0" err="1" smtClean="0"/>
              <a:t>Alfons</a:t>
            </a:r>
            <a:r>
              <a:rPr lang="en-US" sz="2000" dirty="0" smtClean="0"/>
              <a:t> </a:t>
            </a:r>
            <a:r>
              <a:rPr lang="en-US" sz="2000" dirty="0" err="1" smtClean="0"/>
              <a:t>Staerk</a:t>
            </a:r>
            <a:endParaRPr lang="en-US" sz="2000" dirty="0" smtClean="0"/>
          </a:p>
          <a:p>
            <a:r>
              <a:rPr lang="en-US" sz="2000" dirty="0" smtClean="0"/>
              <a:t>Program Manager, Exchange</a:t>
            </a:r>
          </a:p>
          <a:p>
            <a:r>
              <a:rPr lang="en-US" sz="2000" dirty="0" smtClean="0"/>
              <a:t>Adam </a:t>
            </a:r>
            <a:r>
              <a:rPr lang="en-US" sz="2000" dirty="0" err="1" smtClean="0"/>
              <a:t>Harmetz</a:t>
            </a:r>
            <a:r>
              <a:rPr lang="en-US" sz="2000" dirty="0" smtClean="0"/>
              <a:t> @</a:t>
            </a:r>
            <a:r>
              <a:rPr lang="en-US" sz="2000" dirty="0" err="1" smtClean="0"/>
              <a:t>adamharmetz</a:t>
            </a:r>
            <a:endParaRPr lang="en-US" sz="2000" dirty="0" smtClean="0"/>
          </a:p>
          <a:p>
            <a:r>
              <a:rPr lang="en-US" sz="2000" dirty="0" smtClean="0"/>
              <a:t>Program Manager, SharePoint</a:t>
            </a:r>
          </a:p>
        </p:txBody>
      </p:sp>
      <p:sp>
        <p:nvSpPr>
          <p:cNvPr id="6" name="Text Placeholder 5"/>
          <p:cNvSpPr>
            <a:spLocks noGrp="1"/>
          </p:cNvSpPr>
          <p:nvPr>
            <p:ph type="body" sz="quarter" idx="13"/>
          </p:nvPr>
        </p:nvSpPr>
        <p:spPr/>
        <p:txBody>
          <a:bodyPr/>
          <a:lstStyle/>
          <a:p>
            <a:r>
              <a:rPr lang="en-US" dirty="0" smtClean="0"/>
              <a:t>SPC173</a:t>
            </a:r>
            <a:endParaRPr lang="en-US" dirty="0"/>
          </a:p>
        </p:txBody>
      </p:sp>
    </p:spTree>
    <p:extLst>
      <p:ext uri="{BB962C8B-B14F-4D97-AF65-F5344CB8AC3E}">
        <p14:creationId xmlns:p14="http://schemas.microsoft.com/office/powerpoint/2010/main" val="18123551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97704" y="2659062"/>
            <a:ext cx="6241067" cy="1680460"/>
          </a:xfrm>
          <a:prstGeom prst="rect">
            <a:avLst/>
          </a:prstGeom>
          <a:noFill/>
        </p:spPr>
        <p:txBody>
          <a:bodyPr wrap="none" lIns="182880" tIns="146304" rIns="182880" bIns="146304" rtlCol="0">
            <a:spAutoFit/>
          </a:bodyPr>
          <a:lstStyle/>
          <a:p>
            <a:pPr>
              <a:lnSpc>
                <a:spcPct val="90000"/>
              </a:lnSpc>
              <a:spcAft>
                <a:spcPts val="600"/>
              </a:spcAft>
            </a:pPr>
            <a:r>
              <a:rPr lang="en-US" sz="10000" dirty="0" smtClean="0">
                <a:gradFill>
                  <a:gsLst>
                    <a:gs pos="2917">
                      <a:srgbClr val="FFFFFF"/>
                    </a:gs>
                    <a:gs pos="30000">
                      <a:srgbClr val="FFFFFF"/>
                    </a:gs>
                  </a:gsLst>
                  <a:lin ang="5400000" scaled="0"/>
                </a:gradFill>
                <a:latin typeface="Segoe UI Light"/>
              </a:rPr>
              <a:t>Thank You!</a:t>
            </a:r>
          </a:p>
        </p:txBody>
      </p:sp>
    </p:spTree>
    <p:extLst>
      <p:ext uri="{BB962C8B-B14F-4D97-AF65-F5344CB8AC3E}">
        <p14:creationId xmlns:p14="http://schemas.microsoft.com/office/powerpoint/2010/main" val="323334295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046309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339175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tx1"/>
                </a:solidFill>
              </a:rPr>
              <a:t>Other Interesting Reference Slides</a:t>
            </a:r>
            <a:endParaRPr lang="en-US" dirty="0">
              <a:solidFill>
                <a:schemeClr val="tx1"/>
              </a:solidFill>
            </a:endParaRPr>
          </a:p>
        </p:txBody>
      </p:sp>
    </p:spTree>
    <p:extLst>
      <p:ext uri="{BB962C8B-B14F-4D97-AF65-F5344CB8AC3E}">
        <p14:creationId xmlns:p14="http://schemas.microsoft.com/office/powerpoint/2010/main" val="289081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Fitting into the larger Exchange picture</a:t>
            </a:r>
            <a:endParaRPr lang="en-US" dirty="0"/>
          </a:p>
        </p:txBody>
      </p:sp>
      <p:graphicFrame>
        <p:nvGraphicFramePr>
          <p:cNvPr id="5" name="Content Placeholder 3"/>
          <p:cNvGraphicFramePr>
            <a:graphicFrameLocks/>
          </p:cNvGraphicFramePr>
          <p:nvPr>
            <p:extLst>
              <p:ext uri="{D42A27DB-BD31-4B8C-83A1-F6EECF244321}">
                <p14:modId xmlns:p14="http://schemas.microsoft.com/office/powerpoint/2010/main" val="343271682"/>
              </p:ext>
            </p:extLst>
          </p:nvPr>
        </p:nvGraphicFramePr>
        <p:xfrm>
          <a:off x="870814" y="696715"/>
          <a:ext cx="10721700" cy="53381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949187" y="5476964"/>
            <a:ext cx="2219772" cy="478221"/>
          </a:xfrm>
          <a:prstGeom prst="rect">
            <a:avLst/>
          </a:prstGeom>
          <a:noFill/>
        </p:spPr>
        <p:txBody>
          <a:bodyPr wrap="none" lIns="93236" tIns="46618" rIns="93236" bIns="46618" rtlCol="0">
            <a:spAutoFit/>
          </a:bodyPr>
          <a:lstStyle/>
          <a:p>
            <a:r>
              <a:rPr lang="en-US" sz="2447" dirty="0">
                <a:solidFill>
                  <a:srgbClr val="505050"/>
                </a:solidFill>
              </a:rPr>
              <a:t>Site Mailboxes</a:t>
            </a:r>
          </a:p>
        </p:txBody>
      </p:sp>
      <p:sp>
        <p:nvSpPr>
          <p:cNvPr id="7" name="TextBox 6"/>
          <p:cNvSpPr txBox="1"/>
          <p:nvPr/>
        </p:nvSpPr>
        <p:spPr>
          <a:xfrm>
            <a:off x="3587622" y="5480344"/>
            <a:ext cx="2677417" cy="478221"/>
          </a:xfrm>
          <a:prstGeom prst="rect">
            <a:avLst/>
          </a:prstGeom>
          <a:noFill/>
        </p:spPr>
        <p:txBody>
          <a:bodyPr wrap="none" lIns="93236" tIns="46618" rIns="93236" bIns="46618" rtlCol="0">
            <a:spAutoFit/>
          </a:bodyPr>
          <a:lstStyle/>
          <a:p>
            <a:r>
              <a:rPr lang="en-US" sz="2447" dirty="0">
                <a:solidFill>
                  <a:srgbClr val="505050"/>
                </a:solidFill>
              </a:rPr>
              <a:t>Shared Mailboxes</a:t>
            </a:r>
          </a:p>
        </p:txBody>
      </p:sp>
      <p:sp>
        <p:nvSpPr>
          <p:cNvPr id="8" name="TextBox 7"/>
          <p:cNvSpPr txBox="1"/>
          <p:nvPr/>
        </p:nvSpPr>
        <p:spPr>
          <a:xfrm>
            <a:off x="6516957" y="5476964"/>
            <a:ext cx="2152348" cy="478221"/>
          </a:xfrm>
          <a:prstGeom prst="rect">
            <a:avLst/>
          </a:prstGeom>
          <a:noFill/>
        </p:spPr>
        <p:txBody>
          <a:bodyPr wrap="none" lIns="93236" tIns="46618" rIns="93236" bIns="46618" rtlCol="0">
            <a:spAutoFit/>
          </a:bodyPr>
          <a:lstStyle/>
          <a:p>
            <a:r>
              <a:rPr lang="en-US" sz="2447" dirty="0">
                <a:solidFill>
                  <a:srgbClr val="505050"/>
                </a:solidFill>
              </a:rPr>
              <a:t>Public Folders</a:t>
            </a:r>
          </a:p>
        </p:txBody>
      </p:sp>
      <p:sp>
        <p:nvSpPr>
          <p:cNvPr id="9" name="TextBox 8"/>
          <p:cNvSpPr txBox="1"/>
          <p:nvPr/>
        </p:nvSpPr>
        <p:spPr>
          <a:xfrm>
            <a:off x="9085809" y="5476964"/>
            <a:ext cx="2539300" cy="478221"/>
          </a:xfrm>
          <a:prstGeom prst="rect">
            <a:avLst/>
          </a:prstGeom>
          <a:noFill/>
        </p:spPr>
        <p:txBody>
          <a:bodyPr wrap="none" lIns="93236" tIns="46618" rIns="93236" bIns="46618" rtlCol="0">
            <a:spAutoFit/>
          </a:bodyPr>
          <a:lstStyle/>
          <a:p>
            <a:r>
              <a:rPr lang="en-US" sz="2447" dirty="0">
                <a:solidFill>
                  <a:srgbClr val="505050"/>
                </a:solidFill>
              </a:rPr>
              <a:t>Distribution Lists</a:t>
            </a:r>
          </a:p>
        </p:txBody>
      </p:sp>
      <p:sp>
        <p:nvSpPr>
          <p:cNvPr id="10" name="Isosceles Triangle 9"/>
          <p:cNvSpPr/>
          <p:nvPr/>
        </p:nvSpPr>
        <p:spPr>
          <a:xfrm flipV="1">
            <a:off x="1066609" y="4960107"/>
            <a:ext cx="1815586" cy="263493"/>
          </a:xfrm>
          <a:prstGeom prst="triangle">
            <a:avLst/>
          </a:prstGeom>
        </p:spPr>
        <p:style>
          <a:lnRef idx="1">
            <a:schemeClr val="accent1"/>
          </a:lnRef>
          <a:fillRef idx="2">
            <a:schemeClr val="accent1"/>
          </a:fillRef>
          <a:effectRef idx="1">
            <a:schemeClr val="accent1"/>
          </a:effectRef>
          <a:fontRef idx="minor">
            <a:schemeClr val="dk1"/>
          </a:fontRef>
        </p:style>
        <p:txBody>
          <a:bodyPr lIns="93236" tIns="46618" rIns="93236" bIns="46618" rtlCol="0" anchor="ctr"/>
          <a:lstStyle/>
          <a:p>
            <a:pPr algn="ctr"/>
            <a:endParaRPr lang="en-US" sz="2447">
              <a:solidFill>
                <a:srgbClr val="505050"/>
              </a:solidFill>
            </a:endParaRPr>
          </a:p>
        </p:txBody>
      </p:sp>
      <p:sp>
        <p:nvSpPr>
          <p:cNvPr id="11" name="Isosceles Triangle 10"/>
          <p:cNvSpPr/>
          <p:nvPr/>
        </p:nvSpPr>
        <p:spPr>
          <a:xfrm flipV="1">
            <a:off x="3876879" y="4960107"/>
            <a:ext cx="1815586" cy="263493"/>
          </a:xfrm>
          <a:prstGeom prst="triangle">
            <a:avLst/>
          </a:prstGeom>
        </p:spPr>
        <p:style>
          <a:lnRef idx="1">
            <a:schemeClr val="accent1"/>
          </a:lnRef>
          <a:fillRef idx="2">
            <a:schemeClr val="accent1"/>
          </a:fillRef>
          <a:effectRef idx="1">
            <a:schemeClr val="accent1"/>
          </a:effectRef>
          <a:fontRef idx="minor">
            <a:schemeClr val="dk1"/>
          </a:fontRef>
        </p:style>
        <p:txBody>
          <a:bodyPr lIns="93236" tIns="46618" rIns="93236" bIns="46618" rtlCol="0" anchor="ctr"/>
          <a:lstStyle/>
          <a:p>
            <a:pPr algn="ctr"/>
            <a:endParaRPr lang="en-US" sz="2447">
              <a:solidFill>
                <a:srgbClr val="505050"/>
              </a:solidFill>
            </a:endParaRPr>
          </a:p>
        </p:txBody>
      </p:sp>
      <p:sp>
        <p:nvSpPr>
          <p:cNvPr id="12" name="Isosceles Triangle 11"/>
          <p:cNvSpPr/>
          <p:nvPr/>
        </p:nvSpPr>
        <p:spPr>
          <a:xfrm flipV="1">
            <a:off x="6586715" y="4960107"/>
            <a:ext cx="1815586" cy="263493"/>
          </a:xfrm>
          <a:prstGeom prst="triangle">
            <a:avLst/>
          </a:prstGeom>
        </p:spPr>
        <p:style>
          <a:lnRef idx="1">
            <a:schemeClr val="accent1"/>
          </a:lnRef>
          <a:fillRef idx="2">
            <a:schemeClr val="accent1"/>
          </a:fillRef>
          <a:effectRef idx="1">
            <a:schemeClr val="accent1"/>
          </a:effectRef>
          <a:fontRef idx="minor">
            <a:schemeClr val="dk1"/>
          </a:fontRef>
        </p:style>
        <p:txBody>
          <a:bodyPr lIns="93236" tIns="46618" rIns="93236" bIns="46618" rtlCol="0" anchor="ctr"/>
          <a:lstStyle/>
          <a:p>
            <a:pPr algn="ctr"/>
            <a:endParaRPr lang="en-US" sz="2447">
              <a:solidFill>
                <a:srgbClr val="505050"/>
              </a:solidFill>
            </a:endParaRPr>
          </a:p>
        </p:txBody>
      </p:sp>
      <p:sp>
        <p:nvSpPr>
          <p:cNvPr id="13" name="Isosceles Triangle 12"/>
          <p:cNvSpPr/>
          <p:nvPr/>
        </p:nvSpPr>
        <p:spPr>
          <a:xfrm flipV="1">
            <a:off x="9296549" y="4960107"/>
            <a:ext cx="1815586" cy="263493"/>
          </a:xfrm>
          <a:prstGeom prst="triangle">
            <a:avLst/>
          </a:prstGeom>
        </p:spPr>
        <p:style>
          <a:lnRef idx="1">
            <a:schemeClr val="accent1"/>
          </a:lnRef>
          <a:fillRef idx="2">
            <a:schemeClr val="accent1"/>
          </a:fillRef>
          <a:effectRef idx="1">
            <a:schemeClr val="accent1"/>
          </a:effectRef>
          <a:fontRef idx="minor">
            <a:schemeClr val="dk1"/>
          </a:fontRef>
        </p:style>
        <p:txBody>
          <a:bodyPr lIns="93236" tIns="46618" rIns="93236" bIns="46618" rtlCol="0" anchor="ctr"/>
          <a:lstStyle/>
          <a:p>
            <a:pPr algn="ctr"/>
            <a:endParaRPr lang="en-US" sz="2447">
              <a:solidFill>
                <a:srgbClr val="505050"/>
              </a:solidFill>
            </a:endParaRPr>
          </a:p>
        </p:txBody>
      </p:sp>
    </p:spTree>
    <p:extLst>
      <p:ext uri="{BB962C8B-B14F-4D97-AF65-F5344CB8AC3E}">
        <p14:creationId xmlns:p14="http://schemas.microsoft.com/office/powerpoint/2010/main" val="243357252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4789003"/>
          </a:xfrm>
        </p:spPr>
        <p:txBody>
          <a:bodyPr/>
          <a:lstStyle/>
          <a:p>
            <a:r>
              <a:rPr lang="en-US" dirty="0" smtClean="0"/>
              <a:t>Site Mailbox overview</a:t>
            </a:r>
          </a:p>
          <a:p>
            <a:pPr marL="342900" lvl="1" indent="0">
              <a:buNone/>
            </a:pPr>
            <a:r>
              <a:rPr lang="en-US" dirty="0">
                <a:hlinkClick r:id="rId2"/>
              </a:rPr>
              <a:t>http://</a:t>
            </a:r>
            <a:r>
              <a:rPr lang="en-US" dirty="0" smtClean="0">
                <a:hlinkClick r:id="rId2"/>
              </a:rPr>
              <a:t>blogs.technet.com/b/exchange/archive/2012/08/22/site-mailboxes-in-the-new-office.aspx</a:t>
            </a:r>
            <a:endParaRPr lang="en-US" dirty="0" smtClean="0"/>
          </a:p>
          <a:p>
            <a:pPr lvl="1"/>
            <a:endParaRPr lang="en-US" dirty="0" smtClean="0"/>
          </a:p>
          <a:p>
            <a:r>
              <a:rPr lang="en-US" dirty="0" smtClean="0"/>
              <a:t>Automating Site Mailbox provisioning</a:t>
            </a:r>
          </a:p>
          <a:p>
            <a:pPr marL="342900" lvl="1" indent="0">
              <a:buNone/>
            </a:pPr>
            <a:r>
              <a:rPr lang="en-US" dirty="0">
                <a:hlinkClick r:id="rId3"/>
              </a:rPr>
              <a:t>http://</a:t>
            </a:r>
            <a:r>
              <a:rPr lang="en-US" dirty="0" smtClean="0">
                <a:hlinkClick r:id="rId3"/>
              </a:rPr>
              <a:t>blogs.msdn.com/b/uksharepoint/archive/2012/10/19/automating-site-mailboxes-in-sharepoint-2013-and-exchange-2013.aspx</a:t>
            </a:r>
            <a:endParaRPr lang="en-US" dirty="0" smtClean="0"/>
          </a:p>
          <a:p>
            <a:pPr lvl="1"/>
            <a:endParaRPr lang="en-US" dirty="0" smtClean="0"/>
          </a:p>
          <a:p>
            <a:r>
              <a:rPr lang="en-US" dirty="0" smtClean="0"/>
              <a:t>Setting up on-premise Site Mailboxes</a:t>
            </a:r>
          </a:p>
          <a:p>
            <a:pPr marL="342900" lvl="1" indent="0">
              <a:buNone/>
            </a:pPr>
            <a:r>
              <a:rPr lang="en-US" dirty="0" smtClean="0">
                <a:hlinkClick r:id="rId4"/>
              </a:rPr>
              <a:t>http</a:t>
            </a:r>
            <a:r>
              <a:rPr lang="en-US" dirty="0">
                <a:hlinkClick r:id="rId4"/>
              </a:rPr>
              <a:t>://technet.microsoft.com/en-us/library/jj552524(v=office.15).</a:t>
            </a:r>
            <a:r>
              <a:rPr lang="en-US" dirty="0" smtClean="0">
                <a:hlinkClick r:id="rId4"/>
              </a:rPr>
              <a:t>aspx</a:t>
            </a:r>
            <a:endParaRPr lang="en-US" dirty="0" smtClean="0"/>
          </a:p>
        </p:txBody>
      </p:sp>
      <p:sp>
        <p:nvSpPr>
          <p:cNvPr id="4" name="Title 3"/>
          <p:cNvSpPr>
            <a:spLocks noGrp="1"/>
          </p:cNvSpPr>
          <p:nvPr>
            <p:ph type="title"/>
          </p:nvPr>
        </p:nvSpPr>
        <p:spPr/>
        <p:txBody>
          <a:bodyPr/>
          <a:lstStyle/>
          <a:p>
            <a:r>
              <a:rPr lang="en-US" dirty="0" smtClean="0"/>
              <a:t>Useful links</a:t>
            </a:r>
            <a:endParaRPr lang="en-US" dirty="0"/>
          </a:p>
        </p:txBody>
      </p:sp>
    </p:spTree>
    <p:extLst>
      <p:ext uri="{BB962C8B-B14F-4D97-AF65-F5344CB8AC3E}">
        <p14:creationId xmlns:p14="http://schemas.microsoft.com/office/powerpoint/2010/main" val="88742211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Exchange </a:t>
            </a:r>
            <a:r>
              <a:rPr lang="en-US" dirty="0" err="1" smtClean="0"/>
              <a:t>Cmdlets</a:t>
            </a:r>
            <a:endParaRPr lang="en-US" dirty="0"/>
          </a:p>
        </p:txBody>
      </p:sp>
      <p:sp>
        <p:nvSpPr>
          <p:cNvPr id="3" name="Content Placeholder 2"/>
          <p:cNvSpPr>
            <a:spLocks noGrp="1"/>
          </p:cNvSpPr>
          <p:nvPr>
            <p:ph idx="4294967295"/>
          </p:nvPr>
        </p:nvSpPr>
        <p:spPr>
          <a:xfrm>
            <a:off x="624075" y="1632057"/>
            <a:ext cx="11188326" cy="5211544"/>
          </a:xfrm>
          <a:prstGeom prst="rect">
            <a:avLst/>
          </a:prstGeom>
        </p:spPr>
        <p:txBody>
          <a:bodyPr>
            <a:normAutofit fontScale="47500" lnSpcReduction="20000"/>
          </a:bodyPr>
          <a:lstStyle/>
          <a:p>
            <a:pPr marL="0" indent="0">
              <a:buNone/>
            </a:pPr>
            <a:r>
              <a:rPr lang="en-US" dirty="0" smtClean="0">
                <a:solidFill>
                  <a:schemeClr val="bg2"/>
                </a:solidFill>
              </a:rPr>
              <a:t>Site mailbox provisioning (get/set/new/remove)</a:t>
            </a:r>
          </a:p>
          <a:p>
            <a:r>
              <a:rPr lang="en-US" b="1" dirty="0" smtClean="0">
                <a:latin typeface="Courier New" panose="02070309020205020404" pitchFamily="49" charset="0"/>
                <a:cs typeface="Courier New" panose="02070309020205020404" pitchFamily="49" charset="0"/>
              </a:rPr>
              <a:t>Set-</a:t>
            </a:r>
            <a:r>
              <a:rPr lang="en-US" b="1" dirty="0" err="1" smtClean="0">
                <a:latin typeface="Courier New" panose="02070309020205020404" pitchFamily="49" charset="0"/>
                <a:cs typeface="Courier New" panose="02070309020205020404" pitchFamily="49" charset="0"/>
              </a:rPr>
              <a:t>SiteMailboxProvisioningPolicy</a:t>
            </a:r>
            <a:endParaRPr lang="en-US" b="1" dirty="0" smtClean="0">
              <a:latin typeface="Courier New" panose="02070309020205020404" pitchFamily="49" charset="0"/>
              <a:cs typeface="Courier New" panose="02070309020205020404" pitchFamily="49" charset="0"/>
            </a:endParaRPr>
          </a:p>
          <a:p>
            <a:r>
              <a:rPr lang="en-US" b="1" dirty="0" smtClean="0">
                <a:latin typeface="Courier New" panose="02070309020205020404" pitchFamily="49" charset="0"/>
                <a:cs typeface="Courier New" panose="02070309020205020404" pitchFamily="49" charset="0"/>
              </a:rPr>
              <a:t>Set-</a:t>
            </a:r>
            <a:r>
              <a:rPr lang="en-US" b="1" dirty="0" err="1" smtClean="0">
                <a:latin typeface="Courier New" panose="02070309020205020404" pitchFamily="49" charset="0"/>
                <a:cs typeface="Courier New" panose="02070309020205020404" pitchFamily="49" charset="0"/>
              </a:rPr>
              <a:t>OrganizationConfig</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SiteMailboxCreationURL</a:t>
            </a:r>
            <a:endParaRPr lang="en-US" dirty="0" smtClean="0">
              <a:latin typeface="Courier New" panose="02070309020205020404" pitchFamily="49" charset="0"/>
              <a:cs typeface="Courier New" panose="02070309020205020404" pitchFamily="49" charset="0"/>
            </a:endParaRPr>
          </a:p>
          <a:p>
            <a:r>
              <a:rPr lang="en-US" sz="2856" b="1" dirty="0">
                <a:latin typeface="Courier New" panose="02070309020205020404" pitchFamily="49" charset="0"/>
                <a:cs typeface="Courier New" panose="02070309020205020404" pitchFamily="49" charset="0"/>
              </a:rPr>
              <a:t>Set-</a:t>
            </a:r>
            <a:r>
              <a:rPr lang="en-US" sz="2856" b="1" dirty="0" err="1">
                <a:latin typeface="Courier New" panose="02070309020205020404" pitchFamily="49" charset="0"/>
                <a:cs typeface="Courier New" panose="02070309020205020404" pitchFamily="49" charset="0"/>
              </a:rPr>
              <a:t>MailboxDatabase</a:t>
            </a:r>
            <a:r>
              <a:rPr lang="en-US" sz="2856" dirty="0">
                <a:latin typeface="Courier New" panose="02070309020205020404" pitchFamily="49" charset="0"/>
                <a:cs typeface="Courier New" panose="02070309020205020404" pitchFamily="49" charset="0"/>
              </a:rPr>
              <a:t> –</a:t>
            </a:r>
            <a:r>
              <a:rPr lang="en-US" sz="2856" dirty="0" err="1">
                <a:latin typeface="Courier New" panose="02070309020205020404" pitchFamily="49" charset="0"/>
                <a:cs typeface="Courier New" panose="02070309020205020404" pitchFamily="49" charset="0"/>
              </a:rPr>
              <a:t>IsExcludedFromProvisioning</a:t>
            </a:r>
            <a:r>
              <a:rPr lang="en-US" sz="2856" dirty="0">
                <a:latin typeface="Courier New" panose="02070309020205020404" pitchFamily="49" charset="0"/>
                <a:cs typeface="Courier New" panose="02070309020205020404" pitchFamily="49" charset="0"/>
              </a:rPr>
              <a:t>:$true</a:t>
            </a:r>
          </a:p>
          <a:p>
            <a:r>
              <a:rPr lang="en-US" sz="2856" b="1" dirty="0">
                <a:latin typeface="Courier New" panose="02070309020205020404" pitchFamily="49" charset="0"/>
                <a:cs typeface="Courier New" panose="02070309020205020404" pitchFamily="49" charset="0"/>
              </a:rPr>
              <a:t>New-</a:t>
            </a:r>
            <a:r>
              <a:rPr lang="en-US" sz="2856" b="1" dirty="0" err="1">
                <a:latin typeface="Courier New" panose="02070309020205020404" pitchFamily="49" charset="0"/>
                <a:cs typeface="Courier New" panose="02070309020205020404" pitchFamily="49" charset="0"/>
              </a:rPr>
              <a:t>SiteMailbox</a:t>
            </a:r>
            <a:r>
              <a:rPr lang="en-US" sz="2856" dirty="0">
                <a:latin typeface="Courier New" panose="02070309020205020404" pitchFamily="49" charset="0"/>
                <a:cs typeface="Courier New" panose="02070309020205020404" pitchFamily="49" charset="0"/>
              </a:rPr>
              <a:t> –</a:t>
            </a:r>
            <a:r>
              <a:rPr lang="en-US" sz="2856" dirty="0" err="1">
                <a:latin typeface="Courier New" panose="02070309020205020404" pitchFamily="49" charset="0"/>
                <a:cs typeface="Courier New" panose="02070309020205020404" pitchFamily="49" charset="0"/>
              </a:rPr>
              <a:t>DisplayName</a:t>
            </a:r>
            <a:r>
              <a:rPr lang="en-US" sz="2856" dirty="0">
                <a:latin typeface="Courier New" panose="02070309020205020404" pitchFamily="49" charset="0"/>
                <a:cs typeface="Courier New" panose="02070309020205020404" pitchFamily="49" charset="0"/>
              </a:rPr>
              <a:t> –</a:t>
            </a:r>
            <a:r>
              <a:rPr lang="en-US" sz="2856" dirty="0" err="1">
                <a:latin typeface="Courier New" panose="02070309020205020404" pitchFamily="49" charset="0"/>
                <a:cs typeface="Courier New" panose="02070309020205020404" pitchFamily="49" charset="0"/>
              </a:rPr>
              <a:t>SharePointUrl</a:t>
            </a:r>
            <a:r>
              <a:rPr lang="en-US" sz="2856" dirty="0">
                <a:latin typeface="Courier New" panose="02070309020205020404" pitchFamily="49" charset="0"/>
                <a:cs typeface="Courier New" panose="02070309020205020404" pitchFamily="49" charset="0"/>
              </a:rPr>
              <a:t/>
            </a:r>
            <a:br>
              <a:rPr lang="en-US" sz="2856" dirty="0">
                <a:latin typeface="Courier New" panose="02070309020205020404" pitchFamily="49" charset="0"/>
                <a:cs typeface="Courier New" panose="02070309020205020404" pitchFamily="49" charset="0"/>
              </a:rPr>
            </a:br>
            <a:endParaRPr lang="en-US" dirty="0" smtClean="0">
              <a:latin typeface="Courier New" panose="02070309020205020404" pitchFamily="49" charset="0"/>
              <a:cs typeface="Courier New" panose="02070309020205020404" pitchFamily="49" charset="0"/>
            </a:endParaRPr>
          </a:p>
          <a:p>
            <a:pPr marL="0" indent="0">
              <a:buNone/>
            </a:pPr>
            <a:r>
              <a:rPr lang="en-US" dirty="0" smtClean="0">
                <a:solidFill>
                  <a:schemeClr val="bg2"/>
                </a:solidFill>
              </a:rPr>
              <a:t>Test Oauth</a:t>
            </a:r>
          </a:p>
          <a:p>
            <a:r>
              <a:rPr lang="en-US" b="1" dirty="0" smtClean="0">
                <a:latin typeface="Courier New" panose="02070309020205020404" pitchFamily="49" charset="0"/>
                <a:cs typeface="Courier New" panose="02070309020205020404" pitchFamily="49" charset="0"/>
              </a:rPr>
              <a:t>Test-</a:t>
            </a:r>
            <a:r>
              <a:rPr lang="en-US" b="1" dirty="0" err="1" smtClean="0">
                <a:latin typeface="Courier New" panose="02070309020205020404" pitchFamily="49" charset="0"/>
                <a:cs typeface="Courier New" panose="02070309020205020404" pitchFamily="49" charset="0"/>
              </a:rPr>
              <a:t>SiteMailbox</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sharepointurl</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UseAppTokenOnly</a:t>
            </a:r>
            <a:endParaRPr lang="en-US" dirty="0" smtClean="0">
              <a:latin typeface="Courier New" panose="02070309020205020404" pitchFamily="49" charset="0"/>
              <a:cs typeface="Courier New" panose="02070309020205020404" pitchFamily="49" charset="0"/>
            </a:endParaRPr>
          </a:p>
          <a:p>
            <a:r>
              <a:rPr lang="en-US" b="1" dirty="0" smtClean="0">
                <a:latin typeface="Courier New" panose="02070309020205020404" pitchFamily="49" charset="0"/>
                <a:cs typeface="Courier New" panose="02070309020205020404" pitchFamily="49" charset="0"/>
              </a:rPr>
              <a:t>Test-</a:t>
            </a:r>
            <a:r>
              <a:rPr lang="en-US" b="1" dirty="0" err="1" smtClean="0">
                <a:latin typeface="Courier New" panose="02070309020205020404" pitchFamily="49" charset="0"/>
                <a:cs typeface="Courier New" panose="02070309020205020404" pitchFamily="49" charset="0"/>
              </a:rPr>
              <a:t>SiteMailbox</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sharepointurl</a:t>
            </a:r>
            <a:r>
              <a:rPr lang="en-US" dirty="0" smtClean="0">
                <a:latin typeface="Courier New" panose="02070309020205020404" pitchFamily="49" charset="0"/>
                <a:cs typeface="Courier New" panose="02070309020205020404" pitchFamily="49" charset="0"/>
              </a:rPr>
              <a:t> </a:t>
            </a:r>
            <a:r>
              <a:rPr lang="en-US" sz="2754"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RequestorIdentity</a:t>
            </a:r>
            <a:r>
              <a:rPr lang="en-US" dirty="0" smtClean="0">
                <a:latin typeface="Courier New" panose="02070309020205020404" pitchFamily="49" charset="0"/>
                <a:cs typeface="Courier New" panose="02070309020205020404" pitchFamily="49" charset="0"/>
              </a:rPr>
              <a:t/>
            </a:r>
            <a:br>
              <a:rPr lang="en-US" dirty="0" smtClean="0">
                <a:latin typeface="Courier New" panose="02070309020205020404" pitchFamily="49" charset="0"/>
                <a:cs typeface="Courier New" panose="02070309020205020404" pitchFamily="49" charset="0"/>
              </a:rPr>
            </a:br>
            <a:endParaRPr lang="en-US" dirty="0" smtClean="0">
              <a:latin typeface="Courier New" panose="02070309020205020404" pitchFamily="49" charset="0"/>
              <a:cs typeface="Courier New" panose="02070309020205020404" pitchFamily="49" charset="0"/>
            </a:endParaRPr>
          </a:p>
          <a:p>
            <a:pPr marL="0" indent="0">
              <a:buNone/>
            </a:pPr>
            <a:r>
              <a:rPr lang="en-US" sz="2754" dirty="0">
                <a:solidFill>
                  <a:schemeClr val="bg2"/>
                </a:solidFill>
              </a:rPr>
              <a:t>Get sync status</a:t>
            </a:r>
          </a:p>
          <a:p>
            <a:r>
              <a:rPr lang="en-US" b="1" dirty="0" smtClean="0">
                <a:latin typeface="Courier New" panose="02070309020205020404" pitchFamily="49" charset="0"/>
                <a:cs typeface="Courier New" panose="02070309020205020404" pitchFamily="49" charset="0"/>
              </a:rPr>
              <a:t>Get-</a:t>
            </a:r>
            <a:r>
              <a:rPr lang="en-US" b="1" dirty="0" err="1" smtClean="0">
                <a:latin typeface="Courier New" panose="02070309020205020404" pitchFamily="49" charset="0"/>
                <a:cs typeface="Courier New" panose="02070309020205020404" pitchFamily="49" charset="0"/>
              </a:rPr>
              <a:t>SiteMailboxDiagnostics</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BypassOwnerCheck</a:t>
            </a:r>
            <a:endParaRPr lang="en-US" dirty="0" smtClean="0">
              <a:latin typeface="Courier New" panose="02070309020205020404" pitchFamily="49" charset="0"/>
              <a:cs typeface="Courier New" panose="02070309020205020404" pitchFamily="49" charset="0"/>
            </a:endParaRPr>
          </a:p>
          <a:p>
            <a:r>
              <a:rPr lang="en-US" b="1" dirty="0" smtClean="0">
                <a:latin typeface="Courier New" panose="02070309020205020404" pitchFamily="49" charset="0"/>
                <a:cs typeface="Courier New" panose="02070309020205020404" pitchFamily="49" charset="0"/>
              </a:rPr>
              <a:t>Update-</a:t>
            </a:r>
            <a:r>
              <a:rPr lang="en-US" b="1" dirty="0" err="1" smtClean="0">
                <a:latin typeface="Courier New" panose="02070309020205020404" pitchFamily="49" charset="0"/>
                <a:cs typeface="Courier New" panose="02070309020205020404" pitchFamily="49" charset="0"/>
              </a:rPr>
              <a:t>SiteMailbox</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BypassOwnerCheck</a:t>
            </a:r>
            <a:r>
              <a:rPr lang="en-US" dirty="0" smtClean="0">
                <a:latin typeface="Courier New" panose="02070309020205020404" pitchFamily="49" charset="0"/>
                <a:cs typeface="Courier New" panose="02070309020205020404" pitchFamily="49" charset="0"/>
              </a:rPr>
              <a:t/>
            </a:r>
            <a:br>
              <a:rPr lang="en-US" dirty="0" smtClean="0">
                <a:latin typeface="Courier New" panose="02070309020205020404" pitchFamily="49" charset="0"/>
                <a:cs typeface="Courier New" panose="02070309020205020404" pitchFamily="49" charset="0"/>
              </a:rPr>
            </a:br>
            <a:endParaRPr lang="en-US" dirty="0"/>
          </a:p>
          <a:p>
            <a:pPr marL="0" indent="0">
              <a:buNone/>
            </a:pPr>
            <a:r>
              <a:rPr lang="en-US" dirty="0" smtClean="0">
                <a:solidFill>
                  <a:schemeClr val="bg2"/>
                </a:solidFill>
              </a:rPr>
              <a:t>Link/unlink</a:t>
            </a:r>
          </a:p>
          <a:p>
            <a:r>
              <a:rPr lang="en-US" b="1" dirty="0" smtClean="0">
                <a:latin typeface="Courier New" panose="02070309020205020404" pitchFamily="49" charset="0"/>
                <a:cs typeface="Courier New" panose="02070309020205020404" pitchFamily="49" charset="0"/>
              </a:rPr>
              <a:t>Set-</a:t>
            </a:r>
            <a:r>
              <a:rPr lang="en-US" b="1" dirty="0" err="1" smtClean="0">
                <a:latin typeface="Courier New" panose="02070309020205020404" pitchFamily="49" charset="0"/>
                <a:cs typeface="Courier New" panose="02070309020205020404" pitchFamily="49" charset="0"/>
              </a:rPr>
              <a:t>SiteMailbox</a:t>
            </a:r>
            <a:r>
              <a:rPr lang="en-US" dirty="0" smtClean="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SharePointUrl</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null</a:t>
            </a:r>
          </a:p>
          <a:p>
            <a:r>
              <a:rPr lang="en-US" b="1" dirty="0" smtClean="0">
                <a:latin typeface="Courier New" panose="02070309020205020404" pitchFamily="49" charset="0"/>
                <a:cs typeface="Courier New" panose="02070309020205020404" pitchFamily="49" charset="0"/>
              </a:rPr>
              <a:t>Set-</a:t>
            </a:r>
            <a:r>
              <a:rPr lang="en-US" b="1" dirty="0" err="1" smtClean="0">
                <a:latin typeface="Courier New" panose="02070309020205020404" pitchFamily="49" charset="0"/>
                <a:cs typeface="Courier New" panose="02070309020205020404" pitchFamily="49" charset="0"/>
              </a:rPr>
              <a:t>SiteMailbox</a:t>
            </a:r>
            <a:r>
              <a:rPr lang="en-US" dirty="0" smtClean="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SharePointUrl</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hlinkClick r:id="rId2"/>
              </a:rPr>
              <a:t>http</a:t>
            </a:r>
            <a:r>
              <a:rPr lang="en-US" dirty="0">
                <a:latin typeface="Courier New" panose="02070309020205020404" pitchFamily="49" charset="0"/>
                <a:cs typeface="Courier New" panose="02070309020205020404" pitchFamily="49" charset="0"/>
                <a:hlinkClick r:id="rId2"/>
              </a:rPr>
              <a:t>://</a:t>
            </a:r>
            <a:r>
              <a:rPr lang="en-US" dirty="0" smtClean="0">
                <a:latin typeface="Courier New" panose="02070309020205020404" pitchFamily="49" charset="0"/>
                <a:cs typeface="Courier New" panose="02070309020205020404" pitchFamily="49" charset="0"/>
                <a:hlinkClick r:id="rId2"/>
              </a:rPr>
              <a:t>contoso.com/site1</a:t>
            </a:r>
            <a:r>
              <a:rPr lang="en-US" dirty="0" smtClean="0">
                <a:latin typeface="Courier New" panose="02070309020205020404" pitchFamily="49" charset="0"/>
                <a:cs typeface="Courier New" panose="02070309020205020404" pitchFamily="49" charset="0"/>
              </a:rPr>
              <a:t/>
            </a:r>
            <a:br>
              <a:rPr lang="en-US" dirty="0" smtClean="0">
                <a:latin typeface="Courier New" panose="02070309020205020404" pitchFamily="49" charset="0"/>
                <a:cs typeface="Courier New" panose="02070309020205020404" pitchFamily="49" charset="0"/>
              </a:rPr>
            </a:br>
            <a:endParaRPr lang="en-US" dirty="0" smtClean="0">
              <a:latin typeface="Courier New" panose="02070309020205020404" pitchFamily="49" charset="0"/>
              <a:cs typeface="Courier New" panose="02070309020205020404" pitchFamily="49" charset="0"/>
            </a:endParaRPr>
          </a:p>
          <a:p>
            <a:pPr marL="0" indent="0">
              <a:buNone/>
            </a:pPr>
            <a:r>
              <a:rPr lang="en-US" dirty="0" smtClean="0">
                <a:solidFill>
                  <a:schemeClr val="bg2"/>
                </a:solidFill>
              </a:rPr>
              <a:t>Remove site mailboxes that are marked for deletion</a:t>
            </a:r>
          </a:p>
          <a:p>
            <a:r>
              <a:rPr lang="en-US" b="1" dirty="0" smtClean="0">
                <a:latin typeface="Courier New" panose="02070309020205020404" pitchFamily="49" charset="0"/>
                <a:cs typeface="Courier New" panose="02070309020205020404" pitchFamily="49" charset="0"/>
              </a:rPr>
              <a:t>Get-Mailbox</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MDEL:* | </a:t>
            </a:r>
            <a:r>
              <a:rPr lang="en-US" b="1" dirty="0" smtClean="0">
                <a:latin typeface="Courier New" panose="02070309020205020404" pitchFamily="49" charset="0"/>
                <a:cs typeface="Courier New" panose="02070309020205020404" pitchFamily="49" charset="0"/>
              </a:rPr>
              <a:t>Remove-Mailbox</a:t>
            </a:r>
            <a:endParaRPr lang="en-US" b="1" dirty="0"/>
          </a:p>
        </p:txBody>
      </p:sp>
    </p:spTree>
    <p:extLst>
      <p:ext uri="{BB962C8B-B14F-4D97-AF65-F5344CB8AC3E}">
        <p14:creationId xmlns:p14="http://schemas.microsoft.com/office/powerpoint/2010/main" val="2507516063"/>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provision a Site Mailbox</a:t>
            </a:r>
            <a:endParaRPr lang="en-US" dirty="0"/>
          </a:p>
        </p:txBody>
      </p:sp>
      <p:sp>
        <p:nvSpPr>
          <p:cNvPr id="3" name="Text Placeholder 2"/>
          <p:cNvSpPr>
            <a:spLocks noGrp="1"/>
          </p:cNvSpPr>
          <p:nvPr>
            <p:ph idx="4294967295"/>
          </p:nvPr>
        </p:nvSpPr>
        <p:spPr>
          <a:xfrm>
            <a:off x="624075" y="1632056"/>
            <a:ext cx="11188326" cy="5141806"/>
          </a:xfrm>
          <a:prstGeom prst="rect">
            <a:avLst/>
          </a:prstGeom>
        </p:spPr>
        <p:txBody>
          <a:bodyPr>
            <a:normAutofit fontScale="55000" lnSpcReduction="20000"/>
          </a:bodyPr>
          <a:lstStyle/>
          <a:p>
            <a:pPr marL="0" indent="0">
              <a:buNone/>
            </a:pPr>
            <a:r>
              <a:rPr lang="en-US" dirty="0">
                <a:solidFill>
                  <a:schemeClr val="bg2"/>
                </a:solidFill>
              </a:rPr>
              <a:t>Out of the box – from SharePoint site</a:t>
            </a:r>
          </a:p>
          <a:p>
            <a:r>
              <a:rPr lang="en-US" dirty="0"/>
              <a:t>Users create a new site, ensure that it has members and owners</a:t>
            </a:r>
          </a:p>
          <a:p>
            <a:r>
              <a:rPr lang="en-US" dirty="0"/>
              <a:t>Site owner installs Site Mailbox </a:t>
            </a:r>
            <a:r>
              <a:rPr lang="en-US" dirty="0" smtClean="0"/>
              <a:t>app (the Site Mailbox app can also be found in SharePoint apps)</a:t>
            </a:r>
            <a:endParaRPr lang="en-US" dirty="0"/>
          </a:p>
          <a:p>
            <a:r>
              <a:rPr lang="en-US" dirty="0"/>
              <a:t>Any user who clicks on the app will kick off provisioning of the Site Mailbox</a:t>
            </a:r>
          </a:p>
          <a:p>
            <a:endParaRPr lang="en-US" dirty="0"/>
          </a:p>
          <a:p>
            <a:pPr marL="0" indent="0">
              <a:buNone/>
            </a:pPr>
            <a:r>
              <a:rPr lang="en-US" dirty="0">
                <a:solidFill>
                  <a:schemeClr val="bg2"/>
                </a:solidFill>
              </a:rPr>
              <a:t>Customized self service provisioning from Outlook</a:t>
            </a:r>
          </a:p>
          <a:p>
            <a:r>
              <a:rPr lang="en-US" dirty="0"/>
              <a:t>Outlook can be pointed to a URL that points to the generic self-service provisioning page (</a:t>
            </a:r>
            <a:r>
              <a:rPr lang="en-US" dirty="0">
                <a:latin typeface="Courier New" panose="02070309020205020404" pitchFamily="49" charset="0"/>
                <a:cs typeface="Courier New" panose="02070309020205020404" pitchFamily="49" charset="0"/>
              </a:rPr>
              <a:t>…/_layouts/15/</a:t>
            </a:r>
            <a:r>
              <a:rPr lang="en-US" dirty="0" err="1">
                <a:latin typeface="Courier New" panose="02070309020205020404" pitchFamily="49" charset="0"/>
                <a:cs typeface="Courier New" panose="02070309020205020404" pitchFamily="49" charset="0"/>
              </a:rPr>
              <a:t>SelfServiceCreate.aspx?Context</a:t>
            </a:r>
            <a:r>
              <a:rPr lang="en-US" dirty="0">
                <a:latin typeface="Courier New" panose="02070309020205020404" pitchFamily="49" charset="0"/>
                <a:cs typeface="Courier New" panose="02070309020205020404" pitchFamily="49" charset="0"/>
              </a:rPr>
              <a:t>=Site</a:t>
            </a:r>
            <a:r>
              <a:rPr lang="en-US" dirty="0"/>
              <a:t>) for sites or a customized page that also installs the site mailbox </a:t>
            </a:r>
            <a:r>
              <a:rPr lang="en-US" dirty="0" smtClean="0"/>
              <a:t>app</a:t>
            </a:r>
            <a:r>
              <a:rPr lang="en-US" dirty="0"/>
              <a:t/>
            </a:r>
            <a:br>
              <a:rPr lang="en-US" dirty="0"/>
            </a:br>
            <a:r>
              <a:rPr lang="en-US" dirty="0">
                <a:latin typeface="Courier New" panose="02070309020205020404" pitchFamily="49" charset="0"/>
                <a:cs typeface="Courier New" panose="02070309020205020404" pitchFamily="49" charset="0"/>
              </a:rPr>
              <a:t>Set/Get-</a:t>
            </a:r>
            <a:r>
              <a:rPr lang="en-US" dirty="0" err="1">
                <a:latin typeface="Courier New" panose="02070309020205020404" pitchFamily="49" charset="0"/>
                <a:cs typeface="Courier New" panose="02070309020205020404" pitchFamily="49" charset="0"/>
              </a:rPr>
              <a:t>OrganizationConfig</a:t>
            </a:r>
            <a:r>
              <a:rPr lang="en-US" dirty="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SiteMailboxCreationURL</a:t>
            </a:r>
            <a:r>
              <a:rPr lang="en-US" dirty="0" smtClean="0">
                <a:latin typeface="Courier New" panose="02070309020205020404" pitchFamily="49" charset="0"/>
                <a:cs typeface="Courier New" panose="02070309020205020404" pitchFamily="49" charset="0"/>
              </a:rPr>
              <a:t> “http://contoso.com/NewSites.aspx”</a:t>
            </a:r>
            <a:endParaRPr lang="en-US" dirty="0">
              <a:latin typeface="Courier New" panose="02070309020205020404" pitchFamily="49" charset="0"/>
              <a:cs typeface="Courier New" panose="02070309020205020404" pitchFamily="49" charset="0"/>
            </a:endParaRPr>
          </a:p>
          <a:p>
            <a:endParaRPr lang="en-US" dirty="0"/>
          </a:p>
          <a:p>
            <a:pPr marL="0" indent="0">
              <a:buNone/>
            </a:pPr>
            <a:r>
              <a:rPr lang="en-US" dirty="0">
                <a:solidFill>
                  <a:schemeClr val="bg2"/>
                </a:solidFill>
              </a:rPr>
              <a:t>Creating SMs with provisioning systems</a:t>
            </a:r>
          </a:p>
          <a:p>
            <a:r>
              <a:rPr lang="en-US" dirty="0"/>
              <a:t>Automated provisioning systems can create the SharePoint site and install the Site Mailbox app</a:t>
            </a:r>
          </a:p>
          <a:p>
            <a:r>
              <a:rPr lang="en-US" dirty="0"/>
              <a:t>After that they will create a new Site Mailbox and  link it to the SharePoint site</a:t>
            </a:r>
            <a:br>
              <a:rPr lang="en-US" dirty="0"/>
            </a:br>
            <a:r>
              <a:rPr lang="en-US" sz="2652" dirty="0">
                <a:latin typeface="Courier New" panose="02070309020205020404" pitchFamily="49" charset="0"/>
                <a:cs typeface="Courier New" panose="02070309020205020404" pitchFamily="49" charset="0"/>
              </a:rPr>
              <a:t>New-</a:t>
            </a:r>
            <a:r>
              <a:rPr lang="en-US" sz="2652" dirty="0" err="1">
                <a:latin typeface="Courier New" panose="02070309020205020404" pitchFamily="49" charset="0"/>
                <a:cs typeface="Courier New" panose="02070309020205020404" pitchFamily="49" charset="0"/>
              </a:rPr>
              <a:t>SiteMailbox</a:t>
            </a:r>
            <a:r>
              <a:rPr lang="en-US" sz="2652" dirty="0">
                <a:latin typeface="Courier New" panose="02070309020205020404" pitchFamily="49" charset="0"/>
                <a:cs typeface="Courier New" panose="02070309020205020404" pitchFamily="49" charset="0"/>
              </a:rPr>
              <a:t> –</a:t>
            </a:r>
            <a:r>
              <a:rPr lang="en-US" sz="2652" dirty="0" err="1">
                <a:latin typeface="Courier New" panose="02070309020205020404" pitchFamily="49" charset="0"/>
                <a:cs typeface="Courier New" panose="02070309020205020404" pitchFamily="49" charset="0"/>
              </a:rPr>
              <a:t>DisplayName</a:t>
            </a:r>
            <a:r>
              <a:rPr lang="en-US" sz="2652" dirty="0">
                <a:latin typeface="Courier New" panose="02070309020205020404" pitchFamily="49" charset="0"/>
                <a:cs typeface="Courier New" panose="02070309020205020404" pitchFamily="49" charset="0"/>
              </a:rPr>
              <a:t> “Matter CS85001“ –</a:t>
            </a:r>
            <a:r>
              <a:rPr lang="en-US" sz="2652" dirty="0" err="1">
                <a:latin typeface="Courier New" panose="02070309020205020404" pitchFamily="49" charset="0"/>
                <a:cs typeface="Courier New" panose="02070309020205020404" pitchFamily="49" charset="0"/>
              </a:rPr>
              <a:t>SharePointUrl</a:t>
            </a:r>
            <a:r>
              <a:rPr lang="en-US" sz="2652" dirty="0">
                <a:latin typeface="Courier New" panose="02070309020205020404" pitchFamily="49" charset="0"/>
                <a:cs typeface="Courier New" panose="02070309020205020404" pitchFamily="49" charset="0"/>
              </a:rPr>
              <a:t> "http://sites/CS85001"</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51302662"/>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Site Mailbox provisioning</a:t>
            </a:r>
            <a:endParaRPr lang="en-US" dirty="0"/>
          </a:p>
        </p:txBody>
      </p:sp>
      <p:sp>
        <p:nvSpPr>
          <p:cNvPr id="41" name="TextBox 40"/>
          <p:cNvSpPr txBox="1"/>
          <p:nvPr/>
        </p:nvSpPr>
        <p:spPr>
          <a:xfrm>
            <a:off x="848532" y="1593705"/>
            <a:ext cx="1303578" cy="382178"/>
          </a:xfrm>
          <a:prstGeom prst="rect">
            <a:avLst/>
          </a:prstGeom>
          <a:noFill/>
        </p:spPr>
        <p:txBody>
          <a:bodyPr wrap="square" rtlCol="0">
            <a:spAutoFit/>
          </a:bodyPr>
          <a:lstStyle/>
          <a:p>
            <a:pPr algn="ctr" defTabSz="932317"/>
            <a:r>
              <a:rPr lang="en-US" sz="1835" dirty="0">
                <a:solidFill>
                  <a:srgbClr val="ED7D31"/>
                </a:solidFill>
                <a:latin typeface="Calibri"/>
              </a:rPr>
              <a:t>SharePoint</a:t>
            </a:r>
          </a:p>
        </p:txBody>
      </p:sp>
      <p:sp>
        <p:nvSpPr>
          <p:cNvPr id="42" name="TextBox 41"/>
          <p:cNvSpPr txBox="1"/>
          <p:nvPr/>
        </p:nvSpPr>
        <p:spPr>
          <a:xfrm>
            <a:off x="5156383" y="1593698"/>
            <a:ext cx="1942418" cy="382178"/>
          </a:xfrm>
          <a:prstGeom prst="rect">
            <a:avLst/>
          </a:prstGeom>
          <a:noFill/>
        </p:spPr>
        <p:txBody>
          <a:bodyPr wrap="square" rtlCol="0">
            <a:spAutoFit/>
          </a:bodyPr>
          <a:lstStyle/>
          <a:p>
            <a:pPr algn="ctr" defTabSz="932317"/>
            <a:r>
              <a:rPr lang="en-US" sz="1835" dirty="0">
                <a:solidFill>
                  <a:srgbClr val="ED7D31"/>
                </a:solidFill>
                <a:latin typeface="Calibri"/>
              </a:rPr>
              <a:t>Exchange/ECP</a:t>
            </a:r>
          </a:p>
        </p:txBody>
      </p:sp>
      <p:cxnSp>
        <p:nvCxnSpPr>
          <p:cNvPr id="43" name="Straight Connector 42"/>
          <p:cNvCxnSpPr/>
          <p:nvPr/>
        </p:nvCxnSpPr>
        <p:spPr>
          <a:xfrm>
            <a:off x="1504643" y="2008088"/>
            <a:ext cx="0" cy="4575458"/>
          </a:xfrm>
          <a:prstGeom prst="line">
            <a:avLst/>
          </a:prstGeom>
          <a:noFill/>
          <a:ln w="19050" cap="flat" cmpd="sng" algn="ctr">
            <a:solidFill>
              <a:srgbClr val="ED7D31"/>
            </a:solidFill>
            <a:prstDash val="solid"/>
          </a:ln>
          <a:effectLst/>
        </p:spPr>
      </p:cxnSp>
      <p:cxnSp>
        <p:nvCxnSpPr>
          <p:cNvPr id="44" name="Straight Connector 43"/>
          <p:cNvCxnSpPr/>
          <p:nvPr/>
        </p:nvCxnSpPr>
        <p:spPr>
          <a:xfrm>
            <a:off x="6131914" y="2008083"/>
            <a:ext cx="0" cy="4575463"/>
          </a:xfrm>
          <a:prstGeom prst="line">
            <a:avLst/>
          </a:prstGeom>
          <a:noFill/>
          <a:ln w="19050" cap="flat" cmpd="sng" algn="ctr">
            <a:solidFill>
              <a:srgbClr val="ED7D31"/>
            </a:solidFill>
            <a:prstDash val="solid"/>
          </a:ln>
          <a:effectLst/>
        </p:spPr>
      </p:cxnSp>
      <p:cxnSp>
        <p:nvCxnSpPr>
          <p:cNvPr id="45" name="Straight Connector 44"/>
          <p:cNvCxnSpPr/>
          <p:nvPr/>
        </p:nvCxnSpPr>
        <p:spPr>
          <a:xfrm>
            <a:off x="10759185" y="2008078"/>
            <a:ext cx="0" cy="4575468"/>
          </a:xfrm>
          <a:prstGeom prst="line">
            <a:avLst/>
          </a:prstGeom>
          <a:noFill/>
          <a:ln w="19050" cap="flat" cmpd="sng" algn="ctr">
            <a:solidFill>
              <a:srgbClr val="ED7D31"/>
            </a:solidFill>
            <a:prstDash val="solid"/>
          </a:ln>
          <a:effectLst/>
        </p:spPr>
      </p:cxnSp>
      <p:sp>
        <p:nvSpPr>
          <p:cNvPr id="46" name="TextBox 45"/>
          <p:cNvSpPr txBox="1"/>
          <p:nvPr/>
        </p:nvSpPr>
        <p:spPr>
          <a:xfrm>
            <a:off x="10103074" y="1593692"/>
            <a:ext cx="1303578" cy="382178"/>
          </a:xfrm>
          <a:prstGeom prst="rect">
            <a:avLst/>
          </a:prstGeom>
          <a:noFill/>
        </p:spPr>
        <p:txBody>
          <a:bodyPr wrap="square" rtlCol="0">
            <a:spAutoFit/>
          </a:bodyPr>
          <a:lstStyle/>
          <a:p>
            <a:pPr algn="ctr" defTabSz="932317"/>
            <a:r>
              <a:rPr lang="en-US" sz="1835" dirty="0">
                <a:solidFill>
                  <a:srgbClr val="ED7D31"/>
                </a:solidFill>
                <a:latin typeface="Calibri"/>
              </a:rPr>
              <a:t>Outlook</a:t>
            </a:r>
          </a:p>
        </p:txBody>
      </p:sp>
      <p:cxnSp>
        <p:nvCxnSpPr>
          <p:cNvPr id="47" name="Straight Arrow Connector 46"/>
          <p:cNvCxnSpPr/>
          <p:nvPr/>
        </p:nvCxnSpPr>
        <p:spPr>
          <a:xfrm flipH="1">
            <a:off x="1500320" y="3893820"/>
            <a:ext cx="4627271" cy="0"/>
          </a:xfrm>
          <a:prstGeom prst="straightConnector1">
            <a:avLst/>
          </a:prstGeom>
          <a:noFill/>
          <a:ln w="12700" cap="flat" cmpd="sng" algn="ctr">
            <a:solidFill>
              <a:srgbClr val="5B9BD5"/>
            </a:solidFill>
            <a:prstDash val="solid"/>
            <a:tailEnd type="arrow"/>
          </a:ln>
          <a:effectLst/>
        </p:spPr>
      </p:cxnSp>
      <p:sp>
        <p:nvSpPr>
          <p:cNvPr id="48" name="TextBox 47"/>
          <p:cNvSpPr txBox="1"/>
          <p:nvPr/>
        </p:nvSpPr>
        <p:spPr>
          <a:xfrm>
            <a:off x="2154394" y="3418996"/>
            <a:ext cx="2874769" cy="478442"/>
          </a:xfrm>
          <a:prstGeom prst="rect">
            <a:avLst/>
          </a:prstGeom>
          <a:noFill/>
        </p:spPr>
        <p:txBody>
          <a:bodyPr wrap="none" rtlCol="0">
            <a:spAutoFit/>
          </a:bodyPr>
          <a:lstStyle/>
          <a:p>
            <a:pPr algn="ctr" defTabSz="932317"/>
            <a:r>
              <a:rPr lang="en-US" sz="1224" dirty="0">
                <a:solidFill>
                  <a:srgbClr val="4472C4"/>
                </a:solidFill>
                <a:latin typeface="Calibri"/>
              </a:rPr>
              <a:t>Check whether SM app is installed on site</a:t>
            </a:r>
          </a:p>
          <a:p>
            <a:pPr algn="ctr" defTabSz="932317"/>
            <a:r>
              <a:rPr lang="en-US" sz="1224" dirty="0">
                <a:solidFill>
                  <a:srgbClr val="4472C4"/>
                </a:solidFill>
                <a:latin typeface="Calibri"/>
              </a:rPr>
              <a:t>REST, as EX app principle</a:t>
            </a:r>
          </a:p>
        </p:txBody>
      </p:sp>
      <p:cxnSp>
        <p:nvCxnSpPr>
          <p:cNvPr id="49" name="Straight Arrow Connector 48"/>
          <p:cNvCxnSpPr/>
          <p:nvPr/>
        </p:nvCxnSpPr>
        <p:spPr>
          <a:xfrm flipH="1">
            <a:off x="1500320" y="5741341"/>
            <a:ext cx="4627271" cy="0"/>
          </a:xfrm>
          <a:prstGeom prst="straightConnector1">
            <a:avLst/>
          </a:prstGeom>
          <a:noFill/>
          <a:ln w="12700" cap="flat" cmpd="sng" algn="ctr">
            <a:solidFill>
              <a:srgbClr val="5B9BD5"/>
            </a:solidFill>
            <a:prstDash val="solid"/>
            <a:tailEnd type="arrow"/>
          </a:ln>
          <a:effectLst/>
        </p:spPr>
      </p:cxnSp>
      <p:sp>
        <p:nvSpPr>
          <p:cNvPr id="50" name="TextBox 49"/>
          <p:cNvSpPr txBox="1"/>
          <p:nvPr/>
        </p:nvSpPr>
        <p:spPr>
          <a:xfrm>
            <a:off x="1807782" y="5257884"/>
            <a:ext cx="3913332" cy="478442"/>
          </a:xfrm>
          <a:prstGeom prst="rect">
            <a:avLst/>
          </a:prstGeom>
          <a:noFill/>
        </p:spPr>
        <p:txBody>
          <a:bodyPr wrap="none" rtlCol="0">
            <a:spAutoFit/>
          </a:bodyPr>
          <a:lstStyle/>
          <a:p>
            <a:pPr algn="ctr" defTabSz="932317"/>
            <a:r>
              <a:rPr lang="en-US" sz="1224" dirty="0">
                <a:solidFill>
                  <a:srgbClr val="4472C4"/>
                </a:solidFill>
                <a:latin typeface="Calibri"/>
              </a:rPr>
              <a:t>Set original SP URL, SM email address in site property bag</a:t>
            </a:r>
          </a:p>
          <a:p>
            <a:pPr algn="ctr" defTabSz="932317"/>
            <a:r>
              <a:rPr lang="en-US" sz="1224" dirty="0">
                <a:solidFill>
                  <a:srgbClr val="4472C4"/>
                </a:solidFill>
                <a:latin typeface="Calibri"/>
              </a:rPr>
              <a:t>REST, as EX app principle</a:t>
            </a:r>
          </a:p>
        </p:txBody>
      </p:sp>
      <p:cxnSp>
        <p:nvCxnSpPr>
          <p:cNvPr id="51" name="Straight Arrow Connector 50"/>
          <p:cNvCxnSpPr/>
          <p:nvPr/>
        </p:nvCxnSpPr>
        <p:spPr>
          <a:xfrm flipH="1">
            <a:off x="1500314" y="4049213"/>
            <a:ext cx="4627271" cy="0"/>
          </a:xfrm>
          <a:prstGeom prst="straightConnector1">
            <a:avLst/>
          </a:prstGeom>
          <a:noFill/>
          <a:ln w="12700" cap="flat" cmpd="sng" algn="ctr">
            <a:solidFill>
              <a:srgbClr val="5B9BD5"/>
            </a:solidFill>
            <a:prstDash val="solid"/>
            <a:headEnd type="arrow" w="med" len="med"/>
            <a:tailEnd type="none" w="med" len="med"/>
          </a:ln>
          <a:effectLst/>
        </p:spPr>
      </p:cxnSp>
      <p:sp>
        <p:nvSpPr>
          <p:cNvPr id="52" name="TextBox 51"/>
          <p:cNvSpPr txBox="1"/>
          <p:nvPr/>
        </p:nvSpPr>
        <p:spPr>
          <a:xfrm>
            <a:off x="2419420" y="1754618"/>
            <a:ext cx="2348980" cy="478442"/>
          </a:xfrm>
          <a:prstGeom prst="rect">
            <a:avLst/>
          </a:prstGeom>
          <a:noFill/>
        </p:spPr>
        <p:txBody>
          <a:bodyPr wrap="none" rtlCol="0">
            <a:spAutoFit/>
          </a:bodyPr>
          <a:lstStyle>
            <a:defPPr>
              <a:defRPr lang="en-US"/>
            </a:defPPr>
            <a:lvl1pPr algn="ctr" defTabSz="914126">
              <a:defRPr sz="1200">
                <a:solidFill>
                  <a:srgbClr val="4472C4"/>
                </a:solidFill>
                <a:latin typeface="Calibri"/>
              </a:defRPr>
            </a:lvl1pPr>
          </a:lstStyle>
          <a:p>
            <a:r>
              <a:rPr lang="en-US" sz="1224" dirty="0"/>
              <a:t>Get ECP endpoints for target </a:t>
            </a:r>
            <a:r>
              <a:rPr lang="en-US" sz="1224" dirty="0" err="1"/>
              <a:t>mbx</a:t>
            </a:r>
            <a:endParaRPr lang="en-US" sz="1224" dirty="0"/>
          </a:p>
          <a:p>
            <a:r>
              <a:rPr lang="en-US" sz="1224" dirty="0"/>
              <a:t>EWS, as SP app principle</a:t>
            </a:r>
          </a:p>
        </p:txBody>
      </p:sp>
      <p:cxnSp>
        <p:nvCxnSpPr>
          <p:cNvPr id="53" name="Straight Arrow Connector 52"/>
          <p:cNvCxnSpPr/>
          <p:nvPr/>
        </p:nvCxnSpPr>
        <p:spPr>
          <a:xfrm flipH="1">
            <a:off x="1502443" y="2265393"/>
            <a:ext cx="4627271" cy="0"/>
          </a:xfrm>
          <a:prstGeom prst="straightConnector1">
            <a:avLst/>
          </a:prstGeom>
          <a:noFill/>
          <a:ln w="12700" cap="flat" cmpd="sng" algn="ctr">
            <a:solidFill>
              <a:srgbClr val="5B9BD5"/>
            </a:solidFill>
            <a:prstDash val="solid"/>
            <a:headEnd type="arrow" w="med" len="med"/>
            <a:tailEnd type="none" w="med" len="med"/>
          </a:ln>
          <a:effectLst/>
        </p:spPr>
      </p:cxnSp>
      <p:sp>
        <p:nvSpPr>
          <p:cNvPr id="54" name="TextBox 53"/>
          <p:cNvSpPr txBox="1"/>
          <p:nvPr/>
        </p:nvSpPr>
        <p:spPr>
          <a:xfrm>
            <a:off x="2053016" y="2654929"/>
            <a:ext cx="3086065" cy="478442"/>
          </a:xfrm>
          <a:prstGeom prst="rect">
            <a:avLst/>
          </a:prstGeom>
          <a:noFill/>
        </p:spPr>
        <p:txBody>
          <a:bodyPr wrap="none" rtlCol="0">
            <a:spAutoFit/>
          </a:bodyPr>
          <a:lstStyle/>
          <a:p>
            <a:pPr algn="ctr" defTabSz="932317"/>
            <a:r>
              <a:rPr lang="en-US" sz="1224" dirty="0">
                <a:solidFill>
                  <a:srgbClr val="70AD47"/>
                </a:solidFill>
                <a:latin typeface="Calibri"/>
              </a:rPr>
              <a:t>Open ECP user session for provisioning  flow </a:t>
            </a:r>
            <a:br>
              <a:rPr lang="en-US" sz="1224" dirty="0">
                <a:solidFill>
                  <a:srgbClr val="70AD47"/>
                </a:solidFill>
                <a:latin typeface="Calibri"/>
              </a:rPr>
            </a:br>
            <a:r>
              <a:rPr lang="en-US" sz="1224" dirty="0">
                <a:solidFill>
                  <a:srgbClr val="70AD47"/>
                </a:solidFill>
                <a:latin typeface="Calibri"/>
              </a:rPr>
              <a:t>(URL and site name provided with URL)</a:t>
            </a:r>
          </a:p>
        </p:txBody>
      </p:sp>
      <p:cxnSp>
        <p:nvCxnSpPr>
          <p:cNvPr id="55" name="Straight Arrow Connector 54"/>
          <p:cNvCxnSpPr/>
          <p:nvPr/>
        </p:nvCxnSpPr>
        <p:spPr>
          <a:xfrm flipH="1">
            <a:off x="1504572" y="3182969"/>
            <a:ext cx="4627271" cy="0"/>
          </a:xfrm>
          <a:prstGeom prst="straightConnector1">
            <a:avLst/>
          </a:prstGeom>
          <a:noFill/>
          <a:ln w="12700" cap="flat" cmpd="sng" algn="ctr">
            <a:solidFill>
              <a:srgbClr val="70AD47"/>
            </a:solidFill>
            <a:prstDash val="solid"/>
            <a:headEnd type="arrow" w="med" len="med"/>
            <a:tailEnd type="none" w="med" len="med"/>
          </a:ln>
          <a:effectLst/>
        </p:spPr>
      </p:cxnSp>
      <p:sp>
        <p:nvSpPr>
          <p:cNvPr id="56" name="TextBox 55"/>
          <p:cNvSpPr txBox="1"/>
          <p:nvPr/>
        </p:nvSpPr>
        <p:spPr>
          <a:xfrm>
            <a:off x="2474463" y="6227166"/>
            <a:ext cx="2243169" cy="286306"/>
          </a:xfrm>
          <a:prstGeom prst="rect">
            <a:avLst/>
          </a:prstGeom>
          <a:noFill/>
        </p:spPr>
        <p:txBody>
          <a:bodyPr wrap="none" rtlCol="0">
            <a:spAutoFit/>
          </a:bodyPr>
          <a:lstStyle/>
          <a:p>
            <a:pPr algn="ctr" defTabSz="932317"/>
            <a:r>
              <a:rPr lang="en-US" sz="1224" dirty="0">
                <a:solidFill>
                  <a:srgbClr val="70AD47"/>
                </a:solidFill>
                <a:latin typeface="Calibri"/>
              </a:rPr>
              <a:t>Redirect back to SharePoint site</a:t>
            </a:r>
          </a:p>
        </p:txBody>
      </p:sp>
      <p:cxnSp>
        <p:nvCxnSpPr>
          <p:cNvPr id="57" name="Straight Arrow Connector 56"/>
          <p:cNvCxnSpPr/>
          <p:nvPr/>
        </p:nvCxnSpPr>
        <p:spPr>
          <a:xfrm flipH="1">
            <a:off x="1504566" y="6508488"/>
            <a:ext cx="4627271" cy="0"/>
          </a:xfrm>
          <a:prstGeom prst="straightConnector1">
            <a:avLst/>
          </a:prstGeom>
          <a:noFill/>
          <a:ln w="12700" cap="flat" cmpd="sng" algn="ctr">
            <a:solidFill>
              <a:srgbClr val="70AD47"/>
            </a:solidFill>
            <a:prstDash val="solid"/>
            <a:headEnd type="none" w="med" len="med"/>
            <a:tailEnd type="arrow" w="med" len="med"/>
          </a:ln>
          <a:effectLst/>
        </p:spPr>
      </p:cxnSp>
      <p:cxnSp>
        <p:nvCxnSpPr>
          <p:cNvPr id="64" name="Straight Arrow Connector 63"/>
          <p:cNvCxnSpPr/>
          <p:nvPr/>
        </p:nvCxnSpPr>
        <p:spPr>
          <a:xfrm flipH="1">
            <a:off x="1502437" y="2420786"/>
            <a:ext cx="4627271" cy="0"/>
          </a:xfrm>
          <a:prstGeom prst="straightConnector1">
            <a:avLst/>
          </a:prstGeom>
          <a:noFill/>
          <a:ln w="12700" cap="flat" cmpd="sng" algn="ctr">
            <a:solidFill>
              <a:srgbClr val="5B9BD5"/>
            </a:solidFill>
            <a:prstDash val="solid"/>
            <a:tailEnd type="arrow"/>
          </a:ln>
          <a:effectLst/>
        </p:spPr>
      </p:cxnSp>
      <p:cxnSp>
        <p:nvCxnSpPr>
          <p:cNvPr id="65" name="Straight Arrow Connector 64"/>
          <p:cNvCxnSpPr/>
          <p:nvPr/>
        </p:nvCxnSpPr>
        <p:spPr>
          <a:xfrm flipH="1">
            <a:off x="1491680" y="4783045"/>
            <a:ext cx="4627271" cy="0"/>
          </a:xfrm>
          <a:prstGeom prst="straightConnector1">
            <a:avLst/>
          </a:prstGeom>
          <a:noFill/>
          <a:ln w="12700" cap="flat" cmpd="sng" algn="ctr">
            <a:solidFill>
              <a:srgbClr val="5B9BD5"/>
            </a:solidFill>
            <a:prstDash val="solid"/>
            <a:tailEnd type="arrow"/>
          </a:ln>
          <a:effectLst/>
        </p:spPr>
      </p:cxnSp>
      <p:sp>
        <p:nvSpPr>
          <p:cNvPr id="66" name="TextBox 65"/>
          <p:cNvSpPr txBox="1"/>
          <p:nvPr/>
        </p:nvSpPr>
        <p:spPr>
          <a:xfrm>
            <a:off x="1809743" y="4308220"/>
            <a:ext cx="3961202" cy="478442"/>
          </a:xfrm>
          <a:prstGeom prst="rect">
            <a:avLst/>
          </a:prstGeom>
          <a:noFill/>
        </p:spPr>
        <p:txBody>
          <a:bodyPr wrap="none" rtlCol="0">
            <a:spAutoFit/>
          </a:bodyPr>
          <a:lstStyle/>
          <a:p>
            <a:pPr algn="ctr" defTabSz="932317"/>
            <a:r>
              <a:rPr lang="en-US" sz="1224" dirty="0">
                <a:solidFill>
                  <a:srgbClr val="4472C4"/>
                </a:solidFill>
                <a:latin typeface="Calibri"/>
              </a:rPr>
              <a:t>Get SP URL, check whether there is already a SM email set</a:t>
            </a:r>
          </a:p>
          <a:p>
            <a:pPr algn="ctr" defTabSz="932317"/>
            <a:r>
              <a:rPr lang="en-US" sz="1224" dirty="0">
                <a:solidFill>
                  <a:srgbClr val="4472C4"/>
                </a:solidFill>
                <a:latin typeface="Calibri"/>
              </a:rPr>
              <a:t>REST, as EX app principle</a:t>
            </a:r>
          </a:p>
        </p:txBody>
      </p:sp>
      <p:cxnSp>
        <p:nvCxnSpPr>
          <p:cNvPr id="67" name="Straight Arrow Connector 66"/>
          <p:cNvCxnSpPr/>
          <p:nvPr/>
        </p:nvCxnSpPr>
        <p:spPr>
          <a:xfrm flipH="1">
            <a:off x="1500307" y="4938438"/>
            <a:ext cx="4627271" cy="0"/>
          </a:xfrm>
          <a:prstGeom prst="straightConnector1">
            <a:avLst/>
          </a:prstGeom>
          <a:noFill/>
          <a:ln w="12700" cap="flat" cmpd="sng" algn="ctr">
            <a:solidFill>
              <a:srgbClr val="5B9BD5"/>
            </a:solidFill>
            <a:prstDash val="solid"/>
            <a:headEnd type="arrow" w="med" len="med"/>
            <a:tailEnd type="none" w="med" len="med"/>
          </a:ln>
          <a:effectLst/>
        </p:spPr>
      </p:cxnSp>
      <p:sp>
        <p:nvSpPr>
          <p:cNvPr id="68" name="Right Brace 67"/>
          <p:cNvSpPr/>
          <p:nvPr/>
        </p:nvSpPr>
        <p:spPr>
          <a:xfrm>
            <a:off x="6736216" y="2141886"/>
            <a:ext cx="250356" cy="1199410"/>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69" name="TextBox 68"/>
          <p:cNvSpPr txBox="1"/>
          <p:nvPr/>
        </p:nvSpPr>
        <p:spPr>
          <a:xfrm>
            <a:off x="7098801" y="2598188"/>
            <a:ext cx="1654861" cy="286306"/>
          </a:xfrm>
          <a:prstGeom prst="rect">
            <a:avLst/>
          </a:prstGeom>
          <a:noFill/>
        </p:spPr>
        <p:txBody>
          <a:bodyPr wrap="none" rtlCol="0">
            <a:spAutoFit/>
          </a:bodyPr>
          <a:lstStyle/>
          <a:p>
            <a:pPr defTabSz="932317"/>
            <a:r>
              <a:rPr lang="en-US" sz="1224" dirty="0">
                <a:solidFill>
                  <a:srgbClr val="A5A5A5"/>
                </a:solidFill>
                <a:latin typeface="Calibri"/>
              </a:rPr>
              <a:t>Launch provisioning UI</a:t>
            </a:r>
          </a:p>
        </p:txBody>
      </p:sp>
      <p:sp>
        <p:nvSpPr>
          <p:cNvPr id="70" name="Right Brace 69"/>
          <p:cNvSpPr/>
          <p:nvPr/>
        </p:nvSpPr>
        <p:spPr>
          <a:xfrm>
            <a:off x="6736210" y="3367809"/>
            <a:ext cx="250356" cy="1666121"/>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71" name="TextBox 70"/>
          <p:cNvSpPr txBox="1"/>
          <p:nvPr/>
        </p:nvSpPr>
        <p:spPr>
          <a:xfrm>
            <a:off x="7098794" y="4065844"/>
            <a:ext cx="1496274" cy="286306"/>
          </a:xfrm>
          <a:prstGeom prst="rect">
            <a:avLst/>
          </a:prstGeom>
          <a:noFill/>
        </p:spPr>
        <p:txBody>
          <a:bodyPr wrap="none" rtlCol="0">
            <a:spAutoFit/>
          </a:bodyPr>
          <a:lstStyle/>
          <a:p>
            <a:pPr defTabSz="932317"/>
            <a:r>
              <a:rPr lang="en-US" sz="1224" dirty="0">
                <a:solidFill>
                  <a:srgbClr val="A5A5A5"/>
                </a:solidFill>
                <a:latin typeface="Calibri"/>
              </a:rPr>
              <a:t>Verify pre-requisites</a:t>
            </a:r>
          </a:p>
        </p:txBody>
      </p:sp>
      <p:sp>
        <p:nvSpPr>
          <p:cNvPr id="72" name="Right Brace 71"/>
          <p:cNvSpPr/>
          <p:nvPr/>
        </p:nvSpPr>
        <p:spPr>
          <a:xfrm>
            <a:off x="6736210" y="5059271"/>
            <a:ext cx="250356" cy="768893"/>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73" name="TextBox 72"/>
          <p:cNvSpPr txBox="1"/>
          <p:nvPr/>
        </p:nvSpPr>
        <p:spPr>
          <a:xfrm>
            <a:off x="7098794" y="5299740"/>
            <a:ext cx="2587220" cy="286306"/>
          </a:xfrm>
          <a:prstGeom prst="rect">
            <a:avLst/>
          </a:prstGeom>
          <a:noFill/>
        </p:spPr>
        <p:txBody>
          <a:bodyPr wrap="none" rtlCol="0">
            <a:spAutoFit/>
          </a:bodyPr>
          <a:lstStyle/>
          <a:p>
            <a:pPr defTabSz="932317"/>
            <a:r>
              <a:rPr lang="en-US" sz="1224" dirty="0">
                <a:solidFill>
                  <a:srgbClr val="A5A5A5"/>
                </a:solidFill>
                <a:latin typeface="Calibri"/>
              </a:rPr>
              <a:t>Write back configuration information</a:t>
            </a:r>
          </a:p>
        </p:txBody>
      </p:sp>
      <p:sp>
        <p:nvSpPr>
          <p:cNvPr id="74" name="Right Brace 73"/>
          <p:cNvSpPr/>
          <p:nvPr/>
        </p:nvSpPr>
        <p:spPr>
          <a:xfrm>
            <a:off x="6736203" y="5870796"/>
            <a:ext cx="250356" cy="768893"/>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75" name="TextBox 74"/>
          <p:cNvSpPr txBox="1"/>
          <p:nvPr/>
        </p:nvSpPr>
        <p:spPr>
          <a:xfrm>
            <a:off x="7098789" y="6111265"/>
            <a:ext cx="1642501" cy="286306"/>
          </a:xfrm>
          <a:prstGeom prst="rect">
            <a:avLst/>
          </a:prstGeom>
          <a:noFill/>
        </p:spPr>
        <p:txBody>
          <a:bodyPr wrap="none" rtlCol="0">
            <a:spAutoFit/>
          </a:bodyPr>
          <a:lstStyle/>
          <a:p>
            <a:pPr defTabSz="932317"/>
            <a:r>
              <a:rPr lang="en-US" sz="1224" dirty="0">
                <a:solidFill>
                  <a:srgbClr val="A5A5A5"/>
                </a:solidFill>
                <a:latin typeface="Calibri"/>
              </a:rPr>
              <a:t>Complete provisioning</a:t>
            </a:r>
          </a:p>
        </p:txBody>
      </p:sp>
      <p:grpSp>
        <p:nvGrpSpPr>
          <p:cNvPr id="77" name="Group 76"/>
          <p:cNvGrpSpPr/>
          <p:nvPr/>
        </p:nvGrpSpPr>
        <p:grpSpPr>
          <a:xfrm>
            <a:off x="9880861" y="6090604"/>
            <a:ext cx="2486474" cy="850483"/>
            <a:chOff x="10312400" y="259812"/>
            <a:chExt cx="1714330" cy="610227"/>
          </a:xfrm>
        </p:grpSpPr>
        <p:sp>
          <p:nvSpPr>
            <p:cNvPr id="78" name="Rectangle 77"/>
            <p:cNvSpPr/>
            <p:nvPr/>
          </p:nvSpPr>
          <p:spPr>
            <a:xfrm>
              <a:off x="10312400" y="274638"/>
              <a:ext cx="1714330" cy="577081"/>
            </a:xfrm>
            <a:prstGeom prst="rect">
              <a:avLst/>
            </a:prstGeom>
            <a:solidFill>
              <a:sysClr val="window" lastClr="FFFFFF"/>
            </a:solidFill>
            <a:ln w="6350" cap="flat" cmpd="sng" algn="ctr">
              <a:solidFill>
                <a:sysClr val="window" lastClr="FFFFFF">
                  <a:lumMod val="65000"/>
                </a:sysClr>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79" name="Rectangle 78"/>
            <p:cNvSpPr/>
            <p:nvPr/>
          </p:nvSpPr>
          <p:spPr>
            <a:xfrm flipV="1">
              <a:off x="10523982" y="350057"/>
              <a:ext cx="127007" cy="124949"/>
            </a:xfrm>
            <a:prstGeom prst="rect">
              <a:avLst/>
            </a:prstGeom>
            <a:solidFill>
              <a:srgbClr val="4472C4"/>
            </a:solidFill>
            <a:ln w="12700" cap="flat" cmpd="sng" algn="ctr">
              <a:solidFill>
                <a:srgbClr val="4472C4">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80" name="Rectangle 79"/>
            <p:cNvSpPr/>
            <p:nvPr/>
          </p:nvSpPr>
          <p:spPr>
            <a:xfrm flipV="1">
              <a:off x="10523977" y="510924"/>
              <a:ext cx="127007" cy="124949"/>
            </a:xfrm>
            <a:prstGeom prst="rect">
              <a:avLst/>
            </a:prstGeom>
            <a:solidFill>
              <a:srgbClr val="FFC000"/>
            </a:solidFill>
            <a:ln w="12700" cap="flat" cmpd="sng" algn="ctr">
              <a:solidFill>
                <a:srgbClr val="FFC000">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81" name="Rectangle 80"/>
            <p:cNvSpPr/>
            <p:nvPr/>
          </p:nvSpPr>
          <p:spPr>
            <a:xfrm flipV="1">
              <a:off x="10523977" y="671791"/>
              <a:ext cx="127007" cy="124949"/>
            </a:xfrm>
            <a:prstGeom prst="rect">
              <a:avLst/>
            </a:prstGeom>
            <a:solidFill>
              <a:srgbClr val="70AD47"/>
            </a:solidFill>
            <a:ln w="12700" cap="flat" cmpd="sng" algn="ctr">
              <a:solidFill>
                <a:srgbClr val="70AD47">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82" name="TextBox 81"/>
            <p:cNvSpPr txBox="1"/>
            <p:nvPr/>
          </p:nvSpPr>
          <p:spPr>
            <a:xfrm>
              <a:off x="10740357" y="259812"/>
              <a:ext cx="1060932" cy="610227"/>
            </a:xfrm>
            <a:prstGeom prst="rect">
              <a:avLst/>
            </a:prstGeom>
            <a:noFill/>
          </p:spPr>
          <p:txBody>
            <a:bodyPr wrap="none" rtlCol="0">
              <a:spAutoFit/>
            </a:bodyPr>
            <a:lstStyle/>
            <a:p>
              <a:pPr defTabSz="932317">
                <a:lnSpc>
                  <a:spcPct val="150000"/>
                </a:lnSpc>
                <a:defRPr/>
              </a:pPr>
              <a:r>
                <a:rPr lang="en-US" sz="1071" kern="0" dirty="0">
                  <a:solidFill>
                    <a:prstClr val="black"/>
                  </a:solidFill>
                  <a:latin typeface="Calibri"/>
                </a:rPr>
                <a:t>Oauth as app principal</a:t>
              </a:r>
            </a:p>
            <a:p>
              <a:pPr defTabSz="932317">
                <a:lnSpc>
                  <a:spcPct val="150000"/>
                </a:lnSpc>
                <a:defRPr/>
              </a:pPr>
              <a:r>
                <a:rPr lang="en-US" sz="1071" kern="0" dirty="0">
                  <a:solidFill>
                    <a:prstClr val="black"/>
                  </a:solidFill>
                  <a:latin typeface="Calibri"/>
                </a:rPr>
                <a:t>Oauth on behalf of user</a:t>
              </a:r>
            </a:p>
            <a:p>
              <a:pPr defTabSz="932317">
                <a:lnSpc>
                  <a:spcPct val="150000"/>
                </a:lnSpc>
                <a:defRPr/>
              </a:pPr>
              <a:r>
                <a:rPr lang="en-US" sz="1071" kern="0" dirty="0">
                  <a:solidFill>
                    <a:prstClr val="black"/>
                  </a:solidFill>
                  <a:latin typeface="Calibri"/>
                </a:rPr>
                <a:t>User session</a:t>
              </a:r>
            </a:p>
          </p:txBody>
        </p:sp>
      </p:grpSp>
    </p:spTree>
    <p:extLst>
      <p:ext uri="{BB962C8B-B14F-4D97-AF65-F5344CB8AC3E}">
        <p14:creationId xmlns:p14="http://schemas.microsoft.com/office/powerpoint/2010/main" val="8548369"/>
      </p:ext>
    </p:extLst>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Document and membership synch</a:t>
            </a:r>
            <a:endParaRPr lang="en-US" dirty="0"/>
          </a:p>
        </p:txBody>
      </p:sp>
      <p:sp>
        <p:nvSpPr>
          <p:cNvPr id="24" name="TextBox 23"/>
          <p:cNvSpPr txBox="1"/>
          <p:nvPr/>
        </p:nvSpPr>
        <p:spPr>
          <a:xfrm>
            <a:off x="848532" y="1593705"/>
            <a:ext cx="1303578" cy="382178"/>
          </a:xfrm>
          <a:prstGeom prst="rect">
            <a:avLst/>
          </a:prstGeom>
          <a:noFill/>
        </p:spPr>
        <p:txBody>
          <a:bodyPr wrap="square" rtlCol="0">
            <a:spAutoFit/>
          </a:bodyPr>
          <a:lstStyle/>
          <a:p>
            <a:pPr algn="ctr" defTabSz="932317"/>
            <a:r>
              <a:rPr lang="en-US" sz="1835" dirty="0">
                <a:solidFill>
                  <a:srgbClr val="ED7D31"/>
                </a:solidFill>
                <a:latin typeface="Calibri"/>
              </a:rPr>
              <a:t>SharePoint</a:t>
            </a:r>
          </a:p>
        </p:txBody>
      </p:sp>
      <p:sp>
        <p:nvSpPr>
          <p:cNvPr id="25" name="TextBox 24"/>
          <p:cNvSpPr txBox="1"/>
          <p:nvPr/>
        </p:nvSpPr>
        <p:spPr>
          <a:xfrm>
            <a:off x="5475803" y="1593698"/>
            <a:ext cx="1303578" cy="382178"/>
          </a:xfrm>
          <a:prstGeom prst="rect">
            <a:avLst/>
          </a:prstGeom>
          <a:noFill/>
        </p:spPr>
        <p:txBody>
          <a:bodyPr wrap="square" rtlCol="0">
            <a:spAutoFit/>
          </a:bodyPr>
          <a:lstStyle/>
          <a:p>
            <a:pPr algn="ctr" defTabSz="932317"/>
            <a:r>
              <a:rPr lang="en-US" sz="1835" dirty="0">
                <a:solidFill>
                  <a:srgbClr val="ED7D31"/>
                </a:solidFill>
                <a:latin typeface="Calibri"/>
              </a:rPr>
              <a:t>Exchange</a:t>
            </a:r>
          </a:p>
        </p:txBody>
      </p:sp>
      <p:sp>
        <p:nvSpPr>
          <p:cNvPr id="26" name="TextBox 25"/>
          <p:cNvSpPr txBox="1"/>
          <p:nvPr/>
        </p:nvSpPr>
        <p:spPr>
          <a:xfrm>
            <a:off x="10103074" y="1593692"/>
            <a:ext cx="1303578" cy="382178"/>
          </a:xfrm>
          <a:prstGeom prst="rect">
            <a:avLst/>
          </a:prstGeom>
          <a:noFill/>
        </p:spPr>
        <p:txBody>
          <a:bodyPr wrap="square" rtlCol="0">
            <a:spAutoFit/>
          </a:bodyPr>
          <a:lstStyle/>
          <a:p>
            <a:pPr algn="ctr" defTabSz="932317"/>
            <a:r>
              <a:rPr lang="en-US" sz="1835" dirty="0">
                <a:solidFill>
                  <a:srgbClr val="ED7D31"/>
                </a:solidFill>
                <a:latin typeface="Calibri"/>
              </a:rPr>
              <a:t>Outlook</a:t>
            </a:r>
          </a:p>
        </p:txBody>
      </p:sp>
      <p:cxnSp>
        <p:nvCxnSpPr>
          <p:cNvPr id="35" name="Straight Connector 34"/>
          <p:cNvCxnSpPr/>
          <p:nvPr/>
        </p:nvCxnSpPr>
        <p:spPr>
          <a:xfrm>
            <a:off x="1504643" y="2008088"/>
            <a:ext cx="0" cy="4575458"/>
          </a:xfrm>
          <a:prstGeom prst="line">
            <a:avLst/>
          </a:prstGeom>
          <a:noFill/>
          <a:ln w="19050" cap="flat" cmpd="sng" algn="ctr">
            <a:solidFill>
              <a:srgbClr val="ED7D31"/>
            </a:solidFill>
            <a:prstDash val="solid"/>
          </a:ln>
          <a:effectLst/>
        </p:spPr>
      </p:cxnSp>
      <p:cxnSp>
        <p:nvCxnSpPr>
          <p:cNvPr id="36" name="Straight Connector 35"/>
          <p:cNvCxnSpPr/>
          <p:nvPr/>
        </p:nvCxnSpPr>
        <p:spPr>
          <a:xfrm>
            <a:off x="6131914" y="2008083"/>
            <a:ext cx="0" cy="4575463"/>
          </a:xfrm>
          <a:prstGeom prst="line">
            <a:avLst/>
          </a:prstGeom>
          <a:noFill/>
          <a:ln w="19050" cap="flat" cmpd="sng" algn="ctr">
            <a:solidFill>
              <a:srgbClr val="ED7D31"/>
            </a:solidFill>
            <a:prstDash val="solid"/>
          </a:ln>
          <a:effectLst/>
        </p:spPr>
      </p:cxnSp>
      <p:cxnSp>
        <p:nvCxnSpPr>
          <p:cNvPr id="37" name="Straight Connector 36"/>
          <p:cNvCxnSpPr/>
          <p:nvPr/>
        </p:nvCxnSpPr>
        <p:spPr>
          <a:xfrm>
            <a:off x="10759185" y="2008078"/>
            <a:ext cx="0" cy="4575468"/>
          </a:xfrm>
          <a:prstGeom prst="line">
            <a:avLst/>
          </a:prstGeom>
          <a:noFill/>
          <a:ln w="19050" cap="flat" cmpd="sng" algn="ctr">
            <a:solidFill>
              <a:srgbClr val="ED7D31"/>
            </a:solidFill>
            <a:prstDash val="solid"/>
          </a:ln>
          <a:effectLst/>
        </p:spPr>
      </p:cxnSp>
      <p:grpSp>
        <p:nvGrpSpPr>
          <p:cNvPr id="3" name="Group 2"/>
          <p:cNvGrpSpPr/>
          <p:nvPr/>
        </p:nvGrpSpPr>
        <p:grpSpPr>
          <a:xfrm>
            <a:off x="227719" y="4160585"/>
            <a:ext cx="5899872" cy="2549721"/>
            <a:chOff x="220822" y="1981821"/>
            <a:chExt cx="5784713" cy="2499953"/>
          </a:xfrm>
        </p:grpSpPr>
        <p:cxnSp>
          <p:nvCxnSpPr>
            <p:cNvPr id="27" name="Straight Arrow Connector 26"/>
            <p:cNvCxnSpPr/>
            <p:nvPr/>
          </p:nvCxnSpPr>
          <p:spPr>
            <a:xfrm flipH="1">
              <a:off x="1468583" y="2544465"/>
              <a:ext cx="4536952" cy="0"/>
            </a:xfrm>
            <a:prstGeom prst="straightConnector1">
              <a:avLst/>
            </a:prstGeom>
            <a:noFill/>
            <a:ln w="12700" cap="flat" cmpd="sng" algn="ctr">
              <a:solidFill>
                <a:srgbClr val="5B9BD5"/>
              </a:solidFill>
              <a:prstDash val="solid"/>
              <a:tailEnd type="arrow"/>
            </a:ln>
            <a:effectLst/>
          </p:spPr>
        </p:cxnSp>
        <p:sp>
          <p:nvSpPr>
            <p:cNvPr id="28" name="TextBox 27"/>
            <p:cNvSpPr txBox="1"/>
            <p:nvPr/>
          </p:nvSpPr>
          <p:spPr>
            <a:xfrm>
              <a:off x="2138135" y="2002725"/>
              <a:ext cx="2762166" cy="531812"/>
            </a:xfrm>
            <a:prstGeom prst="rect">
              <a:avLst/>
            </a:prstGeom>
            <a:noFill/>
          </p:spPr>
          <p:txBody>
            <a:bodyPr wrap="none" rtlCol="0">
              <a:spAutoFit/>
            </a:bodyPr>
            <a:lstStyle/>
            <a:p>
              <a:pPr algn="ctr" defTabSz="932317"/>
              <a:r>
                <a:rPr lang="en-US" sz="1428" dirty="0">
                  <a:solidFill>
                    <a:srgbClr val="4472C4"/>
                  </a:solidFill>
                  <a:latin typeface="Calibri"/>
                </a:rPr>
                <a:t>Get default owner group members</a:t>
              </a:r>
            </a:p>
            <a:p>
              <a:pPr algn="ctr" defTabSz="932317"/>
              <a:r>
                <a:rPr lang="en-US" sz="1428" dirty="0">
                  <a:solidFill>
                    <a:srgbClr val="4472C4"/>
                  </a:solidFill>
                  <a:latin typeface="Calibri"/>
                </a:rPr>
                <a:t>REST, as EX app principle</a:t>
              </a:r>
            </a:p>
          </p:txBody>
        </p:sp>
        <p:cxnSp>
          <p:nvCxnSpPr>
            <p:cNvPr id="29" name="Straight Arrow Connector 28"/>
            <p:cNvCxnSpPr/>
            <p:nvPr/>
          </p:nvCxnSpPr>
          <p:spPr>
            <a:xfrm flipH="1">
              <a:off x="1468577" y="2696826"/>
              <a:ext cx="4536952" cy="0"/>
            </a:xfrm>
            <a:prstGeom prst="straightConnector1">
              <a:avLst/>
            </a:prstGeom>
            <a:noFill/>
            <a:ln w="12700" cap="flat" cmpd="sng" algn="ctr">
              <a:solidFill>
                <a:srgbClr val="5B9BD5"/>
              </a:solidFill>
              <a:prstDash val="solid"/>
              <a:headEnd type="arrow" w="med" len="med"/>
              <a:tailEnd type="none" w="med" len="med"/>
            </a:ln>
            <a:effectLst/>
          </p:spPr>
        </p:cxnSp>
        <p:sp>
          <p:nvSpPr>
            <p:cNvPr id="30" name="TextBox 29"/>
            <p:cNvSpPr txBox="1"/>
            <p:nvPr/>
          </p:nvSpPr>
          <p:spPr>
            <a:xfrm>
              <a:off x="2483997" y="2705298"/>
              <a:ext cx="2070439" cy="312073"/>
            </a:xfrm>
            <a:prstGeom prst="rect">
              <a:avLst/>
            </a:prstGeom>
            <a:noFill/>
          </p:spPr>
          <p:txBody>
            <a:bodyPr wrap="none" rtlCol="0">
              <a:spAutoFit/>
            </a:bodyPr>
            <a:lstStyle/>
            <a:p>
              <a:pPr algn="ctr" defTabSz="932317"/>
              <a:r>
                <a:rPr lang="en-US" sz="1428" dirty="0">
                  <a:solidFill>
                    <a:srgbClr val="4472C4"/>
                  </a:solidFill>
                  <a:latin typeface="Calibri"/>
                </a:rPr>
                <a:t>Add to EX’s SM owner list</a:t>
              </a:r>
            </a:p>
          </p:txBody>
        </p:sp>
        <p:cxnSp>
          <p:nvCxnSpPr>
            <p:cNvPr id="31" name="Straight Arrow Connector 30"/>
            <p:cNvCxnSpPr/>
            <p:nvPr/>
          </p:nvCxnSpPr>
          <p:spPr>
            <a:xfrm flipH="1">
              <a:off x="1468577" y="4008869"/>
              <a:ext cx="4536952" cy="0"/>
            </a:xfrm>
            <a:prstGeom prst="straightConnector1">
              <a:avLst/>
            </a:prstGeom>
            <a:noFill/>
            <a:ln w="12700" cap="flat" cmpd="sng" algn="ctr">
              <a:solidFill>
                <a:srgbClr val="5B9BD5"/>
              </a:solidFill>
              <a:prstDash val="solid"/>
              <a:tailEnd type="arrow"/>
            </a:ln>
            <a:effectLst/>
          </p:spPr>
        </p:cxnSp>
        <p:sp>
          <p:nvSpPr>
            <p:cNvPr id="32" name="TextBox 31"/>
            <p:cNvSpPr txBox="1"/>
            <p:nvPr/>
          </p:nvSpPr>
          <p:spPr>
            <a:xfrm>
              <a:off x="2060030" y="3467129"/>
              <a:ext cx="2918363" cy="531812"/>
            </a:xfrm>
            <a:prstGeom prst="rect">
              <a:avLst/>
            </a:prstGeom>
            <a:noFill/>
          </p:spPr>
          <p:txBody>
            <a:bodyPr wrap="none" rtlCol="0">
              <a:spAutoFit/>
            </a:bodyPr>
            <a:lstStyle/>
            <a:p>
              <a:pPr algn="ctr" defTabSz="932317"/>
              <a:r>
                <a:rPr lang="en-US" sz="1428" dirty="0">
                  <a:solidFill>
                    <a:srgbClr val="4472C4"/>
                  </a:solidFill>
                  <a:latin typeface="Calibri"/>
                </a:rPr>
                <a:t>Get default member group members</a:t>
              </a:r>
            </a:p>
            <a:p>
              <a:pPr algn="ctr" defTabSz="932317"/>
              <a:r>
                <a:rPr lang="en-US" sz="1428" dirty="0">
                  <a:solidFill>
                    <a:srgbClr val="4472C4"/>
                  </a:solidFill>
                  <a:latin typeface="Calibri"/>
                </a:rPr>
                <a:t>REST, as EX app principle</a:t>
              </a:r>
            </a:p>
          </p:txBody>
        </p:sp>
        <p:cxnSp>
          <p:nvCxnSpPr>
            <p:cNvPr id="33" name="Straight Arrow Connector 32"/>
            <p:cNvCxnSpPr/>
            <p:nvPr/>
          </p:nvCxnSpPr>
          <p:spPr>
            <a:xfrm flipH="1">
              <a:off x="1468571" y="4161229"/>
              <a:ext cx="4536952" cy="0"/>
            </a:xfrm>
            <a:prstGeom prst="straightConnector1">
              <a:avLst/>
            </a:prstGeom>
            <a:noFill/>
            <a:ln w="12700" cap="flat" cmpd="sng" algn="ctr">
              <a:solidFill>
                <a:srgbClr val="5B9BD5"/>
              </a:solidFill>
              <a:prstDash val="solid"/>
              <a:headEnd type="arrow" w="med" len="med"/>
              <a:tailEnd type="none" w="med" len="med"/>
            </a:ln>
            <a:effectLst/>
          </p:spPr>
        </p:cxnSp>
        <p:sp>
          <p:nvSpPr>
            <p:cNvPr id="34" name="TextBox 33"/>
            <p:cNvSpPr txBox="1"/>
            <p:nvPr/>
          </p:nvSpPr>
          <p:spPr>
            <a:xfrm>
              <a:off x="2405893" y="4169701"/>
              <a:ext cx="2226635" cy="312073"/>
            </a:xfrm>
            <a:prstGeom prst="rect">
              <a:avLst/>
            </a:prstGeom>
            <a:noFill/>
          </p:spPr>
          <p:txBody>
            <a:bodyPr wrap="none" rtlCol="0">
              <a:spAutoFit/>
            </a:bodyPr>
            <a:lstStyle/>
            <a:p>
              <a:pPr algn="ctr" defTabSz="932317"/>
              <a:r>
                <a:rPr lang="en-US" sz="1428" dirty="0">
                  <a:solidFill>
                    <a:srgbClr val="4472C4"/>
                  </a:solidFill>
                  <a:latin typeface="Calibri"/>
                </a:rPr>
                <a:t>Add to EX’s SM member list</a:t>
              </a:r>
            </a:p>
          </p:txBody>
        </p:sp>
        <p:sp>
          <p:nvSpPr>
            <p:cNvPr id="55" name="Right Brace 54"/>
            <p:cNvSpPr/>
            <p:nvPr/>
          </p:nvSpPr>
          <p:spPr>
            <a:xfrm flipH="1">
              <a:off x="865341" y="1981821"/>
              <a:ext cx="310632" cy="2377319"/>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56" name="TextBox 55"/>
            <p:cNvSpPr txBox="1"/>
            <p:nvPr/>
          </p:nvSpPr>
          <p:spPr>
            <a:xfrm>
              <a:off x="220822" y="2907713"/>
              <a:ext cx="737702" cy="469103"/>
            </a:xfrm>
            <a:prstGeom prst="rect">
              <a:avLst/>
            </a:prstGeom>
            <a:noFill/>
          </p:spPr>
          <p:txBody>
            <a:bodyPr wrap="none" rtlCol="0">
              <a:spAutoFit/>
            </a:bodyPr>
            <a:lstStyle/>
            <a:p>
              <a:pPr defTabSz="932317"/>
              <a:r>
                <a:rPr lang="en-US" sz="1224">
                  <a:solidFill>
                    <a:srgbClr val="A5A5A5"/>
                  </a:solidFill>
                  <a:latin typeface="Calibri"/>
                </a:rPr>
                <a:t>Member</a:t>
              </a:r>
            </a:p>
            <a:p>
              <a:pPr algn="ctr" defTabSz="932317"/>
              <a:r>
                <a:rPr lang="en-US" sz="1224">
                  <a:solidFill>
                    <a:srgbClr val="A5A5A5"/>
                  </a:solidFill>
                  <a:latin typeface="Calibri"/>
                </a:rPr>
                <a:t>sync</a:t>
              </a:r>
              <a:endParaRPr lang="en-US" sz="1224" dirty="0">
                <a:solidFill>
                  <a:srgbClr val="A5A5A5"/>
                </a:solidFill>
                <a:latin typeface="Calibri"/>
              </a:endParaRPr>
            </a:p>
          </p:txBody>
        </p:sp>
      </p:grpSp>
      <p:grpSp>
        <p:nvGrpSpPr>
          <p:cNvPr id="44" name="Group 43"/>
          <p:cNvGrpSpPr/>
          <p:nvPr/>
        </p:nvGrpSpPr>
        <p:grpSpPr>
          <a:xfrm>
            <a:off x="9880861" y="6090604"/>
            <a:ext cx="2486474" cy="850483"/>
            <a:chOff x="10312400" y="259812"/>
            <a:chExt cx="1714330" cy="610227"/>
          </a:xfrm>
        </p:grpSpPr>
        <p:sp>
          <p:nvSpPr>
            <p:cNvPr id="45" name="Rectangle 44"/>
            <p:cNvSpPr/>
            <p:nvPr/>
          </p:nvSpPr>
          <p:spPr>
            <a:xfrm>
              <a:off x="10312400" y="274638"/>
              <a:ext cx="1714330" cy="577081"/>
            </a:xfrm>
            <a:prstGeom prst="rect">
              <a:avLst/>
            </a:prstGeom>
            <a:solidFill>
              <a:sysClr val="window" lastClr="FFFFFF"/>
            </a:solidFill>
            <a:ln w="6350" cap="flat" cmpd="sng" algn="ctr">
              <a:solidFill>
                <a:sysClr val="window" lastClr="FFFFFF">
                  <a:lumMod val="65000"/>
                </a:sysClr>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46" name="Rectangle 45"/>
            <p:cNvSpPr/>
            <p:nvPr/>
          </p:nvSpPr>
          <p:spPr>
            <a:xfrm flipV="1">
              <a:off x="10523982" y="350057"/>
              <a:ext cx="127007" cy="124949"/>
            </a:xfrm>
            <a:prstGeom prst="rect">
              <a:avLst/>
            </a:prstGeom>
            <a:solidFill>
              <a:srgbClr val="4472C4"/>
            </a:solidFill>
            <a:ln w="12700" cap="flat" cmpd="sng" algn="ctr">
              <a:solidFill>
                <a:srgbClr val="4472C4">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47" name="Rectangle 46"/>
            <p:cNvSpPr/>
            <p:nvPr/>
          </p:nvSpPr>
          <p:spPr>
            <a:xfrm flipV="1">
              <a:off x="10523977" y="510924"/>
              <a:ext cx="127007" cy="124949"/>
            </a:xfrm>
            <a:prstGeom prst="rect">
              <a:avLst/>
            </a:prstGeom>
            <a:solidFill>
              <a:srgbClr val="FFC000"/>
            </a:solidFill>
            <a:ln w="12700" cap="flat" cmpd="sng" algn="ctr">
              <a:solidFill>
                <a:srgbClr val="FFC000">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48" name="Rectangle 47"/>
            <p:cNvSpPr/>
            <p:nvPr/>
          </p:nvSpPr>
          <p:spPr>
            <a:xfrm flipV="1">
              <a:off x="10523977" y="671791"/>
              <a:ext cx="127007" cy="124949"/>
            </a:xfrm>
            <a:prstGeom prst="rect">
              <a:avLst/>
            </a:prstGeom>
            <a:solidFill>
              <a:srgbClr val="70AD47"/>
            </a:solidFill>
            <a:ln w="12700" cap="flat" cmpd="sng" algn="ctr">
              <a:solidFill>
                <a:srgbClr val="70AD47">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54" name="TextBox 53"/>
            <p:cNvSpPr txBox="1"/>
            <p:nvPr/>
          </p:nvSpPr>
          <p:spPr>
            <a:xfrm>
              <a:off x="10740357" y="259812"/>
              <a:ext cx="1060932" cy="610227"/>
            </a:xfrm>
            <a:prstGeom prst="rect">
              <a:avLst/>
            </a:prstGeom>
            <a:noFill/>
          </p:spPr>
          <p:txBody>
            <a:bodyPr wrap="none" rtlCol="0">
              <a:spAutoFit/>
            </a:bodyPr>
            <a:lstStyle/>
            <a:p>
              <a:pPr defTabSz="932317">
                <a:lnSpc>
                  <a:spcPct val="150000"/>
                </a:lnSpc>
                <a:defRPr/>
              </a:pPr>
              <a:r>
                <a:rPr lang="en-US" sz="1071" kern="0" dirty="0">
                  <a:solidFill>
                    <a:prstClr val="black"/>
                  </a:solidFill>
                  <a:latin typeface="Calibri"/>
                </a:rPr>
                <a:t>Oauth as app principal</a:t>
              </a:r>
            </a:p>
            <a:p>
              <a:pPr defTabSz="932317">
                <a:lnSpc>
                  <a:spcPct val="150000"/>
                </a:lnSpc>
                <a:defRPr/>
              </a:pPr>
              <a:r>
                <a:rPr lang="en-US" sz="1071" kern="0" dirty="0">
                  <a:solidFill>
                    <a:prstClr val="black"/>
                  </a:solidFill>
                  <a:latin typeface="Calibri"/>
                </a:rPr>
                <a:t>Oauth on behalf of user</a:t>
              </a:r>
            </a:p>
            <a:p>
              <a:pPr defTabSz="932317">
                <a:lnSpc>
                  <a:spcPct val="150000"/>
                </a:lnSpc>
                <a:defRPr/>
              </a:pPr>
              <a:r>
                <a:rPr lang="en-US" sz="1071" kern="0" dirty="0">
                  <a:solidFill>
                    <a:prstClr val="black"/>
                  </a:solidFill>
                  <a:latin typeface="Calibri"/>
                </a:rPr>
                <a:t>User session</a:t>
              </a:r>
            </a:p>
          </p:txBody>
        </p:sp>
      </p:grpSp>
      <p:grpSp>
        <p:nvGrpSpPr>
          <p:cNvPr id="2" name="Group 4"/>
          <p:cNvGrpSpPr/>
          <p:nvPr/>
        </p:nvGrpSpPr>
        <p:grpSpPr>
          <a:xfrm>
            <a:off x="164019" y="2268010"/>
            <a:ext cx="10595166" cy="1746000"/>
            <a:chOff x="158365" y="4968565"/>
            <a:chExt cx="10388361" cy="1711920"/>
          </a:xfrm>
        </p:grpSpPr>
        <p:cxnSp>
          <p:nvCxnSpPr>
            <p:cNvPr id="49" name="Straight Arrow Connector 5"/>
            <p:cNvCxnSpPr/>
            <p:nvPr/>
          </p:nvCxnSpPr>
          <p:spPr>
            <a:xfrm flipH="1">
              <a:off x="1468583" y="5510305"/>
              <a:ext cx="4536952" cy="0"/>
            </a:xfrm>
            <a:prstGeom prst="straightConnector1">
              <a:avLst/>
            </a:prstGeom>
            <a:noFill/>
            <a:ln w="12700" cap="flat" cmpd="sng" algn="ctr">
              <a:solidFill>
                <a:srgbClr val="5B9BD5"/>
              </a:solidFill>
              <a:prstDash val="solid"/>
              <a:tailEnd type="arrow"/>
            </a:ln>
            <a:effectLst/>
          </p:spPr>
        </p:cxnSp>
        <p:sp>
          <p:nvSpPr>
            <p:cNvPr id="50" name="TextBox 6"/>
            <p:cNvSpPr txBox="1"/>
            <p:nvPr/>
          </p:nvSpPr>
          <p:spPr>
            <a:xfrm>
              <a:off x="2093344" y="4968565"/>
              <a:ext cx="2851743" cy="531812"/>
            </a:xfrm>
            <a:prstGeom prst="rect">
              <a:avLst/>
            </a:prstGeom>
            <a:noFill/>
          </p:spPr>
          <p:txBody>
            <a:bodyPr wrap="none" rtlCol="0">
              <a:spAutoFit/>
            </a:bodyPr>
            <a:lstStyle/>
            <a:p>
              <a:pPr algn="ctr" defTabSz="932317"/>
              <a:r>
                <a:rPr lang="en-US" sz="1428" dirty="0">
                  <a:solidFill>
                    <a:srgbClr val="4472C4"/>
                  </a:solidFill>
                  <a:latin typeface="Calibri"/>
                </a:rPr>
                <a:t>Get doc list changes since last synch</a:t>
              </a:r>
            </a:p>
            <a:p>
              <a:pPr algn="ctr" defTabSz="932317"/>
              <a:r>
                <a:rPr lang="en-US" sz="1428" dirty="0">
                  <a:solidFill>
                    <a:srgbClr val="4472C4"/>
                  </a:solidFill>
                  <a:latin typeface="Calibri"/>
                </a:rPr>
                <a:t>REST, as EX app principle</a:t>
              </a:r>
            </a:p>
          </p:txBody>
        </p:sp>
        <p:cxnSp>
          <p:nvCxnSpPr>
            <p:cNvPr id="51" name="Straight Arrow Connector 7"/>
            <p:cNvCxnSpPr/>
            <p:nvPr/>
          </p:nvCxnSpPr>
          <p:spPr>
            <a:xfrm flipH="1">
              <a:off x="1468577" y="5662666"/>
              <a:ext cx="4536952" cy="0"/>
            </a:xfrm>
            <a:prstGeom prst="straightConnector1">
              <a:avLst/>
            </a:prstGeom>
            <a:noFill/>
            <a:ln w="12700" cap="flat" cmpd="sng" algn="ctr">
              <a:solidFill>
                <a:srgbClr val="5B9BD5"/>
              </a:solidFill>
              <a:prstDash val="solid"/>
              <a:headEnd type="arrow" w="med" len="med"/>
              <a:tailEnd type="none" w="med" len="med"/>
            </a:ln>
            <a:effectLst/>
          </p:spPr>
        </p:cxnSp>
        <p:sp>
          <p:nvSpPr>
            <p:cNvPr id="52" name="TextBox 8"/>
            <p:cNvSpPr txBox="1"/>
            <p:nvPr/>
          </p:nvSpPr>
          <p:spPr>
            <a:xfrm>
              <a:off x="6545909" y="5928933"/>
              <a:ext cx="2596673" cy="751552"/>
            </a:xfrm>
            <a:prstGeom prst="rect">
              <a:avLst/>
            </a:prstGeom>
            <a:noFill/>
          </p:spPr>
          <p:txBody>
            <a:bodyPr wrap="none" rtlCol="0">
              <a:spAutoFit/>
            </a:bodyPr>
            <a:lstStyle/>
            <a:p>
              <a:pPr algn="ctr" defTabSz="932317"/>
              <a:r>
                <a:rPr lang="en-US" sz="1428" dirty="0">
                  <a:solidFill>
                    <a:srgbClr val="70AD47"/>
                  </a:solidFill>
                  <a:latin typeface="Calibri"/>
                </a:rPr>
                <a:t>Update doc metadata</a:t>
              </a:r>
            </a:p>
            <a:p>
              <a:pPr algn="ctr" defTabSz="932317"/>
              <a:endParaRPr lang="en-US" sz="1428" dirty="0">
                <a:solidFill>
                  <a:srgbClr val="70AD47"/>
                </a:solidFill>
                <a:latin typeface="Calibri"/>
              </a:endParaRPr>
            </a:p>
            <a:p>
              <a:pPr algn="ctr" defTabSz="932317"/>
              <a:r>
                <a:rPr lang="en-US" sz="1428" dirty="0">
                  <a:solidFill>
                    <a:srgbClr val="70AD47"/>
                  </a:solidFill>
                  <a:latin typeface="Calibri"/>
                </a:rPr>
                <a:t> (author, date, size, checked out)</a:t>
              </a:r>
            </a:p>
          </p:txBody>
        </p:sp>
        <p:sp>
          <p:nvSpPr>
            <p:cNvPr id="57" name="Right Brace 9"/>
            <p:cNvSpPr/>
            <p:nvPr/>
          </p:nvSpPr>
          <p:spPr>
            <a:xfrm flipH="1">
              <a:off x="868955" y="4968565"/>
              <a:ext cx="303404" cy="1699032"/>
            </a:xfrm>
            <a:prstGeom prst="rightBrace">
              <a:avLst/>
            </a:prstGeom>
            <a:noFill/>
            <a:ln w="6350" cap="flat" cmpd="sng" algn="ctr">
              <a:solidFill>
                <a:srgbClr val="A5A5A5"/>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58" name="TextBox 10"/>
            <p:cNvSpPr txBox="1"/>
            <p:nvPr/>
          </p:nvSpPr>
          <p:spPr>
            <a:xfrm>
              <a:off x="158365" y="5587248"/>
              <a:ext cx="848437" cy="469103"/>
            </a:xfrm>
            <a:prstGeom prst="rect">
              <a:avLst/>
            </a:prstGeom>
            <a:noFill/>
          </p:spPr>
          <p:txBody>
            <a:bodyPr wrap="none" rtlCol="0">
              <a:spAutoFit/>
            </a:bodyPr>
            <a:lstStyle/>
            <a:p>
              <a:pPr algn="ctr" defTabSz="932317"/>
              <a:r>
                <a:rPr lang="en-US" sz="1224" dirty="0">
                  <a:solidFill>
                    <a:srgbClr val="A5A5A5"/>
                  </a:solidFill>
                  <a:latin typeface="Calibri"/>
                </a:rPr>
                <a:t>Document</a:t>
              </a:r>
            </a:p>
            <a:p>
              <a:pPr algn="ctr" defTabSz="932317"/>
              <a:r>
                <a:rPr lang="en-US" sz="1224" dirty="0">
                  <a:solidFill>
                    <a:srgbClr val="A5A5A5"/>
                  </a:solidFill>
                  <a:latin typeface="Calibri"/>
                </a:rPr>
                <a:t>sync</a:t>
              </a:r>
            </a:p>
          </p:txBody>
        </p:sp>
        <p:cxnSp>
          <p:nvCxnSpPr>
            <p:cNvPr id="53" name="Straight Arrow Connector 11"/>
            <p:cNvCxnSpPr/>
            <p:nvPr/>
          </p:nvCxnSpPr>
          <p:spPr>
            <a:xfrm flipH="1">
              <a:off x="6005536" y="6298265"/>
              <a:ext cx="4541190" cy="0"/>
            </a:xfrm>
            <a:prstGeom prst="straightConnector1">
              <a:avLst/>
            </a:prstGeom>
            <a:noFill/>
            <a:ln w="12700" cap="flat" cmpd="sng" algn="ctr">
              <a:solidFill>
                <a:srgbClr val="70AD47"/>
              </a:solidFill>
              <a:prstDash val="solid"/>
              <a:headEnd type="arrow" w="med" len="med"/>
              <a:tailEnd type="none" w="med" len="med"/>
            </a:ln>
            <a:effectLst/>
          </p:spPr>
        </p:cxnSp>
      </p:grpSp>
    </p:spTree>
    <p:extLst>
      <p:ext uri="{BB962C8B-B14F-4D97-AF65-F5344CB8AC3E}">
        <p14:creationId xmlns:p14="http://schemas.microsoft.com/office/powerpoint/2010/main" val="191829454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Alfons the IW needs a place for his team to work on a presentation!</a:t>
            </a:r>
            <a:endParaRPr lang="en-US" dirty="0"/>
          </a:p>
        </p:txBody>
      </p:sp>
    </p:spTree>
    <p:extLst>
      <p:ext uri="{BB962C8B-B14F-4D97-AF65-F5344CB8AC3E}">
        <p14:creationId xmlns:p14="http://schemas.microsoft.com/office/powerpoint/2010/main" val="4004684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Document publish/delete</a:t>
            </a:r>
            <a:endParaRPr lang="en-US" dirty="0"/>
          </a:p>
        </p:txBody>
      </p:sp>
      <p:sp>
        <p:nvSpPr>
          <p:cNvPr id="25" name="TextBox 24"/>
          <p:cNvSpPr txBox="1"/>
          <p:nvPr/>
        </p:nvSpPr>
        <p:spPr>
          <a:xfrm>
            <a:off x="848532" y="1593705"/>
            <a:ext cx="1303578" cy="382178"/>
          </a:xfrm>
          <a:prstGeom prst="rect">
            <a:avLst/>
          </a:prstGeom>
          <a:noFill/>
        </p:spPr>
        <p:txBody>
          <a:bodyPr wrap="square" rtlCol="0">
            <a:spAutoFit/>
          </a:bodyPr>
          <a:lstStyle/>
          <a:p>
            <a:pPr algn="ctr" defTabSz="932317"/>
            <a:r>
              <a:rPr lang="en-US" sz="1835" dirty="0">
                <a:solidFill>
                  <a:srgbClr val="ED7D31"/>
                </a:solidFill>
                <a:latin typeface="Calibri"/>
              </a:rPr>
              <a:t>SharePoint</a:t>
            </a:r>
          </a:p>
        </p:txBody>
      </p:sp>
      <p:sp>
        <p:nvSpPr>
          <p:cNvPr id="26" name="TextBox 25"/>
          <p:cNvSpPr txBox="1"/>
          <p:nvPr/>
        </p:nvSpPr>
        <p:spPr>
          <a:xfrm>
            <a:off x="5475803" y="1593698"/>
            <a:ext cx="1303578" cy="382178"/>
          </a:xfrm>
          <a:prstGeom prst="rect">
            <a:avLst/>
          </a:prstGeom>
          <a:noFill/>
        </p:spPr>
        <p:txBody>
          <a:bodyPr wrap="square" rtlCol="0">
            <a:spAutoFit/>
          </a:bodyPr>
          <a:lstStyle/>
          <a:p>
            <a:pPr algn="ctr" defTabSz="932317"/>
            <a:r>
              <a:rPr lang="en-US" sz="1835" dirty="0">
                <a:solidFill>
                  <a:srgbClr val="ED7D31"/>
                </a:solidFill>
                <a:latin typeface="Calibri"/>
              </a:rPr>
              <a:t>Exchange</a:t>
            </a:r>
          </a:p>
        </p:txBody>
      </p:sp>
      <p:sp>
        <p:nvSpPr>
          <p:cNvPr id="27" name="TextBox 26"/>
          <p:cNvSpPr txBox="1"/>
          <p:nvPr/>
        </p:nvSpPr>
        <p:spPr>
          <a:xfrm>
            <a:off x="10103074" y="1593692"/>
            <a:ext cx="1303578" cy="382178"/>
          </a:xfrm>
          <a:prstGeom prst="rect">
            <a:avLst/>
          </a:prstGeom>
          <a:noFill/>
        </p:spPr>
        <p:txBody>
          <a:bodyPr wrap="square" rtlCol="0">
            <a:spAutoFit/>
          </a:bodyPr>
          <a:lstStyle/>
          <a:p>
            <a:pPr algn="ctr" defTabSz="932317"/>
            <a:r>
              <a:rPr lang="en-US" sz="1835" dirty="0">
                <a:solidFill>
                  <a:srgbClr val="ED7D31"/>
                </a:solidFill>
                <a:latin typeface="Calibri"/>
              </a:rPr>
              <a:t>Outlook</a:t>
            </a:r>
          </a:p>
        </p:txBody>
      </p:sp>
      <p:cxnSp>
        <p:nvCxnSpPr>
          <p:cNvPr id="28" name="Straight Arrow Connector 27"/>
          <p:cNvCxnSpPr/>
          <p:nvPr/>
        </p:nvCxnSpPr>
        <p:spPr>
          <a:xfrm flipH="1">
            <a:off x="1500320" y="3182183"/>
            <a:ext cx="4627271" cy="0"/>
          </a:xfrm>
          <a:prstGeom prst="straightConnector1">
            <a:avLst/>
          </a:prstGeom>
          <a:noFill/>
          <a:ln w="12700" cap="flat" cmpd="sng" algn="ctr">
            <a:solidFill>
              <a:srgbClr val="FFC000"/>
            </a:solidFill>
            <a:prstDash val="solid"/>
            <a:tailEnd type="arrow"/>
          </a:ln>
          <a:effectLst/>
        </p:spPr>
      </p:cxnSp>
      <p:sp>
        <p:nvSpPr>
          <p:cNvPr id="29" name="TextBox 28"/>
          <p:cNvSpPr txBox="1"/>
          <p:nvPr/>
        </p:nvSpPr>
        <p:spPr>
          <a:xfrm>
            <a:off x="2539448" y="2629658"/>
            <a:ext cx="2104658" cy="542399"/>
          </a:xfrm>
          <a:prstGeom prst="rect">
            <a:avLst/>
          </a:prstGeom>
          <a:noFill/>
        </p:spPr>
        <p:txBody>
          <a:bodyPr wrap="none" rtlCol="0">
            <a:spAutoFit/>
          </a:bodyPr>
          <a:lstStyle/>
          <a:p>
            <a:pPr algn="ctr" defTabSz="932317"/>
            <a:r>
              <a:rPr lang="en-US" sz="1428" dirty="0">
                <a:solidFill>
                  <a:srgbClr val="FFC000"/>
                </a:solidFill>
                <a:latin typeface="Calibri"/>
              </a:rPr>
              <a:t>Publish/delete document</a:t>
            </a:r>
          </a:p>
          <a:p>
            <a:pPr algn="ctr" defTabSz="932317"/>
            <a:r>
              <a:rPr lang="en-US" sz="1428" dirty="0">
                <a:solidFill>
                  <a:srgbClr val="FFC000"/>
                </a:solidFill>
                <a:latin typeface="Calibri"/>
              </a:rPr>
              <a:t>CSOM, on behalf of user</a:t>
            </a:r>
          </a:p>
        </p:txBody>
      </p:sp>
      <p:sp>
        <p:nvSpPr>
          <p:cNvPr id="30" name="TextBox 29"/>
          <p:cNvSpPr txBox="1"/>
          <p:nvPr/>
        </p:nvSpPr>
        <p:spPr>
          <a:xfrm>
            <a:off x="7384215" y="2253636"/>
            <a:ext cx="2101389" cy="318286"/>
          </a:xfrm>
          <a:prstGeom prst="rect">
            <a:avLst/>
          </a:prstGeom>
          <a:noFill/>
        </p:spPr>
        <p:txBody>
          <a:bodyPr wrap="none" rtlCol="0">
            <a:spAutoFit/>
          </a:bodyPr>
          <a:lstStyle/>
          <a:p>
            <a:pPr algn="ctr" defTabSz="932317"/>
            <a:r>
              <a:rPr lang="en-US" sz="1428" dirty="0">
                <a:solidFill>
                  <a:srgbClr val="70AD47"/>
                </a:solidFill>
                <a:latin typeface="Calibri"/>
              </a:rPr>
              <a:t>Upload/delete document</a:t>
            </a:r>
          </a:p>
        </p:txBody>
      </p:sp>
      <p:cxnSp>
        <p:nvCxnSpPr>
          <p:cNvPr id="31" name="Straight Arrow Connector 30"/>
          <p:cNvCxnSpPr/>
          <p:nvPr/>
        </p:nvCxnSpPr>
        <p:spPr>
          <a:xfrm flipH="1">
            <a:off x="6127591" y="2598954"/>
            <a:ext cx="4627271" cy="0"/>
          </a:xfrm>
          <a:prstGeom prst="straightConnector1">
            <a:avLst/>
          </a:prstGeom>
          <a:noFill/>
          <a:ln w="12700" cap="flat" cmpd="sng" algn="ctr">
            <a:solidFill>
              <a:srgbClr val="70AD47"/>
            </a:solidFill>
            <a:prstDash val="solid"/>
            <a:headEnd type="none" w="med" len="med"/>
            <a:tailEnd type="arrow" w="med" len="med"/>
          </a:ln>
          <a:effectLst/>
        </p:spPr>
      </p:cxnSp>
      <p:sp>
        <p:nvSpPr>
          <p:cNvPr id="32" name="TextBox 31"/>
          <p:cNvSpPr txBox="1"/>
          <p:nvPr/>
        </p:nvSpPr>
        <p:spPr>
          <a:xfrm>
            <a:off x="6288946" y="4659132"/>
            <a:ext cx="4291913" cy="318286"/>
          </a:xfrm>
          <a:prstGeom prst="rect">
            <a:avLst/>
          </a:prstGeom>
          <a:noFill/>
        </p:spPr>
        <p:txBody>
          <a:bodyPr wrap="none" rtlCol="0">
            <a:spAutoFit/>
          </a:bodyPr>
          <a:lstStyle/>
          <a:p>
            <a:pPr algn="ctr" defTabSz="932317"/>
            <a:r>
              <a:rPr lang="en-US" sz="1428" dirty="0">
                <a:solidFill>
                  <a:srgbClr val="70AD47"/>
                </a:solidFill>
                <a:latin typeface="Calibri"/>
              </a:rPr>
              <a:t>Update doc metadata (author, date, size, checked out)</a:t>
            </a:r>
          </a:p>
        </p:txBody>
      </p:sp>
      <p:cxnSp>
        <p:nvCxnSpPr>
          <p:cNvPr id="33" name="Straight Arrow Connector 32"/>
          <p:cNvCxnSpPr/>
          <p:nvPr/>
        </p:nvCxnSpPr>
        <p:spPr>
          <a:xfrm flipH="1">
            <a:off x="6127591" y="5004450"/>
            <a:ext cx="4627271" cy="0"/>
          </a:xfrm>
          <a:prstGeom prst="straightConnector1">
            <a:avLst/>
          </a:prstGeom>
          <a:noFill/>
          <a:ln w="12700" cap="flat" cmpd="sng" algn="ctr">
            <a:solidFill>
              <a:srgbClr val="70AD47"/>
            </a:solidFill>
            <a:prstDash val="solid"/>
            <a:headEnd type="arrow" w="med" len="med"/>
            <a:tailEnd type="none" w="med" len="med"/>
          </a:ln>
          <a:effectLst/>
        </p:spPr>
      </p:cxnSp>
      <p:cxnSp>
        <p:nvCxnSpPr>
          <p:cNvPr id="34" name="Straight Arrow Connector 33"/>
          <p:cNvCxnSpPr/>
          <p:nvPr/>
        </p:nvCxnSpPr>
        <p:spPr>
          <a:xfrm flipH="1">
            <a:off x="1500320" y="4123562"/>
            <a:ext cx="4627271" cy="0"/>
          </a:xfrm>
          <a:prstGeom prst="straightConnector1">
            <a:avLst/>
          </a:prstGeom>
          <a:noFill/>
          <a:ln w="12700" cap="flat" cmpd="sng" algn="ctr">
            <a:solidFill>
              <a:srgbClr val="5B9BD5"/>
            </a:solidFill>
            <a:prstDash val="solid"/>
            <a:tailEnd type="arrow"/>
          </a:ln>
          <a:effectLst/>
        </p:spPr>
      </p:cxnSp>
      <p:sp>
        <p:nvSpPr>
          <p:cNvPr id="35" name="TextBox 34"/>
          <p:cNvSpPr txBox="1"/>
          <p:nvPr/>
        </p:nvSpPr>
        <p:spPr>
          <a:xfrm>
            <a:off x="2137519" y="3571037"/>
            <a:ext cx="2908514" cy="542399"/>
          </a:xfrm>
          <a:prstGeom prst="rect">
            <a:avLst/>
          </a:prstGeom>
          <a:noFill/>
        </p:spPr>
        <p:txBody>
          <a:bodyPr wrap="none" rtlCol="0">
            <a:spAutoFit/>
          </a:bodyPr>
          <a:lstStyle/>
          <a:p>
            <a:pPr algn="ctr" defTabSz="932317"/>
            <a:r>
              <a:rPr lang="en-US" sz="1428" dirty="0">
                <a:solidFill>
                  <a:srgbClr val="4472C4"/>
                </a:solidFill>
                <a:latin typeface="Calibri"/>
              </a:rPr>
              <a:t>Get doc list changes since last synch</a:t>
            </a:r>
          </a:p>
          <a:p>
            <a:pPr algn="ctr" defTabSz="932317"/>
            <a:r>
              <a:rPr lang="en-US" sz="1428" dirty="0">
                <a:solidFill>
                  <a:srgbClr val="4472C4"/>
                </a:solidFill>
                <a:latin typeface="Calibri"/>
              </a:rPr>
              <a:t>REST, as EX app principle</a:t>
            </a:r>
          </a:p>
        </p:txBody>
      </p:sp>
      <p:cxnSp>
        <p:nvCxnSpPr>
          <p:cNvPr id="36" name="Straight Arrow Connector 35"/>
          <p:cNvCxnSpPr/>
          <p:nvPr/>
        </p:nvCxnSpPr>
        <p:spPr>
          <a:xfrm flipH="1">
            <a:off x="1500314" y="4278955"/>
            <a:ext cx="4627271" cy="0"/>
          </a:xfrm>
          <a:prstGeom prst="straightConnector1">
            <a:avLst/>
          </a:prstGeom>
          <a:noFill/>
          <a:ln w="12700" cap="flat" cmpd="sng" algn="ctr">
            <a:solidFill>
              <a:srgbClr val="5B9BD5"/>
            </a:solidFill>
            <a:prstDash val="solid"/>
            <a:headEnd type="arrow" w="med" len="med"/>
            <a:tailEnd type="none" w="med" len="med"/>
          </a:ln>
          <a:effectLst/>
        </p:spPr>
      </p:cxnSp>
      <p:cxnSp>
        <p:nvCxnSpPr>
          <p:cNvPr id="37" name="Straight Connector 36"/>
          <p:cNvCxnSpPr/>
          <p:nvPr/>
        </p:nvCxnSpPr>
        <p:spPr>
          <a:xfrm>
            <a:off x="1504643" y="2008088"/>
            <a:ext cx="0" cy="4575458"/>
          </a:xfrm>
          <a:prstGeom prst="line">
            <a:avLst/>
          </a:prstGeom>
          <a:noFill/>
          <a:ln w="19050" cap="flat" cmpd="sng" algn="ctr">
            <a:solidFill>
              <a:srgbClr val="ED7D31"/>
            </a:solidFill>
            <a:prstDash val="solid"/>
          </a:ln>
          <a:effectLst/>
        </p:spPr>
      </p:cxnSp>
      <p:cxnSp>
        <p:nvCxnSpPr>
          <p:cNvPr id="38" name="Straight Connector 37"/>
          <p:cNvCxnSpPr/>
          <p:nvPr/>
        </p:nvCxnSpPr>
        <p:spPr>
          <a:xfrm>
            <a:off x="6131914" y="2008083"/>
            <a:ext cx="0" cy="4575463"/>
          </a:xfrm>
          <a:prstGeom prst="line">
            <a:avLst/>
          </a:prstGeom>
          <a:noFill/>
          <a:ln w="19050" cap="flat" cmpd="sng" algn="ctr">
            <a:solidFill>
              <a:srgbClr val="ED7D31"/>
            </a:solidFill>
            <a:prstDash val="solid"/>
          </a:ln>
          <a:effectLst/>
        </p:spPr>
      </p:cxnSp>
      <p:cxnSp>
        <p:nvCxnSpPr>
          <p:cNvPr id="39" name="Straight Connector 38"/>
          <p:cNvCxnSpPr/>
          <p:nvPr/>
        </p:nvCxnSpPr>
        <p:spPr>
          <a:xfrm>
            <a:off x="10759185" y="2008078"/>
            <a:ext cx="0" cy="4575468"/>
          </a:xfrm>
          <a:prstGeom prst="line">
            <a:avLst/>
          </a:prstGeom>
          <a:noFill/>
          <a:ln w="19050" cap="flat" cmpd="sng" algn="ctr">
            <a:solidFill>
              <a:srgbClr val="ED7D31"/>
            </a:solidFill>
            <a:prstDash val="solid"/>
          </a:ln>
          <a:effectLst/>
        </p:spPr>
      </p:cxnSp>
      <p:grpSp>
        <p:nvGrpSpPr>
          <p:cNvPr id="24" name="Group 23"/>
          <p:cNvGrpSpPr/>
          <p:nvPr/>
        </p:nvGrpSpPr>
        <p:grpSpPr>
          <a:xfrm>
            <a:off x="9880861" y="6090604"/>
            <a:ext cx="2486474" cy="850483"/>
            <a:chOff x="10312400" y="259812"/>
            <a:chExt cx="1714330" cy="610227"/>
          </a:xfrm>
        </p:grpSpPr>
        <p:sp>
          <p:nvSpPr>
            <p:cNvPr id="40" name="Rectangle 39"/>
            <p:cNvSpPr/>
            <p:nvPr/>
          </p:nvSpPr>
          <p:spPr>
            <a:xfrm>
              <a:off x="10312400" y="274638"/>
              <a:ext cx="1714330" cy="577081"/>
            </a:xfrm>
            <a:prstGeom prst="rect">
              <a:avLst/>
            </a:prstGeom>
            <a:solidFill>
              <a:sysClr val="window" lastClr="FFFFFF"/>
            </a:solidFill>
            <a:ln w="6350" cap="flat" cmpd="sng" algn="ctr">
              <a:solidFill>
                <a:sysClr val="window" lastClr="FFFFFF">
                  <a:lumMod val="65000"/>
                </a:sysClr>
              </a:solidFill>
              <a:prstDash val="solid"/>
            </a:ln>
            <a:effectLst/>
          </p:spPr>
          <p:txBody>
            <a:bodyPr rtlCol="0" anchor="ctr"/>
            <a:lstStyle/>
            <a:p>
              <a:pPr algn="ctr" defTabSz="932317">
                <a:defRPr/>
              </a:pPr>
              <a:endParaRPr lang="en-US" sz="1835" kern="0">
                <a:solidFill>
                  <a:prstClr val="black"/>
                </a:solidFill>
                <a:latin typeface="Calibri"/>
              </a:endParaRPr>
            </a:p>
          </p:txBody>
        </p:sp>
        <p:sp>
          <p:nvSpPr>
            <p:cNvPr id="41" name="Rectangle 40"/>
            <p:cNvSpPr/>
            <p:nvPr/>
          </p:nvSpPr>
          <p:spPr>
            <a:xfrm flipV="1">
              <a:off x="10523982" y="350057"/>
              <a:ext cx="127007" cy="124949"/>
            </a:xfrm>
            <a:prstGeom prst="rect">
              <a:avLst/>
            </a:prstGeom>
            <a:solidFill>
              <a:srgbClr val="4472C4"/>
            </a:solidFill>
            <a:ln w="12700" cap="flat" cmpd="sng" algn="ctr">
              <a:solidFill>
                <a:srgbClr val="4472C4">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42" name="Rectangle 41"/>
            <p:cNvSpPr/>
            <p:nvPr/>
          </p:nvSpPr>
          <p:spPr>
            <a:xfrm flipV="1">
              <a:off x="10523977" y="510924"/>
              <a:ext cx="127007" cy="124949"/>
            </a:xfrm>
            <a:prstGeom prst="rect">
              <a:avLst/>
            </a:prstGeom>
            <a:solidFill>
              <a:srgbClr val="FFC000"/>
            </a:solidFill>
            <a:ln w="12700" cap="flat" cmpd="sng" algn="ctr">
              <a:solidFill>
                <a:srgbClr val="FFC000">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43" name="Rectangle 42"/>
            <p:cNvSpPr/>
            <p:nvPr/>
          </p:nvSpPr>
          <p:spPr>
            <a:xfrm flipV="1">
              <a:off x="10523977" y="671791"/>
              <a:ext cx="127007" cy="124949"/>
            </a:xfrm>
            <a:prstGeom prst="rect">
              <a:avLst/>
            </a:prstGeom>
            <a:solidFill>
              <a:srgbClr val="70AD47"/>
            </a:solidFill>
            <a:ln w="12700" cap="flat" cmpd="sng" algn="ctr">
              <a:solidFill>
                <a:srgbClr val="70AD47">
                  <a:shade val="50000"/>
                </a:srgbClr>
              </a:solidFill>
              <a:prstDash val="solid"/>
            </a:ln>
            <a:effectLst/>
          </p:spPr>
          <p:txBody>
            <a:bodyPr rtlCol="0" anchor="ctr"/>
            <a:lstStyle/>
            <a:p>
              <a:pPr algn="ctr" defTabSz="932317">
                <a:defRPr/>
              </a:pPr>
              <a:endParaRPr lang="en-US" sz="1835" kern="0">
                <a:solidFill>
                  <a:prstClr val="white"/>
                </a:solidFill>
                <a:latin typeface="Calibri"/>
              </a:endParaRPr>
            </a:p>
          </p:txBody>
        </p:sp>
        <p:sp>
          <p:nvSpPr>
            <p:cNvPr id="44" name="TextBox 43"/>
            <p:cNvSpPr txBox="1"/>
            <p:nvPr/>
          </p:nvSpPr>
          <p:spPr>
            <a:xfrm>
              <a:off x="10740357" y="259812"/>
              <a:ext cx="1060932" cy="610227"/>
            </a:xfrm>
            <a:prstGeom prst="rect">
              <a:avLst/>
            </a:prstGeom>
            <a:noFill/>
          </p:spPr>
          <p:txBody>
            <a:bodyPr wrap="none" rtlCol="0">
              <a:spAutoFit/>
            </a:bodyPr>
            <a:lstStyle/>
            <a:p>
              <a:pPr defTabSz="932317">
                <a:lnSpc>
                  <a:spcPct val="150000"/>
                </a:lnSpc>
                <a:defRPr/>
              </a:pPr>
              <a:r>
                <a:rPr lang="en-US" sz="1071" kern="0" dirty="0">
                  <a:solidFill>
                    <a:prstClr val="black"/>
                  </a:solidFill>
                  <a:latin typeface="Calibri"/>
                </a:rPr>
                <a:t>Oauth as app principal</a:t>
              </a:r>
            </a:p>
            <a:p>
              <a:pPr defTabSz="932317">
                <a:lnSpc>
                  <a:spcPct val="150000"/>
                </a:lnSpc>
                <a:defRPr/>
              </a:pPr>
              <a:r>
                <a:rPr lang="en-US" sz="1071" kern="0" dirty="0">
                  <a:solidFill>
                    <a:prstClr val="black"/>
                  </a:solidFill>
                  <a:latin typeface="Calibri"/>
                </a:rPr>
                <a:t>Oauth on behalf of user</a:t>
              </a:r>
            </a:p>
            <a:p>
              <a:pPr defTabSz="932317">
                <a:lnSpc>
                  <a:spcPct val="150000"/>
                </a:lnSpc>
                <a:defRPr/>
              </a:pPr>
              <a:r>
                <a:rPr lang="en-US" sz="1071" kern="0" dirty="0">
                  <a:solidFill>
                    <a:prstClr val="black"/>
                  </a:solidFill>
                  <a:latin typeface="Calibri"/>
                </a:rPr>
                <a:t>User session</a:t>
              </a:r>
            </a:p>
          </p:txBody>
        </p:sp>
      </p:grpSp>
    </p:spTree>
    <p:extLst>
      <p:ext uri="{BB962C8B-B14F-4D97-AF65-F5344CB8AC3E}">
        <p14:creationId xmlns:p14="http://schemas.microsoft.com/office/powerpoint/2010/main" val="3775956732"/>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Showing Site Mailboxes in Outlook</a:t>
            </a:r>
            <a:endParaRPr lang="en-US" dirty="0"/>
          </a:p>
        </p:txBody>
      </p:sp>
      <p:sp>
        <p:nvSpPr>
          <p:cNvPr id="3" name="Text Placeholder 2"/>
          <p:cNvSpPr>
            <a:spLocks noGrp="1"/>
          </p:cNvSpPr>
          <p:nvPr>
            <p:ph idx="4294967295"/>
          </p:nvPr>
        </p:nvSpPr>
        <p:spPr>
          <a:xfrm>
            <a:off x="624075" y="1632057"/>
            <a:ext cx="11188326" cy="4616063"/>
          </a:xfrm>
          <a:prstGeom prst="rect">
            <a:avLst/>
          </a:prstGeom>
        </p:spPr>
        <p:txBody>
          <a:bodyPr>
            <a:normAutofit fontScale="70000" lnSpcReduction="20000"/>
          </a:bodyPr>
          <a:lstStyle/>
          <a:p>
            <a:pPr marL="0" indent="0">
              <a:buNone/>
            </a:pPr>
            <a:r>
              <a:rPr lang="en-US" dirty="0" smtClean="0">
                <a:solidFill>
                  <a:schemeClr val="bg2"/>
                </a:solidFill>
              </a:rPr>
              <a:t>Site mailboxes are shown in Outlook if</a:t>
            </a:r>
          </a:p>
          <a:p>
            <a:r>
              <a:rPr lang="en-US" dirty="0" smtClean="0"/>
              <a:t>The user’s personal mailbox is on Exchange 2013 and he is using Outlook 2013</a:t>
            </a:r>
          </a:p>
          <a:p>
            <a:r>
              <a:rPr lang="en-US" dirty="0" smtClean="0"/>
              <a:t>User is in the SharePoint site’s default owner or member group as a individual user (not through a security group)</a:t>
            </a:r>
          </a:p>
          <a:p>
            <a:r>
              <a:rPr lang="en-US" dirty="0" smtClean="0"/>
              <a:t>The user’s personal </a:t>
            </a:r>
            <a:r>
              <a:rPr lang="en-US" dirty="0" err="1" smtClean="0"/>
              <a:t>mbx</a:t>
            </a:r>
            <a:r>
              <a:rPr lang="en-US" dirty="0" smtClean="0"/>
              <a:t> is on the same premise as the site mailbox</a:t>
            </a:r>
          </a:p>
          <a:p>
            <a:r>
              <a:rPr lang="en-US" dirty="0" smtClean="0"/>
              <a:t>The user hasn’t exceeded the limit of 10 site mailboxes pinned to Outlook</a:t>
            </a:r>
          </a:p>
          <a:p>
            <a:endParaRPr lang="en-US" dirty="0" smtClean="0"/>
          </a:p>
          <a:p>
            <a:pPr marL="0" indent="0">
              <a:buNone/>
            </a:pPr>
            <a:r>
              <a:rPr lang="en-US" dirty="0" smtClean="0">
                <a:solidFill>
                  <a:schemeClr val="bg2"/>
                </a:solidFill>
              </a:rPr>
              <a:t>Site mailboxes can be unpinned (closed) and re-pinned from Outlook</a:t>
            </a:r>
            <a:endParaRPr lang="en-US" dirty="0">
              <a:solidFill>
                <a:schemeClr val="bg2"/>
              </a:solidFill>
            </a:endParaRPr>
          </a:p>
        </p:txBody>
      </p:sp>
    </p:spTree>
    <p:extLst>
      <p:ext uri="{BB962C8B-B14F-4D97-AF65-F5344CB8AC3E}">
        <p14:creationId xmlns:p14="http://schemas.microsoft.com/office/powerpoint/2010/main" val="53524563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End User Diagnostics</a:t>
            </a:r>
            <a:endParaRPr lang="en-US" dirty="0"/>
          </a:p>
        </p:txBody>
      </p:sp>
      <p:sp>
        <p:nvSpPr>
          <p:cNvPr id="3" name="Text Placeholder 2"/>
          <p:cNvSpPr>
            <a:spLocks noGrp="1"/>
          </p:cNvSpPr>
          <p:nvPr>
            <p:ph idx="4294967295"/>
          </p:nvPr>
        </p:nvSpPr>
        <p:spPr>
          <a:xfrm>
            <a:off x="624075" y="1632057"/>
            <a:ext cx="11188326" cy="4616063"/>
          </a:xfrm>
          <a:prstGeom prst="rect">
            <a:avLst/>
          </a:prstGeom>
        </p:spPr>
        <p:txBody>
          <a:bodyPr>
            <a:normAutofit fontScale="70000" lnSpcReduction="20000"/>
          </a:bodyPr>
          <a:lstStyle/>
          <a:p>
            <a:pPr marL="0" indent="0">
              <a:buNone/>
            </a:pPr>
            <a:r>
              <a:rPr lang="en-US" dirty="0" smtClean="0">
                <a:solidFill>
                  <a:schemeClr val="bg2"/>
                </a:solidFill>
              </a:rPr>
              <a:t>End user can open site ‘mailbox properties’ from their Outlook client to</a:t>
            </a:r>
          </a:p>
          <a:p>
            <a:r>
              <a:rPr lang="en-US" dirty="0" smtClean="0"/>
              <a:t>View who has been synced to the member and owner list of the site mailbox</a:t>
            </a:r>
          </a:p>
          <a:p>
            <a:r>
              <a:rPr lang="en-US" dirty="0" smtClean="0"/>
              <a:t>See when the last sync has happened and whether it was successful</a:t>
            </a:r>
          </a:p>
          <a:p>
            <a:r>
              <a:rPr lang="en-US" dirty="0" smtClean="0"/>
              <a:t>Start a manual document and membership sync if required</a:t>
            </a:r>
          </a:p>
          <a:p>
            <a:r>
              <a:rPr lang="en-US" dirty="0" smtClean="0"/>
              <a:t>Send diagnostics logs to their email account</a:t>
            </a:r>
          </a:p>
          <a:p>
            <a:pPr marL="0" indent="0">
              <a:buNone/>
            </a:pPr>
            <a:endParaRPr lang="en-US" dirty="0" smtClean="0"/>
          </a:p>
          <a:p>
            <a:pPr marL="0" indent="0">
              <a:buNone/>
            </a:pPr>
            <a:r>
              <a:rPr lang="en-US" dirty="0" smtClean="0">
                <a:solidFill>
                  <a:schemeClr val="bg2"/>
                </a:solidFill>
              </a:rPr>
              <a:t>End users can switch to the folder view in Outlook to get to see details about previous sync issues</a:t>
            </a:r>
          </a:p>
          <a:p>
            <a:pPr marL="0" indent="0">
              <a:buNone/>
            </a:pPr>
            <a:endParaRPr lang="en-US" dirty="0" smtClean="0"/>
          </a:p>
          <a:p>
            <a:pPr marL="0" indent="0">
              <a:buNone/>
            </a:pPr>
            <a:r>
              <a:rPr lang="en-US" dirty="0" smtClean="0">
                <a:solidFill>
                  <a:schemeClr val="bg2"/>
                </a:solidFill>
              </a:rPr>
              <a:t>End users will get a NDR message if publishing to the SharePoint document library should fail</a:t>
            </a:r>
            <a:endParaRPr lang="en-US" dirty="0">
              <a:solidFill>
                <a:schemeClr val="bg2"/>
              </a:solidFill>
            </a:endParaRPr>
          </a:p>
        </p:txBody>
      </p:sp>
    </p:spTree>
    <p:extLst>
      <p:ext uri="{BB962C8B-B14F-4D97-AF65-F5344CB8AC3E}">
        <p14:creationId xmlns:p14="http://schemas.microsoft.com/office/powerpoint/2010/main" val="2517425440"/>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Mailboxes pre-</a:t>
            </a:r>
            <a:r>
              <a:rPr lang="en-US" dirty="0" err="1" smtClean="0"/>
              <a:t>reqs</a:t>
            </a:r>
            <a:r>
              <a:rPr lang="en-US" dirty="0" smtClean="0"/>
              <a:t> (on-</a:t>
            </a:r>
            <a:r>
              <a:rPr lang="en-US" dirty="0" err="1" smtClean="0"/>
              <a:t>prem</a:t>
            </a:r>
            <a:r>
              <a:rPr lang="en-US" dirty="0" smtClean="0"/>
              <a:t>)</a:t>
            </a:r>
            <a:endParaRPr lang="en-US" dirty="0"/>
          </a:p>
        </p:txBody>
      </p:sp>
      <p:sp>
        <p:nvSpPr>
          <p:cNvPr id="3" name="Text Placeholder 2"/>
          <p:cNvSpPr>
            <a:spLocks noGrp="1"/>
          </p:cNvSpPr>
          <p:nvPr>
            <p:ph idx="4294967295"/>
          </p:nvPr>
        </p:nvSpPr>
        <p:spPr>
          <a:xfrm>
            <a:off x="624075" y="1632057"/>
            <a:ext cx="11188326" cy="4616063"/>
          </a:xfrm>
          <a:prstGeom prst="rect">
            <a:avLst/>
          </a:prstGeom>
        </p:spPr>
        <p:txBody>
          <a:bodyPr>
            <a:normAutofit fontScale="62500" lnSpcReduction="20000"/>
          </a:bodyPr>
          <a:lstStyle/>
          <a:p>
            <a:pPr marL="0" indent="0">
              <a:buNone/>
            </a:pPr>
            <a:r>
              <a:rPr lang="en-US" dirty="0" smtClean="0">
                <a:solidFill>
                  <a:schemeClr val="bg2"/>
                </a:solidFill>
              </a:rPr>
              <a:t>SharePoint 2013 pre-</a:t>
            </a:r>
            <a:r>
              <a:rPr lang="en-US" dirty="0" err="1" smtClean="0">
                <a:solidFill>
                  <a:schemeClr val="bg2"/>
                </a:solidFill>
              </a:rPr>
              <a:t>reqs</a:t>
            </a:r>
            <a:endParaRPr lang="en-US" dirty="0" smtClean="0">
              <a:solidFill>
                <a:schemeClr val="bg2"/>
              </a:solidFill>
            </a:endParaRPr>
          </a:p>
          <a:p>
            <a:r>
              <a:rPr lang="en-US" dirty="0" smtClean="0"/>
              <a:t>User profile synchronization configured for farm</a:t>
            </a:r>
          </a:p>
          <a:p>
            <a:r>
              <a:rPr lang="en-US" dirty="0" smtClean="0"/>
              <a:t>SSL enabled web application</a:t>
            </a:r>
          </a:p>
          <a:p>
            <a:pPr marL="0" indent="0">
              <a:buNone/>
            </a:pPr>
            <a:endParaRPr lang="en-US" dirty="0" smtClean="0"/>
          </a:p>
          <a:p>
            <a:pPr marL="0" indent="0">
              <a:buNone/>
            </a:pPr>
            <a:r>
              <a:rPr lang="en-US" dirty="0" smtClean="0">
                <a:solidFill>
                  <a:schemeClr val="bg2"/>
                </a:solidFill>
              </a:rPr>
              <a:t>Exchange 2013 pre-</a:t>
            </a:r>
            <a:r>
              <a:rPr lang="en-US" dirty="0" err="1" smtClean="0">
                <a:solidFill>
                  <a:schemeClr val="bg2"/>
                </a:solidFill>
              </a:rPr>
              <a:t>reqs</a:t>
            </a:r>
            <a:endParaRPr lang="en-US" dirty="0" smtClean="0">
              <a:solidFill>
                <a:schemeClr val="bg2"/>
              </a:solidFill>
            </a:endParaRPr>
          </a:p>
          <a:p>
            <a:r>
              <a:rPr lang="en-US" dirty="0" err="1" smtClean="0"/>
              <a:t>AutoD</a:t>
            </a:r>
            <a:r>
              <a:rPr lang="en-US" dirty="0" smtClean="0"/>
              <a:t> setup</a:t>
            </a:r>
          </a:p>
          <a:p>
            <a:r>
              <a:rPr lang="en-US" dirty="0" smtClean="0"/>
              <a:t>Proper RBAC roles to access and manage Site Mailboxes</a:t>
            </a:r>
          </a:p>
          <a:p>
            <a:pPr marL="0" indent="0">
              <a:buNone/>
            </a:pPr>
            <a:endParaRPr lang="en-US" dirty="0" smtClean="0"/>
          </a:p>
          <a:p>
            <a:pPr marL="0" indent="0">
              <a:buNone/>
            </a:pPr>
            <a:r>
              <a:rPr lang="en-US" dirty="0" smtClean="0">
                <a:solidFill>
                  <a:schemeClr val="bg2"/>
                </a:solidFill>
              </a:rPr>
              <a:t>Mapping</a:t>
            </a:r>
          </a:p>
          <a:p>
            <a:r>
              <a:rPr lang="en-US" dirty="0" smtClean="0"/>
              <a:t>A SharePoint farm points to exactly one Exchange forest where Site Mailboxes will be provisioned</a:t>
            </a:r>
          </a:p>
          <a:p>
            <a:r>
              <a:rPr lang="en-US" dirty="0" smtClean="0"/>
              <a:t>Multiple SharePoint farms can point to the same Exchange forest</a:t>
            </a:r>
          </a:p>
          <a:p>
            <a:r>
              <a:rPr lang="en-US" dirty="0" smtClean="0"/>
              <a:t>The SharePoint farm must point to a server that is on Exchange 2013</a:t>
            </a:r>
            <a:endParaRPr lang="en-US" dirty="0"/>
          </a:p>
        </p:txBody>
      </p:sp>
    </p:spTree>
    <p:extLst>
      <p:ext uri="{BB962C8B-B14F-4D97-AF65-F5344CB8AC3E}">
        <p14:creationId xmlns:p14="http://schemas.microsoft.com/office/powerpoint/2010/main" val="1811075147"/>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script will (on-</a:t>
            </a:r>
            <a:r>
              <a:rPr lang="en-US" dirty="0" err="1" smtClean="0"/>
              <a:t>prem</a:t>
            </a:r>
            <a:r>
              <a:rPr lang="en-US" dirty="0" smtClean="0"/>
              <a:t>)</a:t>
            </a:r>
            <a:endParaRPr lang="en-US" dirty="0"/>
          </a:p>
        </p:txBody>
      </p:sp>
      <p:sp>
        <p:nvSpPr>
          <p:cNvPr id="6" name="Content Placeholder 5"/>
          <p:cNvSpPr>
            <a:spLocks noGrp="1"/>
          </p:cNvSpPr>
          <p:nvPr>
            <p:ph idx="4294967295"/>
          </p:nvPr>
        </p:nvSpPr>
        <p:spPr>
          <a:xfrm>
            <a:off x="624075" y="1632057"/>
            <a:ext cx="11188326" cy="4616063"/>
          </a:xfrm>
          <a:prstGeom prst="rect">
            <a:avLst/>
          </a:prstGeom>
        </p:spPr>
        <p:txBody>
          <a:bodyPr>
            <a:normAutofit fontScale="62500" lnSpcReduction="20000"/>
          </a:bodyPr>
          <a:lstStyle/>
          <a:p>
            <a:pPr marL="0" indent="0">
              <a:buNone/>
            </a:pPr>
            <a:r>
              <a:rPr lang="en-US" dirty="0">
                <a:solidFill>
                  <a:schemeClr val="bg2"/>
                </a:solidFill>
              </a:rPr>
              <a:t>SharePoint</a:t>
            </a:r>
          </a:p>
          <a:p>
            <a:r>
              <a:rPr lang="en-US" dirty="0"/>
              <a:t>Install Exchange Web Services API to Global Assembly Cache (GAC)</a:t>
            </a:r>
          </a:p>
          <a:p>
            <a:r>
              <a:rPr lang="en-US" dirty="0"/>
              <a:t>Establish Oauth trust with Exchange</a:t>
            </a:r>
          </a:p>
          <a:p>
            <a:r>
              <a:rPr lang="en-US" dirty="0"/>
              <a:t>Grant permissions to Exchange server app principal</a:t>
            </a:r>
          </a:p>
          <a:p>
            <a:r>
              <a:rPr lang="en-US" dirty="0"/>
              <a:t>Enable Site Mailbox feature on SharePoint farm</a:t>
            </a:r>
          </a:p>
          <a:p>
            <a:r>
              <a:rPr lang="en-US" dirty="0"/>
              <a:t>Set Exchange target domain (either </a:t>
            </a:r>
            <a:r>
              <a:rPr lang="en-US" dirty="0" err="1"/>
              <a:t>AutoD</a:t>
            </a:r>
            <a:r>
              <a:rPr lang="en-US" dirty="0"/>
              <a:t> for arbitration </a:t>
            </a:r>
            <a:r>
              <a:rPr lang="en-US" dirty="0" err="1"/>
              <a:t>mbx</a:t>
            </a:r>
            <a:r>
              <a:rPr lang="en-US" dirty="0"/>
              <a:t> or a specific </a:t>
            </a:r>
            <a:r>
              <a:rPr lang="en-US" dirty="0" err="1"/>
              <a:t>mbx</a:t>
            </a:r>
            <a:r>
              <a:rPr lang="en-US" dirty="0"/>
              <a:t> – needs to be on Exchange 2013 server)</a:t>
            </a:r>
          </a:p>
          <a:p>
            <a:endParaRPr lang="en-US" dirty="0"/>
          </a:p>
          <a:p>
            <a:pPr marL="0" indent="0">
              <a:buNone/>
            </a:pPr>
            <a:r>
              <a:rPr lang="en-US" dirty="0">
                <a:solidFill>
                  <a:schemeClr val="bg2"/>
                </a:solidFill>
              </a:rPr>
              <a:t>Exchange</a:t>
            </a:r>
          </a:p>
          <a:p>
            <a:r>
              <a:rPr lang="en-US" dirty="0"/>
              <a:t>Create partner app for SharePoint</a:t>
            </a:r>
          </a:p>
          <a:p>
            <a:r>
              <a:rPr lang="en-US" dirty="0"/>
              <a:t>Establish Oauth trust with SharePoint</a:t>
            </a:r>
          </a:p>
          <a:p>
            <a:r>
              <a:rPr lang="en-US" dirty="0"/>
              <a:t>Grant permissions to SharePoint server app principal</a:t>
            </a:r>
          </a:p>
          <a:p>
            <a:endParaRPr lang="en-US" dirty="0"/>
          </a:p>
        </p:txBody>
      </p:sp>
    </p:spTree>
    <p:extLst>
      <p:ext uri="{BB962C8B-B14F-4D97-AF65-F5344CB8AC3E}">
        <p14:creationId xmlns:p14="http://schemas.microsoft.com/office/powerpoint/2010/main" val="4034774818"/>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88"/>
              <a:t>Which documents are synced from SharePoint?</a:t>
            </a:r>
            <a:endParaRPr lang="en-US" sz="4488" dirty="0"/>
          </a:p>
        </p:txBody>
      </p:sp>
      <p:sp>
        <p:nvSpPr>
          <p:cNvPr id="3" name="Text Placeholder 2"/>
          <p:cNvSpPr>
            <a:spLocks noGrp="1"/>
          </p:cNvSpPr>
          <p:nvPr>
            <p:ph idx="4294967295"/>
          </p:nvPr>
        </p:nvSpPr>
        <p:spPr>
          <a:xfrm>
            <a:off x="624075" y="1632057"/>
            <a:ext cx="11188326" cy="4616063"/>
          </a:xfrm>
          <a:prstGeom prst="rect">
            <a:avLst/>
          </a:prstGeom>
        </p:spPr>
        <p:txBody>
          <a:bodyPr>
            <a:normAutofit fontScale="70000" lnSpcReduction="20000"/>
          </a:bodyPr>
          <a:lstStyle/>
          <a:p>
            <a:pPr marL="0" indent="0">
              <a:buNone/>
            </a:pPr>
            <a:r>
              <a:rPr lang="en-US" dirty="0">
                <a:solidFill>
                  <a:schemeClr val="bg2"/>
                </a:solidFill>
              </a:rPr>
              <a:t>Site owners can control which libraries are synced to the site mailbox</a:t>
            </a:r>
          </a:p>
          <a:p>
            <a:r>
              <a:rPr lang="en-US" dirty="0"/>
              <a:t>Only lists of type ‘document library’ are synced</a:t>
            </a:r>
          </a:p>
          <a:p>
            <a:r>
              <a:rPr lang="en-US" dirty="0"/>
              <a:t>Only document libraries that are pinned to the Quick Launch menu of the SharePoint site are synced</a:t>
            </a:r>
          </a:p>
          <a:p>
            <a:r>
              <a:rPr lang="en-US" dirty="0"/>
              <a:t>Watch out for:</a:t>
            </a:r>
          </a:p>
          <a:p>
            <a:pPr lvl="1"/>
            <a:r>
              <a:rPr lang="en-US" dirty="0"/>
              <a:t>Asset libraries</a:t>
            </a:r>
          </a:p>
          <a:p>
            <a:pPr lvl="1"/>
            <a:r>
              <a:rPr lang="en-US" dirty="0"/>
              <a:t>Document libraries with required metadata, required check in, required records</a:t>
            </a:r>
          </a:p>
          <a:p>
            <a:pPr lvl="1"/>
            <a:endParaRPr lang="en-US" dirty="0"/>
          </a:p>
          <a:p>
            <a:pPr marL="0" indent="0">
              <a:buNone/>
            </a:pPr>
            <a:r>
              <a:rPr lang="en-US" dirty="0">
                <a:solidFill>
                  <a:schemeClr val="bg2"/>
                </a:solidFill>
              </a:rPr>
              <a:t>Individuals can sync site </a:t>
            </a:r>
            <a:r>
              <a:rPr lang="en-US">
                <a:solidFill>
                  <a:schemeClr val="bg2"/>
                </a:solidFill>
              </a:rPr>
              <a:t>documents Sync with to </a:t>
            </a:r>
            <a:r>
              <a:rPr lang="en-US" dirty="0">
                <a:solidFill>
                  <a:schemeClr val="bg2"/>
                </a:solidFill>
              </a:rPr>
              <a:t>gain offline access to the documents</a:t>
            </a:r>
            <a:endParaRPr lang="en-US" dirty="0"/>
          </a:p>
          <a:p>
            <a:r>
              <a:rPr lang="en-US" dirty="0"/>
              <a:t>Users need to click the Sync button on a document library in any SharePoint site if they want offline access to the document content</a:t>
            </a:r>
          </a:p>
          <a:p>
            <a:pPr marL="0" indent="0">
              <a:buNone/>
            </a:pPr>
            <a:endParaRPr lang="en-US" dirty="0"/>
          </a:p>
        </p:txBody>
      </p:sp>
    </p:spTree>
    <p:extLst>
      <p:ext uri="{BB962C8B-B14F-4D97-AF65-F5344CB8AC3E}">
        <p14:creationId xmlns:p14="http://schemas.microsoft.com/office/powerpoint/2010/main" val="48904436"/>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075" y="280106"/>
            <a:ext cx="11542306" cy="1165754"/>
          </a:xfrm>
        </p:spPr>
        <p:txBody>
          <a:bodyPr>
            <a:normAutofit/>
          </a:bodyPr>
          <a:lstStyle/>
          <a:p>
            <a:r>
              <a:rPr lang="en-US" sz="4080"/>
              <a:t>Which document properties are synced?</a:t>
            </a:r>
            <a:endParaRPr lang="en-US" sz="4080" dirty="0"/>
          </a:p>
        </p:txBody>
      </p:sp>
      <p:sp>
        <p:nvSpPr>
          <p:cNvPr id="3" name="Text Placeholder 2"/>
          <p:cNvSpPr>
            <a:spLocks noGrp="1"/>
          </p:cNvSpPr>
          <p:nvPr>
            <p:ph idx="4294967295"/>
          </p:nvPr>
        </p:nvSpPr>
        <p:spPr>
          <a:xfrm>
            <a:off x="624075" y="1632058"/>
            <a:ext cx="11188326" cy="2912996"/>
          </a:xfrm>
          <a:prstGeom prst="rect">
            <a:avLst/>
          </a:prstGeom>
        </p:spPr>
        <p:txBody>
          <a:bodyPr/>
          <a:lstStyle/>
          <a:p>
            <a:pPr marL="0" indent="0">
              <a:buNone/>
            </a:pPr>
            <a:r>
              <a:rPr lang="en-US" sz="2448" dirty="0"/>
              <a:t>Properties that are synched from SharePoint:</a:t>
            </a:r>
          </a:p>
          <a:p>
            <a:pPr marL="932597"/>
            <a:r>
              <a:rPr lang="en-US" sz="2040" dirty="0"/>
              <a:t>Subject: SharePoint file name</a:t>
            </a:r>
          </a:p>
          <a:p>
            <a:pPr marL="932597"/>
            <a:r>
              <a:rPr lang="en-US" sz="2040" dirty="0"/>
              <a:t>From: SharePoint last modified by</a:t>
            </a:r>
          </a:p>
          <a:p>
            <a:pPr marL="932597"/>
            <a:r>
              <a:rPr lang="en-US" sz="2040" dirty="0" err="1"/>
              <a:t>LastModifiedBy</a:t>
            </a:r>
            <a:r>
              <a:rPr lang="en-US" sz="2040" dirty="0"/>
              <a:t>: SharePoint last modified by </a:t>
            </a:r>
          </a:p>
          <a:p>
            <a:pPr marL="932597"/>
            <a:r>
              <a:rPr lang="en-US" sz="2040" dirty="0" err="1"/>
              <a:t>ReceiveTime</a:t>
            </a:r>
            <a:r>
              <a:rPr lang="en-US" sz="2040" dirty="0"/>
              <a:t>: SharePoint last modified time</a:t>
            </a:r>
          </a:p>
          <a:p>
            <a:pPr marL="932597"/>
            <a:r>
              <a:rPr lang="en-US" sz="2040" dirty="0"/>
              <a:t>Document size: SharePoint document size</a:t>
            </a:r>
          </a:p>
          <a:p>
            <a:pPr marL="932597"/>
            <a:r>
              <a:rPr lang="en-US" sz="2040" dirty="0"/>
              <a:t>Checked out to (new): SharePoint checked out to</a:t>
            </a:r>
          </a:p>
        </p:txBody>
      </p:sp>
      <p:pic>
        <p:nvPicPr>
          <p:cNvPr id="6" name="Picture 5"/>
          <p:cNvPicPr>
            <a:picLocks noChangeAspect="1"/>
          </p:cNvPicPr>
          <p:nvPr/>
        </p:nvPicPr>
        <p:blipFill rotWithShape="1">
          <a:blip r:embed="rId2"/>
          <a:srcRect r="3757"/>
          <a:stretch/>
        </p:blipFill>
        <p:spPr>
          <a:xfrm>
            <a:off x="624075" y="4653994"/>
            <a:ext cx="9639492" cy="18846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97341370"/>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075" y="280106"/>
            <a:ext cx="11318575" cy="1165754"/>
          </a:xfrm>
        </p:spPr>
        <p:txBody>
          <a:bodyPr>
            <a:normAutofit/>
          </a:bodyPr>
          <a:lstStyle/>
          <a:p>
            <a:r>
              <a:rPr lang="en-US" sz="4080"/>
              <a:t>Which members are synced from SharePoint?</a:t>
            </a:r>
          </a:p>
        </p:txBody>
      </p:sp>
      <p:sp>
        <p:nvSpPr>
          <p:cNvPr id="3" name="Content Placeholder 2"/>
          <p:cNvSpPr>
            <a:spLocks noGrp="1"/>
          </p:cNvSpPr>
          <p:nvPr>
            <p:ph idx="4294967295"/>
          </p:nvPr>
        </p:nvSpPr>
        <p:spPr>
          <a:xfrm>
            <a:off x="624075" y="1632057"/>
            <a:ext cx="11188326" cy="4616063"/>
          </a:xfrm>
          <a:prstGeom prst="rect">
            <a:avLst/>
          </a:prstGeom>
        </p:spPr>
        <p:txBody>
          <a:bodyPr>
            <a:normAutofit fontScale="92500" lnSpcReduction="10000"/>
          </a:bodyPr>
          <a:lstStyle/>
          <a:p>
            <a:pPr marL="0" indent="0">
              <a:buNone/>
            </a:pPr>
            <a:r>
              <a:rPr lang="en-US" smtClean="0">
                <a:solidFill>
                  <a:schemeClr val="bg2"/>
                </a:solidFill>
              </a:rPr>
              <a:t>Site </a:t>
            </a:r>
            <a:r>
              <a:rPr lang="en-US">
                <a:solidFill>
                  <a:schemeClr val="bg2"/>
                </a:solidFill>
              </a:rPr>
              <a:t>owners can control which users should get access to the site mailbox through Outlook</a:t>
            </a:r>
          </a:p>
          <a:p>
            <a:r>
              <a:rPr lang="en-US"/>
              <a:t>Only individual users (no security groups) in the default owner/member group of the SharePoint site will be synced</a:t>
            </a:r>
          </a:p>
          <a:p>
            <a:r>
              <a:rPr lang="en-US" smtClean="0"/>
              <a:t>This is true of both sites with unique permissions and of sites with inherited permissions</a:t>
            </a:r>
          </a:p>
          <a:p>
            <a:r>
              <a:rPr lang="en-US" smtClean="0"/>
              <a:t>Only </a:t>
            </a:r>
            <a:r>
              <a:rPr lang="en-US"/>
              <a:t>users who have a Exchange mailbox in the org will be </a:t>
            </a:r>
            <a:r>
              <a:rPr lang="en-US" smtClean="0"/>
              <a:t>synced</a:t>
            </a:r>
          </a:p>
        </p:txBody>
      </p:sp>
    </p:spTree>
    <p:extLst>
      <p:ext uri="{BB962C8B-B14F-4D97-AF65-F5344CB8AC3E}">
        <p14:creationId xmlns:p14="http://schemas.microsoft.com/office/powerpoint/2010/main" val="718663827"/>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Triggers for Synchronization</a:t>
            </a:r>
            <a:endParaRPr lang="en-US" dirty="0"/>
          </a:p>
        </p:txBody>
      </p:sp>
      <p:sp>
        <p:nvSpPr>
          <p:cNvPr id="3" name="Text Placeholder 2"/>
          <p:cNvSpPr>
            <a:spLocks noGrp="1"/>
          </p:cNvSpPr>
          <p:nvPr>
            <p:ph sz="half" idx="1"/>
          </p:nvPr>
        </p:nvSpPr>
        <p:spPr>
          <a:xfrm>
            <a:off x="624075" y="1445860"/>
            <a:ext cx="5490567" cy="5192462"/>
          </a:xfrm>
        </p:spPr>
        <p:txBody>
          <a:bodyPr>
            <a:normAutofit fontScale="70000" lnSpcReduction="20000"/>
          </a:bodyPr>
          <a:lstStyle/>
          <a:p>
            <a:pPr marL="0" indent="0">
              <a:buNone/>
            </a:pPr>
            <a:r>
              <a:rPr lang="en-US" dirty="0">
                <a:solidFill>
                  <a:schemeClr val="bg2"/>
                </a:solidFill>
              </a:rPr>
              <a:t>Provisioning UI or </a:t>
            </a:r>
            <a:r>
              <a:rPr lang="en-US" dirty="0" err="1">
                <a:solidFill>
                  <a:schemeClr val="bg2"/>
                </a:solidFill>
              </a:rPr>
              <a:t>Cmdlet</a:t>
            </a:r>
            <a:r>
              <a:rPr lang="en-US" dirty="0">
                <a:solidFill>
                  <a:schemeClr val="bg2"/>
                </a:solidFill>
              </a:rPr>
              <a:t> (</a:t>
            </a:r>
            <a:r>
              <a:rPr lang="en-US" dirty="0" smtClean="0">
                <a:solidFill>
                  <a:schemeClr val="bg2"/>
                </a:solidFill>
              </a:rPr>
              <a:t>Doc+ </a:t>
            </a:r>
            <a:r>
              <a:rPr lang="en-US" dirty="0">
                <a:solidFill>
                  <a:schemeClr val="bg2"/>
                </a:solidFill>
              </a:rPr>
              <a:t>Membership)</a:t>
            </a:r>
          </a:p>
          <a:p>
            <a:pPr marL="699447"/>
            <a:r>
              <a:rPr lang="en-US" dirty="0"/>
              <a:t>Triggers initial doc and membership sync</a:t>
            </a:r>
          </a:p>
          <a:p>
            <a:pPr marL="699447"/>
            <a:r>
              <a:rPr lang="en-US" dirty="0"/>
              <a:t>Will retry for 1 min</a:t>
            </a:r>
          </a:p>
          <a:p>
            <a:pPr marL="699447"/>
            <a:r>
              <a:rPr lang="en-US" dirty="0"/>
              <a:t>Successful sync will add Site Mailbox to </a:t>
            </a:r>
            <a:r>
              <a:rPr lang="en-US" dirty="0" err="1"/>
              <a:t>mbx</a:t>
            </a:r>
            <a:r>
              <a:rPr lang="en-US" dirty="0"/>
              <a:t> table</a:t>
            </a:r>
          </a:p>
          <a:p>
            <a:pPr marL="699447"/>
            <a:r>
              <a:rPr lang="en-US" dirty="0" err="1"/>
              <a:t>Cmdlet</a:t>
            </a:r>
            <a:r>
              <a:rPr lang="en-US" dirty="0"/>
              <a:t> also tries to logon to Site Mailbox directly to get it into </a:t>
            </a:r>
            <a:r>
              <a:rPr lang="en-US" dirty="0" err="1"/>
              <a:t>mbx</a:t>
            </a:r>
            <a:r>
              <a:rPr lang="en-US" dirty="0"/>
              <a:t> table</a:t>
            </a:r>
          </a:p>
          <a:p>
            <a:endParaRPr lang="en-US" dirty="0"/>
          </a:p>
          <a:p>
            <a:pPr marL="0" indent="0">
              <a:buNone/>
            </a:pPr>
            <a:r>
              <a:rPr lang="en-US" dirty="0">
                <a:solidFill>
                  <a:schemeClr val="bg2"/>
                </a:solidFill>
              </a:rPr>
              <a:t>Mailbox assistant (D + M)</a:t>
            </a:r>
          </a:p>
          <a:p>
            <a:pPr marL="699447"/>
            <a:r>
              <a:rPr lang="en-US" dirty="0"/>
              <a:t>Syncs docs and members every 6 </a:t>
            </a:r>
            <a:r>
              <a:rPr lang="en-US" dirty="0" err="1"/>
              <a:t>hrs</a:t>
            </a:r>
            <a:endParaRPr lang="en-US" dirty="0"/>
          </a:p>
          <a:p>
            <a:pPr marL="699447"/>
            <a:r>
              <a:rPr lang="en-US" dirty="0"/>
              <a:t>Scoped to active Site Mailboxes who are in the </a:t>
            </a:r>
            <a:r>
              <a:rPr lang="en-US" dirty="0" err="1"/>
              <a:t>mbx</a:t>
            </a:r>
            <a:r>
              <a:rPr lang="en-US" dirty="0"/>
              <a:t> table</a:t>
            </a:r>
          </a:p>
          <a:p>
            <a:pPr marL="699447"/>
            <a:r>
              <a:rPr lang="en-US" dirty="0"/>
              <a:t>Will retry on next sync if failed</a:t>
            </a:r>
          </a:p>
          <a:p>
            <a:endParaRPr lang="en-US" dirty="0"/>
          </a:p>
          <a:p>
            <a:pPr marL="0" indent="0">
              <a:buNone/>
            </a:pPr>
            <a:r>
              <a:rPr lang="en-US" dirty="0">
                <a:solidFill>
                  <a:schemeClr val="bg2"/>
                </a:solidFill>
              </a:rPr>
              <a:t>Sync now button or Update-SM </a:t>
            </a:r>
            <a:r>
              <a:rPr lang="en-US" dirty="0" err="1">
                <a:solidFill>
                  <a:schemeClr val="bg2"/>
                </a:solidFill>
              </a:rPr>
              <a:t>Cmdlet</a:t>
            </a:r>
            <a:r>
              <a:rPr lang="en-US" dirty="0">
                <a:solidFill>
                  <a:schemeClr val="bg2"/>
                </a:solidFill>
              </a:rPr>
              <a:t> (D + M)</a:t>
            </a:r>
          </a:p>
          <a:p>
            <a:pPr marL="699447"/>
            <a:r>
              <a:rPr lang="en-US" dirty="0"/>
              <a:t>User driven, triggers immediate sync</a:t>
            </a:r>
          </a:p>
          <a:p>
            <a:pPr marL="699447"/>
            <a:r>
              <a:rPr lang="en-US" dirty="0">
                <a:latin typeface="Courier New" panose="02070309020205020404" pitchFamily="49" charset="0"/>
                <a:cs typeface="Courier New" panose="02070309020205020404" pitchFamily="49" charset="0"/>
              </a:rPr>
              <a:t>Update-</a:t>
            </a:r>
            <a:r>
              <a:rPr lang="en-US" dirty="0" err="1">
                <a:latin typeface="Courier New" panose="02070309020205020404" pitchFamily="49" charset="0"/>
                <a:cs typeface="Courier New" panose="02070309020205020404" pitchFamily="49" charset="0"/>
              </a:rPr>
              <a:t>SiteMailbox</a:t>
            </a:r>
            <a:r>
              <a:rPr lang="en-US" dirty="0">
                <a:latin typeface="Courier New" panose="02070309020205020404" pitchFamily="49" charset="0"/>
                <a:cs typeface="Courier New" panose="02070309020205020404" pitchFamily="49" charset="0"/>
              </a:rPr>
              <a:t>  project1 -</a:t>
            </a:r>
            <a:r>
              <a:rPr lang="en-US" dirty="0" err="1">
                <a:latin typeface="Courier New" panose="02070309020205020404" pitchFamily="49" charset="0"/>
                <a:cs typeface="Courier New" panose="02070309020205020404" pitchFamily="49" charset="0"/>
              </a:rPr>
              <a:t>BypassOwnerCheck</a:t>
            </a:r>
            <a:endParaRPr lang="en-US" dirty="0">
              <a:latin typeface="Courier New" panose="02070309020205020404" pitchFamily="49" charset="0"/>
              <a:cs typeface="Courier New" panose="02070309020205020404" pitchFamily="49" charset="0"/>
            </a:endParaRPr>
          </a:p>
          <a:p>
            <a:pPr lvl="1"/>
            <a:endParaRPr lang="en-US" dirty="0"/>
          </a:p>
        </p:txBody>
      </p:sp>
      <p:sp>
        <p:nvSpPr>
          <p:cNvPr id="5" name="Text Placeholder 4"/>
          <p:cNvSpPr>
            <a:spLocks noGrp="1"/>
          </p:cNvSpPr>
          <p:nvPr>
            <p:ph sz="half" idx="2"/>
          </p:nvPr>
        </p:nvSpPr>
        <p:spPr>
          <a:xfrm>
            <a:off x="6321833" y="1445860"/>
            <a:ext cx="5490567" cy="5192462"/>
          </a:xfrm>
        </p:spPr>
        <p:txBody>
          <a:bodyPr>
            <a:normAutofit fontScale="70000" lnSpcReduction="20000"/>
          </a:bodyPr>
          <a:lstStyle/>
          <a:p>
            <a:pPr marL="0" indent="0">
              <a:buNone/>
            </a:pPr>
            <a:r>
              <a:rPr lang="en-US" dirty="0">
                <a:solidFill>
                  <a:schemeClr val="bg2"/>
                </a:solidFill>
              </a:rPr>
              <a:t>Site Mailbox is open in </a:t>
            </a:r>
            <a:r>
              <a:rPr lang="en-US" dirty="0" smtClean="0">
                <a:solidFill>
                  <a:schemeClr val="bg2"/>
                </a:solidFill>
              </a:rPr>
              <a:t>Outlook/SM app </a:t>
            </a:r>
            <a:r>
              <a:rPr lang="en-US" dirty="0">
                <a:solidFill>
                  <a:schemeClr val="bg2"/>
                </a:solidFill>
              </a:rPr>
              <a:t>(D + M)</a:t>
            </a:r>
          </a:p>
          <a:p>
            <a:pPr marL="699447"/>
            <a:r>
              <a:rPr lang="en-US" dirty="0"/>
              <a:t>If one or more users has Site Mailbox open </a:t>
            </a:r>
            <a:r>
              <a:rPr lang="en-US" dirty="0" smtClean="0"/>
              <a:t>in </a:t>
            </a:r>
            <a:r>
              <a:rPr lang="en-US" dirty="0"/>
              <a:t>Outlook or the Site Mailbox </a:t>
            </a:r>
            <a:r>
              <a:rPr lang="en-US" dirty="0" smtClean="0"/>
              <a:t>app, </a:t>
            </a:r>
            <a:r>
              <a:rPr lang="en-US" dirty="0"/>
              <a:t>sync will be triggered every 15 </a:t>
            </a:r>
            <a:r>
              <a:rPr lang="en-US" dirty="0" err="1"/>
              <a:t>mins</a:t>
            </a:r>
            <a:endParaRPr lang="en-US" dirty="0"/>
          </a:p>
          <a:p>
            <a:pPr marL="0" indent="0">
              <a:buNone/>
            </a:pPr>
            <a:endParaRPr lang="en-US" dirty="0">
              <a:solidFill>
                <a:schemeClr val="bg2"/>
              </a:solidFill>
            </a:endParaRPr>
          </a:p>
          <a:p>
            <a:pPr marL="0" indent="0">
              <a:buNone/>
            </a:pPr>
            <a:endParaRPr lang="en-US" dirty="0">
              <a:solidFill>
                <a:schemeClr val="bg2"/>
              </a:solidFill>
            </a:endParaRPr>
          </a:p>
          <a:p>
            <a:pPr marL="0" indent="0">
              <a:buNone/>
            </a:pPr>
            <a:r>
              <a:rPr lang="en-US" dirty="0">
                <a:solidFill>
                  <a:schemeClr val="bg2"/>
                </a:solidFill>
              </a:rPr>
              <a:t>Publish doc via Outlook (Document only)</a:t>
            </a:r>
          </a:p>
          <a:p>
            <a:pPr marL="699447"/>
            <a:r>
              <a:rPr lang="en-US" dirty="0"/>
              <a:t>Triggers sync after publish</a:t>
            </a:r>
          </a:p>
          <a:p>
            <a:pPr marL="0" indent="0">
              <a:buNone/>
            </a:pPr>
            <a:endParaRPr lang="en-US" dirty="0">
              <a:solidFill>
                <a:schemeClr val="bg2"/>
              </a:solidFill>
            </a:endParaRPr>
          </a:p>
          <a:p>
            <a:pPr marL="0" indent="0">
              <a:buNone/>
            </a:pPr>
            <a:endParaRPr lang="en-US" dirty="0">
              <a:solidFill>
                <a:schemeClr val="bg2"/>
              </a:solidFill>
            </a:endParaRPr>
          </a:p>
          <a:p>
            <a:pPr marL="0" indent="0">
              <a:buNone/>
            </a:pPr>
            <a:r>
              <a:rPr lang="en-US" dirty="0">
                <a:solidFill>
                  <a:schemeClr val="bg2"/>
                </a:solidFill>
              </a:rPr>
              <a:t>OWA logon denied (Membership only)</a:t>
            </a:r>
          </a:p>
          <a:p>
            <a:pPr marL="699447"/>
            <a:r>
              <a:rPr lang="en-US" dirty="0"/>
              <a:t>Access denied </a:t>
            </a:r>
            <a:r>
              <a:rPr lang="en-US" dirty="0" smtClean="0"/>
              <a:t>from </a:t>
            </a:r>
            <a:r>
              <a:rPr lang="en-US" dirty="0"/>
              <a:t>Site Mailbox app </a:t>
            </a:r>
            <a:r>
              <a:rPr lang="en-US" dirty="0" smtClean="0"/>
              <a:t>will </a:t>
            </a:r>
            <a:r>
              <a:rPr lang="en-US" dirty="0"/>
              <a:t>trigger membership sync</a:t>
            </a:r>
          </a:p>
          <a:p>
            <a:pPr marL="699447"/>
            <a:r>
              <a:rPr lang="en-US" dirty="0"/>
              <a:t>Subsequent retry should work if the user is on the site’s default owners </a:t>
            </a:r>
            <a:r>
              <a:rPr lang="en-US" dirty="0" smtClean="0"/>
              <a:t>or </a:t>
            </a:r>
            <a:r>
              <a:rPr lang="en-US" dirty="0"/>
              <a:t>default members group </a:t>
            </a:r>
          </a:p>
        </p:txBody>
      </p:sp>
    </p:spTree>
    <p:extLst>
      <p:ext uri="{BB962C8B-B14F-4D97-AF65-F5344CB8AC3E}">
        <p14:creationId xmlns:p14="http://schemas.microsoft.com/office/powerpoint/2010/main" val="159168509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Talk Today - Agenda</a:t>
            </a:r>
            <a:endParaRPr lang="en-US" dirty="0"/>
          </a:p>
        </p:txBody>
      </p:sp>
      <p:sp>
        <p:nvSpPr>
          <p:cNvPr id="6" name="Content Placeholder 5"/>
          <p:cNvSpPr>
            <a:spLocks noGrp="1"/>
          </p:cNvSpPr>
          <p:nvPr>
            <p:ph sz="half" idx="4294967295"/>
          </p:nvPr>
        </p:nvSpPr>
        <p:spPr>
          <a:xfrm>
            <a:off x="579437" y="1212849"/>
            <a:ext cx="10972800" cy="4601260"/>
          </a:xfrm>
        </p:spPr>
        <p:txBody>
          <a:bodyPr/>
          <a:lstStyle/>
          <a:p>
            <a:r>
              <a:rPr lang="en-US" sz="3500" i="1" dirty="0" smtClean="0"/>
              <a:t>Context: </a:t>
            </a:r>
            <a:r>
              <a:rPr lang="en-US" sz="3500" dirty="0" smtClean="0"/>
              <a:t>Enterprise content management (ECM) in SharePoint 2013</a:t>
            </a:r>
          </a:p>
          <a:p>
            <a:r>
              <a:rPr lang="en-US" sz="3500" i="1" dirty="0" smtClean="0"/>
              <a:t>Context: </a:t>
            </a:r>
            <a:r>
              <a:rPr lang="en-US" sz="3500" dirty="0" smtClean="0"/>
              <a:t>A tour of how teams collaborate in SharePoint</a:t>
            </a:r>
          </a:p>
          <a:p>
            <a:r>
              <a:rPr lang="en-US" sz="3500" dirty="0" smtClean="0"/>
              <a:t>Site Mailboxes in depth</a:t>
            </a:r>
          </a:p>
          <a:p>
            <a:r>
              <a:rPr lang="en-US" sz="3500" dirty="0" smtClean="0"/>
              <a:t>Architecture of Exchange and SharePoint for suite scenarios</a:t>
            </a:r>
          </a:p>
          <a:p>
            <a:r>
              <a:rPr lang="en-US" sz="3500" dirty="0" smtClean="0"/>
              <a:t>Lifecycle and policy of sites and mailboxes</a:t>
            </a:r>
          </a:p>
          <a:p>
            <a:r>
              <a:rPr lang="en-US" sz="3500" dirty="0" smtClean="0"/>
              <a:t>Getting started with Site Mailboxes</a:t>
            </a:r>
          </a:p>
        </p:txBody>
      </p:sp>
    </p:spTree>
    <p:extLst>
      <p:ext uri="{BB962C8B-B14F-4D97-AF65-F5344CB8AC3E}">
        <p14:creationId xmlns:p14="http://schemas.microsoft.com/office/powerpoint/2010/main" val="96850667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ECM and Team Sites Overview</a:t>
            </a:r>
            <a:endParaRPr lang="en-US" dirty="0"/>
          </a:p>
        </p:txBody>
      </p:sp>
    </p:spTree>
    <p:extLst>
      <p:ext uri="{BB962C8B-B14F-4D97-AF65-F5344CB8AC3E}">
        <p14:creationId xmlns:p14="http://schemas.microsoft.com/office/powerpoint/2010/main" val="2291959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Exchange and SharePoint</a:t>
            </a:r>
            <a:endParaRPr lang="en-US" dirty="0"/>
          </a:p>
        </p:txBody>
      </p:sp>
      <p:sp>
        <p:nvSpPr>
          <p:cNvPr id="6" name="Text Placeholder 5"/>
          <p:cNvSpPr>
            <a:spLocks noGrp="1"/>
          </p:cNvSpPr>
          <p:nvPr>
            <p:ph type="body" sz="quarter" idx="4294967295"/>
          </p:nvPr>
        </p:nvSpPr>
        <p:spPr>
          <a:xfrm>
            <a:off x="381313" y="2640462"/>
            <a:ext cx="11673848" cy="2260268"/>
          </a:xfrm>
        </p:spPr>
        <p:txBody>
          <a:bodyPr>
            <a:normAutofit lnSpcReduction="10000"/>
          </a:bodyPr>
          <a:lstStyle/>
          <a:p>
            <a:pPr marL="0" indent="0" algn="ctr">
              <a:buNone/>
            </a:pPr>
            <a:r>
              <a:rPr lang="en-US" sz="8159" dirty="0">
                <a:solidFill>
                  <a:schemeClr val="accent6"/>
                </a:solidFill>
              </a:rPr>
              <a:t>Welcome to the world of suite-wide scenarios!</a:t>
            </a:r>
          </a:p>
        </p:txBody>
      </p:sp>
      <p:pic>
        <p:nvPicPr>
          <p:cNvPr id="7" name="Picture 6"/>
          <p:cNvPicPr>
            <a:picLocks noChangeAspect="1"/>
          </p:cNvPicPr>
          <p:nvPr/>
        </p:nvPicPr>
        <p:blipFill>
          <a:blip r:embed="rId2"/>
          <a:stretch>
            <a:fillRect/>
          </a:stretch>
        </p:blipFill>
        <p:spPr>
          <a:xfrm>
            <a:off x="381313" y="1458510"/>
            <a:ext cx="11673848" cy="514752"/>
          </a:xfrm>
          <a:prstGeom prst="rect">
            <a:avLst/>
          </a:prstGeom>
        </p:spPr>
      </p:pic>
    </p:spTree>
    <p:extLst>
      <p:ext uri="{BB962C8B-B14F-4D97-AF65-F5344CB8AC3E}">
        <p14:creationId xmlns:p14="http://schemas.microsoft.com/office/powerpoint/2010/main" val="3275629653"/>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Enterprise Content Management</a:t>
            </a:r>
            <a:endParaRPr lang="en-US" dirty="0"/>
          </a:p>
        </p:txBody>
      </p:sp>
      <p:grpSp>
        <p:nvGrpSpPr>
          <p:cNvPr id="13" name="Group 12"/>
          <p:cNvGrpSpPr/>
          <p:nvPr/>
        </p:nvGrpSpPr>
        <p:grpSpPr>
          <a:xfrm>
            <a:off x="2099239" y="1631420"/>
            <a:ext cx="2564659" cy="2564659"/>
            <a:chOff x="2055812" y="1600200"/>
            <a:chExt cx="2514600" cy="2514600"/>
          </a:xfrm>
          <a:solidFill>
            <a:schemeClr val="bg2"/>
          </a:solidFill>
        </p:grpSpPr>
        <p:sp>
          <p:nvSpPr>
            <p:cNvPr id="4" name="Rectangle 3"/>
            <p:cNvSpPr/>
            <p:nvPr/>
          </p:nvSpPr>
          <p:spPr bwMode="auto">
            <a:xfrm>
              <a:off x="20558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FFFFFF"/>
                </a:solidFill>
                <a:ea typeface="Segoe UI" pitchFamily="34" charset="0"/>
                <a:cs typeface="Segoe UI" pitchFamily="34" charset="0"/>
              </a:endParaRPr>
            </a:p>
          </p:txBody>
        </p:sp>
        <p:sp>
          <p:nvSpPr>
            <p:cNvPr id="10" name="TextBox 9"/>
            <p:cNvSpPr txBox="1"/>
            <p:nvPr/>
          </p:nvSpPr>
          <p:spPr>
            <a:xfrm>
              <a:off x="2055812" y="3657600"/>
              <a:ext cx="2514600" cy="376706"/>
            </a:xfrm>
            <a:prstGeom prst="rect">
              <a:avLst/>
            </a:prstGeom>
            <a:grpFill/>
          </p:spPr>
          <p:txBody>
            <a:bodyPr wrap="square" lIns="0" tIns="0" rIns="0" bIns="0" rtlCol="0">
              <a:spAutoFit/>
            </a:bodyPr>
            <a:lstStyle/>
            <a:p>
              <a:pPr algn="ctr"/>
              <a:r>
                <a:rPr lang="en-US" sz="2448" spc="-71" dirty="0">
                  <a:solidFill>
                    <a:srgbClr val="FFFFFF"/>
                  </a:solidFill>
                  <a:latin typeface="Segoe UI Light"/>
                </a:rPr>
                <a:t>Create</a:t>
              </a:r>
            </a:p>
          </p:txBody>
        </p:sp>
      </p:grpSp>
      <p:grpSp>
        <p:nvGrpSpPr>
          <p:cNvPr id="14" name="Group 13"/>
          <p:cNvGrpSpPr/>
          <p:nvPr/>
        </p:nvGrpSpPr>
        <p:grpSpPr>
          <a:xfrm>
            <a:off x="4897049" y="1631420"/>
            <a:ext cx="2564659" cy="2564659"/>
            <a:chOff x="4799012" y="1600200"/>
            <a:chExt cx="2514600" cy="2514600"/>
          </a:xfrm>
          <a:solidFill>
            <a:schemeClr val="accent2"/>
          </a:solidFill>
        </p:grpSpPr>
        <p:sp>
          <p:nvSpPr>
            <p:cNvPr id="5" name="Rectangle 4"/>
            <p:cNvSpPr/>
            <p:nvPr/>
          </p:nvSpPr>
          <p:spPr bwMode="auto">
            <a:xfrm>
              <a:off x="47990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FFFFFF"/>
                </a:solidFill>
                <a:ea typeface="Segoe UI" pitchFamily="34" charset="0"/>
                <a:cs typeface="Segoe UI" pitchFamily="34" charset="0"/>
              </a:endParaRPr>
            </a:p>
          </p:txBody>
        </p:sp>
        <p:sp>
          <p:nvSpPr>
            <p:cNvPr id="11" name="TextBox 10"/>
            <p:cNvSpPr txBox="1"/>
            <p:nvPr/>
          </p:nvSpPr>
          <p:spPr>
            <a:xfrm>
              <a:off x="4799012" y="3657600"/>
              <a:ext cx="2514600" cy="376706"/>
            </a:xfrm>
            <a:prstGeom prst="rect">
              <a:avLst/>
            </a:prstGeom>
            <a:grpFill/>
          </p:spPr>
          <p:txBody>
            <a:bodyPr wrap="square" lIns="0" tIns="0" rIns="0" bIns="0" rtlCol="0">
              <a:spAutoFit/>
            </a:bodyPr>
            <a:lstStyle/>
            <a:p>
              <a:pPr algn="ctr"/>
              <a:r>
                <a:rPr lang="en-US" sz="2448" spc="-71" dirty="0">
                  <a:solidFill>
                    <a:srgbClr val="FFFFFF"/>
                  </a:solidFill>
                  <a:latin typeface="Segoe UI Light"/>
                </a:rPr>
                <a:t>Control</a:t>
              </a:r>
            </a:p>
          </p:txBody>
        </p:sp>
      </p:grpSp>
      <p:grpSp>
        <p:nvGrpSpPr>
          <p:cNvPr id="15" name="Group 14"/>
          <p:cNvGrpSpPr/>
          <p:nvPr/>
        </p:nvGrpSpPr>
        <p:grpSpPr>
          <a:xfrm>
            <a:off x="7694859" y="1631420"/>
            <a:ext cx="2564659" cy="2564659"/>
            <a:chOff x="7542212" y="1600200"/>
            <a:chExt cx="2514600" cy="2514600"/>
          </a:xfrm>
          <a:solidFill>
            <a:schemeClr val="accent6"/>
          </a:solidFill>
        </p:grpSpPr>
        <p:sp>
          <p:nvSpPr>
            <p:cNvPr id="6" name="Rectangle 5"/>
            <p:cNvSpPr/>
            <p:nvPr/>
          </p:nvSpPr>
          <p:spPr bwMode="auto">
            <a:xfrm>
              <a:off x="7542212" y="1600200"/>
              <a:ext cx="2514600" cy="251460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FFFFFF"/>
                </a:solidFill>
                <a:ea typeface="Segoe UI" pitchFamily="34" charset="0"/>
                <a:cs typeface="Segoe UI" pitchFamily="34" charset="0"/>
              </a:endParaRPr>
            </a:p>
          </p:txBody>
        </p:sp>
        <p:sp>
          <p:nvSpPr>
            <p:cNvPr id="12" name="TextBox 11"/>
            <p:cNvSpPr txBox="1"/>
            <p:nvPr/>
          </p:nvSpPr>
          <p:spPr>
            <a:xfrm>
              <a:off x="7542212" y="3657600"/>
              <a:ext cx="2514600" cy="376706"/>
            </a:xfrm>
            <a:prstGeom prst="rect">
              <a:avLst/>
            </a:prstGeom>
            <a:grpFill/>
          </p:spPr>
          <p:txBody>
            <a:bodyPr wrap="square" lIns="0" tIns="0" rIns="0" bIns="0" rtlCol="0">
              <a:spAutoFit/>
            </a:bodyPr>
            <a:lstStyle/>
            <a:p>
              <a:pPr algn="ctr"/>
              <a:r>
                <a:rPr lang="en-US" sz="2448" spc="-71" dirty="0">
                  <a:solidFill>
                    <a:srgbClr val="FFFFFF"/>
                  </a:solidFill>
                  <a:latin typeface="Segoe UI Light"/>
                </a:rPr>
                <a:t>Protect</a:t>
              </a:r>
            </a:p>
          </p:txBody>
        </p:sp>
      </p:grpSp>
      <p:sp>
        <p:nvSpPr>
          <p:cNvPr id="21" name="Rectangle 20"/>
          <p:cNvSpPr/>
          <p:nvPr/>
        </p:nvSpPr>
        <p:spPr>
          <a:xfrm>
            <a:off x="2099240" y="4273796"/>
            <a:ext cx="2592182" cy="1118805"/>
          </a:xfrm>
          <a:prstGeom prst="rect">
            <a:avLst/>
          </a:prstGeom>
        </p:spPr>
        <p:txBody>
          <a:bodyPr wrap="square">
            <a:spAutoFit/>
          </a:bodyPr>
          <a:lstStyle/>
          <a:p>
            <a:r>
              <a:rPr lang="en-US" sz="1632" dirty="0">
                <a:solidFill>
                  <a:srgbClr val="505050"/>
                </a:solidFill>
                <a:cs typeface="Segoe Pro Light"/>
              </a:rPr>
              <a:t>Create and organize content easily with the help of relevant discovered information</a:t>
            </a:r>
          </a:p>
        </p:txBody>
      </p:sp>
      <p:sp>
        <p:nvSpPr>
          <p:cNvPr id="22" name="TextBox 21"/>
          <p:cNvSpPr txBox="1"/>
          <p:nvPr/>
        </p:nvSpPr>
        <p:spPr>
          <a:xfrm>
            <a:off x="4924574" y="4273796"/>
            <a:ext cx="2537135" cy="768476"/>
          </a:xfrm>
          <a:prstGeom prst="rect">
            <a:avLst/>
          </a:prstGeom>
          <a:noFill/>
        </p:spPr>
        <p:txBody>
          <a:bodyPr wrap="square" lIns="0" tIns="0" rIns="0" bIns="0" rtlCol="0">
            <a:spAutoFit/>
          </a:bodyPr>
          <a:lstStyle/>
          <a:p>
            <a:r>
              <a:rPr lang="en-US" sz="1632" dirty="0">
                <a:solidFill>
                  <a:srgbClr val="505050"/>
                </a:solidFill>
                <a:cs typeface="Segoe Pro Light"/>
              </a:rPr>
              <a:t>Manage content policy, information architecture and taxonomy</a:t>
            </a:r>
          </a:p>
        </p:txBody>
      </p:sp>
      <p:sp>
        <p:nvSpPr>
          <p:cNvPr id="23" name="TextBox 22"/>
          <p:cNvSpPr txBox="1"/>
          <p:nvPr/>
        </p:nvSpPr>
        <p:spPr>
          <a:xfrm>
            <a:off x="7694859" y="4273796"/>
            <a:ext cx="2564659" cy="753476"/>
          </a:xfrm>
          <a:prstGeom prst="rect">
            <a:avLst/>
          </a:prstGeom>
          <a:noFill/>
        </p:spPr>
        <p:txBody>
          <a:bodyPr wrap="square" lIns="0" tIns="0" rIns="0" bIns="0" rtlCol="0">
            <a:spAutoFit/>
          </a:bodyPr>
          <a:lstStyle/>
          <a:p>
            <a:r>
              <a:rPr lang="en-US" sz="1632" dirty="0">
                <a:solidFill>
                  <a:srgbClr val="505050"/>
                </a:solidFill>
                <a:cs typeface="Segoe Pro Light"/>
              </a:rPr>
              <a:t>Reduce risk and manage compliance with centralized eDiscovery tools</a:t>
            </a:r>
          </a:p>
        </p:txBody>
      </p:sp>
      <p:pic>
        <p:nvPicPr>
          <p:cNvPr id="19" name="Picture 15" descr="paper-lock"/>
          <p:cNvPicPr>
            <a:picLocks noChangeAspect="1" noChangeArrowheads="1"/>
          </p:cNvPicPr>
          <p:nvPr/>
        </p:nvPicPr>
        <p:blipFill>
          <a:blip r:embed="rId3"/>
          <a:srcRect/>
          <a:stretch>
            <a:fillRect/>
          </a:stretch>
        </p:blipFill>
        <p:spPr bwMode="auto">
          <a:xfrm>
            <a:off x="8355453" y="2208822"/>
            <a:ext cx="1243471" cy="1409852"/>
          </a:xfrm>
          <a:prstGeom prst="rect">
            <a:avLst/>
          </a:prstGeom>
          <a:noFill/>
          <a:ln w="9525">
            <a:noFill/>
            <a:miter lim="800000"/>
            <a:headEnd/>
            <a:tailEnd/>
          </a:ln>
        </p:spPr>
      </p:pic>
      <p:pic>
        <p:nvPicPr>
          <p:cNvPr id="17" name="Picture 3" descr="\\MAGNUM\Projects\Microsoft\Cloud Power FY12\Design\ICONS_PNG\Document.png"/>
          <p:cNvPicPr>
            <a:picLocks noChangeAspect="1" noChangeArrowheads="1"/>
          </p:cNvPicPr>
          <p:nvPr/>
        </p:nvPicPr>
        <p:blipFill>
          <a:blip r:embed="rId4" cstate="print">
            <a:lum bright="100000"/>
          </a:blip>
          <a:stretch>
            <a:fillRect/>
          </a:stretch>
        </p:blipFill>
        <p:spPr bwMode="auto">
          <a:xfrm>
            <a:off x="2448965" y="1851902"/>
            <a:ext cx="1865207" cy="1865207"/>
          </a:xfrm>
          <a:prstGeom prst="rect">
            <a:avLst/>
          </a:prstGeom>
          <a:noFill/>
        </p:spPr>
      </p:pic>
      <p:pic>
        <p:nvPicPr>
          <p:cNvPr id="20" name="Picture 7" descr="\\MAGNUM\Projects\Microsoft\Cloud Power FY12\Design\ICONS_PNG\Control.png"/>
          <p:cNvPicPr>
            <a:picLocks noChangeAspect="1" noChangeArrowheads="1"/>
          </p:cNvPicPr>
          <p:nvPr/>
        </p:nvPicPr>
        <p:blipFill>
          <a:blip r:embed="rId5" cstate="print">
            <a:lum bright="100000"/>
          </a:blip>
          <a:srcRect/>
          <a:stretch>
            <a:fillRect/>
          </a:stretch>
        </p:blipFill>
        <p:spPr bwMode="auto">
          <a:xfrm>
            <a:off x="5246775" y="1830993"/>
            <a:ext cx="1865207" cy="1865207"/>
          </a:xfrm>
          <a:prstGeom prst="rect">
            <a:avLst/>
          </a:prstGeom>
          <a:noFill/>
        </p:spPr>
      </p:pic>
      <p:sp>
        <p:nvSpPr>
          <p:cNvPr id="2" name="Left-Right Arrow 1"/>
          <p:cNvSpPr/>
          <p:nvPr/>
        </p:nvSpPr>
        <p:spPr bwMode="auto">
          <a:xfrm>
            <a:off x="531948" y="5812801"/>
            <a:ext cx="11275012" cy="485465"/>
          </a:xfrm>
          <a:prstGeom prst="leftRightArrow">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7" name="Rectangle 6"/>
          <p:cNvSpPr/>
          <p:nvPr/>
        </p:nvSpPr>
        <p:spPr bwMode="auto">
          <a:xfrm>
            <a:off x="1166636" y="5685046"/>
            <a:ext cx="2564659" cy="74097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448" dirty="0">
                <a:gradFill>
                  <a:gsLst>
                    <a:gs pos="0">
                      <a:srgbClr val="FFFFFF"/>
                    </a:gs>
                    <a:gs pos="100000">
                      <a:srgbClr val="FFFFFF"/>
                    </a:gs>
                  </a:gsLst>
                  <a:lin ang="5400000" scaled="0"/>
                </a:gradFill>
                <a:latin typeface="Segoe UI Light"/>
              </a:rPr>
              <a:t>Personal</a:t>
            </a:r>
          </a:p>
        </p:txBody>
      </p:sp>
      <p:sp>
        <p:nvSpPr>
          <p:cNvPr id="26" name="Rectangle 25"/>
          <p:cNvSpPr/>
          <p:nvPr/>
        </p:nvSpPr>
        <p:spPr bwMode="auto">
          <a:xfrm>
            <a:off x="4858182" y="5685045"/>
            <a:ext cx="2564659" cy="74097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448" dirty="0">
                <a:gradFill>
                  <a:gsLst>
                    <a:gs pos="0">
                      <a:srgbClr val="FFFFFF"/>
                    </a:gs>
                    <a:gs pos="100000">
                      <a:srgbClr val="FFFFFF"/>
                    </a:gs>
                  </a:gsLst>
                  <a:lin ang="5400000" scaled="0"/>
                </a:gradFill>
                <a:latin typeface="Segoe UI Light"/>
              </a:rPr>
              <a:t>Team</a:t>
            </a:r>
          </a:p>
        </p:txBody>
      </p:sp>
      <p:sp>
        <p:nvSpPr>
          <p:cNvPr id="27" name="Rectangle 26"/>
          <p:cNvSpPr/>
          <p:nvPr/>
        </p:nvSpPr>
        <p:spPr bwMode="auto">
          <a:xfrm>
            <a:off x="8549729" y="5685044"/>
            <a:ext cx="2564659" cy="74097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448">
                <a:gradFill>
                  <a:gsLst>
                    <a:gs pos="0">
                      <a:srgbClr val="FFFFFF"/>
                    </a:gs>
                    <a:gs pos="100000">
                      <a:srgbClr val="FFFFFF"/>
                    </a:gs>
                  </a:gsLst>
                  <a:lin ang="5400000" scaled="0"/>
                </a:gradFill>
                <a:latin typeface="Segoe UI Light"/>
              </a:rPr>
              <a:t>Organization</a:t>
            </a:r>
            <a:endParaRPr lang="en-US" sz="2448" dirty="0">
              <a:gradFill>
                <a:gsLst>
                  <a:gs pos="0">
                    <a:srgbClr val="FFFFFF"/>
                  </a:gs>
                  <a:gs pos="100000">
                    <a:srgbClr val="FFFFFF"/>
                  </a:gs>
                </a:gsLst>
                <a:lin ang="5400000" scaled="0"/>
              </a:gradFill>
              <a:latin typeface="Segoe UI Light"/>
            </a:endParaRPr>
          </a:p>
        </p:txBody>
      </p:sp>
    </p:spTree>
    <p:extLst>
      <p:ext uri="{BB962C8B-B14F-4D97-AF65-F5344CB8AC3E}">
        <p14:creationId xmlns:p14="http://schemas.microsoft.com/office/powerpoint/2010/main" val="43052352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The Team Site in SharePoint</a:t>
            </a:r>
            <a:endParaRPr lang="en-US" dirty="0"/>
          </a:p>
        </p:txBody>
      </p:sp>
    </p:spTree>
    <p:extLst>
      <p:ext uri="{BB962C8B-B14F-4D97-AF65-F5344CB8AC3E}">
        <p14:creationId xmlns:p14="http://schemas.microsoft.com/office/powerpoint/2010/main" val="2034777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Site Mailboxes in Depth</a:t>
            </a:r>
            <a:endParaRPr lang="en-US" dirty="0">
              <a:solidFill>
                <a:schemeClr val="bg1"/>
              </a:solidFill>
            </a:endParaRPr>
          </a:p>
        </p:txBody>
      </p:sp>
    </p:spTree>
    <p:extLst>
      <p:ext uri="{BB962C8B-B14F-4D97-AF65-F5344CB8AC3E}">
        <p14:creationId xmlns:p14="http://schemas.microsoft.com/office/powerpoint/2010/main" val="78853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Adam Harmetz; Alfons Staerk</External_x0020_Speaker>
    <Session_x0020_Code xmlns="2295e2e7-0eeb-498e-8716-217bb2ee6ee3"> SPC173</Session_x0020_Code>
    <ProductTaxHTField0 xmlns="2295e2e7-0eeb-498e-8716-217bb2ee6ee3">
      <Terms xmlns="http://schemas.microsoft.com/office/infopath/2007/PartnerControls"/>
    </ProductTaxHTField0>
    <Presentation_x0020_Date xmlns="2295e2e7-0eeb-498e-8716-217bb2ee6ee3">2012-11-13T08:00:00+00:00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Adam Harmetz, Alfons Staerk</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2006/documentManagement/types"/>
    <ds:schemaRef ds:uri="http://schemas.microsoft.com/sharepoint/v3"/>
    <ds:schemaRef ds:uri="http://schemas.openxmlformats.org/package/2006/metadata/core-properties"/>
    <ds:schemaRef ds:uri="http://purl.org/dc/terms/"/>
    <ds:schemaRef ds:uri="http://purl.org/dc/dcmitype/"/>
    <ds:schemaRef ds:uri="http://www.w3.org/XML/1998/namespace"/>
    <ds:schemaRef ds:uri="http://purl.org/dc/elements/1.1/"/>
    <ds:schemaRef ds:uri="2295e2e7-0eeb-498e-8716-217bb2ee6ee3"/>
    <ds:schemaRef ds:uri="http://schemas.microsoft.com/office/infopath/2007/PartnerControls"/>
    <ds:schemaRef ds:uri="230e9df3-be65-4c73-a93b-d1236ebd677e"/>
    <ds:schemaRef ds:uri="032d541b-1b4e-4d91-93c7-b10533c52f73"/>
  </ds:schemaRefs>
</ds:datastoreItem>
</file>

<file path=customXml/itemProps3.xml><?xml version="1.0" encoding="utf-8"?>
<ds:datastoreItem xmlns:ds="http://schemas.openxmlformats.org/officeDocument/2006/customXml" ds:itemID="{1C8F6D45-EE58-4318-9AA5-128F487213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211</TotalTime>
  <Words>3367</Words>
  <Application>Microsoft Office PowerPoint</Application>
  <PresentationFormat>Custom</PresentationFormat>
  <Paragraphs>384</Paragraphs>
  <Slides>38</Slides>
  <Notes>11</Notes>
  <HiddenSlides>0</HiddenSlides>
  <MMClips>0</MMClip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5-30072_SPC2012_IT-Pro_Template_16x9_Light</vt:lpstr>
      <vt:lpstr>5-30072_SPC2012_IT-Pro_Template_16x9</vt:lpstr>
      <vt:lpstr>5-30072_SPC2012_Business_Template_16x9_Light</vt:lpstr>
      <vt:lpstr>PowerPoint Presentation</vt:lpstr>
      <vt:lpstr>Overview of ECM for teams with Site Mailboxes</vt:lpstr>
      <vt:lpstr>Demo</vt:lpstr>
      <vt:lpstr>The Talk Today - Agenda</vt:lpstr>
      <vt:lpstr>ECM and Team Sites Overview</vt:lpstr>
      <vt:lpstr>Exchange and SharePoint</vt:lpstr>
      <vt:lpstr>Enterprise Content Management</vt:lpstr>
      <vt:lpstr>Demo</vt:lpstr>
      <vt:lpstr>Site Mailboxes in Depth</vt:lpstr>
      <vt:lpstr>Team Sites and Site Mailboxes</vt:lpstr>
      <vt:lpstr>Demo</vt:lpstr>
      <vt:lpstr>Integrated Views and Access for Users</vt:lpstr>
      <vt:lpstr>Data Storage and Access for Documents</vt:lpstr>
      <vt:lpstr>Site Mailboxes Lifecycle</vt:lpstr>
      <vt:lpstr>Site Mailbox Lifecycle Management</vt:lpstr>
      <vt:lpstr>Demo</vt:lpstr>
      <vt:lpstr>Ways to provision a Site Mailbox</vt:lpstr>
      <vt:lpstr>So how do you get started with Site Mailboxes?</vt:lpstr>
      <vt:lpstr>Getting Started: Deployment Guidance</vt:lpstr>
      <vt:lpstr>PowerPoint Presentation</vt:lpstr>
      <vt:lpstr>PowerPoint Presentation</vt:lpstr>
      <vt:lpstr>PowerPoint Presentation</vt:lpstr>
      <vt:lpstr>Other Interesting Reference Slides</vt:lpstr>
      <vt:lpstr>Fitting into the larger Exchange picture</vt:lpstr>
      <vt:lpstr>Useful links</vt:lpstr>
      <vt:lpstr>Overview of Exchange Cmdlets</vt:lpstr>
      <vt:lpstr>Ways to provision a Site Mailbox</vt:lpstr>
      <vt:lpstr>Site Mailbox provisioning</vt:lpstr>
      <vt:lpstr>Document and membership synch</vt:lpstr>
      <vt:lpstr>Document publish/delete</vt:lpstr>
      <vt:lpstr>Showing Site Mailboxes in Outlook</vt:lpstr>
      <vt:lpstr>End User Diagnostics</vt:lpstr>
      <vt:lpstr>Site Mailboxes pre-reqs (on-prem)</vt:lpstr>
      <vt:lpstr>Provisioning script will (on-prem)</vt:lpstr>
      <vt:lpstr>Which documents are synced from SharePoint?</vt:lpstr>
      <vt:lpstr>Which document properties are synced?</vt:lpstr>
      <vt:lpstr>Which members are synced from SharePoint?</vt:lpstr>
      <vt:lpstr>Triggers for Synchronization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ECM for teams with Site Mailboxes</dc:title>
  <dc:subject>SharePoint Conference 2012</dc:subject>
  <dc:creator>Shows</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cp:revision>
  <dcterms:created xsi:type="dcterms:W3CDTF">2012-11-12T19:11:19Z</dcterms:created>
  <dcterms:modified xsi:type="dcterms:W3CDTF">2012-12-06T22:39:56Z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