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charts/chart2.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notesSlides/notesSlide19.xml" ContentType="application/vnd.openxmlformats-officedocument.presentationml.notesSlide+xml"/>
  <Override PartName="/ppt/charts/chart4.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5.xml" ContentType="application/vnd.openxmlformats-officedocument.drawingml.chart+xml"/>
  <Override PartName="/ppt/notesSlides/notesSlide22.xml" ContentType="application/vnd.openxmlformats-officedocument.presentationml.notesSlide+xml"/>
  <Override PartName="/ppt/charts/chart6.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2" r:id="rId7"/>
  </p:sldMasterIdLst>
  <p:notesMasterIdLst>
    <p:notesMasterId r:id="rId69"/>
  </p:notesMasterIdLst>
  <p:handoutMasterIdLst>
    <p:handoutMasterId r:id="rId70"/>
  </p:handoutMasterIdLst>
  <p:sldIdLst>
    <p:sldId id="1089" r:id="rId8"/>
    <p:sldId id="1090" r:id="rId9"/>
    <p:sldId id="1091" r:id="rId10"/>
    <p:sldId id="1092" r:id="rId11"/>
    <p:sldId id="1093" r:id="rId12"/>
    <p:sldId id="1094" r:id="rId13"/>
    <p:sldId id="1095" r:id="rId14"/>
    <p:sldId id="1096" r:id="rId15"/>
    <p:sldId id="1097" r:id="rId16"/>
    <p:sldId id="1098" r:id="rId17"/>
    <p:sldId id="1099" r:id="rId18"/>
    <p:sldId id="1100" r:id="rId19"/>
    <p:sldId id="1101" r:id="rId20"/>
    <p:sldId id="1102" r:id="rId21"/>
    <p:sldId id="1103" r:id="rId22"/>
    <p:sldId id="1104" r:id="rId23"/>
    <p:sldId id="1105" r:id="rId24"/>
    <p:sldId id="1106" r:id="rId25"/>
    <p:sldId id="1107" r:id="rId26"/>
    <p:sldId id="1108" r:id="rId27"/>
    <p:sldId id="1109" r:id="rId28"/>
    <p:sldId id="1110" r:id="rId29"/>
    <p:sldId id="1111" r:id="rId30"/>
    <p:sldId id="1112" r:id="rId31"/>
    <p:sldId id="1113" r:id="rId32"/>
    <p:sldId id="1114" r:id="rId33"/>
    <p:sldId id="1115" r:id="rId34"/>
    <p:sldId id="1116" r:id="rId35"/>
    <p:sldId id="1117" r:id="rId36"/>
    <p:sldId id="1118" r:id="rId37"/>
    <p:sldId id="1119" r:id="rId38"/>
    <p:sldId id="1120" r:id="rId39"/>
    <p:sldId id="1121" r:id="rId40"/>
    <p:sldId id="1122" r:id="rId41"/>
    <p:sldId id="1123" r:id="rId42"/>
    <p:sldId id="1124" r:id="rId43"/>
    <p:sldId id="1125" r:id="rId44"/>
    <p:sldId id="1126" r:id="rId45"/>
    <p:sldId id="1127" r:id="rId46"/>
    <p:sldId id="1128" r:id="rId47"/>
    <p:sldId id="1129" r:id="rId48"/>
    <p:sldId id="1130" r:id="rId49"/>
    <p:sldId id="1131" r:id="rId50"/>
    <p:sldId id="1132" r:id="rId51"/>
    <p:sldId id="1133" r:id="rId52"/>
    <p:sldId id="1134" r:id="rId53"/>
    <p:sldId id="1135" r:id="rId54"/>
    <p:sldId id="1136" r:id="rId55"/>
    <p:sldId id="1137" r:id="rId56"/>
    <p:sldId id="1138" r:id="rId57"/>
    <p:sldId id="1139" r:id="rId58"/>
    <p:sldId id="1140" r:id="rId59"/>
    <p:sldId id="1141" r:id="rId60"/>
    <p:sldId id="1142" r:id="rId61"/>
    <p:sldId id="1149" r:id="rId62"/>
    <p:sldId id="1150" r:id="rId63"/>
    <p:sldId id="1151" r:id="rId64"/>
    <p:sldId id="1152" r:id="rId65"/>
    <p:sldId id="1153" r:id="rId66"/>
    <p:sldId id="1154" r:id="rId67"/>
    <p:sldId id="1155" r:id="rId6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10 minutes, Barry)" id="{6DD5C800-9A2C-4823-B056-4AFFC9A97500}">
          <p14:sldIdLst>
            <p14:sldId id="1089"/>
            <p14:sldId id="1090"/>
            <p14:sldId id="1091"/>
            <p14:sldId id="1092"/>
            <p14:sldId id="1093"/>
            <p14:sldId id="1094"/>
            <p14:sldId id="1095"/>
          </p14:sldIdLst>
        </p14:section>
        <p14:section name="Component basics (23 min, Olaf)" id="{E3865F22-8166-4EFA-9E05-70FEF49DF8C5}">
          <p14:sldIdLst>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Lst>
        </p14:section>
        <p14:section name="Farm topologies (12 min Olaf)" id="{5FF4BABC-430A-448B-B07B-3AA14D5C8F79}">
          <p14:sldIdLst>
            <p14:sldId id="1113"/>
            <p14:sldId id="1114"/>
            <p14:sldId id="1115"/>
            <p14:sldId id="1116"/>
            <p14:sldId id="1117"/>
            <p14:sldId id="1118"/>
            <p14:sldId id="1119"/>
            <p14:sldId id="1120"/>
            <p14:sldId id="1121"/>
            <p14:sldId id="1122"/>
          </p14:sldIdLst>
        </p14:section>
        <p14:section name="Fault tolerance (15 min Barry)" id="{865942F5-201E-46AA-BE9F-0BB65D0D8F15}">
          <p14:sldIdLst>
            <p14:sldId id="1123"/>
            <p14:sldId id="1124"/>
            <p14:sldId id="1125"/>
            <p14:sldId id="1126"/>
            <p14:sldId id="1127"/>
            <p14:sldId id="1128"/>
            <p14:sldId id="1129"/>
            <p14:sldId id="1130"/>
          </p14:sldIdLst>
        </p14:section>
        <p14:section name="Backup &amp; Restore (10 min, Barry)" id="{AEEC96AC-6811-479A-8547-B61B5179E517}">
          <p14:sldIdLst>
            <p14:sldId id="1131"/>
            <p14:sldId id="1132"/>
            <p14:sldId id="1133"/>
            <p14:sldId id="1134"/>
            <p14:sldId id="1135"/>
            <p14:sldId id="1136"/>
            <p14:sldId id="1137"/>
            <p14:sldId id="1138"/>
            <p14:sldId id="1139"/>
            <p14:sldId id="1140"/>
            <p14:sldId id="1141"/>
            <p14:sldId id="1142"/>
          </p14:sldIdLst>
        </p14:section>
        <p14:section name="Conclusions Q&amp;A (3 min++, Barry)" id="{D812D06D-1C1B-41F7-9AFB-37C2423DF60F}">
          <p14:sldIdLst>
            <p14:sldId id="1149"/>
            <p14:sldId id="1150"/>
            <p14:sldId id="1151"/>
            <p14:sldId id="1152"/>
            <p14:sldId id="1153"/>
            <p14:sldId id="1154"/>
            <p14:sldId id="1155"/>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Barry Waldbaum" initials="B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 Type="http://schemas.openxmlformats.org/officeDocument/2006/relationships/slideMaster" Target="slideMasters/slideMaster4.xml"/><Relationship Id="rId71"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Load impact (relative)</a:t>
            </a:r>
            <a:endParaRPr lang="en-US" dirty="0"/>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CPU</c:v>
                </c:pt>
              </c:strCache>
            </c:strRef>
          </c:tx>
          <c:spPr>
            <a:solidFill>
              <a:schemeClr val="accent3">
                <a:lumMod val="60000"/>
                <a:lumOff val="40000"/>
              </a:schemeClr>
            </a:solidFill>
            <a:ln>
              <a:noFill/>
            </a:ln>
            <a:effectLst/>
          </c:spPr>
          <c:invertIfNegative val="0"/>
          <c:dLbls>
            <c:delete val="1"/>
          </c:dLbls>
          <c:cat>
            <c:strRef>
              <c:f>Sheet1!$A$2:$A$4</c:f>
              <c:strCache>
                <c:ptCount val="3"/>
                <c:pt idx="0">
                  <c:v>Item count</c:v>
                </c:pt>
                <c:pt idx="1">
                  <c:v>DPS</c:v>
                </c:pt>
                <c:pt idx="2">
                  <c:v>QPS</c:v>
                </c:pt>
              </c:strCache>
            </c:strRef>
          </c:cat>
          <c:val>
            <c:numRef>
              <c:f>Sheet1!$B$2:$B$4</c:f>
              <c:numCache>
                <c:formatCode>General</c:formatCode>
                <c:ptCount val="3"/>
                <c:pt idx="0">
                  <c:v>4</c:v>
                </c:pt>
                <c:pt idx="1">
                  <c:v>0</c:v>
                </c:pt>
                <c:pt idx="2">
                  <c:v>10</c:v>
                </c:pt>
              </c:numCache>
            </c:numRef>
          </c:val>
        </c:ser>
        <c:ser>
          <c:idx val="1"/>
          <c:order val="1"/>
          <c:tx>
            <c:strRef>
              <c:f>Sheet1!$C$1</c:f>
              <c:strCache>
                <c:ptCount val="1"/>
                <c:pt idx="0">
                  <c:v>Network</c:v>
                </c:pt>
              </c:strCache>
            </c:strRef>
          </c:tx>
          <c:spPr>
            <a:solidFill>
              <a:schemeClr val="accent2"/>
            </a:solidFill>
            <a:ln>
              <a:noFill/>
            </a:ln>
            <a:effectLst/>
          </c:spPr>
          <c:invertIfNegative val="0"/>
          <c:dLbls>
            <c:delete val="1"/>
          </c:dLbls>
          <c:cat>
            <c:strRef>
              <c:f>Sheet1!$A$2:$A$4</c:f>
              <c:strCache>
                <c:ptCount val="3"/>
                <c:pt idx="0">
                  <c:v>Item count</c:v>
                </c:pt>
                <c:pt idx="1">
                  <c:v>DPS</c:v>
                </c:pt>
                <c:pt idx="2">
                  <c:v>QPS</c:v>
                </c:pt>
              </c:strCache>
            </c:strRef>
          </c:cat>
          <c:val>
            <c:numRef>
              <c:f>Sheet1!$C$2:$C$4</c:f>
              <c:numCache>
                <c:formatCode>General</c:formatCode>
                <c:ptCount val="3"/>
                <c:pt idx="0">
                  <c:v>6</c:v>
                </c:pt>
                <c:pt idx="1">
                  <c:v>0</c:v>
                </c:pt>
                <c:pt idx="2">
                  <c:v>6</c:v>
                </c:pt>
              </c:numCache>
            </c:numRef>
          </c:val>
        </c:ser>
        <c:ser>
          <c:idx val="2"/>
          <c:order val="2"/>
          <c:tx>
            <c:strRef>
              <c:f>Sheet1!$D$1</c:f>
              <c:strCache>
                <c:ptCount val="1"/>
                <c:pt idx="0">
                  <c:v>Disk</c:v>
                </c:pt>
              </c:strCache>
            </c:strRef>
          </c:tx>
          <c:spPr>
            <a:solidFill>
              <a:schemeClr val="tx2">
                <a:lumMod val="75000"/>
                <a:lumOff val="25000"/>
              </a:schemeClr>
            </a:solidFill>
            <a:ln>
              <a:noFill/>
            </a:ln>
            <a:effectLst/>
          </c:spPr>
          <c:invertIfNegative val="0"/>
          <c:dLbls>
            <c:delete val="1"/>
          </c:dLbls>
          <c:cat>
            <c:strRef>
              <c:f>Sheet1!$A$2:$A$4</c:f>
              <c:strCache>
                <c:ptCount val="3"/>
                <c:pt idx="0">
                  <c:v>Item count</c:v>
                </c:pt>
                <c:pt idx="1">
                  <c:v>DPS</c:v>
                </c:pt>
                <c:pt idx="2">
                  <c:v>QPS</c:v>
                </c:pt>
              </c:strCache>
            </c:strRef>
          </c:cat>
          <c:val>
            <c:numRef>
              <c:f>Sheet1!$D$2:$D$4</c:f>
              <c:numCache>
                <c:formatCode>General</c:formatCode>
                <c:ptCount val="3"/>
                <c:pt idx="0">
                  <c:v>0</c:v>
                </c:pt>
                <c:pt idx="1">
                  <c:v>0</c:v>
                </c:pt>
                <c:pt idx="2">
                  <c:v>0</c:v>
                </c:pt>
              </c:numCache>
            </c:numRef>
          </c:val>
        </c:ser>
        <c:dLbls>
          <c:dLblPos val="outEnd"/>
          <c:showLegendKey val="0"/>
          <c:showVal val="1"/>
          <c:showCatName val="0"/>
          <c:showSerName val="0"/>
          <c:showPercent val="0"/>
          <c:showBubbleSize val="0"/>
        </c:dLbls>
        <c:gapWidth val="219"/>
        <c:overlap val="-27"/>
        <c:axId val="131511040"/>
        <c:axId val="131512576"/>
      </c:barChart>
      <c:catAx>
        <c:axId val="131511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200" b="0" i="0" u="none" strike="noStrike" kern="1200" baseline="0">
                <a:solidFill>
                  <a:schemeClr val="tx1">
                    <a:lumMod val="65000"/>
                    <a:lumOff val="35000"/>
                  </a:schemeClr>
                </a:solidFill>
                <a:latin typeface="+mn-lt"/>
                <a:ea typeface="+mn-ea"/>
                <a:cs typeface="+mn-cs"/>
              </a:defRPr>
            </a:pPr>
            <a:endParaRPr lang="en-US"/>
          </a:p>
        </c:txPr>
        <c:crossAx val="131512576"/>
        <c:crosses val="autoZero"/>
        <c:auto val="1"/>
        <c:lblAlgn val="ctr"/>
        <c:lblOffset val="100"/>
        <c:noMultiLvlLbl val="0"/>
      </c:catAx>
      <c:valAx>
        <c:axId val="131512576"/>
        <c:scaling>
          <c:orientation val="minMax"/>
          <c:max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1511040"/>
        <c:crosses val="autoZero"/>
        <c:crossBetween val="between"/>
        <c:majorUnit val="2"/>
      </c:valAx>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Load impact (relative)</a:t>
            </a:r>
            <a:endParaRPr lang="en-US" dirty="0"/>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CPU</c:v>
                </c:pt>
              </c:strCache>
            </c:strRef>
          </c:tx>
          <c:spPr>
            <a:solidFill>
              <a:schemeClr val="accent3">
                <a:lumMod val="60000"/>
                <a:lumOff val="40000"/>
              </a:schemeClr>
            </a:solidFill>
            <a:ln>
              <a:noFill/>
            </a:ln>
            <a:effectLst/>
          </c:spPr>
          <c:invertIfNegative val="0"/>
          <c:dLbls>
            <c:delete val="1"/>
          </c:dLbls>
          <c:cat>
            <c:strRef>
              <c:f>Sheet1!$A$2:$A$4</c:f>
              <c:strCache>
                <c:ptCount val="3"/>
                <c:pt idx="0">
                  <c:v>Item count</c:v>
                </c:pt>
                <c:pt idx="1">
                  <c:v>DPS</c:v>
                </c:pt>
                <c:pt idx="2">
                  <c:v>QPS</c:v>
                </c:pt>
              </c:strCache>
            </c:strRef>
          </c:cat>
          <c:val>
            <c:numRef>
              <c:f>Sheet1!$B$2:$B$4</c:f>
              <c:numCache>
                <c:formatCode>General</c:formatCode>
                <c:ptCount val="3"/>
                <c:pt idx="0">
                  <c:v>8</c:v>
                </c:pt>
                <c:pt idx="1">
                  <c:v>4</c:v>
                </c:pt>
                <c:pt idx="2">
                  <c:v>10</c:v>
                </c:pt>
              </c:numCache>
            </c:numRef>
          </c:val>
        </c:ser>
        <c:ser>
          <c:idx val="1"/>
          <c:order val="1"/>
          <c:tx>
            <c:strRef>
              <c:f>Sheet1!$C$1</c:f>
              <c:strCache>
                <c:ptCount val="1"/>
                <c:pt idx="0">
                  <c:v>Network</c:v>
                </c:pt>
              </c:strCache>
            </c:strRef>
          </c:tx>
          <c:spPr>
            <a:solidFill>
              <a:schemeClr val="accent2"/>
            </a:solidFill>
            <a:ln>
              <a:noFill/>
            </a:ln>
            <a:effectLst/>
          </c:spPr>
          <c:invertIfNegative val="0"/>
          <c:dLbls>
            <c:delete val="1"/>
          </c:dLbls>
          <c:cat>
            <c:strRef>
              <c:f>Sheet1!$A$2:$A$4</c:f>
              <c:strCache>
                <c:ptCount val="3"/>
                <c:pt idx="0">
                  <c:v>Item count</c:v>
                </c:pt>
                <c:pt idx="1">
                  <c:v>DPS</c:v>
                </c:pt>
                <c:pt idx="2">
                  <c:v>QPS</c:v>
                </c:pt>
              </c:strCache>
            </c:strRef>
          </c:cat>
          <c:val>
            <c:numRef>
              <c:f>Sheet1!$C$2:$C$4</c:f>
              <c:numCache>
                <c:formatCode>General</c:formatCode>
                <c:ptCount val="3"/>
                <c:pt idx="0">
                  <c:v>2</c:v>
                </c:pt>
                <c:pt idx="1">
                  <c:v>4</c:v>
                </c:pt>
                <c:pt idx="2">
                  <c:v>4</c:v>
                </c:pt>
              </c:numCache>
            </c:numRef>
          </c:val>
        </c:ser>
        <c:ser>
          <c:idx val="2"/>
          <c:order val="2"/>
          <c:tx>
            <c:strRef>
              <c:f>Sheet1!$D$1</c:f>
              <c:strCache>
                <c:ptCount val="1"/>
                <c:pt idx="0">
                  <c:v>Disk</c:v>
                </c:pt>
              </c:strCache>
            </c:strRef>
          </c:tx>
          <c:spPr>
            <a:solidFill>
              <a:schemeClr val="tx2">
                <a:lumMod val="75000"/>
                <a:lumOff val="25000"/>
              </a:schemeClr>
            </a:solidFill>
            <a:ln>
              <a:noFill/>
            </a:ln>
            <a:effectLst/>
          </c:spPr>
          <c:invertIfNegative val="0"/>
          <c:dLbls>
            <c:delete val="1"/>
          </c:dLbls>
          <c:cat>
            <c:strRef>
              <c:f>Sheet1!$A$2:$A$4</c:f>
              <c:strCache>
                <c:ptCount val="3"/>
                <c:pt idx="0">
                  <c:v>Item count</c:v>
                </c:pt>
                <c:pt idx="1">
                  <c:v>DPS</c:v>
                </c:pt>
                <c:pt idx="2">
                  <c:v>QPS</c:v>
                </c:pt>
              </c:strCache>
            </c:strRef>
          </c:cat>
          <c:val>
            <c:numRef>
              <c:f>Sheet1!$D$2:$D$4</c:f>
              <c:numCache>
                <c:formatCode>General</c:formatCode>
                <c:ptCount val="3"/>
                <c:pt idx="0">
                  <c:v>6</c:v>
                </c:pt>
                <c:pt idx="1">
                  <c:v>4</c:v>
                </c:pt>
                <c:pt idx="2">
                  <c:v>8</c:v>
                </c:pt>
              </c:numCache>
            </c:numRef>
          </c:val>
        </c:ser>
        <c:dLbls>
          <c:dLblPos val="outEnd"/>
          <c:showLegendKey val="0"/>
          <c:showVal val="1"/>
          <c:showCatName val="0"/>
          <c:showSerName val="0"/>
          <c:showPercent val="0"/>
          <c:showBubbleSize val="0"/>
        </c:dLbls>
        <c:gapWidth val="219"/>
        <c:overlap val="-27"/>
        <c:axId val="132915200"/>
        <c:axId val="132916736"/>
      </c:barChart>
      <c:catAx>
        <c:axId val="13291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200" b="0" i="0" u="none" strike="noStrike" kern="1200" baseline="0">
                <a:solidFill>
                  <a:schemeClr val="tx1">
                    <a:lumMod val="65000"/>
                    <a:lumOff val="35000"/>
                  </a:schemeClr>
                </a:solidFill>
                <a:latin typeface="+mn-lt"/>
                <a:ea typeface="+mn-ea"/>
                <a:cs typeface="+mn-cs"/>
              </a:defRPr>
            </a:pPr>
            <a:endParaRPr lang="en-US"/>
          </a:p>
        </c:txPr>
        <c:crossAx val="132916736"/>
        <c:crosses val="autoZero"/>
        <c:auto val="1"/>
        <c:lblAlgn val="ctr"/>
        <c:lblOffset val="100"/>
        <c:noMultiLvlLbl val="0"/>
      </c:catAx>
      <c:valAx>
        <c:axId val="132916736"/>
        <c:scaling>
          <c:orientation val="minMax"/>
          <c:max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2915200"/>
        <c:crosses val="autoZero"/>
        <c:crossBetween val="between"/>
        <c:majorUnit val="2"/>
      </c:valAx>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Load impact (relative)</a:t>
            </a:r>
            <a:endParaRPr lang="en-US" dirty="0"/>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CPU</c:v>
                </c:pt>
              </c:strCache>
            </c:strRef>
          </c:tx>
          <c:spPr>
            <a:solidFill>
              <a:schemeClr val="accent3">
                <a:lumMod val="60000"/>
                <a:lumOff val="40000"/>
              </a:schemeClr>
            </a:solidFill>
            <a:ln>
              <a:noFill/>
            </a:ln>
            <a:effectLst/>
          </c:spPr>
          <c:invertIfNegative val="0"/>
          <c:dLbls>
            <c:delete val="1"/>
          </c:dLbls>
          <c:cat>
            <c:strRef>
              <c:f>Sheet1!$A$2:$A$4</c:f>
              <c:strCache>
                <c:ptCount val="3"/>
                <c:pt idx="0">
                  <c:v>Item count</c:v>
                </c:pt>
                <c:pt idx="1">
                  <c:v>DPS</c:v>
                </c:pt>
                <c:pt idx="2">
                  <c:v>QPS</c:v>
                </c:pt>
              </c:strCache>
            </c:strRef>
          </c:cat>
          <c:val>
            <c:numRef>
              <c:f>Sheet1!$B$2:$B$4</c:f>
              <c:numCache>
                <c:formatCode>General</c:formatCode>
                <c:ptCount val="3"/>
                <c:pt idx="0">
                  <c:v>2</c:v>
                </c:pt>
                <c:pt idx="1">
                  <c:v>8</c:v>
                </c:pt>
                <c:pt idx="2">
                  <c:v>0</c:v>
                </c:pt>
              </c:numCache>
            </c:numRef>
          </c:val>
        </c:ser>
        <c:ser>
          <c:idx val="1"/>
          <c:order val="1"/>
          <c:tx>
            <c:strRef>
              <c:f>Sheet1!$C$1</c:f>
              <c:strCache>
                <c:ptCount val="1"/>
                <c:pt idx="0">
                  <c:v>Network</c:v>
                </c:pt>
              </c:strCache>
            </c:strRef>
          </c:tx>
          <c:spPr>
            <a:solidFill>
              <a:schemeClr val="accent2"/>
            </a:solidFill>
            <a:ln>
              <a:noFill/>
            </a:ln>
            <a:effectLst/>
          </c:spPr>
          <c:invertIfNegative val="0"/>
          <c:dLbls>
            <c:delete val="1"/>
          </c:dLbls>
          <c:cat>
            <c:strRef>
              <c:f>Sheet1!$A$2:$A$4</c:f>
              <c:strCache>
                <c:ptCount val="3"/>
                <c:pt idx="0">
                  <c:v>Item count</c:v>
                </c:pt>
                <c:pt idx="1">
                  <c:v>DPS</c:v>
                </c:pt>
                <c:pt idx="2">
                  <c:v>QPS</c:v>
                </c:pt>
              </c:strCache>
            </c:strRef>
          </c:cat>
          <c:val>
            <c:numRef>
              <c:f>Sheet1!$C$2:$C$4</c:f>
              <c:numCache>
                <c:formatCode>General</c:formatCode>
                <c:ptCount val="3"/>
                <c:pt idx="0">
                  <c:v>2</c:v>
                </c:pt>
                <c:pt idx="1">
                  <c:v>8</c:v>
                </c:pt>
                <c:pt idx="2">
                  <c:v>0</c:v>
                </c:pt>
              </c:numCache>
            </c:numRef>
          </c:val>
        </c:ser>
        <c:ser>
          <c:idx val="2"/>
          <c:order val="2"/>
          <c:tx>
            <c:strRef>
              <c:f>Sheet1!$D$1</c:f>
              <c:strCache>
                <c:ptCount val="1"/>
                <c:pt idx="0">
                  <c:v>Disk</c:v>
                </c:pt>
              </c:strCache>
            </c:strRef>
          </c:tx>
          <c:spPr>
            <a:solidFill>
              <a:schemeClr val="tx2">
                <a:lumMod val="75000"/>
                <a:lumOff val="25000"/>
              </a:schemeClr>
            </a:solidFill>
            <a:ln>
              <a:noFill/>
            </a:ln>
            <a:effectLst/>
          </c:spPr>
          <c:invertIfNegative val="0"/>
          <c:dLbls>
            <c:delete val="1"/>
          </c:dLbls>
          <c:cat>
            <c:strRef>
              <c:f>Sheet1!$A$2:$A$4</c:f>
              <c:strCache>
                <c:ptCount val="3"/>
                <c:pt idx="0">
                  <c:v>Item count</c:v>
                </c:pt>
                <c:pt idx="1">
                  <c:v>DPS</c:v>
                </c:pt>
                <c:pt idx="2">
                  <c:v>QPS</c:v>
                </c:pt>
              </c:strCache>
            </c:strRef>
          </c:cat>
          <c:val>
            <c:numRef>
              <c:f>Sheet1!$D$2:$D$4</c:f>
              <c:numCache>
                <c:formatCode>General</c:formatCode>
                <c:ptCount val="3"/>
                <c:pt idx="0">
                  <c:v>0</c:v>
                </c:pt>
                <c:pt idx="1">
                  <c:v>4</c:v>
                </c:pt>
                <c:pt idx="2">
                  <c:v>0</c:v>
                </c:pt>
              </c:numCache>
            </c:numRef>
          </c:val>
        </c:ser>
        <c:dLbls>
          <c:dLblPos val="outEnd"/>
          <c:showLegendKey val="0"/>
          <c:showVal val="1"/>
          <c:showCatName val="0"/>
          <c:showSerName val="0"/>
          <c:showPercent val="0"/>
          <c:showBubbleSize val="0"/>
        </c:dLbls>
        <c:gapWidth val="219"/>
        <c:overlap val="-27"/>
        <c:axId val="129850752"/>
        <c:axId val="129864832"/>
      </c:barChart>
      <c:catAx>
        <c:axId val="129850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200" b="0" i="0" u="none" strike="noStrike" kern="1200" baseline="0">
                <a:solidFill>
                  <a:schemeClr val="tx1">
                    <a:lumMod val="65000"/>
                    <a:lumOff val="35000"/>
                  </a:schemeClr>
                </a:solidFill>
                <a:latin typeface="+mn-lt"/>
                <a:ea typeface="+mn-ea"/>
                <a:cs typeface="+mn-cs"/>
              </a:defRPr>
            </a:pPr>
            <a:endParaRPr lang="en-US"/>
          </a:p>
        </c:txPr>
        <c:crossAx val="129864832"/>
        <c:crosses val="autoZero"/>
        <c:auto val="1"/>
        <c:lblAlgn val="ctr"/>
        <c:lblOffset val="100"/>
        <c:noMultiLvlLbl val="0"/>
      </c:catAx>
      <c:valAx>
        <c:axId val="129864832"/>
        <c:scaling>
          <c:orientation val="minMax"/>
          <c:max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9850752"/>
        <c:crosses val="autoZero"/>
        <c:crossBetween val="between"/>
        <c:majorUnit val="2"/>
      </c:valAx>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Load impact (relative)</a:t>
            </a:r>
            <a:endParaRPr lang="en-US" dirty="0"/>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CPU</c:v>
                </c:pt>
              </c:strCache>
            </c:strRef>
          </c:tx>
          <c:spPr>
            <a:solidFill>
              <a:schemeClr val="accent3">
                <a:lumMod val="60000"/>
                <a:lumOff val="40000"/>
              </a:schemeClr>
            </a:solidFill>
            <a:ln>
              <a:noFill/>
            </a:ln>
            <a:effectLst/>
          </c:spPr>
          <c:invertIfNegative val="0"/>
          <c:dLbls>
            <c:delete val="1"/>
          </c:dLbls>
          <c:cat>
            <c:strRef>
              <c:f>Sheet1!$A$2:$A$4</c:f>
              <c:strCache>
                <c:ptCount val="3"/>
                <c:pt idx="0">
                  <c:v>Item count</c:v>
                </c:pt>
                <c:pt idx="1">
                  <c:v>DPS</c:v>
                </c:pt>
                <c:pt idx="2">
                  <c:v>QPS</c:v>
                </c:pt>
              </c:strCache>
            </c:strRef>
          </c:cat>
          <c:val>
            <c:numRef>
              <c:f>Sheet1!$B$2:$B$4</c:f>
              <c:numCache>
                <c:formatCode>General</c:formatCode>
                <c:ptCount val="3"/>
                <c:pt idx="0">
                  <c:v>0</c:v>
                </c:pt>
                <c:pt idx="1">
                  <c:v>10</c:v>
                </c:pt>
                <c:pt idx="2">
                  <c:v>0</c:v>
                </c:pt>
              </c:numCache>
            </c:numRef>
          </c:val>
        </c:ser>
        <c:ser>
          <c:idx val="1"/>
          <c:order val="1"/>
          <c:tx>
            <c:strRef>
              <c:f>Sheet1!$C$1</c:f>
              <c:strCache>
                <c:ptCount val="1"/>
                <c:pt idx="0">
                  <c:v>Network</c:v>
                </c:pt>
              </c:strCache>
            </c:strRef>
          </c:tx>
          <c:spPr>
            <a:solidFill>
              <a:schemeClr val="accent2"/>
            </a:solidFill>
            <a:ln>
              <a:noFill/>
            </a:ln>
            <a:effectLst/>
          </c:spPr>
          <c:invertIfNegative val="0"/>
          <c:dLbls>
            <c:delete val="1"/>
          </c:dLbls>
          <c:cat>
            <c:strRef>
              <c:f>Sheet1!$A$2:$A$4</c:f>
              <c:strCache>
                <c:ptCount val="3"/>
                <c:pt idx="0">
                  <c:v>Item count</c:v>
                </c:pt>
                <c:pt idx="1">
                  <c:v>DPS</c:v>
                </c:pt>
                <c:pt idx="2">
                  <c:v>QPS</c:v>
                </c:pt>
              </c:strCache>
            </c:strRef>
          </c:cat>
          <c:val>
            <c:numRef>
              <c:f>Sheet1!$C$2:$C$4</c:f>
              <c:numCache>
                <c:formatCode>General</c:formatCode>
                <c:ptCount val="3"/>
                <c:pt idx="0">
                  <c:v>0</c:v>
                </c:pt>
                <c:pt idx="1">
                  <c:v>6</c:v>
                </c:pt>
                <c:pt idx="2">
                  <c:v>0</c:v>
                </c:pt>
              </c:numCache>
            </c:numRef>
          </c:val>
        </c:ser>
        <c:ser>
          <c:idx val="2"/>
          <c:order val="2"/>
          <c:tx>
            <c:strRef>
              <c:f>Sheet1!$D$1</c:f>
              <c:strCache>
                <c:ptCount val="1"/>
                <c:pt idx="0">
                  <c:v>Disk</c:v>
                </c:pt>
              </c:strCache>
            </c:strRef>
          </c:tx>
          <c:spPr>
            <a:solidFill>
              <a:schemeClr val="tx2">
                <a:lumMod val="75000"/>
                <a:lumOff val="25000"/>
              </a:schemeClr>
            </a:solidFill>
            <a:ln>
              <a:noFill/>
            </a:ln>
            <a:effectLst/>
          </c:spPr>
          <c:invertIfNegative val="0"/>
          <c:dLbls>
            <c:delete val="1"/>
          </c:dLbls>
          <c:cat>
            <c:strRef>
              <c:f>Sheet1!$A$2:$A$4</c:f>
              <c:strCache>
                <c:ptCount val="3"/>
                <c:pt idx="0">
                  <c:v>Item count</c:v>
                </c:pt>
                <c:pt idx="1">
                  <c:v>DPS</c:v>
                </c:pt>
                <c:pt idx="2">
                  <c:v>QPS</c:v>
                </c:pt>
              </c:strCache>
            </c:strRef>
          </c:cat>
          <c:val>
            <c:numRef>
              <c:f>Sheet1!$D$2:$D$4</c:f>
              <c:numCache>
                <c:formatCode>General</c:formatCode>
                <c:ptCount val="3"/>
                <c:pt idx="0">
                  <c:v>0</c:v>
                </c:pt>
                <c:pt idx="1">
                  <c:v>0</c:v>
                </c:pt>
                <c:pt idx="2">
                  <c:v>0</c:v>
                </c:pt>
              </c:numCache>
            </c:numRef>
          </c:val>
        </c:ser>
        <c:dLbls>
          <c:dLblPos val="outEnd"/>
          <c:showLegendKey val="0"/>
          <c:showVal val="1"/>
          <c:showCatName val="0"/>
          <c:showSerName val="0"/>
          <c:showPercent val="0"/>
          <c:showBubbleSize val="0"/>
        </c:dLbls>
        <c:gapWidth val="219"/>
        <c:overlap val="-27"/>
        <c:axId val="133016192"/>
        <c:axId val="133026176"/>
      </c:barChart>
      <c:catAx>
        <c:axId val="133016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200" b="0" i="0" u="none" strike="noStrike" kern="1200" baseline="0">
                <a:solidFill>
                  <a:schemeClr val="tx1">
                    <a:lumMod val="65000"/>
                    <a:lumOff val="35000"/>
                  </a:schemeClr>
                </a:solidFill>
                <a:latin typeface="+mn-lt"/>
                <a:ea typeface="+mn-ea"/>
                <a:cs typeface="+mn-cs"/>
              </a:defRPr>
            </a:pPr>
            <a:endParaRPr lang="en-US"/>
          </a:p>
        </c:txPr>
        <c:crossAx val="133026176"/>
        <c:crosses val="autoZero"/>
        <c:auto val="1"/>
        <c:lblAlgn val="ctr"/>
        <c:lblOffset val="100"/>
        <c:noMultiLvlLbl val="0"/>
      </c:catAx>
      <c:valAx>
        <c:axId val="133026176"/>
        <c:scaling>
          <c:orientation val="minMax"/>
          <c:max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3016192"/>
        <c:crosses val="autoZero"/>
        <c:crossBetween val="between"/>
        <c:majorUnit val="2"/>
      </c:valAx>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Load impact (relative)</a:t>
            </a:r>
            <a:endParaRPr lang="en-US" dirty="0"/>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CPU</c:v>
                </c:pt>
              </c:strCache>
            </c:strRef>
          </c:tx>
          <c:spPr>
            <a:solidFill>
              <a:schemeClr val="accent3">
                <a:lumMod val="60000"/>
                <a:lumOff val="40000"/>
              </a:schemeClr>
            </a:solidFill>
            <a:ln>
              <a:noFill/>
            </a:ln>
            <a:effectLst/>
          </c:spPr>
          <c:invertIfNegative val="0"/>
          <c:dLbls>
            <c:delete val="1"/>
          </c:dLbls>
          <c:cat>
            <c:strRef>
              <c:f>Sheet1!$A$2:$A$4</c:f>
              <c:strCache>
                <c:ptCount val="3"/>
                <c:pt idx="0">
                  <c:v>Item count</c:v>
                </c:pt>
                <c:pt idx="1">
                  <c:v>DPS</c:v>
                </c:pt>
                <c:pt idx="2">
                  <c:v>QPS</c:v>
                </c:pt>
              </c:strCache>
            </c:strRef>
          </c:cat>
          <c:val>
            <c:numRef>
              <c:f>Sheet1!$B$2:$B$4</c:f>
              <c:numCache>
                <c:formatCode>General</c:formatCode>
                <c:ptCount val="3"/>
                <c:pt idx="0">
                  <c:v>8</c:v>
                </c:pt>
                <c:pt idx="1">
                  <c:v>4</c:v>
                </c:pt>
                <c:pt idx="2">
                  <c:v>2</c:v>
                </c:pt>
              </c:numCache>
            </c:numRef>
          </c:val>
        </c:ser>
        <c:ser>
          <c:idx val="1"/>
          <c:order val="1"/>
          <c:tx>
            <c:strRef>
              <c:f>Sheet1!$C$1</c:f>
              <c:strCache>
                <c:ptCount val="1"/>
                <c:pt idx="0">
                  <c:v>Network</c:v>
                </c:pt>
              </c:strCache>
            </c:strRef>
          </c:tx>
          <c:spPr>
            <a:solidFill>
              <a:schemeClr val="accent2"/>
            </a:solidFill>
            <a:ln>
              <a:noFill/>
            </a:ln>
            <a:effectLst/>
          </c:spPr>
          <c:invertIfNegative val="0"/>
          <c:dLbls>
            <c:delete val="1"/>
          </c:dLbls>
          <c:cat>
            <c:strRef>
              <c:f>Sheet1!$A$2:$A$4</c:f>
              <c:strCache>
                <c:ptCount val="3"/>
                <c:pt idx="0">
                  <c:v>Item count</c:v>
                </c:pt>
                <c:pt idx="1">
                  <c:v>DPS</c:v>
                </c:pt>
                <c:pt idx="2">
                  <c:v>QPS</c:v>
                </c:pt>
              </c:strCache>
            </c:strRef>
          </c:cat>
          <c:val>
            <c:numRef>
              <c:f>Sheet1!$C$2:$C$4</c:f>
              <c:numCache>
                <c:formatCode>General</c:formatCode>
                <c:ptCount val="3"/>
                <c:pt idx="0">
                  <c:v>10</c:v>
                </c:pt>
                <c:pt idx="1">
                  <c:v>4</c:v>
                </c:pt>
                <c:pt idx="2">
                  <c:v>2</c:v>
                </c:pt>
              </c:numCache>
            </c:numRef>
          </c:val>
        </c:ser>
        <c:ser>
          <c:idx val="2"/>
          <c:order val="2"/>
          <c:tx>
            <c:strRef>
              <c:f>Sheet1!$D$1</c:f>
              <c:strCache>
                <c:ptCount val="1"/>
                <c:pt idx="0">
                  <c:v>Disk</c:v>
                </c:pt>
              </c:strCache>
            </c:strRef>
          </c:tx>
          <c:spPr>
            <a:solidFill>
              <a:schemeClr val="tx2">
                <a:lumMod val="75000"/>
                <a:lumOff val="25000"/>
              </a:schemeClr>
            </a:solidFill>
            <a:ln>
              <a:noFill/>
            </a:ln>
            <a:effectLst/>
          </c:spPr>
          <c:invertIfNegative val="0"/>
          <c:dLbls>
            <c:delete val="1"/>
          </c:dLbls>
          <c:cat>
            <c:strRef>
              <c:f>Sheet1!$A$2:$A$4</c:f>
              <c:strCache>
                <c:ptCount val="3"/>
                <c:pt idx="0">
                  <c:v>Item count</c:v>
                </c:pt>
                <c:pt idx="1">
                  <c:v>DPS</c:v>
                </c:pt>
                <c:pt idx="2">
                  <c:v>QPS</c:v>
                </c:pt>
              </c:strCache>
            </c:strRef>
          </c:cat>
          <c:val>
            <c:numRef>
              <c:f>Sheet1!$D$2:$D$4</c:f>
              <c:numCache>
                <c:formatCode>General</c:formatCode>
                <c:ptCount val="3"/>
                <c:pt idx="0">
                  <c:v>8</c:v>
                </c:pt>
                <c:pt idx="1">
                  <c:v>4</c:v>
                </c:pt>
                <c:pt idx="2">
                  <c:v>2</c:v>
                </c:pt>
              </c:numCache>
            </c:numRef>
          </c:val>
        </c:ser>
        <c:dLbls>
          <c:dLblPos val="outEnd"/>
          <c:showLegendKey val="0"/>
          <c:showVal val="1"/>
          <c:showCatName val="0"/>
          <c:showSerName val="0"/>
          <c:showPercent val="0"/>
          <c:showBubbleSize val="0"/>
        </c:dLbls>
        <c:gapWidth val="219"/>
        <c:overlap val="-27"/>
        <c:axId val="133760512"/>
        <c:axId val="133762048"/>
      </c:barChart>
      <c:catAx>
        <c:axId val="133760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200" b="0" i="0" u="none" strike="noStrike" kern="1200" baseline="0">
                <a:solidFill>
                  <a:schemeClr val="tx1">
                    <a:lumMod val="65000"/>
                    <a:lumOff val="35000"/>
                  </a:schemeClr>
                </a:solidFill>
                <a:latin typeface="+mn-lt"/>
                <a:ea typeface="+mn-ea"/>
                <a:cs typeface="+mn-cs"/>
              </a:defRPr>
            </a:pPr>
            <a:endParaRPr lang="en-US"/>
          </a:p>
        </c:txPr>
        <c:crossAx val="133762048"/>
        <c:crosses val="autoZero"/>
        <c:auto val="1"/>
        <c:lblAlgn val="ctr"/>
        <c:lblOffset val="100"/>
        <c:noMultiLvlLbl val="0"/>
      </c:catAx>
      <c:valAx>
        <c:axId val="133762048"/>
        <c:scaling>
          <c:orientation val="minMax"/>
          <c:max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3760512"/>
        <c:crosses val="autoZero"/>
        <c:crossBetween val="between"/>
        <c:majorUnit val="2"/>
      </c:valAx>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Load impact (relative)</a:t>
            </a:r>
            <a:endParaRPr lang="en-US" dirty="0"/>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CPU</c:v>
                </c:pt>
              </c:strCache>
            </c:strRef>
          </c:tx>
          <c:spPr>
            <a:solidFill>
              <a:schemeClr val="accent3">
                <a:lumMod val="60000"/>
                <a:lumOff val="40000"/>
              </a:schemeClr>
            </a:solidFill>
            <a:ln>
              <a:noFill/>
            </a:ln>
            <a:effectLst/>
          </c:spPr>
          <c:invertIfNegative val="0"/>
          <c:dLbls>
            <c:delete val="1"/>
          </c:dLbls>
          <c:cat>
            <c:strRef>
              <c:f>Sheet1!$A$2:$A$4</c:f>
              <c:strCache>
                <c:ptCount val="3"/>
                <c:pt idx="0">
                  <c:v>Item count</c:v>
                </c:pt>
                <c:pt idx="1">
                  <c:v>DPS</c:v>
                </c:pt>
                <c:pt idx="2">
                  <c:v>QPS</c:v>
                </c:pt>
              </c:strCache>
            </c:strRef>
          </c:cat>
          <c:val>
            <c:numRef>
              <c:f>Sheet1!$B$2:$B$4</c:f>
              <c:numCache>
                <c:formatCode>General</c:formatCode>
                <c:ptCount val="3"/>
                <c:pt idx="0">
                  <c:v>4</c:v>
                </c:pt>
                <c:pt idx="1">
                  <c:v>2</c:v>
                </c:pt>
                <c:pt idx="2">
                  <c:v>0</c:v>
                </c:pt>
              </c:numCache>
            </c:numRef>
          </c:val>
        </c:ser>
        <c:ser>
          <c:idx val="1"/>
          <c:order val="1"/>
          <c:tx>
            <c:strRef>
              <c:f>Sheet1!$C$1</c:f>
              <c:strCache>
                <c:ptCount val="1"/>
                <c:pt idx="0">
                  <c:v>Network</c:v>
                </c:pt>
              </c:strCache>
            </c:strRef>
          </c:tx>
          <c:spPr>
            <a:solidFill>
              <a:schemeClr val="accent2"/>
            </a:solidFill>
            <a:ln>
              <a:noFill/>
            </a:ln>
            <a:effectLst/>
          </c:spPr>
          <c:invertIfNegative val="0"/>
          <c:dLbls>
            <c:delete val="1"/>
          </c:dLbls>
          <c:cat>
            <c:strRef>
              <c:f>Sheet1!$A$2:$A$4</c:f>
              <c:strCache>
                <c:ptCount val="3"/>
                <c:pt idx="0">
                  <c:v>Item count</c:v>
                </c:pt>
                <c:pt idx="1">
                  <c:v>DPS</c:v>
                </c:pt>
                <c:pt idx="2">
                  <c:v>QPS</c:v>
                </c:pt>
              </c:strCache>
            </c:strRef>
          </c:cat>
          <c:val>
            <c:numRef>
              <c:f>Sheet1!$C$2:$C$4</c:f>
              <c:numCache>
                <c:formatCode>General</c:formatCode>
                <c:ptCount val="3"/>
                <c:pt idx="0">
                  <c:v>4</c:v>
                </c:pt>
                <c:pt idx="1">
                  <c:v>0</c:v>
                </c:pt>
                <c:pt idx="2">
                  <c:v>0</c:v>
                </c:pt>
              </c:numCache>
            </c:numRef>
          </c:val>
        </c:ser>
        <c:ser>
          <c:idx val="2"/>
          <c:order val="2"/>
          <c:tx>
            <c:strRef>
              <c:f>Sheet1!$D$1</c:f>
              <c:strCache>
                <c:ptCount val="1"/>
                <c:pt idx="0">
                  <c:v>Disk</c:v>
                </c:pt>
              </c:strCache>
            </c:strRef>
          </c:tx>
          <c:spPr>
            <a:solidFill>
              <a:schemeClr val="tx2">
                <a:lumMod val="75000"/>
                <a:lumOff val="25000"/>
              </a:schemeClr>
            </a:solidFill>
            <a:ln>
              <a:noFill/>
            </a:ln>
            <a:effectLst/>
          </c:spPr>
          <c:invertIfNegative val="0"/>
          <c:dLbls>
            <c:delete val="1"/>
          </c:dLbls>
          <c:cat>
            <c:strRef>
              <c:f>Sheet1!$A$2:$A$4</c:f>
              <c:strCache>
                <c:ptCount val="3"/>
                <c:pt idx="0">
                  <c:v>Item count</c:v>
                </c:pt>
                <c:pt idx="1">
                  <c:v>DPS</c:v>
                </c:pt>
                <c:pt idx="2">
                  <c:v>QPS</c:v>
                </c:pt>
              </c:strCache>
            </c:strRef>
          </c:cat>
          <c:val>
            <c:numRef>
              <c:f>Sheet1!$D$2:$D$4</c:f>
              <c:numCache>
                <c:formatCode>General</c:formatCode>
                <c:ptCount val="3"/>
                <c:pt idx="0">
                  <c:v>0</c:v>
                </c:pt>
                <c:pt idx="1">
                  <c:v>0</c:v>
                </c:pt>
                <c:pt idx="2">
                  <c:v>0</c:v>
                </c:pt>
              </c:numCache>
            </c:numRef>
          </c:val>
        </c:ser>
        <c:dLbls>
          <c:dLblPos val="outEnd"/>
          <c:showLegendKey val="0"/>
          <c:showVal val="1"/>
          <c:showCatName val="0"/>
          <c:showSerName val="0"/>
          <c:showPercent val="0"/>
          <c:showBubbleSize val="0"/>
        </c:dLbls>
        <c:gapWidth val="219"/>
        <c:overlap val="-27"/>
        <c:axId val="133825280"/>
        <c:axId val="133826816"/>
      </c:barChart>
      <c:catAx>
        <c:axId val="133825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200" b="0" i="0" u="none" strike="noStrike" kern="1200" baseline="0">
                <a:solidFill>
                  <a:schemeClr val="tx1">
                    <a:lumMod val="65000"/>
                    <a:lumOff val="35000"/>
                  </a:schemeClr>
                </a:solidFill>
                <a:latin typeface="+mn-lt"/>
                <a:ea typeface="+mn-ea"/>
                <a:cs typeface="+mn-cs"/>
              </a:defRPr>
            </a:pPr>
            <a:endParaRPr lang="en-US"/>
          </a:p>
        </c:txPr>
        <c:crossAx val="133826816"/>
        <c:crosses val="autoZero"/>
        <c:auto val="1"/>
        <c:lblAlgn val="ctr"/>
        <c:lblOffset val="100"/>
        <c:noMultiLvlLbl val="0"/>
      </c:catAx>
      <c:valAx>
        <c:axId val="133826816"/>
        <c:scaling>
          <c:orientation val="minMax"/>
          <c:max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3825280"/>
        <c:crosses val="autoZero"/>
        <c:crossBetween val="between"/>
        <c:majorUnit val="2"/>
      </c:valAx>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A3EB11-58C6-44FC-9EEB-BD23E7B8E406}"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en-US"/>
        </a:p>
      </dgm:t>
    </dgm:pt>
    <dgm:pt modelId="{8CDE4717-BDCC-401A-A9CF-DDD84B8DF2FB}">
      <dgm:prSet phldrT="[Text]" custT="1"/>
      <dgm:spPr/>
      <dgm:t>
        <a:bodyPr/>
        <a:lstStyle/>
        <a:p>
          <a:r>
            <a:rPr lang="en-US" sz="1600" dirty="0" smtClean="0"/>
            <a:t>FAST Technology</a:t>
          </a:r>
          <a:endParaRPr lang="en-US" sz="1600" dirty="0"/>
        </a:p>
      </dgm:t>
    </dgm:pt>
    <dgm:pt modelId="{E6020330-3B85-4C84-A512-3D2A74361709}" type="parTrans" cxnId="{B4808B77-C516-46A6-A891-ABFB63B65D6D}">
      <dgm:prSet/>
      <dgm:spPr/>
      <dgm:t>
        <a:bodyPr/>
        <a:lstStyle/>
        <a:p>
          <a:endParaRPr lang="en-US"/>
        </a:p>
      </dgm:t>
    </dgm:pt>
    <dgm:pt modelId="{8F796756-1A7B-4474-9D3B-CD07306845BC}" type="sibTrans" cxnId="{B4808B77-C516-46A6-A891-ABFB63B65D6D}">
      <dgm:prSet/>
      <dgm:spPr/>
      <dgm:t>
        <a:bodyPr/>
        <a:lstStyle/>
        <a:p>
          <a:endParaRPr lang="en-US"/>
        </a:p>
      </dgm:t>
    </dgm:pt>
    <dgm:pt modelId="{2579C203-EB04-4D00-99F2-753EAB8AF09E}">
      <dgm:prSet phldrT="[Text]" custT="1"/>
      <dgm:spPr/>
      <dgm:t>
        <a:bodyPr/>
        <a:lstStyle/>
        <a:p>
          <a:r>
            <a:rPr lang="en-US" sz="3200" dirty="0" smtClean="0"/>
            <a:t>SharePoint 2013 Search</a:t>
          </a:r>
          <a:endParaRPr lang="en-US" sz="3200" dirty="0"/>
        </a:p>
      </dgm:t>
    </dgm:pt>
    <dgm:pt modelId="{5A1D1C6C-479A-4873-9932-9C93D273EB71}" type="parTrans" cxnId="{2EAD693D-F476-4296-91CC-F085302FC63F}">
      <dgm:prSet/>
      <dgm:spPr/>
      <dgm:t>
        <a:bodyPr/>
        <a:lstStyle/>
        <a:p>
          <a:endParaRPr lang="en-US"/>
        </a:p>
      </dgm:t>
    </dgm:pt>
    <dgm:pt modelId="{BACAEC8F-B88D-43B8-9999-A3CDC22AA985}" type="sibTrans" cxnId="{2EAD693D-F476-4296-91CC-F085302FC63F}">
      <dgm:prSet/>
      <dgm:spPr/>
      <dgm:t>
        <a:bodyPr/>
        <a:lstStyle/>
        <a:p>
          <a:endParaRPr lang="en-US"/>
        </a:p>
      </dgm:t>
    </dgm:pt>
    <dgm:pt modelId="{4081A18E-1A34-409F-90CB-416621E47F0D}">
      <dgm:prSet phldrT="[Text]"/>
      <dgm:spPr/>
      <dgm:t>
        <a:bodyPr/>
        <a:lstStyle/>
        <a:p>
          <a:r>
            <a:rPr lang="en-US" dirty="0" smtClean="0"/>
            <a:t>SharePoint 2010 Search</a:t>
          </a:r>
          <a:endParaRPr lang="en-US" dirty="0"/>
        </a:p>
      </dgm:t>
    </dgm:pt>
    <dgm:pt modelId="{95A5E91A-1AA7-4CB3-8B9D-F8AE319C5379}" type="parTrans" cxnId="{2632DF6B-CB53-496D-B9DB-3E223006509A}">
      <dgm:prSet/>
      <dgm:spPr/>
      <dgm:t>
        <a:bodyPr/>
        <a:lstStyle/>
        <a:p>
          <a:endParaRPr lang="en-US"/>
        </a:p>
      </dgm:t>
    </dgm:pt>
    <dgm:pt modelId="{D2E2395F-B95D-4C53-813E-4360829BEB80}" type="sibTrans" cxnId="{2632DF6B-CB53-496D-B9DB-3E223006509A}">
      <dgm:prSet/>
      <dgm:spPr/>
      <dgm:t>
        <a:bodyPr/>
        <a:lstStyle/>
        <a:p>
          <a:endParaRPr lang="en-US"/>
        </a:p>
      </dgm:t>
    </dgm:pt>
    <dgm:pt modelId="{CEA5C51A-1CA1-470D-96D8-C7F7F37F30B9}">
      <dgm:prSet phldrT="[Text]" custT="1"/>
      <dgm:spPr/>
      <dgm:t>
        <a:bodyPr/>
        <a:lstStyle/>
        <a:p>
          <a:r>
            <a:rPr lang="en-US" sz="1200" dirty="0" smtClean="0"/>
            <a:t>ESP</a:t>
          </a:r>
          <a:endParaRPr lang="en-US" sz="1200" dirty="0"/>
        </a:p>
      </dgm:t>
    </dgm:pt>
    <dgm:pt modelId="{A7E41881-3B9F-4926-BE1E-FCD7D3CAD193}" type="parTrans" cxnId="{83291CF9-CE01-4BC3-9E64-545D3B187AFD}">
      <dgm:prSet/>
      <dgm:spPr/>
      <dgm:t>
        <a:bodyPr/>
        <a:lstStyle/>
        <a:p>
          <a:endParaRPr lang="en-US"/>
        </a:p>
      </dgm:t>
    </dgm:pt>
    <dgm:pt modelId="{053FE06A-F5F0-4FA5-8825-2AF5B3D4999C}" type="sibTrans" cxnId="{83291CF9-CE01-4BC3-9E64-545D3B187AFD}">
      <dgm:prSet/>
      <dgm:spPr/>
      <dgm:t>
        <a:bodyPr/>
        <a:lstStyle/>
        <a:p>
          <a:endParaRPr lang="en-US"/>
        </a:p>
      </dgm:t>
    </dgm:pt>
    <dgm:pt modelId="{512637B1-7C59-4391-AFA8-CAC3A5D4E411}">
      <dgm:prSet phldrT="[Text]" custT="1"/>
      <dgm:spPr/>
      <dgm:t>
        <a:bodyPr/>
        <a:lstStyle/>
        <a:p>
          <a:r>
            <a:rPr lang="en-US" sz="1200" dirty="0" smtClean="0"/>
            <a:t>MARS</a:t>
          </a:r>
          <a:endParaRPr lang="en-US" sz="1200" dirty="0"/>
        </a:p>
      </dgm:t>
    </dgm:pt>
    <dgm:pt modelId="{498B8B70-8668-4248-B5E7-990EE1798637}" type="parTrans" cxnId="{80A14A40-1CC7-4EF8-8A0D-68CF293F0565}">
      <dgm:prSet/>
      <dgm:spPr/>
      <dgm:t>
        <a:bodyPr/>
        <a:lstStyle/>
        <a:p>
          <a:endParaRPr lang="en-US"/>
        </a:p>
      </dgm:t>
    </dgm:pt>
    <dgm:pt modelId="{1417A133-7EA1-46B0-9D90-A6E695837D97}" type="sibTrans" cxnId="{80A14A40-1CC7-4EF8-8A0D-68CF293F0565}">
      <dgm:prSet/>
      <dgm:spPr/>
      <dgm:t>
        <a:bodyPr/>
        <a:lstStyle/>
        <a:p>
          <a:endParaRPr lang="en-US"/>
        </a:p>
      </dgm:t>
    </dgm:pt>
    <dgm:pt modelId="{93125C4C-5D7A-4E02-8BED-1238C2C07F97}">
      <dgm:prSet phldrT="[Text]"/>
      <dgm:spPr/>
      <dgm:t>
        <a:bodyPr/>
        <a:lstStyle/>
        <a:p>
          <a:r>
            <a:rPr lang="en-US" dirty="0" smtClean="0"/>
            <a:t>FAST Search For SharePoint</a:t>
          </a:r>
          <a:endParaRPr lang="en-US" dirty="0"/>
        </a:p>
      </dgm:t>
    </dgm:pt>
    <dgm:pt modelId="{FCBD2882-51E2-491B-8A86-1691F9674784}" type="parTrans" cxnId="{CCD75AAF-7BDE-418E-A4C2-9200BFF3C953}">
      <dgm:prSet/>
      <dgm:spPr/>
      <dgm:t>
        <a:bodyPr/>
        <a:lstStyle/>
        <a:p>
          <a:endParaRPr lang="en-US"/>
        </a:p>
      </dgm:t>
    </dgm:pt>
    <dgm:pt modelId="{AB99692E-6ED4-4B14-8766-A6DE1D112E17}" type="sibTrans" cxnId="{CCD75AAF-7BDE-418E-A4C2-9200BFF3C953}">
      <dgm:prSet/>
      <dgm:spPr/>
      <dgm:t>
        <a:bodyPr/>
        <a:lstStyle/>
        <a:p>
          <a:endParaRPr lang="en-US"/>
        </a:p>
      </dgm:t>
    </dgm:pt>
    <dgm:pt modelId="{B12B62F8-DAF5-468C-AC10-CD3067755ABF}">
      <dgm:prSet phldrT="[Text]" custT="1"/>
      <dgm:spPr/>
      <dgm:t>
        <a:bodyPr/>
        <a:lstStyle/>
        <a:p>
          <a:r>
            <a:rPr lang="en-US" sz="1200" dirty="0" smtClean="0"/>
            <a:t>CTS/IMS</a:t>
          </a:r>
          <a:endParaRPr lang="en-US" sz="1200" dirty="0"/>
        </a:p>
      </dgm:t>
    </dgm:pt>
    <dgm:pt modelId="{9732E2EA-62AF-4C3A-BA2D-6ED8CE21B2A0}" type="parTrans" cxnId="{6BCB597D-A5C0-4D5D-893C-78A6443A32E2}">
      <dgm:prSet/>
      <dgm:spPr/>
      <dgm:t>
        <a:bodyPr/>
        <a:lstStyle/>
        <a:p>
          <a:endParaRPr lang="en-US"/>
        </a:p>
      </dgm:t>
    </dgm:pt>
    <dgm:pt modelId="{E00C09DB-8E4F-4C60-8A3A-87252C779218}" type="sibTrans" cxnId="{6BCB597D-A5C0-4D5D-893C-78A6443A32E2}">
      <dgm:prSet/>
      <dgm:spPr/>
      <dgm:t>
        <a:bodyPr/>
        <a:lstStyle/>
        <a:p>
          <a:endParaRPr lang="en-US"/>
        </a:p>
      </dgm:t>
    </dgm:pt>
    <dgm:pt modelId="{FE38519B-BC04-4836-B1C7-0ECDBCF87BB0}" type="pres">
      <dgm:prSet presAssocID="{11A3EB11-58C6-44FC-9EEB-BD23E7B8E406}" presName="Name0" presStyleCnt="0">
        <dgm:presLayoutVars>
          <dgm:chMax val="4"/>
          <dgm:resizeHandles val="exact"/>
        </dgm:presLayoutVars>
      </dgm:prSet>
      <dgm:spPr/>
      <dgm:t>
        <a:bodyPr/>
        <a:lstStyle/>
        <a:p>
          <a:endParaRPr lang="en-US"/>
        </a:p>
      </dgm:t>
    </dgm:pt>
    <dgm:pt modelId="{17BB2255-2F6D-4154-90E5-69C5BF9AA85F}" type="pres">
      <dgm:prSet presAssocID="{11A3EB11-58C6-44FC-9EEB-BD23E7B8E406}" presName="ellipse" presStyleLbl="trBgShp" presStyleIdx="0" presStyleCnt="1"/>
      <dgm:spPr/>
    </dgm:pt>
    <dgm:pt modelId="{20B4F2C8-1C96-4022-BC62-13E7CEC2786A}" type="pres">
      <dgm:prSet presAssocID="{11A3EB11-58C6-44FC-9EEB-BD23E7B8E406}" presName="arrow1" presStyleLbl="fgShp" presStyleIdx="0" presStyleCnt="1"/>
      <dgm:spPr/>
    </dgm:pt>
    <dgm:pt modelId="{F67DBD61-2624-4453-BE58-7442DE367106}" type="pres">
      <dgm:prSet presAssocID="{11A3EB11-58C6-44FC-9EEB-BD23E7B8E406}" presName="rectangle" presStyleLbl="revTx" presStyleIdx="0" presStyleCnt="1" custScaleX="118636">
        <dgm:presLayoutVars>
          <dgm:bulletEnabled val="1"/>
        </dgm:presLayoutVars>
      </dgm:prSet>
      <dgm:spPr/>
      <dgm:t>
        <a:bodyPr/>
        <a:lstStyle/>
        <a:p>
          <a:endParaRPr lang="en-US"/>
        </a:p>
      </dgm:t>
    </dgm:pt>
    <dgm:pt modelId="{30F9B2DD-A6DB-4B60-9400-BD3E15714D0B}" type="pres">
      <dgm:prSet presAssocID="{93125C4C-5D7A-4E02-8BED-1238C2C07F97}" presName="item1" presStyleLbl="node1" presStyleIdx="0" presStyleCnt="3">
        <dgm:presLayoutVars>
          <dgm:bulletEnabled val="1"/>
        </dgm:presLayoutVars>
      </dgm:prSet>
      <dgm:spPr/>
      <dgm:t>
        <a:bodyPr/>
        <a:lstStyle/>
        <a:p>
          <a:endParaRPr lang="en-US"/>
        </a:p>
      </dgm:t>
    </dgm:pt>
    <dgm:pt modelId="{A2CAF08B-344F-4147-AF08-25152C48E6DF}" type="pres">
      <dgm:prSet presAssocID="{4081A18E-1A34-409F-90CB-416621E47F0D}" presName="item2" presStyleLbl="node1" presStyleIdx="1" presStyleCnt="3">
        <dgm:presLayoutVars>
          <dgm:bulletEnabled val="1"/>
        </dgm:presLayoutVars>
      </dgm:prSet>
      <dgm:spPr/>
      <dgm:t>
        <a:bodyPr/>
        <a:lstStyle/>
        <a:p>
          <a:endParaRPr lang="en-US"/>
        </a:p>
      </dgm:t>
    </dgm:pt>
    <dgm:pt modelId="{8F00E152-F86D-4E57-894F-CD1D04694CC3}" type="pres">
      <dgm:prSet presAssocID="{2579C203-EB04-4D00-99F2-753EAB8AF09E}" presName="item3" presStyleLbl="node1" presStyleIdx="2" presStyleCnt="3">
        <dgm:presLayoutVars>
          <dgm:bulletEnabled val="1"/>
        </dgm:presLayoutVars>
      </dgm:prSet>
      <dgm:spPr/>
      <dgm:t>
        <a:bodyPr/>
        <a:lstStyle/>
        <a:p>
          <a:endParaRPr lang="en-US"/>
        </a:p>
      </dgm:t>
    </dgm:pt>
    <dgm:pt modelId="{0E1367A7-DA37-46A6-8DC8-37F97DA3B1BA}" type="pres">
      <dgm:prSet presAssocID="{11A3EB11-58C6-44FC-9EEB-BD23E7B8E406}" presName="funnel" presStyleLbl="trAlignAcc1" presStyleIdx="0" presStyleCnt="1"/>
      <dgm:spPr/>
    </dgm:pt>
  </dgm:ptLst>
  <dgm:cxnLst>
    <dgm:cxn modelId="{815FE0C5-A176-4815-A0BE-E6FC55B28C25}" type="presOf" srcId="{93125C4C-5D7A-4E02-8BED-1238C2C07F97}" destId="{A2CAF08B-344F-4147-AF08-25152C48E6DF}" srcOrd="0" destOrd="0" presId="urn:microsoft.com/office/officeart/2005/8/layout/funnel1"/>
    <dgm:cxn modelId="{2EAD693D-F476-4296-91CC-F085302FC63F}" srcId="{11A3EB11-58C6-44FC-9EEB-BD23E7B8E406}" destId="{2579C203-EB04-4D00-99F2-753EAB8AF09E}" srcOrd="3" destOrd="0" parTransId="{5A1D1C6C-479A-4873-9932-9C93D273EB71}" sibTransId="{BACAEC8F-B88D-43B8-9999-A3CDC22AA985}"/>
    <dgm:cxn modelId="{80A14A40-1CC7-4EF8-8A0D-68CF293F0565}" srcId="{8CDE4717-BDCC-401A-A9CF-DDD84B8DF2FB}" destId="{512637B1-7C59-4391-AFA8-CAC3A5D4E411}" srcOrd="2" destOrd="0" parTransId="{498B8B70-8668-4248-B5E7-990EE1798637}" sibTransId="{1417A133-7EA1-46B0-9D90-A6E695837D97}"/>
    <dgm:cxn modelId="{C45FF158-D434-4D22-ADD2-25C9751CEE91}" type="presOf" srcId="{2579C203-EB04-4D00-99F2-753EAB8AF09E}" destId="{F67DBD61-2624-4453-BE58-7442DE367106}" srcOrd="0" destOrd="0" presId="urn:microsoft.com/office/officeart/2005/8/layout/funnel1"/>
    <dgm:cxn modelId="{85CBC7C2-6CEB-4C11-9D3B-FED1B6DB41C2}" type="presOf" srcId="{CEA5C51A-1CA1-470D-96D8-C7F7F37F30B9}" destId="{8F00E152-F86D-4E57-894F-CD1D04694CC3}" srcOrd="0" destOrd="1" presId="urn:microsoft.com/office/officeart/2005/8/layout/funnel1"/>
    <dgm:cxn modelId="{09B08228-AF30-41C5-BF13-9FC40E85617E}" type="presOf" srcId="{4081A18E-1A34-409F-90CB-416621E47F0D}" destId="{30F9B2DD-A6DB-4B60-9400-BD3E15714D0B}" srcOrd="0" destOrd="0" presId="urn:microsoft.com/office/officeart/2005/8/layout/funnel1"/>
    <dgm:cxn modelId="{2632DF6B-CB53-496D-B9DB-3E223006509A}" srcId="{11A3EB11-58C6-44FC-9EEB-BD23E7B8E406}" destId="{4081A18E-1A34-409F-90CB-416621E47F0D}" srcOrd="2" destOrd="0" parTransId="{95A5E91A-1AA7-4CB3-8B9D-F8AE319C5379}" sibTransId="{D2E2395F-B95D-4C53-813E-4360829BEB80}"/>
    <dgm:cxn modelId="{B4808B77-C516-46A6-A891-ABFB63B65D6D}" srcId="{11A3EB11-58C6-44FC-9EEB-BD23E7B8E406}" destId="{8CDE4717-BDCC-401A-A9CF-DDD84B8DF2FB}" srcOrd="0" destOrd="0" parTransId="{E6020330-3B85-4C84-A512-3D2A74361709}" sibTransId="{8F796756-1A7B-4474-9D3B-CD07306845BC}"/>
    <dgm:cxn modelId="{6BCB597D-A5C0-4D5D-893C-78A6443A32E2}" srcId="{8CDE4717-BDCC-401A-A9CF-DDD84B8DF2FB}" destId="{B12B62F8-DAF5-468C-AC10-CD3067755ABF}" srcOrd="1" destOrd="0" parTransId="{9732E2EA-62AF-4C3A-BA2D-6ED8CE21B2A0}" sibTransId="{E00C09DB-8E4F-4C60-8A3A-87252C779218}"/>
    <dgm:cxn modelId="{C8A44048-8D45-4355-8996-742C9C2B871E}" type="presOf" srcId="{512637B1-7C59-4391-AFA8-CAC3A5D4E411}" destId="{8F00E152-F86D-4E57-894F-CD1D04694CC3}" srcOrd="0" destOrd="3" presId="urn:microsoft.com/office/officeart/2005/8/layout/funnel1"/>
    <dgm:cxn modelId="{DCABDD31-1428-4C45-A624-442153DD0A4A}" type="presOf" srcId="{B12B62F8-DAF5-468C-AC10-CD3067755ABF}" destId="{8F00E152-F86D-4E57-894F-CD1D04694CC3}" srcOrd="0" destOrd="2" presId="urn:microsoft.com/office/officeart/2005/8/layout/funnel1"/>
    <dgm:cxn modelId="{60CE2995-C9FE-4A84-A1BB-9FA5CC149D05}" type="presOf" srcId="{8CDE4717-BDCC-401A-A9CF-DDD84B8DF2FB}" destId="{8F00E152-F86D-4E57-894F-CD1D04694CC3}" srcOrd="0" destOrd="0" presId="urn:microsoft.com/office/officeart/2005/8/layout/funnel1"/>
    <dgm:cxn modelId="{83291CF9-CE01-4BC3-9E64-545D3B187AFD}" srcId="{8CDE4717-BDCC-401A-A9CF-DDD84B8DF2FB}" destId="{CEA5C51A-1CA1-470D-96D8-C7F7F37F30B9}" srcOrd="0" destOrd="0" parTransId="{A7E41881-3B9F-4926-BE1E-FCD7D3CAD193}" sibTransId="{053FE06A-F5F0-4FA5-8825-2AF5B3D4999C}"/>
    <dgm:cxn modelId="{CCD75AAF-7BDE-418E-A4C2-9200BFF3C953}" srcId="{11A3EB11-58C6-44FC-9EEB-BD23E7B8E406}" destId="{93125C4C-5D7A-4E02-8BED-1238C2C07F97}" srcOrd="1" destOrd="0" parTransId="{FCBD2882-51E2-491B-8A86-1691F9674784}" sibTransId="{AB99692E-6ED4-4B14-8766-A6DE1D112E17}"/>
    <dgm:cxn modelId="{1EACEF9E-1525-4491-B21C-7F3E8D330E8F}" type="presOf" srcId="{11A3EB11-58C6-44FC-9EEB-BD23E7B8E406}" destId="{FE38519B-BC04-4836-B1C7-0ECDBCF87BB0}" srcOrd="0" destOrd="0" presId="urn:microsoft.com/office/officeart/2005/8/layout/funnel1"/>
    <dgm:cxn modelId="{F1D6E4D5-A31A-4F89-9C79-7B2E8F440AEE}" type="presParOf" srcId="{FE38519B-BC04-4836-B1C7-0ECDBCF87BB0}" destId="{17BB2255-2F6D-4154-90E5-69C5BF9AA85F}" srcOrd="0" destOrd="0" presId="urn:microsoft.com/office/officeart/2005/8/layout/funnel1"/>
    <dgm:cxn modelId="{348D04A1-9748-4742-A38D-D7D836C971A9}" type="presParOf" srcId="{FE38519B-BC04-4836-B1C7-0ECDBCF87BB0}" destId="{20B4F2C8-1C96-4022-BC62-13E7CEC2786A}" srcOrd="1" destOrd="0" presId="urn:microsoft.com/office/officeart/2005/8/layout/funnel1"/>
    <dgm:cxn modelId="{08DF1686-623B-4497-A9E9-43B49E67DFFE}" type="presParOf" srcId="{FE38519B-BC04-4836-B1C7-0ECDBCF87BB0}" destId="{F67DBD61-2624-4453-BE58-7442DE367106}" srcOrd="2" destOrd="0" presId="urn:microsoft.com/office/officeart/2005/8/layout/funnel1"/>
    <dgm:cxn modelId="{9C675BDC-953A-4BED-8BA7-7CFBCD810599}" type="presParOf" srcId="{FE38519B-BC04-4836-B1C7-0ECDBCF87BB0}" destId="{30F9B2DD-A6DB-4B60-9400-BD3E15714D0B}" srcOrd="3" destOrd="0" presId="urn:microsoft.com/office/officeart/2005/8/layout/funnel1"/>
    <dgm:cxn modelId="{056C0CF5-9CE7-4DC8-9A83-4717CD6A174A}" type="presParOf" srcId="{FE38519B-BC04-4836-B1C7-0ECDBCF87BB0}" destId="{A2CAF08B-344F-4147-AF08-25152C48E6DF}" srcOrd="4" destOrd="0" presId="urn:microsoft.com/office/officeart/2005/8/layout/funnel1"/>
    <dgm:cxn modelId="{F4B93850-316A-492A-8B3A-A877A7FC4655}" type="presParOf" srcId="{FE38519B-BC04-4836-B1C7-0ECDBCF87BB0}" destId="{8F00E152-F86D-4E57-894F-CD1D04694CC3}" srcOrd="5" destOrd="0" presId="urn:microsoft.com/office/officeart/2005/8/layout/funnel1"/>
    <dgm:cxn modelId="{448E13E9-A104-49EA-93E2-1271DE8A4BDB}" type="presParOf" srcId="{FE38519B-BC04-4836-B1C7-0ECDBCF87BB0}" destId="{0E1367A7-DA37-46A6-8DC8-37F97DA3B1BA}"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BB2255-2F6D-4154-90E5-69C5BF9AA85F}">
      <dsp:nvSpPr>
        <dsp:cNvPr id="0" name=""/>
        <dsp:cNvSpPr/>
      </dsp:nvSpPr>
      <dsp:spPr>
        <a:xfrm>
          <a:off x="1909611" y="224457"/>
          <a:ext cx="4454611" cy="1547028"/>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B4F2C8-1C96-4022-BC62-13E7CEC2786A}">
      <dsp:nvSpPr>
        <dsp:cNvPr id="0" name=""/>
        <dsp:cNvSpPr/>
      </dsp:nvSpPr>
      <dsp:spPr>
        <a:xfrm>
          <a:off x="3712175" y="4012603"/>
          <a:ext cx="863296" cy="552510"/>
        </a:xfrm>
        <a:prstGeom prst="downArrow">
          <a:avLst/>
        </a:prstGeom>
        <a:solidFill>
          <a:schemeClr val="accent1">
            <a:tint val="6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67DBD61-2624-4453-BE58-7442DE367106}">
      <dsp:nvSpPr>
        <dsp:cNvPr id="0" name=""/>
        <dsp:cNvSpPr/>
      </dsp:nvSpPr>
      <dsp:spPr>
        <a:xfrm>
          <a:off x="1685789" y="4454611"/>
          <a:ext cx="4916068" cy="1035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kern="1200" dirty="0" smtClean="0"/>
            <a:t>SharePoint 2013 Search</a:t>
          </a:r>
          <a:endParaRPr lang="en-US" sz="3200" kern="1200" dirty="0"/>
        </a:p>
      </dsp:txBody>
      <dsp:txXfrm>
        <a:off x="1685789" y="4454611"/>
        <a:ext cx="4916068" cy="1035956"/>
      </dsp:txXfrm>
    </dsp:sp>
    <dsp:sp modelId="{30F9B2DD-A6DB-4B60-9400-BD3E15714D0B}">
      <dsp:nvSpPr>
        <dsp:cNvPr id="0" name=""/>
        <dsp:cNvSpPr/>
      </dsp:nvSpPr>
      <dsp:spPr>
        <a:xfrm>
          <a:off x="3529156" y="1890965"/>
          <a:ext cx="1553934" cy="1553934"/>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SharePoint 2010 Search</a:t>
          </a:r>
          <a:endParaRPr lang="en-US" sz="1700" kern="1200" dirty="0"/>
        </a:p>
      </dsp:txBody>
      <dsp:txXfrm>
        <a:off x="3756724" y="2118533"/>
        <a:ext cx="1098798" cy="1098798"/>
      </dsp:txXfrm>
    </dsp:sp>
    <dsp:sp modelId="{A2CAF08B-344F-4147-AF08-25152C48E6DF}">
      <dsp:nvSpPr>
        <dsp:cNvPr id="0" name=""/>
        <dsp:cNvSpPr/>
      </dsp:nvSpPr>
      <dsp:spPr>
        <a:xfrm>
          <a:off x="2417230" y="725169"/>
          <a:ext cx="1553934" cy="1553934"/>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FAST Search For SharePoint</a:t>
          </a:r>
          <a:endParaRPr lang="en-US" sz="1700" kern="1200" dirty="0"/>
        </a:p>
      </dsp:txBody>
      <dsp:txXfrm>
        <a:off x="2644798" y="952737"/>
        <a:ext cx="1098798" cy="1098798"/>
      </dsp:txXfrm>
    </dsp:sp>
    <dsp:sp modelId="{8F00E152-F86D-4E57-894F-CD1D04694CC3}">
      <dsp:nvSpPr>
        <dsp:cNvPr id="0" name=""/>
        <dsp:cNvSpPr/>
      </dsp:nvSpPr>
      <dsp:spPr>
        <a:xfrm>
          <a:off x="4005696" y="349462"/>
          <a:ext cx="1553934" cy="1553934"/>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l" defTabSz="711200">
            <a:lnSpc>
              <a:spcPct val="90000"/>
            </a:lnSpc>
            <a:spcBef>
              <a:spcPct val="0"/>
            </a:spcBef>
            <a:spcAft>
              <a:spcPct val="35000"/>
            </a:spcAft>
          </a:pPr>
          <a:r>
            <a:rPr lang="en-US" sz="1600" kern="1200" dirty="0" smtClean="0"/>
            <a:t>FAST Technology</a:t>
          </a:r>
          <a:endParaRPr lang="en-US" sz="1600" kern="1200" dirty="0"/>
        </a:p>
        <a:p>
          <a:pPr marL="114300" lvl="1" indent="-114300" algn="l" defTabSz="533400">
            <a:lnSpc>
              <a:spcPct val="90000"/>
            </a:lnSpc>
            <a:spcBef>
              <a:spcPct val="0"/>
            </a:spcBef>
            <a:spcAft>
              <a:spcPct val="15000"/>
            </a:spcAft>
            <a:buChar char="••"/>
          </a:pPr>
          <a:r>
            <a:rPr lang="en-US" sz="1200" kern="1200" dirty="0" smtClean="0"/>
            <a:t>ESP</a:t>
          </a:r>
          <a:endParaRPr lang="en-US" sz="1200" kern="1200" dirty="0"/>
        </a:p>
        <a:p>
          <a:pPr marL="114300" lvl="1" indent="-114300" algn="l" defTabSz="533400">
            <a:lnSpc>
              <a:spcPct val="90000"/>
            </a:lnSpc>
            <a:spcBef>
              <a:spcPct val="0"/>
            </a:spcBef>
            <a:spcAft>
              <a:spcPct val="15000"/>
            </a:spcAft>
            <a:buChar char="••"/>
          </a:pPr>
          <a:r>
            <a:rPr lang="en-US" sz="1200" kern="1200" dirty="0" smtClean="0"/>
            <a:t>CTS/IMS</a:t>
          </a:r>
          <a:endParaRPr lang="en-US" sz="1200" kern="1200" dirty="0"/>
        </a:p>
        <a:p>
          <a:pPr marL="114300" lvl="1" indent="-114300" algn="l" defTabSz="533400">
            <a:lnSpc>
              <a:spcPct val="90000"/>
            </a:lnSpc>
            <a:spcBef>
              <a:spcPct val="0"/>
            </a:spcBef>
            <a:spcAft>
              <a:spcPct val="15000"/>
            </a:spcAft>
            <a:buChar char="••"/>
          </a:pPr>
          <a:r>
            <a:rPr lang="en-US" sz="1200" kern="1200" dirty="0" smtClean="0"/>
            <a:t>MARS</a:t>
          </a:r>
          <a:endParaRPr lang="en-US" sz="1200" kern="1200" dirty="0"/>
        </a:p>
      </dsp:txBody>
      <dsp:txXfrm>
        <a:off x="4233264" y="577030"/>
        <a:ext cx="1098798" cy="1098798"/>
      </dsp:txXfrm>
    </dsp:sp>
    <dsp:sp modelId="{0E1367A7-DA37-46A6-8DC8-37F97DA3B1BA}">
      <dsp:nvSpPr>
        <dsp:cNvPr id="0" name=""/>
        <dsp:cNvSpPr/>
      </dsp:nvSpPr>
      <dsp:spPr>
        <a:xfrm>
          <a:off x="1726592" y="34531"/>
          <a:ext cx="4834462" cy="3867570"/>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722702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C6EAAD5-2306-4CA4-891B-EB02782E517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953148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DEF94E4-B3CB-48CB-BFF6-CFFD2BBD294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140520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71FC462-8217-4ED6-8590-41D8B38DC5B6}"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465113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C8895A-3601-4A71-A3C5-CB39995423B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728323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C8895A-3601-4A71-A3C5-CB39995423B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451383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C8895A-3601-4A71-A3C5-CB39995423B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719378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5544013-7E59-4B0C-9674-C0EBB90AE7E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521446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C8895A-3601-4A71-A3C5-CB39995423B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783996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C8895A-3601-4A71-A3C5-CB39995423B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820391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5EC23C-EA6D-4691-B876-D5FC01CF53F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819920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C8895A-3601-4A71-A3C5-CB39995423B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536739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C8895A-3601-4A71-A3C5-CB39995423B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749617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FB0F41-EEFE-4286-B633-72F3C65BB4B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7740845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BC31596-048F-4A51-8F45-BAD6992EEFC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616087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507C847-10DE-4A69-B46D-713811637F4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438314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E3FA7F1-DAD2-4131-A513-67A549973E7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851649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3909BB9-7DE7-4F25-82AA-59D38EDAA72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9915844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006046A-69F8-4820-AE41-D71F8D9ECFC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9250138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85C9D2-7C36-457C-8D5D-07C9592D0E9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663566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16D5C82-9540-443B-9A2D-C20C2E40104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3942190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9A628BA-C409-40AD-8DF6-F5620D70484D}"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822184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C307F5-3D0D-4A9E-9FAA-9A44056739B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5788668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D9769F-2E12-4504-9ADB-4F9B9774466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2456730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2EF434-EBBF-4E3E-BC37-30C46576D2B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40587951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1663311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343BD24-87EA-454A-80AD-56B4DCFE087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3702258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41860458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31813241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663956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178794-0F24-43F3-9D9A-CC02743E7B5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41033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079075-0D92-45A6-8695-1D644E745A1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6916448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3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3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140502E-C976-4A4C-9FF9-8C06ED0F909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1911979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3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3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4C6B7D-471B-451E-932A-44CB12333996}"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2301027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51CF34-4195-4BC3-9B75-9CA72B98501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9614245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03B074-3A47-4021-9AFB-8622E389184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4584385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DA5CFD4-028B-4D13-B56A-3A867B797F04}"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6278480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B4246F-81C8-4DEC-93A5-C6BBC3337A8F}"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1475995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F3E60AD-A7D6-412D-A602-197AEBA90DF1}"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461261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85C9D2-7C36-457C-8D5D-07C9592D0E9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6314347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D90E04-D824-4560-A085-1C8A8FF7410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26054577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85C9D2-7C36-457C-8D5D-07C9592D0E9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1418582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21">
              <a:spcAft>
                <a:spcPts val="337"/>
              </a:spcAft>
              <a:defRPr/>
            </a:pPr>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DED6C42-31E6-45AB-98AF-A3C721E5DF1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7094252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DA042F-7DA8-42C3-99BB-F698880837A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1112292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DA042F-7DA8-42C3-99BB-F698880837A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1222316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85C9D2-7C36-457C-8D5D-07C9592D0E9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21555481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8BA19D-C1B5-4591-97A5-0F351EACAF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37834295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92C911-D9F1-4315-A06F-CEC8F3CFFDB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14768109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8AC975F-9F42-485B-A1DC-FA7673257FD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37186862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1115" indent="-231115">
              <a:buAutoNum type="arabicPeriod"/>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16D5C82-9540-443B-9A2D-C20C2E40104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32704846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2CDEEFC-F3B2-4057-B468-0C635B3400B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29413966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C7E274-45C4-4408-A98D-A5B69295DED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10316068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A15C20F-B25B-44F2-BCB0-DB3307229E0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59</a:t>
            </a:fld>
            <a:endParaRPr lang="en-US" dirty="0">
              <a:solidFill>
                <a:prstClr val="black"/>
              </a:solidFill>
            </a:endParaRPr>
          </a:p>
        </p:txBody>
      </p:sp>
    </p:spTree>
    <p:extLst>
      <p:ext uri="{BB962C8B-B14F-4D97-AF65-F5344CB8AC3E}">
        <p14:creationId xmlns:p14="http://schemas.microsoft.com/office/powerpoint/2010/main" val="2141990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32FB24-AE0E-4405-91E2-062886B46782}"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74539143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720" y="686202"/>
            <a:ext cx="6672562" cy="3428087"/>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1"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8:02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861157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96D6036-9AF5-4FC5-8F8A-9E797995845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5815598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6A907FE-7ED4-4755-B204-D71409F81A0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636981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A559B28-1E5A-439D-BA36-0CC831D40F1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2501232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520629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4211" y="445255"/>
            <a:ext cx="11184191" cy="762786"/>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54211" y="1222425"/>
            <a:ext cx="11184191" cy="209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067762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1823" y="1632058"/>
            <a:ext cx="5492777" cy="1978683"/>
          </a:xfrm>
        </p:spPr>
        <p:txBody>
          <a:bodyPr/>
          <a:lstStyle>
            <a:lvl1pPr>
              <a:defRPr sz="2856"/>
            </a:lvl1pPr>
            <a:lvl2pPr>
              <a:defRPr sz="2448"/>
            </a:lvl2pPr>
            <a:lvl3pPr>
              <a:defRPr sz="2142"/>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21875" y="1632058"/>
            <a:ext cx="5492777" cy="1978683"/>
          </a:xfrm>
        </p:spPr>
        <p:txBody>
          <a:bodyPr/>
          <a:lstStyle>
            <a:lvl1pPr>
              <a:defRPr sz="2856"/>
            </a:lvl1pPr>
            <a:lvl2pPr>
              <a:defRPr sz="2448"/>
            </a:lvl2pPr>
            <a:lvl3pPr>
              <a:defRPr sz="2142"/>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1824" y="6482892"/>
            <a:ext cx="2901844" cy="372394"/>
          </a:xfrm>
          <a:prstGeom prst="rect">
            <a:avLst/>
          </a:prstGeom>
        </p:spPr>
        <p:txBody>
          <a:bodyPr lIns="91433" tIns="45717" rIns="91433" bIns="45717"/>
          <a:lstStyle/>
          <a:p>
            <a:fld id="{F4047D52-A50C-498B-8956-E73B74DA23E8}" type="datetimeFigureOut">
              <a:rPr lang="en-US" smtClean="0">
                <a:solidFill>
                  <a:srgbClr val="505050"/>
                </a:solidFill>
              </a:rPr>
              <a:pPr/>
              <a:t>12/6/2012</a:t>
            </a:fld>
            <a:endParaRPr lang="en-US">
              <a:solidFill>
                <a:srgbClr val="505050"/>
              </a:solidFill>
            </a:endParaRPr>
          </a:p>
        </p:txBody>
      </p:sp>
      <p:sp>
        <p:nvSpPr>
          <p:cNvPr id="6" name="Footer Placeholder 5"/>
          <p:cNvSpPr>
            <a:spLocks noGrp="1"/>
          </p:cNvSpPr>
          <p:nvPr>
            <p:ph type="ftr" sz="quarter" idx="11"/>
          </p:nvPr>
        </p:nvSpPr>
        <p:spPr>
          <a:xfrm>
            <a:off x="4249129" y="6482892"/>
            <a:ext cx="3938218" cy="372394"/>
          </a:xfrm>
          <a:prstGeom prst="rect">
            <a:avLst/>
          </a:prstGeom>
        </p:spPr>
        <p:txBody>
          <a:bodyPr lIns="117208" tIns="58604" rIns="117208" bIns="58604"/>
          <a:lstStyle/>
          <a:p>
            <a:endParaRPr lang="en-US">
              <a:solidFill>
                <a:srgbClr val="505050"/>
              </a:solidFill>
            </a:endParaRPr>
          </a:p>
        </p:txBody>
      </p:sp>
      <p:sp>
        <p:nvSpPr>
          <p:cNvPr id="7" name="Slide Number Placeholder 6"/>
          <p:cNvSpPr>
            <a:spLocks noGrp="1"/>
          </p:cNvSpPr>
          <p:nvPr>
            <p:ph type="sldNum" sz="quarter" idx="12"/>
          </p:nvPr>
        </p:nvSpPr>
        <p:spPr>
          <a:xfrm>
            <a:off x="8912809" y="6482892"/>
            <a:ext cx="2901844" cy="372394"/>
          </a:xfrm>
          <a:prstGeom prst="rect">
            <a:avLst/>
          </a:prstGeom>
        </p:spPr>
        <p:txBody>
          <a:bodyPr lIns="91433" tIns="45717" rIns="91433" bIns="45717"/>
          <a:lstStyle/>
          <a:p>
            <a:fld id="{64E58861-F62D-4A13-AD87-EDFCEBA05EE7}" type="slidenum">
              <a:rPr lang="en-US" smtClean="0">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13988315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7715500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25903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0559973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240565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44302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9221790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8218314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6262625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150472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382047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343347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7985063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9165876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415222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0613176"/>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20411621"/>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231776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965349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515690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71411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807549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57411279"/>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8282286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2582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473802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9573075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95647281"/>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439967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629181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2833646"/>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6776423"/>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2840597"/>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628766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7.png"/><Relationship Id="rId2" Type="http://schemas.openxmlformats.org/officeDocument/2006/relationships/slideLayout" Target="../slideLayouts/slideLayout24.xml"/><Relationship Id="rId16"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theme" Target="../theme/theme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image" Target="../media/image7.png"/><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theme" Target="../theme/theme4.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 id="2147484229" r:id="rId13"/>
    <p:sldLayoutId id="2147484230" r:id="rId14"/>
    <p:sldLayoutId id="2147484231"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975128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7757765"/>
      </p:ext>
    </p:extLst>
  </p:cSld>
  <p:clrMap bg1="lt1" tx1="dk1" bg2="lt2" tx2="dk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4.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15.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16.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7.xml"/><Relationship Id="rId1" Type="http://schemas.openxmlformats.org/officeDocument/2006/relationships/slideLayout" Target="../slideLayouts/slideLayout30.xml"/><Relationship Id="rId4" Type="http://schemas.openxmlformats.org/officeDocument/2006/relationships/image" Target="../media/image20.emf"/></Relationships>
</file>

<file path=ppt/slides/_rels/slide2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8.xml"/><Relationship Id="rId1" Type="http://schemas.openxmlformats.org/officeDocument/2006/relationships/slideLayout" Target="../slideLayouts/slideLayout26.xml"/><Relationship Id="rId4" Type="http://schemas.openxmlformats.org/officeDocument/2006/relationships/image" Target="../media/image22.emf"/></Relationships>
</file>

<file path=ppt/slides/_rels/slide2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9.xml"/><Relationship Id="rId1" Type="http://schemas.openxmlformats.org/officeDocument/2006/relationships/slideLayout" Target="../slideLayouts/slideLayout31.xml"/><Relationship Id="rId5" Type="http://schemas.openxmlformats.org/officeDocument/2006/relationships/image" Target="../media/image22.emf"/><Relationship Id="rId4" Type="http://schemas.openxmlformats.org/officeDocument/2006/relationships/image" Target="../media/image24.emf"/></Relationships>
</file>

<file path=ppt/slides/_rels/slide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hyperlink" Target="http://technet.microsoft.com/en-us/library/2b2c3b2a-49f3-4c96-9efd-0d557f0332db" TargetMode="External"/><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3" Type="http://schemas.openxmlformats.org/officeDocument/2006/relationships/hyperlink" Target="http://en.wikipedia.org/wiki/Graceful_degradation" TargetMode="External"/><Relationship Id="rId2" Type="http://schemas.openxmlformats.org/officeDocument/2006/relationships/notesSlide" Target="../notesSlides/notesSlide36.xml"/><Relationship Id="rId1" Type="http://schemas.openxmlformats.org/officeDocument/2006/relationships/slideLayout" Target="../slideLayouts/slideLayout31.xml"/><Relationship Id="rId5" Type="http://schemas.openxmlformats.org/officeDocument/2006/relationships/image" Target="../media/image26.png"/><Relationship Id="rId4" Type="http://schemas.openxmlformats.org/officeDocument/2006/relationships/hyperlink" Target="http://en.wikipedia.org/wiki/Failure"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47.xml"/><Relationship Id="rId1" Type="http://schemas.openxmlformats.org/officeDocument/2006/relationships/slideLayout" Target="../slideLayouts/slideLayout23.xml"/><Relationship Id="rId4" Type="http://schemas.openxmlformats.org/officeDocument/2006/relationships/image" Target="../media/image22.emf"/></Relationships>
</file>

<file path=ppt/slides/_rels/slide4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8.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9.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50.xml"/><Relationship Id="rId1" Type="http://schemas.openxmlformats.org/officeDocument/2006/relationships/slideLayout" Target="../slideLayouts/slideLayout31.xml"/><Relationship Id="rId5" Type="http://schemas.openxmlformats.org/officeDocument/2006/relationships/image" Target="../media/image32.emf"/><Relationship Id="rId4" Type="http://schemas.openxmlformats.org/officeDocument/2006/relationships/image" Target="../media/image22.emf"/></Relationships>
</file>

<file path=ppt/slides/_rels/slide5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51.xml"/><Relationship Id="rId1" Type="http://schemas.openxmlformats.org/officeDocument/2006/relationships/slideLayout" Target="../slideLayouts/slideLayout31.xml"/><Relationship Id="rId5" Type="http://schemas.openxmlformats.org/officeDocument/2006/relationships/image" Target="../media/image22.emf"/><Relationship Id="rId4" Type="http://schemas.openxmlformats.org/officeDocument/2006/relationships/image" Target="../media/image31.emf"/></Relationships>
</file>

<file path=ppt/slides/_rels/slide5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52.xml"/><Relationship Id="rId1" Type="http://schemas.openxmlformats.org/officeDocument/2006/relationships/slideLayout" Target="../slideLayouts/slideLayout31.xml"/><Relationship Id="rId5" Type="http://schemas.openxmlformats.org/officeDocument/2006/relationships/image" Target="../media/image34.emf"/><Relationship Id="rId4" Type="http://schemas.openxmlformats.org/officeDocument/2006/relationships/image" Target="../media/image22.em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1.xml"/></Relationships>
</file>

<file path=ppt/slides/_rels/slide56.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8.xml"/><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myspc.sharepointconference.com/" TargetMode="External"/><Relationship Id="rId1" Type="http://schemas.openxmlformats.org/officeDocument/2006/relationships/slideLayout" Target="../slideLayouts/slideLayout69.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6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9674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grpSp>
        <p:nvGrpSpPr>
          <p:cNvPr id="2" name="Group 3"/>
          <p:cNvGrpSpPr/>
          <p:nvPr/>
        </p:nvGrpSpPr>
        <p:grpSpPr>
          <a:xfrm>
            <a:off x="279790" y="1176879"/>
            <a:ext cx="11879262" cy="5509671"/>
            <a:chOff x="2047990" y="2475681"/>
            <a:chExt cx="8328120" cy="4374381"/>
          </a:xfrm>
        </p:grpSpPr>
        <p:sp>
          <p:nvSpPr>
            <p:cNvPr id="6" name="Rectangle 6"/>
            <p:cNvSpPr/>
            <p:nvPr/>
          </p:nvSpPr>
          <p:spPr>
            <a:xfrm>
              <a:off x="8547310" y="5935662"/>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400" dirty="0" smtClean="0">
                  <a:solidFill>
                    <a:srgbClr val="FFFFFF">
                      <a:alpha val="99000"/>
                    </a:srgbClr>
                  </a:solidFill>
                </a:rPr>
                <a:t>Search</a:t>
              </a:r>
            </a:p>
            <a:p>
              <a:pPr defTabSz="932559"/>
              <a:r>
                <a:rPr lang="en-US" sz="2400" dirty="0" smtClean="0">
                  <a:solidFill>
                    <a:srgbClr val="FFFFFF">
                      <a:alpha val="99000"/>
                    </a:srgbClr>
                  </a:solidFill>
                </a:rPr>
                <a:t>Admin</a:t>
              </a:r>
            </a:p>
          </p:txBody>
        </p:sp>
        <p:sp>
          <p:nvSpPr>
            <p:cNvPr id="16" name="Rectangle 7"/>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400" dirty="0" smtClean="0">
                  <a:solidFill>
                    <a:srgbClr val="FFFFFF">
                      <a:alpha val="99000"/>
                    </a:srgbClr>
                  </a:solidFill>
                </a:rPr>
                <a:t>Crawl</a:t>
              </a:r>
            </a:p>
          </p:txBody>
        </p:sp>
        <p:sp>
          <p:nvSpPr>
            <p:cNvPr id="17" name="Rectangle 8"/>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400" dirty="0">
                  <a:solidFill>
                    <a:srgbClr val="FFFFFF">
                      <a:alpha val="99000"/>
                    </a:srgbClr>
                  </a:solidFill>
                </a:rPr>
                <a:t>Content</a:t>
              </a:r>
              <a:br>
                <a:rPr lang="en-US" sz="2400" dirty="0">
                  <a:solidFill>
                    <a:srgbClr val="FFFFFF">
                      <a:alpha val="99000"/>
                    </a:srgbClr>
                  </a:solidFill>
                </a:rPr>
              </a:br>
              <a:r>
                <a:rPr lang="en-US" sz="2400" dirty="0" smtClean="0">
                  <a:solidFill>
                    <a:srgbClr val="FFFFFF">
                      <a:alpha val="99000"/>
                    </a:srgbClr>
                  </a:solidFill>
                </a:rPr>
                <a:t>Processing</a:t>
              </a:r>
            </a:p>
            <a:p>
              <a:pPr defTabSz="932559"/>
              <a:r>
                <a:rPr lang="en-US" sz="2400" dirty="0" smtClean="0">
                  <a:solidFill>
                    <a:srgbClr val="FFFFFF">
                      <a:alpha val="99000"/>
                    </a:srgbClr>
                  </a:solidFill>
                </a:rPr>
                <a:t>(CPC)</a:t>
              </a:r>
            </a:p>
          </p:txBody>
        </p:sp>
        <p:sp>
          <p:nvSpPr>
            <p:cNvPr id="20" name="Rectangle 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2400" dirty="0" smtClean="0">
                  <a:solidFill>
                    <a:srgbClr val="FFFFFF">
                      <a:alpha val="99000"/>
                    </a:srgbClr>
                  </a:solidFill>
                </a:rPr>
                <a:t>Index</a:t>
              </a:r>
              <a:endParaRPr lang="en-US" sz="2400" dirty="0">
                <a:solidFill>
                  <a:srgbClr val="FFFFFF">
                    <a:alpha val="99000"/>
                  </a:srgbClr>
                </a:solidFill>
              </a:endParaRPr>
            </a:p>
          </p:txBody>
        </p:sp>
        <p:sp>
          <p:nvSpPr>
            <p:cNvPr id="24" name="Rectangle 10"/>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2400" dirty="0">
                  <a:solidFill>
                    <a:srgbClr val="FFFFFF">
                      <a:alpha val="99000"/>
                    </a:srgbClr>
                  </a:solidFill>
                </a:rPr>
                <a:t>Query</a:t>
              </a:r>
              <a:br>
                <a:rPr lang="en-US" sz="2400" dirty="0">
                  <a:solidFill>
                    <a:srgbClr val="FFFFFF">
                      <a:alpha val="99000"/>
                    </a:srgbClr>
                  </a:solidFill>
                </a:rPr>
              </a:br>
              <a:r>
                <a:rPr lang="en-US" sz="2400" dirty="0" smtClean="0">
                  <a:solidFill>
                    <a:srgbClr val="FFFFFF">
                      <a:alpha val="99000"/>
                    </a:srgbClr>
                  </a:solidFill>
                </a:rPr>
                <a:t>Processing</a:t>
              </a:r>
            </a:p>
            <a:p>
              <a:pPr defTabSz="932559"/>
              <a:r>
                <a:rPr lang="en-US" sz="2400" dirty="0" smtClean="0">
                  <a:solidFill>
                    <a:srgbClr val="FFFFFF">
                      <a:alpha val="99000"/>
                    </a:srgbClr>
                  </a:solidFill>
                </a:rPr>
                <a:t>(QPC)</a:t>
              </a:r>
            </a:p>
          </p:txBody>
        </p:sp>
        <p:sp>
          <p:nvSpPr>
            <p:cNvPr id="25" name="Rectangle 11"/>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2400" dirty="0">
                  <a:solidFill>
                    <a:srgbClr val="FFFFFF">
                      <a:alpha val="99000"/>
                    </a:srgbClr>
                  </a:solidFill>
                </a:rPr>
                <a:t>WFE</a:t>
              </a:r>
            </a:p>
          </p:txBody>
        </p:sp>
        <p:sp>
          <p:nvSpPr>
            <p:cNvPr id="30" name="Rectangle 12"/>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4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2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13"/>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400" dirty="0" smtClean="0">
                  <a:solidFill>
                    <a:srgbClr val="FFFFFF">
                      <a:alpha val="99000"/>
                    </a:srgbClr>
                  </a:solidFill>
                </a:rPr>
                <a:t>Analytics</a:t>
              </a:r>
            </a:p>
            <a:p>
              <a:pPr defTabSz="932559"/>
              <a:r>
                <a:rPr lang="en-US" sz="2400" dirty="0" smtClean="0">
                  <a:solidFill>
                    <a:srgbClr val="FFFFFF">
                      <a:alpha val="99000"/>
                    </a:srgbClr>
                  </a:solidFill>
                </a:rPr>
                <a:t>Processing</a:t>
              </a:r>
            </a:p>
            <a:p>
              <a:pPr defTabSz="932559"/>
              <a:r>
                <a:rPr lang="en-US" sz="2400" dirty="0" smtClean="0">
                  <a:solidFill>
                    <a:srgbClr val="FFFFFF">
                      <a:alpha val="99000"/>
                    </a:srgbClr>
                  </a:solidFill>
                </a:rPr>
                <a:t>(APC)</a:t>
              </a:r>
            </a:p>
          </p:txBody>
        </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56"/>
            <p:cNvCxnSpPr>
              <a:stCxn id="17" idx="2"/>
              <a:endCxn id="42" idx="1"/>
            </p:cNvCxnSpPr>
            <p:nvPr/>
          </p:nvCxnSpPr>
          <p:spPr>
            <a:xfrm rot="16200000" flipH="1">
              <a:off x="4129551" y="4385274"/>
              <a:ext cx="1063263" cy="1277573"/>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18"/>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2400" dirty="0" smtClean="0">
                  <a:solidFill>
                    <a:srgbClr val="FFFFFF">
                      <a:alpha val="99000"/>
                    </a:srgbClr>
                  </a:solidFill>
                </a:rPr>
                <a:t>FAST Search Index</a:t>
              </a:r>
              <a:endParaRPr lang="en-US" sz="24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2400" dirty="0">
                <a:solidFill>
                  <a:srgbClr val="000000"/>
                </a:solidFill>
              </a:endParaRPr>
            </a:p>
          </p:txBody>
        </p:sp>
        <p:cxnSp>
          <p:nvCxnSpPr>
            <p:cNvPr id="85" name="Straight Connector 21"/>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22"/>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25"/>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26"/>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27"/>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28"/>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30"/>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274639" y="5763262"/>
            <a:ext cx="3291718" cy="954813"/>
            <a:chOff x="274639" y="5763262"/>
            <a:chExt cx="3291718" cy="954813"/>
          </a:xfrm>
        </p:grpSpPr>
        <p:sp>
          <p:nvSpPr>
            <p:cNvPr id="50" name="Rectangle 49"/>
            <p:cNvSpPr/>
            <p:nvPr/>
          </p:nvSpPr>
          <p:spPr bwMode="auto">
            <a:xfrm>
              <a:off x="274639" y="5763262"/>
              <a:ext cx="3291718" cy="95481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437338" y="5940877"/>
              <a:ext cx="140308" cy="27037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437338" y="6285386"/>
              <a:ext cx="140308" cy="2703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a:xfrm>
              <a:off x="657329" y="5918126"/>
              <a:ext cx="2909028" cy="327782"/>
            </a:xfrm>
            <a:prstGeom prst="rect">
              <a:avLst/>
            </a:prstGeom>
          </p:spPr>
          <p:txBody>
            <a:bodyPr wrap="square" lIns="0" anchor="ctr">
              <a:spAutoFit/>
            </a:bodyPr>
            <a:lstStyle/>
            <a:p>
              <a:pPr defTabSz="932290" eaLnBrk="0" hangingPunct="0">
                <a:lnSpc>
                  <a:spcPct val="85000"/>
                </a:lnSpc>
              </a:pPr>
              <a:r>
                <a:rPr lang="en-US" dirty="0">
                  <a:solidFill>
                    <a:srgbClr val="3F3F3F"/>
                  </a:solidFill>
                </a:rPr>
                <a:t>Public API</a:t>
              </a:r>
            </a:p>
          </p:txBody>
        </p:sp>
        <p:sp>
          <p:nvSpPr>
            <p:cNvPr id="60" name="Rectangle 59"/>
            <p:cNvSpPr/>
            <p:nvPr/>
          </p:nvSpPr>
          <p:spPr>
            <a:xfrm>
              <a:off x="657328" y="6226323"/>
              <a:ext cx="2875582" cy="327782"/>
            </a:xfrm>
            <a:prstGeom prst="rect">
              <a:avLst/>
            </a:prstGeom>
          </p:spPr>
          <p:txBody>
            <a:bodyPr wrap="square" lIns="0" anchor="ctr">
              <a:spAutoFit/>
            </a:bodyPr>
            <a:lstStyle/>
            <a:p>
              <a:pPr defTabSz="932290" eaLnBrk="0" hangingPunct="0">
                <a:lnSpc>
                  <a:spcPct val="85000"/>
                </a:lnSpc>
              </a:pPr>
              <a:r>
                <a:rPr lang="en-US" dirty="0">
                  <a:solidFill>
                    <a:srgbClr val="3F3F3F"/>
                  </a:solidFill>
                </a:rPr>
                <a:t>Unit of scale/role boundary</a:t>
              </a:r>
            </a:p>
          </p:txBody>
        </p:sp>
      </p:grpSp>
    </p:spTree>
    <p:extLst>
      <p:ext uri="{BB962C8B-B14F-4D97-AF65-F5344CB8AC3E}">
        <p14:creationId xmlns:p14="http://schemas.microsoft.com/office/powerpoint/2010/main" val="351249202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Load characteristics </a:t>
            </a:r>
            <a:r>
              <a:rPr lang="en-US"/>
              <a:t>of </a:t>
            </a:r>
            <a:r>
              <a:rPr lang="en-US" smtClean="0"/>
              <a:t>search </a:t>
            </a:r>
            <a:r>
              <a:rPr lang="en-US" dirty="0" smtClean="0"/>
              <a:t>components</a:t>
            </a:r>
            <a:endParaRPr lang="en-US" dirty="0"/>
          </a:p>
        </p:txBody>
      </p:sp>
    </p:spTree>
    <p:extLst>
      <p:ext uri="{BB962C8B-B14F-4D97-AF65-F5344CB8AC3E}">
        <p14:creationId xmlns:p14="http://schemas.microsoft.com/office/powerpoint/2010/main" val="3607833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22372" y="2367377"/>
            <a:ext cx="10790873" cy="4329153"/>
          </a:xfrm>
          <a:prstGeom prst="rect">
            <a:avLst/>
          </a:prstGeom>
        </p:spPr>
      </p:pic>
      <p:pic>
        <p:nvPicPr>
          <p:cNvPr id="2" name="Picture 1"/>
          <p:cNvPicPr>
            <a:picLocks noChangeAspect="1"/>
          </p:cNvPicPr>
          <p:nvPr/>
        </p:nvPicPr>
        <p:blipFill>
          <a:blip r:embed="rId4"/>
          <a:stretch>
            <a:fillRect/>
          </a:stretch>
        </p:blipFill>
        <p:spPr>
          <a:xfrm>
            <a:off x="7853806" y="120418"/>
            <a:ext cx="4488154" cy="2146931"/>
          </a:xfrm>
          <a:prstGeom prst="rect">
            <a:avLst/>
          </a:prstGeom>
        </p:spPr>
      </p:pic>
      <p:sp>
        <p:nvSpPr>
          <p:cNvPr id="3" name="Title 2"/>
          <p:cNvSpPr>
            <a:spLocks noGrp="1"/>
          </p:cNvSpPr>
          <p:nvPr>
            <p:ph type="title"/>
          </p:nvPr>
        </p:nvSpPr>
        <p:spPr>
          <a:xfrm>
            <a:off x="531948" y="233151"/>
            <a:ext cx="7147637" cy="1525571"/>
          </a:xfrm>
        </p:spPr>
        <p:txBody>
          <a:bodyPr/>
          <a:lstStyle/>
          <a:p>
            <a:r>
              <a:rPr lang="en-US" dirty="0" smtClean="0"/>
              <a:t>Demo topology – one component per VM</a:t>
            </a:r>
            <a:endParaRPr lang="en-US" dirty="0"/>
          </a:p>
        </p:txBody>
      </p:sp>
      <p:graphicFrame>
        <p:nvGraphicFramePr>
          <p:cNvPr id="7" name="Table 6"/>
          <p:cNvGraphicFramePr>
            <a:graphicFrameLocks noGrp="1"/>
          </p:cNvGraphicFramePr>
          <p:nvPr>
            <p:extLst/>
          </p:nvPr>
        </p:nvGraphicFramePr>
        <p:xfrm>
          <a:off x="8064820" y="222467"/>
          <a:ext cx="4172448" cy="1028179"/>
        </p:xfrm>
        <a:graphic>
          <a:graphicData uri="http://schemas.openxmlformats.org/drawingml/2006/table">
            <a:tbl>
              <a:tblPr firstRow="1" bandRow="1">
                <a:tableStyleId>{2D5ABB26-0587-4C30-8999-92F81FD0307C}</a:tableStyleId>
              </a:tblPr>
              <a:tblGrid>
                <a:gridCol w="1390816"/>
                <a:gridCol w="1390816"/>
                <a:gridCol w="1390816"/>
              </a:tblGrid>
              <a:tr h="435215">
                <a:tc>
                  <a:txBody>
                    <a:bodyPr/>
                    <a:lstStyle/>
                    <a:p>
                      <a:pPr algn="ctr"/>
                      <a:endParaRPr lang="en-US" sz="2900" dirty="0">
                        <a:solidFill>
                          <a:schemeClr val="accent3"/>
                        </a:solidFill>
                      </a:endParaRPr>
                    </a:p>
                  </a:txBody>
                  <a:tcPr marL="0" marR="0" marT="0" marB="0" anchor="ctr"/>
                </a:tc>
                <a:tc>
                  <a:txBody>
                    <a:bodyPr/>
                    <a:lstStyle/>
                    <a:p>
                      <a:pPr algn="ctr"/>
                      <a:r>
                        <a:rPr lang="en-US" sz="2900" dirty="0" smtClean="0">
                          <a:solidFill>
                            <a:schemeClr val="bg1"/>
                          </a:solidFill>
                        </a:rPr>
                        <a:t>Legend</a:t>
                      </a:r>
                      <a:endParaRPr lang="en-US" sz="2900" dirty="0">
                        <a:solidFill>
                          <a:schemeClr val="bg1"/>
                        </a:solidFill>
                      </a:endParaRPr>
                    </a:p>
                  </a:txBody>
                  <a:tcPr marL="0" marR="0" marT="0" marB="0" anchor="ctr"/>
                </a:tc>
                <a:tc>
                  <a:txBody>
                    <a:bodyPr/>
                    <a:lstStyle/>
                    <a:p>
                      <a:pPr algn="ctr"/>
                      <a:endParaRPr lang="en-US" sz="2900" dirty="0">
                        <a:solidFill>
                          <a:schemeClr val="bg2"/>
                        </a:solidFill>
                      </a:endParaRPr>
                    </a:p>
                  </a:txBody>
                  <a:tcPr marL="0" marR="0" marT="0" marB="0" anchor="ctr"/>
                </a:tc>
              </a:tr>
              <a:tr h="586219">
                <a:tc>
                  <a:txBody>
                    <a:bodyPr/>
                    <a:lstStyle/>
                    <a:p>
                      <a:pPr algn="ctr"/>
                      <a:r>
                        <a:rPr lang="en-US" sz="2900" dirty="0" smtClean="0">
                          <a:solidFill>
                            <a:schemeClr val="accent3"/>
                          </a:solidFill>
                        </a:rPr>
                        <a:t>CPU</a:t>
                      </a:r>
                      <a:endParaRPr lang="en-US" sz="2900" dirty="0">
                        <a:solidFill>
                          <a:schemeClr val="accent3"/>
                        </a:solidFill>
                      </a:endParaRPr>
                    </a:p>
                  </a:txBody>
                  <a:tcPr marL="0" marR="0" marT="0" marB="0" anchor="ctr"/>
                </a:tc>
                <a:tc>
                  <a:txBody>
                    <a:bodyPr/>
                    <a:lstStyle/>
                    <a:p>
                      <a:pPr algn="ctr"/>
                      <a:r>
                        <a:rPr lang="en-US" sz="2900" dirty="0" smtClean="0">
                          <a:solidFill>
                            <a:schemeClr val="accent2">
                              <a:lumMod val="75000"/>
                            </a:schemeClr>
                          </a:solidFill>
                        </a:rPr>
                        <a:t>Network</a:t>
                      </a:r>
                      <a:endParaRPr lang="en-US" sz="2900" dirty="0">
                        <a:solidFill>
                          <a:schemeClr val="accent2">
                            <a:lumMod val="75000"/>
                          </a:schemeClr>
                        </a:solidFill>
                      </a:endParaRPr>
                    </a:p>
                  </a:txBody>
                  <a:tcPr marL="0" marR="0" marT="0" marB="0" anchor="ctr"/>
                </a:tc>
                <a:tc>
                  <a:txBody>
                    <a:bodyPr/>
                    <a:lstStyle/>
                    <a:p>
                      <a:pPr algn="ctr"/>
                      <a:r>
                        <a:rPr lang="en-US" sz="2900" dirty="0" smtClean="0">
                          <a:solidFill>
                            <a:schemeClr val="bg2"/>
                          </a:solidFill>
                        </a:rPr>
                        <a:t>Disk</a:t>
                      </a:r>
                      <a:endParaRPr lang="en-US" sz="2900" dirty="0">
                        <a:solidFill>
                          <a:schemeClr val="bg2"/>
                        </a:solidFill>
                      </a:endParaRPr>
                    </a:p>
                  </a:txBody>
                  <a:tcPr marL="0" marR="0" marT="0" marB="0" anchor="ctr"/>
                </a:tc>
              </a:tr>
            </a:tbl>
          </a:graphicData>
        </a:graphic>
      </p:graphicFrame>
      <p:graphicFrame>
        <p:nvGraphicFramePr>
          <p:cNvPr id="10" name="Table 4"/>
          <p:cNvGraphicFramePr>
            <a:graphicFrameLocks noGrp="1"/>
          </p:cNvGraphicFramePr>
          <p:nvPr>
            <p:extLst>
              <p:ext uri="{D42A27DB-BD31-4B8C-83A1-F6EECF244321}">
                <p14:modId xmlns:p14="http://schemas.microsoft.com/office/powerpoint/2010/main" val="4294163464"/>
              </p:ext>
            </p:extLst>
          </p:nvPr>
        </p:nvGraphicFramePr>
        <p:xfrm>
          <a:off x="822372" y="2367376"/>
          <a:ext cx="10790872" cy="4329153"/>
        </p:xfrm>
        <a:graphic>
          <a:graphicData uri="http://schemas.openxmlformats.org/drawingml/2006/table">
            <a:tbl>
              <a:tblPr firstRow="1" bandRow="1">
                <a:tableStyleId>{2D5ABB26-0587-4C30-8999-92F81FD0307C}</a:tableStyleId>
              </a:tblPr>
              <a:tblGrid>
                <a:gridCol w="2697718"/>
                <a:gridCol w="2697718"/>
                <a:gridCol w="2697718"/>
                <a:gridCol w="2697718"/>
              </a:tblGrid>
              <a:tr h="2085936">
                <a:tc>
                  <a:txBody>
                    <a:bodyPr/>
                    <a:lstStyle/>
                    <a:p>
                      <a:pPr algn="ctr"/>
                      <a:r>
                        <a:rPr lang="en-US" sz="4100" b="1" dirty="0" smtClean="0">
                          <a:solidFill>
                            <a:schemeClr val="tx1"/>
                          </a:solidFill>
                        </a:rPr>
                        <a:t>SQL</a:t>
                      </a:r>
                      <a:endParaRPr lang="en-US" sz="4100" b="1" dirty="0">
                        <a:solidFill>
                          <a:schemeClr val="tx1"/>
                        </a:solidFill>
                      </a:endParaRPr>
                    </a:p>
                  </a:txBody>
                  <a:tcPr marL="93260" marR="93260" marT="46630" marB="46630" anchor="ctr"/>
                </a:tc>
                <a:tc>
                  <a:txBody>
                    <a:bodyPr/>
                    <a:lstStyle/>
                    <a:p>
                      <a:pPr algn="ctr"/>
                      <a:r>
                        <a:rPr lang="en-US" sz="4100" b="1" dirty="0" smtClean="0">
                          <a:solidFill>
                            <a:schemeClr val="accent1"/>
                          </a:solidFill>
                        </a:rPr>
                        <a:t>Admin</a:t>
                      </a:r>
                      <a:endParaRPr lang="en-US" sz="4100" b="1" dirty="0">
                        <a:solidFill>
                          <a:schemeClr val="accent1"/>
                        </a:solidFill>
                      </a:endParaRPr>
                    </a:p>
                  </a:txBody>
                  <a:tcPr marL="93260" marR="93260" marT="46630" marB="46630" anchor="ctr"/>
                </a:tc>
                <a:tc>
                  <a:txBody>
                    <a:bodyPr/>
                    <a:lstStyle/>
                    <a:p>
                      <a:pPr algn="ctr"/>
                      <a:r>
                        <a:rPr lang="en-US" sz="4100" b="1" dirty="0" smtClean="0">
                          <a:solidFill>
                            <a:schemeClr val="accent1"/>
                          </a:solidFill>
                        </a:rPr>
                        <a:t>Crawl</a:t>
                      </a:r>
                      <a:endParaRPr lang="en-US" sz="4100" b="1" dirty="0">
                        <a:solidFill>
                          <a:schemeClr val="accent1"/>
                        </a:solidFill>
                      </a:endParaRPr>
                    </a:p>
                  </a:txBody>
                  <a:tcPr marL="93260" marR="93260" marT="46630" marB="46630" anchor="ctr"/>
                </a:tc>
                <a:tc>
                  <a:txBody>
                    <a:bodyPr/>
                    <a:lstStyle/>
                    <a:p>
                      <a:pPr algn="ctr"/>
                      <a:r>
                        <a:rPr lang="en-US" sz="4100" b="1" dirty="0" smtClean="0">
                          <a:solidFill>
                            <a:schemeClr val="accent1"/>
                          </a:solidFill>
                        </a:rPr>
                        <a:t>CPC</a:t>
                      </a:r>
                      <a:endParaRPr lang="en-US" sz="4100" b="1" dirty="0">
                        <a:solidFill>
                          <a:schemeClr val="accent1"/>
                        </a:solidFill>
                      </a:endParaRPr>
                    </a:p>
                  </a:txBody>
                  <a:tcPr marL="93260" marR="93260" marT="46630" marB="46630" anchor="ctr"/>
                </a:tc>
              </a:tr>
              <a:tr h="2243217">
                <a:tc>
                  <a:txBody>
                    <a:bodyPr/>
                    <a:lstStyle/>
                    <a:p>
                      <a:pPr algn="ctr"/>
                      <a:r>
                        <a:rPr lang="en-US" sz="4100" b="1" dirty="0" smtClean="0">
                          <a:solidFill>
                            <a:schemeClr val="accent1"/>
                          </a:solidFill>
                        </a:rPr>
                        <a:t>APC</a:t>
                      </a:r>
                      <a:endParaRPr lang="en-US" sz="4100" b="1" dirty="0">
                        <a:solidFill>
                          <a:schemeClr val="accent1"/>
                        </a:solidFill>
                      </a:endParaRPr>
                    </a:p>
                  </a:txBody>
                  <a:tcPr marL="93260" marR="93260" marT="46630" marB="46630" anchor="ctr"/>
                </a:tc>
                <a:tc>
                  <a:txBody>
                    <a:bodyPr/>
                    <a:lstStyle/>
                    <a:p>
                      <a:pPr algn="ctr"/>
                      <a:r>
                        <a:rPr lang="en-US" sz="4100" b="1" dirty="0" smtClean="0">
                          <a:solidFill>
                            <a:schemeClr val="accent1"/>
                          </a:solidFill>
                        </a:rPr>
                        <a:t>Index</a:t>
                      </a:r>
                      <a:endParaRPr lang="en-US" sz="4100" b="1" dirty="0">
                        <a:solidFill>
                          <a:schemeClr val="accent1"/>
                        </a:solidFill>
                      </a:endParaRPr>
                    </a:p>
                  </a:txBody>
                  <a:tcPr marL="93260" marR="93260" marT="46630" marB="46630" anchor="ctr"/>
                </a:tc>
                <a:tc>
                  <a:txBody>
                    <a:bodyPr/>
                    <a:lstStyle/>
                    <a:p>
                      <a:pPr algn="ctr"/>
                      <a:r>
                        <a:rPr lang="en-US" sz="4100" b="1" dirty="0" smtClean="0">
                          <a:solidFill>
                            <a:schemeClr val="accent1"/>
                          </a:solidFill>
                        </a:rPr>
                        <a:t>QPC</a:t>
                      </a:r>
                      <a:endParaRPr lang="en-US" sz="4100" b="1" dirty="0">
                        <a:solidFill>
                          <a:schemeClr val="accent1"/>
                        </a:solidFill>
                      </a:endParaRPr>
                    </a:p>
                  </a:txBody>
                  <a:tcPr marL="93260" marR="93260" marT="46630" marB="46630" anchor="ctr"/>
                </a:tc>
                <a:tc>
                  <a:txBody>
                    <a:bodyPr/>
                    <a:lstStyle/>
                    <a:p>
                      <a:pPr algn="ctr"/>
                      <a:r>
                        <a:rPr lang="en-US" sz="4100" b="1" dirty="0" smtClean="0">
                          <a:solidFill>
                            <a:schemeClr val="tx1"/>
                          </a:solidFill>
                        </a:rPr>
                        <a:t>WFE</a:t>
                      </a:r>
                      <a:endParaRPr lang="en-US" sz="4100" b="1" dirty="0">
                        <a:solidFill>
                          <a:schemeClr val="tx1"/>
                        </a:solidFill>
                      </a:endParaRPr>
                    </a:p>
                  </a:txBody>
                  <a:tcPr marL="93260" marR="93260" marT="46630" marB="46630" anchor="ctr"/>
                </a:tc>
              </a:tr>
            </a:tbl>
          </a:graphicData>
        </a:graphic>
      </p:graphicFrame>
    </p:spTree>
    <p:extLst>
      <p:ext uri="{BB962C8B-B14F-4D97-AF65-F5344CB8AC3E}">
        <p14:creationId xmlns:p14="http://schemas.microsoft.com/office/powerpoint/2010/main" val="165507512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Query path load</a:t>
            </a:r>
            <a:endParaRPr lang="en-US" dirty="0"/>
          </a:p>
        </p:txBody>
      </p:sp>
      <p:pic>
        <p:nvPicPr>
          <p:cNvPr id="3" name="SPC2012_query2">
            <a:hlinkClick r:id="" action="ppaction://media"/>
          </p:cNvPr>
          <p:cNvPicPr>
            <a:picLocks noChangeAspect="1"/>
          </p:cNvPicPr>
          <p:nvPr>
            <a:videoFile r:link="rId2"/>
            <p:extLst>
              <p:ext uri="{DAA4B4D4-6D71-4841-9C94-3DE7FCFB9230}">
                <p14:media xmlns:p14="http://schemas.microsoft.com/office/powerpoint/2010/main" r:embed="rId1">
                  <p14:bmkLst>
                    <p14:bmk name="Bookmark 1" time="0"/>
                    <p14:bmk name="Bookmark 2" time="7306.7489"/>
                    <p14:bmk name="Bookmark 3" time="26454.8308"/>
                    <p14:bmk name="Bookmark 4" time="95926.5263"/>
                    <p14:bmk name="Bookmark 5" time="110166.1125"/>
                  </p14:bmkLst>
                </p14:media>
              </p:ext>
            </p:extLst>
          </p:nvPr>
        </p:nvPicPr>
        <p:blipFill>
          <a:blip r:embed="rId5"/>
          <a:stretch>
            <a:fillRect/>
          </a:stretch>
        </p:blipFill>
        <p:spPr>
          <a:xfrm>
            <a:off x="1341940" y="1212849"/>
            <a:ext cx="9754962" cy="5487166"/>
          </a:xfrm>
          <a:prstGeom prst="rect">
            <a:avLst/>
          </a:prstGeom>
        </p:spPr>
      </p:pic>
      <p:graphicFrame>
        <p:nvGraphicFramePr>
          <p:cNvPr id="5" name="Table 1"/>
          <p:cNvGraphicFramePr>
            <a:graphicFrameLocks noGrp="1"/>
          </p:cNvGraphicFramePr>
          <p:nvPr>
            <p:extLst>
              <p:ext uri="{D42A27DB-BD31-4B8C-83A1-F6EECF244321}">
                <p14:modId xmlns:p14="http://schemas.microsoft.com/office/powerpoint/2010/main" val="1510023607"/>
              </p:ext>
            </p:extLst>
          </p:nvPr>
        </p:nvGraphicFramePr>
        <p:xfrm>
          <a:off x="1341940" y="2034237"/>
          <a:ext cx="9631124" cy="3566121"/>
        </p:xfrm>
        <a:graphic>
          <a:graphicData uri="http://schemas.openxmlformats.org/drawingml/2006/table">
            <a:tbl>
              <a:tblPr firstRow="1" bandRow="1">
                <a:tableStyleId>{2D5ABB26-0587-4C30-8999-92F81FD0307C}</a:tableStyleId>
              </a:tblPr>
              <a:tblGrid>
                <a:gridCol w="2407781"/>
                <a:gridCol w="2407781"/>
                <a:gridCol w="2407781"/>
                <a:gridCol w="2407781"/>
              </a:tblGrid>
              <a:tr h="1718281">
                <a:tc>
                  <a:txBody>
                    <a:bodyPr/>
                    <a:lstStyle/>
                    <a:p>
                      <a:pPr algn="ctr"/>
                      <a:r>
                        <a:rPr lang="en-US" sz="4100" b="1" dirty="0" smtClean="0">
                          <a:solidFill>
                            <a:schemeClr val="tx1">
                              <a:alpha val="40000"/>
                            </a:schemeClr>
                          </a:solidFill>
                        </a:rPr>
                        <a:t>SQL</a:t>
                      </a:r>
                      <a:endParaRPr lang="en-US" sz="4100" b="1" dirty="0">
                        <a:solidFill>
                          <a:schemeClr val="tx1">
                            <a:alpha val="40000"/>
                          </a:schemeClr>
                        </a:solidFill>
                      </a:endParaRPr>
                    </a:p>
                  </a:txBody>
                  <a:tcPr marL="93260" marR="93260" marT="46630" marB="46630"/>
                </a:tc>
                <a:tc>
                  <a:txBody>
                    <a:bodyPr/>
                    <a:lstStyle/>
                    <a:p>
                      <a:pPr algn="ctr"/>
                      <a:r>
                        <a:rPr lang="en-US" sz="4100" b="1" dirty="0" smtClean="0">
                          <a:solidFill>
                            <a:schemeClr val="tx1">
                              <a:alpha val="40000"/>
                            </a:schemeClr>
                          </a:solidFill>
                        </a:rPr>
                        <a:t>Admin</a:t>
                      </a:r>
                      <a:endParaRPr lang="en-US" sz="4100" b="1" dirty="0">
                        <a:solidFill>
                          <a:schemeClr val="tx1">
                            <a:alpha val="40000"/>
                          </a:schemeClr>
                        </a:solidFill>
                      </a:endParaRPr>
                    </a:p>
                  </a:txBody>
                  <a:tcPr marL="93260" marR="93260" marT="46630" marB="46630"/>
                </a:tc>
                <a:tc>
                  <a:txBody>
                    <a:bodyPr/>
                    <a:lstStyle/>
                    <a:p>
                      <a:pPr algn="ctr"/>
                      <a:r>
                        <a:rPr lang="en-US" sz="4100" b="1" dirty="0" smtClean="0">
                          <a:solidFill>
                            <a:schemeClr val="tx1">
                              <a:alpha val="40000"/>
                            </a:schemeClr>
                          </a:solidFill>
                        </a:rPr>
                        <a:t>Crawl</a:t>
                      </a:r>
                      <a:endParaRPr lang="en-US" sz="4100" b="1" dirty="0">
                        <a:solidFill>
                          <a:schemeClr val="tx1">
                            <a:alpha val="40000"/>
                          </a:schemeClr>
                        </a:solidFill>
                      </a:endParaRPr>
                    </a:p>
                  </a:txBody>
                  <a:tcPr marL="93260" marR="93260" marT="46630" marB="46630"/>
                </a:tc>
                <a:tc>
                  <a:txBody>
                    <a:bodyPr/>
                    <a:lstStyle/>
                    <a:p>
                      <a:pPr algn="ctr"/>
                      <a:r>
                        <a:rPr lang="en-US" sz="4100" b="1" dirty="0" smtClean="0">
                          <a:solidFill>
                            <a:schemeClr val="tx1">
                              <a:alpha val="40000"/>
                            </a:schemeClr>
                          </a:solidFill>
                        </a:rPr>
                        <a:t>CPC</a:t>
                      </a:r>
                      <a:endParaRPr lang="en-US" sz="4100" b="1" dirty="0">
                        <a:solidFill>
                          <a:schemeClr val="tx1">
                            <a:alpha val="40000"/>
                          </a:schemeClr>
                        </a:solidFill>
                      </a:endParaRPr>
                    </a:p>
                  </a:txBody>
                  <a:tcPr marL="93260" marR="93260" marT="46630" marB="46630"/>
                </a:tc>
              </a:tr>
              <a:tr h="1847840">
                <a:tc>
                  <a:txBody>
                    <a:bodyPr/>
                    <a:lstStyle/>
                    <a:p>
                      <a:pPr algn="ctr"/>
                      <a:r>
                        <a:rPr lang="en-US" sz="4100" b="1" dirty="0" smtClean="0">
                          <a:solidFill>
                            <a:schemeClr val="tx1">
                              <a:alpha val="40000"/>
                            </a:schemeClr>
                          </a:solidFill>
                        </a:rPr>
                        <a:t>APC</a:t>
                      </a:r>
                      <a:endParaRPr lang="en-US" sz="4100" b="1" dirty="0">
                        <a:solidFill>
                          <a:schemeClr val="tx1">
                            <a:alpha val="40000"/>
                          </a:schemeClr>
                        </a:solidFill>
                      </a:endParaRPr>
                    </a:p>
                  </a:txBody>
                  <a:tcPr marL="93260" marR="93260" marT="46630" marB="46630" anchor="b"/>
                </a:tc>
                <a:tc>
                  <a:txBody>
                    <a:bodyPr/>
                    <a:lstStyle/>
                    <a:p>
                      <a:pPr algn="ctr"/>
                      <a:r>
                        <a:rPr lang="en-US" sz="4100" b="1" dirty="0" smtClean="0">
                          <a:solidFill>
                            <a:schemeClr val="accent1">
                              <a:alpha val="40000"/>
                            </a:schemeClr>
                          </a:solidFill>
                        </a:rPr>
                        <a:t>Index</a:t>
                      </a:r>
                      <a:endParaRPr lang="en-US" sz="4100" b="1" dirty="0">
                        <a:solidFill>
                          <a:schemeClr val="accent1">
                            <a:alpha val="40000"/>
                          </a:schemeClr>
                        </a:solidFill>
                      </a:endParaRPr>
                    </a:p>
                  </a:txBody>
                  <a:tcPr marL="93260" marR="93260" marT="46630" marB="46630" anchor="b"/>
                </a:tc>
                <a:tc>
                  <a:txBody>
                    <a:bodyPr/>
                    <a:lstStyle/>
                    <a:p>
                      <a:pPr algn="ctr"/>
                      <a:r>
                        <a:rPr lang="en-US" sz="4100" b="1" dirty="0" smtClean="0">
                          <a:solidFill>
                            <a:schemeClr val="accent1">
                              <a:alpha val="40000"/>
                            </a:schemeClr>
                          </a:solidFill>
                        </a:rPr>
                        <a:t>QPC</a:t>
                      </a:r>
                      <a:endParaRPr lang="en-US" sz="4100" b="1" dirty="0">
                        <a:solidFill>
                          <a:schemeClr val="accent1">
                            <a:alpha val="40000"/>
                          </a:schemeClr>
                        </a:solidFill>
                      </a:endParaRPr>
                    </a:p>
                  </a:txBody>
                  <a:tcPr marL="93260" marR="93260" marT="46630" marB="46630" anchor="b"/>
                </a:tc>
                <a:tc>
                  <a:txBody>
                    <a:bodyPr/>
                    <a:lstStyle/>
                    <a:p>
                      <a:pPr algn="ctr"/>
                      <a:r>
                        <a:rPr lang="en-US" sz="4100" b="1" dirty="0" smtClean="0">
                          <a:solidFill>
                            <a:schemeClr val="accent1">
                              <a:alpha val="40000"/>
                            </a:schemeClr>
                          </a:solidFill>
                        </a:rPr>
                        <a:t>WFE</a:t>
                      </a:r>
                      <a:endParaRPr lang="en-US" sz="4100" b="1" dirty="0">
                        <a:solidFill>
                          <a:schemeClr val="accent1">
                            <a:alpha val="40000"/>
                          </a:schemeClr>
                        </a:solidFill>
                      </a:endParaRPr>
                    </a:p>
                  </a:txBody>
                  <a:tcPr marL="93260" marR="93260" marT="46630" marB="46630" anchor="b"/>
                </a:tc>
              </a:tr>
            </a:tbl>
          </a:graphicData>
        </a:graphic>
      </p:graphicFrame>
    </p:spTree>
    <p:extLst>
      <p:ext uri="{BB962C8B-B14F-4D97-AF65-F5344CB8AC3E}">
        <p14:creationId xmlns:p14="http://schemas.microsoft.com/office/powerpoint/2010/main" val="4208825952"/>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MediaBookmark" delay="0">
                        <p:tgtEl>
                          <p14:bmkTgt spid="3" bmkName="Bookmark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nextCondLst>
                    <p:cond evt="onMediaBookmark" delay="0">
                      <p:tgtEl>
                        <p14:bmkTgt spid="3" bmkName="Bookmark 1"/>
                      </p:tgtEl>
                    </p:cond>
                  </p:nextCondLst>
                </p:seq>
                <p:seq concurrent="1" nextAc="seek">
                  <p:cTn id="14" restart="whenNotActive" fill="hold" evtFilter="cancelBubble" nodeType="interactiveSeq">
                    <p:stCondLst>
                      <p:cond evt="onMediaBookmark" delay="0">
                        <p:tgtEl>
                          <p14:bmkTgt spid="3" bmkName="Bookmark 2"/>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after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MediaBookmark" delay="0">
                      <p:tgtEl>
                        <p14:bmkTgt spid="3" bmkName="Bookmark 2"/>
                      </p:tgtEl>
                    </p:cond>
                  </p:nextCondLst>
                </p:seq>
                <p:seq concurrent="1" nextAc="seek">
                  <p:cTn id="20" restart="whenNotActive" fill="hold" evtFilter="cancelBubble" nodeType="interactiveSeq">
                    <p:stCondLst>
                      <p:cond evt="onMediaBookmark" delay="0">
                        <p:tgtEl>
                          <p14:bmkTgt spid="3" bmkName="Bookmark 3"/>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nextCondLst>
                    <p:cond evt="onMediaBookmark" delay="0">
                      <p:tgtEl>
                        <p14:bmkTgt spid="3" bmkName="Bookmark 3"/>
                      </p:tgtEl>
                    </p:cond>
                  </p:nextCondLst>
                </p:seq>
                <p:seq concurrent="1" nextAc="seek">
                  <p:cTn id="26" restart="whenNotActive" fill="hold" evtFilter="cancelBubble" nodeType="interactiveSeq">
                    <p:stCondLst>
                      <p:cond evt="onMediaBookmark" delay="0">
                        <p:tgtEl>
                          <p14:bmkTgt spid="3" bmkName="Bookmark 4"/>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MediaBookmark" delay="0">
                      <p:tgtEl>
                        <p14:bmkTgt spid="3" bmkName="Bookmark 4"/>
                      </p:tgtEl>
                    </p:cond>
                  </p:nextCondLst>
                </p:seq>
                <p:seq concurrent="1" nextAc="seek">
                  <p:cTn id="32" restart="whenNotActive" fill="hold" evtFilter="cancelBubble" nodeType="interactiveSeq">
                    <p:stCondLst>
                      <p:cond evt="onMediaBookmark" delay="0">
                        <p:tgtEl>
                          <p14:bmkTgt spid="3" bmkName="Bookmark 5"/>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childTnLst>
                        </p:cTn>
                      </p:par>
                    </p:childTnLst>
                  </p:cTn>
                  <p:nextCondLst>
                    <p:cond evt="onMediaBookmark" delay="0">
                      <p:tgtEl>
                        <p14:bmkTgt spid="3" bmkName="Bookmark 5"/>
                      </p:tgtEl>
                    </p:cond>
                  </p:nextCondLst>
                </p:seq>
              </p:childTnLst>
            </p:cTn>
          </p:par>
        </p:tnLst>
      </p:timing>
    </mc:Choice>
    <mc:Fallback xmlns="">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212850"/>
            <a:ext cx="7315200" cy="5524500"/>
          </a:xfrm>
        </p:spPr>
        <p:txBody>
          <a:bodyPr>
            <a:normAutofit fontScale="92500" lnSpcReduction="10000"/>
          </a:bodyPr>
          <a:lstStyle/>
          <a:p>
            <a:pPr marL="0" indent="0">
              <a:lnSpc>
                <a:spcPct val="110000"/>
              </a:lnSpc>
              <a:buNone/>
            </a:pPr>
            <a:r>
              <a:rPr lang="en-US" dirty="0"/>
              <a:t>CPU load</a:t>
            </a:r>
          </a:p>
          <a:p>
            <a:pPr marL="20487" lvl="1" indent="0">
              <a:lnSpc>
                <a:spcPct val="110000"/>
              </a:lnSpc>
              <a:buNone/>
            </a:pPr>
            <a:r>
              <a:rPr lang="en-US" dirty="0"/>
              <a:t>Driving factors</a:t>
            </a:r>
          </a:p>
          <a:p>
            <a:pPr marL="237698" lvl="2" indent="0">
              <a:lnSpc>
                <a:spcPct val="110000"/>
              </a:lnSpc>
              <a:buNone/>
            </a:pPr>
            <a:r>
              <a:rPr lang="en-US" dirty="0"/>
              <a:t>QPS</a:t>
            </a:r>
          </a:p>
          <a:p>
            <a:pPr marL="237698" lvl="2" indent="0">
              <a:lnSpc>
                <a:spcPct val="110000"/>
              </a:lnSpc>
              <a:buNone/>
            </a:pPr>
            <a:r>
              <a:rPr lang="en-US" dirty="0"/>
              <a:t>Query transformations</a:t>
            </a:r>
          </a:p>
          <a:p>
            <a:pPr marL="20487" lvl="1" indent="0">
              <a:lnSpc>
                <a:spcPct val="110000"/>
              </a:lnSpc>
              <a:buNone/>
            </a:pPr>
            <a:r>
              <a:rPr lang="en-US" smtClean="0"/>
              <a:t>Guideline</a:t>
            </a:r>
            <a:r>
              <a:rPr lang="en-US" dirty="0"/>
              <a:t>: 4 QPS per CPU core</a:t>
            </a:r>
          </a:p>
          <a:p>
            <a:pPr marL="20487" lvl="1" indent="0">
              <a:lnSpc>
                <a:spcPct val="110000"/>
              </a:lnSpc>
              <a:buNone/>
            </a:pPr>
            <a:endParaRPr lang="en-US" dirty="0"/>
          </a:p>
          <a:p>
            <a:pPr marL="0" indent="0">
              <a:lnSpc>
                <a:spcPct val="110000"/>
              </a:lnSpc>
              <a:buNone/>
            </a:pPr>
            <a:r>
              <a:rPr lang="en-US" dirty="0"/>
              <a:t>Network load</a:t>
            </a:r>
          </a:p>
          <a:p>
            <a:pPr marL="20487" lvl="1" indent="0">
              <a:lnSpc>
                <a:spcPct val="110000"/>
              </a:lnSpc>
              <a:buNone/>
            </a:pPr>
            <a:r>
              <a:rPr lang="en-US" dirty="0"/>
              <a:t>Driving factors</a:t>
            </a:r>
          </a:p>
          <a:p>
            <a:pPr marL="237698" lvl="2" indent="0">
              <a:lnSpc>
                <a:spcPct val="110000"/>
              </a:lnSpc>
              <a:buNone/>
            </a:pPr>
            <a:r>
              <a:rPr lang="en-US" dirty="0"/>
              <a:t>Number of index partitions</a:t>
            </a:r>
          </a:p>
          <a:p>
            <a:pPr marL="237698" lvl="2" indent="0">
              <a:lnSpc>
                <a:spcPct val="110000"/>
              </a:lnSpc>
              <a:buNone/>
            </a:pPr>
            <a:r>
              <a:rPr lang="en-US" dirty="0"/>
              <a:t>Size of queries and results</a:t>
            </a:r>
          </a:p>
          <a:p>
            <a:pPr marL="20487" lvl="1" indent="0">
              <a:lnSpc>
                <a:spcPct val="110000"/>
              </a:lnSpc>
              <a:buNone/>
            </a:pPr>
            <a:r>
              <a:rPr lang="en-US" smtClean="0"/>
              <a:t>Example</a:t>
            </a:r>
            <a:r>
              <a:rPr lang="en-US" dirty="0"/>
              <a:t>:</a:t>
            </a:r>
          </a:p>
          <a:p>
            <a:pPr marL="236387" lvl="2" indent="0">
              <a:lnSpc>
                <a:spcPct val="110000"/>
              </a:lnSpc>
              <a:buNone/>
            </a:pPr>
            <a:r>
              <a:rPr lang="en-US"/>
              <a:t>20 </a:t>
            </a:r>
            <a:r>
              <a:rPr lang="en-US" dirty="0"/>
              <a:t>index</a:t>
            </a:r>
            <a:r>
              <a:rPr lang="en-US"/>
              <a:t> partitions @ 20 </a:t>
            </a:r>
            <a:r>
              <a:rPr lang="en-US" smtClean="0"/>
              <a:t>qps </a:t>
            </a:r>
            <a:r>
              <a:rPr lang="en-US" dirty="0"/>
              <a:t>=&gt; 200/100 Mbit/s in/outbound</a:t>
            </a:r>
          </a:p>
        </p:txBody>
      </p:sp>
      <p:sp>
        <p:nvSpPr>
          <p:cNvPr id="3" name="Title 2"/>
          <p:cNvSpPr>
            <a:spLocks noGrp="1"/>
          </p:cNvSpPr>
          <p:nvPr>
            <p:ph type="title"/>
          </p:nvPr>
        </p:nvSpPr>
        <p:spPr/>
        <p:txBody>
          <a:bodyPr/>
          <a:lstStyle/>
          <a:p>
            <a:r>
              <a:rPr lang="en-US" dirty="0" smtClean="0"/>
              <a:t>Query processing component (QPC)</a:t>
            </a:r>
            <a:endParaRPr lang="en-US" dirty="0"/>
          </a:p>
        </p:txBody>
      </p:sp>
      <p:graphicFrame>
        <p:nvGraphicFramePr>
          <p:cNvPr id="6" name="Chart 5"/>
          <p:cNvGraphicFramePr/>
          <p:nvPr>
            <p:extLst>
              <p:ext uri="{D42A27DB-BD31-4B8C-83A1-F6EECF244321}">
                <p14:modId xmlns:p14="http://schemas.microsoft.com/office/powerpoint/2010/main" val="2450309017"/>
              </p:ext>
            </p:extLst>
          </p:nvPr>
        </p:nvGraphicFramePr>
        <p:xfrm>
          <a:off x="7589839" y="1193800"/>
          <a:ext cx="4571998" cy="55435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5528489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212850"/>
            <a:ext cx="7315200" cy="5473700"/>
          </a:xfrm>
        </p:spPr>
        <p:txBody>
          <a:bodyPr>
            <a:normAutofit fontScale="92500" lnSpcReduction="20000"/>
          </a:bodyPr>
          <a:lstStyle/>
          <a:p>
            <a:pPr marL="0" indent="0">
              <a:lnSpc>
                <a:spcPct val="110000"/>
              </a:lnSpc>
              <a:buNone/>
            </a:pPr>
            <a:r>
              <a:rPr lang="en-US" dirty="0"/>
              <a:t>CPU load</a:t>
            </a:r>
          </a:p>
          <a:p>
            <a:pPr marL="20487" lvl="1" indent="0">
              <a:lnSpc>
                <a:spcPct val="110000"/>
              </a:lnSpc>
              <a:buNone/>
            </a:pPr>
            <a:r>
              <a:rPr lang="en-US" dirty="0"/>
              <a:t>Driving</a:t>
            </a:r>
            <a:r>
              <a:rPr lang="en-US"/>
              <a:t> factors</a:t>
            </a:r>
            <a:endParaRPr lang="en-US" dirty="0"/>
          </a:p>
          <a:p>
            <a:pPr marL="236387" lvl="2" indent="0">
              <a:lnSpc>
                <a:spcPct val="110000"/>
              </a:lnSpc>
              <a:buNone/>
            </a:pPr>
            <a:r>
              <a:rPr lang="en-US"/>
              <a:t>QPS </a:t>
            </a:r>
            <a:r>
              <a:rPr lang="en-US" dirty="0"/>
              <a:t>and item count</a:t>
            </a:r>
          </a:p>
          <a:p>
            <a:pPr marL="20487" lvl="1" indent="0">
              <a:lnSpc>
                <a:spcPct val="110000"/>
              </a:lnSpc>
              <a:buNone/>
            </a:pPr>
            <a:r>
              <a:rPr lang="en-US" smtClean="0"/>
              <a:t>Guidelines </a:t>
            </a:r>
            <a:r>
              <a:rPr lang="en-US" dirty="0"/>
              <a:t>per</a:t>
            </a:r>
            <a:r>
              <a:rPr lang="en-US"/>
              <a:t> index component @ </a:t>
            </a:r>
            <a:r>
              <a:rPr lang="en-US" dirty="0"/>
              <a:t>2 GHz CPU</a:t>
            </a:r>
          </a:p>
          <a:p>
            <a:pPr marL="236387" lvl="2" indent="0">
              <a:lnSpc>
                <a:spcPct val="110000"/>
              </a:lnSpc>
              <a:buNone/>
            </a:pPr>
            <a:r>
              <a:rPr lang="en-US"/>
              <a:t>1M </a:t>
            </a:r>
            <a:r>
              <a:rPr lang="en-US" smtClean="0"/>
              <a:t>items: </a:t>
            </a:r>
            <a:r>
              <a:rPr lang="en-US" dirty="0"/>
              <a:t>5 QPS per CPU core</a:t>
            </a:r>
          </a:p>
          <a:p>
            <a:pPr marL="236387" lvl="2" indent="0">
              <a:lnSpc>
                <a:spcPct val="110000"/>
              </a:lnSpc>
              <a:buNone/>
            </a:pPr>
            <a:r>
              <a:rPr lang="en-US"/>
              <a:t>5M </a:t>
            </a:r>
            <a:r>
              <a:rPr lang="en-US" smtClean="0"/>
              <a:t>items: </a:t>
            </a:r>
            <a:r>
              <a:rPr lang="en-US" dirty="0"/>
              <a:t>2 QPS per CPU core</a:t>
            </a:r>
          </a:p>
          <a:p>
            <a:pPr marL="236387" lvl="2" indent="0">
              <a:lnSpc>
                <a:spcPct val="110000"/>
              </a:lnSpc>
              <a:buNone/>
            </a:pPr>
            <a:r>
              <a:rPr lang="en-US"/>
              <a:t>10M </a:t>
            </a:r>
            <a:r>
              <a:rPr lang="en-US" smtClean="0"/>
              <a:t>items: </a:t>
            </a:r>
            <a:r>
              <a:rPr lang="en-US" dirty="0"/>
              <a:t>1 QPS per CPU core</a:t>
            </a:r>
          </a:p>
          <a:p>
            <a:pPr marL="20487" lvl="1" indent="0">
              <a:lnSpc>
                <a:spcPct val="110000"/>
              </a:lnSpc>
              <a:buNone/>
            </a:pPr>
            <a:endParaRPr lang="en-US" dirty="0"/>
          </a:p>
          <a:p>
            <a:pPr marL="0" indent="0">
              <a:lnSpc>
                <a:spcPct val="110000"/>
              </a:lnSpc>
              <a:buNone/>
            </a:pPr>
            <a:r>
              <a:rPr lang="en-US" dirty="0"/>
              <a:t>Disk load</a:t>
            </a:r>
          </a:p>
          <a:p>
            <a:pPr marL="20487" lvl="1" indent="0">
              <a:lnSpc>
                <a:spcPct val="110000"/>
              </a:lnSpc>
              <a:buNone/>
            </a:pPr>
            <a:r>
              <a:rPr lang="en-US"/>
              <a:t>Driving factors</a:t>
            </a:r>
            <a:endParaRPr lang="en-US" dirty="0"/>
          </a:p>
          <a:p>
            <a:pPr marL="236387" lvl="2" indent="0">
              <a:lnSpc>
                <a:spcPct val="110000"/>
              </a:lnSpc>
              <a:buNone/>
            </a:pPr>
            <a:r>
              <a:rPr lang="en-US"/>
              <a:t>QPS </a:t>
            </a:r>
            <a:r>
              <a:rPr lang="en-US" smtClean="0"/>
              <a:t>and </a:t>
            </a:r>
            <a:r>
              <a:rPr lang="en-US"/>
              <a:t>item </a:t>
            </a:r>
            <a:r>
              <a:rPr lang="en-US" smtClean="0"/>
              <a:t>count</a:t>
            </a:r>
            <a:endParaRPr lang="en-US" dirty="0"/>
          </a:p>
          <a:p>
            <a:pPr marL="236387" lvl="2" indent="0">
              <a:lnSpc>
                <a:spcPct val="110000"/>
              </a:lnSpc>
              <a:buNone/>
            </a:pPr>
            <a:r>
              <a:rPr lang="en-US" dirty="0"/>
              <a:t>New</a:t>
            </a:r>
            <a:r>
              <a:rPr lang="en-US"/>
              <a:t> content invalidates </a:t>
            </a:r>
            <a:r>
              <a:rPr lang="en-US" smtClean="0"/>
              <a:t>caches</a:t>
            </a:r>
            <a:endParaRPr lang="en-US" dirty="0"/>
          </a:p>
          <a:p>
            <a:pPr marL="21798" lvl="1" indent="0">
              <a:lnSpc>
                <a:spcPct val="110000"/>
              </a:lnSpc>
              <a:buNone/>
            </a:pPr>
            <a:r>
              <a:rPr lang="en-US" dirty="0"/>
              <a:t>Disk</a:t>
            </a:r>
            <a:r>
              <a:rPr lang="en-US"/>
              <a:t> size: 500GB @ 10M items per </a:t>
            </a:r>
            <a:r>
              <a:rPr lang="en-US" smtClean="0"/>
              <a:t>index component</a:t>
            </a:r>
            <a:endParaRPr lang="en-US" dirty="0"/>
          </a:p>
        </p:txBody>
      </p:sp>
      <p:sp>
        <p:nvSpPr>
          <p:cNvPr id="3" name="Title 2"/>
          <p:cNvSpPr>
            <a:spLocks noGrp="1"/>
          </p:cNvSpPr>
          <p:nvPr>
            <p:ph type="title"/>
          </p:nvPr>
        </p:nvSpPr>
        <p:spPr/>
        <p:txBody>
          <a:bodyPr/>
          <a:lstStyle/>
          <a:p>
            <a:r>
              <a:rPr lang="en-US" dirty="0" smtClean="0"/>
              <a:t>Index component</a:t>
            </a:r>
            <a:endParaRPr lang="en-US" dirty="0"/>
          </a:p>
        </p:txBody>
      </p:sp>
      <p:graphicFrame>
        <p:nvGraphicFramePr>
          <p:cNvPr id="6" name="Chart 3"/>
          <p:cNvGraphicFramePr/>
          <p:nvPr>
            <p:extLst>
              <p:ext uri="{D42A27DB-BD31-4B8C-83A1-F6EECF244321}">
                <p14:modId xmlns:p14="http://schemas.microsoft.com/office/powerpoint/2010/main" val="896319114"/>
              </p:ext>
            </p:extLst>
          </p:nvPr>
        </p:nvGraphicFramePr>
        <p:xfrm>
          <a:off x="7589839" y="1193800"/>
          <a:ext cx="4571998" cy="55435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599882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Index disk IOPS recommendations</a:t>
            </a:r>
            <a:endParaRPr lang="en-US" dirty="0"/>
          </a:p>
        </p:txBody>
      </p:sp>
      <p:sp>
        <p:nvSpPr>
          <p:cNvPr id="4" name="Text Placeholder 3"/>
          <p:cNvSpPr>
            <a:spLocks noGrp="1"/>
          </p:cNvSpPr>
          <p:nvPr>
            <p:ph type="body" sz="quarter" idx="10"/>
          </p:nvPr>
        </p:nvSpPr>
        <p:spPr>
          <a:xfrm>
            <a:off x="274639" y="1212849"/>
            <a:ext cx="5486399" cy="3656014"/>
          </a:xfrm>
        </p:spPr>
        <p:txBody>
          <a:bodyPr>
            <a:normAutofit fontScale="92500" lnSpcReduction="10000"/>
          </a:bodyPr>
          <a:lstStyle/>
          <a:p>
            <a:r>
              <a:rPr lang="en-US" dirty="0"/>
              <a:t>Crawl load</a:t>
            </a:r>
          </a:p>
          <a:p>
            <a:pPr lvl="1"/>
            <a:r>
              <a:rPr lang="en-US" dirty="0"/>
              <a:t>Typical: </a:t>
            </a:r>
            <a:r>
              <a:rPr lang="en-US" dirty="0" smtClean="0"/>
              <a:t>10-60 </a:t>
            </a:r>
            <a:r>
              <a:rPr lang="en-US" dirty="0"/>
              <a:t>IOPS </a:t>
            </a:r>
            <a:r>
              <a:rPr lang="en-US" dirty="0" smtClean="0"/>
              <a:t>@ </a:t>
            </a:r>
            <a:r>
              <a:rPr lang="en-US" dirty="0"/>
              <a:t>32-512kB </a:t>
            </a:r>
            <a:r>
              <a:rPr lang="en-US" dirty="0" smtClean="0"/>
              <a:t>writes</a:t>
            </a:r>
          </a:p>
          <a:p>
            <a:pPr lvl="1"/>
            <a:endParaRPr lang="en-US" dirty="0"/>
          </a:p>
          <a:p>
            <a:r>
              <a:rPr lang="en-US" dirty="0" smtClean="0"/>
              <a:t>Query load @ 10M items</a:t>
            </a:r>
          </a:p>
          <a:p>
            <a:pPr lvl="1"/>
            <a:r>
              <a:rPr lang="en-US" dirty="0" smtClean="0"/>
              <a:t>During high crawl rate: ~30x reads per query</a:t>
            </a:r>
          </a:p>
          <a:p>
            <a:pPr lvl="1"/>
            <a:r>
              <a:rPr lang="en-US" dirty="0" smtClean="0"/>
              <a:t>Without crawl: ~3x reads per query (caching)</a:t>
            </a:r>
          </a:p>
          <a:p>
            <a:pPr lvl="1"/>
            <a:endParaRPr lang="en-US" dirty="0" smtClean="0"/>
          </a:p>
          <a:p>
            <a:r>
              <a:rPr lang="en-US" dirty="0" smtClean="0"/>
              <a:t>Index merge</a:t>
            </a:r>
          </a:p>
          <a:p>
            <a:pPr lvl="1"/>
            <a:r>
              <a:rPr lang="en-US" dirty="0" smtClean="0"/>
              <a:t>Concurrent 150 MB/s read + 150 MB/s write</a:t>
            </a:r>
          </a:p>
          <a:p>
            <a:endParaRPr lang="en-US" dirty="0"/>
          </a:p>
        </p:txBody>
      </p:sp>
      <p:sp>
        <p:nvSpPr>
          <p:cNvPr id="10" name="Text Placeholder 9"/>
          <p:cNvSpPr>
            <a:spLocks noGrp="1"/>
          </p:cNvSpPr>
          <p:nvPr>
            <p:ph type="body" sz="quarter" idx="11"/>
          </p:nvPr>
        </p:nvSpPr>
        <p:spPr>
          <a:xfrm>
            <a:off x="6675439" y="1212847"/>
            <a:ext cx="5486399" cy="3290244"/>
          </a:xfrm>
        </p:spPr>
        <p:txBody>
          <a:bodyPr anchor="ctr"/>
          <a:lstStyle/>
          <a:p>
            <a:r>
              <a:rPr lang="en-US" dirty="0" smtClean="0"/>
              <a:t>All load patterns can occur concurrently</a:t>
            </a:r>
            <a:endParaRPr lang="en-US" dirty="0"/>
          </a:p>
        </p:txBody>
      </p:sp>
      <p:graphicFrame>
        <p:nvGraphicFramePr>
          <p:cNvPr id="2" name="Table 5"/>
          <p:cNvGraphicFramePr>
            <a:graphicFrameLocks noGrp="1"/>
          </p:cNvGraphicFramePr>
          <p:nvPr>
            <p:extLst>
              <p:ext uri="{D42A27DB-BD31-4B8C-83A1-F6EECF244321}">
                <p14:modId xmlns:p14="http://schemas.microsoft.com/office/powerpoint/2010/main" val="6858988"/>
              </p:ext>
            </p:extLst>
          </p:nvPr>
        </p:nvGraphicFramePr>
        <p:xfrm>
          <a:off x="274638" y="4868864"/>
          <a:ext cx="11874088" cy="1817685"/>
        </p:xfrm>
        <a:graphic>
          <a:graphicData uri="http://schemas.openxmlformats.org/drawingml/2006/table">
            <a:tbl>
              <a:tblPr firstRow="1" bandRow="1">
                <a:tableStyleId>{5C22544A-7EE6-4342-B048-85BDC9FD1C3A}</a:tableStyleId>
              </a:tblPr>
              <a:tblGrid>
                <a:gridCol w="2194600"/>
                <a:gridCol w="1382784"/>
                <a:gridCol w="1382784"/>
                <a:gridCol w="1382784"/>
                <a:gridCol w="1382784"/>
                <a:gridCol w="1382784"/>
                <a:gridCol w="1382784"/>
                <a:gridCol w="1382784"/>
              </a:tblGrid>
              <a:tr h="633833">
                <a:tc>
                  <a:txBody>
                    <a:bodyPr/>
                    <a:lstStyle/>
                    <a:p>
                      <a:endParaRPr lang="en-US" sz="1600" dirty="0"/>
                    </a:p>
                  </a:txBody>
                  <a:tcPr anchor="ctr"/>
                </a:tc>
                <a:tc>
                  <a:txBody>
                    <a:bodyPr/>
                    <a:lstStyle/>
                    <a:p>
                      <a:r>
                        <a:rPr lang="en-US" sz="1600" dirty="0" smtClean="0"/>
                        <a:t>1kB read</a:t>
                      </a:r>
                    </a:p>
                    <a:p>
                      <a:r>
                        <a:rPr lang="en-US" sz="1600" dirty="0" smtClean="0"/>
                        <a:t>[IOPS]</a:t>
                      </a:r>
                      <a:endParaRPr lang="en-US" sz="1600" dirty="0"/>
                    </a:p>
                  </a:txBody>
                  <a:tcPr anchor="ctr"/>
                </a:tc>
                <a:tc>
                  <a:txBody>
                    <a:bodyPr/>
                    <a:lstStyle/>
                    <a:p>
                      <a:r>
                        <a:rPr lang="en-US" sz="1600" dirty="0" smtClean="0"/>
                        <a:t>32kB read [IOPS]</a:t>
                      </a:r>
                      <a:endParaRPr lang="en-US" sz="1600" dirty="0"/>
                    </a:p>
                  </a:txBody>
                  <a:tcPr anchor="ctr"/>
                </a:tc>
                <a:tc>
                  <a:txBody>
                    <a:bodyPr/>
                    <a:lstStyle/>
                    <a:p>
                      <a:r>
                        <a:rPr lang="en-US" sz="1600" dirty="0" smtClean="0"/>
                        <a:t>32kB write [IOPS]</a:t>
                      </a:r>
                      <a:endParaRPr lang="en-US" sz="1600" dirty="0"/>
                    </a:p>
                  </a:txBody>
                  <a:tcPr anchor="ctr"/>
                </a:tc>
                <a:tc>
                  <a:txBody>
                    <a:bodyPr/>
                    <a:lstStyle/>
                    <a:p>
                      <a:r>
                        <a:rPr lang="en-US" sz="1600" dirty="0" smtClean="0"/>
                        <a:t>64kB read [IOPS]</a:t>
                      </a:r>
                      <a:endParaRPr lang="en-US" sz="1600" dirty="0"/>
                    </a:p>
                  </a:txBody>
                  <a:tcPr anchor="ctr"/>
                </a:tc>
                <a:tc>
                  <a:txBody>
                    <a:bodyPr/>
                    <a:lstStyle/>
                    <a:p>
                      <a:r>
                        <a:rPr lang="en-US" sz="1600" dirty="0" smtClean="0"/>
                        <a:t>256kB write [IOPS]</a:t>
                      </a:r>
                      <a:endParaRPr lang="en-US" sz="1600" dirty="0"/>
                    </a:p>
                  </a:txBody>
                  <a:tcPr anchor="ctr"/>
                </a:tc>
                <a:tc>
                  <a:txBody>
                    <a:bodyPr/>
                    <a:lstStyle/>
                    <a:p>
                      <a:r>
                        <a:rPr lang="en-US" sz="1600" dirty="0" smtClean="0"/>
                        <a:t>100MB read [MB/s]</a:t>
                      </a:r>
                      <a:endParaRPr lang="en-US" sz="1600" dirty="0"/>
                    </a:p>
                  </a:txBody>
                  <a:tcPr anchor="ctr"/>
                </a:tc>
                <a:tc>
                  <a:txBody>
                    <a:bodyPr/>
                    <a:lstStyle/>
                    <a:p>
                      <a:r>
                        <a:rPr lang="en-US" sz="1600" dirty="0" smtClean="0"/>
                        <a:t>100MB write [MB/s]</a:t>
                      </a:r>
                      <a:endParaRPr lang="en-US" sz="1600" dirty="0"/>
                    </a:p>
                  </a:txBody>
                  <a:tcPr anchor="ctr"/>
                </a:tc>
              </a:tr>
              <a:tr h="429336">
                <a:tc>
                  <a:txBody>
                    <a:bodyPr/>
                    <a:lstStyle/>
                    <a:p>
                      <a:r>
                        <a:rPr lang="en-US" dirty="0" smtClean="0"/>
                        <a:t>SharePoint</a:t>
                      </a:r>
                      <a:r>
                        <a:rPr lang="en-US" baseline="0" dirty="0" smtClean="0"/>
                        <a:t> </a:t>
                      </a:r>
                      <a:r>
                        <a:rPr lang="en-US" dirty="0" smtClean="0"/>
                        <a:t>2013</a:t>
                      </a:r>
                      <a:endParaRPr lang="en-US" dirty="0"/>
                    </a:p>
                  </a:txBody>
                  <a:tcPr anchor="ctr"/>
                </a:tc>
                <a:tc>
                  <a:txBody>
                    <a:bodyPr/>
                    <a:lstStyle/>
                    <a:p>
                      <a:endParaRPr lang="en-US" dirty="0"/>
                    </a:p>
                  </a:txBody>
                  <a:tcPr anchor="ctr"/>
                </a:tc>
                <a:tc>
                  <a:txBody>
                    <a:bodyPr/>
                    <a:lstStyle/>
                    <a:p>
                      <a:endParaRPr lang="en-US" dirty="0"/>
                    </a:p>
                  </a:txBody>
                  <a:tcPr anchor="ctr"/>
                </a:tc>
                <a:tc>
                  <a:txBody>
                    <a:bodyPr/>
                    <a:lstStyle/>
                    <a:p>
                      <a:endParaRPr lang="en-US" dirty="0"/>
                    </a:p>
                  </a:txBody>
                  <a:tcPr anchor="ctr"/>
                </a:tc>
                <a:tc>
                  <a:txBody>
                    <a:bodyPr/>
                    <a:lstStyle/>
                    <a:p>
                      <a:r>
                        <a:rPr lang="en-US" dirty="0" smtClean="0"/>
                        <a:t>300</a:t>
                      </a:r>
                      <a:endParaRPr lang="en-US" dirty="0"/>
                    </a:p>
                  </a:txBody>
                  <a:tcPr anchor="ctr"/>
                </a:tc>
                <a:tc>
                  <a:txBody>
                    <a:bodyPr/>
                    <a:lstStyle/>
                    <a:p>
                      <a:r>
                        <a:rPr lang="en-US" dirty="0" smtClean="0"/>
                        <a:t>100</a:t>
                      </a:r>
                      <a:endParaRPr lang="en-US" dirty="0"/>
                    </a:p>
                  </a:txBody>
                  <a:tcPr anchor="ctr"/>
                </a:tc>
                <a:tc>
                  <a:txBody>
                    <a:bodyPr/>
                    <a:lstStyle/>
                    <a:p>
                      <a:r>
                        <a:rPr lang="en-US" dirty="0" smtClean="0"/>
                        <a:t>200</a:t>
                      </a:r>
                      <a:endParaRPr lang="en-US" dirty="0"/>
                    </a:p>
                  </a:txBody>
                  <a:tcPr anchor="ctr"/>
                </a:tc>
                <a:tc>
                  <a:txBody>
                    <a:bodyPr/>
                    <a:lstStyle/>
                    <a:p>
                      <a:r>
                        <a:rPr lang="en-US" dirty="0" smtClean="0"/>
                        <a:t>200</a:t>
                      </a:r>
                      <a:endParaRPr lang="en-US" dirty="0"/>
                    </a:p>
                  </a:txBody>
                  <a:tcPr anchor="ctr"/>
                </a:tc>
              </a:tr>
              <a:tr h="754516">
                <a:tc>
                  <a:txBody>
                    <a:bodyPr/>
                    <a:lstStyle/>
                    <a:p>
                      <a:r>
                        <a:rPr lang="en-US" dirty="0" smtClean="0"/>
                        <a:t>Fast</a:t>
                      </a:r>
                      <a:r>
                        <a:rPr lang="en-US" baseline="0" dirty="0" smtClean="0"/>
                        <a:t> Search Server 2010 for SharePoint</a:t>
                      </a:r>
                      <a:endParaRPr lang="en-US" dirty="0"/>
                    </a:p>
                  </a:txBody>
                  <a:tcPr anchor="ctr"/>
                </a:tc>
                <a:tc>
                  <a:txBody>
                    <a:bodyPr/>
                    <a:lstStyle/>
                    <a:p>
                      <a:r>
                        <a:rPr lang="en-US" dirty="0" smtClean="0"/>
                        <a:t>2000</a:t>
                      </a:r>
                      <a:endParaRPr lang="en-US" dirty="0"/>
                    </a:p>
                  </a:txBody>
                  <a:tcPr anchor="ctr"/>
                </a:tc>
                <a:tc>
                  <a:txBody>
                    <a:bodyPr/>
                    <a:lstStyle/>
                    <a:p>
                      <a:r>
                        <a:rPr lang="en-US" dirty="0" smtClean="0"/>
                        <a:t>1800</a:t>
                      </a:r>
                      <a:endParaRPr lang="en-US" dirty="0"/>
                    </a:p>
                  </a:txBody>
                  <a:tcPr anchor="ctr"/>
                </a:tc>
                <a:tc>
                  <a:txBody>
                    <a:bodyPr/>
                    <a:lstStyle/>
                    <a:p>
                      <a:r>
                        <a:rPr lang="en-US" dirty="0" smtClean="0"/>
                        <a:t>900</a:t>
                      </a:r>
                      <a:endParaRPr lang="en-US" dirty="0"/>
                    </a:p>
                  </a:txBody>
                  <a:tcPr anchor="ctr"/>
                </a:tc>
                <a:tc>
                  <a:txBody>
                    <a:bodyPr/>
                    <a:lstStyle/>
                    <a:p>
                      <a:endParaRPr lang="en-US" dirty="0"/>
                    </a:p>
                  </a:txBody>
                  <a:tcPr anchor="ctr"/>
                </a:tc>
                <a:tc>
                  <a:txBody>
                    <a:bodyPr/>
                    <a:lstStyle/>
                    <a:p>
                      <a:endParaRPr lang="en-US" dirty="0"/>
                    </a:p>
                  </a:txBody>
                  <a:tcPr anchor="ctr"/>
                </a:tc>
                <a:tc>
                  <a:txBody>
                    <a:bodyPr/>
                    <a:lstStyle/>
                    <a:p>
                      <a:r>
                        <a:rPr lang="en-US" dirty="0" smtClean="0"/>
                        <a:t>500</a:t>
                      </a:r>
                      <a:endParaRPr lang="en-US" dirty="0"/>
                    </a:p>
                  </a:txBody>
                  <a:tcPr anchor="ctr"/>
                </a:tc>
                <a:tc>
                  <a:txBody>
                    <a:bodyPr/>
                    <a:lstStyle/>
                    <a:p>
                      <a:r>
                        <a:rPr lang="en-US" dirty="0" smtClean="0"/>
                        <a:t>250</a:t>
                      </a:r>
                      <a:endParaRPr lang="en-US" dirty="0"/>
                    </a:p>
                  </a:txBody>
                  <a:tcPr anchor="ctr"/>
                </a:tc>
              </a:tr>
            </a:tbl>
          </a:graphicData>
        </a:graphic>
      </p:graphicFrame>
      <p:sp>
        <p:nvSpPr>
          <p:cNvPr id="6" name="Right Brace 5"/>
          <p:cNvSpPr/>
          <p:nvPr/>
        </p:nvSpPr>
        <p:spPr>
          <a:xfrm>
            <a:off x="6035359" y="1212848"/>
            <a:ext cx="641666" cy="3290243"/>
          </a:xfrm>
          <a:prstGeom prst="rightBrace">
            <a:avLst/>
          </a:prstGeom>
          <a:ln w="34925">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2711760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PC2012_crawl2">
            <a:hlinkClick r:id="" action="ppaction://media"/>
          </p:cNvPr>
          <p:cNvPicPr>
            <a:picLocks noChangeAspect="1"/>
          </p:cNvPicPr>
          <p:nvPr>
            <a:videoFile r:link="rId2"/>
            <p:extLst>
              <p:ext uri="{DAA4B4D4-6D71-4841-9C94-3DE7FCFB9230}">
                <p14:media xmlns:p14="http://schemas.microsoft.com/office/powerpoint/2010/main" r:embed="rId1">
                  <p14:bmkLst>
                    <p14:bmk name="Bookmark 2" time="5569.8764"/>
                  </p14:bmkLst>
                </p14:media>
              </p:ext>
            </p:extLst>
          </p:nvPr>
        </p:nvPicPr>
        <p:blipFill>
          <a:blip r:embed="rId5"/>
          <a:stretch>
            <a:fillRect/>
          </a:stretch>
        </p:blipFill>
        <p:spPr>
          <a:xfrm>
            <a:off x="1341940" y="1233155"/>
            <a:ext cx="9754962" cy="5487166"/>
          </a:xfrm>
          <a:prstGeom prst="rect">
            <a:avLst/>
          </a:prstGeom>
        </p:spPr>
      </p:pic>
      <p:sp>
        <p:nvSpPr>
          <p:cNvPr id="3" name="Title 2"/>
          <p:cNvSpPr>
            <a:spLocks noGrp="1"/>
          </p:cNvSpPr>
          <p:nvPr>
            <p:ph type="title"/>
          </p:nvPr>
        </p:nvSpPr>
        <p:spPr/>
        <p:txBody>
          <a:bodyPr/>
          <a:lstStyle/>
          <a:p>
            <a:r>
              <a:rPr lang="en-US" dirty="0" smtClean="0"/>
              <a:t>Crawl path load</a:t>
            </a:r>
            <a:endParaRPr lang="en-US" dirty="0"/>
          </a:p>
        </p:txBody>
      </p:sp>
      <p:graphicFrame>
        <p:nvGraphicFramePr>
          <p:cNvPr id="6" name="Table 3"/>
          <p:cNvGraphicFramePr>
            <a:graphicFrameLocks noGrp="1"/>
          </p:cNvGraphicFramePr>
          <p:nvPr>
            <p:extLst>
              <p:ext uri="{D42A27DB-BD31-4B8C-83A1-F6EECF244321}">
                <p14:modId xmlns:p14="http://schemas.microsoft.com/office/powerpoint/2010/main" val="1336161795"/>
              </p:ext>
            </p:extLst>
          </p:nvPr>
        </p:nvGraphicFramePr>
        <p:xfrm>
          <a:off x="1341940" y="2034237"/>
          <a:ext cx="9754964" cy="3566121"/>
        </p:xfrm>
        <a:graphic>
          <a:graphicData uri="http://schemas.openxmlformats.org/drawingml/2006/table">
            <a:tbl>
              <a:tblPr firstRow="1" bandRow="1">
                <a:tableStyleId>{2D5ABB26-0587-4C30-8999-92F81FD0307C}</a:tableStyleId>
              </a:tblPr>
              <a:tblGrid>
                <a:gridCol w="2438741"/>
                <a:gridCol w="2438741"/>
                <a:gridCol w="2438741"/>
                <a:gridCol w="2438741"/>
              </a:tblGrid>
              <a:tr h="1718281">
                <a:tc>
                  <a:txBody>
                    <a:bodyPr/>
                    <a:lstStyle/>
                    <a:p>
                      <a:pPr algn="ctr"/>
                      <a:r>
                        <a:rPr lang="en-US" sz="4100" b="1" dirty="0" smtClean="0">
                          <a:solidFill>
                            <a:schemeClr val="accent1">
                              <a:alpha val="40000"/>
                            </a:schemeClr>
                          </a:solidFill>
                        </a:rPr>
                        <a:t>SQL</a:t>
                      </a:r>
                      <a:endParaRPr lang="en-US" sz="4100" b="1" dirty="0">
                        <a:solidFill>
                          <a:schemeClr val="accent1">
                            <a:alpha val="40000"/>
                          </a:schemeClr>
                        </a:solidFill>
                      </a:endParaRPr>
                    </a:p>
                  </a:txBody>
                  <a:tcPr marL="93260" marR="93260" marT="46630" marB="46630"/>
                </a:tc>
                <a:tc>
                  <a:txBody>
                    <a:bodyPr/>
                    <a:lstStyle/>
                    <a:p>
                      <a:pPr algn="ctr"/>
                      <a:r>
                        <a:rPr lang="en-US" sz="4100" b="1" dirty="0" smtClean="0">
                          <a:solidFill>
                            <a:schemeClr val="tx1">
                              <a:alpha val="40000"/>
                            </a:schemeClr>
                          </a:solidFill>
                        </a:rPr>
                        <a:t>Admin</a:t>
                      </a:r>
                      <a:endParaRPr lang="en-US" sz="4100" b="1" dirty="0">
                        <a:solidFill>
                          <a:schemeClr val="tx1">
                            <a:alpha val="40000"/>
                          </a:schemeClr>
                        </a:solidFill>
                      </a:endParaRPr>
                    </a:p>
                  </a:txBody>
                  <a:tcPr marL="93260" marR="93260" marT="46630" marB="46630"/>
                </a:tc>
                <a:tc>
                  <a:txBody>
                    <a:bodyPr/>
                    <a:lstStyle/>
                    <a:p>
                      <a:pPr algn="ctr"/>
                      <a:r>
                        <a:rPr lang="en-US" sz="4100" b="1" dirty="0" smtClean="0">
                          <a:solidFill>
                            <a:schemeClr val="accent1">
                              <a:alpha val="40000"/>
                            </a:schemeClr>
                          </a:solidFill>
                        </a:rPr>
                        <a:t>Crawl</a:t>
                      </a:r>
                      <a:endParaRPr lang="en-US" sz="4100" b="1" dirty="0">
                        <a:solidFill>
                          <a:schemeClr val="accent1">
                            <a:alpha val="40000"/>
                          </a:schemeClr>
                        </a:solidFill>
                      </a:endParaRPr>
                    </a:p>
                  </a:txBody>
                  <a:tcPr marL="93260" marR="93260" marT="46630" marB="46630"/>
                </a:tc>
                <a:tc>
                  <a:txBody>
                    <a:bodyPr/>
                    <a:lstStyle/>
                    <a:p>
                      <a:pPr algn="ctr"/>
                      <a:r>
                        <a:rPr lang="en-US" sz="4100" b="1" dirty="0" smtClean="0">
                          <a:solidFill>
                            <a:schemeClr val="accent1">
                              <a:alpha val="40000"/>
                            </a:schemeClr>
                          </a:solidFill>
                        </a:rPr>
                        <a:t>CPC</a:t>
                      </a:r>
                      <a:endParaRPr lang="en-US" sz="4100" b="1" dirty="0">
                        <a:solidFill>
                          <a:schemeClr val="accent1">
                            <a:alpha val="40000"/>
                          </a:schemeClr>
                        </a:solidFill>
                      </a:endParaRPr>
                    </a:p>
                  </a:txBody>
                  <a:tcPr marL="93260" marR="93260" marT="46630" marB="46630"/>
                </a:tc>
              </a:tr>
              <a:tr h="1847840">
                <a:tc>
                  <a:txBody>
                    <a:bodyPr/>
                    <a:lstStyle/>
                    <a:p>
                      <a:pPr algn="ctr"/>
                      <a:r>
                        <a:rPr lang="en-US" sz="4100" b="1" dirty="0" smtClean="0">
                          <a:solidFill>
                            <a:schemeClr val="tx1">
                              <a:alpha val="40000"/>
                            </a:schemeClr>
                          </a:solidFill>
                        </a:rPr>
                        <a:t>APC</a:t>
                      </a:r>
                      <a:endParaRPr lang="en-US" sz="4100" b="1" dirty="0">
                        <a:solidFill>
                          <a:schemeClr val="tx1">
                            <a:alpha val="40000"/>
                          </a:schemeClr>
                        </a:solidFill>
                      </a:endParaRPr>
                    </a:p>
                  </a:txBody>
                  <a:tcPr marL="93260" marR="93260" marT="46630" marB="46630" anchor="b"/>
                </a:tc>
                <a:tc>
                  <a:txBody>
                    <a:bodyPr/>
                    <a:lstStyle/>
                    <a:p>
                      <a:pPr algn="ctr"/>
                      <a:r>
                        <a:rPr lang="en-US" sz="4100" b="1" dirty="0" smtClean="0">
                          <a:solidFill>
                            <a:schemeClr val="accent1">
                              <a:alpha val="40000"/>
                            </a:schemeClr>
                          </a:solidFill>
                        </a:rPr>
                        <a:t>Index</a:t>
                      </a:r>
                      <a:endParaRPr lang="en-US" sz="4100" b="1" dirty="0">
                        <a:solidFill>
                          <a:schemeClr val="accent1">
                            <a:alpha val="40000"/>
                          </a:schemeClr>
                        </a:solidFill>
                      </a:endParaRPr>
                    </a:p>
                  </a:txBody>
                  <a:tcPr marL="93260" marR="93260" marT="46630" marB="46630" anchor="b"/>
                </a:tc>
                <a:tc>
                  <a:txBody>
                    <a:bodyPr/>
                    <a:lstStyle/>
                    <a:p>
                      <a:pPr algn="ctr"/>
                      <a:r>
                        <a:rPr lang="en-US" sz="4100" b="1" dirty="0" smtClean="0">
                          <a:solidFill>
                            <a:schemeClr val="tx1">
                              <a:alpha val="40000"/>
                            </a:schemeClr>
                          </a:solidFill>
                        </a:rPr>
                        <a:t>QPC</a:t>
                      </a:r>
                      <a:endParaRPr lang="en-US" sz="4100" b="1" dirty="0">
                        <a:solidFill>
                          <a:schemeClr val="tx1">
                            <a:alpha val="40000"/>
                          </a:schemeClr>
                        </a:solidFill>
                      </a:endParaRPr>
                    </a:p>
                  </a:txBody>
                  <a:tcPr marL="93260" marR="93260" marT="46630" marB="46630" anchor="b"/>
                </a:tc>
                <a:tc>
                  <a:txBody>
                    <a:bodyPr/>
                    <a:lstStyle/>
                    <a:p>
                      <a:pPr algn="ctr"/>
                      <a:r>
                        <a:rPr lang="en-US" sz="4100" b="1" dirty="0" smtClean="0">
                          <a:solidFill>
                            <a:schemeClr val="accent1">
                              <a:alpha val="40000"/>
                            </a:schemeClr>
                          </a:solidFill>
                        </a:rPr>
                        <a:t>WFE</a:t>
                      </a:r>
                      <a:endParaRPr lang="en-US" sz="4100" b="1" dirty="0">
                        <a:solidFill>
                          <a:schemeClr val="accent1">
                            <a:alpha val="40000"/>
                          </a:schemeClr>
                        </a:solidFill>
                      </a:endParaRPr>
                    </a:p>
                  </a:txBody>
                  <a:tcPr marL="93260" marR="93260" marT="46630" marB="46630" anchor="b"/>
                </a:tc>
              </a:tr>
            </a:tbl>
          </a:graphicData>
        </a:graphic>
      </p:graphicFrame>
    </p:spTree>
    <p:extLst>
      <p:ext uri="{BB962C8B-B14F-4D97-AF65-F5344CB8AC3E}">
        <p14:creationId xmlns:p14="http://schemas.microsoft.com/office/powerpoint/2010/main" val="3904371715"/>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MediaBookmark" delay="0">
                        <p:tgtEl>
                          <p14:bmkTgt spid="2" bmkName="Bookmark 2"/>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nextCondLst>
                    <p:cond evt="onMediaBookmark" delay="0">
                      <p:tgtEl>
                        <p14:bmkTgt spid="2" bmkName="Bookmark 2"/>
                      </p:tgtEl>
                    </p:cond>
                  </p:nextCondLst>
                </p:seq>
              </p:childTnLst>
            </p:cTn>
          </p:par>
        </p:tnLst>
      </p:timing>
    </mc:Choice>
    <mc:Fallback xmlns="">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Crawl component</a:t>
            </a:r>
            <a:endParaRPr lang="en-US" dirty="0"/>
          </a:p>
        </p:txBody>
      </p:sp>
      <p:sp>
        <p:nvSpPr>
          <p:cNvPr id="2" name="Text Placeholder 1"/>
          <p:cNvSpPr>
            <a:spLocks noGrp="1"/>
          </p:cNvSpPr>
          <p:nvPr>
            <p:ph type="body" sz="quarter" idx="10"/>
          </p:nvPr>
        </p:nvSpPr>
        <p:spPr>
          <a:xfrm>
            <a:off x="274638" y="1212850"/>
            <a:ext cx="7315200" cy="5473700"/>
          </a:xfrm>
        </p:spPr>
        <p:txBody>
          <a:bodyPr>
            <a:normAutofit lnSpcReduction="10000"/>
          </a:bodyPr>
          <a:lstStyle/>
          <a:p>
            <a:pPr marL="0" indent="0">
              <a:lnSpc>
                <a:spcPct val="110000"/>
              </a:lnSpc>
              <a:buNone/>
            </a:pPr>
            <a:r>
              <a:rPr lang="en-US" dirty="0"/>
              <a:t>CPU load</a:t>
            </a:r>
          </a:p>
          <a:p>
            <a:pPr marL="20487" lvl="1" indent="0">
              <a:lnSpc>
                <a:spcPct val="110000"/>
              </a:lnSpc>
              <a:buNone/>
            </a:pPr>
            <a:r>
              <a:rPr lang="en-US" dirty="0"/>
              <a:t>Driving factors</a:t>
            </a:r>
          </a:p>
          <a:p>
            <a:pPr marL="249087" lvl="2">
              <a:lnSpc>
                <a:spcPct val="110000"/>
              </a:lnSpc>
            </a:pPr>
            <a:r>
              <a:rPr lang="en-US" dirty="0"/>
              <a:t>Documents</a:t>
            </a:r>
            <a:r>
              <a:rPr lang="en-US"/>
              <a:t> per second</a:t>
            </a:r>
            <a:endParaRPr lang="en-US" dirty="0"/>
          </a:p>
          <a:p>
            <a:pPr marL="249087" lvl="2">
              <a:lnSpc>
                <a:spcPct val="110000"/>
              </a:lnSpc>
            </a:pPr>
            <a:r>
              <a:rPr lang="en-US"/>
              <a:t>Link discovery</a:t>
            </a:r>
            <a:endParaRPr lang="en-US" dirty="0"/>
          </a:p>
          <a:p>
            <a:pPr marL="249087" lvl="2">
              <a:lnSpc>
                <a:spcPct val="110000"/>
              </a:lnSpc>
            </a:pPr>
            <a:r>
              <a:rPr lang="en-US" dirty="0"/>
              <a:t>Crawl</a:t>
            </a:r>
            <a:r>
              <a:rPr lang="en-US"/>
              <a:t> management</a:t>
            </a:r>
            <a:endParaRPr lang="en-US" dirty="0"/>
          </a:p>
          <a:p>
            <a:pPr marL="0" indent="0">
              <a:lnSpc>
                <a:spcPct val="110000"/>
              </a:lnSpc>
              <a:buNone/>
            </a:pPr>
            <a:r>
              <a:rPr lang="en-US" dirty="0"/>
              <a:t>Network load</a:t>
            </a:r>
          </a:p>
          <a:p>
            <a:pPr lvl="1">
              <a:lnSpc>
                <a:spcPct val="110000"/>
              </a:lnSpc>
            </a:pPr>
            <a:r>
              <a:rPr lang="en-US" dirty="0"/>
              <a:t>Driving</a:t>
            </a:r>
            <a:r>
              <a:rPr lang="en-US"/>
              <a:t> factors</a:t>
            </a:r>
            <a:endParaRPr lang="en-US" dirty="0"/>
          </a:p>
          <a:p>
            <a:pPr lvl="2">
              <a:lnSpc>
                <a:spcPct val="110000"/>
              </a:lnSpc>
            </a:pPr>
            <a:r>
              <a:rPr lang="en-US"/>
              <a:t>Downloading items from content sources</a:t>
            </a:r>
            <a:endParaRPr lang="en-US" dirty="0"/>
          </a:p>
          <a:p>
            <a:pPr lvl="2">
              <a:lnSpc>
                <a:spcPct val="110000"/>
              </a:lnSpc>
            </a:pPr>
            <a:r>
              <a:rPr lang="en-US"/>
              <a:t>Passing items </a:t>
            </a:r>
            <a:r>
              <a:rPr lang="en-US" smtClean="0"/>
              <a:t>on </a:t>
            </a:r>
            <a:r>
              <a:rPr lang="en-US"/>
              <a:t>to CPC</a:t>
            </a:r>
            <a:endParaRPr lang="en-US" dirty="0"/>
          </a:p>
          <a:p>
            <a:pPr>
              <a:lnSpc>
                <a:spcPct val="110000"/>
              </a:lnSpc>
            </a:pPr>
            <a:r>
              <a:rPr lang="en-US" smtClean="0"/>
              <a:t>Disk </a:t>
            </a:r>
            <a:r>
              <a:rPr lang="en-US"/>
              <a:t>load</a:t>
            </a:r>
            <a:endParaRPr lang="en-US" dirty="0"/>
          </a:p>
          <a:p>
            <a:pPr lvl="1">
              <a:lnSpc>
                <a:spcPct val="110000"/>
              </a:lnSpc>
            </a:pPr>
            <a:r>
              <a:rPr lang="en-US"/>
              <a:t>All documents are temporarily stored in data folder</a:t>
            </a:r>
            <a:endParaRPr lang="en-US" dirty="0"/>
          </a:p>
          <a:p>
            <a:pPr lvl="1">
              <a:lnSpc>
                <a:spcPct val="110000"/>
              </a:lnSpc>
            </a:pPr>
            <a:endParaRPr lang="en-US" dirty="0"/>
          </a:p>
          <a:p>
            <a:pPr>
              <a:lnSpc>
                <a:spcPct val="110000"/>
              </a:lnSpc>
            </a:pPr>
            <a:endParaRPr lang="en-US" dirty="0"/>
          </a:p>
        </p:txBody>
      </p:sp>
      <p:graphicFrame>
        <p:nvGraphicFramePr>
          <p:cNvPr id="6" name="Chart 3"/>
          <p:cNvGraphicFramePr/>
          <p:nvPr>
            <p:extLst>
              <p:ext uri="{D42A27DB-BD31-4B8C-83A1-F6EECF244321}">
                <p14:modId xmlns:p14="http://schemas.microsoft.com/office/powerpoint/2010/main" val="2437100406"/>
              </p:ext>
            </p:extLst>
          </p:nvPr>
        </p:nvGraphicFramePr>
        <p:xfrm>
          <a:off x="7589839" y="1193800"/>
          <a:ext cx="4571998" cy="55435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3875533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Content processing component (CPC)</a:t>
            </a:r>
          </a:p>
        </p:txBody>
      </p:sp>
      <p:sp>
        <p:nvSpPr>
          <p:cNvPr id="2" name="Text Placeholder 1"/>
          <p:cNvSpPr>
            <a:spLocks noGrp="1"/>
          </p:cNvSpPr>
          <p:nvPr>
            <p:ph type="body" sz="quarter" idx="10"/>
          </p:nvPr>
        </p:nvSpPr>
        <p:spPr>
          <a:xfrm>
            <a:off x="274638" y="1212850"/>
            <a:ext cx="7315200" cy="5473700"/>
          </a:xfrm>
        </p:spPr>
        <p:txBody>
          <a:bodyPr>
            <a:normAutofit/>
          </a:bodyPr>
          <a:lstStyle/>
          <a:p>
            <a:pPr marL="0" indent="0">
              <a:lnSpc>
                <a:spcPct val="110000"/>
              </a:lnSpc>
              <a:buNone/>
            </a:pPr>
            <a:r>
              <a:rPr lang="en-US" dirty="0"/>
              <a:t>CPU load</a:t>
            </a:r>
          </a:p>
          <a:p>
            <a:pPr marL="20487" lvl="1" indent="0">
              <a:lnSpc>
                <a:spcPct val="110000"/>
              </a:lnSpc>
              <a:buNone/>
            </a:pPr>
            <a:r>
              <a:rPr lang="en-US" dirty="0"/>
              <a:t>Driving factors</a:t>
            </a:r>
          </a:p>
          <a:p>
            <a:pPr marL="249087" lvl="2">
              <a:lnSpc>
                <a:spcPct val="110000"/>
              </a:lnSpc>
            </a:pPr>
            <a:r>
              <a:rPr lang="en-US" dirty="0"/>
              <a:t>Documents</a:t>
            </a:r>
            <a:r>
              <a:rPr lang="en-US"/>
              <a:t> per second</a:t>
            </a:r>
            <a:endParaRPr lang="en-US" dirty="0"/>
          </a:p>
          <a:p>
            <a:pPr marL="249087" lvl="2">
              <a:lnSpc>
                <a:spcPct val="110000"/>
              </a:lnSpc>
            </a:pPr>
            <a:r>
              <a:rPr lang="en-US"/>
              <a:t>Document size and complexity</a:t>
            </a:r>
            <a:endParaRPr lang="en-US" dirty="0"/>
          </a:p>
          <a:p>
            <a:pPr marL="249087" lvl="2">
              <a:lnSpc>
                <a:spcPct val="110000"/>
              </a:lnSpc>
            </a:pPr>
            <a:r>
              <a:rPr lang="en-US"/>
              <a:t>Feature extraction</a:t>
            </a:r>
            <a:endParaRPr lang="en-US" dirty="0"/>
          </a:p>
          <a:p>
            <a:pPr marL="20487" lvl="1">
              <a:lnSpc>
                <a:spcPct val="110000"/>
              </a:lnSpc>
            </a:pPr>
            <a:r>
              <a:rPr lang="en-US"/>
              <a:t>Estimate: 5-10 DPS per CPU core</a:t>
            </a:r>
            <a:endParaRPr lang="en-US" dirty="0"/>
          </a:p>
          <a:p>
            <a:pPr marL="20487" lvl="1" indent="0">
              <a:lnSpc>
                <a:spcPct val="110000"/>
              </a:lnSpc>
              <a:buNone/>
            </a:pPr>
            <a:endParaRPr lang="en-US" dirty="0"/>
          </a:p>
          <a:p>
            <a:pPr marL="0" indent="0">
              <a:lnSpc>
                <a:spcPct val="110000"/>
              </a:lnSpc>
              <a:buNone/>
            </a:pPr>
            <a:r>
              <a:rPr lang="en-US" dirty="0"/>
              <a:t>Network load</a:t>
            </a:r>
          </a:p>
          <a:p>
            <a:pPr lvl="1">
              <a:lnSpc>
                <a:spcPct val="110000"/>
              </a:lnSpc>
            </a:pPr>
            <a:r>
              <a:rPr lang="en-US" dirty="0"/>
              <a:t>Driving</a:t>
            </a:r>
            <a:r>
              <a:rPr lang="en-US"/>
              <a:t> factors</a:t>
            </a:r>
            <a:endParaRPr lang="en-US" dirty="0"/>
          </a:p>
          <a:p>
            <a:pPr lvl="2">
              <a:lnSpc>
                <a:spcPct val="110000"/>
              </a:lnSpc>
            </a:pPr>
            <a:r>
              <a:rPr lang="en-US"/>
              <a:t>Documents per second</a:t>
            </a:r>
            <a:endParaRPr lang="en-US" dirty="0"/>
          </a:p>
          <a:p>
            <a:pPr lvl="2">
              <a:lnSpc>
                <a:spcPct val="110000"/>
              </a:lnSpc>
            </a:pPr>
            <a:r>
              <a:rPr lang="en-US"/>
              <a:t>Document </a:t>
            </a:r>
            <a:r>
              <a:rPr lang="en-US" smtClean="0"/>
              <a:t>size</a:t>
            </a:r>
            <a:endParaRPr lang="en-US" dirty="0"/>
          </a:p>
        </p:txBody>
      </p:sp>
      <p:graphicFrame>
        <p:nvGraphicFramePr>
          <p:cNvPr id="6" name="Chart 5"/>
          <p:cNvGraphicFramePr/>
          <p:nvPr>
            <p:extLst>
              <p:ext uri="{D42A27DB-BD31-4B8C-83A1-F6EECF244321}">
                <p14:modId xmlns:p14="http://schemas.microsoft.com/office/powerpoint/2010/main" val="3868382893"/>
              </p:ext>
            </p:extLst>
          </p:nvPr>
        </p:nvGraphicFramePr>
        <p:xfrm>
          <a:off x="7589839" y="1193800"/>
          <a:ext cx="4571998" cy="55435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895185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400" dirty="0" smtClean="0"/>
              <a:t>Capacity </a:t>
            </a:r>
            <a:r>
              <a:rPr lang="en-US" sz="4400" dirty="0"/>
              <a:t>Planning, Sizing and High Availability for Search in SharePoint 2013</a:t>
            </a:r>
          </a:p>
        </p:txBody>
      </p:sp>
      <p:sp>
        <p:nvSpPr>
          <p:cNvPr id="3" name="Text Placeholder 2"/>
          <p:cNvSpPr>
            <a:spLocks noGrp="1"/>
          </p:cNvSpPr>
          <p:nvPr>
            <p:ph type="body" sz="quarter" idx="12"/>
          </p:nvPr>
        </p:nvSpPr>
        <p:spPr>
          <a:xfrm>
            <a:off x="4846637" y="5782105"/>
            <a:ext cx="3657575" cy="1006395"/>
          </a:xfrm>
        </p:spPr>
        <p:txBody>
          <a:bodyPr/>
          <a:lstStyle/>
          <a:p>
            <a:r>
              <a:rPr lang="en-US" sz="2800" dirty="0"/>
              <a:t>Barry </a:t>
            </a:r>
            <a:r>
              <a:rPr lang="en-US" sz="2800" dirty="0" err="1" smtClean="0"/>
              <a:t>Waldbaum</a:t>
            </a:r>
            <a:r>
              <a:rPr lang="en-US" sz="2800" dirty="0" smtClean="0"/>
              <a:t> </a:t>
            </a:r>
          </a:p>
          <a:p>
            <a:r>
              <a:rPr lang="en-US" sz="2800" dirty="0" smtClean="0"/>
              <a:t>Architect</a:t>
            </a:r>
            <a:r>
              <a:rPr lang="en-US" sz="2800" dirty="0"/>
              <a:t>, Search </a:t>
            </a:r>
            <a:r>
              <a:rPr lang="en-US" sz="2800" dirty="0" smtClean="0"/>
              <a:t>COE</a:t>
            </a:r>
            <a:endParaRPr lang="en-US" sz="2800" dirty="0"/>
          </a:p>
        </p:txBody>
      </p:sp>
      <p:sp>
        <p:nvSpPr>
          <p:cNvPr id="5" name="Text Placeholder 4"/>
          <p:cNvSpPr>
            <a:spLocks noGrp="1"/>
          </p:cNvSpPr>
          <p:nvPr>
            <p:ph type="body" sz="quarter" idx="13"/>
          </p:nvPr>
        </p:nvSpPr>
        <p:spPr/>
        <p:txBody>
          <a:bodyPr/>
          <a:lstStyle/>
          <a:p>
            <a:r>
              <a:rPr lang="en-US" dirty="0" smtClean="0"/>
              <a:t>SPC172</a:t>
            </a:r>
            <a:endParaRPr lang="en-US" dirty="0"/>
          </a:p>
        </p:txBody>
      </p:sp>
      <p:sp>
        <p:nvSpPr>
          <p:cNvPr id="6" name="Text Placeholder 2"/>
          <p:cNvSpPr txBox="1">
            <a:spLocks/>
          </p:cNvSpPr>
          <p:nvPr/>
        </p:nvSpPr>
        <p:spPr>
          <a:xfrm>
            <a:off x="8815535" y="5782671"/>
            <a:ext cx="3437676" cy="1006395"/>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2917">
                      <a:schemeClr val="tx1"/>
                    </a:gs>
                    <a:gs pos="3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gradFill>
                  <a:gsLst>
                    <a:gs pos="2917">
                      <a:srgbClr val="505050"/>
                    </a:gs>
                    <a:gs pos="30000">
                      <a:srgbClr val="505050"/>
                    </a:gs>
                  </a:gsLst>
                  <a:lin ang="5400000" scaled="0"/>
                </a:gradFill>
              </a:rPr>
              <a:t>Olaf </a:t>
            </a:r>
            <a:r>
              <a:rPr lang="en-US" sz="2800" dirty="0" err="1" smtClean="0">
                <a:gradFill>
                  <a:gsLst>
                    <a:gs pos="2917">
                      <a:srgbClr val="505050"/>
                    </a:gs>
                    <a:gs pos="30000">
                      <a:srgbClr val="505050"/>
                    </a:gs>
                  </a:gsLst>
                  <a:lin ang="5400000" scaled="0"/>
                </a:gradFill>
              </a:rPr>
              <a:t>Birkeland</a:t>
            </a:r>
            <a:r>
              <a:rPr lang="en-US" sz="2800" dirty="0" smtClean="0">
                <a:gradFill>
                  <a:gsLst>
                    <a:gs pos="2917">
                      <a:srgbClr val="505050"/>
                    </a:gs>
                    <a:gs pos="30000">
                      <a:srgbClr val="505050"/>
                    </a:gs>
                  </a:gsLst>
                  <a:lin ang="5400000" scaled="0"/>
                </a:gradFill>
              </a:rPr>
              <a:t>, Principal, SDET</a:t>
            </a:r>
            <a:endParaRPr lang="en-US" sz="28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17148253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PC2012_analytics">
            <a:hlinkClick r:id="" action="ppaction://media"/>
          </p:cNvPr>
          <p:cNvPicPr>
            <a:picLocks noChangeAspect="1"/>
          </p:cNvPicPr>
          <p:nvPr>
            <a:videoFile r:link="rId2"/>
            <p:extLst>
              <p:ext uri="{DAA4B4D4-6D71-4841-9C94-3DE7FCFB9230}">
                <p14:media xmlns:p14="http://schemas.microsoft.com/office/powerpoint/2010/main" r:embed="rId1">
                  <p14:bmkLst>
                    <p14:bmk name="Bookmark 1" time="24584.0117"/>
                  </p14:bmkLst>
                </p14:media>
              </p:ext>
            </p:extLst>
          </p:nvPr>
        </p:nvPicPr>
        <p:blipFill>
          <a:blip r:embed="rId5"/>
          <a:stretch>
            <a:fillRect/>
          </a:stretch>
        </p:blipFill>
        <p:spPr>
          <a:xfrm>
            <a:off x="1341940" y="1212849"/>
            <a:ext cx="9754962" cy="5487166"/>
          </a:xfrm>
          <a:prstGeom prst="rect">
            <a:avLst/>
          </a:prstGeom>
        </p:spPr>
      </p:pic>
      <p:graphicFrame>
        <p:nvGraphicFramePr>
          <p:cNvPr id="6" name="Table 3"/>
          <p:cNvGraphicFramePr>
            <a:graphicFrameLocks noGrp="1"/>
          </p:cNvGraphicFramePr>
          <p:nvPr>
            <p:extLst>
              <p:ext uri="{D42A27DB-BD31-4B8C-83A1-F6EECF244321}">
                <p14:modId xmlns:p14="http://schemas.microsoft.com/office/powerpoint/2010/main" val="1863577001"/>
              </p:ext>
            </p:extLst>
          </p:nvPr>
        </p:nvGraphicFramePr>
        <p:xfrm>
          <a:off x="1341940" y="2034237"/>
          <a:ext cx="9631124" cy="3566121"/>
        </p:xfrm>
        <a:graphic>
          <a:graphicData uri="http://schemas.openxmlformats.org/drawingml/2006/table">
            <a:tbl>
              <a:tblPr firstRow="1" bandRow="1">
                <a:tableStyleId>{2D5ABB26-0587-4C30-8999-92F81FD0307C}</a:tableStyleId>
              </a:tblPr>
              <a:tblGrid>
                <a:gridCol w="2407781"/>
                <a:gridCol w="2407781"/>
                <a:gridCol w="2407781"/>
                <a:gridCol w="2407781"/>
              </a:tblGrid>
              <a:tr h="1718281">
                <a:tc>
                  <a:txBody>
                    <a:bodyPr/>
                    <a:lstStyle/>
                    <a:p>
                      <a:pPr algn="ctr"/>
                      <a:r>
                        <a:rPr lang="en-US" sz="4100" b="1" dirty="0" smtClean="0">
                          <a:solidFill>
                            <a:schemeClr val="tx1">
                              <a:alpha val="40000"/>
                            </a:schemeClr>
                          </a:solidFill>
                        </a:rPr>
                        <a:t>SQL</a:t>
                      </a:r>
                      <a:endParaRPr lang="en-US" sz="4100" b="1" dirty="0">
                        <a:solidFill>
                          <a:schemeClr val="tx1">
                            <a:alpha val="40000"/>
                          </a:schemeClr>
                        </a:solidFill>
                      </a:endParaRPr>
                    </a:p>
                  </a:txBody>
                  <a:tcPr marL="93260" marR="93260" marT="46630" marB="46630"/>
                </a:tc>
                <a:tc>
                  <a:txBody>
                    <a:bodyPr/>
                    <a:lstStyle/>
                    <a:p>
                      <a:pPr algn="ctr"/>
                      <a:r>
                        <a:rPr lang="en-US" sz="4100" b="1" dirty="0" smtClean="0">
                          <a:solidFill>
                            <a:schemeClr val="tx1">
                              <a:alpha val="40000"/>
                            </a:schemeClr>
                          </a:solidFill>
                        </a:rPr>
                        <a:t>Admin</a:t>
                      </a:r>
                      <a:endParaRPr lang="en-US" sz="4100" b="1" dirty="0">
                        <a:solidFill>
                          <a:schemeClr val="tx1">
                            <a:alpha val="40000"/>
                          </a:schemeClr>
                        </a:solidFill>
                      </a:endParaRPr>
                    </a:p>
                  </a:txBody>
                  <a:tcPr marL="93260" marR="93260" marT="46630" marB="46630"/>
                </a:tc>
                <a:tc>
                  <a:txBody>
                    <a:bodyPr/>
                    <a:lstStyle/>
                    <a:p>
                      <a:pPr algn="ctr"/>
                      <a:r>
                        <a:rPr lang="en-US" sz="4100" b="1" dirty="0" smtClean="0">
                          <a:solidFill>
                            <a:schemeClr val="tx1">
                              <a:alpha val="40000"/>
                            </a:schemeClr>
                          </a:solidFill>
                        </a:rPr>
                        <a:t>Crawl</a:t>
                      </a:r>
                      <a:endParaRPr lang="en-US" sz="4100" b="1" dirty="0">
                        <a:solidFill>
                          <a:schemeClr val="tx1">
                            <a:alpha val="40000"/>
                          </a:schemeClr>
                        </a:solidFill>
                      </a:endParaRPr>
                    </a:p>
                  </a:txBody>
                  <a:tcPr marL="93260" marR="93260" marT="46630" marB="46630"/>
                </a:tc>
                <a:tc>
                  <a:txBody>
                    <a:bodyPr/>
                    <a:lstStyle/>
                    <a:p>
                      <a:pPr algn="ctr"/>
                      <a:r>
                        <a:rPr lang="en-US" sz="4100" b="1" dirty="0" smtClean="0">
                          <a:solidFill>
                            <a:schemeClr val="tx1">
                              <a:alpha val="40000"/>
                            </a:schemeClr>
                          </a:solidFill>
                        </a:rPr>
                        <a:t>CPC</a:t>
                      </a:r>
                      <a:endParaRPr lang="en-US" sz="4100" b="1" dirty="0">
                        <a:solidFill>
                          <a:schemeClr val="tx1">
                            <a:alpha val="40000"/>
                          </a:schemeClr>
                        </a:solidFill>
                      </a:endParaRPr>
                    </a:p>
                  </a:txBody>
                  <a:tcPr marL="93260" marR="93260" marT="46630" marB="46630"/>
                </a:tc>
              </a:tr>
              <a:tr h="1847840">
                <a:tc>
                  <a:txBody>
                    <a:bodyPr/>
                    <a:lstStyle/>
                    <a:p>
                      <a:pPr algn="ctr"/>
                      <a:r>
                        <a:rPr lang="en-US" sz="4100" b="1" dirty="0" smtClean="0">
                          <a:solidFill>
                            <a:schemeClr val="accent1">
                              <a:alpha val="40000"/>
                            </a:schemeClr>
                          </a:solidFill>
                        </a:rPr>
                        <a:t>APC</a:t>
                      </a:r>
                      <a:endParaRPr lang="en-US" sz="4100" b="1" dirty="0">
                        <a:solidFill>
                          <a:schemeClr val="accent1">
                            <a:alpha val="40000"/>
                          </a:schemeClr>
                        </a:solidFill>
                      </a:endParaRPr>
                    </a:p>
                  </a:txBody>
                  <a:tcPr marL="93260" marR="93260" marT="46630" marB="46630" anchor="b"/>
                </a:tc>
                <a:tc>
                  <a:txBody>
                    <a:bodyPr/>
                    <a:lstStyle/>
                    <a:p>
                      <a:pPr algn="ctr"/>
                      <a:r>
                        <a:rPr lang="en-US" sz="4100" b="1" dirty="0" smtClean="0">
                          <a:solidFill>
                            <a:schemeClr val="accent1">
                              <a:alpha val="40000"/>
                            </a:schemeClr>
                          </a:solidFill>
                        </a:rPr>
                        <a:t>Index</a:t>
                      </a:r>
                      <a:endParaRPr lang="en-US" sz="4100" b="1" dirty="0">
                        <a:solidFill>
                          <a:schemeClr val="accent1">
                            <a:alpha val="40000"/>
                          </a:schemeClr>
                        </a:solidFill>
                      </a:endParaRPr>
                    </a:p>
                  </a:txBody>
                  <a:tcPr marL="93260" marR="93260" marT="46630" marB="46630" anchor="b"/>
                </a:tc>
                <a:tc>
                  <a:txBody>
                    <a:bodyPr/>
                    <a:lstStyle/>
                    <a:p>
                      <a:pPr algn="ctr"/>
                      <a:r>
                        <a:rPr lang="en-US" sz="4100" b="1" dirty="0" smtClean="0">
                          <a:solidFill>
                            <a:schemeClr val="tx1">
                              <a:alpha val="40000"/>
                            </a:schemeClr>
                          </a:solidFill>
                        </a:rPr>
                        <a:t>QPC</a:t>
                      </a:r>
                      <a:endParaRPr lang="en-US" sz="4100" b="1" dirty="0">
                        <a:solidFill>
                          <a:schemeClr val="tx1">
                            <a:alpha val="40000"/>
                          </a:schemeClr>
                        </a:solidFill>
                      </a:endParaRPr>
                    </a:p>
                  </a:txBody>
                  <a:tcPr marL="93260" marR="93260" marT="46630" marB="46630" anchor="b"/>
                </a:tc>
                <a:tc>
                  <a:txBody>
                    <a:bodyPr/>
                    <a:lstStyle/>
                    <a:p>
                      <a:pPr algn="ctr"/>
                      <a:r>
                        <a:rPr lang="en-US" sz="4100" b="1" dirty="0" smtClean="0">
                          <a:solidFill>
                            <a:schemeClr val="tx1">
                              <a:alpha val="40000"/>
                            </a:schemeClr>
                          </a:solidFill>
                        </a:rPr>
                        <a:t>WFE</a:t>
                      </a:r>
                      <a:endParaRPr lang="en-US" sz="4100" b="1" dirty="0">
                        <a:solidFill>
                          <a:schemeClr val="tx1">
                            <a:alpha val="40000"/>
                          </a:schemeClr>
                        </a:solidFill>
                      </a:endParaRPr>
                    </a:p>
                  </a:txBody>
                  <a:tcPr marL="93260" marR="93260" marT="46630" marB="46630" anchor="b"/>
                </a:tc>
              </a:tr>
            </a:tbl>
          </a:graphicData>
        </a:graphic>
      </p:graphicFrame>
      <p:sp>
        <p:nvSpPr>
          <p:cNvPr id="3" name="Title 2"/>
          <p:cNvSpPr>
            <a:spLocks noGrp="1"/>
          </p:cNvSpPr>
          <p:nvPr>
            <p:ph type="title"/>
          </p:nvPr>
        </p:nvSpPr>
        <p:spPr/>
        <p:txBody>
          <a:bodyPr/>
          <a:lstStyle/>
          <a:p>
            <a:r>
              <a:rPr lang="en-US" dirty="0" smtClean="0"/>
              <a:t>Analytics path load</a:t>
            </a:r>
            <a:endParaRPr lang="en-US" dirty="0"/>
          </a:p>
        </p:txBody>
      </p:sp>
    </p:spTree>
    <p:extLst>
      <p:ext uri="{BB962C8B-B14F-4D97-AF65-F5344CB8AC3E}">
        <p14:creationId xmlns:p14="http://schemas.microsoft.com/office/powerpoint/2010/main" val="4243295118"/>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MediaBookmark" delay="0">
                        <p:tgtEl>
                          <p14:bmkTgt spid="2" bmkName="Bookmark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nextCondLst>
                    <p:cond evt="onMediaBookmark" delay="0">
                      <p:tgtEl>
                        <p14:bmkTgt spid="2" bmkName="Bookmark 1"/>
                      </p:tgtEl>
                    </p:cond>
                  </p:nextCondLst>
                </p:seq>
              </p:childTnLst>
            </p:cTn>
          </p:par>
        </p:tnLst>
      </p:timing>
    </mc:Choice>
    <mc:Fallback xmlns="">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Analytics </a:t>
            </a:r>
            <a:r>
              <a:rPr lang="en-US" dirty="0"/>
              <a:t>processing component </a:t>
            </a:r>
            <a:r>
              <a:rPr lang="en-US" dirty="0" smtClean="0"/>
              <a:t>(APC</a:t>
            </a:r>
            <a:r>
              <a:rPr lang="en-US" dirty="0"/>
              <a:t>)</a:t>
            </a:r>
          </a:p>
        </p:txBody>
      </p:sp>
      <p:sp>
        <p:nvSpPr>
          <p:cNvPr id="2" name="Text Placeholder 1"/>
          <p:cNvSpPr>
            <a:spLocks noGrp="1"/>
          </p:cNvSpPr>
          <p:nvPr>
            <p:ph type="body" sz="quarter" idx="10"/>
          </p:nvPr>
        </p:nvSpPr>
        <p:spPr>
          <a:xfrm>
            <a:off x="274638" y="1212850"/>
            <a:ext cx="7315200" cy="5473700"/>
          </a:xfrm>
        </p:spPr>
        <p:txBody>
          <a:bodyPr>
            <a:normAutofit lnSpcReduction="10000"/>
          </a:bodyPr>
          <a:lstStyle/>
          <a:p>
            <a:pPr marL="0" indent="0">
              <a:lnSpc>
                <a:spcPct val="110000"/>
              </a:lnSpc>
              <a:buNone/>
            </a:pPr>
            <a:r>
              <a:rPr lang="en-US" dirty="0"/>
              <a:t>CPU load</a:t>
            </a:r>
          </a:p>
          <a:p>
            <a:pPr marL="20487" lvl="1" indent="0">
              <a:lnSpc>
                <a:spcPct val="110000"/>
              </a:lnSpc>
              <a:buNone/>
            </a:pPr>
            <a:r>
              <a:rPr lang="en-US" dirty="0"/>
              <a:t>Driving factors</a:t>
            </a:r>
          </a:p>
          <a:p>
            <a:pPr marL="236387" lvl="2">
              <a:lnSpc>
                <a:spcPct val="110000"/>
              </a:lnSpc>
            </a:pPr>
            <a:r>
              <a:rPr lang="en-US" dirty="0"/>
              <a:t>Number</a:t>
            </a:r>
            <a:r>
              <a:rPr lang="en-US"/>
              <a:t> of items</a:t>
            </a:r>
            <a:endParaRPr lang="en-US" dirty="0"/>
          </a:p>
          <a:p>
            <a:pPr marL="236387" lvl="2">
              <a:lnSpc>
                <a:spcPct val="110000"/>
              </a:lnSpc>
            </a:pPr>
            <a:r>
              <a:rPr lang="en-US"/>
              <a:t>Site activity</a:t>
            </a:r>
            <a:endParaRPr lang="en-US" dirty="0"/>
          </a:p>
          <a:p>
            <a:pPr>
              <a:lnSpc>
                <a:spcPct val="110000"/>
              </a:lnSpc>
            </a:pPr>
            <a:r>
              <a:rPr lang="en-US" dirty="0"/>
              <a:t>Disk</a:t>
            </a:r>
            <a:r>
              <a:rPr lang="en-US"/>
              <a:t> load</a:t>
            </a:r>
            <a:endParaRPr lang="en-US" dirty="0"/>
          </a:p>
          <a:p>
            <a:pPr lvl="1">
              <a:lnSpc>
                <a:spcPct val="110000"/>
              </a:lnSpc>
            </a:pPr>
            <a:r>
              <a:rPr lang="en-US"/>
              <a:t>Local disk used for temporary storage</a:t>
            </a:r>
            <a:endParaRPr lang="en-US" dirty="0"/>
          </a:p>
          <a:p>
            <a:pPr lvl="1">
              <a:lnSpc>
                <a:spcPct val="110000"/>
              </a:lnSpc>
            </a:pPr>
            <a:r>
              <a:rPr lang="en-US"/>
              <a:t>Bulk load, primacy concern is load isolation</a:t>
            </a:r>
            <a:endParaRPr lang="en-US" dirty="0"/>
          </a:p>
          <a:p>
            <a:pPr marL="0" indent="0">
              <a:lnSpc>
                <a:spcPct val="110000"/>
              </a:lnSpc>
              <a:buNone/>
            </a:pPr>
            <a:r>
              <a:rPr lang="en-US"/>
              <a:t>Network </a:t>
            </a:r>
            <a:r>
              <a:rPr lang="en-US" dirty="0"/>
              <a:t>load</a:t>
            </a:r>
          </a:p>
          <a:p>
            <a:pPr lvl="1">
              <a:lnSpc>
                <a:spcPct val="110000"/>
              </a:lnSpc>
            </a:pPr>
            <a:r>
              <a:rPr lang="en-US" dirty="0"/>
              <a:t>Same</a:t>
            </a:r>
            <a:r>
              <a:rPr lang="en-US"/>
              <a:t> as for CPU load</a:t>
            </a:r>
            <a:endParaRPr lang="en-US" dirty="0"/>
          </a:p>
          <a:p>
            <a:pPr lvl="1">
              <a:lnSpc>
                <a:spcPct val="110000"/>
              </a:lnSpc>
            </a:pPr>
            <a:r>
              <a:rPr lang="en-US"/>
              <a:t>PLUS: Network traffic increases when distributing APC across multiple machines</a:t>
            </a:r>
            <a:endParaRPr lang="en-US" dirty="0"/>
          </a:p>
          <a:p>
            <a:pPr marL="241300" lvl="1">
              <a:lnSpc>
                <a:spcPct val="110000"/>
              </a:lnSpc>
            </a:pPr>
            <a:endParaRPr lang="en-US" dirty="0"/>
          </a:p>
        </p:txBody>
      </p:sp>
      <p:graphicFrame>
        <p:nvGraphicFramePr>
          <p:cNvPr id="6" name="Chart 3"/>
          <p:cNvGraphicFramePr/>
          <p:nvPr>
            <p:extLst>
              <p:ext uri="{D42A27DB-BD31-4B8C-83A1-F6EECF244321}">
                <p14:modId xmlns:p14="http://schemas.microsoft.com/office/powerpoint/2010/main" val="3175182566"/>
              </p:ext>
            </p:extLst>
          </p:nvPr>
        </p:nvGraphicFramePr>
        <p:xfrm>
          <a:off x="7589839" y="1193800"/>
          <a:ext cx="4571998" cy="55435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3589370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Search administration </a:t>
            </a:r>
            <a:r>
              <a:rPr lang="en-US" dirty="0" smtClean="0"/>
              <a:t>component</a:t>
            </a:r>
            <a:endParaRPr lang="en-US" dirty="0"/>
          </a:p>
        </p:txBody>
      </p:sp>
      <p:sp>
        <p:nvSpPr>
          <p:cNvPr id="2" name="Text Placeholder 1"/>
          <p:cNvSpPr>
            <a:spLocks noGrp="1"/>
          </p:cNvSpPr>
          <p:nvPr>
            <p:ph type="body" sz="quarter" idx="10"/>
          </p:nvPr>
        </p:nvSpPr>
        <p:spPr>
          <a:xfrm>
            <a:off x="274638" y="1212850"/>
            <a:ext cx="7315200" cy="5473700"/>
          </a:xfrm>
        </p:spPr>
        <p:txBody>
          <a:bodyPr>
            <a:normAutofit/>
          </a:bodyPr>
          <a:lstStyle/>
          <a:p>
            <a:pPr marL="0" indent="0">
              <a:lnSpc>
                <a:spcPct val="110000"/>
              </a:lnSpc>
              <a:buNone/>
            </a:pPr>
            <a:r>
              <a:rPr lang="en-US" dirty="0"/>
              <a:t>Low</a:t>
            </a:r>
            <a:r>
              <a:rPr lang="en-US"/>
              <a:t> CPU </a:t>
            </a:r>
            <a:r>
              <a:rPr lang="en-US" dirty="0"/>
              <a:t>and</a:t>
            </a:r>
            <a:r>
              <a:rPr lang="en-US"/>
              <a:t> network load</a:t>
            </a:r>
            <a:endParaRPr lang="en-US" dirty="0"/>
          </a:p>
          <a:p>
            <a:pPr>
              <a:lnSpc>
                <a:spcPct val="110000"/>
              </a:lnSpc>
            </a:pPr>
            <a:endParaRPr lang="en-US" dirty="0"/>
          </a:p>
          <a:p>
            <a:pPr>
              <a:lnSpc>
                <a:spcPct val="110000"/>
              </a:lnSpc>
            </a:pPr>
            <a:r>
              <a:rPr lang="en-US" dirty="0"/>
              <a:t>Load</a:t>
            </a:r>
            <a:r>
              <a:rPr lang="en-US"/>
              <a:t> increase with more components in the search </a:t>
            </a:r>
            <a:r>
              <a:rPr lang="en-US" smtClean="0"/>
              <a:t>topology</a:t>
            </a:r>
            <a:endParaRPr lang="en-US" dirty="0"/>
          </a:p>
        </p:txBody>
      </p:sp>
      <p:graphicFrame>
        <p:nvGraphicFramePr>
          <p:cNvPr id="6" name="Chart 5"/>
          <p:cNvGraphicFramePr/>
          <p:nvPr>
            <p:extLst>
              <p:ext uri="{D42A27DB-BD31-4B8C-83A1-F6EECF244321}">
                <p14:modId xmlns:p14="http://schemas.microsoft.com/office/powerpoint/2010/main" val="3577796412"/>
              </p:ext>
            </p:extLst>
          </p:nvPr>
        </p:nvGraphicFramePr>
        <p:xfrm>
          <a:off x="7589839" y="1193800"/>
          <a:ext cx="4571998" cy="55435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5596397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Components – Key takeaways</a:t>
            </a:r>
            <a:endParaRPr lang="en-US" dirty="0"/>
          </a:p>
        </p:txBody>
      </p:sp>
      <p:sp>
        <p:nvSpPr>
          <p:cNvPr id="13" name="Text Placeholder 12"/>
          <p:cNvSpPr>
            <a:spLocks noGrp="1"/>
          </p:cNvSpPr>
          <p:nvPr>
            <p:ph type="body" sz="quarter" idx="10"/>
          </p:nvPr>
        </p:nvSpPr>
        <p:spPr>
          <a:xfrm>
            <a:off x="274638" y="1212850"/>
            <a:ext cx="9136062" cy="5473700"/>
          </a:xfrm>
        </p:spPr>
        <p:txBody>
          <a:bodyPr>
            <a:normAutofit/>
          </a:bodyPr>
          <a:lstStyle/>
          <a:p>
            <a:r>
              <a:rPr lang="en-US" dirty="0"/>
              <a:t>Split bulk processing from query traffic</a:t>
            </a:r>
          </a:p>
          <a:p>
            <a:pPr lvl="1"/>
            <a:r>
              <a:rPr lang="en-US" dirty="0"/>
              <a:t>Bulk: Crawl, analytics, content processing</a:t>
            </a:r>
          </a:p>
          <a:p>
            <a:pPr lvl="1"/>
            <a:r>
              <a:rPr lang="en-US"/>
              <a:t>Query </a:t>
            </a:r>
            <a:r>
              <a:rPr lang="en-US" smtClean="0"/>
              <a:t>traffic: </a:t>
            </a:r>
            <a:r>
              <a:rPr lang="en-US" dirty="0"/>
              <a:t>Index and query processing</a:t>
            </a:r>
          </a:p>
          <a:p>
            <a:pPr lvl="1"/>
            <a:endParaRPr lang="en-US" dirty="0"/>
          </a:p>
          <a:p>
            <a:r>
              <a:rPr lang="en-US" dirty="0"/>
              <a:t>Two options for scaling</a:t>
            </a:r>
          </a:p>
          <a:p>
            <a:pPr lvl="1"/>
            <a:r>
              <a:rPr lang="en-US" dirty="0"/>
              <a:t>Scale up with more/faster hardware resources</a:t>
            </a:r>
          </a:p>
          <a:p>
            <a:pPr lvl="1"/>
            <a:r>
              <a:rPr lang="en-US" dirty="0"/>
              <a:t>Scale out with more components across multiple machines</a:t>
            </a:r>
          </a:p>
          <a:p>
            <a:pPr lvl="1"/>
            <a:endParaRPr lang="en-US" dirty="0"/>
          </a:p>
          <a:p>
            <a:r>
              <a:rPr lang="en-US" dirty="0"/>
              <a:t>Avoid sharing critical resources</a:t>
            </a:r>
          </a:p>
          <a:p>
            <a:pPr lvl="1"/>
            <a:r>
              <a:rPr lang="en-US" dirty="0"/>
              <a:t>Index is disk intensive and crucial in all load scenarios</a:t>
            </a:r>
          </a:p>
          <a:p>
            <a:pPr lvl="1"/>
            <a:r>
              <a:rPr lang="en-US" dirty="0"/>
              <a:t>Consider shared load on network, disk and CPU</a:t>
            </a:r>
          </a:p>
          <a:p>
            <a:pPr lvl="2"/>
            <a:r>
              <a:rPr lang="en-US" dirty="0"/>
              <a:t>Within a VM</a:t>
            </a:r>
          </a:p>
          <a:p>
            <a:pPr lvl="2"/>
            <a:r>
              <a:rPr lang="en-US" dirty="0"/>
              <a:t>Between VMs on same physical host</a:t>
            </a:r>
          </a:p>
        </p:txBody>
      </p:sp>
      <p:grpSp>
        <p:nvGrpSpPr>
          <p:cNvPr id="2" name="Group 1"/>
          <p:cNvGrpSpPr/>
          <p:nvPr/>
        </p:nvGrpSpPr>
        <p:grpSpPr>
          <a:xfrm>
            <a:off x="7220023" y="1668482"/>
            <a:ext cx="4941749" cy="4022047"/>
            <a:chOff x="7220023" y="1668482"/>
            <a:chExt cx="4941749" cy="4022047"/>
          </a:xfrm>
        </p:grpSpPr>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0023" y="3226915"/>
              <a:ext cx="852692" cy="981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0445" y="1668482"/>
              <a:ext cx="1693411" cy="194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ight Arrow 5"/>
            <p:cNvSpPr/>
            <p:nvPr/>
          </p:nvSpPr>
          <p:spPr bwMode="auto">
            <a:xfrm rot="19713601">
              <a:off x="8165038" y="3017197"/>
              <a:ext cx="774235" cy="447300"/>
            </a:xfrm>
            <a:prstGeom prst="rightArrow">
              <a:avLst/>
            </a:prstGeom>
            <a:solidFill>
              <a:schemeClr val="accent1"/>
            </a:solidFill>
            <a:ln>
              <a:noFill/>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nb-NO" sz="1428" dirty="0">
                <a:solidFill>
                  <a:srgbClr val="FFFFFF"/>
                </a:solidFill>
              </a:endParaRPr>
            </a:p>
          </p:txBody>
        </p:sp>
        <p:pic>
          <p:nvPicPr>
            <p:cNvPr id="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0025" y="4709353"/>
              <a:ext cx="852692" cy="981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ight Arrow 7"/>
            <p:cNvSpPr/>
            <p:nvPr/>
          </p:nvSpPr>
          <p:spPr bwMode="auto">
            <a:xfrm>
              <a:off x="8396473" y="4976290"/>
              <a:ext cx="774235" cy="447300"/>
            </a:xfrm>
            <a:prstGeom prst="rightArrow">
              <a:avLst/>
            </a:prstGeom>
            <a:solidFill>
              <a:schemeClr val="accent1"/>
            </a:solidFill>
            <a:ln>
              <a:noFill/>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nb-NO" sz="1428" dirty="0">
                <a:solidFill>
                  <a:srgbClr val="FFFFFF"/>
                </a:solidFill>
              </a:endParaRPr>
            </a:p>
          </p:txBody>
        </p:sp>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5970" y="4646483"/>
              <a:ext cx="852692" cy="981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30489" y="4646483"/>
              <a:ext cx="852692" cy="981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09080" y="4646483"/>
              <a:ext cx="852692" cy="981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64619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4" end="4"/>
                                            </p:txEl>
                                          </p:spTgt>
                                        </p:tgtEl>
                                        <p:attrNameLst>
                                          <p:attrName>style.visibility</p:attrName>
                                        </p:attrNameLst>
                                      </p:cBhvr>
                                      <p:to>
                                        <p:strVal val="visible"/>
                                      </p:to>
                                    </p:set>
                                    <p:animEffect transition="in" filter="fade">
                                      <p:cBhvr>
                                        <p:cTn id="7" dur="500"/>
                                        <p:tgtEl>
                                          <p:spTgt spid="1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xEl>
                                              <p:pRg st="5" end="5"/>
                                            </p:txEl>
                                          </p:spTgt>
                                        </p:tgtEl>
                                        <p:attrNameLst>
                                          <p:attrName>style.visibility</p:attrName>
                                        </p:attrNameLst>
                                      </p:cBhvr>
                                      <p:to>
                                        <p:strVal val="visible"/>
                                      </p:to>
                                    </p:set>
                                    <p:animEffect transition="in" filter="fade">
                                      <p:cBhvr>
                                        <p:cTn id="10" dur="500"/>
                                        <p:tgtEl>
                                          <p:spTgt spid="1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xEl>
                                              <p:pRg st="6" end="6"/>
                                            </p:txEl>
                                          </p:spTgt>
                                        </p:tgtEl>
                                        <p:attrNameLst>
                                          <p:attrName>style.visibility</p:attrName>
                                        </p:attrNameLst>
                                      </p:cBhvr>
                                      <p:to>
                                        <p:strVal val="visible"/>
                                      </p:to>
                                    </p:set>
                                    <p:animEffect transition="in" filter="fade">
                                      <p:cBhvr>
                                        <p:cTn id="13" dur="500"/>
                                        <p:tgtEl>
                                          <p:spTgt spid="1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3">
                                            <p:txEl>
                                              <p:pRg st="8" end="8"/>
                                            </p:txEl>
                                          </p:spTgt>
                                        </p:tgtEl>
                                        <p:attrNameLst>
                                          <p:attrName>style.visibility</p:attrName>
                                        </p:attrNameLst>
                                      </p:cBhvr>
                                      <p:to>
                                        <p:strVal val="visible"/>
                                      </p:to>
                                    </p:set>
                                    <p:animEffect transition="in" filter="fade">
                                      <p:cBhvr>
                                        <p:cTn id="21" dur="500"/>
                                        <p:tgtEl>
                                          <p:spTgt spid="13">
                                            <p:txEl>
                                              <p:pRg st="8" end="8"/>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3">
                                            <p:txEl>
                                              <p:pRg st="9" end="9"/>
                                            </p:txEl>
                                          </p:spTgt>
                                        </p:tgtEl>
                                        <p:attrNameLst>
                                          <p:attrName>style.visibility</p:attrName>
                                        </p:attrNameLst>
                                      </p:cBhvr>
                                      <p:to>
                                        <p:strVal val="visible"/>
                                      </p:to>
                                    </p:set>
                                    <p:animEffect transition="in" filter="fade">
                                      <p:cBhvr>
                                        <p:cTn id="24" dur="500"/>
                                        <p:tgtEl>
                                          <p:spTgt spid="13">
                                            <p:txEl>
                                              <p:pRg st="9" end="9"/>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xEl>
                                              <p:pRg st="10" end="10"/>
                                            </p:txEl>
                                          </p:spTgt>
                                        </p:tgtEl>
                                        <p:attrNameLst>
                                          <p:attrName>style.visibility</p:attrName>
                                        </p:attrNameLst>
                                      </p:cBhvr>
                                      <p:to>
                                        <p:strVal val="visible"/>
                                      </p:to>
                                    </p:set>
                                    <p:animEffect transition="in" filter="fade">
                                      <p:cBhvr>
                                        <p:cTn id="27" dur="500"/>
                                        <p:tgtEl>
                                          <p:spTgt spid="13">
                                            <p:txEl>
                                              <p:pRg st="10" end="1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xEl>
                                              <p:pRg st="11" end="11"/>
                                            </p:txEl>
                                          </p:spTgt>
                                        </p:tgtEl>
                                        <p:attrNameLst>
                                          <p:attrName>style.visibility</p:attrName>
                                        </p:attrNameLst>
                                      </p:cBhvr>
                                      <p:to>
                                        <p:strVal val="visible"/>
                                      </p:to>
                                    </p:set>
                                    <p:animEffect transition="in" filter="fade">
                                      <p:cBhvr>
                                        <p:cTn id="30" dur="500"/>
                                        <p:tgtEl>
                                          <p:spTgt spid="13">
                                            <p:txEl>
                                              <p:pRg st="11" end="11"/>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xEl>
                                              <p:pRg st="12" end="12"/>
                                            </p:txEl>
                                          </p:spTgt>
                                        </p:tgtEl>
                                        <p:attrNameLst>
                                          <p:attrName>style.visibility</p:attrName>
                                        </p:attrNameLst>
                                      </p:cBhvr>
                                      <p:to>
                                        <p:strVal val="visible"/>
                                      </p:to>
                                    </p:set>
                                    <p:animEffect transition="in" filter="fade">
                                      <p:cBhvr>
                                        <p:cTn id="33" dur="500"/>
                                        <p:tgtEl>
                                          <p:spTgt spid="1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Components – Scaling cheat sheet</a:t>
            </a:r>
            <a:endParaRPr lang="en-US" dirty="0"/>
          </a:p>
        </p:txBody>
      </p:sp>
      <p:graphicFrame>
        <p:nvGraphicFramePr>
          <p:cNvPr id="5" name="Table 1"/>
          <p:cNvGraphicFramePr>
            <a:graphicFrameLocks noGrp="1"/>
          </p:cNvGraphicFramePr>
          <p:nvPr>
            <p:extLst>
              <p:ext uri="{D42A27DB-BD31-4B8C-83A1-F6EECF244321}">
                <p14:modId xmlns:p14="http://schemas.microsoft.com/office/powerpoint/2010/main" val="2471417530"/>
              </p:ext>
            </p:extLst>
          </p:nvPr>
        </p:nvGraphicFramePr>
        <p:xfrm>
          <a:off x="274637" y="1201739"/>
          <a:ext cx="11879262" cy="3949988"/>
        </p:xfrm>
        <a:graphic>
          <a:graphicData uri="http://schemas.openxmlformats.org/drawingml/2006/table">
            <a:tbl>
              <a:tblPr firstRow="1" bandRow="1">
                <a:tableStyleId>{5C22544A-7EE6-4342-B048-85BDC9FD1C3A}</a:tableStyleId>
              </a:tblPr>
              <a:tblGrid>
                <a:gridCol w="3880521"/>
                <a:gridCol w="1928118"/>
                <a:gridCol w="2023541"/>
                <a:gridCol w="2023541"/>
                <a:gridCol w="2023541"/>
              </a:tblGrid>
              <a:tr h="830108">
                <a:tc>
                  <a:txBody>
                    <a:bodyPr/>
                    <a:lstStyle/>
                    <a:p>
                      <a:pPr algn="ctr"/>
                      <a:r>
                        <a:rPr lang="en-US" sz="2000" dirty="0" smtClean="0"/>
                        <a:t>Component</a:t>
                      </a:r>
                      <a:endParaRPr lang="en-US" sz="2000" dirty="0"/>
                    </a:p>
                  </a:txBody>
                  <a:tcPr marL="93260" marR="93260" marT="46630" marB="46630" anchor="ctr"/>
                </a:tc>
                <a:tc>
                  <a:txBody>
                    <a:bodyPr/>
                    <a:lstStyle/>
                    <a:p>
                      <a:pPr algn="ctr"/>
                      <a:r>
                        <a:rPr lang="en-US" sz="2000" dirty="0" smtClean="0"/>
                        <a:t>CPU</a:t>
                      </a:r>
                      <a:endParaRPr lang="en-US" sz="2000" dirty="0"/>
                    </a:p>
                  </a:txBody>
                  <a:tcPr marL="93260" marR="93260" marT="46630" marB="46630" anchor="ctr"/>
                </a:tc>
                <a:tc>
                  <a:txBody>
                    <a:bodyPr/>
                    <a:lstStyle/>
                    <a:p>
                      <a:pPr algn="ctr"/>
                      <a:r>
                        <a:rPr lang="en-US" sz="2000" dirty="0" smtClean="0"/>
                        <a:t>Network</a:t>
                      </a:r>
                      <a:endParaRPr lang="en-US" sz="2000" dirty="0"/>
                    </a:p>
                  </a:txBody>
                  <a:tcPr marL="93260" marR="93260" marT="46630" marB="46630" anchor="ctr"/>
                </a:tc>
                <a:tc>
                  <a:txBody>
                    <a:bodyPr/>
                    <a:lstStyle/>
                    <a:p>
                      <a:pPr algn="ctr"/>
                      <a:r>
                        <a:rPr lang="en-US" sz="2000" dirty="0" smtClean="0"/>
                        <a:t>Disk</a:t>
                      </a:r>
                      <a:endParaRPr lang="en-US" sz="2000" dirty="0"/>
                    </a:p>
                  </a:txBody>
                  <a:tcPr marL="93260" marR="93260" marT="46630" marB="46630" anchor="ctr"/>
                </a:tc>
                <a:tc>
                  <a:txBody>
                    <a:bodyPr/>
                    <a:lstStyle/>
                    <a:p>
                      <a:pPr algn="ctr"/>
                      <a:r>
                        <a:rPr lang="en-US" sz="2000" dirty="0" smtClean="0"/>
                        <a:t>Memory</a:t>
                      </a:r>
                      <a:endParaRPr lang="en-US" sz="2000" dirty="0"/>
                    </a:p>
                  </a:txBody>
                  <a:tcPr marL="93260" marR="93260" marT="46630" marB="46630" anchor="ctr"/>
                </a:tc>
              </a:tr>
              <a:tr h="471249">
                <a:tc>
                  <a:txBody>
                    <a:bodyPr/>
                    <a:lstStyle/>
                    <a:p>
                      <a:r>
                        <a:rPr lang="en-US" sz="2000" dirty="0" smtClean="0"/>
                        <a:t>Search administration</a:t>
                      </a:r>
                      <a:endParaRPr lang="en-US" sz="2000" dirty="0">
                        <a:solidFill>
                          <a:schemeClr val="tx1"/>
                        </a:solidFill>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800" kern="1200" dirty="0" smtClean="0">
                          <a:solidFill>
                            <a:schemeClr val="accent2"/>
                          </a:solidFill>
                          <a:latin typeface="Wingdings" panose="05000000000000000000" pitchFamily="2" charset="2"/>
                          <a:ea typeface="+mn-ea"/>
                          <a:cs typeface="+mn-cs"/>
                        </a:rPr>
                        <a:t>«</a:t>
                      </a:r>
                      <a:r>
                        <a:rPr kumimoji="0" lang="en-US" sz="2000" b="1" i="0" u="none" strike="noStrike" kern="1200" cap="none" spc="0" normalizeH="0" baseline="80000" noProof="0" dirty="0" smtClean="0">
                          <a:ln>
                            <a:noFill/>
                          </a:ln>
                          <a:solidFill>
                            <a:srgbClr val="505050"/>
                          </a:solidFill>
                          <a:effectLst/>
                          <a:uLnTx/>
                          <a:uFillTx/>
                          <a:latin typeface="+mn-lt"/>
                          <a:ea typeface="+mn-ea"/>
                          <a:cs typeface="+mn-cs"/>
                        </a:rPr>
                        <a:t>1</a:t>
                      </a:r>
                      <a:endParaRPr kumimoji="0" lang="en-US" sz="2000" b="1" i="0" u="none" strike="noStrike" kern="1200" cap="none" spc="0" normalizeH="0" baseline="80000" dirty="0">
                        <a:ln>
                          <a:noFill/>
                        </a:ln>
                        <a:solidFill>
                          <a:srgbClr val="505050"/>
                        </a:solidFill>
                        <a:effectLst/>
                        <a:uLnTx/>
                        <a:uFillTx/>
                        <a:latin typeface="+mn-lt"/>
                        <a:ea typeface="+mn-ea"/>
                        <a:cs typeface="+mn-cs"/>
                      </a:endParaRPr>
                    </a:p>
                  </a:txBody>
                  <a:tcPr marL="93260" marR="93260" marT="46630" marB="46630"/>
                </a:tc>
              </a:tr>
              <a:tr h="471249">
                <a:tc>
                  <a:txBody>
                    <a:bodyPr/>
                    <a:lstStyle/>
                    <a:p>
                      <a:r>
                        <a:rPr lang="en-US" sz="2000" dirty="0" smtClean="0"/>
                        <a:t>Crawler</a:t>
                      </a:r>
                      <a:endParaRPr lang="en-US" sz="2000" dirty="0">
                        <a:solidFill>
                          <a:schemeClr val="tx1"/>
                        </a:solidFill>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800" kern="1200" dirty="0" smtClean="0">
                          <a:solidFill>
                            <a:schemeClr val="accent2"/>
                          </a:solidFill>
                          <a:latin typeface="Wingdings" panose="05000000000000000000" pitchFamily="2" charset="2"/>
                          <a:ea typeface="+mn-ea"/>
                          <a:cs typeface="+mn-cs"/>
                        </a:rPr>
                        <a:t>««</a:t>
                      </a:r>
                      <a:r>
                        <a:rPr kumimoji="0" lang="en-US" sz="2000" b="1" i="0" u="none" strike="noStrike" kern="1200" cap="none" spc="0" normalizeH="0" baseline="80000" noProof="0" dirty="0" smtClean="0">
                          <a:ln>
                            <a:noFill/>
                          </a:ln>
                          <a:solidFill>
                            <a:srgbClr val="505050"/>
                          </a:solidFill>
                          <a:effectLst/>
                          <a:uLnTx/>
                          <a:uFillTx/>
                          <a:latin typeface="+mn-lt"/>
                          <a:ea typeface="+mn-ea"/>
                          <a:cs typeface="+mn-cs"/>
                        </a:rPr>
                        <a:t>2</a:t>
                      </a:r>
                      <a:endParaRPr kumimoji="0" lang="en-US" sz="2000" b="1" i="0" u="none" strike="noStrike" kern="1200" cap="none" spc="0" normalizeH="0" baseline="80000" dirty="0">
                        <a:ln>
                          <a:noFill/>
                        </a:ln>
                        <a:solidFill>
                          <a:srgbClr val="505050"/>
                        </a:solidFill>
                        <a:effectLst/>
                        <a:uLnTx/>
                        <a:uFillTx/>
                        <a:latin typeface="+mn-lt"/>
                        <a:ea typeface="+mn-ea"/>
                        <a:cs typeface="+mn-cs"/>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r>
              <a:tr h="471249">
                <a:tc>
                  <a:txBody>
                    <a:bodyPr/>
                    <a:lstStyle/>
                    <a:p>
                      <a:r>
                        <a:rPr lang="en-US" sz="2000" dirty="0" smtClean="0"/>
                        <a:t>Content processing (CPC)</a:t>
                      </a:r>
                      <a:endParaRPr lang="en-US" sz="2000" dirty="0">
                        <a:solidFill>
                          <a:schemeClr val="tx1"/>
                        </a:solidFill>
                      </a:endParaRPr>
                    </a:p>
                  </a:txBody>
                  <a:tcPr marL="93260" marR="93260"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800" kern="1200" dirty="0" smtClean="0">
                          <a:solidFill>
                            <a:schemeClr val="accent2"/>
                          </a:solidFill>
                          <a:latin typeface="Wingdings" panose="05000000000000000000" pitchFamily="2" charset="2"/>
                          <a:ea typeface="+mn-ea"/>
                          <a:cs typeface="+mn-cs"/>
                        </a:rPr>
                        <a:t>«««</a:t>
                      </a:r>
                      <a:r>
                        <a:rPr kumimoji="0" lang="en-US" sz="2000" b="1" i="0" u="none" strike="noStrike" kern="1200" cap="none" spc="0" normalizeH="0" baseline="80000" noProof="0" dirty="0" smtClean="0">
                          <a:ln>
                            <a:noFill/>
                          </a:ln>
                          <a:solidFill>
                            <a:srgbClr val="505050"/>
                          </a:solidFill>
                          <a:effectLst/>
                          <a:uLnTx/>
                          <a:uFillTx/>
                          <a:latin typeface="+mn-lt"/>
                          <a:ea typeface="+mn-ea"/>
                          <a:cs typeface="+mn-cs"/>
                        </a:rPr>
                        <a:t>3</a:t>
                      </a:r>
                      <a:endParaRPr kumimoji="0" lang="en-US" sz="2000" b="1" i="0" u="none" strike="noStrike" kern="1200" cap="none" spc="0" normalizeH="0" baseline="80000" dirty="0" smtClean="0">
                        <a:ln>
                          <a:noFill/>
                        </a:ln>
                        <a:solidFill>
                          <a:srgbClr val="505050"/>
                        </a:solidFill>
                        <a:effectLst/>
                        <a:uLnTx/>
                        <a:uFillTx/>
                        <a:latin typeface="+mn-lt"/>
                        <a:ea typeface="+mn-ea"/>
                        <a:cs typeface="+mn-cs"/>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c>
                  <a:txBody>
                    <a:bodyPr/>
                    <a:lstStyle/>
                    <a:p>
                      <a:endParaRPr lang="en-US" sz="2800" dirty="0"/>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r>
              <a:tr h="471249">
                <a:tc>
                  <a:txBody>
                    <a:bodyPr/>
                    <a:lstStyle/>
                    <a:p>
                      <a:r>
                        <a:rPr lang="en-US" sz="2000" dirty="0" smtClean="0"/>
                        <a:t>Analytics</a:t>
                      </a:r>
                      <a:r>
                        <a:rPr lang="en-US" sz="2000" baseline="0" dirty="0" smtClean="0"/>
                        <a:t> processing (APC)</a:t>
                      </a:r>
                      <a:endParaRPr lang="en-US" sz="2000" dirty="0">
                        <a:solidFill>
                          <a:schemeClr val="tx1"/>
                        </a:solidFill>
                      </a:endParaRPr>
                    </a:p>
                  </a:txBody>
                  <a:tcPr marL="93260" marR="93260"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800" kern="1200" dirty="0" smtClean="0">
                          <a:solidFill>
                            <a:schemeClr val="accent2"/>
                          </a:solidFill>
                          <a:latin typeface="Wingdings" panose="05000000000000000000" pitchFamily="2" charset="2"/>
                          <a:ea typeface="+mn-ea"/>
                          <a:cs typeface="+mn-cs"/>
                        </a:rPr>
                        <a:t>««</a:t>
                      </a:r>
                      <a:r>
                        <a:rPr kumimoji="0" lang="en-US" sz="2000" b="1" i="0" u="none" strike="noStrike" kern="1200" cap="none" spc="0" normalizeH="0" baseline="80000" dirty="0" smtClean="0">
                          <a:ln>
                            <a:noFill/>
                          </a:ln>
                          <a:solidFill>
                            <a:srgbClr val="505050"/>
                          </a:solidFill>
                          <a:effectLst/>
                          <a:uLnTx/>
                          <a:uFillTx/>
                          <a:latin typeface="+mn-lt"/>
                          <a:ea typeface="+mn-ea"/>
                          <a:cs typeface="+mn-cs"/>
                        </a:rPr>
                        <a:t>3</a:t>
                      </a:r>
                    </a:p>
                  </a:txBody>
                  <a:tcPr marL="93260" marR="93260"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800" kern="1200" dirty="0" smtClean="0">
                          <a:solidFill>
                            <a:schemeClr val="accent2"/>
                          </a:solidFill>
                          <a:latin typeface="Wingdings" panose="05000000000000000000" pitchFamily="2" charset="2"/>
                          <a:ea typeface="+mn-ea"/>
                          <a:cs typeface="+mn-cs"/>
                        </a:rPr>
                        <a:t>«««</a:t>
                      </a:r>
                      <a:r>
                        <a:rPr kumimoji="0" lang="en-US" sz="2000" b="1" i="0" u="none" strike="noStrike" kern="1200" cap="none" spc="0" normalizeH="0" baseline="80000" noProof="0" dirty="0" smtClean="0">
                          <a:ln>
                            <a:noFill/>
                          </a:ln>
                          <a:solidFill>
                            <a:srgbClr val="505050"/>
                          </a:solidFill>
                          <a:effectLst/>
                          <a:uLnTx/>
                          <a:uFillTx/>
                          <a:latin typeface="+mn-lt"/>
                          <a:ea typeface="+mn-ea"/>
                          <a:cs typeface="+mn-cs"/>
                        </a:rPr>
                        <a:t>4</a:t>
                      </a:r>
                      <a:endParaRPr kumimoji="0" lang="en-US" sz="2000" b="1" i="0" u="none" strike="noStrike" kern="1200" cap="none" spc="0" normalizeH="0" baseline="80000" dirty="0" smtClean="0">
                        <a:ln>
                          <a:noFill/>
                        </a:ln>
                        <a:solidFill>
                          <a:srgbClr val="505050"/>
                        </a:solidFill>
                        <a:effectLst/>
                        <a:uLnTx/>
                        <a:uFillTx/>
                        <a:latin typeface="+mn-lt"/>
                        <a:ea typeface="+mn-ea"/>
                        <a:cs typeface="+mn-cs"/>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smtClean="0">
                        <a:solidFill>
                          <a:schemeClr val="accent2"/>
                        </a:solidFill>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smtClean="0">
                        <a:solidFill>
                          <a:schemeClr val="accent2"/>
                        </a:solidFill>
                      </a:endParaRPr>
                    </a:p>
                  </a:txBody>
                  <a:tcPr marL="93260" marR="93260" marT="46630" marB="46630"/>
                </a:tc>
              </a:tr>
              <a:tr h="471249">
                <a:tc>
                  <a:txBody>
                    <a:bodyPr/>
                    <a:lstStyle/>
                    <a:p>
                      <a:r>
                        <a:rPr lang="en-US" sz="2000" dirty="0" smtClean="0"/>
                        <a:t>Index</a:t>
                      </a:r>
                      <a:endParaRPr lang="en-US" sz="2000" dirty="0">
                        <a:solidFill>
                          <a:schemeClr val="tx1"/>
                        </a:solidFill>
                      </a:endParaRPr>
                    </a:p>
                  </a:txBody>
                  <a:tcPr marL="93260" marR="93260"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latin typeface="+mn-lt"/>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r>
              <a:tr h="471249">
                <a:tc>
                  <a:txBody>
                    <a:bodyPr/>
                    <a:lstStyle/>
                    <a:p>
                      <a:r>
                        <a:rPr lang="en-US" sz="2000" dirty="0" smtClean="0"/>
                        <a:t>Query processing (QPC)</a:t>
                      </a:r>
                      <a:endParaRPr lang="en-US" sz="2000" dirty="0">
                        <a:solidFill>
                          <a:schemeClr val="tx1"/>
                        </a:solidFill>
                      </a:endParaRPr>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p>
                  </a:txBody>
                  <a:tcPr marL="93260" marR="93260"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800" kern="1200" dirty="0" smtClean="0">
                          <a:solidFill>
                            <a:schemeClr val="accent2"/>
                          </a:solidFill>
                          <a:latin typeface="Wingdings" panose="05000000000000000000" pitchFamily="2" charset="2"/>
                          <a:ea typeface="+mn-ea"/>
                          <a:cs typeface="+mn-cs"/>
                        </a:rPr>
                        <a:t>««</a:t>
                      </a:r>
                      <a:r>
                        <a:rPr kumimoji="0" lang="en-US" sz="2000" b="1" i="0" u="none" strike="noStrike" kern="1200" cap="none" spc="0" normalizeH="0" baseline="80000" noProof="0" dirty="0" smtClean="0">
                          <a:ln>
                            <a:noFill/>
                          </a:ln>
                          <a:solidFill>
                            <a:srgbClr val="505050"/>
                          </a:solidFill>
                          <a:effectLst/>
                          <a:uLnTx/>
                          <a:uFillTx/>
                          <a:latin typeface="+mn-lt"/>
                          <a:ea typeface="+mn-ea"/>
                          <a:cs typeface="+mn-cs"/>
                        </a:rPr>
                        <a:t>5</a:t>
                      </a:r>
                      <a:endParaRPr lang="en-US" sz="2000" baseline="80000" dirty="0" smtClean="0">
                        <a:latin typeface="+mn-lt"/>
                      </a:endParaRPr>
                    </a:p>
                  </a:txBody>
                  <a:tcPr marL="93260" marR="93260" marT="46630" marB="46630"/>
                </a:tc>
                <a:tc>
                  <a:txBody>
                    <a:bodyPr/>
                    <a:lstStyle/>
                    <a:p>
                      <a:endParaRPr lang="en-US" sz="2800" dirty="0"/>
                    </a:p>
                  </a:txBody>
                  <a:tcPr marL="93260" marR="93260" marT="46630" marB="46630"/>
                </a:tc>
                <a:tc>
                  <a:txBody>
                    <a:bodyPr/>
                    <a:lstStyle/>
                    <a:p>
                      <a:r>
                        <a:rPr lang="en-US" sz="2800" kern="1200" dirty="0" smtClean="0">
                          <a:solidFill>
                            <a:schemeClr val="accent2"/>
                          </a:solidFill>
                          <a:latin typeface="Wingdings" panose="05000000000000000000" pitchFamily="2" charset="2"/>
                          <a:ea typeface="+mn-ea"/>
                          <a:cs typeface="+mn-cs"/>
                        </a:rPr>
                        <a:t>««</a:t>
                      </a:r>
                      <a:endParaRPr lang="en-US" sz="2800" dirty="0">
                        <a:solidFill>
                          <a:schemeClr val="accent2"/>
                        </a:solidFill>
                      </a:endParaRPr>
                    </a:p>
                  </a:txBody>
                  <a:tcPr marL="93260" marR="93260" marT="46630" marB="46630"/>
                </a:tc>
              </a:tr>
            </a:tbl>
          </a:graphicData>
        </a:graphic>
      </p:graphicFrame>
      <p:sp>
        <p:nvSpPr>
          <p:cNvPr id="6" name="TextBox 5"/>
          <p:cNvSpPr txBox="1"/>
          <p:nvPr/>
        </p:nvSpPr>
        <p:spPr>
          <a:xfrm>
            <a:off x="274638" y="5326042"/>
            <a:ext cx="11879262" cy="1360508"/>
          </a:xfrm>
          <a:prstGeom prst="rect">
            <a:avLst/>
          </a:prstGeom>
          <a:noFill/>
        </p:spPr>
        <p:txBody>
          <a:bodyPr wrap="square" lIns="182880" tIns="146304" rIns="182880" bIns="146304" numCol="2" spcCol="360000" rtlCol="0" anchor="b">
            <a:normAutofit fontScale="62500" lnSpcReduction="20000"/>
          </a:bodyPr>
          <a:lstStyle/>
          <a:p>
            <a:pPr marL="457200" indent="-457200">
              <a:lnSpc>
                <a:spcPct val="110000"/>
              </a:lnSpc>
              <a:spcAft>
                <a:spcPts val="1200"/>
              </a:spcAft>
              <a:buFont typeface="+mj-lt"/>
              <a:buAutoNum type="arabicPeriod"/>
            </a:pPr>
            <a:r>
              <a:rPr lang="en-US" sz="2400" dirty="0">
                <a:gradFill>
                  <a:gsLst>
                    <a:gs pos="2917">
                      <a:srgbClr val="505050"/>
                    </a:gs>
                    <a:gs pos="30000">
                      <a:srgbClr val="505050"/>
                    </a:gs>
                  </a:gsLst>
                  <a:lin ang="5400000" scaled="0"/>
                </a:gradFill>
              </a:rPr>
              <a:t>Admin</a:t>
            </a:r>
            <a:r>
              <a:rPr lang="en-US" sz="2400">
                <a:gradFill>
                  <a:gsLst>
                    <a:gs pos="2917">
                      <a:srgbClr val="505050"/>
                    </a:gs>
                    <a:gs pos="30000">
                      <a:srgbClr val="505050"/>
                    </a:gs>
                  </a:gsLst>
                  <a:lin ang="5400000" scaled="0"/>
                </a:gradFill>
              </a:rPr>
              <a:t>: Memory </a:t>
            </a:r>
            <a:r>
              <a:rPr lang="en-US" sz="2400" dirty="0">
                <a:gradFill>
                  <a:gsLst>
                    <a:gs pos="2917">
                      <a:srgbClr val="505050"/>
                    </a:gs>
                    <a:gs pos="30000">
                      <a:srgbClr val="505050"/>
                    </a:gs>
                  </a:gsLst>
                  <a:lin ang="5400000" scaled="0"/>
                </a:gradFill>
              </a:rPr>
              <a:t>footprint increase with topology size</a:t>
            </a:r>
          </a:p>
          <a:p>
            <a:pPr marL="457200" indent="-457200">
              <a:lnSpc>
                <a:spcPct val="110000"/>
              </a:lnSpc>
              <a:spcAft>
                <a:spcPts val="1200"/>
              </a:spcAft>
              <a:buFont typeface="+mj-lt"/>
              <a:buAutoNum type="arabicPeriod"/>
            </a:pPr>
            <a:r>
              <a:rPr lang="en-US" sz="2400" dirty="0">
                <a:gradFill>
                  <a:gsLst>
                    <a:gs pos="2917">
                      <a:srgbClr val="505050"/>
                    </a:gs>
                    <a:gs pos="30000">
                      <a:srgbClr val="505050"/>
                    </a:gs>
                  </a:gsLst>
                  <a:lin ang="5400000" scaled="0"/>
                </a:gradFill>
              </a:rPr>
              <a:t>Crawler</a:t>
            </a:r>
            <a:r>
              <a:rPr lang="en-US" sz="2400">
                <a:gradFill>
                  <a:gsLst>
                    <a:gs pos="2917">
                      <a:srgbClr val="505050"/>
                    </a:gs>
                    <a:gs pos="30000">
                      <a:srgbClr val="505050"/>
                    </a:gs>
                  </a:gsLst>
                  <a:lin ang="5400000" scaled="0"/>
                </a:gradFill>
              </a:rPr>
              <a:t>: Crawled </a:t>
            </a:r>
            <a:r>
              <a:rPr lang="en-US" sz="2400" smtClean="0">
                <a:gradFill>
                  <a:gsLst>
                    <a:gs pos="2917">
                      <a:srgbClr val="505050"/>
                    </a:gs>
                    <a:gs pos="30000">
                      <a:srgbClr val="505050"/>
                    </a:gs>
                  </a:gsLst>
                  <a:lin ang="5400000" scaled="0"/>
                </a:gradFill>
              </a:rPr>
              <a:t>documents </a:t>
            </a:r>
            <a:r>
              <a:rPr lang="en-US" sz="2400" dirty="0">
                <a:gradFill>
                  <a:gsLst>
                    <a:gs pos="2917">
                      <a:srgbClr val="505050"/>
                    </a:gs>
                    <a:gs pos="30000">
                      <a:srgbClr val="505050"/>
                    </a:gs>
                  </a:gsLst>
                  <a:lin ang="5400000" scaled="0"/>
                </a:gradFill>
              </a:rPr>
              <a:t>are temporarily stored to disk</a:t>
            </a:r>
          </a:p>
          <a:p>
            <a:pPr marL="457200" indent="-457200">
              <a:lnSpc>
                <a:spcPct val="110000"/>
              </a:lnSpc>
              <a:spcAft>
                <a:spcPts val="1200"/>
              </a:spcAft>
              <a:buFont typeface="+mj-lt"/>
              <a:buAutoNum type="arabicPeriod"/>
            </a:pPr>
            <a:r>
              <a:rPr lang="en-US" sz="2400" dirty="0">
                <a:gradFill>
                  <a:gsLst>
                    <a:gs pos="2917">
                      <a:srgbClr val="505050"/>
                    </a:gs>
                    <a:gs pos="30000">
                      <a:srgbClr val="505050"/>
                    </a:gs>
                  </a:gsLst>
                  <a:lin ang="5400000" scaled="0"/>
                </a:gradFill>
              </a:rPr>
              <a:t>CPC and APC are scheduled with “below normal” priority</a:t>
            </a:r>
          </a:p>
          <a:p>
            <a:pPr marL="457200" indent="-457200">
              <a:lnSpc>
                <a:spcPct val="110000"/>
              </a:lnSpc>
              <a:spcAft>
                <a:spcPts val="1200"/>
              </a:spcAft>
              <a:buFont typeface="+mj-lt"/>
              <a:buAutoNum type="arabicPeriod"/>
            </a:pPr>
            <a:r>
              <a:rPr lang="en-US" sz="2400" dirty="0">
                <a:gradFill>
                  <a:gsLst>
                    <a:gs pos="2917">
                      <a:srgbClr val="505050"/>
                    </a:gs>
                    <a:gs pos="30000">
                      <a:srgbClr val="505050"/>
                    </a:gs>
                  </a:gsLst>
                  <a:lin ang="5400000" scaled="0"/>
                </a:gradFill>
              </a:rPr>
              <a:t>APC</a:t>
            </a:r>
            <a:r>
              <a:rPr lang="en-US" sz="2400">
                <a:gradFill>
                  <a:gsLst>
                    <a:gs pos="2917">
                      <a:srgbClr val="505050"/>
                    </a:gs>
                    <a:gs pos="30000">
                      <a:srgbClr val="505050"/>
                    </a:gs>
                  </a:gsLst>
                  <a:lin ang="5400000" scaled="0"/>
                </a:gradFill>
              </a:rPr>
              <a:t>: Network </a:t>
            </a:r>
            <a:r>
              <a:rPr lang="en-US" sz="2400" dirty="0">
                <a:gradFill>
                  <a:gsLst>
                    <a:gs pos="2917">
                      <a:srgbClr val="505050"/>
                    </a:gs>
                    <a:gs pos="30000">
                      <a:srgbClr val="505050"/>
                    </a:gs>
                  </a:gsLst>
                  <a:lin ang="5400000" scaled="0"/>
                </a:gradFill>
              </a:rPr>
              <a:t>bandwidth increase with scale out, but only in-between APC nodes</a:t>
            </a:r>
          </a:p>
          <a:p>
            <a:pPr marL="457200" indent="-457200">
              <a:lnSpc>
                <a:spcPct val="110000"/>
              </a:lnSpc>
              <a:spcAft>
                <a:spcPts val="1200"/>
              </a:spcAft>
              <a:buFont typeface="+mj-lt"/>
              <a:buAutoNum type="arabicPeriod"/>
            </a:pPr>
            <a:r>
              <a:rPr lang="en-US" sz="2400" dirty="0">
                <a:gradFill>
                  <a:gsLst>
                    <a:gs pos="2917">
                      <a:srgbClr val="505050"/>
                    </a:gs>
                    <a:gs pos="30000">
                      <a:srgbClr val="505050"/>
                    </a:gs>
                  </a:gsLst>
                  <a:lin ang="5400000" scaled="0"/>
                </a:gradFill>
              </a:rPr>
              <a:t>QPC</a:t>
            </a:r>
            <a:r>
              <a:rPr lang="en-US" sz="2400">
                <a:gradFill>
                  <a:gsLst>
                    <a:gs pos="2917">
                      <a:srgbClr val="505050"/>
                    </a:gs>
                    <a:gs pos="30000">
                      <a:srgbClr val="505050"/>
                    </a:gs>
                  </a:gsLst>
                  <a:lin ang="5400000" scaled="0"/>
                </a:gradFill>
              </a:rPr>
              <a:t>: Network </a:t>
            </a:r>
            <a:r>
              <a:rPr lang="en-US" sz="2400" dirty="0">
                <a:gradFill>
                  <a:gsLst>
                    <a:gs pos="2917">
                      <a:srgbClr val="505050"/>
                    </a:gs>
                    <a:gs pos="30000">
                      <a:srgbClr val="505050"/>
                    </a:gs>
                  </a:gsLst>
                  <a:lin ang="5400000" scaled="0"/>
                </a:gradFill>
              </a:rPr>
              <a:t>IOPS increases linearly with number of index partitions and QPS</a:t>
            </a:r>
          </a:p>
        </p:txBody>
      </p:sp>
    </p:spTree>
    <p:extLst>
      <p:ext uri="{BB962C8B-B14F-4D97-AF65-F5344CB8AC3E}">
        <p14:creationId xmlns:p14="http://schemas.microsoft.com/office/powerpoint/2010/main" val="133153584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Agenda</a:t>
            </a:r>
            <a:endParaRPr lang="en-US" dirty="0"/>
          </a:p>
        </p:txBody>
      </p:sp>
      <p:sp>
        <p:nvSpPr>
          <p:cNvPr id="22" name="Rectangle 21"/>
          <p:cNvSpPr/>
          <p:nvPr/>
        </p:nvSpPr>
        <p:spPr bwMode="auto">
          <a:xfrm>
            <a:off x="268686" y="3952875"/>
            <a:ext cx="1783080" cy="274478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Introduction</a:t>
            </a:r>
            <a:endParaRPr lang="en-US" dirty="0">
              <a:solidFill>
                <a:srgbClr val="FFFFFF"/>
              </a:solidFill>
              <a:ea typeface="Segoe UI" pitchFamily="34" charset="0"/>
              <a:cs typeface="Segoe UI" pitchFamily="34" charset="0"/>
            </a:endParaRPr>
          </a:p>
        </p:txBody>
      </p:sp>
      <p:sp>
        <p:nvSpPr>
          <p:cNvPr id="27" name="Rectangle 26"/>
          <p:cNvSpPr/>
          <p:nvPr/>
        </p:nvSpPr>
        <p:spPr bwMode="auto">
          <a:xfrm>
            <a:off x="2098478" y="3952875"/>
            <a:ext cx="1783080" cy="274478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Search component basics</a:t>
            </a:r>
            <a:endParaRPr lang="en-US" dirty="0">
              <a:solidFill>
                <a:srgbClr val="FFFFFF"/>
              </a:solidFill>
              <a:ea typeface="Segoe UI" pitchFamily="34" charset="0"/>
              <a:cs typeface="Segoe UI" pitchFamily="34" charset="0"/>
            </a:endParaRPr>
          </a:p>
        </p:txBody>
      </p:sp>
      <p:sp>
        <p:nvSpPr>
          <p:cNvPr id="28" name="Rectangle 27"/>
          <p:cNvSpPr/>
          <p:nvPr/>
        </p:nvSpPr>
        <p:spPr bwMode="auto">
          <a:xfrm>
            <a:off x="5758062" y="3952875"/>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Fault tolerance</a:t>
            </a:r>
            <a:endParaRPr lang="en-US" dirty="0">
              <a:solidFill>
                <a:srgbClr val="FFFFFF"/>
              </a:solidFill>
              <a:ea typeface="Segoe UI" pitchFamily="34" charset="0"/>
              <a:cs typeface="Segoe UI" pitchFamily="34" charset="0"/>
            </a:endParaRPr>
          </a:p>
        </p:txBody>
      </p:sp>
      <p:sp>
        <p:nvSpPr>
          <p:cNvPr id="29" name="Rectangle 28"/>
          <p:cNvSpPr/>
          <p:nvPr/>
        </p:nvSpPr>
        <p:spPr bwMode="auto">
          <a:xfrm>
            <a:off x="3928270" y="2992438"/>
            <a:ext cx="1783080" cy="37052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Farm topologies</a:t>
            </a:r>
            <a:endParaRPr lang="en-US" dirty="0">
              <a:solidFill>
                <a:srgbClr val="FFFFFF"/>
              </a:solidFill>
              <a:ea typeface="Segoe UI" pitchFamily="34" charset="0"/>
              <a:cs typeface="Segoe UI" pitchFamily="34" charset="0"/>
            </a:endParaRPr>
          </a:p>
        </p:txBody>
      </p:sp>
      <p:sp>
        <p:nvSpPr>
          <p:cNvPr id="11" name="Rectangle 10"/>
          <p:cNvSpPr/>
          <p:nvPr/>
        </p:nvSpPr>
        <p:spPr bwMode="auto">
          <a:xfrm>
            <a:off x="9418638" y="3952875"/>
            <a:ext cx="182880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Conclusions</a:t>
            </a:r>
          </a:p>
          <a:p>
            <a:pPr defTabSz="932472" fontAlgn="base">
              <a:lnSpc>
                <a:spcPct val="90000"/>
              </a:lnSpc>
              <a:spcBef>
                <a:spcPct val="0"/>
              </a:spcBef>
              <a:spcAft>
                <a:spcPts val="612"/>
              </a:spcAft>
            </a:pPr>
            <a:endParaRPr lang="en-US" dirty="0">
              <a:solidFill>
                <a:srgbClr val="FFFFFF"/>
              </a:solidFill>
              <a:ea typeface="Segoe UI" pitchFamily="34" charset="0"/>
              <a:cs typeface="Segoe UI" pitchFamily="34" charset="0"/>
            </a:endParaRPr>
          </a:p>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Q&amp;A</a:t>
            </a:r>
            <a:endParaRPr lang="en-US" dirty="0">
              <a:solidFill>
                <a:srgbClr val="FFFFFF"/>
              </a:solidFill>
              <a:ea typeface="Segoe UI" pitchFamily="34" charset="0"/>
              <a:cs typeface="Segoe UI" pitchFamily="34" charset="0"/>
            </a:endParaRPr>
          </a:p>
        </p:txBody>
      </p:sp>
      <p:sp>
        <p:nvSpPr>
          <p:cNvPr id="9" name="Rectangle 8"/>
          <p:cNvSpPr/>
          <p:nvPr/>
        </p:nvSpPr>
        <p:spPr bwMode="auto">
          <a:xfrm>
            <a:off x="7587854" y="3952875"/>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solidFill>
                  <a:srgbClr val="FFFFFF"/>
                </a:solidFill>
                <a:ea typeface="Segoe UI" pitchFamily="34" charset="0"/>
                <a:cs typeface="Segoe UI" pitchFamily="34" charset="0"/>
              </a:rPr>
              <a:t>Backup &amp; restore</a:t>
            </a:r>
          </a:p>
        </p:txBody>
      </p:sp>
    </p:spTree>
    <p:extLst>
      <p:ext uri="{BB962C8B-B14F-4D97-AF65-F5344CB8AC3E}">
        <p14:creationId xmlns:p14="http://schemas.microsoft.com/office/powerpoint/2010/main" val="2560805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240373" y="1230136"/>
            <a:ext cx="11018177" cy="3426301"/>
          </a:xfrm>
          <a:prstGeom prst="rect">
            <a:avLst/>
          </a:prstGeom>
        </p:spPr>
      </p:pic>
      <p:sp>
        <p:nvSpPr>
          <p:cNvPr id="3" name="Title 2"/>
          <p:cNvSpPr>
            <a:spLocks noGrp="1"/>
          </p:cNvSpPr>
          <p:nvPr>
            <p:ph type="title"/>
          </p:nvPr>
        </p:nvSpPr>
        <p:spPr/>
        <p:txBody>
          <a:bodyPr/>
          <a:lstStyle/>
          <a:p>
            <a:r>
              <a:rPr lang="en-US" dirty="0" smtClean="0"/>
              <a:t>Small search farm (up to 10M items)</a:t>
            </a:r>
            <a:endParaRPr lang="en-US" dirty="0"/>
          </a:p>
        </p:txBody>
      </p:sp>
      <p:sp>
        <p:nvSpPr>
          <p:cNvPr id="5" name="Left-Right Arrow 4"/>
          <p:cNvSpPr/>
          <p:nvPr/>
        </p:nvSpPr>
        <p:spPr bwMode="auto">
          <a:xfrm>
            <a:off x="6406878" y="4895303"/>
            <a:ext cx="4194719" cy="1868487"/>
          </a:xfrm>
          <a:prstGeom prst="leftRightArrow">
            <a:avLst>
              <a:gd name="adj1" fmla="val 66313"/>
              <a:gd name="adj2" fmla="val 42471"/>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Resources @ 10M items</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8x CPU cores</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24 GB RAM</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800 GB disk</a:t>
            </a:r>
            <a:endParaRPr lang="en-US" sz="2000" dirty="0">
              <a:gradFill>
                <a:gsLst>
                  <a:gs pos="0">
                    <a:srgbClr val="FFFFFF"/>
                  </a:gs>
                  <a:gs pos="100000">
                    <a:srgbClr val="FFFFFF"/>
                  </a:gs>
                </a:gsLst>
                <a:lin ang="5400000" scaled="0"/>
              </a:gradFill>
            </a:endParaRPr>
          </a:p>
        </p:txBody>
      </p:sp>
      <p:sp>
        <p:nvSpPr>
          <p:cNvPr id="7" name="Left-Right Arrow 6"/>
          <p:cNvSpPr/>
          <p:nvPr/>
        </p:nvSpPr>
        <p:spPr bwMode="auto">
          <a:xfrm>
            <a:off x="1595792" y="4895303"/>
            <a:ext cx="4176464" cy="1868487"/>
          </a:xfrm>
          <a:prstGeom prst="leftRightArrow">
            <a:avLst>
              <a:gd name="adj1" fmla="val 66313"/>
              <a:gd name="adj2" fmla="val 42471"/>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Sized independently</a:t>
            </a:r>
            <a:endParaRPr lang="en-US" sz="2000" dirty="0">
              <a:gradFill>
                <a:gsLst>
                  <a:gs pos="0">
                    <a:srgbClr val="FFFFFF"/>
                  </a:gs>
                  <a:gs pos="100000">
                    <a:srgbClr val="FFFFFF"/>
                  </a:gs>
                </a:gsLst>
                <a:lin ang="5400000" scaled="0"/>
              </a:gradFill>
            </a:endParaRPr>
          </a:p>
        </p:txBody>
      </p:sp>
      <p:sp>
        <p:nvSpPr>
          <p:cNvPr id="13" name="Rounded Rectangular Callout 12"/>
          <p:cNvSpPr/>
          <p:nvPr/>
        </p:nvSpPr>
        <p:spPr bwMode="auto">
          <a:xfrm>
            <a:off x="10898756" y="1230136"/>
            <a:ext cx="1265447" cy="1224136"/>
          </a:xfrm>
          <a:prstGeom prst="wedgeRoundRectCallout">
            <a:avLst>
              <a:gd name="adj1" fmla="val -87598"/>
              <a:gd name="adj2" fmla="val 41431"/>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Separate disk</a:t>
            </a:r>
          </a:p>
          <a:p>
            <a:pPr algn="ctr" defTabSz="932472" fontAlgn="base">
              <a:spcBef>
                <a:spcPct val="0"/>
              </a:spcBef>
              <a:spcAft>
                <a:spcPct val="0"/>
              </a:spcAft>
            </a:pPr>
            <a:r>
              <a:rPr lang="en-US" sz="2000" dirty="0">
                <a:gradFill>
                  <a:gsLst>
                    <a:gs pos="0">
                      <a:srgbClr val="FFFFFF"/>
                    </a:gs>
                    <a:gs pos="100000">
                      <a:srgbClr val="FFFFFF"/>
                    </a:gs>
                  </a:gsLst>
                  <a:lin ang="5400000" scaled="0"/>
                </a:gradFill>
              </a:rPr>
              <a:t>f</a:t>
            </a:r>
            <a:r>
              <a:rPr lang="en-US" sz="2000" dirty="0" smtClean="0">
                <a:gradFill>
                  <a:gsLst>
                    <a:gs pos="0">
                      <a:srgbClr val="FFFFFF"/>
                    </a:gs>
                    <a:gs pos="100000">
                      <a:srgbClr val="FFFFFF"/>
                    </a:gs>
                  </a:gsLst>
                  <a:lin ang="5400000" scaled="0"/>
                </a:gradFill>
              </a:rPr>
              <a:t>or index</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960223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Small search topology @ WS2012</a:t>
            </a:r>
            <a:endParaRPr lang="en-US" dirty="0"/>
          </a:p>
        </p:txBody>
      </p:sp>
      <p:sp>
        <p:nvSpPr>
          <p:cNvPr id="6" name="Text Placeholder 5"/>
          <p:cNvSpPr>
            <a:spLocks noGrp="1"/>
          </p:cNvSpPr>
          <p:nvPr>
            <p:ph type="body" sz="quarter" idx="10"/>
          </p:nvPr>
        </p:nvSpPr>
        <p:spPr>
          <a:xfrm>
            <a:off x="274639" y="1212849"/>
            <a:ext cx="5486399" cy="1335750"/>
          </a:xfrm>
        </p:spPr>
        <p:txBody>
          <a:bodyPr/>
          <a:lstStyle/>
          <a:p>
            <a:pPr marL="0" indent="0">
              <a:buNone/>
            </a:pPr>
            <a:r>
              <a:rPr lang="en-US" dirty="0" smtClean="0"/>
              <a:t>Physical server</a:t>
            </a:r>
          </a:p>
          <a:p>
            <a:pPr marL="0" indent="0">
              <a:buNone/>
            </a:pPr>
            <a:endParaRPr lang="en-US" dirty="0"/>
          </a:p>
        </p:txBody>
      </p:sp>
      <p:sp>
        <p:nvSpPr>
          <p:cNvPr id="7" name="Text Placeholder 6"/>
          <p:cNvSpPr>
            <a:spLocks noGrp="1"/>
          </p:cNvSpPr>
          <p:nvPr>
            <p:ph type="body" sz="quarter" idx="11"/>
          </p:nvPr>
        </p:nvSpPr>
        <p:spPr>
          <a:xfrm>
            <a:off x="6675439" y="1212849"/>
            <a:ext cx="5486399" cy="683264"/>
          </a:xfrm>
        </p:spPr>
        <p:txBody>
          <a:bodyPr/>
          <a:lstStyle/>
          <a:p>
            <a:pPr marL="0" indent="0">
              <a:buNone/>
            </a:pPr>
            <a:r>
              <a:rPr lang="en-US" dirty="0" smtClean="0"/>
              <a:t>Virtualized</a:t>
            </a:r>
          </a:p>
        </p:txBody>
      </p:sp>
      <p:sp>
        <p:nvSpPr>
          <p:cNvPr id="13" name="TextBox 12"/>
          <p:cNvSpPr txBox="1"/>
          <p:nvPr/>
        </p:nvSpPr>
        <p:spPr>
          <a:xfrm>
            <a:off x="274638" y="5498509"/>
            <a:ext cx="11887200" cy="1188041"/>
          </a:xfrm>
          <a:prstGeom prst="rect">
            <a:avLst/>
          </a:prstGeom>
          <a:noFill/>
        </p:spPr>
        <p:txBody>
          <a:bodyPr wrap="square" lIns="182880" tIns="146304" rIns="182880" bIns="146304" rtlCol="0">
            <a:normAutofit/>
          </a:bodyPr>
          <a:lstStyle/>
          <a:p>
            <a:pPr>
              <a:lnSpc>
                <a:spcPct val="90000"/>
              </a:lnSpc>
              <a:spcAft>
                <a:spcPts val="600"/>
              </a:spcAft>
            </a:pPr>
            <a:r>
              <a:rPr lang="en-US" sz="2400" dirty="0" smtClean="0">
                <a:gradFill>
                  <a:gsLst>
                    <a:gs pos="2917">
                      <a:srgbClr val="505050"/>
                    </a:gs>
                    <a:gs pos="30000">
                      <a:srgbClr val="505050"/>
                    </a:gs>
                  </a:gsLst>
                  <a:lin ang="5400000" scaled="0"/>
                </a:gradFill>
              </a:rPr>
              <a:t>Windows Server 2012 can host all search components in one VM</a:t>
            </a:r>
          </a:p>
          <a:p>
            <a:pPr>
              <a:lnSpc>
                <a:spcPct val="90000"/>
              </a:lnSpc>
              <a:spcAft>
                <a:spcPts val="600"/>
              </a:spcAft>
            </a:pPr>
            <a:r>
              <a:rPr lang="en-US" sz="2400" dirty="0" smtClean="0">
                <a:gradFill>
                  <a:gsLst>
                    <a:gs pos="2917">
                      <a:srgbClr val="505050"/>
                    </a:gs>
                    <a:gs pos="30000">
                      <a:srgbClr val="505050"/>
                    </a:gs>
                  </a:gsLst>
                  <a:lin ang="5400000" scaled="0"/>
                </a:gradFill>
              </a:rPr>
              <a:t>The same applies for physical deployment on Windows Server 2008 R2</a:t>
            </a:r>
          </a:p>
        </p:txBody>
      </p:sp>
      <p:pic>
        <p:nvPicPr>
          <p:cNvPr id="2" name="Picture 1"/>
          <p:cNvPicPr>
            <a:picLocks noChangeAspect="1"/>
          </p:cNvPicPr>
          <p:nvPr/>
        </p:nvPicPr>
        <p:blipFill>
          <a:blip r:embed="rId3"/>
          <a:stretch>
            <a:fillRect/>
          </a:stretch>
        </p:blipFill>
        <p:spPr>
          <a:xfrm>
            <a:off x="281482" y="1942799"/>
            <a:ext cx="4849013" cy="3603961"/>
          </a:xfrm>
          <a:prstGeom prst="rect">
            <a:avLst/>
          </a:prstGeom>
        </p:spPr>
      </p:pic>
      <p:pic>
        <p:nvPicPr>
          <p:cNvPr id="4" name="Picture 3"/>
          <p:cNvPicPr>
            <a:picLocks noChangeAspect="1"/>
          </p:cNvPicPr>
          <p:nvPr/>
        </p:nvPicPr>
        <p:blipFill>
          <a:blip r:embed="rId4"/>
          <a:stretch>
            <a:fillRect/>
          </a:stretch>
        </p:blipFill>
        <p:spPr>
          <a:xfrm>
            <a:off x="6675439" y="1942799"/>
            <a:ext cx="4849013" cy="3603961"/>
          </a:xfrm>
          <a:prstGeom prst="rect">
            <a:avLst/>
          </a:prstGeom>
        </p:spPr>
      </p:pic>
    </p:spTree>
    <p:extLst>
      <p:ext uri="{BB962C8B-B14F-4D97-AF65-F5344CB8AC3E}">
        <p14:creationId xmlns:p14="http://schemas.microsoft.com/office/powerpoint/2010/main" val="841523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4940983"/>
            <a:ext cx="11887200" cy="1745568"/>
          </a:xfrm>
        </p:spPr>
        <p:txBody>
          <a:bodyPr>
            <a:normAutofit fontScale="85000" lnSpcReduction="20000"/>
          </a:bodyPr>
          <a:lstStyle/>
          <a:p>
            <a:pPr marL="0" indent="0">
              <a:buNone/>
            </a:pPr>
            <a:r>
              <a:rPr lang="en-US" dirty="0"/>
              <a:t>Windows </a:t>
            </a:r>
            <a:r>
              <a:rPr lang="en-US"/>
              <a:t>Server 2008 </a:t>
            </a:r>
            <a:r>
              <a:rPr lang="en-US" smtClean="0"/>
              <a:t>Hyper-V </a:t>
            </a:r>
            <a:r>
              <a:rPr lang="en-US" dirty="0"/>
              <a:t>supports maximum four CPU cores per VM</a:t>
            </a:r>
          </a:p>
          <a:p>
            <a:pPr marL="342900" lvl="1" indent="0">
              <a:buNone/>
            </a:pPr>
            <a:r>
              <a:rPr lang="en-US" dirty="0"/>
              <a:t>Need two VMs to get sufficient CPU resources</a:t>
            </a:r>
          </a:p>
          <a:p>
            <a:pPr marL="342900" lvl="1" indent="0">
              <a:buNone/>
            </a:pPr>
            <a:r>
              <a:rPr lang="en-US" dirty="0"/>
              <a:t>Split bulk (left) and interactive (right) processing</a:t>
            </a:r>
          </a:p>
          <a:p>
            <a:pPr marL="342900" lvl="1" indent="0">
              <a:buNone/>
            </a:pPr>
            <a:r>
              <a:rPr lang="en-US" dirty="0"/>
              <a:t>Same physical footprint as WS2012</a:t>
            </a:r>
          </a:p>
          <a:p>
            <a:pPr lvl="1"/>
            <a:endParaRPr lang="en-US" dirty="0"/>
          </a:p>
        </p:txBody>
      </p:sp>
      <p:sp>
        <p:nvSpPr>
          <p:cNvPr id="3" name="Title 2"/>
          <p:cNvSpPr>
            <a:spLocks noGrp="1"/>
          </p:cNvSpPr>
          <p:nvPr>
            <p:ph type="title"/>
          </p:nvPr>
        </p:nvSpPr>
        <p:spPr/>
        <p:txBody>
          <a:bodyPr/>
          <a:lstStyle/>
          <a:p>
            <a:r>
              <a:rPr lang="en-US" dirty="0" smtClean="0"/>
              <a:t>Small topology @ WS2008 R2 Hyper-V</a:t>
            </a:r>
            <a:endParaRPr lang="en-US" dirty="0"/>
          </a:p>
        </p:txBody>
      </p:sp>
      <p:pic>
        <p:nvPicPr>
          <p:cNvPr id="4" name="Picture 3"/>
          <p:cNvPicPr>
            <a:picLocks noChangeAspect="1"/>
          </p:cNvPicPr>
          <p:nvPr/>
        </p:nvPicPr>
        <p:blipFill>
          <a:blip r:embed="rId3"/>
          <a:stretch>
            <a:fillRect/>
          </a:stretch>
        </p:blipFill>
        <p:spPr>
          <a:xfrm>
            <a:off x="3579120" y="1337022"/>
            <a:ext cx="5280601" cy="3603961"/>
          </a:xfrm>
          <a:prstGeom prst="rect">
            <a:avLst/>
          </a:prstGeom>
        </p:spPr>
      </p:pic>
      <p:sp>
        <p:nvSpPr>
          <p:cNvPr id="5" name="Rounded Rectangular Callout 4"/>
          <p:cNvSpPr/>
          <p:nvPr/>
        </p:nvSpPr>
        <p:spPr bwMode="auto">
          <a:xfrm>
            <a:off x="9692919" y="1485603"/>
            <a:ext cx="2275155" cy="2103097"/>
          </a:xfrm>
          <a:prstGeom prst="wedgeRoundRectCallout">
            <a:avLst>
              <a:gd name="adj1" fmla="val -117222"/>
              <a:gd name="adj2" fmla="val 42179"/>
              <a:gd name="adj3" fmla="val 16667"/>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4x CPU cores</a:t>
            </a:r>
          </a:p>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16GB RAM</a:t>
            </a:r>
          </a:p>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500GB disk</a:t>
            </a:r>
            <a:endParaRPr lang="en-US" sz="2800" dirty="0">
              <a:gradFill>
                <a:gsLst>
                  <a:gs pos="0">
                    <a:srgbClr val="FFFFFF"/>
                  </a:gs>
                  <a:gs pos="100000">
                    <a:srgbClr val="FFFFFF"/>
                  </a:gs>
                </a:gsLst>
                <a:lin ang="5400000" scaled="0"/>
              </a:gradFill>
            </a:endParaRPr>
          </a:p>
        </p:txBody>
      </p:sp>
      <p:sp>
        <p:nvSpPr>
          <p:cNvPr id="7" name="Rounded Rectangular Callout 6"/>
          <p:cNvSpPr/>
          <p:nvPr/>
        </p:nvSpPr>
        <p:spPr bwMode="auto">
          <a:xfrm>
            <a:off x="287889" y="1485603"/>
            <a:ext cx="2275155" cy="2103097"/>
          </a:xfrm>
          <a:prstGeom prst="wedgeRoundRectCallout">
            <a:avLst>
              <a:gd name="adj1" fmla="val 114592"/>
              <a:gd name="adj2" fmla="val 42178"/>
              <a:gd name="adj3" fmla="val 16667"/>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4x CPU cores</a:t>
            </a:r>
          </a:p>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8GB RAM</a:t>
            </a:r>
          </a:p>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300GB disk</a:t>
            </a:r>
            <a:endParaRPr lang="en-US" sz="2800" dirty="0">
              <a:gradFill>
                <a:gsLst>
                  <a:gs pos="0">
                    <a:srgbClr val="FFFFFF"/>
                  </a:gs>
                  <a:gs pos="100000">
                    <a:srgbClr val="FFFFFF"/>
                  </a:gs>
                </a:gsLst>
                <a:lin ang="5400000" scaled="0"/>
              </a:gradFill>
            </a:endParaRPr>
          </a:p>
        </p:txBody>
      </p:sp>
      <p:pic>
        <p:nvPicPr>
          <p:cNvPr id="2" name="Picture 7"/>
          <p:cNvPicPr>
            <a:picLocks noChangeAspect="1"/>
          </p:cNvPicPr>
          <p:nvPr/>
        </p:nvPicPr>
        <p:blipFill>
          <a:blip r:embed="rId4"/>
          <a:stretch>
            <a:fillRect/>
          </a:stretch>
        </p:blipFill>
        <p:spPr>
          <a:xfrm>
            <a:off x="9216017" y="3588700"/>
            <a:ext cx="863175" cy="1078650"/>
          </a:xfrm>
          <a:prstGeom prst="rect">
            <a:avLst/>
          </a:prstGeom>
        </p:spPr>
      </p:pic>
    </p:spTree>
    <p:extLst>
      <p:ext uri="{BB962C8B-B14F-4D97-AF65-F5344CB8AC3E}">
        <p14:creationId xmlns:p14="http://schemas.microsoft.com/office/powerpoint/2010/main" val="17029308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Fault </a:t>
            </a:r>
            <a:r>
              <a:rPr lang="en-US"/>
              <a:t>tolerant small </a:t>
            </a:r>
            <a:r>
              <a:rPr lang="en-US" smtClean="0"/>
              <a:t>search </a:t>
            </a:r>
            <a:r>
              <a:rPr lang="en-US" dirty="0"/>
              <a:t>topology</a:t>
            </a:r>
          </a:p>
        </p:txBody>
      </p:sp>
      <p:pic>
        <p:nvPicPr>
          <p:cNvPr id="4" name="Picture 3"/>
          <p:cNvPicPr>
            <a:picLocks noChangeAspect="1"/>
          </p:cNvPicPr>
          <p:nvPr/>
        </p:nvPicPr>
        <p:blipFill>
          <a:blip r:embed="rId3"/>
          <a:stretch>
            <a:fillRect/>
          </a:stretch>
        </p:blipFill>
        <p:spPr>
          <a:xfrm>
            <a:off x="252537" y="2117477"/>
            <a:ext cx="5279041" cy="3612481"/>
          </a:xfrm>
          <a:prstGeom prst="rect">
            <a:avLst/>
          </a:prstGeom>
        </p:spPr>
      </p:pic>
      <p:pic>
        <p:nvPicPr>
          <p:cNvPr id="5" name="Picture 4"/>
          <p:cNvPicPr>
            <a:picLocks noChangeAspect="1"/>
          </p:cNvPicPr>
          <p:nvPr/>
        </p:nvPicPr>
        <p:blipFill>
          <a:blip r:embed="rId4"/>
          <a:stretch>
            <a:fillRect/>
          </a:stretch>
        </p:blipFill>
        <p:spPr>
          <a:xfrm>
            <a:off x="252536" y="2117476"/>
            <a:ext cx="5279041" cy="3612481"/>
          </a:xfrm>
          <a:prstGeom prst="rect">
            <a:avLst/>
          </a:prstGeom>
        </p:spPr>
      </p:pic>
      <p:pic>
        <p:nvPicPr>
          <p:cNvPr id="7" name="Picture 6"/>
          <p:cNvPicPr>
            <a:picLocks noChangeAspect="1"/>
          </p:cNvPicPr>
          <p:nvPr/>
        </p:nvPicPr>
        <p:blipFill>
          <a:blip r:embed="rId4"/>
          <a:stretch>
            <a:fillRect/>
          </a:stretch>
        </p:blipFill>
        <p:spPr>
          <a:xfrm>
            <a:off x="6723063" y="2117477"/>
            <a:ext cx="5279041" cy="3612481"/>
          </a:xfrm>
          <a:prstGeom prst="rect">
            <a:avLst/>
          </a:prstGeom>
        </p:spPr>
      </p:pic>
      <p:pic>
        <p:nvPicPr>
          <p:cNvPr id="2" name="Picture 1"/>
          <p:cNvPicPr>
            <a:picLocks noChangeAspect="1"/>
          </p:cNvPicPr>
          <p:nvPr/>
        </p:nvPicPr>
        <p:blipFill>
          <a:blip r:embed="rId5"/>
          <a:stretch>
            <a:fillRect/>
          </a:stretch>
        </p:blipFill>
        <p:spPr>
          <a:xfrm>
            <a:off x="5695732" y="3222945"/>
            <a:ext cx="863175" cy="1078650"/>
          </a:xfrm>
          <a:prstGeom prst="rect">
            <a:avLst/>
          </a:prstGeom>
        </p:spPr>
      </p:pic>
      <p:sp>
        <p:nvSpPr>
          <p:cNvPr id="8" name="TextBox 7"/>
          <p:cNvSpPr txBox="1"/>
          <p:nvPr/>
        </p:nvSpPr>
        <p:spPr>
          <a:xfrm>
            <a:off x="274638" y="5783263"/>
            <a:ext cx="11887200" cy="903287"/>
          </a:xfrm>
          <a:prstGeom prst="rect">
            <a:avLst/>
          </a:prstGeom>
          <a:noFill/>
        </p:spPr>
        <p:txBody>
          <a:bodyPr wrap="square" lIns="182880" tIns="146304" rIns="182880" bIns="146304" rtlCol="0">
            <a:normAutofit/>
          </a:bodyPr>
          <a:lstStyle/>
          <a:p>
            <a:pPr>
              <a:lnSpc>
                <a:spcPct val="90000"/>
              </a:lnSpc>
              <a:spcAft>
                <a:spcPts val="600"/>
              </a:spcAft>
            </a:pPr>
            <a:r>
              <a:rPr lang="en-US" sz="2400" dirty="0" smtClean="0">
                <a:gradFill>
                  <a:gsLst>
                    <a:gs pos="2917">
                      <a:srgbClr val="505050"/>
                    </a:gs>
                    <a:gs pos="30000">
                      <a:srgbClr val="505050"/>
                    </a:gs>
                  </a:gsLst>
                  <a:lin ang="5400000" scaled="0"/>
                </a:gradFill>
              </a:rPr>
              <a:t>SQL must also be redundant (covered on later slide)</a:t>
            </a:r>
          </a:p>
        </p:txBody>
      </p:sp>
    </p:spTree>
    <p:extLst>
      <p:ext uri="{BB962C8B-B14F-4D97-AF65-F5344CB8AC3E}">
        <p14:creationId xmlns:p14="http://schemas.microsoft.com/office/powerpoint/2010/main" val="35571535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When </a:t>
            </a:r>
            <a:r>
              <a:rPr lang="en-US"/>
              <a:t>You Leave you should be able to …</a:t>
            </a:r>
            <a:endParaRPr lang="en-US" dirty="0"/>
          </a:p>
        </p:txBody>
      </p:sp>
      <p:sp>
        <p:nvSpPr>
          <p:cNvPr id="2" name="Text Placeholder 1"/>
          <p:cNvSpPr>
            <a:spLocks noGrp="1"/>
          </p:cNvSpPr>
          <p:nvPr>
            <p:ph type="body" sz="quarter" idx="10"/>
          </p:nvPr>
        </p:nvSpPr>
        <p:spPr>
          <a:xfrm>
            <a:off x="274638" y="1212850"/>
            <a:ext cx="7315200" cy="5473700"/>
          </a:xfrm>
        </p:spPr>
        <p:txBody>
          <a:bodyPr>
            <a:normAutofit fontScale="92500" lnSpcReduction="10000"/>
          </a:bodyPr>
          <a:lstStyle/>
          <a:p>
            <a:r>
              <a:rPr lang="en-US" dirty="0" smtClean="0"/>
              <a:t>…understand </a:t>
            </a:r>
            <a:r>
              <a:rPr lang="en-US" dirty="0"/>
              <a:t>SharePoint search components</a:t>
            </a:r>
          </a:p>
          <a:p>
            <a:endParaRPr lang="en-US" dirty="0" smtClean="0"/>
          </a:p>
          <a:p>
            <a:r>
              <a:rPr lang="en-US" dirty="0" smtClean="0"/>
              <a:t>…perform </a:t>
            </a:r>
            <a:r>
              <a:rPr lang="en-US" dirty="0"/>
              <a:t>capacity planning</a:t>
            </a:r>
          </a:p>
          <a:p>
            <a:endParaRPr lang="en-US" dirty="0" smtClean="0"/>
          </a:p>
          <a:p>
            <a:r>
              <a:rPr lang="en-US" dirty="0" smtClean="0"/>
              <a:t>…plan </a:t>
            </a:r>
            <a:r>
              <a:rPr lang="en-US" dirty="0"/>
              <a:t>for high availability and fault tolerance</a:t>
            </a:r>
          </a:p>
          <a:p>
            <a:endParaRPr lang="en-US" dirty="0" smtClean="0"/>
          </a:p>
          <a:p>
            <a:r>
              <a:rPr lang="en-US" dirty="0" smtClean="0"/>
              <a:t>…utilize </a:t>
            </a:r>
            <a:r>
              <a:rPr lang="en-US" dirty="0"/>
              <a:t>backup and restore for </a:t>
            </a:r>
            <a:r>
              <a:rPr lang="en-US" dirty="0" smtClean="0"/>
              <a:t>deployment staging</a:t>
            </a:r>
            <a:endParaRPr lang="en-US" dirty="0"/>
          </a:p>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3192" y="1847379"/>
            <a:ext cx="4490708" cy="4195117"/>
          </a:xfrm>
          <a:prstGeom prst="rect">
            <a:avLst/>
          </a:prstGeom>
        </p:spPr>
      </p:pic>
    </p:spTree>
    <p:extLst>
      <p:ext uri="{BB962C8B-B14F-4D97-AF65-F5344CB8AC3E}">
        <p14:creationId xmlns:p14="http://schemas.microsoft.com/office/powerpoint/2010/main" val="205193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77463146"/>
              </p:ext>
            </p:extLst>
          </p:nvPr>
        </p:nvGraphicFramePr>
        <p:xfrm>
          <a:off x="5772150" y="1212849"/>
          <a:ext cx="6381752" cy="5403611"/>
        </p:xfrm>
        <a:graphic>
          <a:graphicData uri="http://schemas.openxmlformats.org/drawingml/2006/table">
            <a:tbl>
              <a:tblPr firstRow="1" bandRow="1">
                <a:tableStyleId>{5C22544A-7EE6-4342-B048-85BDC9FD1C3A}</a:tableStyleId>
              </a:tblPr>
              <a:tblGrid>
                <a:gridCol w="1451916"/>
                <a:gridCol w="1371585"/>
                <a:gridCol w="1737341"/>
                <a:gridCol w="1820910"/>
              </a:tblGrid>
              <a:tr h="1007396">
                <a:tc>
                  <a:txBody>
                    <a:bodyPr/>
                    <a:lstStyle/>
                    <a:p>
                      <a:pPr algn="ctr"/>
                      <a:r>
                        <a:rPr lang="en-US" sz="2400" dirty="0" smtClean="0"/>
                        <a:t>Disk</a:t>
                      </a:r>
                    </a:p>
                    <a:p>
                      <a:pPr algn="ctr"/>
                      <a:r>
                        <a:rPr lang="en-US" sz="2400" dirty="0" smtClean="0"/>
                        <a:t>IOPS</a:t>
                      </a:r>
                      <a:endParaRPr lang="en-US" sz="2400" dirty="0"/>
                    </a:p>
                  </a:txBody>
                  <a:tcPr/>
                </a:tc>
                <a:tc>
                  <a:txBody>
                    <a:bodyPr/>
                    <a:lstStyle/>
                    <a:p>
                      <a:pPr algn="ctr"/>
                      <a:r>
                        <a:rPr lang="en-US" sz="2400" dirty="0" smtClean="0"/>
                        <a:t>Disk</a:t>
                      </a:r>
                    </a:p>
                    <a:p>
                      <a:pPr algn="ctr"/>
                      <a:r>
                        <a:rPr lang="en-US" sz="2400" dirty="0" smtClean="0"/>
                        <a:t>size </a:t>
                      </a:r>
                      <a:endParaRPr lang="en-US" sz="2400" dirty="0"/>
                    </a:p>
                  </a:txBody>
                  <a:tcPr/>
                </a:tc>
                <a:tc>
                  <a:txBody>
                    <a:bodyPr/>
                    <a:lstStyle/>
                    <a:p>
                      <a:pPr algn="ctr"/>
                      <a:r>
                        <a:rPr lang="en-US" sz="2400" dirty="0" smtClean="0"/>
                        <a:t>10M</a:t>
                      </a:r>
                    </a:p>
                    <a:p>
                      <a:pPr algn="ctr"/>
                      <a:r>
                        <a:rPr lang="en-US" sz="2400" dirty="0" smtClean="0"/>
                        <a:t>items</a:t>
                      </a:r>
                      <a:endParaRPr lang="en-US" sz="2400" dirty="0"/>
                    </a:p>
                  </a:txBody>
                  <a:tcPr/>
                </a:tc>
                <a:tc>
                  <a:txBody>
                    <a:bodyPr/>
                    <a:lstStyle/>
                    <a:p>
                      <a:pPr algn="ctr"/>
                      <a:r>
                        <a:rPr lang="en-US" sz="2400" dirty="0" smtClean="0"/>
                        <a:t>100M items</a:t>
                      </a:r>
                      <a:endParaRPr lang="en-US" sz="2400" dirty="0"/>
                    </a:p>
                  </a:txBody>
                  <a:tcPr/>
                </a:tc>
              </a:tr>
              <a:tr h="1169936">
                <a:tc>
                  <a:txBody>
                    <a:bodyPr/>
                    <a:lstStyle/>
                    <a:p>
                      <a:r>
                        <a:rPr lang="en-US" sz="2400" dirty="0" smtClean="0"/>
                        <a:t>Medium/</a:t>
                      </a:r>
                    </a:p>
                    <a:p>
                      <a:r>
                        <a:rPr lang="en-US" sz="2400" dirty="0" smtClean="0"/>
                        <a:t>high</a:t>
                      </a:r>
                      <a:endParaRPr lang="en-US" sz="2400" dirty="0"/>
                    </a:p>
                  </a:txBody>
                  <a:tcPr/>
                </a:tc>
                <a:tc>
                  <a:txBody>
                    <a:bodyPr/>
                    <a:lstStyle/>
                    <a:p>
                      <a:r>
                        <a:rPr lang="en-US" sz="2400" dirty="0" smtClean="0"/>
                        <a:t>Medium</a:t>
                      </a:r>
                      <a:endParaRPr lang="en-US" sz="2400" dirty="0"/>
                    </a:p>
                  </a:txBody>
                  <a:tcPr/>
                </a:tc>
                <a:tc>
                  <a:txBody>
                    <a:bodyPr/>
                    <a:lstStyle/>
                    <a:p>
                      <a:r>
                        <a:rPr lang="en-US" sz="2400" dirty="0" smtClean="0"/>
                        <a:t>15GB data</a:t>
                      </a:r>
                    </a:p>
                    <a:p>
                      <a:r>
                        <a:rPr lang="en-US" sz="2400" dirty="0" smtClean="0"/>
                        <a:t>2GB log</a:t>
                      </a:r>
                      <a:endParaRPr lang="en-US" sz="2400" dirty="0"/>
                    </a:p>
                  </a:txBody>
                  <a:tcPr/>
                </a:tc>
                <a:tc>
                  <a:txBody>
                    <a:bodyPr/>
                    <a:lstStyle/>
                    <a:p>
                      <a:r>
                        <a:rPr lang="en-US" sz="2400" baseline="0" dirty="0" smtClean="0"/>
                        <a:t>110GB data</a:t>
                      </a:r>
                    </a:p>
                    <a:p>
                      <a:r>
                        <a:rPr lang="en-US" sz="2400" baseline="0" dirty="0" smtClean="0"/>
                        <a:t>50GB log</a:t>
                      </a:r>
                      <a:endParaRPr lang="en-US" sz="2400" dirty="0"/>
                    </a:p>
                  </a:txBody>
                  <a:tcPr/>
                </a:tc>
              </a:tr>
              <a:tr h="1095555">
                <a:tc>
                  <a:txBody>
                    <a:bodyPr/>
                    <a:lstStyle/>
                    <a:p>
                      <a:r>
                        <a:rPr lang="en-US" sz="2400" dirty="0" smtClean="0"/>
                        <a:t>Medium</a:t>
                      </a:r>
                      <a:endParaRPr lang="en-US" sz="2400" dirty="0"/>
                    </a:p>
                  </a:txBody>
                  <a:tcPr/>
                </a:tc>
                <a:tc>
                  <a:txBody>
                    <a:bodyPr/>
                    <a:lstStyle/>
                    <a:p>
                      <a:r>
                        <a:rPr lang="en-US" sz="2400" dirty="0" smtClean="0"/>
                        <a:t>Medium</a:t>
                      </a:r>
                      <a:endParaRPr lang="en-US" sz="2400" dirty="0"/>
                    </a:p>
                  </a:txBody>
                  <a:tcPr/>
                </a:tc>
                <a:tc>
                  <a:txBody>
                    <a:bodyPr/>
                    <a:lstStyle/>
                    <a:p>
                      <a:r>
                        <a:rPr lang="en-US" sz="2400" dirty="0" smtClean="0"/>
                        <a:t>10GB data</a:t>
                      </a:r>
                    </a:p>
                    <a:p>
                      <a:r>
                        <a:rPr lang="en-US" sz="2400" dirty="0" smtClean="0"/>
                        <a:t>0.1GB log</a:t>
                      </a:r>
                      <a:endParaRPr lang="en-US" sz="2400" dirty="0"/>
                    </a:p>
                  </a:txBody>
                  <a:tcPr/>
                </a:tc>
                <a:tc>
                  <a:txBody>
                    <a:bodyPr/>
                    <a:lstStyle/>
                    <a:p>
                      <a:r>
                        <a:rPr lang="en-US" sz="2400" baseline="0" dirty="0" smtClean="0"/>
                        <a:t>80GB data</a:t>
                      </a:r>
                    </a:p>
                    <a:p>
                      <a:r>
                        <a:rPr lang="en-US" sz="2400" baseline="0" dirty="0" smtClean="0"/>
                        <a:t>5GB log</a:t>
                      </a:r>
                      <a:endParaRPr lang="en-US" sz="2400" dirty="0" smtClean="0"/>
                    </a:p>
                  </a:txBody>
                  <a:tcPr/>
                </a:tc>
              </a:tr>
              <a:tr h="1095555">
                <a:tc>
                  <a:txBody>
                    <a:bodyPr/>
                    <a:lstStyle/>
                    <a:p>
                      <a:r>
                        <a:rPr lang="en-US" sz="2400" dirty="0" smtClean="0"/>
                        <a:t>Medium</a:t>
                      </a:r>
                      <a:endParaRPr lang="en-US" sz="2400" dirty="0"/>
                    </a:p>
                  </a:txBody>
                  <a:tcPr/>
                </a:tc>
                <a:tc>
                  <a:txBody>
                    <a:bodyPr/>
                    <a:lstStyle/>
                    <a:p>
                      <a:r>
                        <a:rPr lang="en-US" sz="2400" dirty="0" smtClean="0"/>
                        <a:t>Medium</a:t>
                      </a:r>
                      <a:endParaRPr lang="en-US" sz="2400" dirty="0"/>
                    </a:p>
                  </a:txBody>
                  <a:tcPr/>
                </a:tc>
                <a:tc>
                  <a:txBody>
                    <a:bodyPr/>
                    <a:lstStyle/>
                    <a:p>
                      <a:r>
                        <a:rPr lang="en-US" sz="2400" dirty="0" smtClean="0"/>
                        <a:t>Usage dependent</a:t>
                      </a:r>
                      <a:endParaRPr lang="en-US" sz="2400" dirty="0"/>
                    </a:p>
                  </a:txBody>
                  <a:tcPr/>
                </a:tc>
                <a:tc>
                  <a:txBody>
                    <a:bodyPr/>
                    <a:lstStyle/>
                    <a:p>
                      <a:r>
                        <a:rPr lang="en-US" sz="2400" dirty="0" smtClean="0"/>
                        <a:t>Usage dependent</a:t>
                      </a:r>
                      <a:endParaRPr lang="en-US" sz="2400" dirty="0"/>
                    </a:p>
                  </a:txBody>
                  <a:tcPr/>
                </a:tc>
              </a:tr>
              <a:tr h="1035169">
                <a:tc>
                  <a:txBody>
                    <a:bodyPr/>
                    <a:lstStyle/>
                    <a:p>
                      <a:r>
                        <a:rPr lang="en-US" sz="2400" dirty="0" smtClean="0"/>
                        <a:t>Low</a:t>
                      </a:r>
                      <a:endParaRPr lang="en-US" sz="2400" dirty="0"/>
                    </a:p>
                  </a:txBody>
                  <a:tcPr/>
                </a:tc>
                <a:tc>
                  <a:txBody>
                    <a:bodyPr/>
                    <a:lstStyle/>
                    <a:p>
                      <a:r>
                        <a:rPr lang="en-US" sz="2400" dirty="0" smtClean="0"/>
                        <a:t>Low</a:t>
                      </a:r>
                      <a:endParaRPr lang="en-US" sz="2400" dirty="0"/>
                    </a:p>
                  </a:txBody>
                  <a:tcPr/>
                </a:tc>
                <a:tc>
                  <a:txBody>
                    <a:bodyPr/>
                    <a:lstStyle/>
                    <a:p>
                      <a:r>
                        <a:rPr lang="en-US" sz="2400" dirty="0" smtClean="0"/>
                        <a:t>0.4GB data</a:t>
                      </a:r>
                    </a:p>
                    <a:p>
                      <a:r>
                        <a:rPr lang="en-US" sz="2400" dirty="0" smtClean="0"/>
                        <a:t>1GB log</a:t>
                      </a:r>
                      <a:endParaRPr lang="en-US" sz="2400" dirty="0"/>
                    </a:p>
                  </a:txBody>
                  <a:tcPr/>
                </a:tc>
                <a:tc>
                  <a:txBody>
                    <a:bodyPr/>
                    <a:lstStyle/>
                    <a:p>
                      <a:r>
                        <a:rPr lang="en-US" sz="2400" dirty="0" smtClean="0"/>
                        <a:t>1</a:t>
                      </a:r>
                      <a:r>
                        <a:rPr lang="en-US" sz="2400" baseline="0" dirty="0" smtClean="0"/>
                        <a:t>GB data</a:t>
                      </a:r>
                    </a:p>
                    <a:p>
                      <a:r>
                        <a:rPr lang="en-US" sz="2400" baseline="0" dirty="0" smtClean="0"/>
                        <a:t>2GB log</a:t>
                      </a:r>
                      <a:endParaRPr lang="en-US" sz="2400" dirty="0" smtClean="0"/>
                    </a:p>
                  </a:txBody>
                  <a:tcPr/>
                </a:tc>
              </a:tr>
            </a:tbl>
          </a:graphicData>
        </a:graphic>
      </p:graphicFrame>
      <p:sp>
        <p:nvSpPr>
          <p:cNvPr id="2" name="Title 1"/>
          <p:cNvSpPr>
            <a:spLocks noGrp="1"/>
          </p:cNvSpPr>
          <p:nvPr>
            <p:ph type="title"/>
          </p:nvPr>
        </p:nvSpPr>
        <p:spPr/>
        <p:txBody>
          <a:bodyPr/>
          <a:lstStyle/>
          <a:p>
            <a:r>
              <a:rPr lang="en-US" dirty="0" smtClean="0"/>
              <a:t>Database sizing and load</a:t>
            </a:r>
            <a:endParaRPr lang="en-US" dirty="0"/>
          </a:p>
        </p:txBody>
      </p:sp>
      <p:graphicFrame>
        <p:nvGraphicFramePr>
          <p:cNvPr id="4" name="Table 4"/>
          <p:cNvGraphicFramePr>
            <a:graphicFrameLocks noGrp="1"/>
          </p:cNvGraphicFramePr>
          <p:nvPr>
            <p:extLst>
              <p:ext uri="{D42A27DB-BD31-4B8C-83A1-F6EECF244321}">
                <p14:modId xmlns:p14="http://schemas.microsoft.com/office/powerpoint/2010/main" val="3744032420"/>
              </p:ext>
            </p:extLst>
          </p:nvPr>
        </p:nvGraphicFramePr>
        <p:xfrm>
          <a:off x="274639" y="1212851"/>
          <a:ext cx="5486400" cy="5400001"/>
        </p:xfrm>
        <a:graphic>
          <a:graphicData uri="http://schemas.openxmlformats.org/drawingml/2006/table">
            <a:tbl>
              <a:tblPr firstRow="1" bandRow="1">
                <a:tableStyleId>{5C22544A-7EE6-4342-B048-85BDC9FD1C3A}</a:tableStyleId>
              </a:tblPr>
              <a:tblGrid>
                <a:gridCol w="1463087"/>
                <a:gridCol w="4023313"/>
              </a:tblGrid>
              <a:tr h="998042">
                <a:tc>
                  <a:txBody>
                    <a:bodyPr/>
                    <a:lstStyle/>
                    <a:p>
                      <a:pPr algn="ctr"/>
                      <a:r>
                        <a:rPr lang="en-US" sz="2400" dirty="0" smtClean="0"/>
                        <a:t>Database</a:t>
                      </a:r>
                      <a:endParaRPr lang="en-US" sz="2400" dirty="0"/>
                    </a:p>
                  </a:txBody>
                  <a:tcPr marL="0" marR="0"/>
                </a:tc>
                <a:tc>
                  <a:txBody>
                    <a:bodyPr/>
                    <a:lstStyle/>
                    <a:p>
                      <a:pPr algn="ctr"/>
                      <a:r>
                        <a:rPr lang="en-US" sz="2400" dirty="0" smtClean="0"/>
                        <a:t>Scaling</a:t>
                      </a:r>
                      <a:endParaRPr lang="en-US" sz="2400" dirty="0"/>
                    </a:p>
                  </a:txBody>
                  <a:tcPr marL="0" marR="0"/>
                </a:tc>
              </a:tr>
              <a:tr h="1172201">
                <a:tc>
                  <a:txBody>
                    <a:bodyPr/>
                    <a:lstStyle/>
                    <a:p>
                      <a:r>
                        <a:rPr lang="en-US" sz="2400" dirty="0" smtClean="0"/>
                        <a:t>Crawl</a:t>
                      </a:r>
                      <a:endParaRPr lang="en-US" sz="2400" dirty="0"/>
                    </a:p>
                  </a:txBody>
                  <a:tcPr/>
                </a:tc>
                <a:tc>
                  <a:txBody>
                    <a:bodyPr/>
                    <a:lstStyle/>
                    <a:p>
                      <a:r>
                        <a:rPr lang="en-US" sz="2400" dirty="0" smtClean="0"/>
                        <a:t>One DB per 20M items</a:t>
                      </a:r>
                    </a:p>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SQL IOPS: 10 per 1 DPS</a:t>
                      </a:r>
                    </a:p>
                  </a:txBody>
                  <a:tcPr/>
                </a:tc>
              </a:tr>
              <a:tr h="1097473">
                <a:tc>
                  <a:txBody>
                    <a:bodyPr/>
                    <a:lstStyle/>
                    <a:p>
                      <a:r>
                        <a:rPr lang="en-US" sz="2400" dirty="0" smtClean="0"/>
                        <a:t>Link</a:t>
                      </a:r>
                      <a:endParaRPr lang="en-US" sz="2400" dirty="0"/>
                    </a:p>
                  </a:txBody>
                  <a:tcPr/>
                </a:tc>
                <a:tc>
                  <a:txBody>
                    <a:bodyPr/>
                    <a:lstStyle/>
                    <a:p>
                      <a:r>
                        <a:rPr lang="en-US" sz="2400" dirty="0" smtClean="0"/>
                        <a:t>One DB per 60M items</a:t>
                      </a:r>
                    </a:p>
                    <a:p>
                      <a:r>
                        <a:rPr lang="en-US" sz="2400" dirty="0" smtClean="0"/>
                        <a:t>SQL IOPS: 10</a:t>
                      </a:r>
                      <a:r>
                        <a:rPr lang="en-US" sz="2400" baseline="0" dirty="0" smtClean="0"/>
                        <a:t> per </a:t>
                      </a:r>
                      <a:r>
                        <a:rPr lang="en-US" sz="2400" dirty="0" smtClean="0"/>
                        <a:t>1M items</a:t>
                      </a:r>
                    </a:p>
                  </a:txBody>
                  <a:tcPr/>
                </a:tc>
              </a:tr>
              <a:tr h="1097473">
                <a:tc>
                  <a:txBody>
                    <a:bodyPr/>
                    <a:lstStyle/>
                    <a:p>
                      <a:r>
                        <a:rPr lang="en-US" sz="2400" dirty="0" smtClean="0"/>
                        <a:t>Analytics</a:t>
                      </a:r>
                      <a:endParaRPr lang="en-US" sz="2400" dirty="0"/>
                    </a:p>
                  </a:txBody>
                  <a:tcPr/>
                </a:tc>
                <a:tc>
                  <a:txBody>
                    <a:bodyPr/>
                    <a:lstStyle/>
                    <a:p>
                      <a:r>
                        <a:rPr lang="en-US" sz="2400" dirty="0" smtClean="0"/>
                        <a:t>Split when reaching</a:t>
                      </a:r>
                    </a:p>
                    <a:p>
                      <a:r>
                        <a:rPr lang="en-US" sz="2400" dirty="0" smtClean="0"/>
                        <a:t>100-300GB</a:t>
                      </a:r>
                      <a:endParaRPr lang="en-US" sz="2400" dirty="0"/>
                    </a:p>
                  </a:txBody>
                  <a:tcPr/>
                </a:tc>
              </a:tr>
              <a:tr h="1034812">
                <a:tc>
                  <a:txBody>
                    <a:bodyPr/>
                    <a:lstStyle/>
                    <a:p>
                      <a:r>
                        <a:rPr lang="en-US" sz="2400" dirty="0" smtClean="0"/>
                        <a:t>Search admin</a:t>
                      </a:r>
                      <a:endParaRPr lang="en-US" sz="2400" dirty="0"/>
                    </a:p>
                  </a:txBody>
                  <a:tcPr/>
                </a:tc>
                <a:tc>
                  <a:txBody>
                    <a:bodyPr/>
                    <a:lstStyle/>
                    <a:p>
                      <a:r>
                        <a:rPr lang="en-US" sz="2400" dirty="0" smtClean="0"/>
                        <a:t>One DB</a:t>
                      </a:r>
                      <a:endParaRPr lang="en-US" sz="2400" dirty="0"/>
                    </a:p>
                  </a:txBody>
                  <a:tcPr/>
                </a:tc>
              </a:tr>
            </a:tbl>
          </a:graphicData>
        </a:graphic>
      </p:graphicFrame>
      <p:sp>
        <p:nvSpPr>
          <p:cNvPr id="3" name="TextBox 2"/>
          <p:cNvSpPr txBox="1"/>
          <p:nvPr/>
        </p:nvSpPr>
        <p:spPr>
          <a:xfrm>
            <a:off x="8595651" y="571214"/>
            <a:ext cx="3558249" cy="641635"/>
          </a:xfrm>
          <a:prstGeom prst="rect">
            <a:avLst/>
          </a:prstGeom>
          <a:noFill/>
        </p:spPr>
        <p:txBody>
          <a:bodyPr wrap="square" lIns="182880" tIns="146304" rIns="182880" bIns="146304" rtlCol="0" anchor="b">
            <a:spAutoFit/>
          </a:bodyPr>
          <a:lstStyle/>
          <a:p>
            <a:pPr algn="ctr">
              <a:lnSpc>
                <a:spcPct val="90000"/>
              </a:lnSpc>
              <a:spcAft>
                <a:spcPts val="600"/>
              </a:spcAft>
            </a:pPr>
            <a:r>
              <a:rPr lang="en-US" sz="2400" b="1" dirty="0" smtClean="0">
                <a:solidFill>
                  <a:srgbClr val="F26522"/>
                </a:solidFill>
              </a:rPr>
              <a:t>Examples</a:t>
            </a:r>
          </a:p>
        </p:txBody>
      </p:sp>
    </p:spTree>
    <p:extLst>
      <p:ext uri="{BB962C8B-B14F-4D97-AF65-F5344CB8AC3E}">
        <p14:creationId xmlns:p14="http://schemas.microsoft.com/office/powerpoint/2010/main" val="19717244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Scaling </a:t>
            </a:r>
            <a:r>
              <a:rPr lang="en-US"/>
              <a:t>from small </a:t>
            </a:r>
            <a:r>
              <a:rPr lang="en-US" smtClean="0"/>
              <a:t>to </a:t>
            </a:r>
            <a:r>
              <a:rPr lang="en-US"/>
              <a:t>medium </a:t>
            </a:r>
            <a:r>
              <a:rPr lang="en-US" smtClean="0"/>
              <a:t>search </a:t>
            </a:r>
            <a:r>
              <a:rPr lang="en-US" dirty="0"/>
              <a:t>topology</a:t>
            </a:r>
          </a:p>
        </p:txBody>
      </p:sp>
      <p:graphicFrame>
        <p:nvGraphicFramePr>
          <p:cNvPr id="6" name="Table 2"/>
          <p:cNvGraphicFramePr>
            <a:graphicFrameLocks noGrp="1"/>
          </p:cNvGraphicFramePr>
          <p:nvPr>
            <p:extLst>
              <p:ext uri="{D42A27DB-BD31-4B8C-83A1-F6EECF244321}">
                <p14:modId xmlns:p14="http://schemas.microsoft.com/office/powerpoint/2010/main" val="741133636"/>
              </p:ext>
            </p:extLst>
          </p:nvPr>
        </p:nvGraphicFramePr>
        <p:xfrm>
          <a:off x="274640" y="1212849"/>
          <a:ext cx="11887198" cy="5495148"/>
        </p:xfrm>
        <a:graphic>
          <a:graphicData uri="http://schemas.openxmlformats.org/drawingml/2006/table">
            <a:tbl>
              <a:tblPr firstRow="1" bandRow="1">
                <a:tableStyleId>{5C22544A-7EE6-4342-B048-85BDC9FD1C3A}</a:tableStyleId>
              </a:tblPr>
              <a:tblGrid>
                <a:gridCol w="2542508"/>
                <a:gridCol w="1979557"/>
                <a:gridCol w="3012370"/>
                <a:gridCol w="4352763"/>
              </a:tblGrid>
              <a:tr h="1069716">
                <a:tc>
                  <a:txBody>
                    <a:bodyPr/>
                    <a:lstStyle/>
                    <a:p>
                      <a:endParaRPr lang="en-US" sz="2400" dirty="0"/>
                    </a:p>
                  </a:txBody>
                  <a:tcPr/>
                </a:tc>
                <a:tc>
                  <a:txBody>
                    <a:bodyPr/>
                    <a:lstStyle/>
                    <a:p>
                      <a:r>
                        <a:rPr lang="en-US" sz="2400" dirty="0" smtClean="0"/>
                        <a:t>Small</a:t>
                      </a:r>
                      <a:endParaRPr lang="en-US" sz="2400" dirty="0"/>
                    </a:p>
                  </a:txBody>
                  <a:tcPr/>
                </a:tc>
                <a:tc>
                  <a:txBody>
                    <a:bodyPr/>
                    <a:lstStyle/>
                    <a:p>
                      <a:r>
                        <a:rPr lang="en-US" sz="2400" dirty="0" smtClean="0"/>
                        <a:t>Medium</a:t>
                      </a:r>
                      <a:endParaRPr lang="en-US" sz="2400" dirty="0"/>
                    </a:p>
                  </a:txBody>
                  <a:tcPr/>
                </a:tc>
                <a:tc>
                  <a:txBody>
                    <a:bodyPr/>
                    <a:lstStyle/>
                    <a:p>
                      <a:r>
                        <a:rPr lang="en-US" sz="2400" dirty="0" smtClean="0"/>
                        <a:t>Impact</a:t>
                      </a:r>
                      <a:endParaRPr lang="en-US" sz="2400" dirty="0"/>
                    </a:p>
                  </a:txBody>
                  <a:tcPr/>
                </a:tc>
              </a:tr>
              <a:tr h="2264554">
                <a:tc>
                  <a:txBody>
                    <a:bodyPr/>
                    <a:lstStyle/>
                    <a:p>
                      <a:r>
                        <a:rPr lang="en-US" sz="2400" dirty="0" smtClean="0"/>
                        <a:t>Indexed items</a:t>
                      </a:r>
                      <a:endParaRPr lang="en-US" sz="2400" dirty="0"/>
                    </a:p>
                  </a:txBody>
                  <a:tcPr/>
                </a:tc>
                <a:tc>
                  <a:txBody>
                    <a:bodyPr/>
                    <a:lstStyle/>
                    <a:p>
                      <a:r>
                        <a:rPr lang="en-US" sz="2400" dirty="0" smtClean="0"/>
                        <a:t>10M</a:t>
                      </a:r>
                      <a:endParaRPr lang="en-US" sz="2400" dirty="0"/>
                    </a:p>
                  </a:txBody>
                  <a:tcPr/>
                </a:tc>
                <a:tc>
                  <a:txBody>
                    <a:bodyPr/>
                    <a:lstStyle/>
                    <a:p>
                      <a:r>
                        <a:rPr lang="en-US" sz="2400" dirty="0" smtClean="0"/>
                        <a:t>40M</a:t>
                      </a:r>
                      <a:endParaRPr lang="en-US" sz="2400" dirty="0"/>
                    </a:p>
                  </a:txBody>
                  <a:tcPr/>
                </a:tc>
                <a:tc>
                  <a:txBody>
                    <a:bodyPr/>
                    <a:lstStyle/>
                    <a:p>
                      <a:r>
                        <a:rPr lang="en-US" sz="2400" dirty="0" smtClean="0"/>
                        <a:t>Index:</a:t>
                      </a:r>
                      <a:r>
                        <a:rPr lang="en-US" sz="2400" baseline="0" dirty="0" smtClean="0"/>
                        <a:t> </a:t>
                      </a:r>
                      <a:r>
                        <a:rPr lang="en-US" sz="2400" dirty="0" smtClean="0"/>
                        <a:t>Increase from 1x to 4x index partitions</a:t>
                      </a:r>
                    </a:p>
                    <a:p>
                      <a:endParaRPr lang="en-US" sz="2400" dirty="0" smtClean="0"/>
                    </a:p>
                    <a:p>
                      <a:r>
                        <a:rPr lang="en-US" sz="2400" dirty="0" smtClean="0"/>
                        <a:t>Crawl: Need 2</a:t>
                      </a:r>
                      <a:r>
                        <a:rPr lang="en-US" sz="2400" baseline="30000" dirty="0" smtClean="0"/>
                        <a:t>nd</a:t>
                      </a:r>
                      <a:r>
                        <a:rPr lang="en-US" sz="2400" dirty="0" smtClean="0"/>
                        <a:t> crawl DB</a:t>
                      </a:r>
                    </a:p>
                    <a:p>
                      <a:endParaRPr lang="en-US" sz="2400" dirty="0" smtClean="0"/>
                    </a:p>
                    <a:p>
                      <a:r>
                        <a:rPr lang="en-US" sz="2400" dirty="0" smtClean="0"/>
                        <a:t>APC: More</a:t>
                      </a:r>
                      <a:r>
                        <a:rPr lang="en-US" sz="2400" baseline="0" dirty="0" smtClean="0"/>
                        <a:t> resources</a:t>
                      </a:r>
                      <a:endParaRPr lang="en-US" sz="2400" dirty="0"/>
                    </a:p>
                  </a:txBody>
                  <a:tcPr/>
                </a:tc>
              </a:tr>
              <a:tr h="1069716">
                <a:tc>
                  <a:txBody>
                    <a:bodyPr/>
                    <a:lstStyle/>
                    <a:p>
                      <a:r>
                        <a:rPr lang="en-US" sz="2400" dirty="0" smtClean="0"/>
                        <a:t>QPS</a:t>
                      </a:r>
                      <a:endParaRPr lang="en-US" sz="2400" dirty="0"/>
                    </a:p>
                  </a:txBody>
                  <a:tcPr/>
                </a:tc>
                <a:tc>
                  <a:txBody>
                    <a:bodyPr/>
                    <a:lstStyle/>
                    <a:p>
                      <a:r>
                        <a:rPr lang="en-US" sz="2400" dirty="0" smtClean="0"/>
                        <a:t>10 QPS</a:t>
                      </a:r>
                      <a:endParaRPr lang="en-US" sz="2400" dirty="0"/>
                    </a:p>
                  </a:txBody>
                  <a:tcPr/>
                </a:tc>
                <a:tc>
                  <a:txBody>
                    <a:bodyPr/>
                    <a:lstStyle/>
                    <a:p>
                      <a:r>
                        <a:rPr lang="en-US" sz="2400" dirty="0" smtClean="0"/>
                        <a:t>10</a:t>
                      </a:r>
                      <a:r>
                        <a:rPr lang="en-US" sz="2400" baseline="0" dirty="0" smtClean="0"/>
                        <a:t> QPS</a:t>
                      </a:r>
                      <a:endParaRPr lang="en-US" sz="2400" dirty="0"/>
                    </a:p>
                  </a:txBody>
                  <a:tcPr/>
                </a:tc>
                <a:tc>
                  <a:txBody>
                    <a:bodyPr/>
                    <a:lstStyle/>
                    <a:p>
                      <a:r>
                        <a:rPr lang="en-US" sz="2400" dirty="0" smtClean="0"/>
                        <a:t>No change</a:t>
                      </a:r>
                      <a:endParaRPr lang="en-US" sz="2400" dirty="0"/>
                    </a:p>
                  </a:txBody>
                  <a:tcPr/>
                </a:tc>
              </a:tr>
              <a:tr h="1069716">
                <a:tc>
                  <a:txBody>
                    <a:bodyPr/>
                    <a:lstStyle/>
                    <a:p>
                      <a:r>
                        <a:rPr lang="en-US" sz="2400" dirty="0" smtClean="0"/>
                        <a:t>DPS</a:t>
                      </a:r>
                      <a:endParaRPr lang="en-US" sz="2400" dirty="0"/>
                    </a:p>
                  </a:txBody>
                  <a:tcPr/>
                </a:tc>
                <a:tc>
                  <a:txBody>
                    <a:bodyPr/>
                    <a:lstStyle/>
                    <a:p>
                      <a:r>
                        <a:rPr lang="en-US" sz="2400" dirty="0" smtClean="0"/>
                        <a:t>50 DPS</a:t>
                      </a:r>
                      <a:endParaRPr lang="en-US" sz="2400" dirty="0"/>
                    </a:p>
                  </a:txBody>
                  <a:tcPr/>
                </a:tc>
                <a:tc>
                  <a:txBody>
                    <a:bodyPr/>
                    <a:lstStyle/>
                    <a:p>
                      <a:r>
                        <a:rPr lang="en-US" sz="2400" dirty="0" smtClean="0"/>
                        <a:t>100 DPS</a:t>
                      </a:r>
                      <a:endParaRPr lang="en-US" sz="2400" dirty="0"/>
                    </a:p>
                  </a:txBody>
                  <a:tcPr/>
                </a:tc>
                <a:tc>
                  <a:txBody>
                    <a:bodyPr/>
                    <a:lstStyle/>
                    <a:p>
                      <a:r>
                        <a:rPr lang="en-US" sz="2400" dirty="0" smtClean="0"/>
                        <a:t>CPC: More</a:t>
                      </a:r>
                      <a:r>
                        <a:rPr lang="en-US" sz="2400" baseline="0" dirty="0" smtClean="0"/>
                        <a:t> resources</a:t>
                      </a:r>
                    </a:p>
                    <a:p>
                      <a:endParaRPr lang="en-US" sz="2400" baseline="0" dirty="0" smtClean="0"/>
                    </a:p>
                  </a:txBody>
                  <a:tcPr/>
                </a:tc>
              </a:tr>
            </a:tbl>
          </a:graphicData>
        </a:graphic>
      </p:graphicFrame>
    </p:spTree>
    <p:extLst>
      <p:ext uri="{BB962C8B-B14F-4D97-AF65-F5344CB8AC3E}">
        <p14:creationId xmlns:p14="http://schemas.microsoft.com/office/powerpoint/2010/main" val="244792833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p:cNvGrpSpPr/>
          <p:nvPr/>
        </p:nvGrpSpPr>
        <p:grpSpPr>
          <a:xfrm>
            <a:off x="3954378" y="1625054"/>
            <a:ext cx="7070023" cy="1871414"/>
            <a:chOff x="3954378" y="1625054"/>
            <a:chExt cx="7070023" cy="1871414"/>
          </a:xfrm>
        </p:grpSpPr>
        <p:grpSp>
          <p:nvGrpSpPr>
            <p:cNvPr id="53" name="Group 52"/>
            <p:cNvGrpSpPr/>
            <p:nvPr/>
          </p:nvGrpSpPr>
          <p:grpSpPr>
            <a:xfrm>
              <a:off x="7601082" y="1625054"/>
              <a:ext cx="3423319" cy="1871414"/>
              <a:chOff x="274639" y="1625054"/>
              <a:chExt cx="3423319" cy="1871414"/>
            </a:xfrm>
          </p:grpSpPr>
          <p:sp>
            <p:nvSpPr>
              <p:cNvPr id="54" name="Rounded Rectangle 53"/>
              <p:cNvSpPr/>
              <p:nvPr/>
            </p:nvSpPr>
            <p:spPr bwMode="auto">
              <a:xfrm>
                <a:off x="274639" y="1625054"/>
                <a:ext cx="3423319" cy="1871414"/>
              </a:xfrm>
              <a:prstGeom prst="roundRect">
                <a:avLst>
                  <a:gd name="adj" fmla="val 11031"/>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55" name="Rounded Rectangle 54"/>
              <p:cNvSpPr/>
              <p:nvPr/>
            </p:nvSpPr>
            <p:spPr bwMode="auto">
              <a:xfrm>
                <a:off x="427039"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56" name="Rounded Rectangle 55"/>
              <p:cNvSpPr/>
              <p:nvPr/>
            </p:nvSpPr>
            <p:spPr bwMode="auto">
              <a:xfrm>
                <a:off x="2050158"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grpSp>
          <p:nvGrpSpPr>
            <p:cNvPr id="57" name="Group 56"/>
            <p:cNvGrpSpPr/>
            <p:nvPr/>
          </p:nvGrpSpPr>
          <p:grpSpPr>
            <a:xfrm>
              <a:off x="3954378" y="1625054"/>
              <a:ext cx="3423319" cy="1871414"/>
              <a:chOff x="274639" y="1625054"/>
              <a:chExt cx="3423319" cy="1871414"/>
            </a:xfrm>
          </p:grpSpPr>
          <p:sp>
            <p:nvSpPr>
              <p:cNvPr id="58" name="Rounded Rectangle 57"/>
              <p:cNvSpPr/>
              <p:nvPr/>
            </p:nvSpPr>
            <p:spPr bwMode="auto">
              <a:xfrm>
                <a:off x="274639" y="1625054"/>
                <a:ext cx="3423319" cy="1871414"/>
              </a:xfrm>
              <a:prstGeom prst="roundRect">
                <a:avLst>
                  <a:gd name="adj" fmla="val 11031"/>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59" name="Rounded Rectangle 58"/>
              <p:cNvSpPr/>
              <p:nvPr/>
            </p:nvSpPr>
            <p:spPr bwMode="auto">
              <a:xfrm>
                <a:off x="427039"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60" name="Rounded Rectangle 59"/>
              <p:cNvSpPr/>
              <p:nvPr/>
            </p:nvSpPr>
            <p:spPr bwMode="auto">
              <a:xfrm>
                <a:off x="2050158"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grpSp>
      <p:grpSp>
        <p:nvGrpSpPr>
          <p:cNvPr id="52" name="Group 51"/>
          <p:cNvGrpSpPr/>
          <p:nvPr/>
        </p:nvGrpSpPr>
        <p:grpSpPr>
          <a:xfrm>
            <a:off x="274639" y="1625054"/>
            <a:ext cx="3423319" cy="1871414"/>
            <a:chOff x="274639" y="1625054"/>
            <a:chExt cx="3423319" cy="1871414"/>
          </a:xfrm>
        </p:grpSpPr>
        <p:sp>
          <p:nvSpPr>
            <p:cNvPr id="23" name="Rounded Rectangle 22"/>
            <p:cNvSpPr/>
            <p:nvPr/>
          </p:nvSpPr>
          <p:spPr bwMode="auto">
            <a:xfrm>
              <a:off x="274639" y="1625054"/>
              <a:ext cx="3423319" cy="1871414"/>
            </a:xfrm>
            <a:prstGeom prst="roundRect">
              <a:avLst>
                <a:gd name="adj" fmla="val 11031"/>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26" name="Rounded Rectangle 25"/>
            <p:cNvSpPr/>
            <p:nvPr/>
          </p:nvSpPr>
          <p:spPr bwMode="auto">
            <a:xfrm>
              <a:off x="427039"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6" name="Rounded Rectangle 35"/>
            <p:cNvSpPr/>
            <p:nvPr/>
          </p:nvSpPr>
          <p:spPr bwMode="auto">
            <a:xfrm>
              <a:off x="2050158"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sp>
        <p:nvSpPr>
          <p:cNvPr id="3" name="Title 2"/>
          <p:cNvSpPr>
            <a:spLocks noGrp="1"/>
          </p:cNvSpPr>
          <p:nvPr>
            <p:ph type="title"/>
          </p:nvPr>
        </p:nvSpPr>
        <p:spPr/>
        <p:txBody>
          <a:bodyPr>
            <a:normAutofit fontScale="90000"/>
          </a:bodyPr>
          <a:lstStyle/>
          <a:p>
            <a:r>
              <a:rPr lang="en-US" dirty="0"/>
              <a:t>Scaling </a:t>
            </a:r>
            <a:r>
              <a:rPr lang="en-US"/>
              <a:t>from small </a:t>
            </a:r>
            <a:r>
              <a:rPr lang="en-US" smtClean="0"/>
              <a:t>to </a:t>
            </a:r>
            <a:r>
              <a:rPr lang="en-US"/>
              <a:t>medium </a:t>
            </a:r>
            <a:r>
              <a:rPr lang="en-US" smtClean="0"/>
              <a:t>search </a:t>
            </a:r>
            <a:r>
              <a:rPr lang="en-US" dirty="0"/>
              <a:t>topology</a:t>
            </a:r>
          </a:p>
        </p:txBody>
      </p:sp>
      <p:grpSp>
        <p:nvGrpSpPr>
          <p:cNvPr id="70" name="Group 69"/>
          <p:cNvGrpSpPr/>
          <p:nvPr/>
        </p:nvGrpSpPr>
        <p:grpSpPr>
          <a:xfrm>
            <a:off x="529607" y="1912292"/>
            <a:ext cx="583682" cy="1285479"/>
            <a:chOff x="529607" y="1912292"/>
            <a:chExt cx="583682" cy="1285479"/>
          </a:xfrm>
        </p:grpSpPr>
        <p:sp>
          <p:nvSpPr>
            <p:cNvPr id="28" name="Rounded Rectangle 27"/>
            <p:cNvSpPr/>
            <p:nvPr/>
          </p:nvSpPr>
          <p:spPr bwMode="auto">
            <a:xfrm>
              <a:off x="529607" y="1912292"/>
              <a:ext cx="576064" cy="576064"/>
            </a:xfrm>
            <a:prstGeom prst="round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err="1" smtClean="0">
                  <a:gradFill>
                    <a:gsLst>
                      <a:gs pos="0">
                        <a:srgbClr val="FFFFFF"/>
                      </a:gs>
                      <a:gs pos="100000">
                        <a:srgbClr val="FFFFFF"/>
                      </a:gs>
                    </a:gsLst>
                    <a:lin ang="5400000" scaled="0"/>
                  </a:gradFill>
                </a:rPr>
                <a:t>Adm</a:t>
              </a:r>
              <a:endParaRPr lang="en-US" sz="1600" dirty="0">
                <a:gradFill>
                  <a:gsLst>
                    <a:gs pos="0">
                      <a:srgbClr val="FFFFFF"/>
                    </a:gs>
                    <a:gs pos="100000">
                      <a:srgbClr val="FFFFFF"/>
                    </a:gs>
                  </a:gsLst>
                  <a:lin ang="5400000" scaled="0"/>
                </a:gradFill>
              </a:endParaRPr>
            </a:p>
          </p:txBody>
        </p:sp>
        <p:sp>
          <p:nvSpPr>
            <p:cNvPr id="34" name="Rounded Rectangle 33"/>
            <p:cNvSpPr/>
            <p:nvPr/>
          </p:nvSpPr>
          <p:spPr bwMode="auto">
            <a:xfrm>
              <a:off x="537225" y="2621707"/>
              <a:ext cx="576064" cy="576064"/>
            </a:xfrm>
            <a:prstGeom prst="roundRect">
              <a:avLst/>
            </a:prstGeom>
            <a:solidFill>
              <a:srgbClr val="92D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Crawl</a:t>
              </a:r>
              <a:endParaRPr lang="en-US" sz="1600" dirty="0">
                <a:gradFill>
                  <a:gsLst>
                    <a:gs pos="0">
                      <a:srgbClr val="FFFFFF"/>
                    </a:gs>
                    <a:gs pos="100000">
                      <a:srgbClr val="FFFFFF"/>
                    </a:gs>
                  </a:gsLst>
                  <a:lin ang="5400000" scaled="0"/>
                </a:gradFill>
              </a:endParaRPr>
            </a:p>
          </p:txBody>
        </p:sp>
      </p:grpSp>
      <p:grpSp>
        <p:nvGrpSpPr>
          <p:cNvPr id="4" name="Group 3"/>
          <p:cNvGrpSpPr/>
          <p:nvPr/>
        </p:nvGrpSpPr>
        <p:grpSpPr>
          <a:xfrm>
            <a:off x="5858197" y="1912292"/>
            <a:ext cx="4248472" cy="576064"/>
            <a:chOff x="5858197" y="1912292"/>
            <a:chExt cx="4248472" cy="576064"/>
          </a:xfrm>
        </p:grpSpPr>
        <p:sp>
          <p:nvSpPr>
            <p:cNvPr id="62" name="Rounded Rectangle 61"/>
            <p:cNvSpPr/>
            <p:nvPr/>
          </p:nvSpPr>
          <p:spPr bwMode="auto">
            <a:xfrm>
              <a:off x="5858197" y="1912292"/>
              <a:ext cx="576064" cy="576064"/>
            </a:xfrm>
            <a:prstGeom prst="round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63" name="Rounded Rectangle 62"/>
            <p:cNvSpPr/>
            <p:nvPr/>
          </p:nvSpPr>
          <p:spPr bwMode="auto">
            <a:xfrm>
              <a:off x="7874421" y="1912292"/>
              <a:ext cx="576064" cy="576064"/>
            </a:xfrm>
            <a:prstGeom prst="round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64" name="Rounded Rectangle 63"/>
            <p:cNvSpPr/>
            <p:nvPr/>
          </p:nvSpPr>
          <p:spPr bwMode="auto">
            <a:xfrm>
              <a:off x="9530605" y="1912292"/>
              <a:ext cx="576064" cy="576064"/>
            </a:xfrm>
            <a:prstGeom prst="round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grpSp>
      <p:grpSp>
        <p:nvGrpSpPr>
          <p:cNvPr id="2" name="Group 1"/>
          <p:cNvGrpSpPr/>
          <p:nvPr/>
        </p:nvGrpSpPr>
        <p:grpSpPr>
          <a:xfrm>
            <a:off x="4228690" y="1912292"/>
            <a:ext cx="1269467" cy="576064"/>
            <a:chOff x="4228690" y="1912292"/>
            <a:chExt cx="1269467" cy="576064"/>
          </a:xfrm>
        </p:grpSpPr>
        <p:sp>
          <p:nvSpPr>
            <p:cNvPr id="37" name="Rounded Rectangle 36"/>
            <p:cNvSpPr/>
            <p:nvPr/>
          </p:nvSpPr>
          <p:spPr bwMode="auto">
            <a:xfrm>
              <a:off x="4228690" y="1912292"/>
              <a:ext cx="576064" cy="576064"/>
            </a:xfrm>
            <a:prstGeom prst="round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65" name="Rounded Rectangle 64"/>
            <p:cNvSpPr/>
            <p:nvPr/>
          </p:nvSpPr>
          <p:spPr bwMode="auto">
            <a:xfrm>
              <a:off x="4922093" y="1912292"/>
              <a:ext cx="576064" cy="576064"/>
            </a:xfrm>
            <a:prstGeom prst="round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QPC</a:t>
              </a:r>
              <a:endParaRPr lang="en-US" sz="1600" dirty="0">
                <a:gradFill>
                  <a:gsLst>
                    <a:gs pos="0">
                      <a:srgbClr val="FFFFFF"/>
                    </a:gs>
                    <a:gs pos="100000">
                      <a:srgbClr val="FFFFFF"/>
                    </a:gs>
                  </a:gsLst>
                  <a:lin ang="5400000" scaled="0"/>
                </a:gradFill>
              </a:endParaRPr>
            </a:p>
          </p:txBody>
        </p:sp>
      </p:grpSp>
      <p:sp>
        <p:nvSpPr>
          <p:cNvPr id="33" name="Rounded Rectangle 32"/>
          <p:cNvSpPr/>
          <p:nvPr/>
        </p:nvSpPr>
        <p:spPr bwMode="auto">
          <a:xfrm>
            <a:off x="1228273" y="1912292"/>
            <a:ext cx="576064" cy="5760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CPC</a:t>
            </a:r>
            <a:endParaRPr lang="en-US" sz="1600" dirty="0">
              <a:gradFill>
                <a:gsLst>
                  <a:gs pos="0">
                    <a:srgbClr val="FFFFFF"/>
                  </a:gs>
                  <a:gs pos="100000">
                    <a:srgbClr val="FFFFFF"/>
                  </a:gs>
                </a:gsLst>
                <a:lin ang="5400000" scaled="0"/>
              </a:gradFill>
            </a:endParaRPr>
          </a:p>
        </p:txBody>
      </p:sp>
      <p:sp>
        <p:nvSpPr>
          <p:cNvPr id="67" name="Rounded Rectangle 66"/>
          <p:cNvSpPr/>
          <p:nvPr/>
        </p:nvSpPr>
        <p:spPr bwMode="auto">
          <a:xfrm>
            <a:off x="2833861" y="1913086"/>
            <a:ext cx="576064" cy="5760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CPC</a:t>
            </a:r>
            <a:endParaRPr lang="en-US" sz="1600" dirty="0">
              <a:gradFill>
                <a:gsLst>
                  <a:gs pos="0">
                    <a:srgbClr val="FFFFFF"/>
                  </a:gs>
                  <a:gs pos="100000">
                    <a:srgbClr val="FFFFFF"/>
                  </a:gs>
                </a:gsLst>
                <a:lin ang="5400000" scaled="0"/>
              </a:gradFill>
            </a:endParaRPr>
          </a:p>
        </p:txBody>
      </p:sp>
      <p:sp>
        <p:nvSpPr>
          <p:cNvPr id="68" name="Rounded Rectangle 67"/>
          <p:cNvSpPr/>
          <p:nvPr/>
        </p:nvSpPr>
        <p:spPr bwMode="auto">
          <a:xfrm>
            <a:off x="2841479" y="2622501"/>
            <a:ext cx="576064" cy="576064"/>
          </a:xfrm>
          <a:prstGeom prst="round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APC</a:t>
            </a:r>
            <a:endParaRPr lang="en-US" sz="1600" dirty="0">
              <a:gradFill>
                <a:gsLst>
                  <a:gs pos="0">
                    <a:srgbClr val="FFFFFF"/>
                  </a:gs>
                  <a:gs pos="100000">
                    <a:srgbClr val="FFFFFF"/>
                  </a:gs>
                </a:gsLst>
                <a:lin ang="5400000" scaled="0"/>
              </a:gradFill>
            </a:endParaRPr>
          </a:p>
        </p:txBody>
      </p:sp>
      <p:grpSp>
        <p:nvGrpSpPr>
          <p:cNvPr id="97" name="Group 96"/>
          <p:cNvGrpSpPr/>
          <p:nvPr/>
        </p:nvGrpSpPr>
        <p:grpSpPr>
          <a:xfrm>
            <a:off x="274639" y="3857874"/>
            <a:ext cx="10749762" cy="1871414"/>
            <a:chOff x="274639" y="3857874"/>
            <a:chExt cx="10749762" cy="1871414"/>
          </a:xfrm>
        </p:grpSpPr>
        <p:grpSp>
          <p:nvGrpSpPr>
            <p:cNvPr id="71" name="Group 70"/>
            <p:cNvGrpSpPr/>
            <p:nvPr/>
          </p:nvGrpSpPr>
          <p:grpSpPr>
            <a:xfrm>
              <a:off x="3954378" y="3857874"/>
              <a:ext cx="7070023" cy="1871414"/>
              <a:chOff x="3954378" y="1625054"/>
              <a:chExt cx="7070023" cy="1871414"/>
            </a:xfrm>
          </p:grpSpPr>
          <p:grpSp>
            <p:nvGrpSpPr>
              <p:cNvPr id="72" name="Group 71"/>
              <p:cNvGrpSpPr/>
              <p:nvPr/>
            </p:nvGrpSpPr>
            <p:grpSpPr>
              <a:xfrm>
                <a:off x="7601082" y="1625054"/>
                <a:ext cx="3423319" cy="1871414"/>
                <a:chOff x="274639" y="1625054"/>
                <a:chExt cx="3423319" cy="1871414"/>
              </a:xfrm>
            </p:grpSpPr>
            <p:sp>
              <p:nvSpPr>
                <p:cNvPr id="77" name="Rounded Rectangle 76"/>
                <p:cNvSpPr/>
                <p:nvPr/>
              </p:nvSpPr>
              <p:spPr bwMode="auto">
                <a:xfrm>
                  <a:off x="274639" y="1625054"/>
                  <a:ext cx="3423319" cy="1871414"/>
                </a:xfrm>
                <a:prstGeom prst="roundRect">
                  <a:avLst>
                    <a:gd name="adj" fmla="val 11031"/>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78" name="Rounded Rectangle 77"/>
                <p:cNvSpPr/>
                <p:nvPr/>
              </p:nvSpPr>
              <p:spPr bwMode="auto">
                <a:xfrm>
                  <a:off x="427039"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79" name="Rounded Rectangle 78"/>
                <p:cNvSpPr/>
                <p:nvPr/>
              </p:nvSpPr>
              <p:spPr bwMode="auto">
                <a:xfrm>
                  <a:off x="2050158"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grpSp>
            <p:nvGrpSpPr>
              <p:cNvPr id="73" name="Group 72"/>
              <p:cNvGrpSpPr/>
              <p:nvPr/>
            </p:nvGrpSpPr>
            <p:grpSpPr>
              <a:xfrm>
                <a:off x="3954378" y="1625054"/>
                <a:ext cx="3423319" cy="1871414"/>
                <a:chOff x="274639" y="1625054"/>
                <a:chExt cx="3423319" cy="1871414"/>
              </a:xfrm>
            </p:grpSpPr>
            <p:sp>
              <p:nvSpPr>
                <p:cNvPr id="74" name="Rounded Rectangle 73"/>
                <p:cNvSpPr/>
                <p:nvPr/>
              </p:nvSpPr>
              <p:spPr bwMode="auto">
                <a:xfrm>
                  <a:off x="274639" y="1625054"/>
                  <a:ext cx="3423319" cy="1871414"/>
                </a:xfrm>
                <a:prstGeom prst="roundRect">
                  <a:avLst>
                    <a:gd name="adj" fmla="val 11031"/>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75" name="Rounded Rectangle 74"/>
                <p:cNvSpPr/>
                <p:nvPr/>
              </p:nvSpPr>
              <p:spPr bwMode="auto">
                <a:xfrm>
                  <a:off x="427039"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76" name="Rounded Rectangle 75"/>
                <p:cNvSpPr/>
                <p:nvPr/>
              </p:nvSpPr>
              <p:spPr bwMode="auto">
                <a:xfrm>
                  <a:off x="2050158"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grpSp>
        <p:grpSp>
          <p:nvGrpSpPr>
            <p:cNvPr id="80" name="Group 79"/>
            <p:cNvGrpSpPr/>
            <p:nvPr/>
          </p:nvGrpSpPr>
          <p:grpSpPr>
            <a:xfrm>
              <a:off x="274639" y="3857874"/>
              <a:ext cx="3423319" cy="1871414"/>
              <a:chOff x="274639" y="1625054"/>
              <a:chExt cx="3423319" cy="1871414"/>
            </a:xfrm>
          </p:grpSpPr>
          <p:sp>
            <p:nvSpPr>
              <p:cNvPr id="81" name="Rounded Rectangle 80"/>
              <p:cNvSpPr/>
              <p:nvPr/>
            </p:nvSpPr>
            <p:spPr bwMode="auto">
              <a:xfrm>
                <a:off x="274639" y="1625054"/>
                <a:ext cx="3423319" cy="1871414"/>
              </a:xfrm>
              <a:prstGeom prst="roundRect">
                <a:avLst>
                  <a:gd name="adj" fmla="val 11031"/>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82" name="Rounded Rectangle 81"/>
              <p:cNvSpPr/>
              <p:nvPr/>
            </p:nvSpPr>
            <p:spPr bwMode="auto">
              <a:xfrm>
                <a:off x="427039"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83" name="Rounded Rectangle 82"/>
              <p:cNvSpPr/>
              <p:nvPr/>
            </p:nvSpPr>
            <p:spPr bwMode="auto">
              <a:xfrm>
                <a:off x="2050158" y="1777454"/>
                <a:ext cx="1470719" cy="1574998"/>
              </a:xfrm>
              <a:prstGeom prst="roundRect">
                <a:avLst>
                  <a:gd name="adj" fmla="val 13645"/>
                </a:avLst>
              </a:prstGeom>
              <a:solidFill>
                <a:schemeClr val="accent4">
                  <a:alpha val="20000"/>
                </a:schemeClr>
              </a:solid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grpSp>
          <p:nvGrpSpPr>
            <p:cNvPr id="84" name="Group 83"/>
            <p:cNvGrpSpPr/>
            <p:nvPr/>
          </p:nvGrpSpPr>
          <p:grpSpPr>
            <a:xfrm>
              <a:off x="529607" y="4145112"/>
              <a:ext cx="583682" cy="1285479"/>
              <a:chOff x="529607" y="1912292"/>
              <a:chExt cx="583682" cy="1285479"/>
            </a:xfrm>
          </p:grpSpPr>
          <p:sp>
            <p:nvSpPr>
              <p:cNvPr id="85" name="Rounded Rectangle 84"/>
              <p:cNvSpPr/>
              <p:nvPr/>
            </p:nvSpPr>
            <p:spPr bwMode="auto">
              <a:xfrm>
                <a:off x="529607" y="1912292"/>
                <a:ext cx="576064" cy="576064"/>
              </a:xfrm>
              <a:prstGeom prst="round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err="1" smtClean="0">
                    <a:gradFill>
                      <a:gsLst>
                        <a:gs pos="0">
                          <a:srgbClr val="FFFFFF"/>
                        </a:gs>
                        <a:gs pos="100000">
                          <a:srgbClr val="FFFFFF"/>
                        </a:gs>
                      </a:gsLst>
                      <a:lin ang="5400000" scaled="0"/>
                    </a:gradFill>
                  </a:rPr>
                  <a:t>Adm</a:t>
                </a:r>
                <a:endParaRPr lang="en-US" sz="1600" dirty="0">
                  <a:gradFill>
                    <a:gsLst>
                      <a:gs pos="0">
                        <a:srgbClr val="FFFFFF"/>
                      </a:gs>
                      <a:gs pos="100000">
                        <a:srgbClr val="FFFFFF"/>
                      </a:gs>
                    </a:gsLst>
                    <a:lin ang="5400000" scaled="0"/>
                  </a:gradFill>
                </a:endParaRPr>
              </a:p>
            </p:txBody>
          </p:sp>
          <p:sp>
            <p:nvSpPr>
              <p:cNvPr id="86" name="Rounded Rectangle 85"/>
              <p:cNvSpPr/>
              <p:nvPr/>
            </p:nvSpPr>
            <p:spPr bwMode="auto">
              <a:xfrm>
                <a:off x="537225" y="2621707"/>
                <a:ext cx="576064" cy="576064"/>
              </a:xfrm>
              <a:prstGeom prst="roundRect">
                <a:avLst/>
              </a:prstGeom>
              <a:solidFill>
                <a:srgbClr val="92D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Crawl</a:t>
                </a:r>
                <a:endParaRPr lang="en-US" sz="1600" dirty="0">
                  <a:gradFill>
                    <a:gsLst>
                      <a:gs pos="0">
                        <a:srgbClr val="FFFFFF"/>
                      </a:gs>
                      <a:gs pos="100000">
                        <a:srgbClr val="FFFFFF"/>
                      </a:gs>
                    </a:gsLst>
                    <a:lin ang="5400000" scaled="0"/>
                  </a:gradFill>
                </a:endParaRPr>
              </a:p>
            </p:txBody>
          </p:sp>
        </p:grpSp>
        <p:grpSp>
          <p:nvGrpSpPr>
            <p:cNvPr id="87" name="Group 86"/>
            <p:cNvGrpSpPr/>
            <p:nvPr/>
          </p:nvGrpSpPr>
          <p:grpSpPr>
            <a:xfrm>
              <a:off x="4228690" y="4145112"/>
              <a:ext cx="5877979" cy="576064"/>
              <a:chOff x="4228690" y="1912292"/>
              <a:chExt cx="5877979" cy="576064"/>
            </a:xfrm>
          </p:grpSpPr>
          <p:sp>
            <p:nvSpPr>
              <p:cNvPr id="88" name="Rounded Rectangle 87"/>
              <p:cNvSpPr/>
              <p:nvPr/>
            </p:nvSpPr>
            <p:spPr bwMode="auto">
              <a:xfrm>
                <a:off x="4228690" y="1912292"/>
                <a:ext cx="576064" cy="576064"/>
              </a:xfrm>
              <a:prstGeom prst="round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89" name="Rounded Rectangle 88"/>
              <p:cNvSpPr/>
              <p:nvPr/>
            </p:nvSpPr>
            <p:spPr bwMode="auto">
              <a:xfrm>
                <a:off x="5858197" y="1912292"/>
                <a:ext cx="576064" cy="576064"/>
              </a:xfrm>
              <a:prstGeom prst="round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90" name="Rounded Rectangle 89"/>
              <p:cNvSpPr/>
              <p:nvPr/>
            </p:nvSpPr>
            <p:spPr bwMode="auto">
              <a:xfrm>
                <a:off x="7874421" y="1912292"/>
                <a:ext cx="576064" cy="576064"/>
              </a:xfrm>
              <a:prstGeom prst="round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91" name="Rounded Rectangle 90"/>
              <p:cNvSpPr/>
              <p:nvPr/>
            </p:nvSpPr>
            <p:spPr bwMode="auto">
              <a:xfrm>
                <a:off x="9530605" y="1912292"/>
                <a:ext cx="576064" cy="576064"/>
              </a:xfrm>
              <a:prstGeom prst="round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grpSp>
        <p:sp>
          <p:nvSpPr>
            <p:cNvPr id="92" name="Rounded Rectangle 91"/>
            <p:cNvSpPr/>
            <p:nvPr/>
          </p:nvSpPr>
          <p:spPr bwMode="auto">
            <a:xfrm>
              <a:off x="8556012" y="4145112"/>
              <a:ext cx="576065" cy="576064"/>
            </a:xfrm>
            <a:prstGeom prst="round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QPC</a:t>
              </a:r>
              <a:endParaRPr lang="en-US" sz="1600" dirty="0">
                <a:gradFill>
                  <a:gsLst>
                    <a:gs pos="0">
                      <a:srgbClr val="FFFFFF"/>
                    </a:gs>
                    <a:gs pos="100000">
                      <a:srgbClr val="FFFFFF"/>
                    </a:gs>
                  </a:gsLst>
                  <a:lin ang="5400000" scaled="0"/>
                </a:gradFill>
              </a:endParaRPr>
            </a:p>
          </p:txBody>
        </p:sp>
        <p:grpSp>
          <p:nvGrpSpPr>
            <p:cNvPr id="93" name="Group 92"/>
            <p:cNvGrpSpPr/>
            <p:nvPr/>
          </p:nvGrpSpPr>
          <p:grpSpPr>
            <a:xfrm>
              <a:off x="1228273" y="4145112"/>
              <a:ext cx="2181652" cy="576858"/>
              <a:chOff x="1228273" y="1912292"/>
              <a:chExt cx="2181652" cy="576858"/>
            </a:xfrm>
          </p:grpSpPr>
          <p:sp>
            <p:nvSpPr>
              <p:cNvPr id="94" name="Rounded Rectangle 93"/>
              <p:cNvSpPr/>
              <p:nvPr/>
            </p:nvSpPr>
            <p:spPr bwMode="auto">
              <a:xfrm>
                <a:off x="1228273" y="1912292"/>
                <a:ext cx="576064" cy="5760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CPC</a:t>
                </a:r>
                <a:endParaRPr lang="en-US" sz="1600" dirty="0">
                  <a:gradFill>
                    <a:gsLst>
                      <a:gs pos="0">
                        <a:srgbClr val="FFFFFF"/>
                      </a:gs>
                      <a:gs pos="100000">
                        <a:srgbClr val="FFFFFF"/>
                      </a:gs>
                    </a:gsLst>
                    <a:lin ang="5400000" scaled="0"/>
                  </a:gradFill>
                </a:endParaRPr>
              </a:p>
            </p:txBody>
          </p:sp>
          <p:sp>
            <p:nvSpPr>
              <p:cNvPr id="95" name="Rounded Rectangle 94"/>
              <p:cNvSpPr/>
              <p:nvPr/>
            </p:nvSpPr>
            <p:spPr bwMode="auto">
              <a:xfrm>
                <a:off x="2833861" y="1913086"/>
                <a:ext cx="576064" cy="5760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CPC</a:t>
                </a:r>
                <a:endParaRPr lang="en-US" sz="1600" dirty="0">
                  <a:gradFill>
                    <a:gsLst>
                      <a:gs pos="0">
                        <a:srgbClr val="FFFFFF"/>
                      </a:gs>
                      <a:gs pos="100000">
                        <a:srgbClr val="FFFFFF"/>
                      </a:gs>
                    </a:gsLst>
                    <a:lin ang="5400000" scaled="0"/>
                  </a:gradFill>
                </a:endParaRPr>
              </a:p>
            </p:txBody>
          </p:sp>
        </p:grpSp>
        <p:sp>
          <p:nvSpPr>
            <p:cNvPr id="96" name="Rounded Rectangle 95"/>
            <p:cNvSpPr/>
            <p:nvPr/>
          </p:nvSpPr>
          <p:spPr bwMode="auto">
            <a:xfrm>
              <a:off x="2841479" y="4855321"/>
              <a:ext cx="576064" cy="576064"/>
            </a:xfrm>
            <a:prstGeom prst="round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APC</a:t>
              </a:r>
              <a:endParaRPr lang="en-US" sz="1600" dirty="0">
                <a:gradFill>
                  <a:gsLst>
                    <a:gs pos="0">
                      <a:srgbClr val="FFFFFF"/>
                    </a:gs>
                    <a:gs pos="100000">
                      <a:srgbClr val="FFFFFF"/>
                    </a:gs>
                  </a:gsLst>
                  <a:lin ang="5400000" scaled="0"/>
                </a:gradFill>
              </a:endParaRPr>
            </a:p>
          </p:txBody>
        </p:sp>
      </p:grpSp>
      <p:pic>
        <p:nvPicPr>
          <p:cNvPr id="5" name="Picture 4"/>
          <p:cNvPicPr>
            <a:picLocks noChangeAspect="1"/>
          </p:cNvPicPr>
          <p:nvPr/>
        </p:nvPicPr>
        <p:blipFill>
          <a:blip r:embed="rId3"/>
          <a:stretch>
            <a:fillRect/>
          </a:stretch>
        </p:blipFill>
        <p:spPr>
          <a:xfrm>
            <a:off x="11291045" y="2021436"/>
            <a:ext cx="863175" cy="1078650"/>
          </a:xfrm>
          <a:prstGeom prst="rect">
            <a:avLst/>
          </a:prstGeom>
        </p:spPr>
      </p:pic>
    </p:spTree>
    <p:extLst>
      <p:ext uri="{BB962C8B-B14F-4D97-AF65-F5344CB8AC3E}">
        <p14:creationId xmlns:p14="http://schemas.microsoft.com/office/powerpoint/2010/main" val="1751321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par>
                                <p:cTn id="8" presetID="42" presetClass="path" presetSubtype="0" accel="50000" decel="50000" fill="hold" grpId="0" nodeType="withEffect">
                                  <p:stCondLst>
                                    <p:cond delay="0"/>
                                  </p:stCondLst>
                                  <p:childTnLst>
                                    <p:animMotion origin="layout" path="M 4.39112E-6 -3.60418E-6 L -0.13008 0.00091 " pathEditMode="relative" rAng="0" ptsTypes="AA">
                                      <p:cBhvr>
                                        <p:cTn id="9" dur="10" fill="hold"/>
                                        <p:tgtEl>
                                          <p:spTgt spid="68"/>
                                        </p:tgtEl>
                                        <p:attrNameLst>
                                          <p:attrName>ppt_x</p:attrName>
                                          <p:attrName>ppt_y</p:attrName>
                                        </p:attrNameLst>
                                      </p:cBhvr>
                                      <p:rCtr x="-6510" y="45"/>
                                    </p:animMotion>
                                  </p:childTnLst>
                                </p:cTn>
                              </p:par>
                              <p:par>
                                <p:cTn id="10" presetID="42" presetClass="path" presetSubtype="0" accel="50000" decel="50000" fill="hold" nodeType="withEffect">
                                  <p:stCondLst>
                                    <p:cond delay="0"/>
                                  </p:stCondLst>
                                  <p:childTnLst>
                                    <p:animMotion origin="layout" path="M 1.99898E-6 -1.03949E-6 L -0.16735 0.00045 " pathEditMode="relative" rAng="0" ptsTypes="AA">
                                      <p:cBhvr>
                                        <p:cTn id="11" dur="10" fill="hold"/>
                                        <p:tgtEl>
                                          <p:spTgt spid="2"/>
                                        </p:tgtEl>
                                        <p:attrNameLst>
                                          <p:attrName>ppt_x</p:attrName>
                                          <p:attrName>ppt_y</p:attrName>
                                        </p:attrNameLst>
                                      </p:cBhvr>
                                      <p:rCtr x="-8374" y="23"/>
                                    </p:animMotion>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0.16735 0.00045 L 3.75543E-6 -4.96596E-6 " pathEditMode="relative" rAng="0" ptsTypes="AA">
                                      <p:cBhvr>
                                        <p:cTn id="20" dur="2000" fill="hold"/>
                                        <p:tgtEl>
                                          <p:spTgt spid="2"/>
                                        </p:tgtEl>
                                        <p:attrNameLst>
                                          <p:attrName>ppt_x</p:attrName>
                                          <p:attrName>ppt_y</p:attrName>
                                        </p:attrNameLst>
                                      </p:cBhvr>
                                      <p:rCtr x="8399" y="0"/>
                                    </p:animMotion>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grpId="1" nodeType="clickEffect">
                                  <p:stCondLst>
                                    <p:cond delay="0"/>
                                  </p:stCondLst>
                                  <p:childTnLst>
                                    <p:animMotion origin="layout" path="M -0.13008 0.00091 L -1.50115E-6 3.22288E-7 " pathEditMode="relative" rAng="0" ptsTypes="AA">
                                      <p:cBhvr>
                                        <p:cTn id="28" dur="2000" fill="hold"/>
                                        <p:tgtEl>
                                          <p:spTgt spid="68"/>
                                        </p:tgtEl>
                                        <p:attrNameLst>
                                          <p:attrName>ppt_x</p:attrName>
                                          <p:attrName>ppt_y</p:attrName>
                                        </p:attrNameLst>
                                      </p:cBhvr>
                                      <p:rCtr x="6536" y="-68"/>
                                    </p:animMotion>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fade">
                                      <p:cBhvr>
                                        <p:cTn id="37"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8"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guidance</a:t>
            </a:r>
            <a:endParaRPr lang="en-US" dirty="0"/>
          </a:p>
        </p:txBody>
      </p:sp>
      <p:sp>
        <p:nvSpPr>
          <p:cNvPr id="3" name="Text Placeholder 2"/>
          <p:cNvSpPr>
            <a:spLocks noGrp="1"/>
          </p:cNvSpPr>
          <p:nvPr>
            <p:ph type="body" sz="quarter" idx="10"/>
          </p:nvPr>
        </p:nvSpPr>
        <p:spPr>
          <a:xfrm>
            <a:off x="274637" y="1212850"/>
            <a:ext cx="11889565" cy="5473699"/>
          </a:xfrm>
        </p:spPr>
        <p:txBody>
          <a:bodyPr>
            <a:normAutofit fontScale="92500"/>
          </a:bodyPr>
          <a:lstStyle/>
          <a:p>
            <a:r>
              <a:rPr lang="en-US" dirty="0"/>
              <a:t>Consistent infrastructure </a:t>
            </a:r>
            <a:r>
              <a:rPr lang="en-US" dirty="0" smtClean="0"/>
              <a:t>performance</a:t>
            </a:r>
            <a:endParaRPr lang="en-US" dirty="0"/>
          </a:p>
          <a:p>
            <a:pPr lvl="1"/>
            <a:r>
              <a:rPr lang="en-US" dirty="0"/>
              <a:t>Performance is determined by the weakest component in the farm</a:t>
            </a:r>
          </a:p>
          <a:p>
            <a:pPr lvl="1"/>
            <a:endParaRPr lang="en-US" dirty="0"/>
          </a:p>
          <a:p>
            <a:r>
              <a:rPr lang="en-US" dirty="0"/>
              <a:t>Hyper-V</a:t>
            </a:r>
          </a:p>
          <a:p>
            <a:pPr lvl="1"/>
            <a:r>
              <a:rPr lang="en-US" dirty="0"/>
              <a:t>Resource allocation is just as important as </a:t>
            </a:r>
            <a:r>
              <a:rPr lang="en-US" dirty="0" smtClean="0"/>
              <a:t>with </a:t>
            </a:r>
            <a:r>
              <a:rPr lang="en-US" dirty="0"/>
              <a:t>physical </a:t>
            </a:r>
            <a:r>
              <a:rPr lang="en-US" dirty="0" smtClean="0"/>
              <a:t>servers</a:t>
            </a:r>
            <a:endParaRPr lang="en-US" dirty="0"/>
          </a:p>
          <a:p>
            <a:pPr lvl="1"/>
            <a:r>
              <a:rPr lang="en-US" dirty="0"/>
              <a:t>Do not </a:t>
            </a:r>
            <a:r>
              <a:rPr lang="en-US" dirty="0" smtClean="0"/>
              <a:t>use </a:t>
            </a:r>
            <a:r>
              <a:rPr lang="en-US" dirty="0"/>
              <a:t>virtualization as a mean </a:t>
            </a:r>
            <a:r>
              <a:rPr lang="en-US" dirty="0" smtClean="0"/>
              <a:t>to </a:t>
            </a:r>
            <a:r>
              <a:rPr lang="en-US" dirty="0"/>
              <a:t>oversubscribe </a:t>
            </a:r>
            <a:r>
              <a:rPr lang="en-US" dirty="0" smtClean="0"/>
              <a:t>resources</a:t>
            </a:r>
            <a:endParaRPr lang="en-US" dirty="0"/>
          </a:p>
          <a:p>
            <a:pPr lvl="1"/>
            <a:endParaRPr lang="en-US" dirty="0"/>
          </a:p>
          <a:p>
            <a:r>
              <a:rPr lang="en-US" dirty="0"/>
              <a:t>Antivirus scanning</a:t>
            </a:r>
          </a:p>
          <a:p>
            <a:pPr lvl="1"/>
            <a:r>
              <a:rPr lang="en-US" dirty="0"/>
              <a:t>Disable real time scanning on data folders</a:t>
            </a:r>
          </a:p>
          <a:p>
            <a:pPr lvl="1"/>
            <a:endParaRPr lang="en-US" dirty="0"/>
          </a:p>
          <a:p>
            <a:r>
              <a:rPr lang="en-US" dirty="0"/>
              <a:t>TechNet information on search scaling</a:t>
            </a:r>
          </a:p>
          <a:p>
            <a:pPr lvl="1"/>
            <a:r>
              <a:rPr lang="en-US" dirty="0"/>
              <a:t>Currently with recommendations for small (10M), medium (40M) and large (100M items) search topologies</a:t>
            </a:r>
          </a:p>
          <a:p>
            <a:pPr lvl="1"/>
            <a:r>
              <a:rPr lang="en-US" dirty="0">
                <a:hlinkClick r:id="rId3"/>
              </a:rPr>
              <a:t>http://technet.microsoft.com/en-us/library/2b2c3b2a-49f3-4c96-9efd-0d557f0332db</a:t>
            </a:r>
            <a:r>
              <a:rPr lang="en-US" dirty="0"/>
              <a:t> </a:t>
            </a:r>
          </a:p>
        </p:txBody>
      </p:sp>
      <p:pic>
        <p:nvPicPr>
          <p:cNvPr id="8" name="Picture 3"/>
          <p:cNvPicPr>
            <a:picLocks noChangeAspect="1"/>
          </p:cNvPicPr>
          <p:nvPr/>
        </p:nvPicPr>
        <p:blipFill>
          <a:blip r:embed="rId4"/>
          <a:stretch>
            <a:fillRect/>
          </a:stretch>
        </p:blipFill>
        <p:spPr>
          <a:xfrm>
            <a:off x="7677927" y="3053147"/>
            <a:ext cx="4486275" cy="202882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74260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1" end="1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2" end="1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08689" y="2230441"/>
            <a:ext cx="9593856" cy="1344685"/>
          </a:xfrm>
          <a:prstGeom prst="rect">
            <a:avLst/>
          </a:prstGeom>
          <a:noFill/>
        </p:spPr>
        <p:txBody>
          <a:bodyPr wrap="square" lIns="0" tIns="0" rIns="0" bIns="0" rtlCol="0">
            <a:spAutoFit/>
          </a:bodyPr>
          <a:lstStyle/>
          <a:p>
            <a:r>
              <a:rPr lang="en-US" sz="2856" dirty="0">
                <a:solidFill>
                  <a:srgbClr val="505050"/>
                </a:solidFill>
                <a:latin typeface="Palatino Linotype" pitchFamily="18" charset="0"/>
              </a:rPr>
              <a:t>The cost of overinvestment in hardware is almost always far less than the cumulative expenses related to troubleshooting problems </a:t>
            </a:r>
            <a:r>
              <a:rPr lang="en-US" sz="2856" dirty="0" smtClean="0">
                <a:solidFill>
                  <a:srgbClr val="505050"/>
                </a:solidFill>
                <a:latin typeface="Palatino Linotype" pitchFamily="18" charset="0"/>
              </a:rPr>
              <a:t>caused </a:t>
            </a:r>
            <a:r>
              <a:rPr lang="en-US" sz="2856" dirty="0">
                <a:solidFill>
                  <a:srgbClr val="505050"/>
                </a:solidFill>
                <a:latin typeface="Palatino Linotype" pitchFamily="18" charset="0"/>
              </a:rPr>
              <a:t>by under sizing.</a:t>
            </a:r>
          </a:p>
        </p:txBody>
      </p:sp>
      <p:sp>
        <p:nvSpPr>
          <p:cNvPr id="6" name="Freeform 5"/>
          <p:cNvSpPr/>
          <p:nvPr/>
        </p:nvSpPr>
        <p:spPr>
          <a:xfrm>
            <a:off x="3019578" y="2597649"/>
            <a:ext cx="4667108" cy="159800"/>
          </a:xfrm>
          <a:custGeom>
            <a:avLst/>
            <a:gdLst>
              <a:gd name="connsiteX0" fmla="*/ 0 w 3903874"/>
              <a:gd name="connsiteY0" fmla="*/ 61645 h 92468"/>
              <a:gd name="connsiteX1" fmla="*/ 3431569 w 3903874"/>
              <a:gd name="connsiteY1" fmla="*/ 0 h 92468"/>
              <a:gd name="connsiteX2" fmla="*/ 3873357 w 3903874"/>
              <a:gd name="connsiteY2" fmla="*/ 92468 h 92468"/>
            </a:gdLst>
            <a:ahLst/>
            <a:cxnLst>
              <a:cxn ang="0">
                <a:pos x="connsiteX0" y="connsiteY0"/>
              </a:cxn>
              <a:cxn ang="0">
                <a:pos x="connsiteX1" y="connsiteY1"/>
              </a:cxn>
              <a:cxn ang="0">
                <a:pos x="connsiteX2" y="connsiteY2"/>
              </a:cxn>
            </a:cxnLst>
            <a:rect l="l" t="t" r="r" b="b"/>
            <a:pathLst>
              <a:path w="3903874" h="92468">
                <a:moveTo>
                  <a:pt x="0" y="61645"/>
                </a:moveTo>
                <a:lnTo>
                  <a:pt x="3431569" y="0"/>
                </a:lnTo>
                <a:cubicBezTo>
                  <a:pt x="4077128" y="5137"/>
                  <a:pt x="3873357" y="92468"/>
                  <a:pt x="3873357" y="92468"/>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505050"/>
              </a:solidFill>
            </a:endParaRPr>
          </a:p>
        </p:txBody>
      </p:sp>
      <p:sp>
        <p:nvSpPr>
          <p:cNvPr id="8" name="Freeform 7"/>
          <p:cNvSpPr/>
          <p:nvPr/>
        </p:nvSpPr>
        <p:spPr>
          <a:xfrm>
            <a:off x="4945583" y="3063976"/>
            <a:ext cx="1664240" cy="121205"/>
          </a:xfrm>
          <a:custGeom>
            <a:avLst/>
            <a:gdLst>
              <a:gd name="connsiteX0" fmla="*/ 0 w 3903874"/>
              <a:gd name="connsiteY0" fmla="*/ 61645 h 92468"/>
              <a:gd name="connsiteX1" fmla="*/ 3431569 w 3903874"/>
              <a:gd name="connsiteY1" fmla="*/ 0 h 92468"/>
              <a:gd name="connsiteX2" fmla="*/ 3873357 w 3903874"/>
              <a:gd name="connsiteY2" fmla="*/ 92468 h 92468"/>
            </a:gdLst>
            <a:ahLst/>
            <a:cxnLst>
              <a:cxn ang="0">
                <a:pos x="connsiteX0" y="connsiteY0"/>
              </a:cxn>
              <a:cxn ang="0">
                <a:pos x="connsiteX1" y="connsiteY1"/>
              </a:cxn>
              <a:cxn ang="0">
                <a:pos x="connsiteX2" y="connsiteY2"/>
              </a:cxn>
            </a:cxnLst>
            <a:rect l="l" t="t" r="r" b="b"/>
            <a:pathLst>
              <a:path w="3903874" h="92468">
                <a:moveTo>
                  <a:pt x="0" y="61645"/>
                </a:moveTo>
                <a:lnTo>
                  <a:pt x="3431569" y="0"/>
                </a:lnTo>
                <a:cubicBezTo>
                  <a:pt x="4077128" y="5137"/>
                  <a:pt x="3873357" y="92468"/>
                  <a:pt x="3873357" y="92468"/>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505050"/>
              </a:solidFill>
            </a:endParaRPr>
          </a:p>
        </p:txBody>
      </p:sp>
      <p:sp>
        <p:nvSpPr>
          <p:cNvPr id="9" name="Freeform 8"/>
          <p:cNvSpPr/>
          <p:nvPr/>
        </p:nvSpPr>
        <p:spPr>
          <a:xfrm>
            <a:off x="2008689" y="3552388"/>
            <a:ext cx="1957930" cy="46629"/>
          </a:xfrm>
          <a:custGeom>
            <a:avLst/>
            <a:gdLst>
              <a:gd name="connsiteX0" fmla="*/ 0 w 3903874"/>
              <a:gd name="connsiteY0" fmla="*/ 61645 h 92468"/>
              <a:gd name="connsiteX1" fmla="*/ 3431569 w 3903874"/>
              <a:gd name="connsiteY1" fmla="*/ 0 h 92468"/>
              <a:gd name="connsiteX2" fmla="*/ 3873357 w 3903874"/>
              <a:gd name="connsiteY2" fmla="*/ 92468 h 92468"/>
            </a:gdLst>
            <a:ahLst/>
            <a:cxnLst>
              <a:cxn ang="0">
                <a:pos x="connsiteX0" y="connsiteY0"/>
              </a:cxn>
              <a:cxn ang="0">
                <a:pos x="connsiteX1" y="connsiteY1"/>
              </a:cxn>
              <a:cxn ang="0">
                <a:pos x="connsiteX2" y="connsiteY2"/>
              </a:cxn>
            </a:cxnLst>
            <a:rect l="l" t="t" r="r" b="b"/>
            <a:pathLst>
              <a:path w="3903874" h="92468">
                <a:moveTo>
                  <a:pt x="0" y="61645"/>
                </a:moveTo>
                <a:lnTo>
                  <a:pt x="3431569" y="0"/>
                </a:lnTo>
                <a:cubicBezTo>
                  <a:pt x="4077128" y="5137"/>
                  <a:pt x="3873357" y="92468"/>
                  <a:pt x="3873357" y="92468"/>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505050"/>
              </a:solidFill>
            </a:endParaRPr>
          </a:p>
        </p:txBody>
      </p:sp>
      <p:sp>
        <p:nvSpPr>
          <p:cNvPr id="10" name="Freeform 9"/>
          <p:cNvSpPr/>
          <p:nvPr/>
        </p:nvSpPr>
        <p:spPr>
          <a:xfrm>
            <a:off x="6346567" y="3552388"/>
            <a:ext cx="3426377" cy="46629"/>
          </a:xfrm>
          <a:custGeom>
            <a:avLst/>
            <a:gdLst>
              <a:gd name="connsiteX0" fmla="*/ 0 w 3903874"/>
              <a:gd name="connsiteY0" fmla="*/ 61645 h 92468"/>
              <a:gd name="connsiteX1" fmla="*/ 3431569 w 3903874"/>
              <a:gd name="connsiteY1" fmla="*/ 0 h 92468"/>
              <a:gd name="connsiteX2" fmla="*/ 3873357 w 3903874"/>
              <a:gd name="connsiteY2" fmla="*/ 92468 h 92468"/>
            </a:gdLst>
            <a:ahLst/>
            <a:cxnLst>
              <a:cxn ang="0">
                <a:pos x="connsiteX0" y="connsiteY0"/>
              </a:cxn>
              <a:cxn ang="0">
                <a:pos x="connsiteX1" y="connsiteY1"/>
              </a:cxn>
              <a:cxn ang="0">
                <a:pos x="connsiteX2" y="connsiteY2"/>
              </a:cxn>
            </a:cxnLst>
            <a:rect l="l" t="t" r="r" b="b"/>
            <a:pathLst>
              <a:path w="3903874" h="92468">
                <a:moveTo>
                  <a:pt x="0" y="61645"/>
                </a:moveTo>
                <a:lnTo>
                  <a:pt x="3431569" y="0"/>
                </a:lnTo>
                <a:cubicBezTo>
                  <a:pt x="4077128" y="5137"/>
                  <a:pt x="3873357" y="92468"/>
                  <a:pt x="3873357" y="92468"/>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505050"/>
              </a:solidFill>
            </a:endParaRPr>
          </a:p>
        </p:txBody>
      </p:sp>
      <p:sp>
        <p:nvSpPr>
          <p:cNvPr id="7" name="TextBox 6"/>
          <p:cNvSpPr txBox="1"/>
          <p:nvPr/>
        </p:nvSpPr>
        <p:spPr>
          <a:xfrm>
            <a:off x="6252365" y="4580569"/>
            <a:ext cx="5971685" cy="768409"/>
          </a:xfrm>
          <a:prstGeom prst="rect">
            <a:avLst/>
          </a:prstGeom>
          <a:noFill/>
        </p:spPr>
        <p:txBody>
          <a:bodyPr wrap="square" lIns="0" tIns="0" rIns="0" bIns="0" rtlCol="0">
            <a:spAutoFit/>
          </a:bodyPr>
          <a:lstStyle/>
          <a:p>
            <a:r>
              <a:rPr lang="en-US" sz="2448" i="1" dirty="0">
                <a:solidFill>
                  <a:srgbClr val="505050">
                    <a:lumMod val="85000"/>
                  </a:srgbClr>
                </a:solidFill>
              </a:rPr>
              <a:t>TechNet, Capacity management </a:t>
            </a:r>
            <a:br>
              <a:rPr lang="en-US" sz="2448" i="1" dirty="0">
                <a:solidFill>
                  <a:srgbClr val="505050">
                    <a:lumMod val="85000"/>
                  </a:srgbClr>
                </a:solidFill>
              </a:rPr>
            </a:br>
            <a:r>
              <a:rPr lang="en-US" sz="2448" i="1" dirty="0">
                <a:solidFill>
                  <a:srgbClr val="505050">
                    <a:lumMod val="85000"/>
                  </a:srgbClr>
                </a:solidFill>
              </a:rPr>
              <a:t>and sizing for SharePoint</a:t>
            </a:r>
          </a:p>
        </p:txBody>
      </p:sp>
      <p:sp>
        <p:nvSpPr>
          <p:cNvPr id="11" name="AutoShape 3"/>
          <p:cNvSpPr>
            <a:spLocks noChangeAspect="1" noChangeArrowheads="1" noTextEdit="1"/>
          </p:cNvSpPr>
          <p:nvPr/>
        </p:nvSpPr>
        <p:spPr bwMode="auto">
          <a:xfrm>
            <a:off x="406093" y="1881551"/>
            <a:ext cx="1612206" cy="61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nvGrpSpPr>
          <p:cNvPr id="27" name="Group 26"/>
          <p:cNvGrpSpPr/>
          <p:nvPr/>
        </p:nvGrpSpPr>
        <p:grpSpPr>
          <a:xfrm>
            <a:off x="1165796" y="1987245"/>
            <a:ext cx="744593" cy="610402"/>
            <a:chOff x="296863" y="2582863"/>
            <a:chExt cx="547687" cy="598488"/>
          </a:xfrm>
        </p:grpSpPr>
        <p:sp>
          <p:nvSpPr>
            <p:cNvPr id="13" name="Freeform 6"/>
            <p:cNvSpPr>
              <a:spLocks/>
            </p:cNvSpPr>
            <p:nvPr/>
          </p:nvSpPr>
          <p:spPr bwMode="auto">
            <a:xfrm>
              <a:off x="296863" y="2649538"/>
              <a:ext cx="547687" cy="419100"/>
            </a:xfrm>
            <a:custGeom>
              <a:avLst/>
              <a:gdLst>
                <a:gd name="T0" fmla="*/ 0 w 689"/>
                <a:gd name="T1" fmla="*/ 39 h 527"/>
                <a:gd name="T2" fmla="*/ 64 w 689"/>
                <a:gd name="T3" fmla="*/ 527 h 527"/>
                <a:gd name="T4" fmla="*/ 660 w 689"/>
                <a:gd name="T5" fmla="*/ 488 h 527"/>
                <a:gd name="T6" fmla="*/ 689 w 689"/>
                <a:gd name="T7" fmla="*/ 0 h 527"/>
                <a:gd name="T8" fmla="*/ 0 w 689"/>
                <a:gd name="T9" fmla="*/ 39 h 527"/>
              </a:gdLst>
              <a:ahLst/>
              <a:cxnLst>
                <a:cxn ang="0">
                  <a:pos x="T0" y="T1"/>
                </a:cxn>
                <a:cxn ang="0">
                  <a:pos x="T2" y="T3"/>
                </a:cxn>
                <a:cxn ang="0">
                  <a:pos x="T4" y="T5"/>
                </a:cxn>
                <a:cxn ang="0">
                  <a:pos x="T6" y="T7"/>
                </a:cxn>
                <a:cxn ang="0">
                  <a:pos x="T8" y="T9"/>
                </a:cxn>
              </a:cxnLst>
              <a:rect l="0" t="0" r="r" b="b"/>
              <a:pathLst>
                <a:path w="689" h="527">
                  <a:moveTo>
                    <a:pt x="0" y="39"/>
                  </a:moveTo>
                  <a:lnTo>
                    <a:pt x="64" y="527"/>
                  </a:lnTo>
                  <a:lnTo>
                    <a:pt x="660" y="488"/>
                  </a:lnTo>
                  <a:lnTo>
                    <a:pt x="689" y="0"/>
                  </a:lnTo>
                  <a:lnTo>
                    <a:pt x="0" y="39"/>
                  </a:lnTo>
                  <a:close/>
                </a:path>
              </a:pathLst>
            </a:custGeom>
            <a:solidFill>
              <a:srgbClr val="FF9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14" name="Freeform 7"/>
            <p:cNvSpPr>
              <a:spLocks/>
            </p:cNvSpPr>
            <p:nvPr/>
          </p:nvSpPr>
          <p:spPr bwMode="auto">
            <a:xfrm>
              <a:off x="346075" y="2582863"/>
              <a:ext cx="495300" cy="598488"/>
            </a:xfrm>
            <a:custGeom>
              <a:avLst/>
              <a:gdLst>
                <a:gd name="T0" fmla="*/ 465 w 623"/>
                <a:gd name="T1" fmla="*/ 548 h 753"/>
                <a:gd name="T2" fmla="*/ 507 w 623"/>
                <a:gd name="T3" fmla="*/ 532 h 753"/>
                <a:gd name="T4" fmla="*/ 549 w 623"/>
                <a:gd name="T5" fmla="*/ 490 h 753"/>
                <a:gd name="T6" fmla="*/ 570 w 623"/>
                <a:gd name="T7" fmla="*/ 385 h 753"/>
                <a:gd name="T8" fmla="*/ 528 w 623"/>
                <a:gd name="T9" fmla="*/ 311 h 753"/>
                <a:gd name="T10" fmla="*/ 493 w 623"/>
                <a:gd name="T11" fmla="*/ 291 h 753"/>
                <a:gd name="T12" fmla="*/ 468 w 623"/>
                <a:gd name="T13" fmla="*/ 284 h 753"/>
                <a:gd name="T14" fmla="*/ 499 w 623"/>
                <a:gd name="T15" fmla="*/ 273 h 753"/>
                <a:gd name="T16" fmla="*/ 550 w 623"/>
                <a:gd name="T17" fmla="*/ 245 h 753"/>
                <a:gd name="T18" fmla="*/ 565 w 623"/>
                <a:gd name="T19" fmla="*/ 184 h 753"/>
                <a:gd name="T20" fmla="*/ 541 w 623"/>
                <a:gd name="T21" fmla="*/ 143 h 753"/>
                <a:gd name="T22" fmla="*/ 517 w 623"/>
                <a:gd name="T23" fmla="*/ 130 h 753"/>
                <a:gd name="T24" fmla="*/ 457 w 623"/>
                <a:gd name="T25" fmla="*/ 128 h 753"/>
                <a:gd name="T26" fmla="*/ 326 w 623"/>
                <a:gd name="T27" fmla="*/ 211 h 753"/>
                <a:gd name="T28" fmla="*/ 282 w 623"/>
                <a:gd name="T29" fmla="*/ 362 h 753"/>
                <a:gd name="T30" fmla="*/ 276 w 623"/>
                <a:gd name="T31" fmla="*/ 350 h 753"/>
                <a:gd name="T32" fmla="*/ 247 w 623"/>
                <a:gd name="T33" fmla="*/ 311 h 753"/>
                <a:gd name="T34" fmla="*/ 212 w 623"/>
                <a:gd name="T35" fmla="*/ 291 h 753"/>
                <a:gd name="T36" fmla="*/ 187 w 623"/>
                <a:gd name="T37" fmla="*/ 284 h 753"/>
                <a:gd name="T38" fmla="*/ 218 w 623"/>
                <a:gd name="T39" fmla="*/ 273 h 753"/>
                <a:gd name="T40" fmla="*/ 269 w 623"/>
                <a:gd name="T41" fmla="*/ 245 h 753"/>
                <a:gd name="T42" fmla="*/ 284 w 623"/>
                <a:gd name="T43" fmla="*/ 187 h 753"/>
                <a:gd name="T44" fmla="*/ 279 w 623"/>
                <a:gd name="T45" fmla="*/ 157 h 753"/>
                <a:gd name="T46" fmla="*/ 303 w 623"/>
                <a:gd name="T47" fmla="*/ 148 h 753"/>
                <a:gd name="T48" fmla="*/ 329 w 623"/>
                <a:gd name="T49" fmla="*/ 124 h 753"/>
                <a:gd name="T50" fmla="*/ 341 w 623"/>
                <a:gd name="T51" fmla="*/ 64 h 753"/>
                <a:gd name="T52" fmla="*/ 312 w 623"/>
                <a:gd name="T53" fmla="*/ 18 h 753"/>
                <a:gd name="T54" fmla="*/ 284 w 623"/>
                <a:gd name="T55" fmla="*/ 3 h 753"/>
                <a:gd name="T56" fmla="*/ 244 w 623"/>
                <a:gd name="T57" fmla="*/ 1 h 753"/>
                <a:gd name="T58" fmla="*/ 191 w 623"/>
                <a:gd name="T59" fmla="*/ 34 h 753"/>
                <a:gd name="T60" fmla="*/ 179 w 623"/>
                <a:gd name="T61" fmla="*/ 91 h 753"/>
                <a:gd name="T62" fmla="*/ 161 w 623"/>
                <a:gd name="T63" fmla="*/ 131 h 753"/>
                <a:gd name="T64" fmla="*/ 40 w 623"/>
                <a:gd name="T65" fmla="*/ 217 h 753"/>
                <a:gd name="T66" fmla="*/ 1 w 623"/>
                <a:gd name="T67" fmla="*/ 385 h 753"/>
                <a:gd name="T68" fmla="*/ 21 w 623"/>
                <a:gd name="T69" fmla="*/ 466 h 753"/>
                <a:gd name="T70" fmla="*/ 58 w 623"/>
                <a:gd name="T71" fmla="*/ 517 h 753"/>
                <a:gd name="T72" fmla="*/ 93 w 623"/>
                <a:gd name="T73" fmla="*/ 538 h 753"/>
                <a:gd name="T74" fmla="*/ 22 w 623"/>
                <a:gd name="T75" fmla="*/ 705 h 753"/>
                <a:gd name="T76" fmla="*/ 209 w 623"/>
                <a:gd name="T77" fmla="*/ 743 h 753"/>
                <a:gd name="T78" fmla="*/ 205 w 623"/>
                <a:gd name="T79" fmla="*/ 704 h 753"/>
                <a:gd name="T80" fmla="*/ 185 w 623"/>
                <a:gd name="T81" fmla="*/ 547 h 753"/>
                <a:gd name="T82" fmla="*/ 194 w 623"/>
                <a:gd name="T83" fmla="*/ 544 h 753"/>
                <a:gd name="T84" fmla="*/ 229 w 623"/>
                <a:gd name="T85" fmla="*/ 529 h 753"/>
                <a:gd name="T86" fmla="*/ 266 w 623"/>
                <a:gd name="T87" fmla="*/ 493 h 753"/>
                <a:gd name="T88" fmla="*/ 297 w 623"/>
                <a:gd name="T89" fmla="*/ 453 h 753"/>
                <a:gd name="T90" fmla="*/ 339 w 623"/>
                <a:gd name="T91" fmla="*/ 517 h 753"/>
                <a:gd name="T92" fmla="*/ 369 w 623"/>
                <a:gd name="T93" fmla="*/ 536 h 753"/>
                <a:gd name="T94" fmla="*/ 466 w 623"/>
                <a:gd name="T95" fmla="*/ 752 h 753"/>
                <a:gd name="T96" fmla="*/ 622 w 623"/>
                <a:gd name="T97" fmla="*/ 662 h 753"/>
                <a:gd name="T98" fmla="*/ 604 w 623"/>
                <a:gd name="T99" fmla="*/ 62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3" h="753">
                  <a:moveTo>
                    <a:pt x="583" y="629"/>
                  </a:moveTo>
                  <a:lnTo>
                    <a:pt x="498" y="674"/>
                  </a:lnTo>
                  <a:lnTo>
                    <a:pt x="454" y="550"/>
                  </a:lnTo>
                  <a:lnTo>
                    <a:pt x="465" y="548"/>
                  </a:lnTo>
                  <a:lnTo>
                    <a:pt x="477" y="545"/>
                  </a:lnTo>
                  <a:lnTo>
                    <a:pt x="487" y="541"/>
                  </a:lnTo>
                  <a:lnTo>
                    <a:pt x="496" y="536"/>
                  </a:lnTo>
                  <a:lnTo>
                    <a:pt x="507" y="532"/>
                  </a:lnTo>
                  <a:lnTo>
                    <a:pt x="516" y="526"/>
                  </a:lnTo>
                  <a:lnTo>
                    <a:pt x="525" y="518"/>
                  </a:lnTo>
                  <a:lnTo>
                    <a:pt x="532" y="511"/>
                  </a:lnTo>
                  <a:lnTo>
                    <a:pt x="549" y="490"/>
                  </a:lnTo>
                  <a:lnTo>
                    <a:pt x="561" y="466"/>
                  </a:lnTo>
                  <a:lnTo>
                    <a:pt x="568" y="441"/>
                  </a:lnTo>
                  <a:lnTo>
                    <a:pt x="571" y="414"/>
                  </a:lnTo>
                  <a:lnTo>
                    <a:pt x="570" y="385"/>
                  </a:lnTo>
                  <a:lnTo>
                    <a:pt x="562" y="360"/>
                  </a:lnTo>
                  <a:lnTo>
                    <a:pt x="552" y="336"/>
                  </a:lnTo>
                  <a:lnTo>
                    <a:pt x="535" y="317"/>
                  </a:lnTo>
                  <a:lnTo>
                    <a:pt x="528" y="311"/>
                  </a:lnTo>
                  <a:lnTo>
                    <a:pt x="520" y="305"/>
                  </a:lnTo>
                  <a:lnTo>
                    <a:pt x="513" y="300"/>
                  </a:lnTo>
                  <a:lnTo>
                    <a:pt x="504" y="296"/>
                  </a:lnTo>
                  <a:lnTo>
                    <a:pt x="493" y="291"/>
                  </a:lnTo>
                  <a:lnTo>
                    <a:pt x="484" y="288"/>
                  </a:lnTo>
                  <a:lnTo>
                    <a:pt x="474" y="287"/>
                  </a:lnTo>
                  <a:lnTo>
                    <a:pt x="463" y="285"/>
                  </a:lnTo>
                  <a:lnTo>
                    <a:pt x="468" y="284"/>
                  </a:lnTo>
                  <a:lnTo>
                    <a:pt x="472" y="281"/>
                  </a:lnTo>
                  <a:lnTo>
                    <a:pt x="478" y="279"/>
                  </a:lnTo>
                  <a:lnTo>
                    <a:pt x="484" y="278"/>
                  </a:lnTo>
                  <a:lnTo>
                    <a:pt x="499" y="273"/>
                  </a:lnTo>
                  <a:lnTo>
                    <a:pt x="514" y="269"/>
                  </a:lnTo>
                  <a:lnTo>
                    <a:pt x="528" y="263"/>
                  </a:lnTo>
                  <a:lnTo>
                    <a:pt x="540" y="255"/>
                  </a:lnTo>
                  <a:lnTo>
                    <a:pt x="550" y="245"/>
                  </a:lnTo>
                  <a:lnTo>
                    <a:pt x="559" y="232"/>
                  </a:lnTo>
                  <a:lnTo>
                    <a:pt x="565" y="217"/>
                  </a:lnTo>
                  <a:lnTo>
                    <a:pt x="567" y="197"/>
                  </a:lnTo>
                  <a:lnTo>
                    <a:pt x="565" y="184"/>
                  </a:lnTo>
                  <a:lnTo>
                    <a:pt x="561" y="170"/>
                  </a:lnTo>
                  <a:lnTo>
                    <a:pt x="555" y="157"/>
                  </a:lnTo>
                  <a:lnTo>
                    <a:pt x="546" y="146"/>
                  </a:lnTo>
                  <a:lnTo>
                    <a:pt x="541" y="143"/>
                  </a:lnTo>
                  <a:lnTo>
                    <a:pt x="537" y="139"/>
                  </a:lnTo>
                  <a:lnTo>
                    <a:pt x="531" y="136"/>
                  </a:lnTo>
                  <a:lnTo>
                    <a:pt x="525" y="133"/>
                  </a:lnTo>
                  <a:lnTo>
                    <a:pt x="517" y="130"/>
                  </a:lnTo>
                  <a:lnTo>
                    <a:pt x="508" y="127"/>
                  </a:lnTo>
                  <a:lnTo>
                    <a:pt x="499" y="126"/>
                  </a:lnTo>
                  <a:lnTo>
                    <a:pt x="489" y="126"/>
                  </a:lnTo>
                  <a:lnTo>
                    <a:pt x="457" y="128"/>
                  </a:lnTo>
                  <a:lnTo>
                    <a:pt x="423" y="139"/>
                  </a:lnTo>
                  <a:lnTo>
                    <a:pt x="389" y="155"/>
                  </a:lnTo>
                  <a:lnTo>
                    <a:pt x="356" y="179"/>
                  </a:lnTo>
                  <a:lnTo>
                    <a:pt x="326" y="211"/>
                  </a:lnTo>
                  <a:lnTo>
                    <a:pt x="303" y="252"/>
                  </a:lnTo>
                  <a:lnTo>
                    <a:pt x="288" y="302"/>
                  </a:lnTo>
                  <a:lnTo>
                    <a:pt x="282" y="362"/>
                  </a:lnTo>
                  <a:lnTo>
                    <a:pt x="282" y="362"/>
                  </a:lnTo>
                  <a:lnTo>
                    <a:pt x="282" y="362"/>
                  </a:lnTo>
                  <a:lnTo>
                    <a:pt x="282" y="362"/>
                  </a:lnTo>
                  <a:lnTo>
                    <a:pt x="282" y="362"/>
                  </a:lnTo>
                  <a:lnTo>
                    <a:pt x="276" y="350"/>
                  </a:lnTo>
                  <a:lnTo>
                    <a:pt x="270" y="338"/>
                  </a:lnTo>
                  <a:lnTo>
                    <a:pt x="263" y="327"/>
                  </a:lnTo>
                  <a:lnTo>
                    <a:pt x="254" y="317"/>
                  </a:lnTo>
                  <a:lnTo>
                    <a:pt x="247" y="311"/>
                  </a:lnTo>
                  <a:lnTo>
                    <a:pt x="239" y="305"/>
                  </a:lnTo>
                  <a:lnTo>
                    <a:pt x="230" y="300"/>
                  </a:lnTo>
                  <a:lnTo>
                    <a:pt x="221" y="296"/>
                  </a:lnTo>
                  <a:lnTo>
                    <a:pt x="212" y="291"/>
                  </a:lnTo>
                  <a:lnTo>
                    <a:pt x="203" y="288"/>
                  </a:lnTo>
                  <a:lnTo>
                    <a:pt x="193" y="287"/>
                  </a:lnTo>
                  <a:lnTo>
                    <a:pt x="182" y="285"/>
                  </a:lnTo>
                  <a:lnTo>
                    <a:pt x="187" y="284"/>
                  </a:lnTo>
                  <a:lnTo>
                    <a:pt x="191" y="281"/>
                  </a:lnTo>
                  <a:lnTo>
                    <a:pt x="197" y="279"/>
                  </a:lnTo>
                  <a:lnTo>
                    <a:pt x="203" y="278"/>
                  </a:lnTo>
                  <a:lnTo>
                    <a:pt x="218" y="273"/>
                  </a:lnTo>
                  <a:lnTo>
                    <a:pt x="233" y="269"/>
                  </a:lnTo>
                  <a:lnTo>
                    <a:pt x="247" y="263"/>
                  </a:lnTo>
                  <a:lnTo>
                    <a:pt x="259" y="255"/>
                  </a:lnTo>
                  <a:lnTo>
                    <a:pt x="269" y="245"/>
                  </a:lnTo>
                  <a:lnTo>
                    <a:pt x="278" y="232"/>
                  </a:lnTo>
                  <a:lnTo>
                    <a:pt x="284" y="217"/>
                  </a:lnTo>
                  <a:lnTo>
                    <a:pt x="285" y="197"/>
                  </a:lnTo>
                  <a:lnTo>
                    <a:pt x="284" y="187"/>
                  </a:lnTo>
                  <a:lnTo>
                    <a:pt x="282" y="178"/>
                  </a:lnTo>
                  <a:lnTo>
                    <a:pt x="278" y="167"/>
                  </a:lnTo>
                  <a:lnTo>
                    <a:pt x="273" y="158"/>
                  </a:lnTo>
                  <a:lnTo>
                    <a:pt x="279" y="157"/>
                  </a:lnTo>
                  <a:lnTo>
                    <a:pt x="285" y="155"/>
                  </a:lnTo>
                  <a:lnTo>
                    <a:pt x="291" y="152"/>
                  </a:lnTo>
                  <a:lnTo>
                    <a:pt x="297" y="151"/>
                  </a:lnTo>
                  <a:lnTo>
                    <a:pt x="303" y="148"/>
                  </a:lnTo>
                  <a:lnTo>
                    <a:pt x="308" y="143"/>
                  </a:lnTo>
                  <a:lnTo>
                    <a:pt x="314" y="140"/>
                  </a:lnTo>
                  <a:lnTo>
                    <a:pt x="318" y="136"/>
                  </a:lnTo>
                  <a:lnTo>
                    <a:pt x="329" y="124"/>
                  </a:lnTo>
                  <a:lnTo>
                    <a:pt x="336" y="109"/>
                  </a:lnTo>
                  <a:lnTo>
                    <a:pt x="341" y="94"/>
                  </a:lnTo>
                  <a:lnTo>
                    <a:pt x="342" y="79"/>
                  </a:lnTo>
                  <a:lnTo>
                    <a:pt x="341" y="64"/>
                  </a:lnTo>
                  <a:lnTo>
                    <a:pt x="336" y="49"/>
                  </a:lnTo>
                  <a:lnTo>
                    <a:pt x="329" y="36"/>
                  </a:lnTo>
                  <a:lnTo>
                    <a:pt x="318" y="24"/>
                  </a:lnTo>
                  <a:lnTo>
                    <a:pt x="312" y="18"/>
                  </a:lnTo>
                  <a:lnTo>
                    <a:pt x="306" y="13"/>
                  </a:lnTo>
                  <a:lnTo>
                    <a:pt x="299" y="9"/>
                  </a:lnTo>
                  <a:lnTo>
                    <a:pt x="291" y="6"/>
                  </a:lnTo>
                  <a:lnTo>
                    <a:pt x="284" y="3"/>
                  </a:lnTo>
                  <a:lnTo>
                    <a:pt x="276" y="1"/>
                  </a:lnTo>
                  <a:lnTo>
                    <a:pt x="269" y="0"/>
                  </a:lnTo>
                  <a:lnTo>
                    <a:pt x="260" y="0"/>
                  </a:lnTo>
                  <a:lnTo>
                    <a:pt x="244" y="1"/>
                  </a:lnTo>
                  <a:lnTo>
                    <a:pt x="229" y="6"/>
                  </a:lnTo>
                  <a:lnTo>
                    <a:pt x="214" y="13"/>
                  </a:lnTo>
                  <a:lnTo>
                    <a:pt x="202" y="24"/>
                  </a:lnTo>
                  <a:lnTo>
                    <a:pt x="191" y="34"/>
                  </a:lnTo>
                  <a:lnTo>
                    <a:pt x="184" y="48"/>
                  </a:lnTo>
                  <a:lnTo>
                    <a:pt x="179" y="63"/>
                  </a:lnTo>
                  <a:lnTo>
                    <a:pt x="178" y="79"/>
                  </a:lnTo>
                  <a:lnTo>
                    <a:pt x="179" y="91"/>
                  </a:lnTo>
                  <a:lnTo>
                    <a:pt x="182" y="103"/>
                  </a:lnTo>
                  <a:lnTo>
                    <a:pt x="187" y="115"/>
                  </a:lnTo>
                  <a:lnTo>
                    <a:pt x="193" y="126"/>
                  </a:lnTo>
                  <a:lnTo>
                    <a:pt x="161" y="131"/>
                  </a:lnTo>
                  <a:lnTo>
                    <a:pt x="128" y="142"/>
                  </a:lnTo>
                  <a:lnTo>
                    <a:pt x="97" y="160"/>
                  </a:lnTo>
                  <a:lnTo>
                    <a:pt x="67" y="185"/>
                  </a:lnTo>
                  <a:lnTo>
                    <a:pt x="40" y="217"/>
                  </a:lnTo>
                  <a:lnTo>
                    <a:pt x="19" y="257"/>
                  </a:lnTo>
                  <a:lnTo>
                    <a:pt x="4" y="305"/>
                  </a:lnTo>
                  <a:lnTo>
                    <a:pt x="0" y="362"/>
                  </a:lnTo>
                  <a:lnTo>
                    <a:pt x="1" y="385"/>
                  </a:lnTo>
                  <a:lnTo>
                    <a:pt x="3" y="408"/>
                  </a:lnTo>
                  <a:lnTo>
                    <a:pt x="7" y="427"/>
                  </a:lnTo>
                  <a:lnTo>
                    <a:pt x="13" y="447"/>
                  </a:lnTo>
                  <a:lnTo>
                    <a:pt x="21" y="466"/>
                  </a:lnTo>
                  <a:lnTo>
                    <a:pt x="28" y="483"/>
                  </a:lnTo>
                  <a:lnTo>
                    <a:pt x="39" y="498"/>
                  </a:lnTo>
                  <a:lnTo>
                    <a:pt x="51" y="511"/>
                  </a:lnTo>
                  <a:lnTo>
                    <a:pt x="58" y="517"/>
                  </a:lnTo>
                  <a:lnTo>
                    <a:pt x="66" y="523"/>
                  </a:lnTo>
                  <a:lnTo>
                    <a:pt x="75" y="529"/>
                  </a:lnTo>
                  <a:lnTo>
                    <a:pt x="84" y="533"/>
                  </a:lnTo>
                  <a:lnTo>
                    <a:pt x="93" y="538"/>
                  </a:lnTo>
                  <a:lnTo>
                    <a:pt x="102" y="542"/>
                  </a:lnTo>
                  <a:lnTo>
                    <a:pt x="110" y="545"/>
                  </a:lnTo>
                  <a:lnTo>
                    <a:pt x="121" y="548"/>
                  </a:lnTo>
                  <a:lnTo>
                    <a:pt x="22" y="705"/>
                  </a:lnTo>
                  <a:lnTo>
                    <a:pt x="179" y="752"/>
                  </a:lnTo>
                  <a:lnTo>
                    <a:pt x="190" y="753"/>
                  </a:lnTo>
                  <a:lnTo>
                    <a:pt x="200" y="749"/>
                  </a:lnTo>
                  <a:lnTo>
                    <a:pt x="209" y="743"/>
                  </a:lnTo>
                  <a:lnTo>
                    <a:pt x="214" y="734"/>
                  </a:lnTo>
                  <a:lnTo>
                    <a:pt x="215" y="723"/>
                  </a:lnTo>
                  <a:lnTo>
                    <a:pt x="212" y="713"/>
                  </a:lnTo>
                  <a:lnTo>
                    <a:pt x="205" y="704"/>
                  </a:lnTo>
                  <a:lnTo>
                    <a:pt x="196" y="699"/>
                  </a:lnTo>
                  <a:lnTo>
                    <a:pt x="107" y="672"/>
                  </a:lnTo>
                  <a:lnTo>
                    <a:pt x="185" y="547"/>
                  </a:lnTo>
                  <a:lnTo>
                    <a:pt x="185" y="547"/>
                  </a:lnTo>
                  <a:lnTo>
                    <a:pt x="185" y="547"/>
                  </a:lnTo>
                  <a:lnTo>
                    <a:pt x="185" y="547"/>
                  </a:lnTo>
                  <a:lnTo>
                    <a:pt x="185" y="547"/>
                  </a:lnTo>
                  <a:lnTo>
                    <a:pt x="194" y="544"/>
                  </a:lnTo>
                  <a:lnTo>
                    <a:pt x="203" y="541"/>
                  </a:lnTo>
                  <a:lnTo>
                    <a:pt x="212" y="538"/>
                  </a:lnTo>
                  <a:lnTo>
                    <a:pt x="221" y="533"/>
                  </a:lnTo>
                  <a:lnTo>
                    <a:pt x="229" y="529"/>
                  </a:lnTo>
                  <a:lnTo>
                    <a:pt x="236" y="523"/>
                  </a:lnTo>
                  <a:lnTo>
                    <a:pt x="244" y="517"/>
                  </a:lnTo>
                  <a:lnTo>
                    <a:pt x="251" y="511"/>
                  </a:lnTo>
                  <a:lnTo>
                    <a:pt x="266" y="493"/>
                  </a:lnTo>
                  <a:lnTo>
                    <a:pt x="276" y="474"/>
                  </a:lnTo>
                  <a:lnTo>
                    <a:pt x="285" y="451"/>
                  </a:lnTo>
                  <a:lnTo>
                    <a:pt x="290" y="429"/>
                  </a:lnTo>
                  <a:lnTo>
                    <a:pt x="297" y="453"/>
                  </a:lnTo>
                  <a:lnTo>
                    <a:pt x="306" y="475"/>
                  </a:lnTo>
                  <a:lnTo>
                    <a:pt x="318" y="495"/>
                  </a:lnTo>
                  <a:lnTo>
                    <a:pt x="332" y="511"/>
                  </a:lnTo>
                  <a:lnTo>
                    <a:pt x="339" y="517"/>
                  </a:lnTo>
                  <a:lnTo>
                    <a:pt x="345" y="523"/>
                  </a:lnTo>
                  <a:lnTo>
                    <a:pt x="353" y="527"/>
                  </a:lnTo>
                  <a:lnTo>
                    <a:pt x="362" y="532"/>
                  </a:lnTo>
                  <a:lnTo>
                    <a:pt x="369" y="536"/>
                  </a:lnTo>
                  <a:lnTo>
                    <a:pt x="377" y="539"/>
                  </a:lnTo>
                  <a:lnTo>
                    <a:pt x="386" y="542"/>
                  </a:lnTo>
                  <a:lnTo>
                    <a:pt x="395" y="545"/>
                  </a:lnTo>
                  <a:lnTo>
                    <a:pt x="466" y="752"/>
                  </a:lnTo>
                  <a:lnTo>
                    <a:pt x="608" y="678"/>
                  </a:lnTo>
                  <a:lnTo>
                    <a:pt x="608" y="678"/>
                  </a:lnTo>
                  <a:lnTo>
                    <a:pt x="617" y="671"/>
                  </a:lnTo>
                  <a:lnTo>
                    <a:pt x="622" y="662"/>
                  </a:lnTo>
                  <a:lnTo>
                    <a:pt x="623" y="651"/>
                  </a:lnTo>
                  <a:lnTo>
                    <a:pt x="620" y="641"/>
                  </a:lnTo>
                  <a:lnTo>
                    <a:pt x="613" y="632"/>
                  </a:lnTo>
                  <a:lnTo>
                    <a:pt x="604" y="628"/>
                  </a:lnTo>
                  <a:lnTo>
                    <a:pt x="594" y="626"/>
                  </a:lnTo>
                  <a:lnTo>
                    <a:pt x="583" y="6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15" name="Freeform 8"/>
            <p:cNvSpPr>
              <a:spLocks/>
            </p:cNvSpPr>
            <p:nvPr/>
          </p:nvSpPr>
          <p:spPr bwMode="auto">
            <a:xfrm>
              <a:off x="515938" y="2608263"/>
              <a:ext cx="74612" cy="74613"/>
            </a:xfrm>
            <a:custGeom>
              <a:avLst/>
              <a:gdLst>
                <a:gd name="T0" fmla="*/ 14 w 96"/>
                <a:gd name="T1" fmla="*/ 15 h 93"/>
                <a:gd name="T2" fmla="*/ 21 w 96"/>
                <a:gd name="T3" fmla="*/ 9 h 93"/>
                <a:gd name="T4" fmla="*/ 29 w 96"/>
                <a:gd name="T5" fmla="*/ 4 h 93"/>
                <a:gd name="T6" fmla="*/ 38 w 96"/>
                <a:gd name="T7" fmla="*/ 1 h 93"/>
                <a:gd name="T8" fmla="*/ 48 w 96"/>
                <a:gd name="T9" fmla="*/ 0 h 93"/>
                <a:gd name="T10" fmla="*/ 58 w 96"/>
                <a:gd name="T11" fmla="*/ 1 h 93"/>
                <a:gd name="T12" fmla="*/ 67 w 96"/>
                <a:gd name="T13" fmla="*/ 4 h 93"/>
                <a:gd name="T14" fmla="*/ 75 w 96"/>
                <a:gd name="T15" fmla="*/ 9 h 93"/>
                <a:gd name="T16" fmla="*/ 82 w 96"/>
                <a:gd name="T17" fmla="*/ 15 h 93"/>
                <a:gd name="T18" fmla="*/ 88 w 96"/>
                <a:gd name="T19" fmla="*/ 22 h 93"/>
                <a:gd name="T20" fmla="*/ 93 w 96"/>
                <a:gd name="T21" fmla="*/ 30 h 93"/>
                <a:gd name="T22" fmla="*/ 94 w 96"/>
                <a:gd name="T23" fmla="*/ 37 h 93"/>
                <a:gd name="T24" fmla="*/ 96 w 96"/>
                <a:gd name="T25" fmla="*/ 46 h 93"/>
                <a:gd name="T26" fmla="*/ 94 w 96"/>
                <a:gd name="T27" fmla="*/ 55 h 93"/>
                <a:gd name="T28" fmla="*/ 93 w 96"/>
                <a:gd name="T29" fmla="*/ 64 h 93"/>
                <a:gd name="T30" fmla="*/ 88 w 96"/>
                <a:gd name="T31" fmla="*/ 72 h 93"/>
                <a:gd name="T32" fmla="*/ 82 w 96"/>
                <a:gd name="T33" fmla="*/ 79 h 93"/>
                <a:gd name="T34" fmla="*/ 75 w 96"/>
                <a:gd name="T35" fmla="*/ 85 h 93"/>
                <a:gd name="T36" fmla="*/ 67 w 96"/>
                <a:gd name="T37" fmla="*/ 90 h 93"/>
                <a:gd name="T38" fmla="*/ 58 w 96"/>
                <a:gd name="T39" fmla="*/ 91 h 93"/>
                <a:gd name="T40" fmla="*/ 48 w 96"/>
                <a:gd name="T41" fmla="*/ 93 h 93"/>
                <a:gd name="T42" fmla="*/ 38 w 96"/>
                <a:gd name="T43" fmla="*/ 91 h 93"/>
                <a:gd name="T44" fmla="*/ 29 w 96"/>
                <a:gd name="T45" fmla="*/ 90 h 93"/>
                <a:gd name="T46" fmla="*/ 21 w 96"/>
                <a:gd name="T47" fmla="*/ 85 h 93"/>
                <a:gd name="T48" fmla="*/ 14 w 96"/>
                <a:gd name="T49" fmla="*/ 78 h 93"/>
                <a:gd name="T50" fmla="*/ 8 w 96"/>
                <a:gd name="T51" fmla="*/ 72 h 93"/>
                <a:gd name="T52" fmla="*/ 3 w 96"/>
                <a:gd name="T53" fmla="*/ 64 h 93"/>
                <a:gd name="T54" fmla="*/ 2 w 96"/>
                <a:gd name="T55" fmla="*/ 55 h 93"/>
                <a:gd name="T56" fmla="*/ 0 w 96"/>
                <a:gd name="T57" fmla="*/ 46 h 93"/>
                <a:gd name="T58" fmla="*/ 2 w 96"/>
                <a:gd name="T59" fmla="*/ 37 h 93"/>
                <a:gd name="T60" fmla="*/ 3 w 96"/>
                <a:gd name="T61" fmla="*/ 30 h 93"/>
                <a:gd name="T62" fmla="*/ 8 w 96"/>
                <a:gd name="T63" fmla="*/ 22 h 93"/>
                <a:gd name="T64" fmla="*/ 14 w 96"/>
                <a:gd name="T65"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93">
                  <a:moveTo>
                    <a:pt x="14" y="15"/>
                  </a:moveTo>
                  <a:lnTo>
                    <a:pt x="21" y="9"/>
                  </a:lnTo>
                  <a:lnTo>
                    <a:pt x="29" y="4"/>
                  </a:lnTo>
                  <a:lnTo>
                    <a:pt x="38" y="1"/>
                  </a:lnTo>
                  <a:lnTo>
                    <a:pt x="48" y="0"/>
                  </a:lnTo>
                  <a:lnTo>
                    <a:pt x="58" y="1"/>
                  </a:lnTo>
                  <a:lnTo>
                    <a:pt x="67" y="4"/>
                  </a:lnTo>
                  <a:lnTo>
                    <a:pt x="75" y="9"/>
                  </a:lnTo>
                  <a:lnTo>
                    <a:pt x="82" y="15"/>
                  </a:lnTo>
                  <a:lnTo>
                    <a:pt x="88" y="22"/>
                  </a:lnTo>
                  <a:lnTo>
                    <a:pt x="93" y="30"/>
                  </a:lnTo>
                  <a:lnTo>
                    <a:pt x="94" y="37"/>
                  </a:lnTo>
                  <a:lnTo>
                    <a:pt x="96" y="46"/>
                  </a:lnTo>
                  <a:lnTo>
                    <a:pt x="94" y="55"/>
                  </a:lnTo>
                  <a:lnTo>
                    <a:pt x="93" y="64"/>
                  </a:lnTo>
                  <a:lnTo>
                    <a:pt x="88" y="72"/>
                  </a:lnTo>
                  <a:lnTo>
                    <a:pt x="82" y="79"/>
                  </a:lnTo>
                  <a:lnTo>
                    <a:pt x="75" y="85"/>
                  </a:lnTo>
                  <a:lnTo>
                    <a:pt x="67" y="90"/>
                  </a:lnTo>
                  <a:lnTo>
                    <a:pt x="58" y="91"/>
                  </a:lnTo>
                  <a:lnTo>
                    <a:pt x="48" y="93"/>
                  </a:lnTo>
                  <a:lnTo>
                    <a:pt x="38" y="91"/>
                  </a:lnTo>
                  <a:lnTo>
                    <a:pt x="29" y="90"/>
                  </a:lnTo>
                  <a:lnTo>
                    <a:pt x="21" y="85"/>
                  </a:lnTo>
                  <a:lnTo>
                    <a:pt x="14" y="78"/>
                  </a:lnTo>
                  <a:lnTo>
                    <a:pt x="8" y="72"/>
                  </a:lnTo>
                  <a:lnTo>
                    <a:pt x="3" y="64"/>
                  </a:lnTo>
                  <a:lnTo>
                    <a:pt x="2" y="55"/>
                  </a:lnTo>
                  <a:lnTo>
                    <a:pt x="0" y="46"/>
                  </a:lnTo>
                  <a:lnTo>
                    <a:pt x="2" y="37"/>
                  </a:lnTo>
                  <a:lnTo>
                    <a:pt x="3" y="30"/>
                  </a:lnTo>
                  <a:lnTo>
                    <a:pt x="8" y="22"/>
                  </a:lnTo>
                  <a:lnTo>
                    <a:pt x="1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16" name="Freeform 9"/>
            <p:cNvSpPr>
              <a:spLocks/>
            </p:cNvSpPr>
            <p:nvPr/>
          </p:nvSpPr>
          <p:spPr bwMode="auto">
            <a:xfrm>
              <a:off x="390525" y="2725738"/>
              <a:ext cx="144462" cy="250825"/>
            </a:xfrm>
            <a:custGeom>
              <a:avLst/>
              <a:gdLst>
                <a:gd name="T0" fmla="*/ 90 w 181"/>
                <a:gd name="T1" fmla="*/ 317 h 317"/>
                <a:gd name="T2" fmla="*/ 75 w 181"/>
                <a:gd name="T3" fmla="*/ 314 h 317"/>
                <a:gd name="T4" fmla="*/ 58 w 181"/>
                <a:gd name="T5" fmla="*/ 310 h 317"/>
                <a:gd name="T6" fmla="*/ 42 w 181"/>
                <a:gd name="T7" fmla="*/ 299 h 317"/>
                <a:gd name="T8" fmla="*/ 20 w 181"/>
                <a:gd name="T9" fmla="*/ 274 h 317"/>
                <a:gd name="T10" fmla="*/ 2 w 181"/>
                <a:gd name="T11" fmla="*/ 217 h 317"/>
                <a:gd name="T12" fmla="*/ 2 w 181"/>
                <a:gd name="T13" fmla="*/ 162 h 317"/>
                <a:gd name="T14" fmla="*/ 8 w 181"/>
                <a:gd name="T15" fmla="*/ 123 h 317"/>
                <a:gd name="T16" fmla="*/ 20 w 181"/>
                <a:gd name="T17" fmla="*/ 87 h 317"/>
                <a:gd name="T18" fmla="*/ 38 w 181"/>
                <a:gd name="T19" fmla="*/ 59 h 317"/>
                <a:gd name="T20" fmla="*/ 63 w 181"/>
                <a:gd name="T21" fmla="*/ 33 h 317"/>
                <a:gd name="T22" fmla="*/ 88 w 181"/>
                <a:gd name="T23" fmla="*/ 17 h 317"/>
                <a:gd name="T24" fmla="*/ 115 w 181"/>
                <a:gd name="T25" fmla="*/ 6 h 317"/>
                <a:gd name="T26" fmla="*/ 141 w 181"/>
                <a:gd name="T27" fmla="*/ 0 h 317"/>
                <a:gd name="T28" fmla="*/ 157 w 181"/>
                <a:gd name="T29" fmla="*/ 0 h 317"/>
                <a:gd name="T30" fmla="*/ 168 w 181"/>
                <a:gd name="T31" fmla="*/ 5 h 317"/>
                <a:gd name="T32" fmla="*/ 172 w 181"/>
                <a:gd name="T33" fmla="*/ 9 h 317"/>
                <a:gd name="T34" fmla="*/ 175 w 181"/>
                <a:gd name="T35" fmla="*/ 15 h 317"/>
                <a:gd name="T36" fmla="*/ 175 w 181"/>
                <a:gd name="T37" fmla="*/ 26 h 317"/>
                <a:gd name="T38" fmla="*/ 159 w 181"/>
                <a:gd name="T39" fmla="*/ 39 h 317"/>
                <a:gd name="T40" fmla="*/ 114 w 181"/>
                <a:gd name="T41" fmla="*/ 54 h 317"/>
                <a:gd name="T42" fmla="*/ 82 w 181"/>
                <a:gd name="T43" fmla="*/ 73 h 317"/>
                <a:gd name="T44" fmla="*/ 63 w 181"/>
                <a:gd name="T45" fmla="*/ 100 h 317"/>
                <a:gd name="T46" fmla="*/ 57 w 181"/>
                <a:gd name="T47" fmla="*/ 127 h 317"/>
                <a:gd name="T48" fmla="*/ 55 w 181"/>
                <a:gd name="T49" fmla="*/ 186 h 317"/>
                <a:gd name="T50" fmla="*/ 99 w 181"/>
                <a:gd name="T51" fmla="*/ 165 h 317"/>
                <a:gd name="T52" fmla="*/ 111 w 181"/>
                <a:gd name="T53" fmla="*/ 162 h 317"/>
                <a:gd name="T54" fmla="*/ 130 w 181"/>
                <a:gd name="T55" fmla="*/ 163 h 317"/>
                <a:gd name="T56" fmla="*/ 151 w 181"/>
                <a:gd name="T57" fmla="*/ 169 h 317"/>
                <a:gd name="T58" fmla="*/ 169 w 181"/>
                <a:gd name="T59" fmla="*/ 189 h 317"/>
                <a:gd name="T60" fmla="*/ 180 w 181"/>
                <a:gd name="T61" fmla="*/ 217 h 317"/>
                <a:gd name="T62" fmla="*/ 180 w 181"/>
                <a:gd name="T63" fmla="*/ 251 h 317"/>
                <a:gd name="T64" fmla="*/ 168 w 181"/>
                <a:gd name="T65" fmla="*/ 281 h 317"/>
                <a:gd name="T66" fmla="*/ 145 w 181"/>
                <a:gd name="T67" fmla="*/ 304 h 317"/>
                <a:gd name="T68" fmla="*/ 114 w 181"/>
                <a:gd name="T69" fmla="*/ 316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1" h="317">
                  <a:moveTo>
                    <a:pt x="96" y="317"/>
                  </a:moveTo>
                  <a:lnTo>
                    <a:pt x="90" y="317"/>
                  </a:lnTo>
                  <a:lnTo>
                    <a:pt x="82" y="316"/>
                  </a:lnTo>
                  <a:lnTo>
                    <a:pt x="75" y="314"/>
                  </a:lnTo>
                  <a:lnTo>
                    <a:pt x="67" y="313"/>
                  </a:lnTo>
                  <a:lnTo>
                    <a:pt x="58" y="310"/>
                  </a:lnTo>
                  <a:lnTo>
                    <a:pt x="51" y="305"/>
                  </a:lnTo>
                  <a:lnTo>
                    <a:pt x="42" y="299"/>
                  </a:lnTo>
                  <a:lnTo>
                    <a:pt x="35" y="293"/>
                  </a:lnTo>
                  <a:lnTo>
                    <a:pt x="20" y="274"/>
                  </a:lnTo>
                  <a:lnTo>
                    <a:pt x="9" y="248"/>
                  </a:lnTo>
                  <a:lnTo>
                    <a:pt x="2" y="217"/>
                  </a:lnTo>
                  <a:lnTo>
                    <a:pt x="0" y="183"/>
                  </a:lnTo>
                  <a:lnTo>
                    <a:pt x="2" y="162"/>
                  </a:lnTo>
                  <a:lnTo>
                    <a:pt x="3" y="141"/>
                  </a:lnTo>
                  <a:lnTo>
                    <a:pt x="8" y="123"/>
                  </a:lnTo>
                  <a:lnTo>
                    <a:pt x="12" y="105"/>
                  </a:lnTo>
                  <a:lnTo>
                    <a:pt x="20" y="87"/>
                  </a:lnTo>
                  <a:lnTo>
                    <a:pt x="29" y="72"/>
                  </a:lnTo>
                  <a:lnTo>
                    <a:pt x="38" y="59"/>
                  </a:lnTo>
                  <a:lnTo>
                    <a:pt x="49" y="45"/>
                  </a:lnTo>
                  <a:lnTo>
                    <a:pt x="63" y="33"/>
                  </a:lnTo>
                  <a:lnTo>
                    <a:pt x="75" y="24"/>
                  </a:lnTo>
                  <a:lnTo>
                    <a:pt x="88" y="17"/>
                  </a:lnTo>
                  <a:lnTo>
                    <a:pt x="103" y="11"/>
                  </a:lnTo>
                  <a:lnTo>
                    <a:pt x="115" y="6"/>
                  </a:lnTo>
                  <a:lnTo>
                    <a:pt x="129" y="3"/>
                  </a:lnTo>
                  <a:lnTo>
                    <a:pt x="141" y="0"/>
                  </a:lnTo>
                  <a:lnTo>
                    <a:pt x="151" y="0"/>
                  </a:lnTo>
                  <a:lnTo>
                    <a:pt x="157" y="0"/>
                  </a:lnTo>
                  <a:lnTo>
                    <a:pt x="163" y="2"/>
                  </a:lnTo>
                  <a:lnTo>
                    <a:pt x="168" y="5"/>
                  </a:lnTo>
                  <a:lnTo>
                    <a:pt x="171" y="6"/>
                  </a:lnTo>
                  <a:lnTo>
                    <a:pt x="172" y="9"/>
                  </a:lnTo>
                  <a:lnTo>
                    <a:pt x="174" y="12"/>
                  </a:lnTo>
                  <a:lnTo>
                    <a:pt x="175" y="15"/>
                  </a:lnTo>
                  <a:lnTo>
                    <a:pt x="175" y="18"/>
                  </a:lnTo>
                  <a:lnTo>
                    <a:pt x="175" y="26"/>
                  </a:lnTo>
                  <a:lnTo>
                    <a:pt x="171" y="33"/>
                  </a:lnTo>
                  <a:lnTo>
                    <a:pt x="159" y="39"/>
                  </a:lnTo>
                  <a:lnTo>
                    <a:pt x="136" y="47"/>
                  </a:lnTo>
                  <a:lnTo>
                    <a:pt x="114" y="54"/>
                  </a:lnTo>
                  <a:lnTo>
                    <a:pt x="96" y="63"/>
                  </a:lnTo>
                  <a:lnTo>
                    <a:pt x="82" y="73"/>
                  </a:lnTo>
                  <a:lnTo>
                    <a:pt x="72" y="87"/>
                  </a:lnTo>
                  <a:lnTo>
                    <a:pt x="63" y="100"/>
                  </a:lnTo>
                  <a:lnTo>
                    <a:pt x="58" y="114"/>
                  </a:lnTo>
                  <a:lnTo>
                    <a:pt x="57" y="127"/>
                  </a:lnTo>
                  <a:lnTo>
                    <a:pt x="55" y="141"/>
                  </a:lnTo>
                  <a:lnTo>
                    <a:pt x="55" y="186"/>
                  </a:lnTo>
                  <a:lnTo>
                    <a:pt x="96" y="166"/>
                  </a:lnTo>
                  <a:lnTo>
                    <a:pt x="99" y="165"/>
                  </a:lnTo>
                  <a:lnTo>
                    <a:pt x="105" y="163"/>
                  </a:lnTo>
                  <a:lnTo>
                    <a:pt x="111" y="162"/>
                  </a:lnTo>
                  <a:lnTo>
                    <a:pt x="118" y="162"/>
                  </a:lnTo>
                  <a:lnTo>
                    <a:pt x="130" y="163"/>
                  </a:lnTo>
                  <a:lnTo>
                    <a:pt x="142" y="165"/>
                  </a:lnTo>
                  <a:lnTo>
                    <a:pt x="151" y="169"/>
                  </a:lnTo>
                  <a:lnTo>
                    <a:pt x="160" y="177"/>
                  </a:lnTo>
                  <a:lnTo>
                    <a:pt x="169" y="189"/>
                  </a:lnTo>
                  <a:lnTo>
                    <a:pt x="175" y="202"/>
                  </a:lnTo>
                  <a:lnTo>
                    <a:pt x="180" y="217"/>
                  </a:lnTo>
                  <a:lnTo>
                    <a:pt x="181" y="235"/>
                  </a:lnTo>
                  <a:lnTo>
                    <a:pt x="180" y="251"/>
                  </a:lnTo>
                  <a:lnTo>
                    <a:pt x="175" y="268"/>
                  </a:lnTo>
                  <a:lnTo>
                    <a:pt x="168" y="281"/>
                  </a:lnTo>
                  <a:lnTo>
                    <a:pt x="157" y="293"/>
                  </a:lnTo>
                  <a:lnTo>
                    <a:pt x="145" y="304"/>
                  </a:lnTo>
                  <a:lnTo>
                    <a:pt x="130" y="311"/>
                  </a:lnTo>
                  <a:lnTo>
                    <a:pt x="114" y="316"/>
                  </a:lnTo>
                  <a:lnTo>
                    <a:pt x="96" y="317"/>
                  </a:lnTo>
                  <a:close/>
                </a:path>
              </a:pathLst>
            </a:custGeom>
            <a:solidFill>
              <a:srgbClr val="FF9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17" name="Freeform 10"/>
            <p:cNvSpPr>
              <a:spLocks/>
            </p:cNvSpPr>
            <p:nvPr/>
          </p:nvSpPr>
          <p:spPr bwMode="auto">
            <a:xfrm>
              <a:off x="614363" y="2725738"/>
              <a:ext cx="142875" cy="250825"/>
            </a:xfrm>
            <a:custGeom>
              <a:avLst/>
              <a:gdLst>
                <a:gd name="T0" fmla="*/ 2 w 181"/>
                <a:gd name="T1" fmla="*/ 162 h 317"/>
                <a:gd name="T2" fmla="*/ 8 w 181"/>
                <a:gd name="T3" fmla="*/ 123 h 317"/>
                <a:gd name="T4" fmla="*/ 20 w 181"/>
                <a:gd name="T5" fmla="*/ 87 h 317"/>
                <a:gd name="T6" fmla="*/ 38 w 181"/>
                <a:gd name="T7" fmla="*/ 59 h 317"/>
                <a:gd name="T8" fmla="*/ 63 w 181"/>
                <a:gd name="T9" fmla="*/ 33 h 317"/>
                <a:gd name="T10" fmla="*/ 90 w 181"/>
                <a:gd name="T11" fmla="*/ 17 h 317"/>
                <a:gd name="T12" fmla="*/ 117 w 181"/>
                <a:gd name="T13" fmla="*/ 6 h 317"/>
                <a:gd name="T14" fmla="*/ 142 w 181"/>
                <a:gd name="T15" fmla="*/ 0 h 317"/>
                <a:gd name="T16" fmla="*/ 159 w 181"/>
                <a:gd name="T17" fmla="*/ 0 h 317"/>
                <a:gd name="T18" fmla="*/ 168 w 181"/>
                <a:gd name="T19" fmla="*/ 5 h 317"/>
                <a:gd name="T20" fmla="*/ 174 w 181"/>
                <a:gd name="T21" fmla="*/ 9 h 317"/>
                <a:gd name="T22" fmla="*/ 177 w 181"/>
                <a:gd name="T23" fmla="*/ 15 h 317"/>
                <a:gd name="T24" fmla="*/ 177 w 181"/>
                <a:gd name="T25" fmla="*/ 26 h 317"/>
                <a:gd name="T26" fmla="*/ 160 w 181"/>
                <a:gd name="T27" fmla="*/ 39 h 317"/>
                <a:gd name="T28" fmla="*/ 114 w 181"/>
                <a:gd name="T29" fmla="*/ 54 h 317"/>
                <a:gd name="T30" fmla="*/ 83 w 181"/>
                <a:gd name="T31" fmla="*/ 73 h 317"/>
                <a:gd name="T32" fmla="*/ 63 w 181"/>
                <a:gd name="T33" fmla="*/ 100 h 317"/>
                <a:gd name="T34" fmla="*/ 57 w 181"/>
                <a:gd name="T35" fmla="*/ 127 h 317"/>
                <a:gd name="T36" fmla="*/ 56 w 181"/>
                <a:gd name="T37" fmla="*/ 186 h 317"/>
                <a:gd name="T38" fmla="*/ 100 w 181"/>
                <a:gd name="T39" fmla="*/ 165 h 317"/>
                <a:gd name="T40" fmla="*/ 111 w 181"/>
                <a:gd name="T41" fmla="*/ 162 h 317"/>
                <a:gd name="T42" fmla="*/ 132 w 181"/>
                <a:gd name="T43" fmla="*/ 163 h 317"/>
                <a:gd name="T44" fmla="*/ 153 w 181"/>
                <a:gd name="T45" fmla="*/ 169 h 317"/>
                <a:gd name="T46" fmla="*/ 169 w 181"/>
                <a:gd name="T47" fmla="*/ 189 h 317"/>
                <a:gd name="T48" fmla="*/ 180 w 181"/>
                <a:gd name="T49" fmla="*/ 217 h 317"/>
                <a:gd name="T50" fmla="*/ 180 w 181"/>
                <a:gd name="T51" fmla="*/ 251 h 317"/>
                <a:gd name="T52" fmla="*/ 168 w 181"/>
                <a:gd name="T53" fmla="*/ 281 h 317"/>
                <a:gd name="T54" fmla="*/ 145 w 181"/>
                <a:gd name="T55" fmla="*/ 304 h 317"/>
                <a:gd name="T56" fmla="*/ 115 w 181"/>
                <a:gd name="T57" fmla="*/ 316 h 317"/>
                <a:gd name="T58" fmla="*/ 90 w 181"/>
                <a:gd name="T59" fmla="*/ 317 h 317"/>
                <a:gd name="T60" fmla="*/ 75 w 181"/>
                <a:gd name="T61" fmla="*/ 314 h 317"/>
                <a:gd name="T62" fmla="*/ 59 w 181"/>
                <a:gd name="T63" fmla="*/ 310 h 317"/>
                <a:gd name="T64" fmla="*/ 42 w 181"/>
                <a:gd name="T65" fmla="*/ 299 h 317"/>
                <a:gd name="T66" fmla="*/ 20 w 181"/>
                <a:gd name="T67" fmla="*/ 274 h 317"/>
                <a:gd name="T68" fmla="*/ 2 w 181"/>
                <a:gd name="T69" fmla="*/ 21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1" h="317">
                  <a:moveTo>
                    <a:pt x="0" y="183"/>
                  </a:moveTo>
                  <a:lnTo>
                    <a:pt x="2" y="162"/>
                  </a:lnTo>
                  <a:lnTo>
                    <a:pt x="3" y="141"/>
                  </a:lnTo>
                  <a:lnTo>
                    <a:pt x="8" y="123"/>
                  </a:lnTo>
                  <a:lnTo>
                    <a:pt x="12" y="105"/>
                  </a:lnTo>
                  <a:lnTo>
                    <a:pt x="20" y="87"/>
                  </a:lnTo>
                  <a:lnTo>
                    <a:pt x="29" y="72"/>
                  </a:lnTo>
                  <a:lnTo>
                    <a:pt x="38" y="59"/>
                  </a:lnTo>
                  <a:lnTo>
                    <a:pt x="50" y="45"/>
                  </a:lnTo>
                  <a:lnTo>
                    <a:pt x="63" y="33"/>
                  </a:lnTo>
                  <a:lnTo>
                    <a:pt x="77" y="24"/>
                  </a:lnTo>
                  <a:lnTo>
                    <a:pt x="90" y="17"/>
                  </a:lnTo>
                  <a:lnTo>
                    <a:pt x="103" y="11"/>
                  </a:lnTo>
                  <a:lnTo>
                    <a:pt x="117" y="6"/>
                  </a:lnTo>
                  <a:lnTo>
                    <a:pt x="129" y="3"/>
                  </a:lnTo>
                  <a:lnTo>
                    <a:pt x="142" y="0"/>
                  </a:lnTo>
                  <a:lnTo>
                    <a:pt x="153" y="0"/>
                  </a:lnTo>
                  <a:lnTo>
                    <a:pt x="159" y="0"/>
                  </a:lnTo>
                  <a:lnTo>
                    <a:pt x="163" y="2"/>
                  </a:lnTo>
                  <a:lnTo>
                    <a:pt x="168" y="5"/>
                  </a:lnTo>
                  <a:lnTo>
                    <a:pt x="171" y="6"/>
                  </a:lnTo>
                  <a:lnTo>
                    <a:pt x="174" y="9"/>
                  </a:lnTo>
                  <a:lnTo>
                    <a:pt x="175" y="12"/>
                  </a:lnTo>
                  <a:lnTo>
                    <a:pt x="177" y="15"/>
                  </a:lnTo>
                  <a:lnTo>
                    <a:pt x="177" y="18"/>
                  </a:lnTo>
                  <a:lnTo>
                    <a:pt x="177" y="26"/>
                  </a:lnTo>
                  <a:lnTo>
                    <a:pt x="172" y="33"/>
                  </a:lnTo>
                  <a:lnTo>
                    <a:pt x="160" y="39"/>
                  </a:lnTo>
                  <a:lnTo>
                    <a:pt x="136" y="47"/>
                  </a:lnTo>
                  <a:lnTo>
                    <a:pt x="114" y="54"/>
                  </a:lnTo>
                  <a:lnTo>
                    <a:pt x="96" y="63"/>
                  </a:lnTo>
                  <a:lnTo>
                    <a:pt x="83" y="73"/>
                  </a:lnTo>
                  <a:lnTo>
                    <a:pt x="72" y="87"/>
                  </a:lnTo>
                  <a:lnTo>
                    <a:pt x="63" y="100"/>
                  </a:lnTo>
                  <a:lnTo>
                    <a:pt x="59" y="114"/>
                  </a:lnTo>
                  <a:lnTo>
                    <a:pt x="57" y="127"/>
                  </a:lnTo>
                  <a:lnTo>
                    <a:pt x="56" y="141"/>
                  </a:lnTo>
                  <a:lnTo>
                    <a:pt x="56" y="186"/>
                  </a:lnTo>
                  <a:lnTo>
                    <a:pt x="96" y="166"/>
                  </a:lnTo>
                  <a:lnTo>
                    <a:pt x="100" y="165"/>
                  </a:lnTo>
                  <a:lnTo>
                    <a:pt x="105" y="163"/>
                  </a:lnTo>
                  <a:lnTo>
                    <a:pt x="111" y="162"/>
                  </a:lnTo>
                  <a:lnTo>
                    <a:pt x="120" y="162"/>
                  </a:lnTo>
                  <a:lnTo>
                    <a:pt x="132" y="163"/>
                  </a:lnTo>
                  <a:lnTo>
                    <a:pt x="144" y="165"/>
                  </a:lnTo>
                  <a:lnTo>
                    <a:pt x="153" y="169"/>
                  </a:lnTo>
                  <a:lnTo>
                    <a:pt x="162" y="177"/>
                  </a:lnTo>
                  <a:lnTo>
                    <a:pt x="169" y="189"/>
                  </a:lnTo>
                  <a:lnTo>
                    <a:pt x="177" y="202"/>
                  </a:lnTo>
                  <a:lnTo>
                    <a:pt x="180" y="217"/>
                  </a:lnTo>
                  <a:lnTo>
                    <a:pt x="181" y="235"/>
                  </a:lnTo>
                  <a:lnTo>
                    <a:pt x="180" y="251"/>
                  </a:lnTo>
                  <a:lnTo>
                    <a:pt x="175" y="268"/>
                  </a:lnTo>
                  <a:lnTo>
                    <a:pt x="168" y="281"/>
                  </a:lnTo>
                  <a:lnTo>
                    <a:pt x="157" y="293"/>
                  </a:lnTo>
                  <a:lnTo>
                    <a:pt x="145" y="304"/>
                  </a:lnTo>
                  <a:lnTo>
                    <a:pt x="130" y="311"/>
                  </a:lnTo>
                  <a:lnTo>
                    <a:pt x="115" y="316"/>
                  </a:lnTo>
                  <a:lnTo>
                    <a:pt x="98" y="317"/>
                  </a:lnTo>
                  <a:lnTo>
                    <a:pt x="90" y="317"/>
                  </a:lnTo>
                  <a:lnTo>
                    <a:pt x="83" y="316"/>
                  </a:lnTo>
                  <a:lnTo>
                    <a:pt x="75" y="314"/>
                  </a:lnTo>
                  <a:lnTo>
                    <a:pt x="68" y="313"/>
                  </a:lnTo>
                  <a:lnTo>
                    <a:pt x="59" y="310"/>
                  </a:lnTo>
                  <a:lnTo>
                    <a:pt x="51" y="305"/>
                  </a:lnTo>
                  <a:lnTo>
                    <a:pt x="42" y="299"/>
                  </a:lnTo>
                  <a:lnTo>
                    <a:pt x="35" y="293"/>
                  </a:lnTo>
                  <a:lnTo>
                    <a:pt x="20" y="274"/>
                  </a:lnTo>
                  <a:lnTo>
                    <a:pt x="9" y="248"/>
                  </a:lnTo>
                  <a:lnTo>
                    <a:pt x="2" y="217"/>
                  </a:lnTo>
                  <a:lnTo>
                    <a:pt x="0" y="183"/>
                  </a:lnTo>
                  <a:close/>
                </a:path>
              </a:pathLst>
            </a:custGeom>
            <a:solidFill>
              <a:srgbClr val="FF9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2" name="Freeform 15"/>
            <p:cNvSpPr>
              <a:spLocks/>
            </p:cNvSpPr>
            <p:nvPr/>
          </p:nvSpPr>
          <p:spPr bwMode="auto">
            <a:xfrm>
              <a:off x="539750" y="2632076"/>
              <a:ext cx="26987" cy="28575"/>
            </a:xfrm>
            <a:custGeom>
              <a:avLst/>
              <a:gdLst>
                <a:gd name="T0" fmla="*/ 18 w 36"/>
                <a:gd name="T1" fmla="*/ 0 h 36"/>
                <a:gd name="T2" fmla="*/ 26 w 36"/>
                <a:gd name="T3" fmla="*/ 2 h 36"/>
                <a:gd name="T4" fmla="*/ 31 w 36"/>
                <a:gd name="T5" fmla="*/ 6 h 36"/>
                <a:gd name="T6" fmla="*/ 34 w 36"/>
                <a:gd name="T7" fmla="*/ 12 h 36"/>
                <a:gd name="T8" fmla="*/ 36 w 36"/>
                <a:gd name="T9" fmla="*/ 18 h 36"/>
                <a:gd name="T10" fmla="*/ 34 w 36"/>
                <a:gd name="T11" fmla="*/ 26 h 36"/>
                <a:gd name="T12" fmla="*/ 31 w 36"/>
                <a:gd name="T13" fmla="*/ 32 h 36"/>
                <a:gd name="T14" fmla="*/ 26 w 36"/>
                <a:gd name="T15" fmla="*/ 35 h 36"/>
                <a:gd name="T16" fmla="*/ 18 w 36"/>
                <a:gd name="T17" fmla="*/ 36 h 36"/>
                <a:gd name="T18" fmla="*/ 11 w 36"/>
                <a:gd name="T19" fmla="*/ 35 h 36"/>
                <a:gd name="T20" fmla="*/ 5 w 36"/>
                <a:gd name="T21" fmla="*/ 32 h 36"/>
                <a:gd name="T22" fmla="*/ 2 w 36"/>
                <a:gd name="T23" fmla="*/ 26 h 36"/>
                <a:gd name="T24" fmla="*/ 0 w 36"/>
                <a:gd name="T25" fmla="*/ 18 h 36"/>
                <a:gd name="T26" fmla="*/ 2 w 36"/>
                <a:gd name="T27" fmla="*/ 12 h 36"/>
                <a:gd name="T28" fmla="*/ 5 w 36"/>
                <a:gd name="T29" fmla="*/ 6 h 36"/>
                <a:gd name="T30" fmla="*/ 11 w 36"/>
                <a:gd name="T31" fmla="*/ 2 h 36"/>
                <a:gd name="T32" fmla="*/ 18 w 36"/>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36">
                  <a:moveTo>
                    <a:pt x="18" y="0"/>
                  </a:moveTo>
                  <a:lnTo>
                    <a:pt x="26" y="2"/>
                  </a:lnTo>
                  <a:lnTo>
                    <a:pt x="31" y="6"/>
                  </a:lnTo>
                  <a:lnTo>
                    <a:pt x="34" y="12"/>
                  </a:lnTo>
                  <a:lnTo>
                    <a:pt x="36" y="18"/>
                  </a:lnTo>
                  <a:lnTo>
                    <a:pt x="34" y="26"/>
                  </a:lnTo>
                  <a:lnTo>
                    <a:pt x="31" y="32"/>
                  </a:lnTo>
                  <a:lnTo>
                    <a:pt x="26" y="35"/>
                  </a:lnTo>
                  <a:lnTo>
                    <a:pt x="18" y="36"/>
                  </a:lnTo>
                  <a:lnTo>
                    <a:pt x="11" y="35"/>
                  </a:lnTo>
                  <a:lnTo>
                    <a:pt x="5" y="32"/>
                  </a:lnTo>
                  <a:lnTo>
                    <a:pt x="2" y="26"/>
                  </a:lnTo>
                  <a:lnTo>
                    <a:pt x="0" y="18"/>
                  </a:lnTo>
                  <a:lnTo>
                    <a:pt x="2" y="12"/>
                  </a:lnTo>
                  <a:lnTo>
                    <a:pt x="5" y="6"/>
                  </a:lnTo>
                  <a:lnTo>
                    <a:pt x="11" y="2"/>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4" name="Freeform 17"/>
            <p:cNvSpPr>
              <a:spLocks/>
            </p:cNvSpPr>
            <p:nvPr/>
          </p:nvSpPr>
          <p:spPr bwMode="auto">
            <a:xfrm>
              <a:off x="631825" y="2627313"/>
              <a:ext cx="28575" cy="28575"/>
            </a:xfrm>
            <a:custGeom>
              <a:avLst/>
              <a:gdLst>
                <a:gd name="T0" fmla="*/ 18 w 36"/>
                <a:gd name="T1" fmla="*/ 0 h 36"/>
                <a:gd name="T2" fmla="*/ 25 w 36"/>
                <a:gd name="T3" fmla="*/ 1 h 36"/>
                <a:gd name="T4" fmla="*/ 31 w 36"/>
                <a:gd name="T5" fmla="*/ 6 h 36"/>
                <a:gd name="T6" fmla="*/ 34 w 36"/>
                <a:gd name="T7" fmla="*/ 12 h 36"/>
                <a:gd name="T8" fmla="*/ 36 w 36"/>
                <a:gd name="T9" fmla="*/ 18 h 36"/>
                <a:gd name="T10" fmla="*/ 34 w 36"/>
                <a:gd name="T11" fmla="*/ 25 h 36"/>
                <a:gd name="T12" fmla="*/ 31 w 36"/>
                <a:gd name="T13" fmla="*/ 31 h 36"/>
                <a:gd name="T14" fmla="*/ 25 w 36"/>
                <a:gd name="T15" fmla="*/ 34 h 36"/>
                <a:gd name="T16" fmla="*/ 18 w 36"/>
                <a:gd name="T17" fmla="*/ 36 h 36"/>
                <a:gd name="T18" fmla="*/ 12 w 36"/>
                <a:gd name="T19" fmla="*/ 34 h 36"/>
                <a:gd name="T20" fmla="*/ 6 w 36"/>
                <a:gd name="T21" fmla="*/ 31 h 36"/>
                <a:gd name="T22" fmla="*/ 1 w 36"/>
                <a:gd name="T23" fmla="*/ 25 h 36"/>
                <a:gd name="T24" fmla="*/ 0 w 36"/>
                <a:gd name="T25" fmla="*/ 18 h 36"/>
                <a:gd name="T26" fmla="*/ 1 w 36"/>
                <a:gd name="T27" fmla="*/ 12 h 36"/>
                <a:gd name="T28" fmla="*/ 6 w 36"/>
                <a:gd name="T29" fmla="*/ 6 h 36"/>
                <a:gd name="T30" fmla="*/ 12 w 36"/>
                <a:gd name="T31" fmla="*/ 1 h 36"/>
                <a:gd name="T32" fmla="*/ 18 w 36"/>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36">
                  <a:moveTo>
                    <a:pt x="18" y="0"/>
                  </a:moveTo>
                  <a:lnTo>
                    <a:pt x="25" y="1"/>
                  </a:lnTo>
                  <a:lnTo>
                    <a:pt x="31" y="6"/>
                  </a:lnTo>
                  <a:lnTo>
                    <a:pt x="34" y="12"/>
                  </a:lnTo>
                  <a:lnTo>
                    <a:pt x="36" y="18"/>
                  </a:lnTo>
                  <a:lnTo>
                    <a:pt x="34" y="25"/>
                  </a:lnTo>
                  <a:lnTo>
                    <a:pt x="31" y="31"/>
                  </a:lnTo>
                  <a:lnTo>
                    <a:pt x="25" y="34"/>
                  </a:lnTo>
                  <a:lnTo>
                    <a:pt x="18" y="36"/>
                  </a:lnTo>
                  <a:lnTo>
                    <a:pt x="12" y="34"/>
                  </a:lnTo>
                  <a:lnTo>
                    <a:pt x="6" y="31"/>
                  </a:lnTo>
                  <a:lnTo>
                    <a:pt x="1" y="25"/>
                  </a:lnTo>
                  <a:lnTo>
                    <a:pt x="0" y="18"/>
                  </a:lnTo>
                  <a:lnTo>
                    <a:pt x="1" y="12"/>
                  </a:lnTo>
                  <a:lnTo>
                    <a:pt x="6" y="6"/>
                  </a:lnTo>
                  <a:lnTo>
                    <a:pt x="12" y="1"/>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grpSp>
        <p:nvGrpSpPr>
          <p:cNvPr id="26" name="Group 25"/>
          <p:cNvGrpSpPr/>
          <p:nvPr/>
        </p:nvGrpSpPr>
        <p:grpSpPr>
          <a:xfrm>
            <a:off x="9242016" y="3599016"/>
            <a:ext cx="746752" cy="605545"/>
            <a:chOff x="933450" y="2587626"/>
            <a:chExt cx="549275" cy="593725"/>
          </a:xfrm>
        </p:grpSpPr>
        <p:sp>
          <p:nvSpPr>
            <p:cNvPr id="12" name="Freeform 5"/>
            <p:cNvSpPr>
              <a:spLocks/>
            </p:cNvSpPr>
            <p:nvPr/>
          </p:nvSpPr>
          <p:spPr bwMode="auto">
            <a:xfrm>
              <a:off x="965200" y="2652713"/>
              <a:ext cx="517525" cy="415925"/>
            </a:xfrm>
            <a:custGeom>
              <a:avLst/>
              <a:gdLst>
                <a:gd name="T0" fmla="*/ 0 w 652"/>
                <a:gd name="T1" fmla="*/ 8 h 523"/>
                <a:gd name="T2" fmla="*/ 3 w 652"/>
                <a:gd name="T3" fmla="*/ 477 h 523"/>
                <a:gd name="T4" fmla="*/ 591 w 652"/>
                <a:gd name="T5" fmla="*/ 523 h 523"/>
                <a:gd name="T6" fmla="*/ 652 w 652"/>
                <a:gd name="T7" fmla="*/ 0 h 523"/>
                <a:gd name="T8" fmla="*/ 0 w 652"/>
                <a:gd name="T9" fmla="*/ 8 h 523"/>
              </a:gdLst>
              <a:ahLst/>
              <a:cxnLst>
                <a:cxn ang="0">
                  <a:pos x="T0" y="T1"/>
                </a:cxn>
                <a:cxn ang="0">
                  <a:pos x="T2" y="T3"/>
                </a:cxn>
                <a:cxn ang="0">
                  <a:pos x="T4" y="T5"/>
                </a:cxn>
                <a:cxn ang="0">
                  <a:pos x="T6" y="T7"/>
                </a:cxn>
                <a:cxn ang="0">
                  <a:pos x="T8" y="T9"/>
                </a:cxn>
              </a:cxnLst>
              <a:rect l="0" t="0" r="r" b="b"/>
              <a:pathLst>
                <a:path w="652" h="523">
                  <a:moveTo>
                    <a:pt x="0" y="8"/>
                  </a:moveTo>
                  <a:lnTo>
                    <a:pt x="3" y="477"/>
                  </a:lnTo>
                  <a:lnTo>
                    <a:pt x="591" y="523"/>
                  </a:lnTo>
                  <a:lnTo>
                    <a:pt x="652" y="0"/>
                  </a:lnTo>
                  <a:lnTo>
                    <a:pt x="0" y="8"/>
                  </a:lnTo>
                  <a:close/>
                </a:path>
              </a:pathLst>
            </a:custGeom>
            <a:solidFill>
              <a:srgbClr val="FF9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18" name="Freeform 11"/>
            <p:cNvSpPr>
              <a:spLocks/>
            </p:cNvSpPr>
            <p:nvPr/>
          </p:nvSpPr>
          <p:spPr bwMode="auto">
            <a:xfrm>
              <a:off x="933450" y="2587626"/>
              <a:ext cx="504825" cy="593725"/>
            </a:xfrm>
            <a:custGeom>
              <a:avLst/>
              <a:gdLst>
                <a:gd name="T0" fmla="*/ 629 w 637"/>
                <a:gd name="T1" fmla="*/ 242 h 747"/>
                <a:gd name="T2" fmla="*/ 598 w 637"/>
                <a:gd name="T3" fmla="*/ 173 h 747"/>
                <a:gd name="T4" fmla="*/ 553 w 637"/>
                <a:gd name="T5" fmla="*/ 136 h 747"/>
                <a:gd name="T6" fmla="*/ 501 w 637"/>
                <a:gd name="T7" fmla="*/ 120 h 747"/>
                <a:gd name="T8" fmla="*/ 478 w 637"/>
                <a:gd name="T9" fmla="*/ 120 h 747"/>
                <a:gd name="T10" fmla="*/ 486 w 637"/>
                <a:gd name="T11" fmla="*/ 91 h 747"/>
                <a:gd name="T12" fmla="*/ 474 w 637"/>
                <a:gd name="T13" fmla="*/ 37 h 747"/>
                <a:gd name="T14" fmla="*/ 442 w 637"/>
                <a:gd name="T15" fmla="*/ 10 h 747"/>
                <a:gd name="T16" fmla="*/ 412 w 637"/>
                <a:gd name="T17" fmla="*/ 0 h 747"/>
                <a:gd name="T18" fmla="*/ 357 w 637"/>
                <a:gd name="T19" fmla="*/ 13 h 747"/>
                <a:gd name="T20" fmla="*/ 323 w 637"/>
                <a:gd name="T21" fmla="*/ 64 h 747"/>
                <a:gd name="T22" fmla="*/ 335 w 637"/>
                <a:gd name="T23" fmla="*/ 124 h 747"/>
                <a:gd name="T24" fmla="*/ 376 w 637"/>
                <a:gd name="T25" fmla="*/ 155 h 747"/>
                <a:gd name="T26" fmla="*/ 353 w 637"/>
                <a:gd name="T27" fmla="*/ 218 h 747"/>
                <a:gd name="T28" fmla="*/ 320 w 637"/>
                <a:gd name="T29" fmla="*/ 176 h 747"/>
                <a:gd name="T30" fmla="*/ 272 w 637"/>
                <a:gd name="T31" fmla="*/ 136 h 747"/>
                <a:gd name="T32" fmla="*/ 219 w 637"/>
                <a:gd name="T33" fmla="*/ 120 h 747"/>
                <a:gd name="T34" fmla="*/ 127 w 637"/>
                <a:gd name="T35" fmla="*/ 142 h 747"/>
                <a:gd name="T36" fmla="*/ 68 w 637"/>
                <a:gd name="T37" fmla="*/ 229 h 747"/>
                <a:gd name="T38" fmla="*/ 86 w 637"/>
                <a:gd name="T39" fmla="*/ 333 h 747"/>
                <a:gd name="T40" fmla="*/ 125 w 637"/>
                <a:gd name="T41" fmla="*/ 371 h 747"/>
                <a:gd name="T42" fmla="*/ 164 w 637"/>
                <a:gd name="T43" fmla="*/ 382 h 747"/>
                <a:gd name="T44" fmla="*/ 158 w 637"/>
                <a:gd name="T45" fmla="*/ 390 h 747"/>
                <a:gd name="T46" fmla="*/ 110 w 637"/>
                <a:gd name="T47" fmla="*/ 406 h 747"/>
                <a:gd name="T48" fmla="*/ 73 w 637"/>
                <a:gd name="T49" fmla="*/ 453 h 747"/>
                <a:gd name="T50" fmla="*/ 83 w 637"/>
                <a:gd name="T51" fmla="*/ 512 h 747"/>
                <a:gd name="T52" fmla="*/ 106 w 637"/>
                <a:gd name="T53" fmla="*/ 535 h 747"/>
                <a:gd name="T54" fmla="*/ 139 w 637"/>
                <a:gd name="T55" fmla="*/ 545 h 747"/>
                <a:gd name="T56" fmla="*/ 164 w 637"/>
                <a:gd name="T57" fmla="*/ 544 h 747"/>
                <a:gd name="T58" fmla="*/ 29 w 637"/>
                <a:gd name="T59" fmla="*/ 620 h 747"/>
                <a:gd name="T60" fmla="*/ 0 w 637"/>
                <a:gd name="T61" fmla="*/ 645 h 747"/>
                <a:gd name="T62" fmla="*/ 157 w 637"/>
                <a:gd name="T63" fmla="*/ 746 h 747"/>
                <a:gd name="T64" fmla="*/ 231 w 637"/>
                <a:gd name="T65" fmla="*/ 526 h 747"/>
                <a:gd name="T66" fmla="*/ 254 w 637"/>
                <a:gd name="T67" fmla="*/ 512 h 747"/>
                <a:gd name="T68" fmla="*/ 282 w 637"/>
                <a:gd name="T69" fmla="*/ 490 h 747"/>
                <a:gd name="T70" fmla="*/ 324 w 637"/>
                <a:gd name="T71" fmla="*/ 439 h 747"/>
                <a:gd name="T72" fmla="*/ 354 w 637"/>
                <a:gd name="T73" fmla="*/ 341 h 747"/>
                <a:gd name="T74" fmla="*/ 356 w 637"/>
                <a:gd name="T75" fmla="*/ 308 h 747"/>
                <a:gd name="T76" fmla="*/ 375 w 637"/>
                <a:gd name="T77" fmla="*/ 344 h 747"/>
                <a:gd name="T78" fmla="*/ 406 w 637"/>
                <a:gd name="T79" fmla="*/ 371 h 747"/>
                <a:gd name="T80" fmla="*/ 445 w 637"/>
                <a:gd name="T81" fmla="*/ 382 h 747"/>
                <a:gd name="T82" fmla="*/ 441 w 637"/>
                <a:gd name="T83" fmla="*/ 390 h 747"/>
                <a:gd name="T84" fmla="*/ 391 w 637"/>
                <a:gd name="T85" fmla="*/ 406 h 747"/>
                <a:gd name="T86" fmla="*/ 354 w 637"/>
                <a:gd name="T87" fmla="*/ 453 h 747"/>
                <a:gd name="T88" fmla="*/ 364 w 637"/>
                <a:gd name="T89" fmla="*/ 512 h 747"/>
                <a:gd name="T90" fmla="*/ 391 w 637"/>
                <a:gd name="T91" fmla="*/ 536 h 747"/>
                <a:gd name="T92" fmla="*/ 424 w 637"/>
                <a:gd name="T93" fmla="*/ 580 h 747"/>
                <a:gd name="T94" fmla="*/ 475 w 637"/>
                <a:gd name="T95" fmla="*/ 660 h 747"/>
                <a:gd name="T96" fmla="*/ 373 w 637"/>
                <a:gd name="T97" fmla="*/ 707 h 747"/>
                <a:gd name="T98" fmla="*/ 384 w 637"/>
                <a:gd name="T99" fmla="*/ 743 h 747"/>
                <a:gd name="T100" fmla="*/ 465 w 637"/>
                <a:gd name="T101" fmla="*/ 541 h 747"/>
                <a:gd name="T102" fmla="*/ 519 w 637"/>
                <a:gd name="T103" fmla="*/ 523 h 747"/>
                <a:gd name="T104" fmla="*/ 571 w 637"/>
                <a:gd name="T105" fmla="*/ 484 h 747"/>
                <a:gd name="T106" fmla="*/ 616 w 637"/>
                <a:gd name="T107" fmla="*/ 418 h 747"/>
                <a:gd name="T108" fmla="*/ 637 w 637"/>
                <a:gd name="T109" fmla="*/ 309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7" h="747">
                  <a:moveTo>
                    <a:pt x="637" y="309"/>
                  </a:moveTo>
                  <a:lnTo>
                    <a:pt x="635" y="285"/>
                  </a:lnTo>
                  <a:lnTo>
                    <a:pt x="634" y="263"/>
                  </a:lnTo>
                  <a:lnTo>
                    <a:pt x="629" y="242"/>
                  </a:lnTo>
                  <a:lnTo>
                    <a:pt x="625" y="223"/>
                  </a:lnTo>
                  <a:lnTo>
                    <a:pt x="617" y="205"/>
                  </a:lnTo>
                  <a:lnTo>
                    <a:pt x="608" y="188"/>
                  </a:lnTo>
                  <a:lnTo>
                    <a:pt x="598" y="173"/>
                  </a:lnTo>
                  <a:lnTo>
                    <a:pt x="586" y="160"/>
                  </a:lnTo>
                  <a:lnTo>
                    <a:pt x="575" y="151"/>
                  </a:lnTo>
                  <a:lnTo>
                    <a:pt x="565" y="142"/>
                  </a:lnTo>
                  <a:lnTo>
                    <a:pt x="553" y="136"/>
                  </a:lnTo>
                  <a:lnTo>
                    <a:pt x="541" y="130"/>
                  </a:lnTo>
                  <a:lnTo>
                    <a:pt x="527" y="125"/>
                  </a:lnTo>
                  <a:lnTo>
                    <a:pt x="514" y="122"/>
                  </a:lnTo>
                  <a:lnTo>
                    <a:pt x="501" y="120"/>
                  </a:lnTo>
                  <a:lnTo>
                    <a:pt x="486" y="120"/>
                  </a:lnTo>
                  <a:lnTo>
                    <a:pt x="483" y="120"/>
                  </a:lnTo>
                  <a:lnTo>
                    <a:pt x="481" y="120"/>
                  </a:lnTo>
                  <a:lnTo>
                    <a:pt x="478" y="120"/>
                  </a:lnTo>
                  <a:lnTo>
                    <a:pt x="475" y="120"/>
                  </a:lnTo>
                  <a:lnTo>
                    <a:pt x="480" y="111"/>
                  </a:lnTo>
                  <a:lnTo>
                    <a:pt x="483" y="100"/>
                  </a:lnTo>
                  <a:lnTo>
                    <a:pt x="486" y="91"/>
                  </a:lnTo>
                  <a:lnTo>
                    <a:pt x="486" y="81"/>
                  </a:lnTo>
                  <a:lnTo>
                    <a:pt x="484" y="66"/>
                  </a:lnTo>
                  <a:lnTo>
                    <a:pt x="480" y="51"/>
                  </a:lnTo>
                  <a:lnTo>
                    <a:pt x="474" y="37"/>
                  </a:lnTo>
                  <a:lnTo>
                    <a:pt x="463" y="25"/>
                  </a:lnTo>
                  <a:lnTo>
                    <a:pt x="457" y="19"/>
                  </a:lnTo>
                  <a:lnTo>
                    <a:pt x="450" y="15"/>
                  </a:lnTo>
                  <a:lnTo>
                    <a:pt x="442" y="10"/>
                  </a:lnTo>
                  <a:lnTo>
                    <a:pt x="436" y="6"/>
                  </a:lnTo>
                  <a:lnTo>
                    <a:pt x="427" y="3"/>
                  </a:lnTo>
                  <a:lnTo>
                    <a:pt x="420" y="1"/>
                  </a:lnTo>
                  <a:lnTo>
                    <a:pt x="412" y="0"/>
                  </a:lnTo>
                  <a:lnTo>
                    <a:pt x="403" y="0"/>
                  </a:lnTo>
                  <a:lnTo>
                    <a:pt x="387" y="1"/>
                  </a:lnTo>
                  <a:lnTo>
                    <a:pt x="372" y="6"/>
                  </a:lnTo>
                  <a:lnTo>
                    <a:pt x="357" y="13"/>
                  </a:lnTo>
                  <a:lnTo>
                    <a:pt x="345" y="24"/>
                  </a:lnTo>
                  <a:lnTo>
                    <a:pt x="335" y="36"/>
                  </a:lnTo>
                  <a:lnTo>
                    <a:pt x="327" y="49"/>
                  </a:lnTo>
                  <a:lnTo>
                    <a:pt x="323" y="64"/>
                  </a:lnTo>
                  <a:lnTo>
                    <a:pt x="321" y="81"/>
                  </a:lnTo>
                  <a:lnTo>
                    <a:pt x="323" y="96"/>
                  </a:lnTo>
                  <a:lnTo>
                    <a:pt x="327" y="111"/>
                  </a:lnTo>
                  <a:lnTo>
                    <a:pt x="335" y="124"/>
                  </a:lnTo>
                  <a:lnTo>
                    <a:pt x="345" y="136"/>
                  </a:lnTo>
                  <a:lnTo>
                    <a:pt x="354" y="143"/>
                  </a:lnTo>
                  <a:lnTo>
                    <a:pt x="364" y="151"/>
                  </a:lnTo>
                  <a:lnTo>
                    <a:pt x="376" y="155"/>
                  </a:lnTo>
                  <a:lnTo>
                    <a:pt x="387" y="158"/>
                  </a:lnTo>
                  <a:lnTo>
                    <a:pt x="372" y="176"/>
                  </a:lnTo>
                  <a:lnTo>
                    <a:pt x="361" y="196"/>
                  </a:lnTo>
                  <a:lnTo>
                    <a:pt x="353" y="218"/>
                  </a:lnTo>
                  <a:lnTo>
                    <a:pt x="348" y="241"/>
                  </a:lnTo>
                  <a:lnTo>
                    <a:pt x="341" y="217"/>
                  </a:lnTo>
                  <a:lnTo>
                    <a:pt x="332" y="196"/>
                  </a:lnTo>
                  <a:lnTo>
                    <a:pt x="320" y="176"/>
                  </a:lnTo>
                  <a:lnTo>
                    <a:pt x="305" y="160"/>
                  </a:lnTo>
                  <a:lnTo>
                    <a:pt x="294" y="151"/>
                  </a:lnTo>
                  <a:lnTo>
                    <a:pt x="284" y="142"/>
                  </a:lnTo>
                  <a:lnTo>
                    <a:pt x="272" y="136"/>
                  </a:lnTo>
                  <a:lnTo>
                    <a:pt x="260" y="130"/>
                  </a:lnTo>
                  <a:lnTo>
                    <a:pt x="246" y="125"/>
                  </a:lnTo>
                  <a:lnTo>
                    <a:pt x="233" y="122"/>
                  </a:lnTo>
                  <a:lnTo>
                    <a:pt x="219" y="120"/>
                  </a:lnTo>
                  <a:lnTo>
                    <a:pt x="204" y="120"/>
                  </a:lnTo>
                  <a:lnTo>
                    <a:pt x="176" y="122"/>
                  </a:lnTo>
                  <a:lnTo>
                    <a:pt x="151" y="130"/>
                  </a:lnTo>
                  <a:lnTo>
                    <a:pt x="127" y="142"/>
                  </a:lnTo>
                  <a:lnTo>
                    <a:pt x="106" y="158"/>
                  </a:lnTo>
                  <a:lnTo>
                    <a:pt x="89" y="179"/>
                  </a:lnTo>
                  <a:lnTo>
                    <a:pt x="76" y="203"/>
                  </a:lnTo>
                  <a:lnTo>
                    <a:pt x="68" y="229"/>
                  </a:lnTo>
                  <a:lnTo>
                    <a:pt x="65" y="257"/>
                  </a:lnTo>
                  <a:lnTo>
                    <a:pt x="68" y="285"/>
                  </a:lnTo>
                  <a:lnTo>
                    <a:pt x="74" y="311"/>
                  </a:lnTo>
                  <a:lnTo>
                    <a:pt x="86" y="333"/>
                  </a:lnTo>
                  <a:lnTo>
                    <a:pt x="101" y="353"/>
                  </a:lnTo>
                  <a:lnTo>
                    <a:pt x="109" y="360"/>
                  </a:lnTo>
                  <a:lnTo>
                    <a:pt x="116" y="366"/>
                  </a:lnTo>
                  <a:lnTo>
                    <a:pt x="125" y="371"/>
                  </a:lnTo>
                  <a:lnTo>
                    <a:pt x="134" y="375"/>
                  </a:lnTo>
                  <a:lnTo>
                    <a:pt x="145" y="378"/>
                  </a:lnTo>
                  <a:lnTo>
                    <a:pt x="154" y="381"/>
                  </a:lnTo>
                  <a:lnTo>
                    <a:pt x="164" y="382"/>
                  </a:lnTo>
                  <a:lnTo>
                    <a:pt x="175" y="384"/>
                  </a:lnTo>
                  <a:lnTo>
                    <a:pt x="170" y="385"/>
                  </a:lnTo>
                  <a:lnTo>
                    <a:pt x="164" y="388"/>
                  </a:lnTo>
                  <a:lnTo>
                    <a:pt x="158" y="390"/>
                  </a:lnTo>
                  <a:lnTo>
                    <a:pt x="152" y="391"/>
                  </a:lnTo>
                  <a:lnTo>
                    <a:pt x="139" y="396"/>
                  </a:lnTo>
                  <a:lnTo>
                    <a:pt x="124" y="400"/>
                  </a:lnTo>
                  <a:lnTo>
                    <a:pt x="110" y="406"/>
                  </a:lnTo>
                  <a:lnTo>
                    <a:pt x="98" y="414"/>
                  </a:lnTo>
                  <a:lnTo>
                    <a:pt x="86" y="424"/>
                  </a:lnTo>
                  <a:lnTo>
                    <a:pt x="79" y="438"/>
                  </a:lnTo>
                  <a:lnTo>
                    <a:pt x="73" y="453"/>
                  </a:lnTo>
                  <a:lnTo>
                    <a:pt x="71" y="472"/>
                  </a:lnTo>
                  <a:lnTo>
                    <a:pt x="73" y="487"/>
                  </a:lnTo>
                  <a:lnTo>
                    <a:pt x="77" y="499"/>
                  </a:lnTo>
                  <a:lnTo>
                    <a:pt x="83" y="512"/>
                  </a:lnTo>
                  <a:lnTo>
                    <a:pt x="92" y="523"/>
                  </a:lnTo>
                  <a:lnTo>
                    <a:pt x="97" y="527"/>
                  </a:lnTo>
                  <a:lnTo>
                    <a:pt x="101" y="530"/>
                  </a:lnTo>
                  <a:lnTo>
                    <a:pt x="106" y="535"/>
                  </a:lnTo>
                  <a:lnTo>
                    <a:pt x="113" y="538"/>
                  </a:lnTo>
                  <a:lnTo>
                    <a:pt x="121" y="541"/>
                  </a:lnTo>
                  <a:lnTo>
                    <a:pt x="128" y="544"/>
                  </a:lnTo>
                  <a:lnTo>
                    <a:pt x="139" y="545"/>
                  </a:lnTo>
                  <a:lnTo>
                    <a:pt x="149" y="545"/>
                  </a:lnTo>
                  <a:lnTo>
                    <a:pt x="154" y="545"/>
                  </a:lnTo>
                  <a:lnTo>
                    <a:pt x="160" y="544"/>
                  </a:lnTo>
                  <a:lnTo>
                    <a:pt x="164" y="544"/>
                  </a:lnTo>
                  <a:lnTo>
                    <a:pt x="169" y="544"/>
                  </a:lnTo>
                  <a:lnTo>
                    <a:pt x="125" y="668"/>
                  </a:lnTo>
                  <a:lnTo>
                    <a:pt x="40" y="623"/>
                  </a:lnTo>
                  <a:lnTo>
                    <a:pt x="29" y="620"/>
                  </a:lnTo>
                  <a:lnTo>
                    <a:pt x="19" y="622"/>
                  </a:lnTo>
                  <a:lnTo>
                    <a:pt x="10" y="626"/>
                  </a:lnTo>
                  <a:lnTo>
                    <a:pt x="3" y="635"/>
                  </a:lnTo>
                  <a:lnTo>
                    <a:pt x="0" y="645"/>
                  </a:lnTo>
                  <a:lnTo>
                    <a:pt x="1" y="656"/>
                  </a:lnTo>
                  <a:lnTo>
                    <a:pt x="6" y="665"/>
                  </a:lnTo>
                  <a:lnTo>
                    <a:pt x="15" y="672"/>
                  </a:lnTo>
                  <a:lnTo>
                    <a:pt x="157" y="746"/>
                  </a:lnTo>
                  <a:lnTo>
                    <a:pt x="230" y="533"/>
                  </a:lnTo>
                  <a:lnTo>
                    <a:pt x="231" y="530"/>
                  </a:lnTo>
                  <a:lnTo>
                    <a:pt x="231" y="529"/>
                  </a:lnTo>
                  <a:lnTo>
                    <a:pt x="231" y="526"/>
                  </a:lnTo>
                  <a:lnTo>
                    <a:pt x="231" y="524"/>
                  </a:lnTo>
                  <a:lnTo>
                    <a:pt x="239" y="521"/>
                  </a:lnTo>
                  <a:lnTo>
                    <a:pt x="246" y="517"/>
                  </a:lnTo>
                  <a:lnTo>
                    <a:pt x="254" y="512"/>
                  </a:lnTo>
                  <a:lnTo>
                    <a:pt x="261" y="508"/>
                  </a:lnTo>
                  <a:lnTo>
                    <a:pt x="269" y="502"/>
                  </a:lnTo>
                  <a:lnTo>
                    <a:pt x="276" y="496"/>
                  </a:lnTo>
                  <a:lnTo>
                    <a:pt x="282" y="490"/>
                  </a:lnTo>
                  <a:lnTo>
                    <a:pt x="290" y="484"/>
                  </a:lnTo>
                  <a:lnTo>
                    <a:pt x="302" y="472"/>
                  </a:lnTo>
                  <a:lnTo>
                    <a:pt x="312" y="457"/>
                  </a:lnTo>
                  <a:lnTo>
                    <a:pt x="324" y="439"/>
                  </a:lnTo>
                  <a:lnTo>
                    <a:pt x="335" y="418"/>
                  </a:lnTo>
                  <a:lnTo>
                    <a:pt x="342" y="396"/>
                  </a:lnTo>
                  <a:lnTo>
                    <a:pt x="350" y="371"/>
                  </a:lnTo>
                  <a:lnTo>
                    <a:pt x="354" y="341"/>
                  </a:lnTo>
                  <a:lnTo>
                    <a:pt x="356" y="309"/>
                  </a:lnTo>
                  <a:lnTo>
                    <a:pt x="356" y="309"/>
                  </a:lnTo>
                  <a:lnTo>
                    <a:pt x="356" y="308"/>
                  </a:lnTo>
                  <a:lnTo>
                    <a:pt x="356" y="308"/>
                  </a:lnTo>
                  <a:lnTo>
                    <a:pt x="356" y="308"/>
                  </a:lnTo>
                  <a:lnTo>
                    <a:pt x="360" y="321"/>
                  </a:lnTo>
                  <a:lnTo>
                    <a:pt x="367" y="332"/>
                  </a:lnTo>
                  <a:lnTo>
                    <a:pt x="375" y="344"/>
                  </a:lnTo>
                  <a:lnTo>
                    <a:pt x="384" y="353"/>
                  </a:lnTo>
                  <a:lnTo>
                    <a:pt x="391" y="360"/>
                  </a:lnTo>
                  <a:lnTo>
                    <a:pt x="399" y="366"/>
                  </a:lnTo>
                  <a:lnTo>
                    <a:pt x="406" y="371"/>
                  </a:lnTo>
                  <a:lnTo>
                    <a:pt x="415" y="375"/>
                  </a:lnTo>
                  <a:lnTo>
                    <a:pt x="426" y="378"/>
                  </a:lnTo>
                  <a:lnTo>
                    <a:pt x="435" y="381"/>
                  </a:lnTo>
                  <a:lnTo>
                    <a:pt x="445" y="382"/>
                  </a:lnTo>
                  <a:lnTo>
                    <a:pt x="456" y="384"/>
                  </a:lnTo>
                  <a:lnTo>
                    <a:pt x="451" y="385"/>
                  </a:lnTo>
                  <a:lnTo>
                    <a:pt x="447" y="388"/>
                  </a:lnTo>
                  <a:lnTo>
                    <a:pt x="441" y="390"/>
                  </a:lnTo>
                  <a:lnTo>
                    <a:pt x="433" y="391"/>
                  </a:lnTo>
                  <a:lnTo>
                    <a:pt x="420" y="396"/>
                  </a:lnTo>
                  <a:lnTo>
                    <a:pt x="405" y="400"/>
                  </a:lnTo>
                  <a:lnTo>
                    <a:pt x="391" y="406"/>
                  </a:lnTo>
                  <a:lnTo>
                    <a:pt x="379" y="414"/>
                  </a:lnTo>
                  <a:lnTo>
                    <a:pt x="367" y="424"/>
                  </a:lnTo>
                  <a:lnTo>
                    <a:pt x="360" y="438"/>
                  </a:lnTo>
                  <a:lnTo>
                    <a:pt x="354" y="453"/>
                  </a:lnTo>
                  <a:lnTo>
                    <a:pt x="353" y="472"/>
                  </a:lnTo>
                  <a:lnTo>
                    <a:pt x="354" y="487"/>
                  </a:lnTo>
                  <a:lnTo>
                    <a:pt x="359" y="499"/>
                  </a:lnTo>
                  <a:lnTo>
                    <a:pt x="364" y="512"/>
                  </a:lnTo>
                  <a:lnTo>
                    <a:pt x="373" y="523"/>
                  </a:lnTo>
                  <a:lnTo>
                    <a:pt x="378" y="527"/>
                  </a:lnTo>
                  <a:lnTo>
                    <a:pt x="384" y="532"/>
                  </a:lnTo>
                  <a:lnTo>
                    <a:pt x="391" y="536"/>
                  </a:lnTo>
                  <a:lnTo>
                    <a:pt x="399" y="539"/>
                  </a:lnTo>
                  <a:lnTo>
                    <a:pt x="402" y="545"/>
                  </a:lnTo>
                  <a:lnTo>
                    <a:pt x="411" y="560"/>
                  </a:lnTo>
                  <a:lnTo>
                    <a:pt x="424" y="580"/>
                  </a:lnTo>
                  <a:lnTo>
                    <a:pt x="439" y="604"/>
                  </a:lnTo>
                  <a:lnTo>
                    <a:pt x="453" y="626"/>
                  </a:lnTo>
                  <a:lnTo>
                    <a:pt x="466" y="647"/>
                  </a:lnTo>
                  <a:lnTo>
                    <a:pt x="475" y="660"/>
                  </a:lnTo>
                  <a:lnTo>
                    <a:pt x="478" y="666"/>
                  </a:lnTo>
                  <a:lnTo>
                    <a:pt x="390" y="693"/>
                  </a:lnTo>
                  <a:lnTo>
                    <a:pt x="379" y="698"/>
                  </a:lnTo>
                  <a:lnTo>
                    <a:pt x="373" y="707"/>
                  </a:lnTo>
                  <a:lnTo>
                    <a:pt x="370" y="717"/>
                  </a:lnTo>
                  <a:lnTo>
                    <a:pt x="372" y="728"/>
                  </a:lnTo>
                  <a:lnTo>
                    <a:pt x="376" y="737"/>
                  </a:lnTo>
                  <a:lnTo>
                    <a:pt x="384" y="743"/>
                  </a:lnTo>
                  <a:lnTo>
                    <a:pt x="394" y="747"/>
                  </a:lnTo>
                  <a:lnTo>
                    <a:pt x="405" y="746"/>
                  </a:lnTo>
                  <a:lnTo>
                    <a:pt x="562" y="699"/>
                  </a:lnTo>
                  <a:lnTo>
                    <a:pt x="465" y="541"/>
                  </a:lnTo>
                  <a:lnTo>
                    <a:pt x="477" y="538"/>
                  </a:lnTo>
                  <a:lnTo>
                    <a:pt x="490" y="533"/>
                  </a:lnTo>
                  <a:lnTo>
                    <a:pt x="504" y="529"/>
                  </a:lnTo>
                  <a:lnTo>
                    <a:pt x="519" y="523"/>
                  </a:lnTo>
                  <a:lnTo>
                    <a:pt x="532" y="515"/>
                  </a:lnTo>
                  <a:lnTo>
                    <a:pt x="545" y="506"/>
                  </a:lnTo>
                  <a:lnTo>
                    <a:pt x="559" y="496"/>
                  </a:lnTo>
                  <a:lnTo>
                    <a:pt x="571" y="484"/>
                  </a:lnTo>
                  <a:lnTo>
                    <a:pt x="583" y="472"/>
                  </a:lnTo>
                  <a:lnTo>
                    <a:pt x="593" y="457"/>
                  </a:lnTo>
                  <a:lnTo>
                    <a:pt x="605" y="439"/>
                  </a:lnTo>
                  <a:lnTo>
                    <a:pt x="616" y="418"/>
                  </a:lnTo>
                  <a:lnTo>
                    <a:pt x="623" y="396"/>
                  </a:lnTo>
                  <a:lnTo>
                    <a:pt x="631" y="371"/>
                  </a:lnTo>
                  <a:lnTo>
                    <a:pt x="635" y="341"/>
                  </a:lnTo>
                  <a:lnTo>
                    <a:pt x="637" y="3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19" name="Freeform 12"/>
            <p:cNvSpPr>
              <a:spLocks/>
            </p:cNvSpPr>
            <p:nvPr/>
          </p:nvSpPr>
          <p:spPr bwMode="auto">
            <a:xfrm>
              <a:off x="1028700" y="2725738"/>
              <a:ext cx="144462" cy="250825"/>
            </a:xfrm>
            <a:custGeom>
              <a:avLst/>
              <a:gdLst>
                <a:gd name="T0" fmla="*/ 22 w 181"/>
                <a:gd name="T1" fmla="*/ 317 h 317"/>
                <a:gd name="T2" fmla="*/ 12 w 181"/>
                <a:gd name="T3" fmla="*/ 314 h 317"/>
                <a:gd name="T4" fmla="*/ 7 w 181"/>
                <a:gd name="T5" fmla="*/ 308 h 317"/>
                <a:gd name="T6" fmla="*/ 4 w 181"/>
                <a:gd name="T7" fmla="*/ 302 h 317"/>
                <a:gd name="T8" fmla="*/ 4 w 181"/>
                <a:gd name="T9" fmla="*/ 292 h 317"/>
                <a:gd name="T10" fmla="*/ 21 w 181"/>
                <a:gd name="T11" fmla="*/ 278 h 317"/>
                <a:gd name="T12" fmla="*/ 66 w 181"/>
                <a:gd name="T13" fmla="*/ 265 h 317"/>
                <a:gd name="T14" fmla="*/ 98 w 181"/>
                <a:gd name="T15" fmla="*/ 245 h 317"/>
                <a:gd name="T16" fmla="*/ 116 w 181"/>
                <a:gd name="T17" fmla="*/ 218 h 317"/>
                <a:gd name="T18" fmla="*/ 124 w 181"/>
                <a:gd name="T19" fmla="*/ 190 h 317"/>
                <a:gd name="T20" fmla="*/ 124 w 181"/>
                <a:gd name="T21" fmla="*/ 133 h 317"/>
                <a:gd name="T22" fmla="*/ 80 w 181"/>
                <a:gd name="T23" fmla="*/ 154 h 317"/>
                <a:gd name="T24" fmla="*/ 69 w 181"/>
                <a:gd name="T25" fmla="*/ 157 h 317"/>
                <a:gd name="T26" fmla="*/ 49 w 181"/>
                <a:gd name="T27" fmla="*/ 156 h 317"/>
                <a:gd name="T28" fmla="*/ 28 w 181"/>
                <a:gd name="T29" fmla="*/ 148 h 317"/>
                <a:gd name="T30" fmla="*/ 12 w 181"/>
                <a:gd name="T31" fmla="*/ 130 h 317"/>
                <a:gd name="T32" fmla="*/ 1 w 181"/>
                <a:gd name="T33" fmla="*/ 102 h 317"/>
                <a:gd name="T34" fmla="*/ 1 w 181"/>
                <a:gd name="T35" fmla="*/ 68 h 317"/>
                <a:gd name="T36" fmla="*/ 13 w 181"/>
                <a:gd name="T37" fmla="*/ 38 h 317"/>
                <a:gd name="T38" fmla="*/ 30 w 181"/>
                <a:gd name="T39" fmla="*/ 18 h 317"/>
                <a:gd name="T40" fmla="*/ 43 w 181"/>
                <a:gd name="T41" fmla="*/ 11 h 317"/>
                <a:gd name="T42" fmla="*/ 58 w 181"/>
                <a:gd name="T43" fmla="*/ 3 h 317"/>
                <a:gd name="T44" fmla="*/ 74 w 181"/>
                <a:gd name="T45" fmla="*/ 0 h 317"/>
                <a:gd name="T46" fmla="*/ 89 w 181"/>
                <a:gd name="T47" fmla="*/ 0 h 317"/>
                <a:gd name="T48" fmla="*/ 104 w 181"/>
                <a:gd name="T49" fmla="*/ 3 h 317"/>
                <a:gd name="T50" fmla="*/ 121 w 181"/>
                <a:gd name="T51" fmla="*/ 8 h 317"/>
                <a:gd name="T52" fmla="*/ 137 w 181"/>
                <a:gd name="T53" fmla="*/ 18 h 317"/>
                <a:gd name="T54" fmla="*/ 161 w 181"/>
                <a:gd name="T55" fmla="*/ 45 h 317"/>
                <a:gd name="T56" fmla="*/ 179 w 181"/>
                <a:gd name="T57" fmla="*/ 100 h 317"/>
                <a:gd name="T58" fmla="*/ 176 w 181"/>
                <a:gd name="T59" fmla="*/ 181 h 317"/>
                <a:gd name="T60" fmla="*/ 148 w 181"/>
                <a:gd name="T61" fmla="*/ 251 h 317"/>
                <a:gd name="T62" fmla="*/ 101 w 181"/>
                <a:gd name="T63" fmla="*/ 295 h 317"/>
                <a:gd name="T64" fmla="*/ 52 w 181"/>
                <a:gd name="T65" fmla="*/ 314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1" h="317">
                  <a:moveTo>
                    <a:pt x="28" y="317"/>
                  </a:moveTo>
                  <a:lnTo>
                    <a:pt x="22" y="317"/>
                  </a:lnTo>
                  <a:lnTo>
                    <a:pt x="16" y="316"/>
                  </a:lnTo>
                  <a:lnTo>
                    <a:pt x="12" y="314"/>
                  </a:lnTo>
                  <a:lnTo>
                    <a:pt x="9" y="311"/>
                  </a:lnTo>
                  <a:lnTo>
                    <a:pt x="7" y="308"/>
                  </a:lnTo>
                  <a:lnTo>
                    <a:pt x="6" y="305"/>
                  </a:lnTo>
                  <a:lnTo>
                    <a:pt x="4" y="302"/>
                  </a:lnTo>
                  <a:lnTo>
                    <a:pt x="4" y="299"/>
                  </a:lnTo>
                  <a:lnTo>
                    <a:pt x="4" y="292"/>
                  </a:lnTo>
                  <a:lnTo>
                    <a:pt x="9" y="286"/>
                  </a:lnTo>
                  <a:lnTo>
                    <a:pt x="21" y="278"/>
                  </a:lnTo>
                  <a:lnTo>
                    <a:pt x="43" y="272"/>
                  </a:lnTo>
                  <a:lnTo>
                    <a:pt x="66" y="265"/>
                  </a:lnTo>
                  <a:lnTo>
                    <a:pt x="83" y="256"/>
                  </a:lnTo>
                  <a:lnTo>
                    <a:pt x="98" y="245"/>
                  </a:lnTo>
                  <a:lnTo>
                    <a:pt x="109" y="232"/>
                  </a:lnTo>
                  <a:lnTo>
                    <a:pt x="116" y="218"/>
                  </a:lnTo>
                  <a:lnTo>
                    <a:pt x="121" y="205"/>
                  </a:lnTo>
                  <a:lnTo>
                    <a:pt x="124" y="190"/>
                  </a:lnTo>
                  <a:lnTo>
                    <a:pt x="124" y="177"/>
                  </a:lnTo>
                  <a:lnTo>
                    <a:pt x="124" y="133"/>
                  </a:lnTo>
                  <a:lnTo>
                    <a:pt x="85" y="153"/>
                  </a:lnTo>
                  <a:lnTo>
                    <a:pt x="80" y="154"/>
                  </a:lnTo>
                  <a:lnTo>
                    <a:pt x="76" y="156"/>
                  </a:lnTo>
                  <a:lnTo>
                    <a:pt x="69" y="157"/>
                  </a:lnTo>
                  <a:lnTo>
                    <a:pt x="61" y="157"/>
                  </a:lnTo>
                  <a:lnTo>
                    <a:pt x="49" y="156"/>
                  </a:lnTo>
                  <a:lnTo>
                    <a:pt x="37" y="153"/>
                  </a:lnTo>
                  <a:lnTo>
                    <a:pt x="28" y="148"/>
                  </a:lnTo>
                  <a:lnTo>
                    <a:pt x="19" y="141"/>
                  </a:lnTo>
                  <a:lnTo>
                    <a:pt x="12" y="130"/>
                  </a:lnTo>
                  <a:lnTo>
                    <a:pt x="6" y="117"/>
                  </a:lnTo>
                  <a:lnTo>
                    <a:pt x="1" y="102"/>
                  </a:lnTo>
                  <a:lnTo>
                    <a:pt x="0" y="84"/>
                  </a:lnTo>
                  <a:lnTo>
                    <a:pt x="1" y="68"/>
                  </a:lnTo>
                  <a:lnTo>
                    <a:pt x="6" y="51"/>
                  </a:lnTo>
                  <a:lnTo>
                    <a:pt x="13" y="38"/>
                  </a:lnTo>
                  <a:lnTo>
                    <a:pt x="24" y="24"/>
                  </a:lnTo>
                  <a:lnTo>
                    <a:pt x="30" y="18"/>
                  </a:lnTo>
                  <a:lnTo>
                    <a:pt x="36" y="14"/>
                  </a:lnTo>
                  <a:lnTo>
                    <a:pt x="43" y="11"/>
                  </a:lnTo>
                  <a:lnTo>
                    <a:pt x="51" y="6"/>
                  </a:lnTo>
                  <a:lnTo>
                    <a:pt x="58" y="3"/>
                  </a:lnTo>
                  <a:lnTo>
                    <a:pt x="66" y="2"/>
                  </a:lnTo>
                  <a:lnTo>
                    <a:pt x="74" y="0"/>
                  </a:lnTo>
                  <a:lnTo>
                    <a:pt x="83" y="0"/>
                  </a:lnTo>
                  <a:lnTo>
                    <a:pt x="89" y="0"/>
                  </a:lnTo>
                  <a:lnTo>
                    <a:pt x="97" y="2"/>
                  </a:lnTo>
                  <a:lnTo>
                    <a:pt x="104" y="3"/>
                  </a:lnTo>
                  <a:lnTo>
                    <a:pt x="113" y="5"/>
                  </a:lnTo>
                  <a:lnTo>
                    <a:pt x="121" y="8"/>
                  </a:lnTo>
                  <a:lnTo>
                    <a:pt x="130" y="12"/>
                  </a:lnTo>
                  <a:lnTo>
                    <a:pt x="137" y="18"/>
                  </a:lnTo>
                  <a:lnTo>
                    <a:pt x="145" y="26"/>
                  </a:lnTo>
                  <a:lnTo>
                    <a:pt x="161" y="45"/>
                  </a:lnTo>
                  <a:lnTo>
                    <a:pt x="172" y="71"/>
                  </a:lnTo>
                  <a:lnTo>
                    <a:pt x="179" y="100"/>
                  </a:lnTo>
                  <a:lnTo>
                    <a:pt x="181" y="136"/>
                  </a:lnTo>
                  <a:lnTo>
                    <a:pt x="176" y="181"/>
                  </a:lnTo>
                  <a:lnTo>
                    <a:pt x="166" y="220"/>
                  </a:lnTo>
                  <a:lnTo>
                    <a:pt x="148" y="251"/>
                  </a:lnTo>
                  <a:lnTo>
                    <a:pt x="127" y="275"/>
                  </a:lnTo>
                  <a:lnTo>
                    <a:pt x="101" y="295"/>
                  </a:lnTo>
                  <a:lnTo>
                    <a:pt x="76" y="307"/>
                  </a:lnTo>
                  <a:lnTo>
                    <a:pt x="52" y="314"/>
                  </a:lnTo>
                  <a:lnTo>
                    <a:pt x="28" y="317"/>
                  </a:lnTo>
                  <a:close/>
                </a:path>
              </a:pathLst>
            </a:custGeom>
            <a:solidFill>
              <a:srgbClr val="FF9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0" name="Freeform 13"/>
            <p:cNvSpPr>
              <a:spLocks/>
            </p:cNvSpPr>
            <p:nvPr/>
          </p:nvSpPr>
          <p:spPr bwMode="auto">
            <a:xfrm>
              <a:off x="1216025" y="2614613"/>
              <a:ext cx="76200" cy="73025"/>
            </a:xfrm>
            <a:custGeom>
              <a:avLst/>
              <a:gdLst>
                <a:gd name="T0" fmla="*/ 0 w 97"/>
                <a:gd name="T1" fmla="*/ 47 h 93"/>
                <a:gd name="T2" fmla="*/ 1 w 97"/>
                <a:gd name="T3" fmla="*/ 38 h 93"/>
                <a:gd name="T4" fmla="*/ 3 w 97"/>
                <a:gd name="T5" fmla="*/ 29 h 93"/>
                <a:gd name="T6" fmla="*/ 7 w 97"/>
                <a:gd name="T7" fmla="*/ 21 h 93"/>
                <a:gd name="T8" fmla="*/ 13 w 97"/>
                <a:gd name="T9" fmla="*/ 15 h 93"/>
                <a:gd name="T10" fmla="*/ 20 w 97"/>
                <a:gd name="T11" fmla="*/ 9 h 93"/>
                <a:gd name="T12" fmla="*/ 29 w 97"/>
                <a:gd name="T13" fmla="*/ 5 h 93"/>
                <a:gd name="T14" fmla="*/ 38 w 97"/>
                <a:gd name="T15" fmla="*/ 2 h 93"/>
                <a:gd name="T16" fmla="*/ 47 w 97"/>
                <a:gd name="T17" fmla="*/ 0 h 93"/>
                <a:gd name="T18" fmla="*/ 58 w 97"/>
                <a:gd name="T19" fmla="*/ 2 h 93"/>
                <a:gd name="T20" fmla="*/ 67 w 97"/>
                <a:gd name="T21" fmla="*/ 5 h 93"/>
                <a:gd name="T22" fmla="*/ 76 w 97"/>
                <a:gd name="T23" fmla="*/ 9 h 93"/>
                <a:gd name="T24" fmla="*/ 83 w 97"/>
                <a:gd name="T25" fmla="*/ 15 h 93"/>
                <a:gd name="T26" fmla="*/ 89 w 97"/>
                <a:gd name="T27" fmla="*/ 21 h 93"/>
                <a:gd name="T28" fmla="*/ 92 w 97"/>
                <a:gd name="T29" fmla="*/ 29 h 93"/>
                <a:gd name="T30" fmla="*/ 95 w 97"/>
                <a:gd name="T31" fmla="*/ 38 h 93"/>
                <a:gd name="T32" fmla="*/ 97 w 97"/>
                <a:gd name="T33" fmla="*/ 47 h 93"/>
                <a:gd name="T34" fmla="*/ 95 w 97"/>
                <a:gd name="T35" fmla="*/ 56 h 93"/>
                <a:gd name="T36" fmla="*/ 92 w 97"/>
                <a:gd name="T37" fmla="*/ 65 h 93"/>
                <a:gd name="T38" fmla="*/ 88 w 97"/>
                <a:gd name="T39" fmla="*/ 72 h 93"/>
                <a:gd name="T40" fmla="*/ 82 w 97"/>
                <a:gd name="T41" fmla="*/ 80 h 93"/>
                <a:gd name="T42" fmla="*/ 74 w 97"/>
                <a:gd name="T43" fmla="*/ 86 h 93"/>
                <a:gd name="T44" fmla="*/ 67 w 97"/>
                <a:gd name="T45" fmla="*/ 90 h 93"/>
                <a:gd name="T46" fmla="*/ 58 w 97"/>
                <a:gd name="T47" fmla="*/ 91 h 93"/>
                <a:gd name="T48" fmla="*/ 47 w 97"/>
                <a:gd name="T49" fmla="*/ 93 h 93"/>
                <a:gd name="T50" fmla="*/ 38 w 97"/>
                <a:gd name="T51" fmla="*/ 91 h 93"/>
                <a:gd name="T52" fmla="*/ 29 w 97"/>
                <a:gd name="T53" fmla="*/ 88 h 93"/>
                <a:gd name="T54" fmla="*/ 20 w 97"/>
                <a:gd name="T55" fmla="*/ 84 h 93"/>
                <a:gd name="T56" fmla="*/ 13 w 97"/>
                <a:gd name="T57" fmla="*/ 78 h 93"/>
                <a:gd name="T58" fmla="*/ 7 w 97"/>
                <a:gd name="T59" fmla="*/ 71 h 93"/>
                <a:gd name="T60" fmla="*/ 3 w 97"/>
                <a:gd name="T61" fmla="*/ 63 h 93"/>
                <a:gd name="T62" fmla="*/ 1 w 97"/>
                <a:gd name="T63" fmla="*/ 56 h 93"/>
                <a:gd name="T64" fmla="*/ 0 w 97"/>
                <a:gd name="T65" fmla="*/ 4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93">
                  <a:moveTo>
                    <a:pt x="0" y="47"/>
                  </a:moveTo>
                  <a:lnTo>
                    <a:pt x="1" y="38"/>
                  </a:lnTo>
                  <a:lnTo>
                    <a:pt x="3" y="29"/>
                  </a:lnTo>
                  <a:lnTo>
                    <a:pt x="7" y="21"/>
                  </a:lnTo>
                  <a:lnTo>
                    <a:pt x="13" y="15"/>
                  </a:lnTo>
                  <a:lnTo>
                    <a:pt x="20" y="9"/>
                  </a:lnTo>
                  <a:lnTo>
                    <a:pt x="29" y="5"/>
                  </a:lnTo>
                  <a:lnTo>
                    <a:pt x="38" y="2"/>
                  </a:lnTo>
                  <a:lnTo>
                    <a:pt x="47" y="0"/>
                  </a:lnTo>
                  <a:lnTo>
                    <a:pt x="58" y="2"/>
                  </a:lnTo>
                  <a:lnTo>
                    <a:pt x="67" y="5"/>
                  </a:lnTo>
                  <a:lnTo>
                    <a:pt x="76" y="9"/>
                  </a:lnTo>
                  <a:lnTo>
                    <a:pt x="83" y="15"/>
                  </a:lnTo>
                  <a:lnTo>
                    <a:pt x="89" y="21"/>
                  </a:lnTo>
                  <a:lnTo>
                    <a:pt x="92" y="29"/>
                  </a:lnTo>
                  <a:lnTo>
                    <a:pt x="95" y="38"/>
                  </a:lnTo>
                  <a:lnTo>
                    <a:pt x="97" y="47"/>
                  </a:lnTo>
                  <a:lnTo>
                    <a:pt x="95" y="56"/>
                  </a:lnTo>
                  <a:lnTo>
                    <a:pt x="92" y="65"/>
                  </a:lnTo>
                  <a:lnTo>
                    <a:pt x="88" y="72"/>
                  </a:lnTo>
                  <a:lnTo>
                    <a:pt x="82" y="80"/>
                  </a:lnTo>
                  <a:lnTo>
                    <a:pt x="74" y="86"/>
                  </a:lnTo>
                  <a:lnTo>
                    <a:pt x="67" y="90"/>
                  </a:lnTo>
                  <a:lnTo>
                    <a:pt x="58" y="91"/>
                  </a:lnTo>
                  <a:lnTo>
                    <a:pt x="47" y="93"/>
                  </a:lnTo>
                  <a:lnTo>
                    <a:pt x="38" y="91"/>
                  </a:lnTo>
                  <a:lnTo>
                    <a:pt x="29" y="88"/>
                  </a:lnTo>
                  <a:lnTo>
                    <a:pt x="20" y="84"/>
                  </a:lnTo>
                  <a:lnTo>
                    <a:pt x="13" y="78"/>
                  </a:lnTo>
                  <a:lnTo>
                    <a:pt x="7" y="71"/>
                  </a:lnTo>
                  <a:lnTo>
                    <a:pt x="3" y="63"/>
                  </a:lnTo>
                  <a:lnTo>
                    <a:pt x="1" y="56"/>
                  </a:lnTo>
                  <a:lnTo>
                    <a:pt x="0" y="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1" name="Freeform 14"/>
            <p:cNvSpPr>
              <a:spLocks/>
            </p:cNvSpPr>
            <p:nvPr/>
          </p:nvSpPr>
          <p:spPr bwMode="auto">
            <a:xfrm>
              <a:off x="1252538" y="2725738"/>
              <a:ext cx="142875" cy="250825"/>
            </a:xfrm>
            <a:custGeom>
              <a:avLst/>
              <a:gdLst>
                <a:gd name="T0" fmla="*/ 22 w 181"/>
                <a:gd name="T1" fmla="*/ 317 h 317"/>
                <a:gd name="T2" fmla="*/ 13 w 181"/>
                <a:gd name="T3" fmla="*/ 314 h 317"/>
                <a:gd name="T4" fmla="*/ 7 w 181"/>
                <a:gd name="T5" fmla="*/ 308 h 317"/>
                <a:gd name="T6" fmla="*/ 4 w 181"/>
                <a:gd name="T7" fmla="*/ 302 h 317"/>
                <a:gd name="T8" fmla="*/ 4 w 181"/>
                <a:gd name="T9" fmla="*/ 292 h 317"/>
                <a:gd name="T10" fmla="*/ 21 w 181"/>
                <a:gd name="T11" fmla="*/ 278 h 317"/>
                <a:gd name="T12" fmla="*/ 67 w 181"/>
                <a:gd name="T13" fmla="*/ 265 h 317"/>
                <a:gd name="T14" fmla="*/ 99 w 181"/>
                <a:gd name="T15" fmla="*/ 245 h 317"/>
                <a:gd name="T16" fmla="*/ 117 w 181"/>
                <a:gd name="T17" fmla="*/ 218 h 317"/>
                <a:gd name="T18" fmla="*/ 124 w 181"/>
                <a:gd name="T19" fmla="*/ 190 h 317"/>
                <a:gd name="T20" fmla="*/ 124 w 181"/>
                <a:gd name="T21" fmla="*/ 133 h 317"/>
                <a:gd name="T22" fmla="*/ 82 w 181"/>
                <a:gd name="T23" fmla="*/ 154 h 317"/>
                <a:gd name="T24" fmla="*/ 70 w 181"/>
                <a:gd name="T25" fmla="*/ 157 h 317"/>
                <a:gd name="T26" fmla="*/ 49 w 181"/>
                <a:gd name="T27" fmla="*/ 156 h 317"/>
                <a:gd name="T28" fmla="*/ 28 w 181"/>
                <a:gd name="T29" fmla="*/ 148 h 317"/>
                <a:gd name="T30" fmla="*/ 12 w 181"/>
                <a:gd name="T31" fmla="*/ 130 h 317"/>
                <a:gd name="T32" fmla="*/ 1 w 181"/>
                <a:gd name="T33" fmla="*/ 102 h 317"/>
                <a:gd name="T34" fmla="*/ 1 w 181"/>
                <a:gd name="T35" fmla="*/ 68 h 317"/>
                <a:gd name="T36" fmla="*/ 13 w 181"/>
                <a:gd name="T37" fmla="*/ 38 h 317"/>
                <a:gd name="T38" fmla="*/ 30 w 181"/>
                <a:gd name="T39" fmla="*/ 18 h 317"/>
                <a:gd name="T40" fmla="*/ 43 w 181"/>
                <a:gd name="T41" fmla="*/ 11 h 317"/>
                <a:gd name="T42" fmla="*/ 58 w 181"/>
                <a:gd name="T43" fmla="*/ 3 h 317"/>
                <a:gd name="T44" fmla="*/ 75 w 181"/>
                <a:gd name="T45" fmla="*/ 0 h 317"/>
                <a:gd name="T46" fmla="*/ 91 w 181"/>
                <a:gd name="T47" fmla="*/ 0 h 317"/>
                <a:gd name="T48" fmla="*/ 106 w 181"/>
                <a:gd name="T49" fmla="*/ 3 h 317"/>
                <a:gd name="T50" fmla="*/ 123 w 181"/>
                <a:gd name="T51" fmla="*/ 8 h 317"/>
                <a:gd name="T52" fmla="*/ 139 w 181"/>
                <a:gd name="T53" fmla="*/ 18 h 317"/>
                <a:gd name="T54" fmla="*/ 161 w 181"/>
                <a:gd name="T55" fmla="*/ 45 h 317"/>
                <a:gd name="T56" fmla="*/ 179 w 181"/>
                <a:gd name="T57" fmla="*/ 100 h 317"/>
                <a:gd name="T58" fmla="*/ 176 w 181"/>
                <a:gd name="T59" fmla="*/ 181 h 317"/>
                <a:gd name="T60" fmla="*/ 148 w 181"/>
                <a:gd name="T61" fmla="*/ 251 h 317"/>
                <a:gd name="T62" fmla="*/ 103 w 181"/>
                <a:gd name="T63" fmla="*/ 295 h 317"/>
                <a:gd name="T64" fmla="*/ 52 w 181"/>
                <a:gd name="T65" fmla="*/ 314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1" h="317">
                  <a:moveTo>
                    <a:pt x="28" y="317"/>
                  </a:moveTo>
                  <a:lnTo>
                    <a:pt x="22" y="317"/>
                  </a:lnTo>
                  <a:lnTo>
                    <a:pt x="18" y="316"/>
                  </a:lnTo>
                  <a:lnTo>
                    <a:pt x="13" y="314"/>
                  </a:lnTo>
                  <a:lnTo>
                    <a:pt x="10" y="311"/>
                  </a:lnTo>
                  <a:lnTo>
                    <a:pt x="7" y="308"/>
                  </a:lnTo>
                  <a:lnTo>
                    <a:pt x="6" y="305"/>
                  </a:lnTo>
                  <a:lnTo>
                    <a:pt x="4" y="302"/>
                  </a:lnTo>
                  <a:lnTo>
                    <a:pt x="4" y="299"/>
                  </a:lnTo>
                  <a:lnTo>
                    <a:pt x="4" y="292"/>
                  </a:lnTo>
                  <a:lnTo>
                    <a:pt x="9" y="286"/>
                  </a:lnTo>
                  <a:lnTo>
                    <a:pt x="21" y="278"/>
                  </a:lnTo>
                  <a:lnTo>
                    <a:pt x="45" y="272"/>
                  </a:lnTo>
                  <a:lnTo>
                    <a:pt x="67" y="265"/>
                  </a:lnTo>
                  <a:lnTo>
                    <a:pt x="85" y="256"/>
                  </a:lnTo>
                  <a:lnTo>
                    <a:pt x="99" y="245"/>
                  </a:lnTo>
                  <a:lnTo>
                    <a:pt x="109" y="232"/>
                  </a:lnTo>
                  <a:lnTo>
                    <a:pt x="117" y="218"/>
                  </a:lnTo>
                  <a:lnTo>
                    <a:pt x="121" y="205"/>
                  </a:lnTo>
                  <a:lnTo>
                    <a:pt x="124" y="190"/>
                  </a:lnTo>
                  <a:lnTo>
                    <a:pt x="124" y="177"/>
                  </a:lnTo>
                  <a:lnTo>
                    <a:pt x="124" y="133"/>
                  </a:lnTo>
                  <a:lnTo>
                    <a:pt x="85" y="153"/>
                  </a:lnTo>
                  <a:lnTo>
                    <a:pt x="82" y="154"/>
                  </a:lnTo>
                  <a:lnTo>
                    <a:pt x="76" y="156"/>
                  </a:lnTo>
                  <a:lnTo>
                    <a:pt x="70" y="157"/>
                  </a:lnTo>
                  <a:lnTo>
                    <a:pt x="61" y="157"/>
                  </a:lnTo>
                  <a:lnTo>
                    <a:pt x="49" y="156"/>
                  </a:lnTo>
                  <a:lnTo>
                    <a:pt x="39" y="153"/>
                  </a:lnTo>
                  <a:lnTo>
                    <a:pt x="28" y="148"/>
                  </a:lnTo>
                  <a:lnTo>
                    <a:pt x="19" y="141"/>
                  </a:lnTo>
                  <a:lnTo>
                    <a:pt x="12" y="130"/>
                  </a:lnTo>
                  <a:lnTo>
                    <a:pt x="6" y="117"/>
                  </a:lnTo>
                  <a:lnTo>
                    <a:pt x="1" y="102"/>
                  </a:lnTo>
                  <a:lnTo>
                    <a:pt x="0" y="84"/>
                  </a:lnTo>
                  <a:lnTo>
                    <a:pt x="1" y="68"/>
                  </a:lnTo>
                  <a:lnTo>
                    <a:pt x="6" y="51"/>
                  </a:lnTo>
                  <a:lnTo>
                    <a:pt x="13" y="38"/>
                  </a:lnTo>
                  <a:lnTo>
                    <a:pt x="24" y="24"/>
                  </a:lnTo>
                  <a:lnTo>
                    <a:pt x="30" y="18"/>
                  </a:lnTo>
                  <a:lnTo>
                    <a:pt x="36" y="14"/>
                  </a:lnTo>
                  <a:lnTo>
                    <a:pt x="43" y="11"/>
                  </a:lnTo>
                  <a:lnTo>
                    <a:pt x="51" y="6"/>
                  </a:lnTo>
                  <a:lnTo>
                    <a:pt x="58" y="3"/>
                  </a:lnTo>
                  <a:lnTo>
                    <a:pt x="66" y="2"/>
                  </a:lnTo>
                  <a:lnTo>
                    <a:pt x="75" y="0"/>
                  </a:lnTo>
                  <a:lnTo>
                    <a:pt x="84" y="0"/>
                  </a:lnTo>
                  <a:lnTo>
                    <a:pt x="91" y="0"/>
                  </a:lnTo>
                  <a:lnTo>
                    <a:pt x="99" y="2"/>
                  </a:lnTo>
                  <a:lnTo>
                    <a:pt x="106" y="3"/>
                  </a:lnTo>
                  <a:lnTo>
                    <a:pt x="114" y="5"/>
                  </a:lnTo>
                  <a:lnTo>
                    <a:pt x="123" y="8"/>
                  </a:lnTo>
                  <a:lnTo>
                    <a:pt x="130" y="12"/>
                  </a:lnTo>
                  <a:lnTo>
                    <a:pt x="139" y="18"/>
                  </a:lnTo>
                  <a:lnTo>
                    <a:pt x="146" y="26"/>
                  </a:lnTo>
                  <a:lnTo>
                    <a:pt x="161" y="45"/>
                  </a:lnTo>
                  <a:lnTo>
                    <a:pt x="172" y="71"/>
                  </a:lnTo>
                  <a:lnTo>
                    <a:pt x="179" y="100"/>
                  </a:lnTo>
                  <a:lnTo>
                    <a:pt x="181" y="136"/>
                  </a:lnTo>
                  <a:lnTo>
                    <a:pt x="176" y="181"/>
                  </a:lnTo>
                  <a:lnTo>
                    <a:pt x="166" y="220"/>
                  </a:lnTo>
                  <a:lnTo>
                    <a:pt x="148" y="251"/>
                  </a:lnTo>
                  <a:lnTo>
                    <a:pt x="127" y="275"/>
                  </a:lnTo>
                  <a:lnTo>
                    <a:pt x="103" y="295"/>
                  </a:lnTo>
                  <a:lnTo>
                    <a:pt x="78" y="307"/>
                  </a:lnTo>
                  <a:lnTo>
                    <a:pt x="52" y="314"/>
                  </a:lnTo>
                  <a:lnTo>
                    <a:pt x="28" y="317"/>
                  </a:lnTo>
                  <a:close/>
                </a:path>
              </a:pathLst>
            </a:custGeom>
            <a:solidFill>
              <a:srgbClr val="FF9E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3" name="Freeform 16"/>
            <p:cNvSpPr>
              <a:spLocks/>
            </p:cNvSpPr>
            <p:nvPr/>
          </p:nvSpPr>
          <p:spPr bwMode="auto">
            <a:xfrm>
              <a:off x="1150938" y="2627313"/>
              <a:ext cx="28575" cy="28575"/>
            </a:xfrm>
            <a:custGeom>
              <a:avLst/>
              <a:gdLst>
                <a:gd name="T0" fmla="*/ 18 w 34"/>
                <a:gd name="T1" fmla="*/ 0 h 36"/>
                <a:gd name="T2" fmla="*/ 24 w 34"/>
                <a:gd name="T3" fmla="*/ 1 h 36"/>
                <a:gd name="T4" fmla="*/ 30 w 34"/>
                <a:gd name="T5" fmla="*/ 6 h 36"/>
                <a:gd name="T6" fmla="*/ 33 w 34"/>
                <a:gd name="T7" fmla="*/ 12 h 36"/>
                <a:gd name="T8" fmla="*/ 34 w 34"/>
                <a:gd name="T9" fmla="*/ 18 h 36"/>
                <a:gd name="T10" fmla="*/ 33 w 34"/>
                <a:gd name="T11" fmla="*/ 25 h 36"/>
                <a:gd name="T12" fmla="*/ 30 w 34"/>
                <a:gd name="T13" fmla="*/ 31 h 36"/>
                <a:gd name="T14" fmla="*/ 24 w 34"/>
                <a:gd name="T15" fmla="*/ 34 h 36"/>
                <a:gd name="T16" fmla="*/ 18 w 34"/>
                <a:gd name="T17" fmla="*/ 36 h 36"/>
                <a:gd name="T18" fmla="*/ 10 w 34"/>
                <a:gd name="T19" fmla="*/ 34 h 36"/>
                <a:gd name="T20" fmla="*/ 4 w 34"/>
                <a:gd name="T21" fmla="*/ 31 h 36"/>
                <a:gd name="T22" fmla="*/ 1 w 34"/>
                <a:gd name="T23" fmla="*/ 25 h 36"/>
                <a:gd name="T24" fmla="*/ 0 w 34"/>
                <a:gd name="T25" fmla="*/ 18 h 36"/>
                <a:gd name="T26" fmla="*/ 1 w 34"/>
                <a:gd name="T27" fmla="*/ 12 h 36"/>
                <a:gd name="T28" fmla="*/ 4 w 34"/>
                <a:gd name="T29" fmla="*/ 6 h 36"/>
                <a:gd name="T30" fmla="*/ 10 w 34"/>
                <a:gd name="T31" fmla="*/ 1 h 36"/>
                <a:gd name="T32" fmla="*/ 18 w 34"/>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6">
                  <a:moveTo>
                    <a:pt x="18" y="0"/>
                  </a:moveTo>
                  <a:lnTo>
                    <a:pt x="24" y="1"/>
                  </a:lnTo>
                  <a:lnTo>
                    <a:pt x="30" y="6"/>
                  </a:lnTo>
                  <a:lnTo>
                    <a:pt x="33" y="12"/>
                  </a:lnTo>
                  <a:lnTo>
                    <a:pt x="34" y="18"/>
                  </a:lnTo>
                  <a:lnTo>
                    <a:pt x="33" y="25"/>
                  </a:lnTo>
                  <a:lnTo>
                    <a:pt x="30" y="31"/>
                  </a:lnTo>
                  <a:lnTo>
                    <a:pt x="24" y="34"/>
                  </a:lnTo>
                  <a:lnTo>
                    <a:pt x="18" y="36"/>
                  </a:lnTo>
                  <a:lnTo>
                    <a:pt x="10" y="34"/>
                  </a:lnTo>
                  <a:lnTo>
                    <a:pt x="4" y="31"/>
                  </a:lnTo>
                  <a:lnTo>
                    <a:pt x="1" y="25"/>
                  </a:lnTo>
                  <a:lnTo>
                    <a:pt x="0" y="18"/>
                  </a:lnTo>
                  <a:lnTo>
                    <a:pt x="1" y="12"/>
                  </a:lnTo>
                  <a:lnTo>
                    <a:pt x="4" y="6"/>
                  </a:lnTo>
                  <a:lnTo>
                    <a:pt x="10" y="1"/>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5" name="Freeform 18"/>
            <p:cNvSpPr>
              <a:spLocks/>
            </p:cNvSpPr>
            <p:nvPr/>
          </p:nvSpPr>
          <p:spPr bwMode="auto">
            <a:xfrm>
              <a:off x="1239838" y="2636838"/>
              <a:ext cx="28575" cy="28575"/>
            </a:xfrm>
            <a:custGeom>
              <a:avLst/>
              <a:gdLst>
                <a:gd name="T0" fmla="*/ 18 w 36"/>
                <a:gd name="T1" fmla="*/ 0 h 36"/>
                <a:gd name="T2" fmla="*/ 26 w 36"/>
                <a:gd name="T3" fmla="*/ 1 h 36"/>
                <a:gd name="T4" fmla="*/ 32 w 36"/>
                <a:gd name="T5" fmla="*/ 4 h 36"/>
                <a:gd name="T6" fmla="*/ 35 w 36"/>
                <a:gd name="T7" fmla="*/ 10 h 36"/>
                <a:gd name="T8" fmla="*/ 36 w 36"/>
                <a:gd name="T9" fmla="*/ 18 h 36"/>
                <a:gd name="T10" fmla="*/ 35 w 36"/>
                <a:gd name="T11" fmla="*/ 25 h 36"/>
                <a:gd name="T12" fmla="*/ 32 w 36"/>
                <a:gd name="T13" fmla="*/ 31 h 36"/>
                <a:gd name="T14" fmla="*/ 26 w 36"/>
                <a:gd name="T15" fmla="*/ 34 h 36"/>
                <a:gd name="T16" fmla="*/ 18 w 36"/>
                <a:gd name="T17" fmla="*/ 36 h 36"/>
                <a:gd name="T18" fmla="*/ 12 w 36"/>
                <a:gd name="T19" fmla="*/ 34 h 36"/>
                <a:gd name="T20" fmla="*/ 6 w 36"/>
                <a:gd name="T21" fmla="*/ 31 h 36"/>
                <a:gd name="T22" fmla="*/ 2 w 36"/>
                <a:gd name="T23" fmla="*/ 25 h 36"/>
                <a:gd name="T24" fmla="*/ 0 w 36"/>
                <a:gd name="T25" fmla="*/ 18 h 36"/>
                <a:gd name="T26" fmla="*/ 2 w 36"/>
                <a:gd name="T27" fmla="*/ 10 h 36"/>
                <a:gd name="T28" fmla="*/ 6 w 36"/>
                <a:gd name="T29" fmla="*/ 4 h 36"/>
                <a:gd name="T30" fmla="*/ 12 w 36"/>
                <a:gd name="T31" fmla="*/ 1 h 36"/>
                <a:gd name="T32" fmla="*/ 18 w 36"/>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36">
                  <a:moveTo>
                    <a:pt x="18" y="0"/>
                  </a:moveTo>
                  <a:lnTo>
                    <a:pt x="26" y="1"/>
                  </a:lnTo>
                  <a:lnTo>
                    <a:pt x="32" y="4"/>
                  </a:lnTo>
                  <a:lnTo>
                    <a:pt x="35" y="10"/>
                  </a:lnTo>
                  <a:lnTo>
                    <a:pt x="36" y="18"/>
                  </a:lnTo>
                  <a:lnTo>
                    <a:pt x="35" y="25"/>
                  </a:lnTo>
                  <a:lnTo>
                    <a:pt x="32" y="31"/>
                  </a:lnTo>
                  <a:lnTo>
                    <a:pt x="26" y="34"/>
                  </a:lnTo>
                  <a:lnTo>
                    <a:pt x="18" y="36"/>
                  </a:lnTo>
                  <a:lnTo>
                    <a:pt x="12" y="34"/>
                  </a:lnTo>
                  <a:lnTo>
                    <a:pt x="6" y="31"/>
                  </a:lnTo>
                  <a:lnTo>
                    <a:pt x="2" y="25"/>
                  </a:lnTo>
                  <a:lnTo>
                    <a:pt x="0" y="18"/>
                  </a:lnTo>
                  <a:lnTo>
                    <a:pt x="2" y="10"/>
                  </a:lnTo>
                  <a:lnTo>
                    <a:pt x="6" y="4"/>
                  </a:lnTo>
                  <a:lnTo>
                    <a:pt x="12" y="1"/>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spTree>
    <p:extLst>
      <p:ext uri="{BB962C8B-B14F-4D97-AF65-F5344CB8AC3E}">
        <p14:creationId xmlns:p14="http://schemas.microsoft.com/office/powerpoint/2010/main" val="100613991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Agenda</a:t>
            </a:r>
            <a:endParaRPr lang="en-US" dirty="0"/>
          </a:p>
        </p:txBody>
      </p:sp>
      <p:sp>
        <p:nvSpPr>
          <p:cNvPr id="22" name="Rectangle 21"/>
          <p:cNvSpPr/>
          <p:nvPr/>
        </p:nvSpPr>
        <p:spPr bwMode="auto">
          <a:xfrm>
            <a:off x="268686" y="3952875"/>
            <a:ext cx="1783080" cy="274478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Introduction</a:t>
            </a:r>
            <a:endParaRPr lang="en-US" dirty="0">
              <a:solidFill>
                <a:srgbClr val="FFFFFF"/>
              </a:solidFill>
              <a:ea typeface="Segoe UI" pitchFamily="34" charset="0"/>
              <a:cs typeface="Segoe UI" pitchFamily="34" charset="0"/>
            </a:endParaRPr>
          </a:p>
        </p:txBody>
      </p:sp>
      <p:sp>
        <p:nvSpPr>
          <p:cNvPr id="27" name="Rectangle 26"/>
          <p:cNvSpPr/>
          <p:nvPr/>
        </p:nvSpPr>
        <p:spPr bwMode="auto">
          <a:xfrm>
            <a:off x="2098478" y="3952875"/>
            <a:ext cx="1783080" cy="274478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Search component basics</a:t>
            </a:r>
            <a:endParaRPr lang="en-US" dirty="0">
              <a:solidFill>
                <a:srgbClr val="FFFFFF"/>
              </a:solidFill>
              <a:ea typeface="Segoe UI" pitchFamily="34" charset="0"/>
              <a:cs typeface="Segoe UI" pitchFamily="34" charset="0"/>
            </a:endParaRPr>
          </a:p>
        </p:txBody>
      </p:sp>
      <p:sp>
        <p:nvSpPr>
          <p:cNvPr id="28" name="Rectangle 27"/>
          <p:cNvSpPr/>
          <p:nvPr/>
        </p:nvSpPr>
        <p:spPr bwMode="auto">
          <a:xfrm>
            <a:off x="5758062" y="2992438"/>
            <a:ext cx="1783080" cy="37036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Fault tolerance</a:t>
            </a:r>
            <a:endParaRPr lang="en-US" dirty="0">
              <a:solidFill>
                <a:srgbClr val="FFFFFF"/>
              </a:solidFill>
              <a:ea typeface="Segoe UI" pitchFamily="34" charset="0"/>
              <a:cs typeface="Segoe UI" pitchFamily="34" charset="0"/>
            </a:endParaRPr>
          </a:p>
        </p:txBody>
      </p:sp>
      <p:sp>
        <p:nvSpPr>
          <p:cNvPr id="29" name="Rectangle 28"/>
          <p:cNvSpPr/>
          <p:nvPr/>
        </p:nvSpPr>
        <p:spPr bwMode="auto">
          <a:xfrm>
            <a:off x="3928270" y="3952875"/>
            <a:ext cx="1783080" cy="274478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Farm topologies</a:t>
            </a:r>
            <a:endParaRPr lang="en-US" dirty="0">
              <a:solidFill>
                <a:srgbClr val="FFFFFF"/>
              </a:solidFill>
              <a:ea typeface="Segoe UI" pitchFamily="34" charset="0"/>
              <a:cs typeface="Segoe UI" pitchFamily="34" charset="0"/>
            </a:endParaRPr>
          </a:p>
        </p:txBody>
      </p:sp>
      <p:sp>
        <p:nvSpPr>
          <p:cNvPr id="11" name="Rectangle 10"/>
          <p:cNvSpPr/>
          <p:nvPr/>
        </p:nvSpPr>
        <p:spPr bwMode="auto">
          <a:xfrm>
            <a:off x="9418638" y="3952875"/>
            <a:ext cx="182880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Conclusions</a:t>
            </a:r>
          </a:p>
          <a:p>
            <a:pPr defTabSz="932472" fontAlgn="base">
              <a:lnSpc>
                <a:spcPct val="90000"/>
              </a:lnSpc>
              <a:spcBef>
                <a:spcPct val="0"/>
              </a:spcBef>
              <a:spcAft>
                <a:spcPts val="612"/>
              </a:spcAft>
            </a:pPr>
            <a:endParaRPr lang="en-US" dirty="0">
              <a:solidFill>
                <a:srgbClr val="FFFFFF"/>
              </a:solidFill>
              <a:ea typeface="Segoe UI" pitchFamily="34" charset="0"/>
              <a:cs typeface="Segoe UI" pitchFamily="34" charset="0"/>
            </a:endParaRPr>
          </a:p>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Q&amp;A</a:t>
            </a:r>
            <a:endParaRPr lang="en-US" dirty="0">
              <a:solidFill>
                <a:srgbClr val="FFFFFF"/>
              </a:solidFill>
              <a:ea typeface="Segoe UI" pitchFamily="34" charset="0"/>
              <a:cs typeface="Segoe UI" pitchFamily="34" charset="0"/>
            </a:endParaRPr>
          </a:p>
        </p:txBody>
      </p:sp>
      <p:sp>
        <p:nvSpPr>
          <p:cNvPr id="9" name="Rectangle 8"/>
          <p:cNvSpPr/>
          <p:nvPr/>
        </p:nvSpPr>
        <p:spPr bwMode="auto">
          <a:xfrm>
            <a:off x="7587854" y="3952875"/>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solidFill>
                  <a:srgbClr val="FFFFFF"/>
                </a:solidFill>
                <a:ea typeface="Segoe UI" pitchFamily="34" charset="0"/>
                <a:cs typeface="Segoe UI" pitchFamily="34" charset="0"/>
              </a:rPr>
              <a:t>Backup &amp; restore</a:t>
            </a:r>
          </a:p>
        </p:txBody>
      </p:sp>
    </p:spTree>
    <p:extLst>
      <p:ext uri="{BB962C8B-B14F-4D97-AF65-F5344CB8AC3E}">
        <p14:creationId xmlns:p14="http://schemas.microsoft.com/office/powerpoint/2010/main" val="1564331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High Availability / Fault Tolerance</a:t>
            </a:r>
            <a:endParaRPr lang="en-US" dirty="0"/>
          </a:p>
        </p:txBody>
      </p:sp>
      <p:sp>
        <p:nvSpPr>
          <p:cNvPr id="10" name="Oval 9"/>
          <p:cNvSpPr/>
          <p:nvPr/>
        </p:nvSpPr>
        <p:spPr bwMode="auto">
          <a:xfrm>
            <a:off x="2634773" y="5007159"/>
            <a:ext cx="293766" cy="293766"/>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Oval 10"/>
          <p:cNvSpPr/>
          <p:nvPr/>
        </p:nvSpPr>
        <p:spPr bwMode="auto">
          <a:xfrm>
            <a:off x="2634773" y="5767227"/>
            <a:ext cx="293766" cy="293766"/>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2" name="Oval 11"/>
          <p:cNvSpPr/>
          <p:nvPr/>
        </p:nvSpPr>
        <p:spPr bwMode="auto">
          <a:xfrm>
            <a:off x="6111452" y="5007159"/>
            <a:ext cx="293766" cy="293766"/>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3" name="Oval 12"/>
          <p:cNvSpPr/>
          <p:nvPr/>
        </p:nvSpPr>
        <p:spPr bwMode="auto">
          <a:xfrm>
            <a:off x="6111452" y="5767227"/>
            <a:ext cx="293766" cy="293766"/>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8" name="Cloud 27"/>
          <p:cNvSpPr/>
          <p:nvPr/>
        </p:nvSpPr>
        <p:spPr bwMode="auto">
          <a:xfrm>
            <a:off x="4138329" y="5258014"/>
            <a:ext cx="785720" cy="553051"/>
          </a:xfrm>
          <a:prstGeom prst="cloud">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9" name="Right Arrow 28"/>
          <p:cNvSpPr/>
          <p:nvPr/>
        </p:nvSpPr>
        <p:spPr bwMode="auto">
          <a:xfrm rot="900000">
            <a:off x="3094142" y="5196954"/>
            <a:ext cx="925570" cy="207943"/>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1" name="Right Arrow 30"/>
          <p:cNvSpPr/>
          <p:nvPr/>
        </p:nvSpPr>
        <p:spPr bwMode="auto">
          <a:xfrm rot="900000">
            <a:off x="5140767" y="5627129"/>
            <a:ext cx="925570" cy="207943"/>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3" name="Oval 32"/>
          <p:cNvSpPr/>
          <p:nvPr/>
        </p:nvSpPr>
        <p:spPr bwMode="auto">
          <a:xfrm>
            <a:off x="9589102" y="4964248"/>
            <a:ext cx="293766" cy="293766"/>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4" name="Oval 33"/>
          <p:cNvSpPr/>
          <p:nvPr/>
        </p:nvSpPr>
        <p:spPr bwMode="auto">
          <a:xfrm>
            <a:off x="9589102" y="5724315"/>
            <a:ext cx="293766" cy="293766"/>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5" name="Cloud 34"/>
          <p:cNvSpPr/>
          <p:nvPr/>
        </p:nvSpPr>
        <p:spPr bwMode="auto">
          <a:xfrm>
            <a:off x="7615979" y="5215102"/>
            <a:ext cx="785720" cy="553051"/>
          </a:xfrm>
          <a:prstGeom prst="cloud">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7" name="Right Arrow 36"/>
          <p:cNvSpPr/>
          <p:nvPr/>
        </p:nvSpPr>
        <p:spPr bwMode="auto">
          <a:xfrm rot="20700000">
            <a:off x="6571791" y="5620344"/>
            <a:ext cx="925570" cy="207943"/>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8" name="Right Arrow 37"/>
          <p:cNvSpPr/>
          <p:nvPr/>
        </p:nvSpPr>
        <p:spPr bwMode="auto">
          <a:xfrm rot="900000">
            <a:off x="8618418" y="5584218"/>
            <a:ext cx="925570" cy="207943"/>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40" name="TextBox 39"/>
          <p:cNvSpPr txBox="1"/>
          <p:nvPr/>
        </p:nvSpPr>
        <p:spPr>
          <a:xfrm>
            <a:off x="2634773" y="1734666"/>
            <a:ext cx="7155703" cy="2241140"/>
          </a:xfrm>
          <a:prstGeom prst="rect">
            <a:avLst/>
          </a:prstGeom>
          <a:noFill/>
        </p:spPr>
        <p:txBody>
          <a:bodyPr wrap="square" lIns="0" tIns="0" rIns="0" bIns="0" rtlCol="0">
            <a:spAutoFit/>
          </a:bodyPr>
          <a:lstStyle>
            <a:defPPr>
              <a:defRPr lang="en-US"/>
            </a:defPPr>
            <a:lvl1pPr>
              <a:defRPr sz="2800">
                <a:latin typeface="Palatino Linotype" pitchFamily="18" charset="0"/>
              </a:defRPr>
            </a:lvl1pPr>
          </a:lstStyle>
          <a:p>
            <a:r>
              <a:rPr lang="en-US" sz="2856" dirty="0">
                <a:solidFill>
                  <a:srgbClr val="505050"/>
                </a:solidFill>
              </a:rPr>
              <a:t>A design that enables a system to continue operation, possibly at a reduced level (also known as </a:t>
            </a:r>
            <a:r>
              <a:rPr lang="en-US" sz="2856" dirty="0">
                <a:solidFill>
                  <a:srgbClr val="505050"/>
                </a:solidFill>
                <a:hlinkClick r:id="rId3" tooltip="Graceful degradation"/>
              </a:rPr>
              <a:t>graceful degradation</a:t>
            </a:r>
            <a:r>
              <a:rPr lang="en-US" sz="2856" dirty="0">
                <a:solidFill>
                  <a:srgbClr val="505050"/>
                </a:solidFill>
              </a:rPr>
              <a:t>), rather than failing completely, when some part of the system </a:t>
            </a:r>
            <a:r>
              <a:rPr lang="en-US" sz="2856" dirty="0">
                <a:solidFill>
                  <a:srgbClr val="505050"/>
                </a:solidFill>
                <a:hlinkClick r:id="rId4" tooltip="Failure"/>
              </a:rPr>
              <a:t>fails</a:t>
            </a:r>
            <a:r>
              <a:rPr lang="en-US" sz="2856" dirty="0">
                <a:solidFill>
                  <a:srgbClr val="505050"/>
                </a:solidFill>
              </a:rPr>
              <a:t>.</a:t>
            </a:r>
            <a:endParaRPr lang="en-US" sz="2856" i="1" dirty="0">
              <a:solidFill>
                <a:srgbClr val="505050"/>
              </a:solidFill>
            </a:endParaRPr>
          </a:p>
        </p:txBody>
      </p:sp>
      <p:sp>
        <p:nvSpPr>
          <p:cNvPr id="42" name="TextBox 41"/>
          <p:cNvSpPr txBox="1"/>
          <p:nvPr/>
        </p:nvSpPr>
        <p:spPr>
          <a:xfrm>
            <a:off x="5777588" y="3864470"/>
            <a:ext cx="4479931" cy="376706"/>
          </a:xfrm>
          <a:prstGeom prst="rect">
            <a:avLst/>
          </a:prstGeom>
          <a:noFill/>
        </p:spPr>
        <p:txBody>
          <a:bodyPr wrap="square" lIns="0" tIns="0" rIns="0" bIns="0" rtlCol="0">
            <a:spAutoFit/>
          </a:bodyPr>
          <a:lstStyle/>
          <a:p>
            <a:pPr algn="r"/>
            <a:r>
              <a:rPr lang="en-US" sz="2448" i="1" dirty="0">
                <a:solidFill>
                  <a:srgbClr val="505050">
                    <a:lumMod val="85000"/>
                  </a:srgbClr>
                </a:solidFill>
              </a:rPr>
              <a:t>“Fault tolerant design”, Wikipedia</a:t>
            </a:r>
          </a:p>
        </p:txBody>
      </p:sp>
      <p:sp>
        <p:nvSpPr>
          <p:cNvPr id="25" name="Right Arrow 24"/>
          <p:cNvSpPr/>
          <p:nvPr/>
        </p:nvSpPr>
        <p:spPr bwMode="auto">
          <a:xfrm rot="20700000">
            <a:off x="3094142" y="5710063"/>
            <a:ext cx="925570" cy="207943"/>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6" name="Right Arrow 25"/>
          <p:cNvSpPr/>
          <p:nvPr/>
        </p:nvSpPr>
        <p:spPr bwMode="auto">
          <a:xfrm rot="20700000">
            <a:off x="5140770" y="5210361"/>
            <a:ext cx="925570" cy="207943"/>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7" name="Right Arrow 26"/>
          <p:cNvSpPr/>
          <p:nvPr/>
        </p:nvSpPr>
        <p:spPr bwMode="auto">
          <a:xfrm rot="900000">
            <a:off x="6571795" y="5200850"/>
            <a:ext cx="925570" cy="207943"/>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41" name="Right Arrow 40"/>
          <p:cNvSpPr/>
          <p:nvPr/>
        </p:nvSpPr>
        <p:spPr bwMode="auto">
          <a:xfrm rot="20700000">
            <a:off x="8618421" y="5167449"/>
            <a:ext cx="925570" cy="207943"/>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46" name="Picture 9" descr="C:\Users\monical\Desktop\ADMIN\DVD_ART34\Artwork_Imagery\Icons - Illustrations\_WINDOWS SERVER ICONS\Symbols\X don't no not okay approved bad.png"/>
          <p:cNvPicPr>
            <a:picLocks noChangeAspect="1" noChangeArrowheads="1"/>
          </p:cNvPicPr>
          <p:nvPr/>
        </p:nvPicPr>
        <p:blipFill>
          <a:blip r:embed="rId5"/>
          <a:stretch>
            <a:fillRect/>
          </a:stretch>
        </p:blipFill>
        <p:spPr bwMode="auto">
          <a:xfrm>
            <a:off x="2443632" y="5648672"/>
            <a:ext cx="763506" cy="688229"/>
          </a:xfrm>
          <a:prstGeom prst="rect">
            <a:avLst/>
          </a:prstGeom>
          <a:noFill/>
          <a:ln>
            <a:noFill/>
          </a:ln>
        </p:spPr>
      </p:pic>
      <p:pic>
        <p:nvPicPr>
          <p:cNvPr id="47" name="Picture 9" descr="C:\Users\monical\Desktop\ADMIN\DVD_ART34\Artwork_Imagery\Icons - Illustrations\_WINDOWS SERVER ICONS\Symbols\X don't no not okay approved bad.png"/>
          <p:cNvPicPr>
            <a:picLocks noChangeAspect="1" noChangeArrowheads="1"/>
          </p:cNvPicPr>
          <p:nvPr/>
        </p:nvPicPr>
        <p:blipFill>
          <a:blip r:embed="rId5"/>
          <a:stretch>
            <a:fillRect/>
          </a:stretch>
        </p:blipFill>
        <p:spPr bwMode="auto">
          <a:xfrm>
            <a:off x="5876584" y="4863838"/>
            <a:ext cx="763506" cy="688229"/>
          </a:xfrm>
          <a:prstGeom prst="rect">
            <a:avLst/>
          </a:prstGeom>
          <a:noFill/>
          <a:ln>
            <a:noFill/>
          </a:ln>
        </p:spPr>
      </p:pic>
      <p:pic>
        <p:nvPicPr>
          <p:cNvPr id="48" name="Picture 9" descr="C:\Users\monical\Desktop\ADMIN\DVD_ART34\Artwork_Imagery\Icons - Illustrations\_WINDOWS SERVER ICONS\Symbols\X don't no not okay approved bad.png"/>
          <p:cNvPicPr>
            <a:picLocks noChangeAspect="1" noChangeArrowheads="1"/>
          </p:cNvPicPr>
          <p:nvPr/>
        </p:nvPicPr>
        <p:blipFill>
          <a:blip r:embed="rId5"/>
          <a:stretch>
            <a:fillRect/>
          </a:stretch>
        </p:blipFill>
        <p:spPr bwMode="auto">
          <a:xfrm>
            <a:off x="9408725" y="4815879"/>
            <a:ext cx="763506" cy="688229"/>
          </a:xfrm>
          <a:prstGeom prst="rect">
            <a:avLst/>
          </a:prstGeom>
          <a:noFill/>
          <a:ln>
            <a:noFill/>
          </a:ln>
        </p:spPr>
      </p:pic>
    </p:spTree>
    <p:extLst>
      <p:ext uri="{BB962C8B-B14F-4D97-AF65-F5344CB8AC3E}">
        <p14:creationId xmlns:p14="http://schemas.microsoft.com/office/powerpoint/2010/main" val="15269013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1000"/>
                                        <p:tgtEl>
                                          <p:spTgt spid="1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1000"/>
                                        <p:tgtEl>
                                          <p:spTgt spid="11"/>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ircle(in)">
                                      <p:cBhvr>
                                        <p:cTn id="13" dur="1000"/>
                                        <p:tgtEl>
                                          <p:spTgt spid="12"/>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ircle(in)">
                                      <p:cBhvr>
                                        <p:cTn id="16" dur="1000"/>
                                        <p:tgtEl>
                                          <p:spTgt spid="13"/>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circle(in)">
                                      <p:cBhvr>
                                        <p:cTn id="19" dur="1000"/>
                                        <p:tgtEl>
                                          <p:spTgt spid="28"/>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circle(in)">
                                      <p:cBhvr>
                                        <p:cTn id="22" dur="1000"/>
                                        <p:tgtEl>
                                          <p:spTgt spid="29"/>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circle(in)">
                                      <p:cBhvr>
                                        <p:cTn id="25" dur="1000"/>
                                        <p:tgtEl>
                                          <p:spTgt spid="31"/>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circle(in)">
                                      <p:cBhvr>
                                        <p:cTn id="28" dur="1000"/>
                                        <p:tgtEl>
                                          <p:spTgt spid="33"/>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circle(in)">
                                      <p:cBhvr>
                                        <p:cTn id="31" dur="1000"/>
                                        <p:tgtEl>
                                          <p:spTgt spid="34"/>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circle(in)">
                                      <p:cBhvr>
                                        <p:cTn id="34" dur="1000"/>
                                        <p:tgtEl>
                                          <p:spTgt spid="35"/>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circle(in)">
                                      <p:cBhvr>
                                        <p:cTn id="37" dur="1000"/>
                                        <p:tgtEl>
                                          <p:spTgt spid="37"/>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circle(in)">
                                      <p:cBhvr>
                                        <p:cTn id="40" dur="1000"/>
                                        <p:tgtEl>
                                          <p:spTgt spid="38"/>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circle(in)">
                                      <p:cBhvr>
                                        <p:cTn id="43" dur="1000"/>
                                        <p:tgtEl>
                                          <p:spTgt spid="25"/>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circle(in)">
                                      <p:cBhvr>
                                        <p:cTn id="46" dur="1000"/>
                                        <p:tgtEl>
                                          <p:spTgt spid="26"/>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circle(in)">
                                      <p:cBhvr>
                                        <p:cTn id="49" dur="1000"/>
                                        <p:tgtEl>
                                          <p:spTgt spid="27"/>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circle(in)">
                                      <p:cBhvr>
                                        <p:cTn id="52" dur="1000"/>
                                        <p:tgtEl>
                                          <p:spTgt spid="41"/>
                                        </p:tgtEl>
                                      </p:cBhvr>
                                    </p:animEffect>
                                  </p:childTnLst>
                                </p:cTn>
                              </p:par>
                            </p:childTnLst>
                          </p:cTn>
                        </p:par>
                        <p:par>
                          <p:cTn id="53" fill="hold">
                            <p:stCondLst>
                              <p:cond delay="1500"/>
                            </p:stCondLst>
                            <p:childTnLst>
                              <p:par>
                                <p:cTn id="54" presetID="53" presetClass="entr" presetSubtype="0" fill="hold" nodeType="afterEffect">
                                  <p:stCondLst>
                                    <p:cond delay="2000"/>
                                  </p:stCondLst>
                                  <p:childTnLst>
                                    <p:set>
                                      <p:cBhvr>
                                        <p:cTn id="55" dur="1" fill="hold">
                                          <p:stCondLst>
                                            <p:cond delay="0"/>
                                          </p:stCondLst>
                                        </p:cTn>
                                        <p:tgtEl>
                                          <p:spTgt spid="46"/>
                                        </p:tgtEl>
                                        <p:attrNameLst>
                                          <p:attrName>style.visibility</p:attrName>
                                        </p:attrNameLst>
                                      </p:cBhvr>
                                      <p:to>
                                        <p:strVal val="visible"/>
                                      </p:to>
                                    </p:set>
                                    <p:anim calcmode="lin" valueType="num">
                                      <p:cBhvr>
                                        <p:cTn id="56" dur="500" fill="hold"/>
                                        <p:tgtEl>
                                          <p:spTgt spid="46"/>
                                        </p:tgtEl>
                                        <p:attrNameLst>
                                          <p:attrName>ppt_w</p:attrName>
                                        </p:attrNameLst>
                                      </p:cBhvr>
                                      <p:tavLst>
                                        <p:tav tm="0">
                                          <p:val>
                                            <p:fltVal val="0"/>
                                          </p:val>
                                        </p:tav>
                                        <p:tav tm="100000">
                                          <p:val>
                                            <p:strVal val="#ppt_w"/>
                                          </p:val>
                                        </p:tav>
                                      </p:tavLst>
                                    </p:anim>
                                    <p:anim calcmode="lin" valueType="num">
                                      <p:cBhvr>
                                        <p:cTn id="57" dur="500" fill="hold"/>
                                        <p:tgtEl>
                                          <p:spTgt spid="46"/>
                                        </p:tgtEl>
                                        <p:attrNameLst>
                                          <p:attrName>ppt_h</p:attrName>
                                        </p:attrNameLst>
                                      </p:cBhvr>
                                      <p:tavLst>
                                        <p:tav tm="0">
                                          <p:val>
                                            <p:fltVal val="0"/>
                                          </p:val>
                                        </p:tav>
                                        <p:tav tm="100000">
                                          <p:val>
                                            <p:strVal val="#ppt_h"/>
                                          </p:val>
                                        </p:tav>
                                      </p:tavLst>
                                    </p:anim>
                                    <p:animEffect transition="in" filter="fade">
                                      <p:cBhvr>
                                        <p:cTn id="58" dur="500"/>
                                        <p:tgtEl>
                                          <p:spTgt spid="46"/>
                                        </p:tgtEl>
                                      </p:cBhvr>
                                    </p:animEffect>
                                  </p:childTnLst>
                                </p:cTn>
                              </p:par>
                            </p:childTnLst>
                          </p:cTn>
                        </p:par>
                        <p:par>
                          <p:cTn id="59" fill="hold">
                            <p:stCondLst>
                              <p:cond delay="4000"/>
                            </p:stCondLst>
                            <p:childTnLst>
                              <p:par>
                                <p:cTn id="60" presetID="10" presetClass="exit" presetSubtype="0" fill="hold" grpId="1" nodeType="afterEffect">
                                  <p:stCondLst>
                                    <p:cond delay="0"/>
                                  </p:stCondLst>
                                  <p:childTnLst>
                                    <p:animEffect transition="out" filter="fade">
                                      <p:cBhvr>
                                        <p:cTn id="61" dur="500"/>
                                        <p:tgtEl>
                                          <p:spTgt spid="25"/>
                                        </p:tgtEl>
                                      </p:cBhvr>
                                    </p:animEffect>
                                    <p:set>
                                      <p:cBhvr>
                                        <p:cTn id="62" dur="1" fill="hold">
                                          <p:stCondLst>
                                            <p:cond delay="499"/>
                                          </p:stCondLst>
                                        </p:cTn>
                                        <p:tgtEl>
                                          <p:spTgt spid="25"/>
                                        </p:tgtEl>
                                        <p:attrNameLst>
                                          <p:attrName>style.visibility</p:attrName>
                                        </p:attrNameLst>
                                      </p:cBhvr>
                                      <p:to>
                                        <p:strVal val="hidden"/>
                                      </p:to>
                                    </p:set>
                                  </p:childTnLst>
                                </p:cTn>
                              </p:par>
                            </p:childTnLst>
                          </p:cTn>
                        </p:par>
                        <p:par>
                          <p:cTn id="63" fill="hold">
                            <p:stCondLst>
                              <p:cond delay="4500"/>
                            </p:stCondLst>
                            <p:childTnLst>
                              <p:par>
                                <p:cTn id="64" presetID="53" presetClass="entr" presetSubtype="0" fill="hold" nodeType="afterEffect">
                                  <p:stCondLst>
                                    <p:cond delay="1000"/>
                                  </p:stCondLst>
                                  <p:childTnLst>
                                    <p:set>
                                      <p:cBhvr>
                                        <p:cTn id="65" dur="1" fill="hold">
                                          <p:stCondLst>
                                            <p:cond delay="0"/>
                                          </p:stCondLst>
                                        </p:cTn>
                                        <p:tgtEl>
                                          <p:spTgt spid="47"/>
                                        </p:tgtEl>
                                        <p:attrNameLst>
                                          <p:attrName>style.visibility</p:attrName>
                                        </p:attrNameLst>
                                      </p:cBhvr>
                                      <p:to>
                                        <p:strVal val="visible"/>
                                      </p:to>
                                    </p:set>
                                    <p:anim calcmode="lin" valueType="num">
                                      <p:cBhvr>
                                        <p:cTn id="66" dur="500" fill="hold"/>
                                        <p:tgtEl>
                                          <p:spTgt spid="47"/>
                                        </p:tgtEl>
                                        <p:attrNameLst>
                                          <p:attrName>ppt_w</p:attrName>
                                        </p:attrNameLst>
                                      </p:cBhvr>
                                      <p:tavLst>
                                        <p:tav tm="0">
                                          <p:val>
                                            <p:fltVal val="0"/>
                                          </p:val>
                                        </p:tav>
                                        <p:tav tm="100000">
                                          <p:val>
                                            <p:strVal val="#ppt_w"/>
                                          </p:val>
                                        </p:tav>
                                      </p:tavLst>
                                    </p:anim>
                                    <p:anim calcmode="lin" valueType="num">
                                      <p:cBhvr>
                                        <p:cTn id="67" dur="500" fill="hold"/>
                                        <p:tgtEl>
                                          <p:spTgt spid="47"/>
                                        </p:tgtEl>
                                        <p:attrNameLst>
                                          <p:attrName>ppt_h</p:attrName>
                                        </p:attrNameLst>
                                      </p:cBhvr>
                                      <p:tavLst>
                                        <p:tav tm="0">
                                          <p:val>
                                            <p:fltVal val="0"/>
                                          </p:val>
                                        </p:tav>
                                        <p:tav tm="100000">
                                          <p:val>
                                            <p:strVal val="#ppt_h"/>
                                          </p:val>
                                        </p:tav>
                                      </p:tavLst>
                                    </p:anim>
                                    <p:animEffect transition="in" filter="fade">
                                      <p:cBhvr>
                                        <p:cTn id="68" dur="500"/>
                                        <p:tgtEl>
                                          <p:spTgt spid="47"/>
                                        </p:tgtEl>
                                      </p:cBhvr>
                                    </p:animEffect>
                                  </p:childTnLst>
                                </p:cTn>
                              </p:par>
                            </p:childTnLst>
                          </p:cTn>
                        </p:par>
                        <p:par>
                          <p:cTn id="69" fill="hold">
                            <p:stCondLst>
                              <p:cond delay="6000"/>
                            </p:stCondLst>
                            <p:childTnLst>
                              <p:par>
                                <p:cTn id="70" presetID="10" presetClass="exit" presetSubtype="0" fill="hold" grpId="1" nodeType="afterEffect">
                                  <p:stCondLst>
                                    <p:cond delay="0"/>
                                  </p:stCondLst>
                                  <p:childTnLst>
                                    <p:animEffect transition="out" filter="fade">
                                      <p:cBhvr>
                                        <p:cTn id="71" dur="500"/>
                                        <p:tgtEl>
                                          <p:spTgt spid="26"/>
                                        </p:tgtEl>
                                      </p:cBhvr>
                                    </p:animEffect>
                                    <p:set>
                                      <p:cBhvr>
                                        <p:cTn id="72" dur="1" fill="hold">
                                          <p:stCondLst>
                                            <p:cond delay="499"/>
                                          </p:stCondLst>
                                        </p:cTn>
                                        <p:tgtEl>
                                          <p:spTgt spid="26"/>
                                        </p:tgtEl>
                                        <p:attrNameLst>
                                          <p:attrName>style.visibility</p:attrName>
                                        </p:attrNameLst>
                                      </p:cBhvr>
                                      <p:to>
                                        <p:strVal val="hidden"/>
                                      </p:to>
                                    </p:set>
                                  </p:childTnLst>
                                </p:cTn>
                              </p:par>
                            </p:childTnLst>
                          </p:cTn>
                        </p:par>
                        <p:par>
                          <p:cTn id="73" fill="hold">
                            <p:stCondLst>
                              <p:cond delay="6500"/>
                            </p:stCondLst>
                            <p:childTnLst>
                              <p:par>
                                <p:cTn id="74" presetID="10" presetClass="exit" presetSubtype="0" fill="hold" grpId="1" nodeType="afterEffect">
                                  <p:stCondLst>
                                    <p:cond delay="0"/>
                                  </p:stCondLst>
                                  <p:childTnLst>
                                    <p:animEffect transition="out" filter="fade">
                                      <p:cBhvr>
                                        <p:cTn id="75" dur="500"/>
                                        <p:tgtEl>
                                          <p:spTgt spid="27"/>
                                        </p:tgtEl>
                                      </p:cBhvr>
                                    </p:animEffect>
                                    <p:set>
                                      <p:cBhvr>
                                        <p:cTn id="76" dur="1" fill="hold">
                                          <p:stCondLst>
                                            <p:cond delay="499"/>
                                          </p:stCondLst>
                                        </p:cTn>
                                        <p:tgtEl>
                                          <p:spTgt spid="27"/>
                                        </p:tgtEl>
                                        <p:attrNameLst>
                                          <p:attrName>style.visibility</p:attrName>
                                        </p:attrNameLst>
                                      </p:cBhvr>
                                      <p:to>
                                        <p:strVal val="hidden"/>
                                      </p:to>
                                    </p:set>
                                  </p:childTnLst>
                                </p:cTn>
                              </p:par>
                            </p:childTnLst>
                          </p:cTn>
                        </p:par>
                        <p:par>
                          <p:cTn id="77" fill="hold">
                            <p:stCondLst>
                              <p:cond delay="7000"/>
                            </p:stCondLst>
                            <p:childTnLst>
                              <p:par>
                                <p:cTn id="78" presetID="53" presetClass="entr" presetSubtype="0" fill="hold" nodeType="afterEffect">
                                  <p:stCondLst>
                                    <p:cond delay="1000"/>
                                  </p:stCondLst>
                                  <p:childTnLst>
                                    <p:set>
                                      <p:cBhvr>
                                        <p:cTn id="79" dur="1" fill="hold">
                                          <p:stCondLst>
                                            <p:cond delay="0"/>
                                          </p:stCondLst>
                                        </p:cTn>
                                        <p:tgtEl>
                                          <p:spTgt spid="48"/>
                                        </p:tgtEl>
                                        <p:attrNameLst>
                                          <p:attrName>style.visibility</p:attrName>
                                        </p:attrNameLst>
                                      </p:cBhvr>
                                      <p:to>
                                        <p:strVal val="visible"/>
                                      </p:to>
                                    </p:set>
                                    <p:anim calcmode="lin" valueType="num">
                                      <p:cBhvr>
                                        <p:cTn id="80" dur="100" fill="hold"/>
                                        <p:tgtEl>
                                          <p:spTgt spid="48"/>
                                        </p:tgtEl>
                                        <p:attrNameLst>
                                          <p:attrName>ppt_w</p:attrName>
                                        </p:attrNameLst>
                                      </p:cBhvr>
                                      <p:tavLst>
                                        <p:tav tm="0">
                                          <p:val>
                                            <p:fltVal val="0"/>
                                          </p:val>
                                        </p:tav>
                                        <p:tav tm="100000">
                                          <p:val>
                                            <p:strVal val="#ppt_w"/>
                                          </p:val>
                                        </p:tav>
                                      </p:tavLst>
                                    </p:anim>
                                    <p:anim calcmode="lin" valueType="num">
                                      <p:cBhvr>
                                        <p:cTn id="81" dur="100" fill="hold"/>
                                        <p:tgtEl>
                                          <p:spTgt spid="48"/>
                                        </p:tgtEl>
                                        <p:attrNameLst>
                                          <p:attrName>ppt_h</p:attrName>
                                        </p:attrNameLst>
                                      </p:cBhvr>
                                      <p:tavLst>
                                        <p:tav tm="0">
                                          <p:val>
                                            <p:fltVal val="0"/>
                                          </p:val>
                                        </p:tav>
                                        <p:tav tm="100000">
                                          <p:val>
                                            <p:strVal val="#ppt_h"/>
                                          </p:val>
                                        </p:tav>
                                      </p:tavLst>
                                    </p:anim>
                                    <p:animEffect transition="in" filter="fade">
                                      <p:cBhvr>
                                        <p:cTn id="82" dur="100"/>
                                        <p:tgtEl>
                                          <p:spTgt spid="48"/>
                                        </p:tgtEl>
                                      </p:cBhvr>
                                    </p:animEffect>
                                  </p:childTnLst>
                                </p:cTn>
                              </p:par>
                            </p:childTnLst>
                          </p:cTn>
                        </p:par>
                        <p:par>
                          <p:cTn id="83" fill="hold">
                            <p:stCondLst>
                              <p:cond delay="8100"/>
                            </p:stCondLst>
                            <p:childTnLst>
                              <p:par>
                                <p:cTn id="84" presetID="10" presetClass="exit" presetSubtype="0" fill="hold" grpId="1" nodeType="afterEffect">
                                  <p:stCondLst>
                                    <p:cond delay="0"/>
                                  </p:stCondLst>
                                  <p:childTnLst>
                                    <p:animEffect transition="out" filter="fade">
                                      <p:cBhvr>
                                        <p:cTn id="85" dur="500"/>
                                        <p:tgtEl>
                                          <p:spTgt spid="41"/>
                                        </p:tgtEl>
                                      </p:cBhvr>
                                    </p:animEffect>
                                    <p:set>
                                      <p:cBhvr>
                                        <p:cTn id="86"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8" grpId="0" animBg="1"/>
      <p:bldP spid="29" grpId="0" animBg="1"/>
      <p:bldP spid="31" grpId="0" animBg="1"/>
      <p:bldP spid="33" grpId="0" animBg="1"/>
      <p:bldP spid="34" grpId="0" animBg="1"/>
      <p:bldP spid="35" grpId="0" animBg="1"/>
      <p:bldP spid="37" grpId="0" animBg="1"/>
      <p:bldP spid="38" grpId="0" animBg="1"/>
      <p:bldP spid="25" grpId="0" animBg="1"/>
      <p:bldP spid="25" grpId="1" animBg="1"/>
      <p:bldP spid="26" grpId="0" animBg="1"/>
      <p:bldP spid="26" grpId="1" animBg="1"/>
      <p:bldP spid="27" grpId="0" animBg="1"/>
      <p:bldP spid="27" grpId="1" animBg="1"/>
      <p:bldP spid="41" grpId="0" animBg="1"/>
      <p:bldP spid="41"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High availability for search</a:t>
            </a:r>
            <a:endParaRPr lang="en-US" dirty="0"/>
          </a:p>
        </p:txBody>
      </p:sp>
      <p:sp>
        <p:nvSpPr>
          <p:cNvPr id="7" name="Text Placeholder 6"/>
          <p:cNvSpPr>
            <a:spLocks noGrp="1"/>
          </p:cNvSpPr>
          <p:nvPr>
            <p:ph type="body" sz="quarter" idx="10"/>
          </p:nvPr>
        </p:nvSpPr>
        <p:spPr>
          <a:xfrm>
            <a:off x="274638" y="1212850"/>
            <a:ext cx="11887200" cy="5473700"/>
          </a:xfrm>
        </p:spPr>
        <p:txBody>
          <a:bodyPr>
            <a:normAutofit/>
          </a:bodyPr>
          <a:lstStyle/>
          <a:p>
            <a:r>
              <a:rPr lang="en-US" dirty="0" smtClean="0"/>
              <a:t>Content side high availability</a:t>
            </a:r>
          </a:p>
          <a:p>
            <a:pPr lvl="1"/>
            <a:r>
              <a:rPr lang="en-US" dirty="0" smtClean="0"/>
              <a:t>Full redundancy in the content feeding chain (Admin, Crawler, CPC, Index)</a:t>
            </a:r>
          </a:p>
          <a:p>
            <a:r>
              <a:rPr lang="en-US" dirty="0" smtClean="0"/>
              <a:t>Query side </a:t>
            </a:r>
            <a:r>
              <a:rPr lang="en-US" dirty="0"/>
              <a:t>h</a:t>
            </a:r>
            <a:r>
              <a:rPr lang="en-US" dirty="0" smtClean="0"/>
              <a:t>igh availability</a:t>
            </a:r>
          </a:p>
          <a:p>
            <a:pPr lvl="1"/>
            <a:r>
              <a:rPr lang="en-US" dirty="0" smtClean="0"/>
              <a:t>Full redundancy of all query components (Admin, QPC, Index, WFE)</a:t>
            </a:r>
          </a:p>
          <a:p>
            <a:pPr lvl="1"/>
            <a:r>
              <a:rPr lang="en-US" dirty="0" smtClean="0"/>
              <a:t>Critical for internet web sites</a:t>
            </a:r>
          </a:p>
          <a:p>
            <a:r>
              <a:rPr lang="en-US" dirty="0" smtClean="0"/>
              <a:t>Disaster Recovery options</a:t>
            </a:r>
          </a:p>
          <a:p>
            <a:pPr lvl="1"/>
            <a:r>
              <a:rPr lang="en-US" sz="1836" dirty="0"/>
              <a:t>Hot, Warm or Cold, your choice!</a:t>
            </a:r>
          </a:p>
          <a:p>
            <a:pPr lvl="1"/>
            <a:r>
              <a:rPr lang="en-US" sz="1836" dirty="0"/>
              <a:t>Backup/restore is now “best practices”</a:t>
            </a:r>
          </a:p>
          <a:p>
            <a:r>
              <a:rPr lang="en-US" dirty="0" smtClean="0"/>
              <a:t>High availability adds resource cost</a:t>
            </a:r>
            <a:endParaRPr lang="en-US" dirty="0"/>
          </a:p>
          <a:p>
            <a:pPr lvl="1"/>
            <a:r>
              <a:rPr lang="en-US" sz="1836" dirty="0"/>
              <a:t>The “hidden” 4</a:t>
            </a:r>
            <a:r>
              <a:rPr lang="en-US" sz="1836" baseline="30000" dirty="0"/>
              <a:t>th</a:t>
            </a:r>
            <a:r>
              <a:rPr lang="en-US" sz="1836" dirty="0"/>
              <a:t> dimension in scaling</a:t>
            </a:r>
          </a:p>
          <a:p>
            <a:pPr lvl="1"/>
            <a:r>
              <a:rPr lang="en-US" sz="1836" dirty="0"/>
              <a:t>Is reduced performance acceptable when in degraded state?</a:t>
            </a:r>
          </a:p>
          <a:p>
            <a:pPr lvl="1"/>
            <a:endParaRPr lang="en-US" sz="1836" dirty="0"/>
          </a:p>
          <a:p>
            <a:pPr lvl="1"/>
            <a:endParaRPr lang="en-US" sz="1836" dirty="0"/>
          </a:p>
        </p:txBody>
      </p:sp>
    </p:spTree>
    <p:extLst>
      <p:ext uri="{BB962C8B-B14F-4D97-AF65-F5344CB8AC3E}">
        <p14:creationId xmlns:p14="http://schemas.microsoft.com/office/powerpoint/2010/main" val="20089095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5526" y="139890"/>
            <a:ext cx="11249941" cy="932603"/>
          </a:xfrm>
        </p:spPr>
        <p:txBody>
          <a:bodyPr>
            <a:normAutofit/>
          </a:bodyPr>
          <a:lstStyle/>
          <a:p>
            <a:r>
              <a:rPr lang="it-IT" dirty="0" smtClean="0"/>
              <a:t>Content processing – fault tolerance</a:t>
            </a:r>
            <a:endParaRPr lang="en-US" dirty="0"/>
          </a:p>
        </p:txBody>
      </p:sp>
      <p:sp>
        <p:nvSpPr>
          <p:cNvPr id="70" name="Rectangle 69"/>
          <p:cNvSpPr/>
          <p:nvPr/>
        </p:nvSpPr>
        <p:spPr>
          <a:xfrm>
            <a:off x="575526" y="2176359"/>
            <a:ext cx="1084056" cy="9143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ctr"/>
          <a:lstStyle/>
          <a:p>
            <a:pPr algn="ctr" defTabSz="932559"/>
            <a:r>
              <a:rPr lang="en-US" sz="2000" dirty="0" smtClean="0">
                <a:solidFill>
                  <a:srgbClr val="FFFFFF">
                    <a:alpha val="99000"/>
                  </a:srgbClr>
                </a:solidFill>
              </a:rPr>
              <a:t>Crawler</a:t>
            </a:r>
            <a:endParaRPr lang="en-US" sz="2000" dirty="0">
              <a:solidFill>
                <a:srgbClr val="FFFFFF">
                  <a:alpha val="99000"/>
                </a:srgbClr>
              </a:solidFill>
            </a:endParaRPr>
          </a:p>
        </p:txBody>
      </p:sp>
      <p:sp>
        <p:nvSpPr>
          <p:cNvPr id="76" name="Rectangle 75"/>
          <p:cNvSpPr/>
          <p:nvPr/>
        </p:nvSpPr>
        <p:spPr>
          <a:xfrm>
            <a:off x="575526" y="5011898"/>
            <a:ext cx="1122360" cy="9151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ctr"/>
          <a:lstStyle/>
          <a:p>
            <a:pPr algn="ctr" defTabSz="932559"/>
            <a:r>
              <a:rPr lang="en-US" sz="2000" dirty="0" smtClean="0">
                <a:solidFill>
                  <a:srgbClr val="FFFFFF">
                    <a:alpha val="99000"/>
                  </a:srgbClr>
                </a:solidFill>
              </a:rPr>
              <a:t>Crawler</a:t>
            </a:r>
            <a:endParaRPr lang="en-US" sz="2000" dirty="0">
              <a:solidFill>
                <a:srgbClr val="FFFFFF">
                  <a:alpha val="99000"/>
                </a:srgbClr>
              </a:solidFill>
            </a:endParaRPr>
          </a:p>
        </p:txBody>
      </p:sp>
      <p:sp>
        <p:nvSpPr>
          <p:cNvPr id="84" name="Rectangle 83"/>
          <p:cNvSpPr/>
          <p:nvPr/>
        </p:nvSpPr>
        <p:spPr>
          <a:xfrm>
            <a:off x="4065000" y="1072493"/>
            <a:ext cx="5669217" cy="25241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t"/>
          <a:lstStyle/>
          <a:p>
            <a:pPr defTabSz="932559"/>
            <a:r>
              <a:rPr lang="en-US" sz="2000" dirty="0" smtClean="0">
                <a:solidFill>
                  <a:srgbClr val="FFFFFF">
                    <a:alpha val="99000"/>
                  </a:srgbClr>
                </a:solidFill>
              </a:rPr>
              <a:t>Content processing component</a:t>
            </a:r>
            <a:endParaRPr lang="en-US" sz="2000" dirty="0">
              <a:solidFill>
                <a:srgbClr val="FFFFFF">
                  <a:alpha val="99000"/>
                </a:srgbClr>
              </a:solidFill>
            </a:endParaRPr>
          </a:p>
        </p:txBody>
      </p:sp>
      <p:cxnSp>
        <p:nvCxnSpPr>
          <p:cNvPr id="85" name="Straight Connector 84"/>
          <p:cNvCxnSpPr>
            <a:stCxn id="104" idx="3"/>
            <a:endCxn id="132" idx="1"/>
          </p:cNvCxnSpPr>
          <p:nvPr/>
        </p:nvCxnSpPr>
        <p:spPr>
          <a:xfrm>
            <a:off x="9517913" y="2546883"/>
            <a:ext cx="1584895" cy="1237600"/>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6" name="Rectangle 95"/>
          <p:cNvSpPr/>
          <p:nvPr/>
        </p:nvSpPr>
        <p:spPr>
          <a:xfrm>
            <a:off x="4235838" y="1447153"/>
            <a:ext cx="1383625" cy="201127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t"/>
          <a:lstStyle/>
          <a:p>
            <a:pPr defTabSz="930521" fontAlgn="base">
              <a:spcBef>
                <a:spcPct val="0"/>
              </a:spcBef>
              <a:spcAft>
                <a:spcPct val="0"/>
              </a:spcAft>
            </a:pPr>
            <a:r>
              <a:rPr lang="en-US" sz="1400" dirty="0" smtClean="0">
                <a:solidFill>
                  <a:srgbClr val="FFFFFF">
                    <a:alpha val="99000"/>
                  </a:srgbClr>
                </a:solidFill>
              </a:rPr>
              <a:t>Load Balancer</a:t>
            </a:r>
            <a:endParaRPr lang="en-US" sz="1400" dirty="0">
              <a:solidFill>
                <a:srgbClr val="FFFFFF">
                  <a:alpha val="99000"/>
                </a:srgbClr>
              </a:solidFill>
            </a:endParaRPr>
          </a:p>
        </p:txBody>
      </p:sp>
      <p:sp>
        <p:nvSpPr>
          <p:cNvPr id="98" name="Rectangle 97"/>
          <p:cNvSpPr/>
          <p:nvPr/>
        </p:nvSpPr>
        <p:spPr>
          <a:xfrm>
            <a:off x="4389600" y="2335560"/>
            <a:ext cx="1089419" cy="4402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000" dirty="0" smtClean="0">
                <a:solidFill>
                  <a:srgbClr val="FFFFFF">
                    <a:alpha val="99000"/>
                  </a:srgbClr>
                </a:solidFill>
              </a:rPr>
              <a:t>Session</a:t>
            </a:r>
            <a:endParaRPr lang="en-US" sz="2000" dirty="0">
              <a:solidFill>
                <a:srgbClr val="FFFFFF">
                  <a:alpha val="99000"/>
                </a:srgbClr>
              </a:solidFill>
            </a:endParaRPr>
          </a:p>
        </p:txBody>
      </p:sp>
      <p:sp>
        <p:nvSpPr>
          <p:cNvPr id="100" name="Rectangle 99"/>
          <p:cNvSpPr/>
          <p:nvPr/>
        </p:nvSpPr>
        <p:spPr>
          <a:xfrm>
            <a:off x="6129604" y="1755729"/>
            <a:ext cx="1491035" cy="4402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dirty="0" smtClean="0">
                <a:solidFill>
                  <a:srgbClr val="FFFFFF">
                    <a:alpha val="99000"/>
                  </a:srgbClr>
                </a:solidFill>
              </a:rPr>
              <a:t>Crawler Flow</a:t>
            </a:r>
            <a:endParaRPr lang="en-US" dirty="0">
              <a:solidFill>
                <a:srgbClr val="FFFFFF">
                  <a:alpha val="99000"/>
                </a:srgbClr>
              </a:solidFill>
            </a:endParaRPr>
          </a:p>
        </p:txBody>
      </p:sp>
      <p:sp>
        <p:nvSpPr>
          <p:cNvPr id="102" name="Rectangle 101"/>
          <p:cNvSpPr/>
          <p:nvPr/>
        </p:nvSpPr>
        <p:spPr>
          <a:xfrm>
            <a:off x="6129604" y="2333705"/>
            <a:ext cx="1491035" cy="4402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dirty="0" smtClean="0">
                <a:solidFill>
                  <a:srgbClr val="FFFFFF">
                    <a:alpha val="99000"/>
                  </a:srgbClr>
                </a:solidFill>
              </a:rPr>
              <a:t>Crawler Flow</a:t>
            </a:r>
            <a:endParaRPr lang="en-US" dirty="0">
              <a:solidFill>
                <a:srgbClr val="FFFFFF">
                  <a:alpha val="99000"/>
                </a:srgbClr>
              </a:solidFill>
            </a:endParaRPr>
          </a:p>
        </p:txBody>
      </p:sp>
      <p:sp>
        <p:nvSpPr>
          <p:cNvPr id="104" name="Rectangle 103"/>
          <p:cNvSpPr/>
          <p:nvPr/>
        </p:nvSpPr>
        <p:spPr>
          <a:xfrm>
            <a:off x="8134288" y="2037566"/>
            <a:ext cx="1383625" cy="101863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ctr"/>
          <a:lstStyle/>
          <a:p>
            <a:pPr algn="ctr" defTabSz="930521" fontAlgn="base">
              <a:spcBef>
                <a:spcPct val="0"/>
              </a:spcBef>
              <a:spcAft>
                <a:spcPct val="0"/>
              </a:spcAft>
            </a:pPr>
            <a:r>
              <a:rPr lang="en-US" dirty="0" smtClean="0">
                <a:solidFill>
                  <a:srgbClr val="FFFFFF">
                    <a:alpha val="99000"/>
                  </a:srgbClr>
                </a:solidFill>
              </a:rPr>
              <a:t>Content Router</a:t>
            </a:r>
            <a:endParaRPr lang="en-US" dirty="0">
              <a:solidFill>
                <a:srgbClr val="FFFFFF">
                  <a:alpha val="99000"/>
                </a:srgbClr>
              </a:solidFill>
            </a:endParaRPr>
          </a:p>
        </p:txBody>
      </p:sp>
      <p:cxnSp>
        <p:nvCxnSpPr>
          <p:cNvPr id="105" name="Straight Connector 104"/>
          <p:cNvCxnSpPr>
            <a:stCxn id="100" idx="3"/>
            <a:endCxn id="104" idx="1"/>
          </p:cNvCxnSpPr>
          <p:nvPr/>
        </p:nvCxnSpPr>
        <p:spPr>
          <a:xfrm>
            <a:off x="7620639" y="1975832"/>
            <a:ext cx="513649" cy="57105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a:stCxn id="102" idx="3"/>
            <a:endCxn id="104" idx="1"/>
          </p:cNvCxnSpPr>
          <p:nvPr/>
        </p:nvCxnSpPr>
        <p:spPr>
          <a:xfrm flipV="1">
            <a:off x="7620639" y="2546883"/>
            <a:ext cx="513649" cy="6925"/>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a:stCxn id="97" idx="3"/>
            <a:endCxn id="100" idx="1"/>
          </p:cNvCxnSpPr>
          <p:nvPr/>
        </p:nvCxnSpPr>
        <p:spPr>
          <a:xfrm flipV="1">
            <a:off x="5479019" y="1975832"/>
            <a:ext cx="650585"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a:xfrm>
            <a:off x="4389600" y="1755730"/>
            <a:ext cx="1089419" cy="4402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000" dirty="0" smtClean="0">
                <a:solidFill>
                  <a:srgbClr val="FFFFFF">
                    <a:alpha val="99000"/>
                  </a:srgbClr>
                </a:solidFill>
              </a:rPr>
              <a:t>Session</a:t>
            </a:r>
            <a:endParaRPr lang="en-US" sz="2000" dirty="0">
              <a:solidFill>
                <a:srgbClr val="FFFFFF">
                  <a:alpha val="99000"/>
                </a:srgbClr>
              </a:solidFill>
            </a:endParaRPr>
          </a:p>
        </p:txBody>
      </p:sp>
      <p:cxnSp>
        <p:nvCxnSpPr>
          <p:cNvPr id="109" name="Straight Connector 108"/>
          <p:cNvCxnSpPr>
            <a:stCxn id="70" idx="3"/>
            <a:endCxn id="97" idx="1"/>
          </p:cNvCxnSpPr>
          <p:nvPr/>
        </p:nvCxnSpPr>
        <p:spPr>
          <a:xfrm flipV="1">
            <a:off x="1659582" y="1975833"/>
            <a:ext cx="2730018" cy="65772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a:stCxn id="70" idx="3"/>
            <a:endCxn id="98" idx="1"/>
          </p:cNvCxnSpPr>
          <p:nvPr/>
        </p:nvCxnSpPr>
        <p:spPr>
          <a:xfrm flipV="1">
            <a:off x="1659582" y="2555663"/>
            <a:ext cx="2730018" cy="7789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2" name="Rectangle 131"/>
          <p:cNvSpPr/>
          <p:nvPr/>
        </p:nvSpPr>
        <p:spPr>
          <a:xfrm>
            <a:off x="11102808" y="3327288"/>
            <a:ext cx="1036827" cy="9143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ctr"/>
          <a:lstStyle/>
          <a:p>
            <a:pPr algn="ctr" defTabSz="932559"/>
            <a:r>
              <a:rPr lang="en-US" sz="2000" dirty="0" smtClean="0">
                <a:solidFill>
                  <a:srgbClr val="FFFFFF">
                    <a:alpha val="99000"/>
                  </a:srgbClr>
                </a:solidFill>
              </a:rPr>
              <a:t>Indexer</a:t>
            </a:r>
            <a:endParaRPr lang="en-US" sz="2000" dirty="0">
              <a:solidFill>
                <a:srgbClr val="FFFFFF">
                  <a:alpha val="99000"/>
                </a:srgbClr>
              </a:solidFill>
            </a:endParaRPr>
          </a:p>
        </p:txBody>
      </p:sp>
      <p:sp>
        <p:nvSpPr>
          <p:cNvPr id="39" name="Rectangle 38"/>
          <p:cNvSpPr/>
          <p:nvPr/>
        </p:nvSpPr>
        <p:spPr>
          <a:xfrm>
            <a:off x="4390487" y="2889722"/>
            <a:ext cx="1089419" cy="4402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000" dirty="0" smtClean="0">
                <a:solidFill>
                  <a:srgbClr val="FFFFFF">
                    <a:alpha val="99000"/>
                  </a:srgbClr>
                </a:solidFill>
              </a:rPr>
              <a:t>Session</a:t>
            </a:r>
            <a:endParaRPr lang="en-US" sz="2000" dirty="0">
              <a:solidFill>
                <a:srgbClr val="FFFFFF">
                  <a:alpha val="99000"/>
                </a:srgbClr>
              </a:solidFill>
            </a:endParaRPr>
          </a:p>
        </p:txBody>
      </p:sp>
      <p:sp>
        <p:nvSpPr>
          <p:cNvPr id="40" name="Rectangle 39"/>
          <p:cNvSpPr/>
          <p:nvPr/>
        </p:nvSpPr>
        <p:spPr>
          <a:xfrm>
            <a:off x="6129604" y="2887867"/>
            <a:ext cx="1491035" cy="4402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dirty="0" smtClean="0">
                <a:solidFill>
                  <a:srgbClr val="FFFFFF">
                    <a:alpha val="99000"/>
                  </a:srgbClr>
                </a:solidFill>
              </a:rPr>
              <a:t>Crawler Flow</a:t>
            </a:r>
            <a:endParaRPr lang="en-US" dirty="0">
              <a:solidFill>
                <a:srgbClr val="FFFFFF">
                  <a:alpha val="99000"/>
                </a:srgbClr>
              </a:solidFill>
            </a:endParaRPr>
          </a:p>
        </p:txBody>
      </p:sp>
      <p:cxnSp>
        <p:nvCxnSpPr>
          <p:cNvPr id="41" name="Straight Connector 40"/>
          <p:cNvCxnSpPr>
            <a:stCxn id="40" idx="3"/>
            <a:endCxn id="104" idx="1"/>
          </p:cNvCxnSpPr>
          <p:nvPr/>
        </p:nvCxnSpPr>
        <p:spPr>
          <a:xfrm flipV="1">
            <a:off x="7620639" y="2546883"/>
            <a:ext cx="513649" cy="56108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4065000" y="3987106"/>
            <a:ext cx="5669217" cy="25241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t"/>
          <a:lstStyle/>
          <a:p>
            <a:pPr defTabSz="932559"/>
            <a:r>
              <a:rPr lang="en-US" sz="2000" dirty="0" smtClean="0">
                <a:solidFill>
                  <a:srgbClr val="FFFFFF">
                    <a:alpha val="99000"/>
                  </a:srgbClr>
                </a:solidFill>
              </a:rPr>
              <a:t>Content processing component</a:t>
            </a:r>
            <a:endParaRPr lang="en-US" sz="2000" dirty="0">
              <a:solidFill>
                <a:srgbClr val="FFFFFF">
                  <a:alpha val="99000"/>
                </a:srgbClr>
              </a:solidFill>
            </a:endParaRPr>
          </a:p>
        </p:txBody>
      </p:sp>
      <p:sp>
        <p:nvSpPr>
          <p:cNvPr id="62" name="Rectangle 61"/>
          <p:cNvSpPr/>
          <p:nvPr/>
        </p:nvSpPr>
        <p:spPr>
          <a:xfrm>
            <a:off x="4235838" y="4361766"/>
            <a:ext cx="1383625" cy="201127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t"/>
          <a:lstStyle/>
          <a:p>
            <a:pPr defTabSz="930521" fontAlgn="base">
              <a:spcBef>
                <a:spcPct val="0"/>
              </a:spcBef>
              <a:spcAft>
                <a:spcPct val="0"/>
              </a:spcAft>
            </a:pPr>
            <a:r>
              <a:rPr lang="en-US" sz="1400" dirty="0" smtClean="0">
                <a:solidFill>
                  <a:srgbClr val="FFFFFF">
                    <a:alpha val="99000"/>
                  </a:srgbClr>
                </a:solidFill>
              </a:rPr>
              <a:t>Load Balancer</a:t>
            </a:r>
            <a:endParaRPr lang="en-US" sz="1400" dirty="0">
              <a:solidFill>
                <a:srgbClr val="FFFFFF">
                  <a:alpha val="99000"/>
                </a:srgbClr>
              </a:solidFill>
            </a:endParaRPr>
          </a:p>
        </p:txBody>
      </p:sp>
      <p:sp>
        <p:nvSpPr>
          <p:cNvPr id="63" name="Rectangle 62"/>
          <p:cNvSpPr/>
          <p:nvPr/>
        </p:nvSpPr>
        <p:spPr>
          <a:xfrm>
            <a:off x="4389600" y="5250173"/>
            <a:ext cx="1089419" cy="4402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000" dirty="0" smtClean="0">
                <a:solidFill>
                  <a:srgbClr val="FFFFFF">
                    <a:alpha val="99000"/>
                  </a:srgbClr>
                </a:solidFill>
              </a:rPr>
              <a:t>Session</a:t>
            </a:r>
            <a:endParaRPr lang="en-US" sz="2000" dirty="0">
              <a:solidFill>
                <a:srgbClr val="FFFFFF">
                  <a:alpha val="99000"/>
                </a:srgbClr>
              </a:solidFill>
            </a:endParaRPr>
          </a:p>
        </p:txBody>
      </p:sp>
      <p:sp>
        <p:nvSpPr>
          <p:cNvPr id="64" name="Rectangle 63"/>
          <p:cNvSpPr/>
          <p:nvPr/>
        </p:nvSpPr>
        <p:spPr>
          <a:xfrm>
            <a:off x="6129604" y="4680307"/>
            <a:ext cx="1491035" cy="4402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dirty="0" smtClean="0">
                <a:solidFill>
                  <a:srgbClr val="FFFFFF">
                    <a:alpha val="99000"/>
                  </a:srgbClr>
                </a:solidFill>
              </a:rPr>
              <a:t>Crawler Flow</a:t>
            </a:r>
            <a:endParaRPr lang="en-US" dirty="0">
              <a:solidFill>
                <a:srgbClr val="FFFFFF">
                  <a:alpha val="99000"/>
                </a:srgbClr>
              </a:solidFill>
            </a:endParaRPr>
          </a:p>
        </p:txBody>
      </p:sp>
      <p:sp>
        <p:nvSpPr>
          <p:cNvPr id="65" name="Rectangle 64"/>
          <p:cNvSpPr/>
          <p:nvPr/>
        </p:nvSpPr>
        <p:spPr>
          <a:xfrm>
            <a:off x="6129604" y="5248872"/>
            <a:ext cx="1491035" cy="4402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dirty="0" smtClean="0">
                <a:solidFill>
                  <a:srgbClr val="FFFFFF">
                    <a:alpha val="99000"/>
                  </a:srgbClr>
                </a:solidFill>
              </a:rPr>
              <a:t>Crawler Flow</a:t>
            </a:r>
            <a:endParaRPr lang="en-US" dirty="0">
              <a:solidFill>
                <a:srgbClr val="FFFFFF">
                  <a:alpha val="99000"/>
                </a:srgbClr>
              </a:solidFill>
            </a:endParaRPr>
          </a:p>
        </p:txBody>
      </p:sp>
      <p:sp>
        <p:nvSpPr>
          <p:cNvPr id="66" name="Rectangle 65"/>
          <p:cNvSpPr/>
          <p:nvPr/>
        </p:nvSpPr>
        <p:spPr>
          <a:xfrm>
            <a:off x="8134288" y="4952179"/>
            <a:ext cx="1383625" cy="101863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ctr"/>
          <a:lstStyle/>
          <a:p>
            <a:pPr algn="ctr" defTabSz="930521" fontAlgn="base">
              <a:spcBef>
                <a:spcPct val="0"/>
              </a:spcBef>
              <a:spcAft>
                <a:spcPct val="0"/>
              </a:spcAft>
            </a:pPr>
            <a:r>
              <a:rPr lang="en-US" dirty="0" smtClean="0">
                <a:solidFill>
                  <a:srgbClr val="FFFFFF">
                    <a:alpha val="99000"/>
                  </a:srgbClr>
                </a:solidFill>
              </a:rPr>
              <a:t>Content Router</a:t>
            </a:r>
            <a:endParaRPr lang="en-US" dirty="0">
              <a:solidFill>
                <a:srgbClr val="FFFFFF">
                  <a:alpha val="99000"/>
                </a:srgbClr>
              </a:solidFill>
            </a:endParaRPr>
          </a:p>
        </p:txBody>
      </p:sp>
      <p:cxnSp>
        <p:nvCxnSpPr>
          <p:cNvPr id="67" name="Straight Connector 66"/>
          <p:cNvCxnSpPr>
            <a:stCxn id="64" idx="3"/>
            <a:endCxn id="66" idx="1"/>
          </p:cNvCxnSpPr>
          <p:nvPr/>
        </p:nvCxnSpPr>
        <p:spPr>
          <a:xfrm>
            <a:off x="7620639" y="4900410"/>
            <a:ext cx="513649" cy="561086"/>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65" idx="3"/>
            <a:endCxn id="66" idx="1"/>
          </p:cNvCxnSpPr>
          <p:nvPr/>
        </p:nvCxnSpPr>
        <p:spPr>
          <a:xfrm flipV="1">
            <a:off x="7620639" y="5461496"/>
            <a:ext cx="513649" cy="7479"/>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71" idx="3"/>
            <a:endCxn id="40" idx="1"/>
          </p:cNvCxnSpPr>
          <p:nvPr/>
        </p:nvCxnSpPr>
        <p:spPr>
          <a:xfrm flipV="1">
            <a:off x="5479019" y="3107970"/>
            <a:ext cx="650585" cy="1782476"/>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4389600" y="4670343"/>
            <a:ext cx="1089419" cy="4402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000" dirty="0" smtClean="0">
                <a:solidFill>
                  <a:srgbClr val="FFFFFF">
                    <a:alpha val="99000"/>
                  </a:srgbClr>
                </a:solidFill>
              </a:rPr>
              <a:t>Session</a:t>
            </a:r>
            <a:endParaRPr lang="en-US" sz="2000" dirty="0">
              <a:solidFill>
                <a:srgbClr val="FFFFFF">
                  <a:alpha val="99000"/>
                </a:srgbClr>
              </a:solidFill>
            </a:endParaRPr>
          </a:p>
        </p:txBody>
      </p:sp>
      <p:sp>
        <p:nvSpPr>
          <p:cNvPr id="72" name="Rectangle 71"/>
          <p:cNvSpPr/>
          <p:nvPr/>
        </p:nvSpPr>
        <p:spPr>
          <a:xfrm>
            <a:off x="4390487" y="5804335"/>
            <a:ext cx="1089419" cy="4402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000" dirty="0" smtClean="0">
                <a:solidFill>
                  <a:srgbClr val="FFFFFF">
                    <a:alpha val="99000"/>
                  </a:srgbClr>
                </a:solidFill>
              </a:rPr>
              <a:t>Session</a:t>
            </a:r>
            <a:endParaRPr lang="en-US" sz="2000" dirty="0">
              <a:solidFill>
                <a:srgbClr val="FFFFFF">
                  <a:alpha val="99000"/>
                </a:srgbClr>
              </a:solidFill>
            </a:endParaRPr>
          </a:p>
        </p:txBody>
      </p:sp>
      <p:sp>
        <p:nvSpPr>
          <p:cNvPr id="73" name="Rectangle 72"/>
          <p:cNvSpPr/>
          <p:nvPr/>
        </p:nvSpPr>
        <p:spPr>
          <a:xfrm>
            <a:off x="6129604" y="5802480"/>
            <a:ext cx="1491035" cy="4402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dirty="0" smtClean="0">
                <a:solidFill>
                  <a:srgbClr val="FFFFFF">
                    <a:alpha val="99000"/>
                  </a:srgbClr>
                </a:solidFill>
              </a:rPr>
              <a:t>Crawler Flow</a:t>
            </a:r>
            <a:endParaRPr lang="en-US" dirty="0">
              <a:solidFill>
                <a:srgbClr val="FFFFFF">
                  <a:alpha val="99000"/>
                </a:srgbClr>
              </a:solidFill>
            </a:endParaRPr>
          </a:p>
        </p:txBody>
      </p:sp>
      <p:cxnSp>
        <p:nvCxnSpPr>
          <p:cNvPr id="74" name="Straight Connector 73"/>
          <p:cNvCxnSpPr>
            <a:stCxn id="73" idx="3"/>
            <a:endCxn id="66" idx="1"/>
          </p:cNvCxnSpPr>
          <p:nvPr/>
        </p:nvCxnSpPr>
        <p:spPr>
          <a:xfrm flipV="1">
            <a:off x="7620639" y="5461496"/>
            <a:ext cx="513649" cy="56108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a:stCxn id="76" idx="3"/>
            <a:endCxn id="71" idx="1"/>
          </p:cNvCxnSpPr>
          <p:nvPr/>
        </p:nvCxnSpPr>
        <p:spPr>
          <a:xfrm flipV="1">
            <a:off x="1697886" y="4890446"/>
            <a:ext cx="2691714" cy="579046"/>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a:stCxn id="76" idx="3"/>
            <a:endCxn id="72" idx="1"/>
          </p:cNvCxnSpPr>
          <p:nvPr/>
        </p:nvCxnSpPr>
        <p:spPr>
          <a:xfrm>
            <a:off x="1697886" y="5469492"/>
            <a:ext cx="2692601" cy="554946"/>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a:stCxn id="76" idx="3"/>
            <a:endCxn id="63" idx="1"/>
          </p:cNvCxnSpPr>
          <p:nvPr/>
        </p:nvCxnSpPr>
        <p:spPr>
          <a:xfrm>
            <a:off x="1697886" y="5469492"/>
            <a:ext cx="2691714" cy="784"/>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70" idx="3"/>
            <a:endCxn id="39" idx="1"/>
          </p:cNvCxnSpPr>
          <p:nvPr/>
        </p:nvCxnSpPr>
        <p:spPr>
          <a:xfrm>
            <a:off x="1659582" y="2633554"/>
            <a:ext cx="2730905" cy="47627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a:stCxn id="66" idx="3"/>
            <a:endCxn id="132" idx="1"/>
          </p:cNvCxnSpPr>
          <p:nvPr/>
        </p:nvCxnSpPr>
        <p:spPr>
          <a:xfrm flipV="1">
            <a:off x="9517913" y="3784483"/>
            <a:ext cx="1584895" cy="1677013"/>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a:stCxn id="63" idx="3"/>
            <a:endCxn id="65" idx="1"/>
          </p:cNvCxnSpPr>
          <p:nvPr/>
        </p:nvCxnSpPr>
        <p:spPr>
          <a:xfrm flipV="1">
            <a:off x="5479019" y="5468975"/>
            <a:ext cx="650585" cy="130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72" idx="3"/>
            <a:endCxn id="73" idx="1"/>
          </p:cNvCxnSpPr>
          <p:nvPr/>
        </p:nvCxnSpPr>
        <p:spPr>
          <a:xfrm flipV="1">
            <a:off x="5479906" y="6022583"/>
            <a:ext cx="649698" cy="1855"/>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5493576" y="2550723"/>
            <a:ext cx="650585" cy="9964"/>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5465008" y="3104885"/>
            <a:ext cx="664595" cy="1795525"/>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32733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Indexing Fault tolerance</a:t>
            </a:r>
            <a:endParaRPr lang="en-US" dirty="0"/>
          </a:p>
        </p:txBody>
      </p:sp>
      <p:sp>
        <p:nvSpPr>
          <p:cNvPr id="150" name="Text Placeholder 149"/>
          <p:cNvSpPr>
            <a:spLocks noGrp="1"/>
          </p:cNvSpPr>
          <p:nvPr>
            <p:ph type="body" sz="quarter" idx="10"/>
          </p:nvPr>
        </p:nvSpPr>
        <p:spPr/>
        <p:txBody>
          <a:bodyPr/>
          <a:lstStyle/>
          <a:p>
            <a:endParaRPr lang="en-US"/>
          </a:p>
        </p:txBody>
      </p:sp>
      <p:sp>
        <p:nvSpPr>
          <p:cNvPr id="151" name="Text Placeholder 150"/>
          <p:cNvSpPr>
            <a:spLocks noGrp="1"/>
          </p:cNvSpPr>
          <p:nvPr>
            <p:ph type="body" sz="quarter" idx="11"/>
          </p:nvPr>
        </p:nvSpPr>
        <p:spPr>
          <a:xfrm>
            <a:off x="6675439" y="1212849"/>
            <a:ext cx="5486399" cy="1335750"/>
          </a:xfrm>
        </p:spPr>
        <p:txBody>
          <a:bodyPr/>
          <a:lstStyle/>
          <a:p>
            <a:endParaRPr lang="en-US" dirty="0" smtClean="0"/>
          </a:p>
          <a:p>
            <a:endParaRPr lang="en-US" dirty="0"/>
          </a:p>
        </p:txBody>
      </p:sp>
      <p:sp>
        <p:nvSpPr>
          <p:cNvPr id="4" name="Rectangle 3"/>
          <p:cNvSpPr/>
          <p:nvPr/>
        </p:nvSpPr>
        <p:spPr>
          <a:xfrm>
            <a:off x="2469238" y="2321219"/>
            <a:ext cx="1084056" cy="7315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ctr"/>
          <a:lstStyle/>
          <a:p>
            <a:pPr algn="ctr" defTabSz="932559"/>
            <a:r>
              <a:rPr lang="en-US" sz="2000" dirty="0" smtClean="0">
                <a:solidFill>
                  <a:srgbClr val="FFFFFF">
                    <a:alpha val="99000"/>
                  </a:srgbClr>
                </a:solidFill>
              </a:rPr>
              <a:t>Crawler</a:t>
            </a:r>
            <a:endParaRPr lang="en-US" sz="2000" dirty="0">
              <a:solidFill>
                <a:srgbClr val="FFFFFF">
                  <a:alpha val="99000"/>
                </a:srgbClr>
              </a:solidFill>
            </a:endParaRPr>
          </a:p>
        </p:txBody>
      </p:sp>
      <p:sp>
        <p:nvSpPr>
          <p:cNvPr id="5" name="Rectangle 4"/>
          <p:cNvSpPr/>
          <p:nvPr/>
        </p:nvSpPr>
        <p:spPr>
          <a:xfrm>
            <a:off x="2469238" y="4578399"/>
            <a:ext cx="1084056" cy="7315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ctr"/>
          <a:lstStyle/>
          <a:p>
            <a:pPr algn="ctr" defTabSz="932559"/>
            <a:r>
              <a:rPr lang="en-US" sz="2000" dirty="0" smtClean="0">
                <a:solidFill>
                  <a:srgbClr val="FFFFFF">
                    <a:alpha val="99000"/>
                  </a:srgbClr>
                </a:solidFill>
              </a:rPr>
              <a:t>Crawler</a:t>
            </a:r>
            <a:endParaRPr lang="en-US" sz="2000" dirty="0">
              <a:solidFill>
                <a:srgbClr val="FFFFFF">
                  <a:alpha val="99000"/>
                </a:srgbClr>
              </a:solidFill>
            </a:endParaRPr>
          </a:p>
        </p:txBody>
      </p:sp>
      <p:sp>
        <p:nvSpPr>
          <p:cNvPr id="19" name="Rectangle 18"/>
          <p:cNvSpPr/>
          <p:nvPr/>
        </p:nvSpPr>
        <p:spPr>
          <a:xfrm>
            <a:off x="8687090" y="2331415"/>
            <a:ext cx="1188707" cy="7315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ctr"/>
          <a:lstStyle/>
          <a:p>
            <a:pPr algn="ctr" defTabSz="932559"/>
            <a:r>
              <a:rPr lang="en-US" sz="2000" dirty="0" smtClean="0">
                <a:solidFill>
                  <a:srgbClr val="FFFFFF">
                    <a:alpha val="99000"/>
                  </a:srgbClr>
                </a:solidFill>
              </a:rPr>
              <a:t>Primary Replica</a:t>
            </a:r>
            <a:endParaRPr lang="en-US" sz="2000" dirty="0">
              <a:solidFill>
                <a:srgbClr val="FFFFFF">
                  <a:alpha val="99000"/>
                </a:srgbClr>
              </a:solidFill>
            </a:endParaRPr>
          </a:p>
        </p:txBody>
      </p:sp>
      <p:sp>
        <p:nvSpPr>
          <p:cNvPr id="20" name="Rectangle 19"/>
          <p:cNvSpPr/>
          <p:nvPr/>
        </p:nvSpPr>
        <p:spPr>
          <a:xfrm>
            <a:off x="8687089" y="4670237"/>
            <a:ext cx="1188707" cy="7315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ctr"/>
          <a:lstStyle/>
          <a:p>
            <a:pPr algn="ctr" defTabSz="932559"/>
            <a:r>
              <a:rPr lang="en-US" sz="2000" dirty="0" smtClean="0">
                <a:solidFill>
                  <a:srgbClr val="FFFFFF">
                    <a:alpha val="99000"/>
                  </a:srgbClr>
                </a:solidFill>
              </a:rPr>
              <a:t>Backup Replica</a:t>
            </a:r>
            <a:endParaRPr lang="en-US" sz="2000" dirty="0">
              <a:solidFill>
                <a:srgbClr val="FFFFFF">
                  <a:alpha val="99000"/>
                </a:srgbClr>
              </a:solidFill>
            </a:endParaRPr>
          </a:p>
        </p:txBody>
      </p:sp>
      <p:cxnSp>
        <p:nvCxnSpPr>
          <p:cNvPr id="21" name="Straight Connector 20"/>
          <p:cNvCxnSpPr>
            <a:stCxn id="19" idx="2"/>
            <a:endCxn id="20" idx="0"/>
          </p:cNvCxnSpPr>
          <p:nvPr/>
        </p:nvCxnSpPr>
        <p:spPr>
          <a:xfrm flipH="1">
            <a:off x="9281443" y="3062927"/>
            <a:ext cx="1" cy="1607310"/>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5120969" y="3987106"/>
            <a:ext cx="1920219" cy="19140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t"/>
          <a:lstStyle/>
          <a:p>
            <a:pPr defTabSz="932559"/>
            <a:r>
              <a:rPr lang="en-US" sz="1600" dirty="0" smtClean="0">
                <a:solidFill>
                  <a:srgbClr val="FFFFFF">
                    <a:alpha val="99000"/>
                  </a:srgbClr>
                </a:solidFill>
              </a:rPr>
              <a:t>Content processing component</a:t>
            </a:r>
            <a:endParaRPr lang="en-US" sz="1600" dirty="0">
              <a:solidFill>
                <a:srgbClr val="FFFFFF">
                  <a:alpha val="99000"/>
                </a:srgbClr>
              </a:solidFill>
            </a:endParaRPr>
          </a:p>
        </p:txBody>
      </p:sp>
      <p:sp>
        <p:nvSpPr>
          <p:cNvPr id="30" name="Rectangle 29"/>
          <p:cNvSpPr/>
          <p:nvPr/>
        </p:nvSpPr>
        <p:spPr>
          <a:xfrm>
            <a:off x="5814797" y="4670237"/>
            <a:ext cx="1047754" cy="7315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ctr"/>
          <a:lstStyle/>
          <a:p>
            <a:pPr algn="ctr" defTabSz="930521" fontAlgn="base">
              <a:spcBef>
                <a:spcPct val="0"/>
              </a:spcBef>
              <a:spcAft>
                <a:spcPct val="0"/>
              </a:spcAft>
            </a:pPr>
            <a:r>
              <a:rPr lang="en-US" dirty="0" smtClean="0">
                <a:solidFill>
                  <a:srgbClr val="FFFFFF">
                    <a:alpha val="99000"/>
                  </a:srgbClr>
                </a:solidFill>
              </a:rPr>
              <a:t>Content Router</a:t>
            </a:r>
            <a:endParaRPr lang="en-US" dirty="0">
              <a:solidFill>
                <a:srgbClr val="FFFFFF">
                  <a:alpha val="99000"/>
                </a:srgbClr>
              </a:solidFill>
            </a:endParaRPr>
          </a:p>
        </p:txBody>
      </p:sp>
      <p:cxnSp>
        <p:nvCxnSpPr>
          <p:cNvPr id="42" name="Straight Connector 41"/>
          <p:cNvCxnSpPr>
            <a:stCxn id="30" idx="3"/>
            <a:endCxn id="19" idx="1"/>
          </p:cNvCxnSpPr>
          <p:nvPr/>
        </p:nvCxnSpPr>
        <p:spPr>
          <a:xfrm flipV="1">
            <a:off x="6862551" y="2697171"/>
            <a:ext cx="1824539" cy="2338822"/>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5120969" y="1729926"/>
            <a:ext cx="1920219" cy="19140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t"/>
          <a:lstStyle/>
          <a:p>
            <a:pPr defTabSz="932559"/>
            <a:r>
              <a:rPr lang="en-US" sz="1600" dirty="0" smtClean="0">
                <a:solidFill>
                  <a:srgbClr val="FFFFFF">
                    <a:alpha val="99000"/>
                  </a:srgbClr>
                </a:solidFill>
              </a:rPr>
              <a:t>Content processing component</a:t>
            </a:r>
            <a:endParaRPr lang="en-US" sz="1600" dirty="0">
              <a:solidFill>
                <a:srgbClr val="FFFFFF">
                  <a:alpha val="99000"/>
                </a:srgbClr>
              </a:solidFill>
            </a:endParaRPr>
          </a:p>
        </p:txBody>
      </p:sp>
      <p:sp>
        <p:nvSpPr>
          <p:cNvPr id="50" name="Rectangle 49"/>
          <p:cNvSpPr/>
          <p:nvPr/>
        </p:nvSpPr>
        <p:spPr>
          <a:xfrm>
            <a:off x="5814797" y="2354275"/>
            <a:ext cx="1047754" cy="68579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ctr"/>
          <a:lstStyle/>
          <a:p>
            <a:pPr algn="ctr" defTabSz="930521" fontAlgn="base">
              <a:spcBef>
                <a:spcPct val="0"/>
              </a:spcBef>
              <a:spcAft>
                <a:spcPct val="0"/>
              </a:spcAft>
            </a:pPr>
            <a:r>
              <a:rPr lang="en-US" sz="1600" dirty="0" smtClean="0">
                <a:solidFill>
                  <a:srgbClr val="FFFFFF">
                    <a:alpha val="99000"/>
                  </a:srgbClr>
                </a:solidFill>
              </a:rPr>
              <a:t>Content Router</a:t>
            </a:r>
            <a:endParaRPr lang="en-US" sz="1600" dirty="0">
              <a:solidFill>
                <a:srgbClr val="FFFFFF">
                  <a:alpha val="99000"/>
                </a:srgbClr>
              </a:solidFill>
            </a:endParaRPr>
          </a:p>
        </p:txBody>
      </p:sp>
      <p:cxnSp>
        <p:nvCxnSpPr>
          <p:cNvPr id="52" name="Straight Connector 51"/>
          <p:cNvCxnSpPr>
            <a:stCxn id="4" idx="3"/>
            <a:endCxn id="49" idx="1"/>
          </p:cNvCxnSpPr>
          <p:nvPr/>
        </p:nvCxnSpPr>
        <p:spPr>
          <a:xfrm>
            <a:off x="3553294" y="2686975"/>
            <a:ext cx="1567675"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5" idx="3"/>
            <a:endCxn id="25" idx="1"/>
          </p:cNvCxnSpPr>
          <p:nvPr/>
        </p:nvCxnSpPr>
        <p:spPr>
          <a:xfrm>
            <a:off x="3553294" y="4944155"/>
            <a:ext cx="1567675"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50" idx="3"/>
            <a:endCxn id="19" idx="1"/>
          </p:cNvCxnSpPr>
          <p:nvPr/>
        </p:nvCxnSpPr>
        <p:spPr>
          <a:xfrm>
            <a:off x="6862551" y="2697171"/>
            <a:ext cx="1824539" cy="0"/>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6" name="Rectangle 125"/>
          <p:cNvSpPr/>
          <p:nvPr/>
        </p:nvSpPr>
        <p:spPr>
          <a:xfrm>
            <a:off x="8687088" y="4670237"/>
            <a:ext cx="1188707" cy="7315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ctr"/>
          <a:lstStyle/>
          <a:p>
            <a:pPr algn="ctr" defTabSz="932559"/>
            <a:r>
              <a:rPr lang="en-US" sz="2000" dirty="0" smtClean="0">
                <a:solidFill>
                  <a:srgbClr val="FFFFFF">
                    <a:alpha val="99000"/>
                  </a:srgbClr>
                </a:solidFill>
              </a:rPr>
              <a:t>Backup Replica</a:t>
            </a:r>
            <a:endParaRPr lang="en-US" sz="2000" dirty="0">
              <a:solidFill>
                <a:srgbClr val="FFFFFF">
                  <a:alpha val="99000"/>
                </a:srgbClr>
              </a:solidFill>
            </a:endParaRPr>
          </a:p>
        </p:txBody>
      </p:sp>
      <p:cxnSp>
        <p:nvCxnSpPr>
          <p:cNvPr id="128" name="Straight Connector 127"/>
          <p:cNvCxnSpPr>
            <a:stCxn id="19" idx="2"/>
            <a:endCxn id="20" idx="0"/>
          </p:cNvCxnSpPr>
          <p:nvPr/>
        </p:nvCxnSpPr>
        <p:spPr>
          <a:xfrm flipH="1">
            <a:off x="9281443" y="3062927"/>
            <a:ext cx="1" cy="1607310"/>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9510041" y="3552650"/>
            <a:ext cx="2103097"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Journal Sync</a:t>
            </a:r>
          </a:p>
        </p:txBody>
      </p:sp>
      <p:sp>
        <p:nvSpPr>
          <p:cNvPr id="133" name="Rectangle 132"/>
          <p:cNvSpPr/>
          <p:nvPr/>
        </p:nvSpPr>
        <p:spPr>
          <a:xfrm>
            <a:off x="8687087" y="4668822"/>
            <a:ext cx="1188707" cy="7315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ctr"/>
          <a:lstStyle/>
          <a:p>
            <a:pPr algn="ctr" defTabSz="932559"/>
            <a:r>
              <a:rPr lang="en-US" sz="2000" dirty="0" smtClean="0">
                <a:solidFill>
                  <a:srgbClr val="FFFFFF">
                    <a:alpha val="99000"/>
                  </a:srgbClr>
                </a:solidFill>
              </a:rPr>
              <a:t>Primary Replica</a:t>
            </a:r>
            <a:endParaRPr lang="en-US" sz="2000" dirty="0">
              <a:solidFill>
                <a:srgbClr val="FFFFFF">
                  <a:alpha val="99000"/>
                </a:srgbClr>
              </a:solidFill>
            </a:endParaRPr>
          </a:p>
        </p:txBody>
      </p:sp>
      <p:cxnSp>
        <p:nvCxnSpPr>
          <p:cNvPr id="136" name="Straight Connector 135"/>
          <p:cNvCxnSpPr>
            <a:stCxn id="30" idx="3"/>
            <a:endCxn id="20" idx="1"/>
          </p:cNvCxnSpPr>
          <p:nvPr/>
        </p:nvCxnSpPr>
        <p:spPr>
          <a:xfrm>
            <a:off x="6862551" y="5035993"/>
            <a:ext cx="1824538" cy="0"/>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a:stCxn id="50" idx="3"/>
            <a:endCxn id="20" idx="1"/>
          </p:cNvCxnSpPr>
          <p:nvPr/>
        </p:nvCxnSpPr>
        <p:spPr>
          <a:xfrm>
            <a:off x="6862551" y="2697171"/>
            <a:ext cx="1824538" cy="2338822"/>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a:stCxn id="133" idx="0"/>
            <a:endCxn id="144" idx="2"/>
          </p:cNvCxnSpPr>
          <p:nvPr/>
        </p:nvCxnSpPr>
        <p:spPr>
          <a:xfrm flipV="1">
            <a:off x="9281441" y="3052730"/>
            <a:ext cx="0" cy="1616092"/>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4" name="Rectangle 143"/>
          <p:cNvSpPr/>
          <p:nvPr/>
        </p:nvSpPr>
        <p:spPr>
          <a:xfrm>
            <a:off x="8687087" y="2321218"/>
            <a:ext cx="1188707" cy="7315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ctr"/>
          <a:lstStyle/>
          <a:p>
            <a:pPr algn="ctr" defTabSz="932559"/>
            <a:r>
              <a:rPr lang="en-US" sz="2000" dirty="0" smtClean="0">
                <a:solidFill>
                  <a:srgbClr val="FFFFFF">
                    <a:alpha val="99000"/>
                  </a:srgbClr>
                </a:solidFill>
              </a:rPr>
              <a:t>Backup Replica</a:t>
            </a:r>
            <a:endParaRPr lang="en-US" sz="2000" dirty="0">
              <a:solidFill>
                <a:srgbClr val="FFFFFF">
                  <a:alpha val="99000"/>
                </a:srgbClr>
              </a:solidFill>
            </a:endParaRPr>
          </a:p>
        </p:txBody>
      </p:sp>
      <p:sp>
        <p:nvSpPr>
          <p:cNvPr id="148" name="TextBox 147"/>
          <p:cNvSpPr txBox="1"/>
          <p:nvPr/>
        </p:nvSpPr>
        <p:spPr>
          <a:xfrm>
            <a:off x="9510039" y="3551235"/>
            <a:ext cx="2103097"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Journal Sync</a:t>
            </a:r>
          </a:p>
        </p:txBody>
      </p:sp>
    </p:spTree>
    <p:extLst>
      <p:ext uri="{BB962C8B-B14F-4D97-AF65-F5344CB8AC3E}">
        <p14:creationId xmlns:p14="http://schemas.microsoft.com/office/powerpoint/2010/main" val="19689945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par>
                                <p:cTn id="8" presetID="22" presetClass="exit" presetSubtype="4" fill="hold" nodeType="withEffect">
                                  <p:stCondLst>
                                    <p:cond delay="0"/>
                                  </p:stCondLst>
                                  <p:childTnLst>
                                    <p:animEffect transition="out" filter="wipe(down)">
                                      <p:cBhvr>
                                        <p:cTn id="9" dur="500"/>
                                        <p:tgtEl>
                                          <p:spTgt spid="21"/>
                                        </p:tgtEl>
                                      </p:cBhvr>
                                    </p:animEffect>
                                    <p:set>
                                      <p:cBhvr>
                                        <p:cTn id="10" dur="1" fill="hold">
                                          <p:stCondLst>
                                            <p:cond delay="499"/>
                                          </p:stCondLst>
                                        </p:cTn>
                                        <p:tgtEl>
                                          <p:spTgt spid="2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3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128"/>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42"/>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4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1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26" grpId="0" animBg="1"/>
      <p:bldP spid="131" grpId="0"/>
      <p:bldP spid="131" grpId="1"/>
      <p:bldP spid="133" grpId="0" animBg="1"/>
      <p:bldP spid="144" grpId="0" animBg="1"/>
      <p:bldP spid="148" grpId="0"/>
      <p:bldP spid="14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Agenda</a:t>
            </a:r>
            <a:endParaRPr lang="en-US" dirty="0"/>
          </a:p>
        </p:txBody>
      </p:sp>
      <p:sp>
        <p:nvSpPr>
          <p:cNvPr id="22" name="Rectangle 21"/>
          <p:cNvSpPr/>
          <p:nvPr/>
        </p:nvSpPr>
        <p:spPr bwMode="auto">
          <a:xfrm>
            <a:off x="268686" y="2992438"/>
            <a:ext cx="1783080" cy="37052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Introduction</a:t>
            </a:r>
            <a:endParaRPr lang="en-US" dirty="0">
              <a:solidFill>
                <a:srgbClr val="FFFFFF"/>
              </a:solidFill>
              <a:ea typeface="Segoe UI" pitchFamily="34" charset="0"/>
              <a:cs typeface="Segoe UI" pitchFamily="34" charset="0"/>
            </a:endParaRPr>
          </a:p>
        </p:txBody>
      </p:sp>
      <p:sp>
        <p:nvSpPr>
          <p:cNvPr id="27" name="Rectangle 26"/>
          <p:cNvSpPr/>
          <p:nvPr/>
        </p:nvSpPr>
        <p:spPr bwMode="auto">
          <a:xfrm>
            <a:off x="2098478" y="3954463"/>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Search component basics</a:t>
            </a:r>
            <a:endParaRPr lang="en-US" dirty="0">
              <a:solidFill>
                <a:srgbClr val="FFFFFF"/>
              </a:solidFill>
              <a:ea typeface="Segoe UI" pitchFamily="34" charset="0"/>
              <a:cs typeface="Segoe UI" pitchFamily="34" charset="0"/>
            </a:endParaRPr>
          </a:p>
        </p:txBody>
      </p:sp>
      <p:sp>
        <p:nvSpPr>
          <p:cNvPr id="28" name="Rectangle 27"/>
          <p:cNvSpPr/>
          <p:nvPr/>
        </p:nvSpPr>
        <p:spPr bwMode="auto">
          <a:xfrm>
            <a:off x="5758062" y="3952875"/>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Fault tolerance</a:t>
            </a:r>
            <a:endParaRPr lang="en-US" dirty="0">
              <a:solidFill>
                <a:srgbClr val="FFFFFF"/>
              </a:solidFill>
              <a:ea typeface="Segoe UI" pitchFamily="34" charset="0"/>
              <a:cs typeface="Segoe UI" pitchFamily="34" charset="0"/>
            </a:endParaRPr>
          </a:p>
        </p:txBody>
      </p:sp>
      <p:sp>
        <p:nvSpPr>
          <p:cNvPr id="29" name="Rectangle 28"/>
          <p:cNvSpPr/>
          <p:nvPr/>
        </p:nvSpPr>
        <p:spPr bwMode="auto">
          <a:xfrm>
            <a:off x="3928270" y="3954463"/>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Farm topologies</a:t>
            </a:r>
            <a:endParaRPr lang="en-US" dirty="0">
              <a:solidFill>
                <a:srgbClr val="FFFFFF"/>
              </a:solidFill>
              <a:ea typeface="Segoe UI" pitchFamily="34" charset="0"/>
              <a:cs typeface="Segoe UI" pitchFamily="34" charset="0"/>
            </a:endParaRPr>
          </a:p>
        </p:txBody>
      </p:sp>
      <p:sp>
        <p:nvSpPr>
          <p:cNvPr id="11" name="Rectangle 10"/>
          <p:cNvSpPr/>
          <p:nvPr/>
        </p:nvSpPr>
        <p:spPr bwMode="auto">
          <a:xfrm>
            <a:off x="9418638" y="3952875"/>
            <a:ext cx="182880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Conclusions</a:t>
            </a:r>
          </a:p>
          <a:p>
            <a:pPr defTabSz="932472" fontAlgn="base">
              <a:lnSpc>
                <a:spcPct val="90000"/>
              </a:lnSpc>
              <a:spcBef>
                <a:spcPct val="0"/>
              </a:spcBef>
              <a:spcAft>
                <a:spcPts val="612"/>
              </a:spcAft>
            </a:pPr>
            <a:endParaRPr lang="en-US" dirty="0">
              <a:solidFill>
                <a:srgbClr val="FFFFFF"/>
              </a:solidFill>
              <a:ea typeface="Segoe UI" pitchFamily="34" charset="0"/>
              <a:cs typeface="Segoe UI" pitchFamily="34" charset="0"/>
            </a:endParaRPr>
          </a:p>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Q&amp;A</a:t>
            </a:r>
            <a:endParaRPr lang="en-US" dirty="0">
              <a:solidFill>
                <a:srgbClr val="FFFFFF"/>
              </a:solidFill>
              <a:ea typeface="Segoe UI" pitchFamily="34" charset="0"/>
              <a:cs typeface="Segoe UI" pitchFamily="34" charset="0"/>
            </a:endParaRPr>
          </a:p>
        </p:txBody>
      </p:sp>
      <p:sp>
        <p:nvSpPr>
          <p:cNvPr id="9" name="Rectangle 8"/>
          <p:cNvSpPr/>
          <p:nvPr/>
        </p:nvSpPr>
        <p:spPr bwMode="auto">
          <a:xfrm>
            <a:off x="7587854" y="3952875"/>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solidFill>
                  <a:srgbClr val="FFFFFF"/>
                </a:solidFill>
                <a:ea typeface="Segoe UI" pitchFamily="34" charset="0"/>
                <a:cs typeface="Segoe UI" pitchFamily="34" charset="0"/>
              </a:rPr>
              <a:t>Backup &amp; restore</a:t>
            </a:r>
          </a:p>
        </p:txBody>
      </p:sp>
    </p:spTree>
    <p:extLst>
      <p:ext uri="{BB962C8B-B14F-4D97-AF65-F5344CB8AC3E}">
        <p14:creationId xmlns:p14="http://schemas.microsoft.com/office/powerpoint/2010/main" val="362926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Rectangle 218"/>
          <p:cNvSpPr/>
          <p:nvPr/>
        </p:nvSpPr>
        <p:spPr bwMode="auto">
          <a:xfrm>
            <a:off x="3049885" y="4075954"/>
            <a:ext cx="5109977" cy="1244833"/>
          </a:xfrm>
          <a:prstGeom prst="rect">
            <a:avLst/>
          </a:prstGeom>
          <a:solidFill>
            <a:schemeClr val="tx1">
              <a:alpha val="3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8" name="Rectangle 217"/>
          <p:cNvSpPr/>
          <p:nvPr/>
        </p:nvSpPr>
        <p:spPr bwMode="auto">
          <a:xfrm>
            <a:off x="3049885" y="1909292"/>
            <a:ext cx="5109977" cy="1244833"/>
          </a:xfrm>
          <a:prstGeom prst="rect">
            <a:avLst/>
          </a:prstGeom>
          <a:solidFill>
            <a:schemeClr val="tx1">
              <a:alpha val="3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9" name="Rounded Rectangle 118"/>
          <p:cNvSpPr/>
          <p:nvPr/>
        </p:nvSpPr>
        <p:spPr>
          <a:xfrm>
            <a:off x="10841914" y="4268804"/>
            <a:ext cx="1370551" cy="907227"/>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nb-NO" sz="1600" dirty="0" smtClean="0">
                <a:solidFill>
                  <a:srgbClr val="FFFFFF"/>
                </a:solidFill>
              </a:rPr>
              <a:t>Index</a:t>
            </a:r>
          </a:p>
          <a:p>
            <a:pPr algn="ctr"/>
            <a:r>
              <a:rPr lang="nb-NO" sz="1600" dirty="0" smtClean="0">
                <a:solidFill>
                  <a:srgbClr val="FFFFFF"/>
                </a:solidFill>
              </a:rPr>
              <a:t>Partition 1</a:t>
            </a:r>
            <a:endParaRPr lang="en-US" sz="1600" dirty="0">
              <a:solidFill>
                <a:srgbClr val="FFFFFF"/>
              </a:solidFill>
            </a:endParaRPr>
          </a:p>
        </p:txBody>
      </p:sp>
      <p:sp>
        <p:nvSpPr>
          <p:cNvPr id="2" name="Title 1"/>
          <p:cNvSpPr>
            <a:spLocks noGrp="1"/>
          </p:cNvSpPr>
          <p:nvPr>
            <p:ph type="title"/>
          </p:nvPr>
        </p:nvSpPr>
        <p:spPr>
          <a:xfrm>
            <a:off x="531948" y="233151"/>
            <a:ext cx="11370961" cy="762786"/>
          </a:xfrm>
        </p:spPr>
        <p:txBody>
          <a:bodyPr/>
          <a:lstStyle/>
          <a:p>
            <a:r>
              <a:rPr lang="nb-NO" dirty="0" smtClean="0"/>
              <a:t>Query Processing – fault tolerance</a:t>
            </a:r>
            <a:endParaRPr lang="en-US" dirty="0"/>
          </a:p>
        </p:txBody>
      </p:sp>
      <p:sp>
        <p:nvSpPr>
          <p:cNvPr id="4" name="Rounded Rectangle 3"/>
          <p:cNvSpPr/>
          <p:nvPr/>
        </p:nvSpPr>
        <p:spPr>
          <a:xfrm>
            <a:off x="551194" y="2129110"/>
            <a:ext cx="1944216" cy="831851"/>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nb-NO" dirty="0" smtClean="0">
                <a:solidFill>
                  <a:srgbClr val="FFFFFF"/>
                </a:solidFill>
              </a:rPr>
              <a:t>SSAProxy</a:t>
            </a:r>
            <a:endParaRPr lang="en-US" dirty="0">
              <a:solidFill>
                <a:srgbClr val="FFFFFF"/>
              </a:solidFill>
            </a:endParaRPr>
          </a:p>
        </p:txBody>
      </p:sp>
      <p:sp>
        <p:nvSpPr>
          <p:cNvPr id="6" name="Rounded Rectangle 5"/>
          <p:cNvSpPr/>
          <p:nvPr/>
        </p:nvSpPr>
        <p:spPr>
          <a:xfrm>
            <a:off x="3285155" y="2129110"/>
            <a:ext cx="2845450" cy="831850"/>
          </a:xfrm>
          <a:prstGeom prst="roundRect">
            <a:avLst/>
          </a:prstGeom>
          <a:solidFill>
            <a:schemeClr val="accent1"/>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nb-NO" sz="1600" dirty="0" smtClean="0">
                <a:solidFill>
                  <a:srgbClr val="FFFFFF"/>
                </a:solidFill>
              </a:rPr>
              <a:t>QueryAndSiteSettingService</a:t>
            </a:r>
            <a:endParaRPr lang="nb-NO" sz="1600" dirty="0">
              <a:solidFill>
                <a:srgbClr val="FFFFFF"/>
              </a:solidFill>
            </a:endParaRPr>
          </a:p>
        </p:txBody>
      </p:sp>
      <p:cxnSp>
        <p:nvCxnSpPr>
          <p:cNvPr id="27" name="Straight Arrow Connector 26"/>
          <p:cNvCxnSpPr>
            <a:stCxn id="4" idx="3"/>
            <a:endCxn id="6" idx="1"/>
          </p:cNvCxnSpPr>
          <p:nvPr/>
        </p:nvCxnSpPr>
        <p:spPr>
          <a:xfrm flipV="1">
            <a:off x="2495410" y="2545035"/>
            <a:ext cx="789745" cy="1"/>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sp>
        <p:nvSpPr>
          <p:cNvPr id="55" name="Rounded Rectangle 54"/>
          <p:cNvSpPr/>
          <p:nvPr/>
        </p:nvSpPr>
        <p:spPr>
          <a:xfrm>
            <a:off x="6605149" y="2129110"/>
            <a:ext cx="1370551" cy="831850"/>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nb-NO" dirty="0" smtClean="0">
                <a:solidFill>
                  <a:srgbClr val="FFFFFF"/>
                </a:solidFill>
              </a:rPr>
              <a:t>QPC</a:t>
            </a:r>
            <a:endParaRPr lang="en-US" dirty="0">
              <a:solidFill>
                <a:srgbClr val="FFFFFF"/>
              </a:solidFill>
            </a:endParaRPr>
          </a:p>
        </p:txBody>
      </p:sp>
      <p:sp>
        <p:nvSpPr>
          <p:cNvPr id="22" name="TextBox 21"/>
          <p:cNvSpPr txBox="1"/>
          <p:nvPr/>
        </p:nvSpPr>
        <p:spPr>
          <a:xfrm>
            <a:off x="241573" y="1170628"/>
            <a:ext cx="2607783"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rPr>
              <a:t>WFE node</a:t>
            </a:r>
          </a:p>
        </p:txBody>
      </p:sp>
      <p:sp>
        <p:nvSpPr>
          <p:cNvPr id="33" name="TextBox 32"/>
          <p:cNvSpPr txBox="1"/>
          <p:nvPr/>
        </p:nvSpPr>
        <p:spPr>
          <a:xfrm>
            <a:off x="3285155" y="1174422"/>
            <a:ext cx="5005685"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rPr>
              <a:t>Query Processing node</a:t>
            </a:r>
          </a:p>
        </p:txBody>
      </p:sp>
      <p:cxnSp>
        <p:nvCxnSpPr>
          <p:cNvPr id="34" name="Straight Arrow Connector 33"/>
          <p:cNvCxnSpPr/>
          <p:nvPr/>
        </p:nvCxnSpPr>
        <p:spPr>
          <a:xfrm flipV="1">
            <a:off x="6130605" y="2556530"/>
            <a:ext cx="789745" cy="1"/>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sp>
        <p:nvSpPr>
          <p:cNvPr id="52" name="Rounded Rectangle 51"/>
          <p:cNvSpPr/>
          <p:nvPr/>
        </p:nvSpPr>
        <p:spPr>
          <a:xfrm>
            <a:off x="524322" y="4268805"/>
            <a:ext cx="1944216" cy="868840"/>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nb-NO" dirty="0" smtClean="0">
                <a:solidFill>
                  <a:srgbClr val="FFFFFF"/>
                </a:solidFill>
              </a:rPr>
              <a:t>SSAProxy</a:t>
            </a:r>
            <a:endParaRPr lang="en-US" dirty="0">
              <a:solidFill>
                <a:srgbClr val="FFFFFF"/>
              </a:solidFill>
            </a:endParaRPr>
          </a:p>
        </p:txBody>
      </p:sp>
      <p:sp>
        <p:nvSpPr>
          <p:cNvPr id="53" name="Rounded Rectangle 52"/>
          <p:cNvSpPr/>
          <p:nvPr/>
        </p:nvSpPr>
        <p:spPr>
          <a:xfrm>
            <a:off x="3258283" y="4268804"/>
            <a:ext cx="2845450" cy="868840"/>
          </a:xfrm>
          <a:prstGeom prst="roundRect">
            <a:avLst/>
          </a:prstGeom>
          <a:solidFill>
            <a:schemeClr val="accent1"/>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nb-NO" sz="1600" dirty="0" smtClean="0">
                <a:solidFill>
                  <a:srgbClr val="FFFFFF"/>
                </a:solidFill>
              </a:rPr>
              <a:t>QueryAndSiteSettingService</a:t>
            </a:r>
            <a:endParaRPr lang="nb-NO" sz="1600" dirty="0">
              <a:solidFill>
                <a:srgbClr val="FFFFFF"/>
              </a:solidFill>
            </a:endParaRPr>
          </a:p>
        </p:txBody>
      </p:sp>
      <p:cxnSp>
        <p:nvCxnSpPr>
          <p:cNvPr id="54" name="Straight Arrow Connector 53"/>
          <p:cNvCxnSpPr>
            <a:stCxn id="52" idx="3"/>
            <a:endCxn id="53" idx="1"/>
          </p:cNvCxnSpPr>
          <p:nvPr/>
        </p:nvCxnSpPr>
        <p:spPr>
          <a:xfrm flipV="1">
            <a:off x="2468538" y="4703224"/>
            <a:ext cx="789745" cy="1"/>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sp>
        <p:nvSpPr>
          <p:cNvPr id="56" name="Rounded Rectangle 55"/>
          <p:cNvSpPr/>
          <p:nvPr/>
        </p:nvSpPr>
        <p:spPr>
          <a:xfrm>
            <a:off x="6578277" y="4268805"/>
            <a:ext cx="1370551" cy="868840"/>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nb-NO" dirty="0" smtClean="0">
                <a:solidFill>
                  <a:srgbClr val="FFFFFF"/>
                </a:solidFill>
              </a:rPr>
              <a:t>QPC</a:t>
            </a:r>
            <a:endParaRPr lang="en-US" dirty="0">
              <a:solidFill>
                <a:srgbClr val="FFFFFF"/>
              </a:solidFill>
            </a:endParaRPr>
          </a:p>
        </p:txBody>
      </p:sp>
      <p:cxnSp>
        <p:nvCxnSpPr>
          <p:cNvPr id="57" name="Straight Arrow Connector 56"/>
          <p:cNvCxnSpPr/>
          <p:nvPr/>
        </p:nvCxnSpPr>
        <p:spPr>
          <a:xfrm flipV="1">
            <a:off x="6103733" y="4696224"/>
            <a:ext cx="789745" cy="1"/>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cxnSp>
        <p:nvCxnSpPr>
          <p:cNvPr id="64" name="Straight Arrow Connector 63"/>
          <p:cNvCxnSpPr/>
          <p:nvPr/>
        </p:nvCxnSpPr>
        <p:spPr>
          <a:xfrm flipV="1">
            <a:off x="2499580" y="2696083"/>
            <a:ext cx="785453" cy="1784155"/>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cxnSp>
        <p:nvCxnSpPr>
          <p:cNvPr id="65" name="Straight Arrow Connector 64"/>
          <p:cNvCxnSpPr/>
          <p:nvPr/>
        </p:nvCxnSpPr>
        <p:spPr>
          <a:xfrm>
            <a:off x="2503648" y="2696080"/>
            <a:ext cx="730783" cy="1784158"/>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cxnSp>
        <p:nvCxnSpPr>
          <p:cNvPr id="81" name="Straight Arrow Connector 80"/>
          <p:cNvCxnSpPr/>
          <p:nvPr/>
        </p:nvCxnSpPr>
        <p:spPr>
          <a:xfrm flipV="1">
            <a:off x="6119252" y="2696080"/>
            <a:ext cx="464365" cy="1784159"/>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cxnSp>
        <p:nvCxnSpPr>
          <p:cNvPr id="82" name="Straight Arrow Connector 81"/>
          <p:cNvCxnSpPr/>
          <p:nvPr/>
        </p:nvCxnSpPr>
        <p:spPr>
          <a:xfrm>
            <a:off x="6109073" y="2696080"/>
            <a:ext cx="469204" cy="1784158"/>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cxnSp>
        <p:nvCxnSpPr>
          <p:cNvPr id="93" name="Straight Connector 92"/>
          <p:cNvCxnSpPr/>
          <p:nvPr/>
        </p:nvCxnSpPr>
        <p:spPr>
          <a:xfrm>
            <a:off x="2858765" y="1572016"/>
            <a:ext cx="12862" cy="3653438"/>
          </a:xfrm>
          <a:prstGeom prst="line">
            <a:avLst/>
          </a:prstGeom>
          <a:ln w="25400">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9108246" y="1193006"/>
            <a:ext cx="3131091"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rPr>
              <a:t>Index nodes</a:t>
            </a:r>
          </a:p>
        </p:txBody>
      </p:sp>
      <p:cxnSp>
        <p:nvCxnSpPr>
          <p:cNvPr id="101" name="Straight Connector 100"/>
          <p:cNvCxnSpPr/>
          <p:nvPr/>
        </p:nvCxnSpPr>
        <p:spPr>
          <a:xfrm>
            <a:off x="8536079" y="1572016"/>
            <a:ext cx="33320" cy="3653438"/>
          </a:xfrm>
          <a:prstGeom prst="line">
            <a:avLst/>
          </a:prstGeom>
          <a:ln w="25400">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8" name="Rounded Rectangle 117"/>
          <p:cNvSpPr/>
          <p:nvPr/>
        </p:nvSpPr>
        <p:spPr>
          <a:xfrm>
            <a:off x="9081374" y="4268804"/>
            <a:ext cx="1370551" cy="868841"/>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nb-NO" sz="1600" dirty="0" smtClean="0">
                <a:solidFill>
                  <a:srgbClr val="FFFFFF"/>
                </a:solidFill>
              </a:rPr>
              <a:t>Index</a:t>
            </a:r>
          </a:p>
          <a:p>
            <a:pPr algn="ctr"/>
            <a:r>
              <a:rPr lang="nb-NO" sz="1600" dirty="0" smtClean="0">
                <a:solidFill>
                  <a:srgbClr val="FFFFFF"/>
                </a:solidFill>
              </a:rPr>
              <a:t>Partition 0</a:t>
            </a:r>
            <a:endParaRPr lang="en-US" sz="1600" dirty="0">
              <a:solidFill>
                <a:srgbClr val="FFFFFF"/>
              </a:solidFill>
            </a:endParaRPr>
          </a:p>
        </p:txBody>
      </p:sp>
      <p:cxnSp>
        <p:nvCxnSpPr>
          <p:cNvPr id="120" name="Straight Arrow Connector 119"/>
          <p:cNvCxnSpPr>
            <a:stCxn id="55" idx="3"/>
            <a:endCxn id="118" idx="0"/>
          </p:cNvCxnSpPr>
          <p:nvPr/>
        </p:nvCxnSpPr>
        <p:spPr>
          <a:xfrm>
            <a:off x="7975700" y="2545035"/>
            <a:ext cx="1790950" cy="1723769"/>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sp>
        <p:nvSpPr>
          <p:cNvPr id="96" name="Rounded Rectangle 95"/>
          <p:cNvSpPr/>
          <p:nvPr/>
        </p:nvSpPr>
        <p:spPr>
          <a:xfrm>
            <a:off x="9108246" y="2129110"/>
            <a:ext cx="1317441" cy="837701"/>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nb-NO" sz="1600" dirty="0" smtClean="0">
                <a:solidFill>
                  <a:srgbClr val="FFFFFF"/>
                </a:solidFill>
              </a:rPr>
              <a:t>Index</a:t>
            </a:r>
          </a:p>
          <a:p>
            <a:pPr algn="ctr"/>
            <a:r>
              <a:rPr lang="nb-NO" sz="1600" dirty="0" smtClean="0">
                <a:solidFill>
                  <a:srgbClr val="FFFFFF"/>
                </a:solidFill>
              </a:rPr>
              <a:t>Partition 0</a:t>
            </a:r>
            <a:endParaRPr lang="en-US" sz="1600" dirty="0">
              <a:solidFill>
                <a:srgbClr val="FFFFFF"/>
              </a:solidFill>
            </a:endParaRPr>
          </a:p>
        </p:txBody>
      </p:sp>
      <p:sp>
        <p:nvSpPr>
          <p:cNvPr id="113" name="Rounded Rectangle 112"/>
          <p:cNvSpPr/>
          <p:nvPr/>
        </p:nvSpPr>
        <p:spPr>
          <a:xfrm>
            <a:off x="10815677" y="2129111"/>
            <a:ext cx="1370551" cy="837700"/>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nb-NO" sz="1600" dirty="0" smtClean="0">
                <a:solidFill>
                  <a:srgbClr val="FFFFFF"/>
                </a:solidFill>
              </a:rPr>
              <a:t>Index</a:t>
            </a:r>
          </a:p>
          <a:p>
            <a:pPr algn="ctr"/>
            <a:r>
              <a:rPr lang="nb-NO" sz="1600" dirty="0" smtClean="0">
                <a:solidFill>
                  <a:srgbClr val="FFFFFF"/>
                </a:solidFill>
              </a:rPr>
              <a:t>Partition 1</a:t>
            </a:r>
            <a:endParaRPr lang="en-US" sz="1600" dirty="0">
              <a:solidFill>
                <a:srgbClr val="FFFFFF"/>
              </a:solidFill>
            </a:endParaRPr>
          </a:p>
        </p:txBody>
      </p:sp>
      <p:sp>
        <p:nvSpPr>
          <p:cNvPr id="156" name="TextBox 155"/>
          <p:cNvSpPr txBox="1"/>
          <p:nvPr/>
        </p:nvSpPr>
        <p:spPr>
          <a:xfrm>
            <a:off x="1486126" y="5535722"/>
            <a:ext cx="2808311" cy="1037207"/>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rgbClr val="BA141A"/>
                </a:solidFill>
              </a:rPr>
              <a:t>r</a:t>
            </a:r>
            <a:r>
              <a:rPr lang="en-US" sz="2400" dirty="0" smtClean="0">
                <a:solidFill>
                  <a:srgbClr val="BA141A"/>
                </a:solidFill>
              </a:rPr>
              <a:t>ound robin</a:t>
            </a:r>
          </a:p>
          <a:p>
            <a:pPr algn="ctr">
              <a:lnSpc>
                <a:spcPct val="90000"/>
              </a:lnSpc>
              <a:spcAft>
                <a:spcPts val="600"/>
              </a:spcAft>
            </a:pPr>
            <a:r>
              <a:rPr lang="en-US" sz="2400" dirty="0">
                <a:solidFill>
                  <a:srgbClr val="BA141A"/>
                </a:solidFill>
              </a:rPr>
              <a:t>load </a:t>
            </a:r>
            <a:r>
              <a:rPr lang="en-US" sz="2400" dirty="0" smtClean="0">
                <a:solidFill>
                  <a:srgbClr val="BA141A"/>
                </a:solidFill>
              </a:rPr>
              <a:t>balancing</a:t>
            </a:r>
            <a:endParaRPr lang="en-US" sz="2400" dirty="0">
              <a:solidFill>
                <a:srgbClr val="BA141A"/>
              </a:solidFill>
            </a:endParaRPr>
          </a:p>
        </p:txBody>
      </p:sp>
      <p:sp>
        <p:nvSpPr>
          <p:cNvPr id="157" name="TextBox 156"/>
          <p:cNvSpPr txBox="1"/>
          <p:nvPr/>
        </p:nvSpPr>
        <p:spPr>
          <a:xfrm>
            <a:off x="5121321" y="5529781"/>
            <a:ext cx="2808311" cy="1037207"/>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012654"/>
                </a:solidFill>
              </a:rPr>
              <a:t>“lowest” load</a:t>
            </a:r>
            <a:endParaRPr lang="en-US" sz="2400" dirty="0">
              <a:solidFill>
                <a:srgbClr val="012654"/>
              </a:solidFill>
            </a:endParaRPr>
          </a:p>
          <a:p>
            <a:pPr algn="ctr">
              <a:lnSpc>
                <a:spcPct val="90000"/>
              </a:lnSpc>
              <a:spcAft>
                <a:spcPts val="600"/>
              </a:spcAft>
            </a:pPr>
            <a:r>
              <a:rPr lang="en-US" sz="2400" dirty="0" smtClean="0">
                <a:solidFill>
                  <a:srgbClr val="012654"/>
                </a:solidFill>
              </a:rPr>
              <a:t>load balancing</a:t>
            </a:r>
          </a:p>
        </p:txBody>
      </p:sp>
      <p:sp>
        <p:nvSpPr>
          <p:cNvPr id="192" name="TextBox 191"/>
          <p:cNvSpPr txBox="1"/>
          <p:nvPr/>
        </p:nvSpPr>
        <p:spPr>
          <a:xfrm>
            <a:off x="7396371" y="5556399"/>
            <a:ext cx="2426296" cy="1037207"/>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00AEEF"/>
                </a:solidFill>
              </a:rPr>
              <a:t>“sticky” load</a:t>
            </a:r>
          </a:p>
          <a:p>
            <a:pPr algn="ctr">
              <a:lnSpc>
                <a:spcPct val="90000"/>
              </a:lnSpc>
              <a:spcAft>
                <a:spcPts val="600"/>
              </a:spcAft>
            </a:pPr>
            <a:r>
              <a:rPr lang="en-US" sz="2400" dirty="0">
                <a:solidFill>
                  <a:srgbClr val="00AEEF"/>
                </a:solidFill>
              </a:rPr>
              <a:t>load </a:t>
            </a:r>
            <a:r>
              <a:rPr lang="en-US" sz="2400" dirty="0" smtClean="0">
                <a:solidFill>
                  <a:srgbClr val="00AEEF"/>
                </a:solidFill>
              </a:rPr>
              <a:t>balancing</a:t>
            </a:r>
            <a:endParaRPr lang="en-US" sz="2400" dirty="0">
              <a:solidFill>
                <a:srgbClr val="00AEEF"/>
              </a:solidFill>
            </a:endParaRPr>
          </a:p>
        </p:txBody>
      </p:sp>
      <p:cxnSp>
        <p:nvCxnSpPr>
          <p:cNvPr id="200" name="Straight Arrow Connector 199"/>
          <p:cNvCxnSpPr>
            <a:endCxn id="119" idx="0"/>
          </p:cNvCxnSpPr>
          <p:nvPr/>
        </p:nvCxnSpPr>
        <p:spPr>
          <a:xfrm>
            <a:off x="7997232" y="2576184"/>
            <a:ext cx="3529958" cy="1692620"/>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cxnSp>
        <p:nvCxnSpPr>
          <p:cNvPr id="203" name="Straight Arrow Connector 202"/>
          <p:cNvCxnSpPr/>
          <p:nvPr/>
        </p:nvCxnSpPr>
        <p:spPr>
          <a:xfrm flipV="1">
            <a:off x="7970360" y="2967512"/>
            <a:ext cx="1796290" cy="1778805"/>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cxnSp>
        <p:nvCxnSpPr>
          <p:cNvPr id="204" name="Straight Arrow Connector 203"/>
          <p:cNvCxnSpPr/>
          <p:nvPr/>
        </p:nvCxnSpPr>
        <p:spPr>
          <a:xfrm flipV="1">
            <a:off x="7948828" y="2967512"/>
            <a:ext cx="3578362" cy="1772254"/>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295658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5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9"/>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1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2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0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0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20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9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p:bldP spid="218" grpId="0" animBg="1"/>
      <p:bldP spid="119" grpId="0" animBg="1"/>
      <p:bldP spid="4" grpId="0" animBg="1"/>
      <p:bldP spid="6" grpId="0" animBg="1"/>
      <p:bldP spid="55" grpId="0" animBg="1"/>
      <p:bldP spid="22" grpId="0"/>
      <p:bldP spid="33" grpId="0"/>
      <p:bldP spid="52" grpId="0" animBg="1"/>
      <p:bldP spid="53" grpId="0" animBg="1"/>
      <p:bldP spid="56" grpId="0" animBg="1"/>
      <p:bldP spid="98" grpId="0"/>
      <p:bldP spid="118" grpId="0" animBg="1"/>
      <p:bldP spid="96" grpId="0" animBg="1"/>
      <p:bldP spid="113" grpId="0" animBg="1"/>
      <p:bldP spid="156" grpId="0"/>
      <p:bldP spid="157" grpId="0"/>
      <p:bldP spid="19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847540"/>
          </a:xfrm>
        </p:spPr>
        <p:txBody>
          <a:bodyPr/>
          <a:lstStyle/>
          <a:p>
            <a:r>
              <a:rPr lang="nb-NO" sz="6119" dirty="0"/>
              <a:t>Admin – </a:t>
            </a:r>
            <a:r>
              <a:rPr lang="nb-NO" sz="6119" dirty="0" smtClean="0"/>
              <a:t>fault tolerance</a:t>
            </a:r>
            <a:endParaRPr lang="en-US" sz="6119" dirty="0"/>
          </a:p>
        </p:txBody>
      </p:sp>
      <p:sp>
        <p:nvSpPr>
          <p:cNvPr id="14" name="Rectangle 13"/>
          <p:cNvSpPr/>
          <p:nvPr/>
        </p:nvSpPr>
        <p:spPr>
          <a:xfrm>
            <a:off x="638137" y="1262365"/>
            <a:ext cx="4286597" cy="2684234"/>
          </a:xfrm>
          <a:prstGeom prst="rect">
            <a:avLst/>
          </a:prstGeom>
          <a:ln w="1905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b="1" dirty="0">
                <a:solidFill>
                  <a:srgbClr val="00AEEF"/>
                </a:solidFill>
                <a:latin typeface="Segoe UI (Body)"/>
              </a:rPr>
              <a:t>Admin Node 1 - Primary</a:t>
            </a:r>
          </a:p>
        </p:txBody>
      </p:sp>
      <p:sp>
        <p:nvSpPr>
          <p:cNvPr id="15" name="Rectangle 14"/>
          <p:cNvSpPr/>
          <p:nvPr/>
        </p:nvSpPr>
        <p:spPr>
          <a:xfrm>
            <a:off x="833932" y="1664571"/>
            <a:ext cx="3783265" cy="2017842"/>
          </a:xfrm>
          <a:prstGeom prst="rect">
            <a:avLst/>
          </a:prstGeom>
          <a:solidFill>
            <a:schemeClr val="tx2"/>
          </a:solidFill>
          <a:ln>
            <a:noFill/>
            <a:headEnd type="none" w="med" len="med"/>
            <a:tailEnd type="none" w="med" len="med"/>
          </a:ln>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600" dirty="0">
                <a:solidFill>
                  <a:srgbClr val="FFFFFF"/>
                </a:solidFill>
                <a:effectLst>
                  <a:outerShdw blurRad="38100" dist="38100" dir="2700000" algn="tl">
                    <a:srgbClr val="000000">
                      <a:alpha val="43137"/>
                    </a:srgbClr>
                  </a:outerShdw>
                </a:effectLst>
                <a:latin typeface="Segoe UI (Body)"/>
              </a:rPr>
              <a:t>Component container (</a:t>
            </a:r>
            <a:r>
              <a:rPr lang="en-US" sz="1600" dirty="0" err="1">
                <a:solidFill>
                  <a:srgbClr val="FFFFFF"/>
                </a:solidFill>
                <a:effectLst>
                  <a:outerShdw blurRad="38100" dist="38100" dir="2700000" algn="tl">
                    <a:srgbClr val="000000">
                      <a:alpha val="43137"/>
                    </a:srgbClr>
                  </a:outerShdw>
                </a:effectLst>
                <a:latin typeface="Segoe UI (Body)"/>
              </a:rPr>
              <a:t>noderunner</a:t>
            </a:r>
            <a:r>
              <a:rPr lang="en-US" sz="1600" dirty="0">
                <a:solidFill>
                  <a:srgbClr val="FFFFFF"/>
                </a:solidFill>
                <a:effectLst>
                  <a:outerShdw blurRad="38100" dist="38100" dir="2700000" algn="tl">
                    <a:srgbClr val="000000">
                      <a:alpha val="43137"/>
                    </a:srgbClr>
                  </a:outerShdw>
                </a:effectLst>
                <a:latin typeface="Segoe UI (Body)"/>
              </a:rPr>
              <a:t>)</a:t>
            </a:r>
          </a:p>
        </p:txBody>
      </p:sp>
      <p:sp>
        <p:nvSpPr>
          <p:cNvPr id="24" name="Rectangle 23"/>
          <p:cNvSpPr/>
          <p:nvPr/>
        </p:nvSpPr>
        <p:spPr>
          <a:xfrm>
            <a:off x="1842422" y="2069205"/>
            <a:ext cx="2212877" cy="538516"/>
          </a:xfrm>
          <a:prstGeom prst="rect">
            <a:avLst/>
          </a:prstGeom>
          <a:solidFill>
            <a:schemeClr val="bg2"/>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dirty="0">
                <a:solidFill>
                  <a:srgbClr val="FFFFFF"/>
                </a:solidFill>
                <a:effectLst>
                  <a:outerShdw blurRad="38100" dist="38100" dir="2700000" algn="tl">
                    <a:srgbClr val="000000">
                      <a:alpha val="43137"/>
                    </a:srgbClr>
                  </a:outerShdw>
                </a:effectLst>
                <a:latin typeface="Segoe UI (Body)"/>
              </a:rPr>
              <a:t>System Manager</a:t>
            </a:r>
          </a:p>
        </p:txBody>
      </p:sp>
      <p:grpSp>
        <p:nvGrpSpPr>
          <p:cNvPr id="42" name="Group 41"/>
          <p:cNvGrpSpPr/>
          <p:nvPr/>
        </p:nvGrpSpPr>
        <p:grpSpPr>
          <a:xfrm>
            <a:off x="1003080" y="2684711"/>
            <a:ext cx="2413532" cy="856866"/>
            <a:chOff x="123865" y="3923701"/>
            <a:chExt cx="1234664" cy="801443"/>
          </a:xfrm>
          <a:solidFill>
            <a:schemeClr val="bg2"/>
          </a:solidFill>
          <a:effectLst/>
        </p:grpSpPr>
        <p:sp>
          <p:nvSpPr>
            <p:cNvPr id="43" name="Rectangle 42"/>
            <p:cNvSpPr/>
            <p:nvPr/>
          </p:nvSpPr>
          <p:spPr>
            <a:xfrm>
              <a:off x="222547" y="4077072"/>
              <a:ext cx="1135982" cy="648072"/>
            </a:xfrm>
            <a:prstGeom prst="rect">
              <a:avLst/>
            </a:prstGeom>
            <a:grp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endParaRPr lang="en-US" sz="1836" b="1" dirty="0">
                <a:solidFill>
                  <a:srgbClr val="FFFFFF"/>
                </a:solidFill>
                <a:effectLst>
                  <a:outerShdw blurRad="38100" dist="38100" dir="2700000" algn="tl">
                    <a:srgbClr val="000000">
                      <a:alpha val="43137"/>
                    </a:srgbClr>
                  </a:outerShdw>
                </a:effectLst>
                <a:latin typeface="Segoe UI (Body)"/>
              </a:endParaRPr>
            </a:p>
          </p:txBody>
        </p:sp>
        <p:sp>
          <p:nvSpPr>
            <p:cNvPr id="44" name="Rectangle 43"/>
            <p:cNvSpPr/>
            <p:nvPr/>
          </p:nvSpPr>
          <p:spPr>
            <a:xfrm>
              <a:off x="173206" y="4005064"/>
              <a:ext cx="1135982" cy="648072"/>
            </a:xfrm>
            <a:prstGeom prst="rect">
              <a:avLst/>
            </a:prstGeom>
            <a:grp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endParaRPr lang="en-US" sz="1836" b="1" dirty="0">
                <a:solidFill>
                  <a:srgbClr val="FFFFFF"/>
                </a:solidFill>
                <a:effectLst>
                  <a:outerShdw blurRad="38100" dist="38100" dir="2700000" algn="tl">
                    <a:srgbClr val="000000">
                      <a:alpha val="43137"/>
                    </a:srgbClr>
                  </a:outerShdw>
                </a:effectLst>
                <a:latin typeface="Segoe UI (Body)"/>
              </a:endParaRPr>
            </a:p>
          </p:txBody>
        </p:sp>
        <p:sp>
          <p:nvSpPr>
            <p:cNvPr id="46" name="Rectangle 45"/>
            <p:cNvSpPr/>
            <p:nvPr/>
          </p:nvSpPr>
          <p:spPr>
            <a:xfrm>
              <a:off x="123865" y="3923701"/>
              <a:ext cx="1135982" cy="654432"/>
            </a:xfrm>
            <a:prstGeom prst="rect">
              <a:avLst/>
            </a:prstGeom>
            <a:grp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dirty="0">
                  <a:solidFill>
                    <a:srgbClr val="FFFFFF"/>
                  </a:solidFill>
                  <a:effectLst>
                    <a:outerShdw blurRad="38100" dist="38100" dir="2700000" algn="tl">
                      <a:srgbClr val="000000">
                        <a:alpha val="43137"/>
                      </a:srgbClr>
                    </a:outerShdw>
                  </a:effectLst>
                  <a:latin typeface="Segoe UI (Body)"/>
                </a:rPr>
                <a:t>Application admin components</a:t>
              </a:r>
            </a:p>
          </p:txBody>
        </p:sp>
      </p:grpSp>
      <p:sp>
        <p:nvSpPr>
          <p:cNvPr id="7" name="Flowchart: Magnetic Disk 6"/>
          <p:cNvSpPr/>
          <p:nvPr/>
        </p:nvSpPr>
        <p:spPr>
          <a:xfrm>
            <a:off x="8418673" y="2947805"/>
            <a:ext cx="1864504" cy="1762597"/>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3200" dirty="0">
                <a:solidFill>
                  <a:srgbClr val="FFFFFF"/>
                </a:solidFill>
                <a:latin typeface="Segoe UI (Body)"/>
              </a:rPr>
              <a:t>Admin DB</a:t>
            </a:r>
            <a:endParaRPr lang="en-US" sz="3200" dirty="0">
              <a:solidFill>
                <a:srgbClr val="FFFFFF"/>
              </a:solidFill>
              <a:latin typeface="Segoe UI (Body)"/>
            </a:endParaRPr>
          </a:p>
        </p:txBody>
      </p:sp>
      <p:cxnSp>
        <p:nvCxnSpPr>
          <p:cNvPr id="67" name="Straight Connector 66"/>
          <p:cNvCxnSpPr/>
          <p:nvPr/>
        </p:nvCxnSpPr>
        <p:spPr>
          <a:xfrm>
            <a:off x="4062412" y="2338462"/>
            <a:ext cx="4356261" cy="1319545"/>
          </a:xfrm>
          <a:prstGeom prst="line">
            <a:avLst/>
          </a:prstGeom>
          <a:ln w="254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rot="974973">
            <a:off x="5220281" y="2424303"/>
            <a:ext cx="2452916" cy="594650"/>
          </a:xfrm>
          <a:prstGeom prst="rect">
            <a:avLst/>
          </a:prstGeom>
          <a:noFill/>
        </p:spPr>
        <p:txBody>
          <a:bodyPr wrap="none" rtlCol="0">
            <a:spAutoFit/>
          </a:bodyPr>
          <a:lstStyle/>
          <a:p>
            <a:r>
              <a:rPr lang="nb-NO" sz="2448" dirty="0">
                <a:solidFill>
                  <a:srgbClr val="505050"/>
                </a:solidFill>
                <a:latin typeface="Segoe UI (Body)"/>
              </a:rPr>
              <a:t>Lease (Primary</a:t>
            </a:r>
            <a:r>
              <a:rPr lang="nb-NO" sz="3264" dirty="0">
                <a:solidFill>
                  <a:srgbClr val="505050"/>
                </a:solidFill>
                <a:latin typeface="Segoe UI (Body)"/>
              </a:rPr>
              <a:t>)</a:t>
            </a:r>
            <a:endParaRPr lang="en-US" sz="3264" dirty="0">
              <a:solidFill>
                <a:srgbClr val="505050"/>
              </a:solidFill>
              <a:latin typeface="Segoe UI (Body)"/>
            </a:endParaRPr>
          </a:p>
        </p:txBody>
      </p:sp>
      <p:sp>
        <p:nvSpPr>
          <p:cNvPr id="70" name="TextBox 69"/>
          <p:cNvSpPr txBox="1"/>
          <p:nvPr/>
        </p:nvSpPr>
        <p:spPr>
          <a:xfrm rot="20507881">
            <a:off x="5280393" y="3956136"/>
            <a:ext cx="2332690" cy="469039"/>
          </a:xfrm>
          <a:prstGeom prst="rect">
            <a:avLst/>
          </a:prstGeom>
          <a:noFill/>
        </p:spPr>
        <p:txBody>
          <a:bodyPr wrap="none" rtlCol="0">
            <a:spAutoFit/>
          </a:bodyPr>
          <a:lstStyle/>
          <a:p>
            <a:r>
              <a:rPr lang="nb-NO" sz="2448" dirty="0">
                <a:solidFill>
                  <a:srgbClr val="505050"/>
                </a:solidFill>
                <a:latin typeface="Segoe UI (Body)"/>
              </a:rPr>
              <a:t>Lease expired?</a:t>
            </a:r>
            <a:endParaRPr lang="en-US" sz="3264" dirty="0">
              <a:solidFill>
                <a:srgbClr val="505050"/>
              </a:solidFill>
              <a:latin typeface="Segoe UI (Body)"/>
            </a:endParaRPr>
          </a:p>
        </p:txBody>
      </p:sp>
      <p:sp>
        <p:nvSpPr>
          <p:cNvPr id="33" name="Rectangle 32"/>
          <p:cNvSpPr/>
          <p:nvPr/>
        </p:nvSpPr>
        <p:spPr>
          <a:xfrm>
            <a:off x="645250" y="4125396"/>
            <a:ext cx="4286597" cy="2684234"/>
          </a:xfrm>
          <a:prstGeom prst="rect">
            <a:avLst/>
          </a:prstGeom>
          <a:noFill/>
          <a:ln w="19050">
            <a:solidFill>
              <a:schemeClr val="tx2"/>
            </a:solidFill>
            <a:headEnd type="none" w="med" len="med"/>
            <a:tailEnd type="none" w="med" len="med"/>
          </a:ln>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b="1" dirty="0">
                <a:solidFill>
                  <a:srgbClr val="00AEEF"/>
                </a:solidFill>
                <a:latin typeface="Segoe UI (Body)"/>
              </a:rPr>
              <a:t>Admin Node 2</a:t>
            </a:r>
          </a:p>
        </p:txBody>
      </p:sp>
      <p:sp>
        <p:nvSpPr>
          <p:cNvPr id="34" name="Rectangle 33"/>
          <p:cNvSpPr/>
          <p:nvPr/>
        </p:nvSpPr>
        <p:spPr>
          <a:xfrm>
            <a:off x="827721" y="4527602"/>
            <a:ext cx="3783265" cy="2017842"/>
          </a:xfrm>
          <a:prstGeom prst="rect">
            <a:avLst/>
          </a:prstGeom>
          <a:solidFill>
            <a:schemeClr val="tx2"/>
          </a:solidFill>
          <a:ln>
            <a:noFill/>
            <a:headEnd type="none" w="med" len="med"/>
            <a:tailEnd type="none" w="med" len="med"/>
          </a:ln>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600" dirty="0">
                <a:solidFill>
                  <a:srgbClr val="FFFFFF"/>
                </a:solidFill>
                <a:effectLst>
                  <a:outerShdw blurRad="38100" dist="38100" dir="2700000" algn="tl">
                    <a:srgbClr val="000000">
                      <a:alpha val="43137"/>
                    </a:srgbClr>
                  </a:outerShdw>
                </a:effectLst>
                <a:latin typeface="Segoe UI (Body)"/>
              </a:rPr>
              <a:t>Component container (</a:t>
            </a:r>
            <a:r>
              <a:rPr lang="en-US" sz="1600" dirty="0" err="1">
                <a:solidFill>
                  <a:srgbClr val="FFFFFF"/>
                </a:solidFill>
                <a:effectLst>
                  <a:outerShdw blurRad="38100" dist="38100" dir="2700000" algn="tl">
                    <a:srgbClr val="000000">
                      <a:alpha val="43137"/>
                    </a:srgbClr>
                  </a:outerShdw>
                </a:effectLst>
                <a:latin typeface="Segoe UI (Body)"/>
              </a:rPr>
              <a:t>noderunner</a:t>
            </a:r>
            <a:r>
              <a:rPr lang="en-US" sz="1600" dirty="0">
                <a:solidFill>
                  <a:srgbClr val="FFFFFF"/>
                </a:solidFill>
                <a:effectLst>
                  <a:outerShdw blurRad="38100" dist="38100" dir="2700000" algn="tl">
                    <a:srgbClr val="000000">
                      <a:alpha val="43137"/>
                    </a:srgbClr>
                  </a:outerShdw>
                </a:effectLst>
                <a:latin typeface="Segoe UI (Body)"/>
              </a:rPr>
              <a:t>)</a:t>
            </a:r>
          </a:p>
        </p:txBody>
      </p:sp>
      <p:sp>
        <p:nvSpPr>
          <p:cNvPr id="35" name="Rectangle 34"/>
          <p:cNvSpPr/>
          <p:nvPr/>
        </p:nvSpPr>
        <p:spPr>
          <a:xfrm>
            <a:off x="1836212" y="4932236"/>
            <a:ext cx="2212877" cy="538516"/>
          </a:xfrm>
          <a:prstGeom prst="rect">
            <a:avLst/>
          </a:prstGeom>
          <a:solidFill>
            <a:schemeClr val="bg2"/>
          </a:solidFill>
          <a:ln>
            <a:noFill/>
            <a:headEnd type="none" w="med" len="med"/>
            <a:tailEnd type="none" w="med" len="med"/>
          </a:ln>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solidFill>
                  <a:srgbClr val="FFFFFF"/>
                </a:solidFill>
                <a:effectLst>
                  <a:outerShdw blurRad="38100" dist="38100" dir="2700000" algn="tl">
                    <a:srgbClr val="000000">
                      <a:alpha val="43137"/>
                    </a:srgbClr>
                  </a:outerShdw>
                </a:effectLst>
                <a:latin typeface="Segoe UI (Body)"/>
              </a:rPr>
              <a:t>System Manager</a:t>
            </a:r>
          </a:p>
        </p:txBody>
      </p:sp>
      <p:grpSp>
        <p:nvGrpSpPr>
          <p:cNvPr id="36" name="Group 35"/>
          <p:cNvGrpSpPr/>
          <p:nvPr/>
        </p:nvGrpSpPr>
        <p:grpSpPr>
          <a:xfrm>
            <a:off x="996870" y="5557744"/>
            <a:ext cx="2413532" cy="846863"/>
            <a:chOff x="123865" y="3933057"/>
            <a:chExt cx="1234664" cy="792087"/>
          </a:xfrm>
          <a:solidFill>
            <a:schemeClr val="bg2"/>
          </a:solidFill>
        </p:grpSpPr>
        <p:sp>
          <p:nvSpPr>
            <p:cNvPr id="37" name="Rectangle 36"/>
            <p:cNvSpPr/>
            <p:nvPr/>
          </p:nvSpPr>
          <p:spPr>
            <a:xfrm>
              <a:off x="222547" y="4077072"/>
              <a:ext cx="1135982" cy="648072"/>
            </a:xfrm>
            <a:prstGeom prst="rect">
              <a:avLst/>
            </a:prstGeom>
            <a:grp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endParaRPr lang="en-US" sz="1836" b="1" dirty="0">
                <a:solidFill>
                  <a:srgbClr val="FFFFFF"/>
                </a:solidFill>
                <a:effectLst>
                  <a:outerShdw blurRad="38100" dist="38100" dir="2700000" algn="tl">
                    <a:srgbClr val="000000">
                      <a:alpha val="43137"/>
                    </a:srgbClr>
                  </a:outerShdw>
                </a:effectLst>
                <a:latin typeface="Segoe UI (Body)"/>
              </a:endParaRPr>
            </a:p>
          </p:txBody>
        </p:sp>
        <p:sp>
          <p:nvSpPr>
            <p:cNvPr id="38" name="Rectangle 37"/>
            <p:cNvSpPr/>
            <p:nvPr/>
          </p:nvSpPr>
          <p:spPr>
            <a:xfrm>
              <a:off x="173206" y="4005064"/>
              <a:ext cx="1135982" cy="648072"/>
            </a:xfrm>
            <a:prstGeom prst="rect">
              <a:avLst/>
            </a:prstGeom>
            <a:grp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endParaRPr lang="en-US" sz="1836" b="1" dirty="0">
                <a:solidFill>
                  <a:srgbClr val="FFFFFF"/>
                </a:solidFill>
                <a:effectLst>
                  <a:outerShdw blurRad="38100" dist="38100" dir="2700000" algn="tl">
                    <a:srgbClr val="000000">
                      <a:alpha val="43137"/>
                    </a:srgbClr>
                  </a:outerShdw>
                </a:effectLst>
                <a:latin typeface="Segoe UI (Body)"/>
              </a:endParaRPr>
            </a:p>
          </p:txBody>
        </p:sp>
        <p:sp>
          <p:nvSpPr>
            <p:cNvPr id="39" name="Rectangle 38"/>
            <p:cNvSpPr/>
            <p:nvPr/>
          </p:nvSpPr>
          <p:spPr>
            <a:xfrm>
              <a:off x="123865" y="3933057"/>
              <a:ext cx="1135982" cy="645077"/>
            </a:xfrm>
            <a:prstGeom prst="rect">
              <a:avLst/>
            </a:prstGeom>
            <a:grp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solidFill>
                    <a:srgbClr val="FFFFFF"/>
                  </a:solidFill>
                  <a:effectLst>
                    <a:outerShdw blurRad="38100" dist="38100" dir="2700000" algn="tl">
                      <a:srgbClr val="000000">
                        <a:alpha val="43137"/>
                      </a:srgbClr>
                    </a:outerShdw>
                  </a:effectLst>
                  <a:latin typeface="Segoe UI (Body)"/>
                </a:rPr>
                <a:t>Application admin components</a:t>
              </a:r>
            </a:p>
          </p:txBody>
        </p:sp>
      </p:grpSp>
      <p:cxnSp>
        <p:nvCxnSpPr>
          <p:cNvPr id="64" name="Straight Connector 63"/>
          <p:cNvCxnSpPr>
            <a:endCxn id="7" idx="2"/>
          </p:cNvCxnSpPr>
          <p:nvPr/>
        </p:nvCxnSpPr>
        <p:spPr>
          <a:xfrm flipV="1">
            <a:off x="4062412" y="3829104"/>
            <a:ext cx="4356261" cy="1376412"/>
          </a:xfrm>
          <a:prstGeom prst="line">
            <a:avLst/>
          </a:prstGeom>
          <a:ln w="254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857181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fault tolerance</a:t>
            </a:r>
            <a:endParaRPr lang="en-US" dirty="0"/>
          </a:p>
        </p:txBody>
      </p:sp>
      <p:sp>
        <p:nvSpPr>
          <p:cNvPr id="5" name="Text Placeholder 4"/>
          <p:cNvSpPr>
            <a:spLocks noGrp="1"/>
          </p:cNvSpPr>
          <p:nvPr>
            <p:ph type="body" sz="quarter" idx="10"/>
          </p:nvPr>
        </p:nvSpPr>
        <p:spPr>
          <a:xfrm>
            <a:off x="274638" y="1212850"/>
            <a:ext cx="11887200" cy="4462760"/>
          </a:xfrm>
        </p:spPr>
        <p:txBody>
          <a:bodyPr/>
          <a:lstStyle/>
          <a:p>
            <a:r>
              <a:rPr lang="en-US" dirty="0" smtClean="0"/>
              <a:t>Database and index files must be kept in sync</a:t>
            </a:r>
          </a:p>
          <a:p>
            <a:r>
              <a:rPr lang="en-US" dirty="0" smtClean="0"/>
              <a:t>SQL Server versions supported</a:t>
            </a:r>
          </a:p>
          <a:p>
            <a:pPr lvl="1"/>
            <a:r>
              <a:rPr lang="en-US" dirty="0" smtClean="0"/>
              <a:t>SQL Server 2008R2</a:t>
            </a:r>
          </a:p>
          <a:p>
            <a:pPr lvl="1"/>
            <a:r>
              <a:rPr lang="en-US" dirty="0" smtClean="0"/>
              <a:t>SQL Server 2012</a:t>
            </a:r>
          </a:p>
          <a:p>
            <a:r>
              <a:rPr lang="pt-BR" dirty="0" smtClean="0"/>
              <a:t>Supported</a:t>
            </a:r>
          </a:p>
          <a:p>
            <a:pPr lvl="1"/>
            <a:r>
              <a:rPr lang="pt-BR" dirty="0" smtClean="0"/>
              <a:t>synchronous mirroring</a:t>
            </a:r>
          </a:p>
          <a:p>
            <a:r>
              <a:rPr lang="pt-BR" dirty="0" smtClean="0"/>
              <a:t>Not supported</a:t>
            </a:r>
          </a:p>
          <a:p>
            <a:pPr lvl="1"/>
            <a:r>
              <a:rPr lang="pt-BR" dirty="0" smtClean="0"/>
              <a:t>asynchronous modes</a:t>
            </a:r>
          </a:p>
          <a:p>
            <a:pPr lvl="1"/>
            <a:r>
              <a:rPr lang="pt-BR" dirty="0" smtClean="0"/>
              <a:t>Log-shipping</a:t>
            </a:r>
          </a:p>
        </p:txBody>
      </p:sp>
    </p:spTree>
    <p:extLst>
      <p:ext uri="{BB962C8B-B14F-4D97-AF65-F5344CB8AC3E}">
        <p14:creationId xmlns:p14="http://schemas.microsoft.com/office/powerpoint/2010/main" val="1485033886"/>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Agenda</a:t>
            </a:r>
            <a:endParaRPr lang="en-US" dirty="0"/>
          </a:p>
        </p:txBody>
      </p:sp>
      <p:sp>
        <p:nvSpPr>
          <p:cNvPr id="22" name="Rectangle 21"/>
          <p:cNvSpPr/>
          <p:nvPr/>
        </p:nvSpPr>
        <p:spPr bwMode="auto">
          <a:xfrm>
            <a:off x="268686" y="3952875"/>
            <a:ext cx="1783080" cy="274478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Introduction</a:t>
            </a:r>
            <a:endParaRPr lang="en-US" dirty="0">
              <a:solidFill>
                <a:srgbClr val="FFFFFF"/>
              </a:solidFill>
              <a:ea typeface="Segoe UI" pitchFamily="34" charset="0"/>
              <a:cs typeface="Segoe UI" pitchFamily="34" charset="0"/>
            </a:endParaRPr>
          </a:p>
        </p:txBody>
      </p:sp>
      <p:sp>
        <p:nvSpPr>
          <p:cNvPr id="27" name="Rectangle 26"/>
          <p:cNvSpPr/>
          <p:nvPr/>
        </p:nvSpPr>
        <p:spPr bwMode="auto">
          <a:xfrm>
            <a:off x="2098478" y="3954463"/>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Search component basics</a:t>
            </a:r>
            <a:endParaRPr lang="en-US" dirty="0">
              <a:solidFill>
                <a:srgbClr val="FFFFFF"/>
              </a:solidFill>
              <a:ea typeface="Segoe UI" pitchFamily="34" charset="0"/>
              <a:cs typeface="Segoe UI" pitchFamily="34" charset="0"/>
            </a:endParaRPr>
          </a:p>
        </p:txBody>
      </p:sp>
      <p:sp>
        <p:nvSpPr>
          <p:cNvPr id="28" name="Rectangle 27"/>
          <p:cNvSpPr/>
          <p:nvPr/>
        </p:nvSpPr>
        <p:spPr bwMode="auto">
          <a:xfrm>
            <a:off x="5758062" y="3952875"/>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Fault tolerance</a:t>
            </a:r>
            <a:endParaRPr lang="en-US" dirty="0">
              <a:solidFill>
                <a:srgbClr val="FFFFFF"/>
              </a:solidFill>
              <a:ea typeface="Segoe UI" pitchFamily="34" charset="0"/>
              <a:cs typeface="Segoe UI" pitchFamily="34" charset="0"/>
            </a:endParaRPr>
          </a:p>
        </p:txBody>
      </p:sp>
      <p:sp>
        <p:nvSpPr>
          <p:cNvPr id="29" name="Rectangle 28"/>
          <p:cNvSpPr/>
          <p:nvPr/>
        </p:nvSpPr>
        <p:spPr bwMode="auto">
          <a:xfrm>
            <a:off x="3928270" y="3954463"/>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Farm topologies</a:t>
            </a:r>
            <a:endParaRPr lang="en-US" dirty="0">
              <a:solidFill>
                <a:srgbClr val="FFFFFF"/>
              </a:solidFill>
              <a:ea typeface="Segoe UI" pitchFamily="34" charset="0"/>
              <a:cs typeface="Segoe UI" pitchFamily="34" charset="0"/>
            </a:endParaRPr>
          </a:p>
        </p:txBody>
      </p:sp>
      <p:sp>
        <p:nvSpPr>
          <p:cNvPr id="11" name="Rectangle 10"/>
          <p:cNvSpPr/>
          <p:nvPr/>
        </p:nvSpPr>
        <p:spPr bwMode="auto">
          <a:xfrm>
            <a:off x="9418638" y="3952875"/>
            <a:ext cx="182880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Conclusions</a:t>
            </a:r>
          </a:p>
          <a:p>
            <a:pPr defTabSz="932472" fontAlgn="base">
              <a:lnSpc>
                <a:spcPct val="90000"/>
              </a:lnSpc>
              <a:spcBef>
                <a:spcPct val="0"/>
              </a:spcBef>
              <a:spcAft>
                <a:spcPts val="612"/>
              </a:spcAft>
            </a:pPr>
            <a:endParaRPr lang="en-US" dirty="0">
              <a:solidFill>
                <a:srgbClr val="FFFFFF"/>
              </a:solidFill>
              <a:ea typeface="Segoe UI" pitchFamily="34" charset="0"/>
              <a:cs typeface="Segoe UI" pitchFamily="34" charset="0"/>
            </a:endParaRPr>
          </a:p>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Q&amp;A</a:t>
            </a:r>
            <a:endParaRPr lang="en-US" dirty="0">
              <a:solidFill>
                <a:srgbClr val="FFFFFF"/>
              </a:solidFill>
              <a:ea typeface="Segoe UI" pitchFamily="34" charset="0"/>
              <a:cs typeface="Segoe UI" pitchFamily="34" charset="0"/>
            </a:endParaRPr>
          </a:p>
        </p:txBody>
      </p:sp>
      <p:sp>
        <p:nvSpPr>
          <p:cNvPr id="9" name="Rectangle 8"/>
          <p:cNvSpPr/>
          <p:nvPr/>
        </p:nvSpPr>
        <p:spPr bwMode="auto">
          <a:xfrm>
            <a:off x="7587854" y="2992438"/>
            <a:ext cx="1783080" cy="37036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solidFill>
                  <a:srgbClr val="FFFFFF"/>
                </a:solidFill>
                <a:ea typeface="Segoe UI" pitchFamily="34" charset="0"/>
                <a:cs typeface="Segoe UI" pitchFamily="34" charset="0"/>
              </a:rPr>
              <a:t>Backup &amp; restore</a:t>
            </a:r>
          </a:p>
        </p:txBody>
      </p:sp>
    </p:spTree>
    <p:extLst>
      <p:ext uri="{BB962C8B-B14F-4D97-AF65-F5344CB8AC3E}">
        <p14:creationId xmlns:p14="http://schemas.microsoft.com/office/powerpoint/2010/main" val="4085542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and Restore</a:t>
            </a:r>
            <a:endParaRPr lang="en-US" dirty="0"/>
          </a:p>
        </p:txBody>
      </p:sp>
      <p:sp>
        <p:nvSpPr>
          <p:cNvPr id="3" name="Text Placeholder 2"/>
          <p:cNvSpPr>
            <a:spLocks noGrp="1"/>
          </p:cNvSpPr>
          <p:nvPr>
            <p:ph type="body" sz="quarter" idx="10"/>
          </p:nvPr>
        </p:nvSpPr>
        <p:spPr/>
        <p:txBody>
          <a:bodyPr/>
          <a:lstStyle/>
          <a:p>
            <a:r>
              <a:rPr lang="en-US" dirty="0" smtClean="0"/>
              <a:t>Index designed for robust backup/restore</a:t>
            </a:r>
          </a:p>
          <a:p>
            <a:r>
              <a:rPr lang="en-US" dirty="0" smtClean="0"/>
              <a:t>Everything but the index is in the database</a:t>
            </a:r>
          </a:p>
          <a:p>
            <a:r>
              <a:rPr lang="en-US" dirty="0" smtClean="0"/>
              <a:t>“</a:t>
            </a:r>
            <a:r>
              <a:rPr lang="en-US" dirty="0"/>
              <a:t>Point in Time” </a:t>
            </a:r>
            <a:r>
              <a:rPr lang="en-US" dirty="0" smtClean="0"/>
              <a:t>backup</a:t>
            </a:r>
          </a:p>
          <a:p>
            <a:pPr lvl="1"/>
            <a:r>
              <a:rPr lang="en-US" dirty="0" smtClean="0"/>
              <a:t>No Query down time</a:t>
            </a:r>
          </a:p>
          <a:p>
            <a:r>
              <a:rPr lang="en-US" dirty="0" smtClean="0"/>
              <a:t>backup/restore can make disaster recovery easier</a:t>
            </a:r>
          </a:p>
          <a:p>
            <a:pPr lvl="1"/>
            <a:endParaRPr lang="en-US" dirty="0"/>
          </a:p>
        </p:txBody>
      </p:sp>
      <p:pic>
        <p:nvPicPr>
          <p:cNvPr id="4" name="Picture 3"/>
          <p:cNvPicPr>
            <a:picLocks noChangeAspect="1"/>
          </p:cNvPicPr>
          <p:nvPr/>
        </p:nvPicPr>
        <p:blipFill>
          <a:blip r:embed="rId3"/>
          <a:stretch>
            <a:fillRect/>
          </a:stretch>
        </p:blipFill>
        <p:spPr>
          <a:xfrm>
            <a:off x="2908300" y="4868847"/>
            <a:ext cx="6619875" cy="1638300"/>
          </a:xfrm>
          <a:prstGeom prst="rect">
            <a:avLst/>
          </a:prstGeom>
          <a:ln>
            <a:solidFill>
              <a:schemeClr val="bg2"/>
            </a:solidFill>
          </a:ln>
          <a:scene3d>
            <a:camera prst="orthographicFront"/>
            <a:lightRig rig="threePt" dir="t"/>
          </a:scene3d>
          <a:sp3d>
            <a:bevelT/>
          </a:sp3d>
        </p:spPr>
      </p:pic>
    </p:spTree>
    <p:extLst>
      <p:ext uri="{BB962C8B-B14F-4D97-AF65-F5344CB8AC3E}">
        <p14:creationId xmlns:p14="http://schemas.microsoft.com/office/powerpoint/2010/main" val="80057076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does the backup work?</a:t>
            </a:r>
            <a:endParaRPr lang="en-US" dirty="0"/>
          </a:p>
        </p:txBody>
      </p:sp>
      <p:sp>
        <p:nvSpPr>
          <p:cNvPr id="2" name="Text Placeholder 1"/>
          <p:cNvSpPr>
            <a:spLocks noGrp="1"/>
          </p:cNvSpPr>
          <p:nvPr>
            <p:ph type="body" sz="quarter" idx="10"/>
          </p:nvPr>
        </p:nvSpPr>
        <p:spPr>
          <a:xfrm>
            <a:off x="274638" y="1212850"/>
            <a:ext cx="11887200" cy="5478423"/>
          </a:xfrm>
        </p:spPr>
        <p:txBody>
          <a:bodyPr/>
          <a:lstStyle/>
          <a:p>
            <a:r>
              <a:rPr lang="en-US" dirty="0" smtClean="0"/>
              <a:t>Pause indexer cleanup jobs</a:t>
            </a:r>
          </a:p>
          <a:p>
            <a:pPr lvl="1"/>
            <a:r>
              <a:rPr lang="en-US" dirty="0" smtClean="0"/>
              <a:t>Master merge</a:t>
            </a:r>
          </a:p>
          <a:p>
            <a:pPr lvl="1"/>
            <a:r>
              <a:rPr lang="en-US" dirty="0" smtClean="0"/>
              <a:t>Shadow index cleanup</a:t>
            </a:r>
          </a:p>
          <a:p>
            <a:r>
              <a:rPr lang="en-US" dirty="0" smtClean="0"/>
              <a:t>Phase 1</a:t>
            </a:r>
          </a:p>
          <a:p>
            <a:pPr lvl="1"/>
            <a:r>
              <a:rPr lang="en-US" dirty="0" smtClean="0"/>
              <a:t>Copy Master Index</a:t>
            </a:r>
          </a:p>
          <a:p>
            <a:pPr lvl="1"/>
            <a:r>
              <a:rPr lang="en-US" dirty="0" smtClean="0"/>
              <a:t>Fully backup of the SQL databases for search</a:t>
            </a:r>
          </a:p>
          <a:p>
            <a:r>
              <a:rPr lang="en-US" dirty="0" smtClean="0"/>
              <a:t>Phase 2</a:t>
            </a:r>
          </a:p>
          <a:p>
            <a:pPr lvl="1"/>
            <a:r>
              <a:rPr lang="en-US" dirty="0" smtClean="0"/>
              <a:t>Pause crawling</a:t>
            </a:r>
          </a:p>
          <a:p>
            <a:pPr lvl="1"/>
            <a:r>
              <a:rPr lang="en-US" dirty="0" smtClean="0"/>
              <a:t>Incremental backup of SQL databases for search</a:t>
            </a:r>
          </a:p>
          <a:p>
            <a:pPr lvl="1"/>
            <a:r>
              <a:rPr lang="en-US" dirty="0" smtClean="0"/>
              <a:t>Copy all “Shadow” indices</a:t>
            </a:r>
          </a:p>
          <a:p>
            <a:r>
              <a:rPr lang="en-US" dirty="0" smtClean="0"/>
              <a:t>Resume</a:t>
            </a:r>
          </a:p>
          <a:p>
            <a:pPr lvl="1"/>
            <a:r>
              <a:rPr lang="en-US" dirty="0" smtClean="0"/>
              <a:t>Resume crawl + cleanup + master merges</a:t>
            </a:r>
          </a:p>
        </p:txBody>
      </p:sp>
      <p:pic>
        <p:nvPicPr>
          <p:cNvPr id="8" name="Picture 7"/>
          <p:cNvPicPr>
            <a:picLocks noChangeAspect="1"/>
          </p:cNvPicPr>
          <p:nvPr/>
        </p:nvPicPr>
        <p:blipFill>
          <a:blip r:embed="rId3"/>
          <a:stretch>
            <a:fillRect/>
          </a:stretch>
        </p:blipFill>
        <p:spPr>
          <a:xfrm>
            <a:off x="6764416" y="2364731"/>
            <a:ext cx="5672059" cy="3174660"/>
          </a:xfrm>
          <a:prstGeom prst="rect">
            <a:avLst/>
          </a:prstGeom>
          <a:ln>
            <a:solidFill>
              <a:schemeClr val="bg2"/>
            </a:solidFill>
          </a:ln>
          <a:scene3d>
            <a:camera prst="orthographicFront"/>
            <a:lightRig rig="threePt" dir="t"/>
          </a:scene3d>
          <a:sp3d>
            <a:bevelT/>
          </a:sp3d>
        </p:spPr>
      </p:pic>
    </p:spTree>
    <p:extLst>
      <p:ext uri="{BB962C8B-B14F-4D97-AF65-F5344CB8AC3E}">
        <p14:creationId xmlns:p14="http://schemas.microsoft.com/office/powerpoint/2010/main" val="384528686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Restore of the Search Service Application</a:t>
            </a:r>
            <a:endParaRPr lang="en-US" dirty="0"/>
          </a:p>
        </p:txBody>
      </p:sp>
      <p:sp>
        <p:nvSpPr>
          <p:cNvPr id="2" name="Text Placeholder 1"/>
          <p:cNvSpPr>
            <a:spLocks noGrp="1"/>
          </p:cNvSpPr>
          <p:nvPr>
            <p:ph type="body" sz="quarter" idx="10"/>
          </p:nvPr>
        </p:nvSpPr>
        <p:spPr>
          <a:xfrm>
            <a:off x="274638" y="1212850"/>
            <a:ext cx="11887200" cy="5473700"/>
          </a:xfrm>
        </p:spPr>
        <p:txBody>
          <a:bodyPr>
            <a:normAutofit/>
          </a:bodyPr>
          <a:lstStyle/>
          <a:p>
            <a:r>
              <a:rPr lang="en-US" dirty="0"/>
              <a:t>Restore the whole farm from a backup</a:t>
            </a:r>
          </a:p>
          <a:p>
            <a:r>
              <a:rPr lang="en-US" dirty="0"/>
              <a:t>Restore only the </a:t>
            </a:r>
            <a:r>
              <a:rPr lang="en-US" dirty="0" smtClean="0"/>
              <a:t>SSA</a:t>
            </a:r>
          </a:p>
          <a:p>
            <a:pPr lvl="1"/>
            <a:r>
              <a:rPr lang="en-US" dirty="0" smtClean="0"/>
              <a:t>Entire topology must be restored</a:t>
            </a:r>
          </a:p>
          <a:p>
            <a:pPr lvl="1"/>
            <a:r>
              <a:rPr lang="en-US" dirty="0" smtClean="0"/>
              <a:t>Can replace existing topology</a:t>
            </a:r>
            <a:endParaRPr lang="en-US" dirty="0"/>
          </a:p>
          <a:p>
            <a:r>
              <a:rPr lang="en-US" dirty="0" smtClean="0"/>
              <a:t>Only a single node failure?</a:t>
            </a:r>
          </a:p>
          <a:p>
            <a:pPr lvl="1"/>
            <a:r>
              <a:rPr lang="en-US" dirty="0"/>
              <a:t>Add a new node to the farm</a:t>
            </a:r>
            <a:br>
              <a:rPr lang="en-US" dirty="0"/>
            </a:br>
            <a:r>
              <a:rPr lang="en-US" dirty="0"/>
              <a:t>Add </a:t>
            </a:r>
            <a:r>
              <a:rPr lang="en-US" dirty="0" smtClean="0"/>
              <a:t>the missing SSA components to </a:t>
            </a:r>
            <a:r>
              <a:rPr lang="en-US" dirty="0"/>
              <a:t>that </a:t>
            </a:r>
            <a:r>
              <a:rPr lang="en-US" dirty="0" smtClean="0"/>
              <a:t>node via the topology </a:t>
            </a:r>
            <a:r>
              <a:rPr lang="en-US" dirty="0" err="1" smtClean="0"/>
              <a:t>CMDlets</a:t>
            </a:r>
            <a:r>
              <a:rPr lang="en-US" dirty="0"/>
              <a:t/>
            </a:r>
            <a:br>
              <a:rPr lang="en-US" dirty="0"/>
            </a:br>
            <a:r>
              <a:rPr lang="en-US" dirty="0"/>
              <a:t>Remove the </a:t>
            </a:r>
            <a:r>
              <a:rPr lang="en-US" dirty="0" smtClean="0"/>
              <a:t>components of the </a:t>
            </a:r>
            <a:r>
              <a:rPr lang="en-US" dirty="0"/>
              <a:t>dead </a:t>
            </a:r>
            <a:r>
              <a:rPr lang="en-US" dirty="0" smtClean="0"/>
              <a:t>node from the topology</a:t>
            </a:r>
            <a:r>
              <a:rPr lang="en-US" dirty="0"/>
              <a:t/>
            </a:r>
            <a:br>
              <a:rPr lang="en-US" dirty="0"/>
            </a:br>
            <a:endParaRPr lang="en-US" dirty="0">
              <a:solidFill>
                <a:schemeClr val="tx1"/>
              </a:solidFill>
            </a:endParaRPr>
          </a:p>
        </p:txBody>
      </p:sp>
    </p:spTree>
    <p:extLst>
      <p:ext uri="{BB962C8B-B14F-4D97-AF65-F5344CB8AC3E}">
        <p14:creationId xmlns:p14="http://schemas.microsoft.com/office/powerpoint/2010/main" val="101534583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723063" y="2117477"/>
            <a:ext cx="5279041" cy="3612481"/>
          </a:xfrm>
          <a:prstGeom prst="rect">
            <a:avLst/>
          </a:prstGeom>
        </p:spPr>
      </p:pic>
      <p:pic>
        <p:nvPicPr>
          <p:cNvPr id="5" name="Picture 4"/>
          <p:cNvPicPr>
            <a:picLocks noChangeAspect="1"/>
          </p:cNvPicPr>
          <p:nvPr/>
        </p:nvPicPr>
        <p:blipFill>
          <a:blip r:embed="rId3"/>
          <a:stretch>
            <a:fillRect/>
          </a:stretch>
        </p:blipFill>
        <p:spPr>
          <a:xfrm>
            <a:off x="246348" y="2117476"/>
            <a:ext cx="5279041" cy="3612481"/>
          </a:xfrm>
          <a:prstGeom prst="rect">
            <a:avLst/>
          </a:prstGeom>
        </p:spPr>
      </p:pic>
      <p:sp>
        <p:nvSpPr>
          <p:cNvPr id="3" name="Title 2"/>
          <p:cNvSpPr>
            <a:spLocks noGrp="1"/>
          </p:cNvSpPr>
          <p:nvPr>
            <p:ph type="title"/>
          </p:nvPr>
        </p:nvSpPr>
        <p:spPr/>
        <p:txBody>
          <a:bodyPr/>
          <a:lstStyle/>
          <a:p>
            <a:r>
              <a:rPr lang="en-US" dirty="0" smtClean="0"/>
              <a:t>Backing up a production environment</a:t>
            </a:r>
            <a:endParaRPr lang="en-US" dirty="0"/>
          </a:p>
        </p:txBody>
      </p:sp>
      <p:sp>
        <p:nvSpPr>
          <p:cNvPr id="10" name="Text Placeholder 9"/>
          <p:cNvSpPr>
            <a:spLocks noGrp="1"/>
          </p:cNvSpPr>
          <p:nvPr>
            <p:ph type="body" sz="quarter" idx="10"/>
          </p:nvPr>
        </p:nvSpPr>
        <p:spPr>
          <a:xfrm>
            <a:off x="274638" y="1212850"/>
            <a:ext cx="11887200" cy="738664"/>
          </a:xfrm>
        </p:spPr>
        <p:txBody>
          <a:bodyPr/>
          <a:lstStyle/>
          <a:p>
            <a:r>
              <a:rPr lang="en-US" dirty="0" smtClean="0"/>
              <a:t>Small fault tolerant production farm</a:t>
            </a:r>
            <a:endParaRPr lang="en-US" dirty="0"/>
          </a:p>
        </p:txBody>
      </p:sp>
      <p:pic>
        <p:nvPicPr>
          <p:cNvPr id="2" name="Picture 1"/>
          <p:cNvPicPr>
            <a:picLocks noChangeAspect="1"/>
          </p:cNvPicPr>
          <p:nvPr/>
        </p:nvPicPr>
        <p:blipFill>
          <a:blip r:embed="rId4"/>
          <a:stretch>
            <a:fillRect/>
          </a:stretch>
        </p:blipFill>
        <p:spPr>
          <a:xfrm>
            <a:off x="5695732" y="3222945"/>
            <a:ext cx="863175" cy="1078650"/>
          </a:xfrm>
          <a:prstGeom prst="rect">
            <a:avLst/>
          </a:prstGeom>
        </p:spPr>
      </p:pic>
    </p:spTree>
    <p:extLst>
      <p:ext uri="{BB962C8B-B14F-4D97-AF65-F5344CB8AC3E}">
        <p14:creationId xmlns:p14="http://schemas.microsoft.com/office/powerpoint/2010/main" val="56788859"/>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Restoring a 4 node farm to a 2 node farm</a:t>
            </a:r>
            <a:endParaRPr lang="en-US" dirty="0"/>
          </a:p>
        </p:txBody>
      </p:sp>
      <p:sp>
        <p:nvSpPr>
          <p:cNvPr id="9" name="Text Placeholder 8"/>
          <p:cNvSpPr>
            <a:spLocks noGrp="1"/>
          </p:cNvSpPr>
          <p:nvPr>
            <p:ph type="body" sz="quarter" idx="10"/>
          </p:nvPr>
        </p:nvSpPr>
        <p:spPr>
          <a:xfrm>
            <a:off x="274638" y="1212850"/>
            <a:ext cx="11887200" cy="738664"/>
          </a:xfrm>
        </p:spPr>
        <p:txBody>
          <a:bodyPr/>
          <a:lstStyle/>
          <a:p>
            <a:endParaRPr lang="en-US" dirty="0"/>
          </a:p>
        </p:txBody>
      </p:sp>
      <p:pic>
        <p:nvPicPr>
          <p:cNvPr id="4" name="Picture 3"/>
          <p:cNvPicPr>
            <a:picLocks noChangeAspect="1"/>
          </p:cNvPicPr>
          <p:nvPr/>
        </p:nvPicPr>
        <p:blipFill>
          <a:blip r:embed="rId3"/>
          <a:stretch>
            <a:fillRect/>
          </a:stretch>
        </p:blipFill>
        <p:spPr>
          <a:xfrm>
            <a:off x="274639" y="2117476"/>
            <a:ext cx="7386523" cy="3612481"/>
          </a:xfrm>
          <a:prstGeom prst="rect">
            <a:avLst/>
          </a:prstGeom>
        </p:spPr>
      </p:pic>
    </p:spTree>
    <p:extLst>
      <p:ext uri="{BB962C8B-B14F-4D97-AF65-F5344CB8AC3E}">
        <p14:creationId xmlns:p14="http://schemas.microsoft.com/office/powerpoint/2010/main" val="808669767"/>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Removing redundant components</a:t>
            </a:r>
            <a:endParaRPr lang="en-US" dirty="0"/>
          </a:p>
        </p:txBody>
      </p:sp>
      <p:sp>
        <p:nvSpPr>
          <p:cNvPr id="14" name="Text Placeholder 13"/>
          <p:cNvSpPr>
            <a:spLocks noGrp="1"/>
          </p:cNvSpPr>
          <p:nvPr>
            <p:ph type="body" sz="quarter" idx="10"/>
          </p:nvPr>
        </p:nvSpPr>
        <p:spPr>
          <a:xfrm>
            <a:off x="274638" y="1212850"/>
            <a:ext cx="11887200" cy="738664"/>
          </a:xfrm>
        </p:spPr>
        <p:txBody>
          <a:bodyPr/>
          <a:lstStyle/>
          <a:p>
            <a:r>
              <a:rPr lang="en-US" smtClean="0"/>
              <a:t>QA</a:t>
            </a:r>
            <a:endParaRPr lang="en-US" dirty="0"/>
          </a:p>
        </p:txBody>
      </p:sp>
      <p:pic>
        <p:nvPicPr>
          <p:cNvPr id="11" name="Picture 10"/>
          <p:cNvPicPr>
            <a:picLocks noChangeAspect="1"/>
          </p:cNvPicPr>
          <p:nvPr/>
        </p:nvPicPr>
        <p:blipFill>
          <a:blip r:embed="rId3"/>
          <a:stretch>
            <a:fillRect/>
          </a:stretch>
        </p:blipFill>
        <p:spPr>
          <a:xfrm>
            <a:off x="294591" y="2117476"/>
            <a:ext cx="3840438" cy="3578438"/>
          </a:xfrm>
          <a:prstGeom prst="rect">
            <a:avLst/>
          </a:prstGeom>
        </p:spPr>
      </p:pic>
    </p:spTree>
    <p:extLst>
      <p:ext uri="{BB962C8B-B14F-4D97-AF65-F5344CB8AC3E}">
        <p14:creationId xmlns:p14="http://schemas.microsoft.com/office/powerpoint/2010/main" val="424156638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SharePoint 2013 search?</a:t>
            </a:r>
            <a:endParaRPr lang="en-US" dirty="0"/>
          </a:p>
        </p:txBody>
      </p:sp>
      <p:graphicFrame>
        <p:nvGraphicFramePr>
          <p:cNvPr id="4" name="Diagram 3"/>
          <p:cNvGraphicFramePr/>
          <p:nvPr>
            <p:extLst/>
          </p:nvPr>
        </p:nvGraphicFramePr>
        <p:xfrm>
          <a:off x="-1338517" y="1161329"/>
          <a:ext cx="8287648" cy="5525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Placeholder 2"/>
          <p:cNvSpPr txBox="1">
            <a:spLocks/>
          </p:cNvSpPr>
          <p:nvPr/>
        </p:nvSpPr>
        <p:spPr>
          <a:xfrm>
            <a:off x="9026559" y="1986878"/>
            <a:ext cx="4084812" cy="259298"/>
          </a:xfrm>
          <a:prstGeom prst="rect">
            <a:avLst/>
          </a:prstGeom>
        </p:spPr>
        <p:txBody>
          <a:bodyPr vert="horz" wrap="square" lIns="0" tIns="0" rIns="0" bIns="0" rtlCol="0">
            <a:spAutoFit/>
          </a:bodyPr>
          <a:lstStyle>
            <a:lvl1pPr marL="346075" indent="-346075" algn="l" defTabSz="914363"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48"/>
              </a:spcBef>
              <a:buFont typeface="Arial" pitchFamily="34" charset="0"/>
              <a:buNone/>
            </a:pPr>
            <a:endParaRPr lang="en-US" sz="1836" dirty="0">
              <a:solidFill>
                <a:srgbClr val="BA141A">
                  <a:alpha val="99000"/>
                </a:srgbClr>
              </a:solidFill>
            </a:endParaRPr>
          </a:p>
        </p:txBody>
      </p:sp>
      <p:grpSp>
        <p:nvGrpSpPr>
          <p:cNvPr id="11" name="Group 10"/>
          <p:cNvGrpSpPr/>
          <p:nvPr/>
        </p:nvGrpSpPr>
        <p:grpSpPr>
          <a:xfrm>
            <a:off x="6057403" y="1184441"/>
            <a:ext cx="5845505" cy="5305287"/>
            <a:chOff x="3713364" y="2400565"/>
            <a:chExt cx="3276207" cy="3230206"/>
          </a:xfrm>
        </p:grpSpPr>
        <p:pic>
          <p:nvPicPr>
            <p:cNvPr id="12" name="Picture 11"/>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3713364" y="2400565"/>
              <a:ext cx="2753149" cy="2073900"/>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Lst>
          </p:spPr>
        </p:pic>
        <p:pic>
          <p:nvPicPr>
            <p:cNvPr id="13" name="Picture 1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796888" y="3437516"/>
              <a:ext cx="2192683" cy="2193255"/>
            </a:xfrm>
            <a:prstGeom prst="rect">
              <a:avLst/>
            </a:prstGeom>
            <a:ln>
              <a:solidFill>
                <a:schemeClr val="bg1">
                  <a:lumMod val="75000"/>
                </a:schemeClr>
              </a:solidFill>
            </a:ln>
            <a:effectLst>
              <a:outerShdw blurRad="50800" dist="38100" dir="2700000" algn="tl" rotWithShape="0">
                <a:prstClr val="black">
                  <a:alpha val="25000"/>
                </a:prstClr>
              </a:outerShdw>
            </a:effectLst>
          </p:spPr>
        </p:pic>
      </p:grpSp>
    </p:spTree>
    <p:extLst>
      <p:ext uri="{BB962C8B-B14F-4D97-AF65-F5344CB8AC3E}">
        <p14:creationId xmlns:p14="http://schemas.microsoft.com/office/powerpoint/2010/main" val="1108046369"/>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74639" y="2090463"/>
            <a:ext cx="5320227" cy="3617764"/>
          </a:xfrm>
          <a:prstGeom prst="rect">
            <a:avLst/>
          </a:prstGeom>
        </p:spPr>
      </p:pic>
      <p:sp>
        <p:nvSpPr>
          <p:cNvPr id="2" name="Title 1"/>
          <p:cNvSpPr>
            <a:spLocks noGrp="1"/>
          </p:cNvSpPr>
          <p:nvPr>
            <p:ph type="title"/>
          </p:nvPr>
        </p:nvSpPr>
        <p:spPr/>
        <p:txBody>
          <a:bodyPr/>
          <a:lstStyle/>
          <a:p>
            <a:r>
              <a:rPr lang="en-US" dirty="0" smtClean="0"/>
              <a:t>Move from QA to production</a:t>
            </a:r>
            <a:endParaRPr lang="en-US" dirty="0"/>
          </a:p>
        </p:txBody>
      </p:sp>
      <p:pic>
        <p:nvPicPr>
          <p:cNvPr id="5" name="Picture 4"/>
          <p:cNvPicPr>
            <a:picLocks noChangeAspect="1"/>
          </p:cNvPicPr>
          <p:nvPr/>
        </p:nvPicPr>
        <p:blipFill>
          <a:blip r:embed="rId4"/>
          <a:stretch>
            <a:fillRect/>
          </a:stretch>
        </p:blipFill>
        <p:spPr>
          <a:xfrm>
            <a:off x="5852481" y="3260382"/>
            <a:ext cx="861339" cy="1078650"/>
          </a:xfrm>
          <a:prstGeom prst="rect">
            <a:avLst/>
          </a:prstGeom>
        </p:spPr>
      </p:pic>
      <p:pic>
        <p:nvPicPr>
          <p:cNvPr id="6" name="Picture 5"/>
          <p:cNvPicPr>
            <a:picLocks noChangeAspect="1"/>
          </p:cNvPicPr>
          <p:nvPr/>
        </p:nvPicPr>
        <p:blipFill>
          <a:blip r:embed="rId5"/>
          <a:stretch>
            <a:fillRect/>
          </a:stretch>
        </p:blipFill>
        <p:spPr>
          <a:xfrm>
            <a:off x="6858310" y="2090463"/>
            <a:ext cx="5050880" cy="3617764"/>
          </a:xfrm>
          <a:prstGeom prst="rect">
            <a:avLst/>
          </a:prstGeom>
        </p:spPr>
      </p:pic>
    </p:spTree>
    <p:extLst>
      <p:ext uri="{BB962C8B-B14F-4D97-AF65-F5344CB8AC3E}">
        <p14:creationId xmlns:p14="http://schemas.microsoft.com/office/powerpoint/2010/main" val="2192230476"/>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858310" y="2090463"/>
            <a:ext cx="5050880" cy="3601335"/>
          </a:xfrm>
          <a:prstGeom prst="rect">
            <a:avLst/>
          </a:prstGeom>
        </p:spPr>
      </p:pic>
      <p:pic>
        <p:nvPicPr>
          <p:cNvPr id="3" name="Picture 2"/>
          <p:cNvPicPr>
            <a:picLocks noChangeAspect="1"/>
          </p:cNvPicPr>
          <p:nvPr/>
        </p:nvPicPr>
        <p:blipFill>
          <a:blip r:embed="rId4"/>
          <a:stretch>
            <a:fillRect/>
          </a:stretch>
        </p:blipFill>
        <p:spPr>
          <a:xfrm>
            <a:off x="274639" y="2090463"/>
            <a:ext cx="5320227" cy="3617764"/>
          </a:xfrm>
          <a:prstGeom prst="rect">
            <a:avLst/>
          </a:prstGeom>
        </p:spPr>
      </p:pic>
      <p:sp>
        <p:nvSpPr>
          <p:cNvPr id="2" name="Title 1"/>
          <p:cNvSpPr>
            <a:spLocks noGrp="1"/>
          </p:cNvSpPr>
          <p:nvPr>
            <p:ph type="title"/>
          </p:nvPr>
        </p:nvSpPr>
        <p:spPr/>
        <p:txBody>
          <a:bodyPr/>
          <a:lstStyle/>
          <a:p>
            <a:r>
              <a:rPr lang="en-US" dirty="0" smtClean="0"/>
              <a:t>Move from QA to production</a:t>
            </a:r>
            <a:endParaRPr lang="en-US" dirty="0"/>
          </a:p>
        </p:txBody>
      </p:sp>
      <p:pic>
        <p:nvPicPr>
          <p:cNvPr id="5" name="Picture 4"/>
          <p:cNvPicPr>
            <a:picLocks noChangeAspect="1"/>
          </p:cNvPicPr>
          <p:nvPr/>
        </p:nvPicPr>
        <p:blipFill>
          <a:blip r:embed="rId5"/>
          <a:stretch>
            <a:fillRect/>
          </a:stretch>
        </p:blipFill>
        <p:spPr>
          <a:xfrm>
            <a:off x="5852481" y="3260382"/>
            <a:ext cx="861339" cy="1078650"/>
          </a:xfrm>
          <a:prstGeom prst="rect">
            <a:avLst/>
          </a:prstGeom>
        </p:spPr>
      </p:pic>
    </p:spTree>
    <p:extLst>
      <p:ext uri="{BB962C8B-B14F-4D97-AF65-F5344CB8AC3E}">
        <p14:creationId xmlns:p14="http://schemas.microsoft.com/office/powerpoint/2010/main" val="1368799862"/>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46348" y="2117476"/>
            <a:ext cx="5279041" cy="3612481"/>
          </a:xfrm>
          <a:prstGeom prst="rect">
            <a:avLst/>
          </a:prstGeom>
        </p:spPr>
      </p:pic>
      <p:sp>
        <p:nvSpPr>
          <p:cNvPr id="3" name="Title 2"/>
          <p:cNvSpPr>
            <a:spLocks noGrp="1"/>
          </p:cNvSpPr>
          <p:nvPr>
            <p:ph type="title"/>
          </p:nvPr>
        </p:nvSpPr>
        <p:spPr/>
        <p:txBody>
          <a:bodyPr/>
          <a:lstStyle/>
          <a:p>
            <a:r>
              <a:rPr lang="en-US" dirty="0" smtClean="0"/>
              <a:t>Backing up a production environment</a:t>
            </a:r>
            <a:endParaRPr lang="en-US" dirty="0"/>
          </a:p>
        </p:txBody>
      </p:sp>
      <p:pic>
        <p:nvPicPr>
          <p:cNvPr id="2" name="Picture 1"/>
          <p:cNvPicPr>
            <a:picLocks noChangeAspect="1"/>
          </p:cNvPicPr>
          <p:nvPr/>
        </p:nvPicPr>
        <p:blipFill>
          <a:blip r:embed="rId4"/>
          <a:stretch>
            <a:fillRect/>
          </a:stretch>
        </p:blipFill>
        <p:spPr>
          <a:xfrm>
            <a:off x="5852481" y="3222945"/>
            <a:ext cx="863175" cy="1078650"/>
          </a:xfrm>
          <a:prstGeom prst="rect">
            <a:avLst/>
          </a:prstGeom>
        </p:spPr>
      </p:pic>
      <p:pic>
        <p:nvPicPr>
          <p:cNvPr id="8" name="Picture 7"/>
          <p:cNvPicPr>
            <a:picLocks noChangeAspect="1"/>
          </p:cNvPicPr>
          <p:nvPr/>
        </p:nvPicPr>
        <p:blipFill>
          <a:blip r:embed="rId5"/>
          <a:stretch>
            <a:fillRect/>
          </a:stretch>
        </p:blipFill>
        <p:spPr>
          <a:xfrm>
            <a:off x="6858310" y="2090463"/>
            <a:ext cx="5040260" cy="3601335"/>
          </a:xfrm>
          <a:prstGeom prst="rect">
            <a:avLst/>
          </a:prstGeom>
        </p:spPr>
      </p:pic>
    </p:spTree>
    <p:extLst>
      <p:ext uri="{BB962C8B-B14F-4D97-AF65-F5344CB8AC3E}">
        <p14:creationId xmlns:p14="http://schemas.microsoft.com/office/powerpoint/2010/main" val="1912292852"/>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Disaster Recovery made </a:t>
            </a:r>
            <a:r>
              <a:rPr lang="en-US" strike="sngStrike" dirty="0" smtClean="0"/>
              <a:t>easy</a:t>
            </a:r>
            <a:r>
              <a:rPr lang="en-US" dirty="0" smtClean="0"/>
              <a:t> easier</a:t>
            </a:r>
            <a:endParaRPr lang="en-US" dirty="0"/>
          </a:p>
        </p:txBody>
      </p:sp>
      <p:sp>
        <p:nvSpPr>
          <p:cNvPr id="3" name="Text Placeholder 2"/>
          <p:cNvSpPr>
            <a:spLocks noGrp="1"/>
          </p:cNvSpPr>
          <p:nvPr>
            <p:ph type="body" sz="quarter" idx="10"/>
          </p:nvPr>
        </p:nvSpPr>
        <p:spPr>
          <a:xfrm>
            <a:off x="274638" y="1212850"/>
            <a:ext cx="11887200" cy="3108543"/>
          </a:xfrm>
        </p:spPr>
        <p:txBody>
          <a:bodyPr/>
          <a:lstStyle/>
          <a:p>
            <a:r>
              <a:rPr lang="en-US" dirty="0" smtClean="0"/>
              <a:t>Primary and DR should be as similar as possible</a:t>
            </a:r>
          </a:p>
          <a:p>
            <a:pPr lvl="1"/>
            <a:r>
              <a:rPr lang="en-US" dirty="0" smtClean="0"/>
              <a:t>Farm layout</a:t>
            </a:r>
          </a:p>
          <a:p>
            <a:pPr lvl="1"/>
            <a:r>
              <a:rPr lang="en-US" dirty="0" smtClean="0"/>
              <a:t>hostnames</a:t>
            </a:r>
          </a:p>
          <a:p>
            <a:pPr lvl="1"/>
            <a:r>
              <a:rPr lang="en-US" dirty="0" smtClean="0"/>
              <a:t>database version</a:t>
            </a:r>
          </a:p>
          <a:p>
            <a:pPr lvl="1"/>
            <a:r>
              <a:rPr lang="en-US" dirty="0" smtClean="0"/>
              <a:t>Directory locations</a:t>
            </a:r>
          </a:p>
          <a:p>
            <a:r>
              <a:rPr lang="en-US" dirty="0" smtClean="0"/>
              <a:t>Test your recovery procedures</a:t>
            </a:r>
          </a:p>
          <a:p>
            <a:pPr lvl="1"/>
            <a:r>
              <a:rPr lang="en-US" dirty="0" smtClean="0"/>
              <a:t>don’t wait for a failure</a:t>
            </a:r>
          </a:p>
        </p:txBody>
      </p:sp>
    </p:spTree>
    <p:extLst>
      <p:ext uri="{BB962C8B-B14F-4D97-AF65-F5344CB8AC3E}">
        <p14:creationId xmlns:p14="http://schemas.microsoft.com/office/powerpoint/2010/main" val="361632761"/>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Disaster recovery demo</a:t>
            </a:r>
            <a:endParaRPr lang="en-US" dirty="0"/>
          </a:p>
        </p:txBody>
      </p:sp>
      <p:sp>
        <p:nvSpPr>
          <p:cNvPr id="4" name="Text Placeholder 3"/>
          <p:cNvSpPr>
            <a:spLocks noGrp="1"/>
          </p:cNvSpPr>
          <p:nvPr>
            <p:ph type="body" sz="quarter" idx="12"/>
          </p:nvPr>
        </p:nvSpPr>
        <p:spPr/>
        <p:txBody>
          <a:bodyPr/>
          <a:lstStyle/>
          <a:p>
            <a:r>
              <a:rPr lang="en-US" dirty="0" smtClean="0"/>
              <a:t>Restoring a 6,000,000 document search farm</a:t>
            </a:r>
            <a:endParaRPr lang="en-US" dirty="0"/>
          </a:p>
        </p:txBody>
      </p:sp>
    </p:spTree>
    <p:extLst>
      <p:ext uri="{BB962C8B-B14F-4D97-AF65-F5344CB8AC3E}">
        <p14:creationId xmlns:p14="http://schemas.microsoft.com/office/powerpoint/2010/main" val="4291459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Agenda</a:t>
            </a:r>
            <a:endParaRPr lang="en-US" dirty="0"/>
          </a:p>
        </p:txBody>
      </p:sp>
      <p:sp>
        <p:nvSpPr>
          <p:cNvPr id="22" name="Rectangle 21"/>
          <p:cNvSpPr/>
          <p:nvPr/>
        </p:nvSpPr>
        <p:spPr bwMode="auto">
          <a:xfrm>
            <a:off x="268686" y="3952875"/>
            <a:ext cx="1783080" cy="274478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Introduction</a:t>
            </a:r>
            <a:endParaRPr lang="en-US" dirty="0">
              <a:solidFill>
                <a:srgbClr val="FFFFFF"/>
              </a:solidFill>
              <a:ea typeface="Segoe UI" pitchFamily="34" charset="0"/>
              <a:cs typeface="Segoe UI" pitchFamily="34" charset="0"/>
            </a:endParaRPr>
          </a:p>
        </p:txBody>
      </p:sp>
      <p:sp>
        <p:nvSpPr>
          <p:cNvPr id="27" name="Rectangle 26"/>
          <p:cNvSpPr/>
          <p:nvPr/>
        </p:nvSpPr>
        <p:spPr bwMode="auto">
          <a:xfrm>
            <a:off x="2098478" y="3954463"/>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Search component basics</a:t>
            </a:r>
            <a:endParaRPr lang="en-US" dirty="0">
              <a:solidFill>
                <a:srgbClr val="FFFFFF"/>
              </a:solidFill>
              <a:ea typeface="Segoe UI" pitchFamily="34" charset="0"/>
              <a:cs typeface="Segoe UI" pitchFamily="34" charset="0"/>
            </a:endParaRPr>
          </a:p>
        </p:txBody>
      </p:sp>
      <p:sp>
        <p:nvSpPr>
          <p:cNvPr id="28" name="Rectangle 27"/>
          <p:cNvSpPr/>
          <p:nvPr/>
        </p:nvSpPr>
        <p:spPr bwMode="auto">
          <a:xfrm>
            <a:off x="5758062" y="3952875"/>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Fault tolerance</a:t>
            </a:r>
            <a:endParaRPr lang="en-US" dirty="0">
              <a:solidFill>
                <a:srgbClr val="FFFFFF"/>
              </a:solidFill>
              <a:ea typeface="Segoe UI" pitchFamily="34" charset="0"/>
              <a:cs typeface="Segoe UI" pitchFamily="34" charset="0"/>
            </a:endParaRPr>
          </a:p>
        </p:txBody>
      </p:sp>
      <p:sp>
        <p:nvSpPr>
          <p:cNvPr id="29" name="Rectangle 28"/>
          <p:cNvSpPr/>
          <p:nvPr/>
        </p:nvSpPr>
        <p:spPr bwMode="auto">
          <a:xfrm>
            <a:off x="3928270" y="3954463"/>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Farm topologies</a:t>
            </a:r>
            <a:endParaRPr lang="en-US" dirty="0">
              <a:solidFill>
                <a:srgbClr val="FFFFFF"/>
              </a:solidFill>
              <a:ea typeface="Segoe UI" pitchFamily="34" charset="0"/>
              <a:cs typeface="Segoe UI" pitchFamily="34" charset="0"/>
            </a:endParaRPr>
          </a:p>
        </p:txBody>
      </p:sp>
      <p:sp>
        <p:nvSpPr>
          <p:cNvPr id="11" name="Rectangle 10"/>
          <p:cNvSpPr/>
          <p:nvPr/>
        </p:nvSpPr>
        <p:spPr bwMode="auto">
          <a:xfrm>
            <a:off x="9418638" y="2992438"/>
            <a:ext cx="1828800" cy="37036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Conclusions</a:t>
            </a:r>
          </a:p>
          <a:p>
            <a:pPr defTabSz="932472" fontAlgn="base">
              <a:lnSpc>
                <a:spcPct val="90000"/>
              </a:lnSpc>
              <a:spcBef>
                <a:spcPct val="0"/>
              </a:spcBef>
              <a:spcAft>
                <a:spcPts val="612"/>
              </a:spcAft>
            </a:pPr>
            <a:endParaRPr lang="en-US" dirty="0">
              <a:solidFill>
                <a:srgbClr val="FFFFFF"/>
              </a:solidFill>
              <a:ea typeface="Segoe UI" pitchFamily="34" charset="0"/>
              <a:cs typeface="Segoe UI" pitchFamily="34" charset="0"/>
            </a:endParaRPr>
          </a:p>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Q&amp;A</a:t>
            </a:r>
            <a:endParaRPr lang="en-US" dirty="0">
              <a:solidFill>
                <a:srgbClr val="FFFFFF"/>
              </a:solidFill>
              <a:ea typeface="Segoe UI" pitchFamily="34" charset="0"/>
              <a:cs typeface="Segoe UI" pitchFamily="34" charset="0"/>
            </a:endParaRPr>
          </a:p>
        </p:txBody>
      </p:sp>
      <p:sp>
        <p:nvSpPr>
          <p:cNvPr id="9" name="Rectangle 8"/>
          <p:cNvSpPr/>
          <p:nvPr/>
        </p:nvSpPr>
        <p:spPr bwMode="auto">
          <a:xfrm>
            <a:off x="7587854" y="3952875"/>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solidFill>
                  <a:srgbClr val="FFFFFF"/>
                </a:solidFill>
                <a:ea typeface="Segoe UI" pitchFamily="34" charset="0"/>
                <a:cs typeface="Segoe UI" pitchFamily="34" charset="0"/>
              </a:rPr>
              <a:t>Backup &amp; restore</a:t>
            </a:r>
          </a:p>
        </p:txBody>
      </p:sp>
    </p:spTree>
    <p:extLst>
      <p:ext uri="{BB962C8B-B14F-4D97-AF65-F5344CB8AC3E}">
        <p14:creationId xmlns:p14="http://schemas.microsoft.com/office/powerpoint/2010/main" val="57220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Recap…</a:t>
            </a:r>
            <a:endParaRPr lang="en-US" dirty="0"/>
          </a:p>
        </p:txBody>
      </p:sp>
      <p:sp>
        <p:nvSpPr>
          <p:cNvPr id="2" name="Text Placeholder 1"/>
          <p:cNvSpPr>
            <a:spLocks noGrp="1"/>
          </p:cNvSpPr>
          <p:nvPr>
            <p:ph type="body" sz="quarter" idx="10"/>
          </p:nvPr>
        </p:nvSpPr>
        <p:spPr>
          <a:xfrm>
            <a:off x="274638" y="1212850"/>
            <a:ext cx="7315200" cy="5473700"/>
          </a:xfrm>
        </p:spPr>
        <p:txBody>
          <a:bodyPr>
            <a:normAutofit fontScale="92500" lnSpcReduction="10000"/>
          </a:bodyPr>
          <a:lstStyle/>
          <a:p>
            <a:r>
              <a:rPr lang="en-US" dirty="0"/>
              <a:t>…understand SharePoint search components</a:t>
            </a:r>
          </a:p>
          <a:p>
            <a:endParaRPr lang="en-US" dirty="0"/>
          </a:p>
          <a:p>
            <a:r>
              <a:rPr lang="en-US" dirty="0"/>
              <a:t>…perform capacity planning</a:t>
            </a:r>
          </a:p>
          <a:p>
            <a:endParaRPr lang="en-US" dirty="0"/>
          </a:p>
          <a:p>
            <a:r>
              <a:rPr lang="en-US" dirty="0"/>
              <a:t>…plan for high availability and fault tolerance</a:t>
            </a:r>
          </a:p>
          <a:p>
            <a:endParaRPr lang="en-US" dirty="0"/>
          </a:p>
          <a:p>
            <a:r>
              <a:rPr lang="en-US" dirty="0"/>
              <a:t>…utilize backup and restore for deployment </a:t>
            </a:r>
            <a:r>
              <a:rPr lang="en-US" dirty="0" smtClean="0"/>
              <a:t>staging</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8529" y="754092"/>
            <a:ext cx="1803703" cy="5475288"/>
          </a:xfrm>
          <a:prstGeom prst="rect">
            <a:avLst/>
          </a:prstGeom>
        </p:spPr>
      </p:pic>
    </p:spTree>
    <p:extLst>
      <p:ext uri="{BB962C8B-B14F-4D97-AF65-F5344CB8AC3E}">
        <p14:creationId xmlns:p14="http://schemas.microsoft.com/office/powerpoint/2010/main" val="68545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a:bodyPr>
          <a:lstStyle/>
          <a:p>
            <a:pPr fontAlgn="b">
              <a:spcAft>
                <a:spcPts val="400"/>
              </a:spcAft>
            </a:pPr>
            <a:r>
              <a:rPr lang="en-US" sz="2800" dirty="0">
                <a:gradFill>
                  <a:gsLst>
                    <a:gs pos="1250">
                      <a:schemeClr val="tx1"/>
                    </a:gs>
                    <a:gs pos="99000">
                      <a:schemeClr val="tx1"/>
                    </a:gs>
                  </a:gsLst>
                  <a:lin ang="5400000" scaled="0"/>
                </a:gradFill>
                <a:latin typeface="+mn-lt"/>
              </a:rPr>
              <a:t>HOL031 – Introduction to Search in SharePoint 2013</a:t>
            </a:r>
          </a:p>
          <a:p>
            <a:pPr fontAlgn="b">
              <a:spcAft>
                <a:spcPts val="400"/>
              </a:spcAft>
            </a:pPr>
            <a:r>
              <a:rPr lang="en-US" sz="2800" dirty="0">
                <a:gradFill>
                  <a:gsLst>
                    <a:gs pos="1250">
                      <a:schemeClr val="tx1"/>
                    </a:gs>
                    <a:gs pos="99000">
                      <a:schemeClr val="tx1"/>
                    </a:gs>
                  </a:gsLst>
                  <a:lin ang="5400000" scaled="0"/>
                </a:gradFill>
                <a:latin typeface="+mn-lt"/>
              </a:rPr>
              <a:t>HOL034 – Exploring Search Query Rules in SharePoint 2013</a:t>
            </a:r>
          </a:p>
          <a:p>
            <a:pPr fontAlgn="b">
              <a:spcAft>
                <a:spcPts val="400"/>
              </a:spcAft>
            </a:pPr>
            <a:r>
              <a:rPr lang="en-US" sz="2800" dirty="0">
                <a:gradFill>
                  <a:gsLst>
                    <a:gs pos="1250">
                      <a:schemeClr val="tx1"/>
                    </a:gs>
                    <a:gs pos="99000">
                      <a:schemeClr val="tx1"/>
                    </a:gs>
                  </a:gsLst>
                  <a:lin ang="5400000" scaled="0"/>
                </a:gradFill>
                <a:latin typeface="+mn-lt"/>
              </a:rPr>
              <a:t>HOL032 – Extending the Search experience in SharePoint 2013</a:t>
            </a:r>
          </a:p>
          <a:p>
            <a:pPr fontAlgn="b">
              <a:spcAft>
                <a:spcPts val="400"/>
              </a:spcAft>
            </a:pPr>
            <a:r>
              <a:rPr lang="en-US" sz="2800" dirty="0">
                <a:gradFill>
                  <a:gsLst>
                    <a:gs pos="1250">
                      <a:schemeClr val="tx1"/>
                    </a:gs>
                    <a:gs pos="99000">
                      <a:schemeClr val="tx1"/>
                    </a:gs>
                  </a:gsLst>
                  <a:lin ang="5400000" scaled="0"/>
                </a:gradFill>
                <a:latin typeface="+mn-lt"/>
              </a:rPr>
              <a:t>HOL033 – People Search in SharePoint 2013</a:t>
            </a:r>
          </a:p>
          <a:p>
            <a:pPr fontAlgn="b">
              <a:spcAft>
                <a:spcPts val="400"/>
              </a:spcAft>
            </a:pPr>
            <a:r>
              <a:rPr lang="en-US" sz="2800" dirty="0">
                <a:gradFill>
                  <a:gsLst>
                    <a:gs pos="1250">
                      <a:schemeClr val="tx1"/>
                    </a:gs>
                    <a:gs pos="99000">
                      <a:schemeClr val="tx1"/>
                    </a:gs>
                  </a:gsLst>
                  <a:lin ang="5400000" scaled="0"/>
                </a:gradFill>
                <a:latin typeface="+mn-lt"/>
              </a:rPr>
              <a:t>HOL035 – SharePoint Server 2013 Search Connectors and Using BCS</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search!</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4404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l="50005"/>
          <a:stretch/>
        </p:blipFill>
        <p:spPr bwMode="ltGray">
          <a:xfrm>
            <a:off x="9418637" y="1212848"/>
            <a:ext cx="2721127" cy="5473701"/>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29" name="Rectangle 28"/>
          <p:cNvSpPr/>
          <p:nvPr/>
        </p:nvSpPr>
        <p:spPr bwMode="auto">
          <a:xfrm>
            <a:off x="297497" y="1211262"/>
            <a:ext cx="9121139" cy="17373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a:t>
            </a:r>
            <a:r>
              <a:rPr lang="en-US" dirty="0" smtClean="0">
                <a:solidFill>
                  <a:srgbClr val="FFFFFF"/>
                </a:solidFill>
              </a:rPr>
              <a:t>10:30am</a:t>
            </a:r>
          </a:p>
          <a:p>
            <a:pPr fontAlgn="b">
              <a:spcAft>
                <a:spcPts val="400"/>
              </a:spcAft>
            </a:pPr>
            <a:r>
              <a:rPr lang="en-US" dirty="0" smtClean="0">
                <a:solidFill>
                  <a:srgbClr val="FFFFFF"/>
                </a:solidFill>
              </a:rPr>
              <a:t>SPC117 </a:t>
            </a:r>
            <a:r>
              <a:rPr lang="en-US" dirty="0">
                <a:solidFill>
                  <a:srgbClr val="FFFFFF"/>
                </a:solidFill>
              </a:rPr>
              <a:t>- How to Manage and Troubleshoot </a:t>
            </a:r>
            <a:r>
              <a:rPr lang="en-US" dirty="0" smtClean="0">
                <a:solidFill>
                  <a:srgbClr val="FFFFFF"/>
                </a:solidFill>
              </a:rPr>
              <a:t>Search: </a:t>
            </a:r>
            <a:r>
              <a:rPr lang="en-US" dirty="0">
                <a:solidFill>
                  <a:srgbClr val="FFFFFF"/>
                </a:solidFill>
              </a:rPr>
              <a:t>A Practical Guide </a:t>
            </a:r>
            <a:br>
              <a:rPr lang="en-US" dirty="0">
                <a:solidFill>
                  <a:srgbClr val="FFFFFF"/>
                </a:solidFill>
              </a:rPr>
            </a:br>
            <a:r>
              <a:rPr lang="en-US" dirty="0" smtClean="0">
                <a:solidFill>
                  <a:srgbClr val="FFFFFF"/>
                </a:solidFill>
              </a:rPr>
              <a:t>Speakers</a:t>
            </a:r>
            <a:r>
              <a:rPr lang="en-US" dirty="0">
                <a:solidFill>
                  <a:srgbClr val="FFFFFF"/>
                </a:solidFill>
              </a:rPr>
              <a:t>: Darrin Allred, Ed Barnett, Agnes Molnar</a:t>
            </a:r>
            <a:br>
              <a:rPr lang="en-US" dirty="0">
                <a:solidFill>
                  <a:srgbClr val="FFFFFF"/>
                </a:solidFill>
              </a:rPr>
            </a:br>
            <a:r>
              <a:rPr lang="en-US" dirty="0">
                <a:solidFill>
                  <a:srgbClr val="FFFFFF"/>
                </a:solidFill>
              </a:rPr>
              <a:t> </a:t>
            </a:r>
          </a:p>
        </p:txBody>
      </p:sp>
      <p:sp>
        <p:nvSpPr>
          <p:cNvPr id="30" name="Rectangle 29"/>
          <p:cNvSpPr/>
          <p:nvPr/>
        </p:nvSpPr>
        <p:spPr bwMode="auto">
          <a:xfrm>
            <a:off x="297500" y="3043220"/>
            <a:ext cx="9121136" cy="17341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a:t>
            </a:r>
            <a:r>
              <a:rPr lang="en-US" dirty="0" smtClean="0">
                <a:solidFill>
                  <a:srgbClr val="FFFFFF"/>
                </a:solidFill>
              </a:rPr>
              <a:t>1:45pm</a:t>
            </a:r>
          </a:p>
          <a:p>
            <a:pPr fontAlgn="b">
              <a:spcAft>
                <a:spcPts val="400"/>
              </a:spcAft>
            </a:pPr>
            <a:r>
              <a:rPr lang="en-US" dirty="0" smtClean="0">
                <a:solidFill>
                  <a:srgbClr val="FFFFFF"/>
                </a:solidFill>
              </a:rPr>
              <a:t>SPC095 -Effective </a:t>
            </a:r>
            <a:r>
              <a:rPr lang="en-US" dirty="0">
                <a:solidFill>
                  <a:srgbClr val="FFFFFF"/>
                </a:solidFill>
              </a:rPr>
              <a:t>Search Deployment and Operation in SharePoint </a:t>
            </a:r>
            <a:r>
              <a:rPr lang="en-US" dirty="0" smtClean="0">
                <a:solidFill>
                  <a:srgbClr val="FFFFFF"/>
                </a:solidFill>
              </a:rPr>
              <a:t>2013</a:t>
            </a:r>
          </a:p>
          <a:p>
            <a:pPr fontAlgn="b">
              <a:spcAft>
                <a:spcPts val="400"/>
              </a:spcAft>
            </a:pPr>
            <a:r>
              <a:rPr lang="en-US" dirty="0" smtClean="0">
                <a:solidFill>
                  <a:srgbClr val="FFFFFF"/>
                </a:solidFill>
              </a:rPr>
              <a:t>Speakers</a:t>
            </a:r>
            <a:r>
              <a:rPr lang="en-US" dirty="0">
                <a:solidFill>
                  <a:srgbClr val="FFFFFF"/>
                </a:solidFill>
              </a:rPr>
              <a:t>: Darrin Allred</a:t>
            </a:r>
            <a:r>
              <a:rPr lang="en-US" dirty="0" smtClean="0">
                <a:solidFill>
                  <a:srgbClr val="FFFFFF"/>
                </a:solidFill>
              </a:rPr>
              <a:t>, Knut </a:t>
            </a:r>
            <a:r>
              <a:rPr lang="en-US" dirty="0">
                <a:solidFill>
                  <a:srgbClr val="FFFFFF"/>
                </a:solidFill>
              </a:rPr>
              <a:t>Brandrud</a:t>
            </a:r>
            <a:br>
              <a:rPr lang="en-US" dirty="0">
                <a:solidFill>
                  <a:srgbClr val="FFFFFF"/>
                </a:solidFill>
              </a:rPr>
            </a:br>
            <a:r>
              <a:rPr lang="en-US" dirty="0">
                <a:solidFill>
                  <a:srgbClr val="FFFFFF"/>
                </a:solidFill>
              </a:rPr>
              <a:t> </a:t>
            </a:r>
          </a:p>
        </p:txBody>
      </p:sp>
      <p:sp>
        <p:nvSpPr>
          <p:cNvPr id="33" name="Rectangle 32"/>
          <p:cNvSpPr/>
          <p:nvPr/>
        </p:nvSpPr>
        <p:spPr bwMode="auto">
          <a:xfrm>
            <a:off x="297496" y="4878124"/>
            <a:ext cx="9121140" cy="18084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a:t>
            </a:r>
            <a:r>
              <a:rPr lang="en-US" dirty="0" smtClean="0">
                <a:solidFill>
                  <a:srgbClr val="FFFFFF"/>
                </a:solidFill>
              </a:rPr>
              <a:t>3:15pm</a:t>
            </a:r>
          </a:p>
          <a:p>
            <a:pPr fontAlgn="b">
              <a:spcAft>
                <a:spcPts val="400"/>
              </a:spcAft>
            </a:pPr>
            <a:r>
              <a:rPr lang="en-US" dirty="0" smtClean="0">
                <a:solidFill>
                  <a:srgbClr val="FFFFFF"/>
                </a:solidFill>
              </a:rPr>
              <a:t>SPC150 </a:t>
            </a:r>
            <a:r>
              <a:rPr lang="en-US" dirty="0">
                <a:solidFill>
                  <a:srgbClr val="FFFFFF"/>
                </a:solidFill>
              </a:rPr>
              <a:t>- Microsoft Early Learning: Moving Search to O365 and Building a Hybrid </a:t>
            </a:r>
            <a:r>
              <a:rPr lang="en-US" dirty="0" smtClean="0">
                <a:solidFill>
                  <a:srgbClr val="FFFFFF"/>
                </a:solidFill>
              </a:rPr>
              <a:t>Experience</a:t>
            </a:r>
          </a:p>
          <a:p>
            <a:pPr fontAlgn="b">
              <a:spcAft>
                <a:spcPts val="400"/>
              </a:spcAft>
            </a:pPr>
            <a:r>
              <a:rPr lang="en-US" dirty="0" smtClean="0">
                <a:solidFill>
                  <a:srgbClr val="FFFFFF"/>
                </a:solidFill>
              </a:rPr>
              <a:t>Speaker: </a:t>
            </a:r>
            <a:r>
              <a:rPr lang="en-US" dirty="0">
                <a:solidFill>
                  <a:srgbClr val="FFFFFF"/>
                </a:solidFill>
              </a:rPr>
              <a:t>Rene Sanchez Almaguer</a:t>
            </a:r>
            <a:br>
              <a:rPr lang="en-US" dirty="0">
                <a:solidFill>
                  <a:srgbClr val="FFFFFF"/>
                </a:solidFill>
              </a:rPr>
            </a:br>
            <a:endParaRPr lang="en-US" dirty="0">
              <a:solidFill>
                <a:srgbClr val="FFFFFF"/>
              </a:solidFill>
            </a:endParaRPr>
          </a:p>
        </p:txBody>
      </p:sp>
    </p:spTree>
    <p:extLst>
      <p:ext uri="{BB962C8B-B14F-4D97-AF65-F5344CB8AC3E}">
        <p14:creationId xmlns:p14="http://schemas.microsoft.com/office/powerpoint/2010/main" val="4090507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Q&amp;A</a:t>
            </a:r>
            <a:endParaRPr lang="en-US" dirty="0">
              <a:solidFill>
                <a:schemeClr val="bg1"/>
              </a:solidFill>
            </a:endParaRPr>
          </a:p>
        </p:txBody>
      </p:sp>
    </p:spTree>
    <p:extLst>
      <p:ext uri="{BB962C8B-B14F-4D97-AF65-F5344CB8AC3E}">
        <p14:creationId xmlns:p14="http://schemas.microsoft.com/office/powerpoint/2010/main" val="1280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31948" y="1476621"/>
            <a:ext cx="11370961" cy="5450595"/>
          </a:xfrm>
        </p:spPr>
        <p:txBody>
          <a:bodyPr/>
          <a:lstStyle/>
          <a:p>
            <a:r>
              <a:rPr lang="en-US" dirty="0"/>
              <a:t>One Search Core </a:t>
            </a:r>
          </a:p>
          <a:p>
            <a:pPr lvl="1"/>
            <a:r>
              <a:rPr lang="en-US" dirty="0"/>
              <a:t>On-Premises, Office 365 and Exchange 2013</a:t>
            </a:r>
          </a:p>
          <a:p>
            <a:r>
              <a:rPr lang="en-US" dirty="0"/>
              <a:t>One Installer, One Farm</a:t>
            </a:r>
          </a:p>
          <a:p>
            <a:pPr lvl="1"/>
            <a:r>
              <a:rPr lang="en-US" dirty="0"/>
              <a:t>Multi-tenant too!</a:t>
            </a:r>
          </a:p>
          <a:p>
            <a:r>
              <a:rPr lang="en-US" dirty="0" smtClean="0"/>
              <a:t>Search is a core service!</a:t>
            </a:r>
            <a:endParaRPr lang="en-US" dirty="0"/>
          </a:p>
          <a:p>
            <a:pPr lvl="1"/>
            <a:r>
              <a:rPr lang="en-US" sz="1836" dirty="0"/>
              <a:t>Building block for ECM, WCM/Internet Business, Productivity Search and Social</a:t>
            </a:r>
          </a:p>
          <a:p>
            <a:r>
              <a:rPr lang="en-US" dirty="0"/>
              <a:t>Flexible deployment with robust fault tolerance</a:t>
            </a:r>
          </a:p>
          <a:p>
            <a:r>
              <a:rPr lang="en-US" dirty="0"/>
              <a:t>Major overhaul of the UI</a:t>
            </a:r>
          </a:p>
          <a:p>
            <a:pPr lvl="1"/>
            <a:r>
              <a:rPr lang="en-US" dirty="0"/>
              <a:t>Many more </a:t>
            </a:r>
            <a:r>
              <a:rPr lang="en-US" dirty="0" err="1"/>
              <a:t>webparts</a:t>
            </a:r>
            <a:r>
              <a:rPr lang="en-US" dirty="0"/>
              <a:t> that use search</a:t>
            </a:r>
          </a:p>
          <a:p>
            <a:pPr lvl="1"/>
            <a:r>
              <a:rPr lang="en-US" dirty="0"/>
              <a:t>Much easier to configure</a:t>
            </a:r>
          </a:p>
          <a:p>
            <a:pPr lvl="1"/>
            <a:endParaRPr lang="en-US" dirty="0"/>
          </a:p>
        </p:txBody>
      </p:sp>
      <p:sp>
        <p:nvSpPr>
          <p:cNvPr id="5" name="Title 4"/>
          <p:cNvSpPr>
            <a:spLocks noGrp="1"/>
          </p:cNvSpPr>
          <p:nvPr>
            <p:ph type="title"/>
          </p:nvPr>
        </p:nvSpPr>
        <p:spPr>
          <a:xfrm>
            <a:off x="531948" y="233151"/>
            <a:ext cx="11370961" cy="762786"/>
          </a:xfrm>
        </p:spPr>
        <p:txBody>
          <a:bodyPr/>
          <a:lstStyle/>
          <a:p>
            <a:r>
              <a:rPr lang="en-US" dirty="0" smtClean="0"/>
              <a:t>Overview of Search Changes in SP2013</a:t>
            </a:r>
            <a:endParaRPr lang="en-US" dirty="0"/>
          </a:p>
        </p:txBody>
      </p:sp>
      <p:sp>
        <p:nvSpPr>
          <p:cNvPr id="2" name="Rectangle 1"/>
          <p:cNvSpPr/>
          <p:nvPr/>
        </p:nvSpPr>
        <p:spPr>
          <a:xfrm rot="20285795">
            <a:off x="6008100" y="2036013"/>
            <a:ext cx="5967766" cy="958518"/>
          </a:xfrm>
          <a:prstGeom prst="rect">
            <a:avLst/>
          </a:prstGeom>
          <a:noFill/>
        </p:spPr>
        <p:txBody>
          <a:bodyPr wrap="none" lIns="93260" tIns="46630" rIns="93260" bIns="46630">
            <a:spAutoFit/>
          </a:bodyPr>
          <a:lstStyle/>
          <a:p>
            <a:pPr algn="ctr"/>
            <a:r>
              <a:rPr lang="en-US" sz="5507" b="1" dirty="0">
                <a:ln w="22225">
                  <a:solidFill>
                    <a:srgbClr val="00A651"/>
                  </a:solidFill>
                  <a:prstDash val="solid"/>
                </a:ln>
                <a:solidFill>
                  <a:srgbClr val="00A651">
                    <a:lumMod val="40000"/>
                    <a:lumOff val="60000"/>
                  </a:srgbClr>
                </a:solidFill>
              </a:rPr>
              <a:t>HUGE CHANGES!</a:t>
            </a:r>
          </a:p>
        </p:txBody>
      </p:sp>
    </p:spTree>
    <p:extLst>
      <p:ext uri="{BB962C8B-B14F-4D97-AF65-F5344CB8AC3E}">
        <p14:creationId xmlns:p14="http://schemas.microsoft.com/office/powerpoint/2010/main" val="141361166"/>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06906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56759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What do the search processes look like</a:t>
            </a:r>
            <a:r>
              <a:rPr lang="en-US" dirty="0" smtClean="0"/>
              <a:t>? #spc172</a:t>
            </a:r>
            <a:endParaRPr lang="en-US" dirty="0"/>
          </a:p>
        </p:txBody>
      </p:sp>
    </p:spTree>
    <p:extLst>
      <p:ext uri="{BB962C8B-B14F-4D97-AF65-F5344CB8AC3E}">
        <p14:creationId xmlns:p14="http://schemas.microsoft.com/office/powerpoint/2010/main" val="22802384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Agenda</a:t>
            </a:r>
            <a:endParaRPr lang="en-US" dirty="0"/>
          </a:p>
        </p:txBody>
      </p:sp>
      <p:sp>
        <p:nvSpPr>
          <p:cNvPr id="22" name="Rectangle 21"/>
          <p:cNvSpPr/>
          <p:nvPr/>
        </p:nvSpPr>
        <p:spPr bwMode="auto">
          <a:xfrm>
            <a:off x="268686" y="3952875"/>
            <a:ext cx="1783080" cy="274478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Introduction</a:t>
            </a:r>
            <a:endParaRPr lang="en-US" dirty="0">
              <a:solidFill>
                <a:srgbClr val="FFFFFF"/>
              </a:solidFill>
              <a:ea typeface="Segoe UI" pitchFamily="34" charset="0"/>
              <a:cs typeface="Segoe UI" pitchFamily="34" charset="0"/>
            </a:endParaRPr>
          </a:p>
        </p:txBody>
      </p:sp>
      <p:sp>
        <p:nvSpPr>
          <p:cNvPr id="27" name="Rectangle 26"/>
          <p:cNvSpPr/>
          <p:nvPr/>
        </p:nvSpPr>
        <p:spPr bwMode="auto">
          <a:xfrm>
            <a:off x="2098478" y="2992438"/>
            <a:ext cx="1783080" cy="37052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Search component basics</a:t>
            </a:r>
            <a:endParaRPr lang="en-US" dirty="0">
              <a:solidFill>
                <a:srgbClr val="FFFFFF"/>
              </a:solidFill>
              <a:ea typeface="Segoe UI" pitchFamily="34" charset="0"/>
              <a:cs typeface="Segoe UI" pitchFamily="34" charset="0"/>
            </a:endParaRPr>
          </a:p>
        </p:txBody>
      </p:sp>
      <p:sp>
        <p:nvSpPr>
          <p:cNvPr id="28" name="Rectangle 27"/>
          <p:cNvSpPr/>
          <p:nvPr/>
        </p:nvSpPr>
        <p:spPr bwMode="auto">
          <a:xfrm>
            <a:off x="5758062" y="3952875"/>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Fault tolerance</a:t>
            </a:r>
            <a:endParaRPr lang="en-US" dirty="0">
              <a:solidFill>
                <a:srgbClr val="FFFFFF"/>
              </a:solidFill>
              <a:ea typeface="Segoe UI" pitchFamily="34" charset="0"/>
              <a:cs typeface="Segoe UI" pitchFamily="34" charset="0"/>
            </a:endParaRPr>
          </a:p>
        </p:txBody>
      </p:sp>
      <p:sp>
        <p:nvSpPr>
          <p:cNvPr id="29" name="Rectangle 28"/>
          <p:cNvSpPr/>
          <p:nvPr/>
        </p:nvSpPr>
        <p:spPr bwMode="auto">
          <a:xfrm>
            <a:off x="3928270" y="3954463"/>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Farm topologies</a:t>
            </a:r>
            <a:endParaRPr lang="en-US" dirty="0">
              <a:solidFill>
                <a:srgbClr val="FFFFFF"/>
              </a:solidFill>
              <a:ea typeface="Segoe UI" pitchFamily="34" charset="0"/>
              <a:cs typeface="Segoe UI" pitchFamily="34" charset="0"/>
            </a:endParaRPr>
          </a:p>
        </p:txBody>
      </p:sp>
      <p:sp>
        <p:nvSpPr>
          <p:cNvPr id="11" name="Rectangle 10"/>
          <p:cNvSpPr/>
          <p:nvPr/>
        </p:nvSpPr>
        <p:spPr bwMode="auto">
          <a:xfrm>
            <a:off x="9418638" y="3952875"/>
            <a:ext cx="182880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Conclusions</a:t>
            </a:r>
          </a:p>
          <a:p>
            <a:pPr defTabSz="932472" fontAlgn="base">
              <a:lnSpc>
                <a:spcPct val="90000"/>
              </a:lnSpc>
              <a:spcBef>
                <a:spcPct val="0"/>
              </a:spcBef>
              <a:spcAft>
                <a:spcPts val="612"/>
              </a:spcAft>
            </a:pPr>
            <a:endParaRPr lang="en-US" dirty="0">
              <a:solidFill>
                <a:srgbClr val="FFFFFF"/>
              </a:solidFill>
              <a:ea typeface="Segoe UI" pitchFamily="34" charset="0"/>
              <a:cs typeface="Segoe UI" pitchFamily="34" charset="0"/>
            </a:endParaRPr>
          </a:p>
          <a:p>
            <a:pPr defTabSz="932472" fontAlgn="base">
              <a:lnSpc>
                <a:spcPct val="90000"/>
              </a:lnSpc>
              <a:spcBef>
                <a:spcPct val="0"/>
              </a:spcBef>
              <a:spcAft>
                <a:spcPts val="612"/>
              </a:spcAft>
            </a:pPr>
            <a:r>
              <a:rPr lang="en-US" dirty="0" smtClean="0">
                <a:solidFill>
                  <a:srgbClr val="FFFFFF"/>
                </a:solidFill>
                <a:ea typeface="Segoe UI" pitchFamily="34" charset="0"/>
                <a:cs typeface="Segoe UI" pitchFamily="34" charset="0"/>
              </a:rPr>
              <a:t>Q&amp;A</a:t>
            </a:r>
            <a:endParaRPr lang="en-US" dirty="0">
              <a:solidFill>
                <a:srgbClr val="FFFFFF"/>
              </a:solidFill>
              <a:ea typeface="Segoe UI" pitchFamily="34" charset="0"/>
              <a:cs typeface="Segoe UI" pitchFamily="34" charset="0"/>
            </a:endParaRPr>
          </a:p>
        </p:txBody>
      </p:sp>
      <p:sp>
        <p:nvSpPr>
          <p:cNvPr id="9" name="Rectangle 8"/>
          <p:cNvSpPr/>
          <p:nvPr/>
        </p:nvSpPr>
        <p:spPr bwMode="auto">
          <a:xfrm>
            <a:off x="7587854" y="3952875"/>
            <a:ext cx="1783080" cy="27432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solidFill>
                  <a:srgbClr val="FFFFFF"/>
                </a:solidFill>
                <a:ea typeface="Segoe UI" pitchFamily="34" charset="0"/>
                <a:cs typeface="Segoe UI" pitchFamily="34" charset="0"/>
              </a:rPr>
              <a:t>Backup &amp; restore</a:t>
            </a:r>
          </a:p>
        </p:txBody>
      </p:sp>
    </p:spTree>
    <p:extLst>
      <p:ext uri="{BB962C8B-B14F-4D97-AF65-F5344CB8AC3E}">
        <p14:creationId xmlns:p14="http://schemas.microsoft.com/office/powerpoint/2010/main" val="2658890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5964" t="6590" r="7383" b="26194"/>
          <a:stretch/>
        </p:blipFill>
        <p:spPr>
          <a:xfrm>
            <a:off x="6473985" y="1368749"/>
            <a:ext cx="5486341" cy="4663389"/>
          </a:xfrm>
          <a:prstGeom prst="rect">
            <a:avLst/>
          </a:prstGeom>
        </p:spPr>
      </p:pic>
      <p:sp>
        <p:nvSpPr>
          <p:cNvPr id="2" name="Title 1"/>
          <p:cNvSpPr>
            <a:spLocks noGrp="1"/>
          </p:cNvSpPr>
          <p:nvPr>
            <p:ph type="title"/>
          </p:nvPr>
        </p:nvSpPr>
        <p:spPr/>
        <p:txBody>
          <a:bodyPr/>
          <a:lstStyle/>
          <a:p>
            <a:r>
              <a:rPr lang="en-US" dirty="0" smtClean="0"/>
              <a:t>Three dimensions in search scaling</a:t>
            </a:r>
            <a:endParaRPr lang="en-US" dirty="0"/>
          </a:p>
        </p:txBody>
      </p:sp>
      <p:sp>
        <p:nvSpPr>
          <p:cNvPr id="5" name="Text Placeholder 4"/>
          <p:cNvSpPr>
            <a:spLocks noGrp="1"/>
          </p:cNvSpPr>
          <p:nvPr>
            <p:ph type="body" sz="quarter" idx="10"/>
          </p:nvPr>
        </p:nvSpPr>
        <p:spPr>
          <a:xfrm>
            <a:off x="274638" y="1212850"/>
            <a:ext cx="6402387" cy="5473700"/>
          </a:xfrm>
        </p:spPr>
        <p:txBody>
          <a:bodyPr>
            <a:normAutofit/>
          </a:bodyPr>
          <a:lstStyle/>
          <a:p>
            <a:r>
              <a:rPr lang="en-US" dirty="0"/>
              <a:t>SharePoint 2013 allows independent scaling for</a:t>
            </a:r>
          </a:p>
          <a:p>
            <a:pPr lvl="1"/>
            <a:r>
              <a:rPr lang="en-US" dirty="0"/>
              <a:t>Content volume (item count)</a:t>
            </a:r>
          </a:p>
          <a:p>
            <a:pPr lvl="1"/>
            <a:r>
              <a:rPr lang="en-US" dirty="0"/>
              <a:t>Query load (queries per second, QPS)</a:t>
            </a:r>
          </a:p>
          <a:p>
            <a:pPr lvl="1"/>
            <a:r>
              <a:rPr lang="en-US" dirty="0"/>
              <a:t>Crawl </a:t>
            </a:r>
            <a:r>
              <a:rPr lang="en-US" dirty="0" smtClean="0"/>
              <a:t>load </a:t>
            </a:r>
            <a:r>
              <a:rPr lang="en-US" dirty="0"/>
              <a:t>(documents per second, DPS)</a:t>
            </a:r>
          </a:p>
          <a:p>
            <a:pPr lvl="1"/>
            <a:endParaRPr lang="en-US" dirty="0"/>
          </a:p>
          <a:p>
            <a:r>
              <a:rPr lang="en-US" dirty="0"/>
              <a:t>Multiple workloads</a:t>
            </a:r>
          </a:p>
          <a:p>
            <a:pPr lvl="1"/>
            <a:r>
              <a:rPr lang="en-US" dirty="0"/>
              <a:t>SharePoint</a:t>
            </a:r>
          </a:p>
          <a:p>
            <a:pPr lvl="1"/>
            <a:r>
              <a:rPr lang="en-US" dirty="0"/>
              <a:t>SharePoint web sites</a:t>
            </a:r>
          </a:p>
          <a:p>
            <a:pPr lvl="1"/>
            <a:r>
              <a:rPr lang="en-US" dirty="0" smtClean="0"/>
              <a:t>Exchange</a:t>
            </a:r>
            <a:endParaRPr lang="en-US" dirty="0"/>
          </a:p>
          <a:p>
            <a:pPr lvl="1"/>
            <a:r>
              <a:rPr lang="en-US" dirty="0" smtClean="0"/>
              <a:t>Office365</a:t>
            </a:r>
            <a:endParaRPr lang="en-US" dirty="0"/>
          </a:p>
          <a:p>
            <a:pPr lvl="1"/>
            <a:r>
              <a:rPr lang="en-US" b="1" dirty="0" smtClean="0"/>
              <a:t>Yours </a:t>
            </a:r>
            <a:r>
              <a:rPr lang="en-US" b="1" dirty="0"/>
              <a:t>!!</a:t>
            </a:r>
          </a:p>
        </p:txBody>
      </p:sp>
      <p:sp>
        <p:nvSpPr>
          <p:cNvPr id="18" name="Freeform 17"/>
          <p:cNvSpPr/>
          <p:nvPr/>
        </p:nvSpPr>
        <p:spPr bwMode="auto">
          <a:xfrm>
            <a:off x="8079472" y="2780175"/>
            <a:ext cx="1974021" cy="2516720"/>
          </a:xfrm>
          <a:custGeom>
            <a:avLst/>
            <a:gdLst>
              <a:gd name="connsiteX0" fmla="*/ 1045028 w 1406769"/>
              <a:gd name="connsiteY0" fmla="*/ 0 h 2250831"/>
              <a:gd name="connsiteX1" fmla="*/ 0 w 1406769"/>
              <a:gd name="connsiteY1" fmla="*/ 2250831 h 2250831"/>
              <a:gd name="connsiteX2" fmla="*/ 1406769 w 1406769"/>
              <a:gd name="connsiteY2" fmla="*/ 1838848 h 2250831"/>
              <a:gd name="connsiteX3" fmla="*/ 1045028 w 1406769"/>
              <a:gd name="connsiteY3" fmla="*/ 0 h 2250831"/>
              <a:gd name="connsiteX0" fmla="*/ 1145512 w 1507253"/>
              <a:gd name="connsiteY0" fmla="*/ 0 h 2431702"/>
              <a:gd name="connsiteX1" fmla="*/ 0 w 1507253"/>
              <a:gd name="connsiteY1" fmla="*/ 2431702 h 2431702"/>
              <a:gd name="connsiteX2" fmla="*/ 1507253 w 1507253"/>
              <a:gd name="connsiteY2" fmla="*/ 1838848 h 2431702"/>
              <a:gd name="connsiteX3" fmla="*/ 1145512 w 1507253"/>
              <a:gd name="connsiteY3" fmla="*/ 0 h 2431702"/>
              <a:gd name="connsiteX0" fmla="*/ 1145512 w 1919235"/>
              <a:gd name="connsiteY0" fmla="*/ 0 h 2431702"/>
              <a:gd name="connsiteX1" fmla="*/ 0 w 1919235"/>
              <a:gd name="connsiteY1" fmla="*/ 2431702 h 2431702"/>
              <a:gd name="connsiteX2" fmla="*/ 1919235 w 1919235"/>
              <a:gd name="connsiteY2" fmla="*/ 2240783 h 2431702"/>
              <a:gd name="connsiteX3" fmla="*/ 1145512 w 1919235"/>
              <a:gd name="connsiteY3" fmla="*/ 0 h 2431702"/>
              <a:gd name="connsiteX0" fmla="*/ 1175657 w 1949380"/>
              <a:gd name="connsiteY0" fmla="*/ 0 h 2491992"/>
              <a:gd name="connsiteX1" fmla="*/ 0 w 1949380"/>
              <a:gd name="connsiteY1" fmla="*/ 2491992 h 2491992"/>
              <a:gd name="connsiteX2" fmla="*/ 1949380 w 1949380"/>
              <a:gd name="connsiteY2" fmla="*/ 2240783 h 2491992"/>
              <a:gd name="connsiteX3" fmla="*/ 1175657 w 1949380"/>
              <a:gd name="connsiteY3" fmla="*/ 0 h 2491992"/>
              <a:gd name="connsiteX0" fmla="*/ 1175657 w 1708219"/>
              <a:gd name="connsiteY0" fmla="*/ 0 h 2491992"/>
              <a:gd name="connsiteX1" fmla="*/ 0 w 1708219"/>
              <a:gd name="connsiteY1" fmla="*/ 2491992 h 2491992"/>
              <a:gd name="connsiteX2" fmla="*/ 1708219 w 1708219"/>
              <a:gd name="connsiteY2" fmla="*/ 2120203 h 2491992"/>
              <a:gd name="connsiteX3" fmla="*/ 1175657 w 1708219"/>
              <a:gd name="connsiteY3" fmla="*/ 0 h 2491992"/>
              <a:gd name="connsiteX0" fmla="*/ 1175657 w 1939331"/>
              <a:gd name="connsiteY0" fmla="*/ 0 h 2491992"/>
              <a:gd name="connsiteX1" fmla="*/ 0 w 1939331"/>
              <a:gd name="connsiteY1" fmla="*/ 2491992 h 2491992"/>
              <a:gd name="connsiteX2" fmla="*/ 1939331 w 1939331"/>
              <a:gd name="connsiteY2" fmla="*/ 2240784 h 2491992"/>
              <a:gd name="connsiteX3" fmla="*/ 1175657 w 1939331"/>
              <a:gd name="connsiteY3" fmla="*/ 0 h 2491992"/>
              <a:gd name="connsiteX0" fmla="*/ 1189107 w 1939331"/>
              <a:gd name="connsiteY0" fmla="*/ 0 h 2491992"/>
              <a:gd name="connsiteX1" fmla="*/ 0 w 1939331"/>
              <a:gd name="connsiteY1" fmla="*/ 2491992 h 2491992"/>
              <a:gd name="connsiteX2" fmla="*/ 1939331 w 1939331"/>
              <a:gd name="connsiteY2" fmla="*/ 2240784 h 2491992"/>
              <a:gd name="connsiteX3" fmla="*/ 1189107 w 1939331"/>
              <a:gd name="connsiteY3" fmla="*/ 0 h 2491992"/>
              <a:gd name="connsiteX0" fmla="*/ 1202558 w 1952782"/>
              <a:gd name="connsiteY0" fmla="*/ 0 h 2491992"/>
              <a:gd name="connsiteX1" fmla="*/ 0 w 1952782"/>
              <a:gd name="connsiteY1" fmla="*/ 2491992 h 2491992"/>
              <a:gd name="connsiteX2" fmla="*/ 1952782 w 1952782"/>
              <a:gd name="connsiteY2" fmla="*/ 2240784 h 2491992"/>
              <a:gd name="connsiteX3" fmla="*/ 1202558 w 1952782"/>
              <a:gd name="connsiteY3" fmla="*/ 0 h 2491992"/>
              <a:gd name="connsiteX0" fmla="*/ 1209768 w 1952782"/>
              <a:gd name="connsiteY0" fmla="*/ 0 h 2542402"/>
              <a:gd name="connsiteX1" fmla="*/ 0 w 1952782"/>
              <a:gd name="connsiteY1" fmla="*/ 2542402 h 2542402"/>
              <a:gd name="connsiteX2" fmla="*/ 1952782 w 1952782"/>
              <a:gd name="connsiteY2" fmla="*/ 2291194 h 2542402"/>
              <a:gd name="connsiteX3" fmla="*/ 1209768 w 1952782"/>
              <a:gd name="connsiteY3" fmla="*/ 0 h 2542402"/>
              <a:gd name="connsiteX0" fmla="*/ 1209768 w 1988831"/>
              <a:gd name="connsiteY0" fmla="*/ 0 h 2542402"/>
              <a:gd name="connsiteX1" fmla="*/ 0 w 1988831"/>
              <a:gd name="connsiteY1" fmla="*/ 2542402 h 2542402"/>
              <a:gd name="connsiteX2" fmla="*/ 1988831 w 1988831"/>
              <a:gd name="connsiteY2" fmla="*/ 2269590 h 2542402"/>
              <a:gd name="connsiteX3" fmla="*/ 1209768 w 1988831"/>
              <a:gd name="connsiteY3" fmla="*/ 0 h 2542402"/>
              <a:gd name="connsiteX0" fmla="*/ 1173719 w 1952782"/>
              <a:gd name="connsiteY0" fmla="*/ 0 h 2506395"/>
              <a:gd name="connsiteX1" fmla="*/ 0 w 1952782"/>
              <a:gd name="connsiteY1" fmla="*/ 2506395 h 2506395"/>
              <a:gd name="connsiteX2" fmla="*/ 1952782 w 1952782"/>
              <a:gd name="connsiteY2" fmla="*/ 2269590 h 2506395"/>
              <a:gd name="connsiteX3" fmla="*/ 1173719 w 1952782"/>
              <a:gd name="connsiteY3" fmla="*/ 0 h 2506395"/>
              <a:gd name="connsiteX0" fmla="*/ 1173719 w 1952782"/>
              <a:gd name="connsiteY0" fmla="*/ 0 h 2491991"/>
              <a:gd name="connsiteX1" fmla="*/ 0 w 1952782"/>
              <a:gd name="connsiteY1" fmla="*/ 2491991 h 2491991"/>
              <a:gd name="connsiteX2" fmla="*/ 1952782 w 1952782"/>
              <a:gd name="connsiteY2" fmla="*/ 2269590 h 2491991"/>
              <a:gd name="connsiteX3" fmla="*/ 1173719 w 1952782"/>
              <a:gd name="connsiteY3" fmla="*/ 0 h 2491991"/>
              <a:gd name="connsiteX0" fmla="*/ 1166508 w 1945571"/>
              <a:gd name="connsiteY0" fmla="*/ 0 h 2477588"/>
              <a:gd name="connsiteX1" fmla="*/ 0 w 1945571"/>
              <a:gd name="connsiteY1" fmla="*/ 2477588 h 2477588"/>
              <a:gd name="connsiteX2" fmla="*/ 1945571 w 1945571"/>
              <a:gd name="connsiteY2" fmla="*/ 2269590 h 2477588"/>
              <a:gd name="connsiteX3" fmla="*/ 1166508 w 1945571"/>
              <a:gd name="connsiteY3" fmla="*/ 0 h 2477588"/>
            </a:gdLst>
            <a:ahLst/>
            <a:cxnLst>
              <a:cxn ang="0">
                <a:pos x="connsiteX0" y="connsiteY0"/>
              </a:cxn>
              <a:cxn ang="0">
                <a:pos x="connsiteX1" y="connsiteY1"/>
              </a:cxn>
              <a:cxn ang="0">
                <a:pos x="connsiteX2" y="connsiteY2"/>
              </a:cxn>
              <a:cxn ang="0">
                <a:pos x="connsiteX3" y="connsiteY3"/>
              </a:cxn>
            </a:cxnLst>
            <a:rect l="l" t="t" r="r" b="b"/>
            <a:pathLst>
              <a:path w="1945571" h="2477588">
                <a:moveTo>
                  <a:pt x="1166508" y="0"/>
                </a:moveTo>
                <a:lnTo>
                  <a:pt x="0" y="2477588"/>
                </a:lnTo>
                <a:lnTo>
                  <a:pt x="1945571" y="2269590"/>
                </a:lnTo>
                <a:lnTo>
                  <a:pt x="1166508" y="0"/>
                </a:lnTo>
                <a:close/>
              </a:path>
            </a:pathLst>
          </a:custGeom>
          <a:solidFill>
            <a:schemeClr val="accent6">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smtClean="0">
              <a:gradFill>
                <a:gsLst>
                  <a:gs pos="0">
                    <a:srgbClr val="FFFFFF"/>
                  </a:gs>
                  <a:gs pos="100000">
                    <a:srgbClr val="FFFFFF"/>
                  </a:gs>
                </a:gsLst>
                <a:lin ang="5400000" scaled="0"/>
              </a:gradFill>
            </a:endParaRPr>
          </a:p>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290" fontAlgn="base">
              <a:spcBef>
                <a:spcPct val="0"/>
              </a:spcBef>
              <a:spcAft>
                <a:spcPct val="0"/>
              </a:spcAft>
            </a:pPr>
            <a:endParaRPr lang="en-US" sz="2040" dirty="0" smtClean="0">
              <a:gradFill>
                <a:gsLst>
                  <a:gs pos="0">
                    <a:srgbClr val="FFFFFF"/>
                  </a:gs>
                  <a:gs pos="100000">
                    <a:srgbClr val="FFFFFF"/>
                  </a:gs>
                </a:gsLst>
                <a:lin ang="5400000" scaled="0"/>
              </a:gradFill>
            </a:endParaRPr>
          </a:p>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290" fontAlgn="base">
              <a:spcBef>
                <a:spcPct val="0"/>
              </a:spcBef>
              <a:spcAft>
                <a:spcPct val="0"/>
              </a:spcAft>
            </a:pPr>
            <a:r>
              <a:rPr lang="en-US" sz="2040" dirty="0" smtClean="0">
                <a:gradFill>
                  <a:gsLst>
                    <a:gs pos="0">
                      <a:srgbClr val="FFFFFF"/>
                    </a:gs>
                    <a:gs pos="100000">
                      <a:srgbClr val="FFFFFF"/>
                    </a:gs>
                  </a:gsLst>
                  <a:lin ang="5400000" scaled="0"/>
                </a:gradFill>
              </a:rPr>
              <a:t>  SharePoint</a:t>
            </a:r>
            <a:endParaRPr lang="en-US" sz="2040" dirty="0">
              <a:gradFill>
                <a:gsLst>
                  <a:gs pos="0">
                    <a:srgbClr val="FFFFFF"/>
                  </a:gs>
                  <a:gs pos="100000">
                    <a:srgbClr val="FFFFFF"/>
                  </a:gs>
                </a:gsLst>
                <a:lin ang="5400000" scaled="0"/>
              </a:gradFill>
            </a:endParaRPr>
          </a:p>
          <a:p>
            <a:pPr algn="ctr" defTabSz="932290" fontAlgn="base">
              <a:spcBef>
                <a:spcPct val="0"/>
              </a:spcBef>
              <a:spcAft>
                <a:spcPct val="0"/>
              </a:spcAft>
            </a:pPr>
            <a:r>
              <a:rPr lang="en-US" sz="2040" dirty="0" smtClean="0">
                <a:gradFill>
                  <a:gsLst>
                    <a:gs pos="0">
                      <a:srgbClr val="FFFFFF"/>
                    </a:gs>
                    <a:gs pos="100000">
                      <a:srgbClr val="FFFFFF"/>
                    </a:gs>
                  </a:gsLst>
                  <a:lin ang="5400000" scaled="0"/>
                </a:gradFill>
              </a:rPr>
              <a:t>  (</a:t>
            </a:r>
            <a:r>
              <a:rPr lang="en-US" sz="2040" dirty="0">
                <a:gradFill>
                  <a:gsLst>
                    <a:gs pos="0">
                      <a:srgbClr val="FFFFFF"/>
                    </a:gs>
                    <a:gs pos="100000">
                      <a:srgbClr val="FFFFFF"/>
                    </a:gs>
                  </a:gsLst>
                  <a:lin ang="5400000" scaled="0"/>
                </a:gradFill>
              </a:rPr>
              <a:t>on </a:t>
            </a:r>
            <a:r>
              <a:rPr lang="en-US" sz="2040" dirty="0" err="1">
                <a:gradFill>
                  <a:gsLst>
                    <a:gs pos="0">
                      <a:srgbClr val="FFFFFF"/>
                    </a:gs>
                    <a:gs pos="100000">
                      <a:srgbClr val="FFFFFF"/>
                    </a:gs>
                  </a:gsLst>
                  <a:lin ang="5400000" scaled="0"/>
                </a:gradFill>
              </a:rPr>
              <a:t>prem</a:t>
            </a:r>
            <a:r>
              <a:rPr lang="en-US" sz="2040" dirty="0">
                <a:gradFill>
                  <a:gsLst>
                    <a:gs pos="0">
                      <a:srgbClr val="FFFFFF"/>
                    </a:gs>
                    <a:gs pos="100000">
                      <a:srgbClr val="FFFFFF"/>
                    </a:gs>
                  </a:gsLst>
                  <a:lin ang="5400000" scaled="0"/>
                </a:gradFill>
              </a:rPr>
              <a:t>)</a:t>
            </a:r>
          </a:p>
        </p:txBody>
      </p:sp>
      <p:sp>
        <p:nvSpPr>
          <p:cNvPr id="19" name="Freeform 18"/>
          <p:cNvSpPr/>
          <p:nvPr/>
        </p:nvSpPr>
        <p:spPr bwMode="auto">
          <a:xfrm>
            <a:off x="7255513" y="2292981"/>
            <a:ext cx="2392256" cy="3497597"/>
          </a:xfrm>
          <a:custGeom>
            <a:avLst/>
            <a:gdLst>
              <a:gd name="connsiteX0" fmla="*/ 1939332 w 2331217"/>
              <a:gd name="connsiteY0" fmla="*/ 0 h 3386294"/>
              <a:gd name="connsiteX1" fmla="*/ 0 w 2331217"/>
              <a:gd name="connsiteY1" fmla="*/ 3386294 h 3386294"/>
              <a:gd name="connsiteX2" fmla="*/ 2331217 w 2331217"/>
              <a:gd name="connsiteY2" fmla="*/ 2491991 h 3386294"/>
              <a:gd name="connsiteX3" fmla="*/ 1939332 w 2331217"/>
              <a:gd name="connsiteY3" fmla="*/ 0 h 3386294"/>
              <a:gd name="connsiteX0" fmla="*/ 1946505 w 2331217"/>
              <a:gd name="connsiteY0" fmla="*/ 0 h 3422156"/>
              <a:gd name="connsiteX1" fmla="*/ 0 w 2331217"/>
              <a:gd name="connsiteY1" fmla="*/ 3422156 h 3422156"/>
              <a:gd name="connsiteX2" fmla="*/ 2331217 w 2331217"/>
              <a:gd name="connsiteY2" fmla="*/ 2527853 h 3422156"/>
              <a:gd name="connsiteX3" fmla="*/ 1946505 w 2331217"/>
              <a:gd name="connsiteY3" fmla="*/ 0 h 3422156"/>
              <a:gd name="connsiteX0" fmla="*/ 1960850 w 2345562"/>
              <a:gd name="connsiteY0" fmla="*/ 0 h 3429328"/>
              <a:gd name="connsiteX1" fmla="*/ 0 w 2345562"/>
              <a:gd name="connsiteY1" fmla="*/ 3429328 h 3429328"/>
              <a:gd name="connsiteX2" fmla="*/ 2345562 w 2345562"/>
              <a:gd name="connsiteY2" fmla="*/ 2527853 h 3429328"/>
              <a:gd name="connsiteX3" fmla="*/ 1960850 w 2345562"/>
              <a:gd name="connsiteY3" fmla="*/ 0 h 3429328"/>
              <a:gd name="connsiteX0" fmla="*/ 1968022 w 2345562"/>
              <a:gd name="connsiteY0" fmla="*/ 0 h 3429328"/>
              <a:gd name="connsiteX1" fmla="*/ 0 w 2345562"/>
              <a:gd name="connsiteY1" fmla="*/ 3429328 h 3429328"/>
              <a:gd name="connsiteX2" fmla="*/ 2345562 w 2345562"/>
              <a:gd name="connsiteY2" fmla="*/ 2527853 h 3429328"/>
              <a:gd name="connsiteX3" fmla="*/ 1968022 w 2345562"/>
              <a:gd name="connsiteY3" fmla="*/ 0 h 3429328"/>
            </a:gdLst>
            <a:ahLst/>
            <a:cxnLst>
              <a:cxn ang="0">
                <a:pos x="connsiteX0" y="connsiteY0"/>
              </a:cxn>
              <a:cxn ang="0">
                <a:pos x="connsiteX1" y="connsiteY1"/>
              </a:cxn>
              <a:cxn ang="0">
                <a:pos x="connsiteX2" y="connsiteY2"/>
              </a:cxn>
              <a:cxn ang="0">
                <a:pos x="connsiteX3" y="connsiteY3"/>
              </a:cxn>
            </a:cxnLst>
            <a:rect l="l" t="t" r="r" b="b"/>
            <a:pathLst>
              <a:path w="2345562" h="3429328">
                <a:moveTo>
                  <a:pt x="1968022" y="0"/>
                </a:moveTo>
                <a:lnTo>
                  <a:pt x="0" y="3429328"/>
                </a:lnTo>
                <a:lnTo>
                  <a:pt x="2345562" y="2527853"/>
                </a:lnTo>
                <a:lnTo>
                  <a:pt x="1968022" y="0"/>
                </a:lnTo>
                <a:close/>
              </a:path>
            </a:pathLst>
          </a:custGeom>
          <a:solidFill>
            <a:schemeClr val="accent5">
              <a:lumMod val="75000"/>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smtClean="0">
                <a:gradFill>
                  <a:gsLst>
                    <a:gs pos="0">
                      <a:srgbClr val="FFFFFF"/>
                    </a:gs>
                    <a:gs pos="100000">
                      <a:srgbClr val="FFFFFF"/>
                    </a:gs>
                  </a:gsLst>
                  <a:lin ang="5400000" scaled="0"/>
                </a:gradFill>
              </a:rPr>
              <a:t>            </a:t>
            </a:r>
          </a:p>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290" fontAlgn="base">
              <a:spcBef>
                <a:spcPct val="0"/>
              </a:spcBef>
              <a:spcAft>
                <a:spcPct val="0"/>
              </a:spcAft>
            </a:pPr>
            <a:r>
              <a:rPr lang="en-US" sz="2040" dirty="0" smtClean="0">
                <a:gradFill>
                  <a:gsLst>
                    <a:gs pos="0">
                      <a:srgbClr val="FFFFFF"/>
                    </a:gs>
                    <a:gs pos="100000">
                      <a:srgbClr val="FFFFFF"/>
                    </a:gs>
                  </a:gsLst>
                  <a:lin ang="5400000" scaled="0"/>
                </a:gradFill>
              </a:rPr>
              <a:t>          Exchange</a:t>
            </a:r>
            <a:endParaRPr lang="en-US" sz="2040" dirty="0">
              <a:gradFill>
                <a:gsLst>
                  <a:gs pos="0">
                    <a:srgbClr val="FFFFFF"/>
                  </a:gs>
                  <a:gs pos="100000">
                    <a:srgbClr val="FFFFFF"/>
                  </a:gs>
                </a:gsLst>
                <a:lin ang="5400000" scaled="0"/>
              </a:gradFill>
            </a:endParaRPr>
          </a:p>
        </p:txBody>
      </p:sp>
      <p:sp>
        <p:nvSpPr>
          <p:cNvPr id="20" name="Freeform 19"/>
          <p:cNvSpPr/>
          <p:nvPr/>
        </p:nvSpPr>
        <p:spPr bwMode="auto">
          <a:xfrm>
            <a:off x="8458957" y="3704691"/>
            <a:ext cx="2803641" cy="2074555"/>
          </a:xfrm>
          <a:custGeom>
            <a:avLst/>
            <a:gdLst>
              <a:gd name="connsiteX0" fmla="*/ 753627 w 2713055"/>
              <a:gd name="connsiteY0" fmla="*/ 0 h 2019718"/>
              <a:gd name="connsiteX1" fmla="*/ 0 w 2713055"/>
              <a:gd name="connsiteY1" fmla="*/ 1326382 h 2019718"/>
              <a:gd name="connsiteX2" fmla="*/ 2713055 w 2713055"/>
              <a:gd name="connsiteY2" fmla="*/ 2019718 h 2019718"/>
              <a:gd name="connsiteX3" fmla="*/ 753627 w 2713055"/>
              <a:gd name="connsiteY3" fmla="*/ 0 h 2019718"/>
              <a:gd name="connsiteX0" fmla="*/ 767973 w 2713055"/>
              <a:gd name="connsiteY0" fmla="*/ 0 h 2026890"/>
              <a:gd name="connsiteX1" fmla="*/ 0 w 2713055"/>
              <a:gd name="connsiteY1" fmla="*/ 1333554 h 2026890"/>
              <a:gd name="connsiteX2" fmla="*/ 2713055 w 2713055"/>
              <a:gd name="connsiteY2" fmla="*/ 2026890 h 2026890"/>
              <a:gd name="connsiteX3" fmla="*/ 767973 w 2713055"/>
              <a:gd name="connsiteY3" fmla="*/ 0 h 2026890"/>
              <a:gd name="connsiteX0" fmla="*/ 767973 w 2748917"/>
              <a:gd name="connsiteY0" fmla="*/ 0 h 2034062"/>
              <a:gd name="connsiteX1" fmla="*/ 0 w 2748917"/>
              <a:gd name="connsiteY1" fmla="*/ 1333554 h 2034062"/>
              <a:gd name="connsiteX2" fmla="*/ 2748917 w 2748917"/>
              <a:gd name="connsiteY2" fmla="*/ 2034062 h 2034062"/>
              <a:gd name="connsiteX3" fmla="*/ 767973 w 2748917"/>
              <a:gd name="connsiteY3" fmla="*/ 0 h 2034062"/>
              <a:gd name="connsiteX0" fmla="*/ 811007 w 2748917"/>
              <a:gd name="connsiteY0" fmla="*/ 0 h 1912130"/>
              <a:gd name="connsiteX1" fmla="*/ 0 w 2748917"/>
              <a:gd name="connsiteY1" fmla="*/ 1211622 h 1912130"/>
              <a:gd name="connsiteX2" fmla="*/ 2748917 w 2748917"/>
              <a:gd name="connsiteY2" fmla="*/ 1912130 h 1912130"/>
              <a:gd name="connsiteX3" fmla="*/ 811007 w 2748917"/>
              <a:gd name="connsiteY3" fmla="*/ 0 h 1912130"/>
              <a:gd name="connsiteX0" fmla="*/ 775145 w 2748917"/>
              <a:gd name="connsiteY0" fmla="*/ 0 h 2034062"/>
              <a:gd name="connsiteX1" fmla="*/ 0 w 2748917"/>
              <a:gd name="connsiteY1" fmla="*/ 1333554 h 2034062"/>
              <a:gd name="connsiteX2" fmla="*/ 2748917 w 2748917"/>
              <a:gd name="connsiteY2" fmla="*/ 2034062 h 2034062"/>
              <a:gd name="connsiteX3" fmla="*/ 775145 w 2748917"/>
              <a:gd name="connsiteY3" fmla="*/ 0 h 2034062"/>
            </a:gdLst>
            <a:ahLst/>
            <a:cxnLst>
              <a:cxn ang="0">
                <a:pos x="connsiteX0" y="connsiteY0"/>
              </a:cxn>
              <a:cxn ang="0">
                <a:pos x="connsiteX1" y="connsiteY1"/>
              </a:cxn>
              <a:cxn ang="0">
                <a:pos x="connsiteX2" y="connsiteY2"/>
              </a:cxn>
              <a:cxn ang="0">
                <a:pos x="connsiteX3" y="connsiteY3"/>
              </a:cxn>
            </a:cxnLst>
            <a:rect l="l" t="t" r="r" b="b"/>
            <a:pathLst>
              <a:path w="2748917" h="2034062">
                <a:moveTo>
                  <a:pt x="775145" y="0"/>
                </a:moveTo>
                <a:lnTo>
                  <a:pt x="0" y="1333554"/>
                </a:lnTo>
                <a:lnTo>
                  <a:pt x="2748917" y="2034062"/>
                </a:lnTo>
                <a:lnTo>
                  <a:pt x="775145" y="0"/>
                </a:lnTo>
                <a:close/>
              </a:path>
            </a:pathLst>
          </a:custGeom>
          <a:solidFill>
            <a:schemeClr val="accent1">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defTabSz="932290" fontAlgn="base">
              <a:spcBef>
                <a:spcPct val="0"/>
              </a:spcBef>
              <a:spcAft>
                <a:spcPct val="0"/>
              </a:spcAft>
            </a:pPr>
            <a:r>
              <a:rPr lang="en-US" sz="2040" dirty="0" smtClean="0">
                <a:gradFill>
                  <a:gsLst>
                    <a:gs pos="0">
                      <a:srgbClr val="FFFFFF"/>
                    </a:gs>
                    <a:gs pos="100000">
                      <a:srgbClr val="FFFFFF"/>
                    </a:gs>
                  </a:gsLst>
                  <a:lin ang="5400000" scaled="0"/>
                </a:gradFill>
              </a:rPr>
              <a:t>   SharePoint</a:t>
            </a:r>
            <a:endParaRPr lang="en-US" sz="2040" dirty="0">
              <a:gradFill>
                <a:gsLst>
                  <a:gs pos="0">
                    <a:srgbClr val="FFFFFF"/>
                  </a:gs>
                  <a:gs pos="100000">
                    <a:srgbClr val="FFFFFF"/>
                  </a:gs>
                </a:gsLst>
                <a:lin ang="5400000" scaled="0"/>
              </a:gradFill>
            </a:endParaRPr>
          </a:p>
          <a:p>
            <a:pPr defTabSz="932290" fontAlgn="base">
              <a:spcBef>
                <a:spcPct val="0"/>
              </a:spcBef>
              <a:spcAft>
                <a:spcPct val="0"/>
              </a:spcAft>
            </a:pPr>
            <a:r>
              <a:rPr lang="en-US" sz="2040" dirty="0" smtClean="0">
                <a:gradFill>
                  <a:gsLst>
                    <a:gs pos="0">
                      <a:srgbClr val="FFFFFF"/>
                    </a:gs>
                    <a:gs pos="100000">
                      <a:srgbClr val="FFFFFF"/>
                    </a:gs>
                  </a:gsLst>
                  <a:lin ang="5400000" scaled="0"/>
                </a:gradFill>
              </a:rPr>
              <a:t>     web </a:t>
            </a:r>
            <a:r>
              <a:rPr lang="en-US" sz="2040" dirty="0">
                <a:gradFill>
                  <a:gsLst>
                    <a:gs pos="0">
                      <a:srgbClr val="FFFFFF"/>
                    </a:gs>
                    <a:gs pos="100000">
                      <a:srgbClr val="FFFFFF"/>
                    </a:gs>
                  </a:gsLst>
                  <a:lin ang="5400000" scaled="0"/>
                </a:gradFill>
              </a:rPr>
              <a:t>sites</a:t>
            </a:r>
          </a:p>
        </p:txBody>
      </p:sp>
      <p:sp>
        <p:nvSpPr>
          <p:cNvPr id="21" name="Freeform 20"/>
          <p:cNvSpPr/>
          <p:nvPr/>
        </p:nvSpPr>
        <p:spPr bwMode="auto">
          <a:xfrm>
            <a:off x="7277699" y="2311682"/>
            <a:ext cx="3213113" cy="3468337"/>
          </a:xfrm>
          <a:custGeom>
            <a:avLst/>
            <a:gdLst>
              <a:gd name="connsiteX0" fmla="*/ 1939332 w 3386294"/>
              <a:gd name="connsiteY0" fmla="*/ 0 h 3386295"/>
              <a:gd name="connsiteX1" fmla="*/ 0 w 3386294"/>
              <a:gd name="connsiteY1" fmla="*/ 3386295 h 3386295"/>
              <a:gd name="connsiteX2" fmla="*/ 3386294 w 3386294"/>
              <a:gd name="connsiteY2" fmla="*/ 3135086 h 3386295"/>
              <a:gd name="connsiteX3" fmla="*/ 1939332 w 3386294"/>
              <a:gd name="connsiteY3" fmla="*/ 0 h 3386295"/>
              <a:gd name="connsiteX0" fmla="*/ 1939332 w 3478891"/>
              <a:gd name="connsiteY0" fmla="*/ 0 h 3386295"/>
              <a:gd name="connsiteX1" fmla="*/ 0 w 3478891"/>
              <a:gd name="connsiteY1" fmla="*/ 3386295 h 3386295"/>
              <a:gd name="connsiteX2" fmla="*/ 3478891 w 3478891"/>
              <a:gd name="connsiteY2" fmla="*/ 3135086 h 3386295"/>
              <a:gd name="connsiteX3" fmla="*/ 1939332 w 3478891"/>
              <a:gd name="connsiteY3" fmla="*/ 0 h 3386295"/>
              <a:gd name="connsiteX0" fmla="*/ 1939332 w 3177949"/>
              <a:gd name="connsiteY0" fmla="*/ 0 h 3386295"/>
              <a:gd name="connsiteX1" fmla="*/ 0 w 3177949"/>
              <a:gd name="connsiteY1" fmla="*/ 3386295 h 3386295"/>
              <a:gd name="connsiteX2" fmla="*/ 3177949 w 3177949"/>
              <a:gd name="connsiteY2" fmla="*/ 2984615 h 3386295"/>
              <a:gd name="connsiteX3" fmla="*/ 1939332 w 3177949"/>
              <a:gd name="connsiteY3" fmla="*/ 0 h 3386295"/>
              <a:gd name="connsiteX0" fmla="*/ 1939332 w 3177949"/>
              <a:gd name="connsiteY0" fmla="*/ 0 h 3386295"/>
              <a:gd name="connsiteX1" fmla="*/ 0 w 3177949"/>
              <a:gd name="connsiteY1" fmla="*/ 3386295 h 3386295"/>
              <a:gd name="connsiteX2" fmla="*/ 3177949 w 3177949"/>
              <a:gd name="connsiteY2" fmla="*/ 2926742 h 3386295"/>
              <a:gd name="connsiteX3" fmla="*/ 1939332 w 3177949"/>
              <a:gd name="connsiteY3" fmla="*/ 0 h 3386295"/>
              <a:gd name="connsiteX0" fmla="*/ 1939332 w 3143225"/>
              <a:gd name="connsiteY0" fmla="*/ 0 h 3386295"/>
              <a:gd name="connsiteX1" fmla="*/ 0 w 3143225"/>
              <a:gd name="connsiteY1" fmla="*/ 3386295 h 3386295"/>
              <a:gd name="connsiteX2" fmla="*/ 3143225 w 3143225"/>
              <a:gd name="connsiteY2" fmla="*/ 2926742 h 3386295"/>
              <a:gd name="connsiteX3" fmla="*/ 1939332 w 3143225"/>
              <a:gd name="connsiteY3" fmla="*/ 0 h 3386295"/>
              <a:gd name="connsiteX0" fmla="*/ 1760022 w 2963915"/>
              <a:gd name="connsiteY0" fmla="*/ 0 h 3393467"/>
              <a:gd name="connsiteX1" fmla="*/ 0 w 2963915"/>
              <a:gd name="connsiteY1" fmla="*/ 3393467 h 3393467"/>
              <a:gd name="connsiteX2" fmla="*/ 2963915 w 2963915"/>
              <a:gd name="connsiteY2" fmla="*/ 2926742 h 3393467"/>
              <a:gd name="connsiteX3" fmla="*/ 1760022 w 2963915"/>
              <a:gd name="connsiteY3" fmla="*/ 0 h 3393467"/>
              <a:gd name="connsiteX0" fmla="*/ 1946505 w 3150398"/>
              <a:gd name="connsiteY0" fmla="*/ 0 h 3400639"/>
              <a:gd name="connsiteX1" fmla="*/ 0 w 3150398"/>
              <a:gd name="connsiteY1" fmla="*/ 3400639 h 3400639"/>
              <a:gd name="connsiteX2" fmla="*/ 3150398 w 3150398"/>
              <a:gd name="connsiteY2" fmla="*/ 2926742 h 3400639"/>
              <a:gd name="connsiteX3" fmla="*/ 1946505 w 3150398"/>
              <a:gd name="connsiteY3" fmla="*/ 0 h 3400639"/>
            </a:gdLst>
            <a:ahLst/>
            <a:cxnLst>
              <a:cxn ang="0">
                <a:pos x="connsiteX0" y="connsiteY0"/>
              </a:cxn>
              <a:cxn ang="0">
                <a:pos x="connsiteX1" y="connsiteY1"/>
              </a:cxn>
              <a:cxn ang="0">
                <a:pos x="connsiteX2" y="connsiteY2"/>
              </a:cxn>
              <a:cxn ang="0">
                <a:pos x="connsiteX3" y="connsiteY3"/>
              </a:cxn>
            </a:cxnLst>
            <a:rect l="l" t="t" r="r" b="b"/>
            <a:pathLst>
              <a:path w="3150398" h="3400639">
                <a:moveTo>
                  <a:pt x="1946505" y="0"/>
                </a:moveTo>
                <a:lnTo>
                  <a:pt x="0" y="3400639"/>
                </a:lnTo>
                <a:lnTo>
                  <a:pt x="3150398" y="2926742"/>
                </a:lnTo>
                <a:lnTo>
                  <a:pt x="1946505" y="0"/>
                </a:lnTo>
                <a:close/>
              </a:path>
            </a:pathLst>
          </a:custGeom>
          <a:solidFill>
            <a:schemeClr val="accent3">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290" fontAlgn="base">
              <a:spcBef>
                <a:spcPct val="0"/>
              </a:spcBef>
              <a:spcAft>
                <a:spcPct val="0"/>
              </a:spcAft>
            </a:pPr>
            <a:r>
              <a:rPr lang="en-US" sz="2040" dirty="0">
                <a:gradFill>
                  <a:gsLst>
                    <a:gs pos="0">
                      <a:srgbClr val="FFFFFF"/>
                    </a:gs>
                    <a:gs pos="100000">
                      <a:srgbClr val="FFFFFF"/>
                    </a:gs>
                  </a:gsLst>
                  <a:lin ang="5400000" scaled="0"/>
                </a:gradFill>
              </a:rPr>
              <a:t>Office365</a:t>
            </a:r>
          </a:p>
        </p:txBody>
      </p:sp>
    </p:spTree>
    <p:extLst>
      <p:ext uri="{BB962C8B-B14F-4D97-AF65-F5344CB8AC3E}">
        <p14:creationId xmlns:p14="http://schemas.microsoft.com/office/powerpoint/2010/main" val="30359381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fade">
                                      <p:cBhvr>
                                        <p:cTn id="7" dur="500"/>
                                        <p:tgtEl>
                                          <p:spTgt spid="5">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6" end="6"/>
                                            </p:txEl>
                                          </p:spTgt>
                                        </p:tgtEl>
                                        <p:attrNameLst>
                                          <p:attrName>style.visibility</p:attrName>
                                        </p:attrNameLst>
                                      </p:cBhvr>
                                      <p:to>
                                        <p:strVal val="visible"/>
                                      </p:to>
                                    </p:set>
                                    <p:animEffect transition="in" filter="fade">
                                      <p:cBhvr>
                                        <p:cTn id="10" dur="500"/>
                                        <p:tgtEl>
                                          <p:spTgt spid="5">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7" end="7"/>
                                            </p:txEl>
                                          </p:spTgt>
                                        </p:tgtEl>
                                        <p:attrNameLst>
                                          <p:attrName>style.visibility</p:attrName>
                                        </p:attrNameLst>
                                      </p:cBhvr>
                                      <p:to>
                                        <p:strVal val="visible"/>
                                      </p:to>
                                    </p:set>
                                    <p:animEffect transition="in" filter="fade">
                                      <p:cBhvr>
                                        <p:cTn id="13" dur="500"/>
                                        <p:tgtEl>
                                          <p:spTgt spid="5">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9" end="9"/>
                                            </p:txEl>
                                          </p:spTgt>
                                        </p:tgtEl>
                                        <p:attrNameLst>
                                          <p:attrName>style.visibility</p:attrName>
                                        </p:attrNameLst>
                                      </p:cBhvr>
                                      <p:to>
                                        <p:strVal val="visible"/>
                                      </p:to>
                                    </p:set>
                                    <p:animEffect transition="in" filter="fade">
                                      <p:cBhvr>
                                        <p:cTn id="16" dur="500"/>
                                        <p:tgtEl>
                                          <p:spTgt spid="5">
                                            <p:txEl>
                                              <p:pRg st="9" end="9"/>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animEffect transition="in" filter="fade">
                                      <p:cBhvr>
                                        <p:cTn id="19" dur="500"/>
                                        <p:tgtEl>
                                          <p:spTgt spid="5">
                                            <p:txEl>
                                              <p:pRg st="8" end="8"/>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
                                            <p:txEl>
                                              <p:pRg st="10" end="10"/>
                                            </p:txEl>
                                          </p:spTgt>
                                        </p:tgtEl>
                                        <p:attrNameLst>
                                          <p:attrName>style.visibility</p:attrName>
                                        </p:attrNameLst>
                                      </p:cBhvr>
                                      <p:to>
                                        <p:strVal val="visible"/>
                                      </p:to>
                                    </p:set>
                                    <p:animEffect transition="in" filter="fade">
                                      <p:cBhvr>
                                        <p:cTn id="22" dur="500"/>
                                        <p:tgtEl>
                                          <p:spTgt spid="5">
                                            <p:txEl>
                                              <p:pRg st="10" end="1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par>
                                <p:cTn id="33" presetID="10" presetClass="entr" presetSubtype="0" fill="hold" grpId="1"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19"/>
                                        </p:tgtEl>
                                      </p:cBhvr>
                                    </p:animEffect>
                                    <p:set>
                                      <p:cBhvr>
                                        <p:cTn id="48" dur="1" fill="hold">
                                          <p:stCondLst>
                                            <p:cond delay="499"/>
                                          </p:stCondLst>
                                        </p:cTn>
                                        <p:tgtEl>
                                          <p:spTgt spid="19"/>
                                        </p:tgtEl>
                                        <p:attrNameLst>
                                          <p:attrName>style.visibility</p:attrName>
                                        </p:attrNameLst>
                                      </p:cBhvr>
                                      <p:to>
                                        <p:strVal val="hidden"/>
                                      </p:to>
                                    </p:se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Barry Waldbaum; Olaf Birkeland</External_x0020_Speaker>
    <Session_x0020_Code xmlns="2295e2e7-0eeb-498e-8716-217bb2ee6ee3">SPC172</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Barry Waldbaum, Olaf Birkeland </Speaker>
    <AverageRating xmlns="http://schemas.microsoft.com/sharepoint/v3">5</AverageRating>
    <RatingCount xmlns="http://schemas.microsoft.com/sharepoint/v3">1</RatingCount>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2295e2e7-0eeb-498e-8716-217bb2ee6ee3"/>
    <ds:schemaRef ds:uri="http://purl.org/dc/terms/"/>
    <ds:schemaRef ds:uri="http://purl.org/dc/dcmitype/"/>
    <ds:schemaRef ds:uri="http://schemas.microsoft.com/office/infopath/2007/PartnerControls"/>
    <ds:schemaRef ds:uri="http://schemas.microsoft.com/office/2006/metadata/properties"/>
    <ds:schemaRef ds:uri="http://www.w3.org/XML/1998/namespace"/>
    <ds:schemaRef ds:uri="http://schemas.microsoft.com/sharepoint/v3"/>
    <ds:schemaRef ds:uri="http://schemas.microsoft.com/office/2006/documentManagement/types"/>
    <ds:schemaRef ds:uri="230e9df3-be65-4c73-a93b-d1236ebd677e"/>
    <ds:schemaRef ds:uri="http://purl.org/dc/elements/1.1/"/>
    <ds:schemaRef ds:uri="http://schemas.openxmlformats.org/package/2006/metadata/core-properties"/>
    <ds:schemaRef ds:uri="032d541b-1b4e-4d91-93c7-b10533c52f73"/>
  </ds:schemaRefs>
</ds:datastoreItem>
</file>

<file path=customXml/itemProps3.xml><?xml version="1.0" encoding="utf-8"?>
<ds:datastoreItem xmlns:ds="http://schemas.openxmlformats.org/officeDocument/2006/customXml" ds:itemID="{C0808175-4589-4271-9924-2197B5064C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17038</TotalTime>
  <Words>8899</Words>
  <Application>Microsoft Office PowerPoint</Application>
  <PresentationFormat>Custom</PresentationFormat>
  <Paragraphs>916</Paragraphs>
  <Slides>61</Slides>
  <Notes>60</Notes>
  <HiddenSlides>0</HiddenSlides>
  <MMClips>3</MMClips>
  <ScaleCrop>false</ScaleCrop>
  <HeadingPairs>
    <vt:vector size="4" baseType="variant">
      <vt:variant>
        <vt:lpstr>Theme</vt:lpstr>
      </vt:variant>
      <vt:variant>
        <vt:i4>4</vt:i4>
      </vt:variant>
      <vt:variant>
        <vt:lpstr>Slide Titles</vt:lpstr>
      </vt:variant>
      <vt:variant>
        <vt:i4>61</vt:i4>
      </vt:variant>
    </vt:vector>
  </HeadingPairs>
  <TitlesOfParts>
    <vt:vector size="65" baseType="lpstr">
      <vt:lpstr>5-30072_SPC2012_IT-Pro_Template_16x9</vt:lpstr>
      <vt:lpstr>5-30072_SPC2012_IT-Pro_Template_16x9_Light</vt:lpstr>
      <vt:lpstr>1_5-30072_SPC2012_IT-Pro_Template_16x9</vt:lpstr>
      <vt:lpstr>5-30072_SPC2012_Business_Template_16x9_Light</vt:lpstr>
      <vt:lpstr>PowerPoint Presentation</vt:lpstr>
      <vt:lpstr>Capacity Planning, Sizing and High Availability for Search in SharePoint 2013</vt:lpstr>
      <vt:lpstr>When You Leave you should be able to …</vt:lpstr>
      <vt:lpstr>Agenda</vt:lpstr>
      <vt:lpstr>What is SharePoint 2013 search?</vt:lpstr>
      <vt:lpstr>Overview of Search Changes in SP2013</vt:lpstr>
      <vt:lpstr>Demo</vt:lpstr>
      <vt:lpstr>Agenda</vt:lpstr>
      <vt:lpstr>Three dimensions in search scaling</vt:lpstr>
      <vt:lpstr>SharePoint 2013 Search Architecture</vt:lpstr>
      <vt:lpstr>Demo</vt:lpstr>
      <vt:lpstr>Demo topology – one component per VM</vt:lpstr>
      <vt:lpstr>Query path load</vt:lpstr>
      <vt:lpstr>Query processing component (QPC)</vt:lpstr>
      <vt:lpstr>Index component</vt:lpstr>
      <vt:lpstr>Index disk IOPS recommendations</vt:lpstr>
      <vt:lpstr>Crawl path load</vt:lpstr>
      <vt:lpstr>Crawl component</vt:lpstr>
      <vt:lpstr>Content processing component (CPC)</vt:lpstr>
      <vt:lpstr>Analytics path load</vt:lpstr>
      <vt:lpstr>Analytics processing component (APC)</vt:lpstr>
      <vt:lpstr>Search administration component</vt:lpstr>
      <vt:lpstr>Components – Key takeaways</vt:lpstr>
      <vt:lpstr>Components – Scaling cheat sheet</vt:lpstr>
      <vt:lpstr>Agenda</vt:lpstr>
      <vt:lpstr>Small search farm (up to 10M items)</vt:lpstr>
      <vt:lpstr>Small search topology @ WS2012</vt:lpstr>
      <vt:lpstr>Small topology @ WS2008 R2 Hyper-V</vt:lpstr>
      <vt:lpstr>Fault tolerant small search topology</vt:lpstr>
      <vt:lpstr>Database sizing and load</vt:lpstr>
      <vt:lpstr>Scaling from small to medium search topology</vt:lpstr>
      <vt:lpstr>Scaling from small to medium search topology</vt:lpstr>
      <vt:lpstr>General guidance</vt:lpstr>
      <vt:lpstr>PowerPoint Presentation</vt:lpstr>
      <vt:lpstr>Agenda</vt:lpstr>
      <vt:lpstr>High Availability / Fault Tolerance</vt:lpstr>
      <vt:lpstr>High availability for search</vt:lpstr>
      <vt:lpstr>Content processing – fault tolerance</vt:lpstr>
      <vt:lpstr>Indexing Fault tolerance</vt:lpstr>
      <vt:lpstr>Query Processing – fault tolerance</vt:lpstr>
      <vt:lpstr>Admin – fault tolerance</vt:lpstr>
      <vt:lpstr>Database fault tolerance</vt:lpstr>
      <vt:lpstr>Agenda</vt:lpstr>
      <vt:lpstr>Backup and Restore</vt:lpstr>
      <vt:lpstr>How does the backup work?</vt:lpstr>
      <vt:lpstr>Restore of the Search Service Application</vt:lpstr>
      <vt:lpstr>Backing up a production environment</vt:lpstr>
      <vt:lpstr>Restoring a 4 node farm to a 2 node farm</vt:lpstr>
      <vt:lpstr>Removing redundant components</vt:lpstr>
      <vt:lpstr>Move from QA to production</vt:lpstr>
      <vt:lpstr>Move from QA to production</vt:lpstr>
      <vt:lpstr>Backing up a production environment</vt:lpstr>
      <vt:lpstr>Disaster Recovery made easy easier</vt:lpstr>
      <vt:lpstr>Disaster recovery demo</vt:lpstr>
      <vt:lpstr>Agenda</vt:lpstr>
      <vt:lpstr>Recap…</vt:lpstr>
      <vt:lpstr>Search HOLs and events @ SPC</vt:lpstr>
      <vt:lpstr>Related Search Sessions @ SPC</vt:lpstr>
      <vt:lpstr>Q&amp;A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Capacity Planning, Sizing and High Availability for Search in SharePoint 2013</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930</cp:revision>
  <dcterms:created xsi:type="dcterms:W3CDTF">2012-05-22T07:38:31Z</dcterms:created>
  <dcterms:modified xsi:type="dcterms:W3CDTF">2012-12-07T04:04:08Z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