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 id="2147484218" r:id="rId7"/>
  </p:sldMasterIdLst>
  <p:notesMasterIdLst>
    <p:notesMasterId r:id="rId63"/>
  </p:notesMasterIdLst>
  <p:handoutMasterIdLst>
    <p:handoutMasterId r:id="rId64"/>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10" r:id="rId61"/>
    <p:sldId id="309" r:id="rId62"/>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38" autoAdjust="0"/>
    <p:restoredTop sz="95238" autoAdjust="0"/>
  </p:normalViewPr>
  <p:slideViewPr>
    <p:cSldViewPr>
      <p:cViewPr>
        <p:scale>
          <a:sx n="124" d="100"/>
          <a:sy n="124" d="100"/>
        </p:scale>
        <p:origin x="1224" y="256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0" d="100"/>
        <a:sy n="20"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viewProps" Target="viewProp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89EE21-C29B-4D41-9098-A6698367118E}" type="doc">
      <dgm:prSet loTypeId="urn:microsoft.com/office/officeart/2005/8/layout/hierarchy4" loCatId="hierarchy" qsTypeId="urn:microsoft.com/office/officeart/2005/8/quickstyle/simple1" qsCatId="simple" csTypeId="urn:microsoft.com/office/officeart/2005/8/colors/accent1_2" csCatId="accent1" phldr="1"/>
      <dgm:spPr/>
      <dgm:t>
        <a:bodyPr/>
        <a:lstStyle/>
        <a:p>
          <a:endParaRPr lang="en-US"/>
        </a:p>
      </dgm:t>
    </dgm:pt>
    <dgm:pt modelId="{29B27101-A643-4C4B-8C48-AD0F3B76FD40}" type="pres">
      <dgm:prSet presAssocID="{B789EE21-C29B-4D41-9098-A6698367118E}" presName="Name0" presStyleCnt="0">
        <dgm:presLayoutVars>
          <dgm:chPref val="1"/>
          <dgm:dir/>
          <dgm:animOne val="branch"/>
          <dgm:animLvl val="lvl"/>
          <dgm:resizeHandles/>
        </dgm:presLayoutVars>
      </dgm:prSet>
      <dgm:spPr/>
      <dgm:t>
        <a:bodyPr/>
        <a:lstStyle/>
        <a:p>
          <a:endParaRPr lang="en-US"/>
        </a:p>
      </dgm:t>
    </dgm:pt>
  </dgm:ptLst>
  <dgm:cxnLst>
    <dgm:cxn modelId="{03321F9F-48F4-48ED-97E3-D8BCC07CE0D5}" type="presOf" srcId="{B789EE21-C29B-4D41-9098-A6698367118E}" destId="{29B27101-A643-4C4B-8C48-AD0F3B76FD40}" srcOrd="0"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789EE21-C29B-4D41-9098-A6698367118E}" type="doc">
      <dgm:prSet loTypeId="urn:microsoft.com/office/officeart/2005/8/layout/hierarchy4" loCatId="hierarchy" qsTypeId="urn:microsoft.com/office/officeart/2005/8/quickstyle/simple1" qsCatId="simple" csTypeId="urn:microsoft.com/office/officeart/2005/8/colors/accent1_2" csCatId="accent1" phldr="1"/>
      <dgm:spPr/>
      <dgm:t>
        <a:bodyPr/>
        <a:lstStyle/>
        <a:p>
          <a:endParaRPr lang="en-US"/>
        </a:p>
      </dgm:t>
    </dgm:pt>
    <dgm:pt modelId="{2488B0DD-B3AD-4049-93E4-0C9A535345E5}">
      <dgm:prSet phldrT="[Text]"/>
      <dgm:spPr>
        <a:solidFill>
          <a:schemeClr val="accent2"/>
        </a:solidFill>
      </dgm:spPr>
      <dgm:t>
        <a:bodyPr/>
        <a:lstStyle/>
        <a:p>
          <a:r>
            <a:rPr lang="en-US" dirty="0" smtClean="0"/>
            <a:t>Project Server</a:t>
          </a:r>
          <a:endParaRPr lang="en-US" dirty="0"/>
        </a:p>
      </dgm:t>
    </dgm:pt>
    <dgm:pt modelId="{F41C168C-602C-4938-984A-232905748201}" type="parTrans" cxnId="{966C33D5-1E39-4503-A3A9-BB188E10E8F8}">
      <dgm:prSet/>
      <dgm:spPr/>
      <dgm:t>
        <a:bodyPr/>
        <a:lstStyle/>
        <a:p>
          <a:endParaRPr lang="en-US"/>
        </a:p>
      </dgm:t>
    </dgm:pt>
    <dgm:pt modelId="{A22F3780-73BC-419A-A0D1-7CEA40599303}" type="sibTrans" cxnId="{966C33D5-1E39-4503-A3A9-BB188E10E8F8}">
      <dgm:prSet/>
      <dgm:spPr/>
      <dgm:t>
        <a:bodyPr/>
        <a:lstStyle/>
        <a:p>
          <a:endParaRPr lang="en-US"/>
        </a:p>
      </dgm:t>
    </dgm:pt>
    <dgm:pt modelId="{8DCE9B19-7351-49C0-A6FA-B531BAE6C674}">
      <dgm:prSet phldrT="[Text]"/>
      <dgm:spPr>
        <a:noFill/>
        <a:ln>
          <a:noFill/>
        </a:ln>
      </dgm:spPr>
      <dgm:t>
        <a:bodyPr/>
        <a:lstStyle/>
        <a:p>
          <a:r>
            <a:rPr lang="en-US" dirty="0" smtClean="0"/>
            <a:t> </a:t>
          </a:r>
          <a:endParaRPr lang="en-US" dirty="0"/>
        </a:p>
      </dgm:t>
    </dgm:pt>
    <dgm:pt modelId="{B7EC440F-F3BD-4BF5-93BC-7DE4277A1A83}" type="parTrans" cxnId="{649B23CE-3948-434B-AA89-6ED346ADA708}">
      <dgm:prSet/>
      <dgm:spPr/>
      <dgm:t>
        <a:bodyPr/>
        <a:lstStyle/>
        <a:p>
          <a:endParaRPr lang="en-US"/>
        </a:p>
      </dgm:t>
    </dgm:pt>
    <dgm:pt modelId="{75F49B37-E0B8-4E73-84AE-D2C92709CF28}" type="sibTrans" cxnId="{649B23CE-3948-434B-AA89-6ED346ADA708}">
      <dgm:prSet/>
      <dgm:spPr/>
      <dgm:t>
        <a:bodyPr/>
        <a:lstStyle/>
        <a:p>
          <a:endParaRPr lang="en-US"/>
        </a:p>
      </dgm:t>
    </dgm:pt>
    <dgm:pt modelId="{4B1F0607-F221-4D85-A029-6A0AC1E8B987}">
      <dgm:prSet phldrT="[Text]"/>
      <dgm:spPr>
        <a:noFill/>
        <a:ln>
          <a:noFill/>
        </a:ln>
      </dgm:spPr>
      <dgm:t>
        <a:bodyPr/>
        <a:lstStyle/>
        <a:p>
          <a:r>
            <a:rPr lang="en-US" smtClean="0"/>
            <a:t>  </a:t>
          </a:r>
          <a:endParaRPr lang="en-US" dirty="0"/>
        </a:p>
      </dgm:t>
    </dgm:pt>
    <dgm:pt modelId="{B43E53E2-E325-4F8B-8050-D856D01AC69C}" type="parTrans" cxnId="{F333D15C-FD23-41D6-B863-74CA12C330CC}">
      <dgm:prSet/>
      <dgm:spPr/>
      <dgm:t>
        <a:bodyPr/>
        <a:lstStyle/>
        <a:p>
          <a:endParaRPr lang="en-US"/>
        </a:p>
      </dgm:t>
    </dgm:pt>
    <dgm:pt modelId="{BCBD32E3-0C54-4D6A-ABE2-A38DBC622A1C}" type="sibTrans" cxnId="{F333D15C-FD23-41D6-B863-74CA12C330CC}">
      <dgm:prSet/>
      <dgm:spPr/>
      <dgm:t>
        <a:bodyPr/>
        <a:lstStyle/>
        <a:p>
          <a:endParaRPr lang="en-US"/>
        </a:p>
      </dgm:t>
    </dgm:pt>
    <dgm:pt modelId="{29B27101-A643-4C4B-8C48-AD0F3B76FD40}" type="pres">
      <dgm:prSet presAssocID="{B789EE21-C29B-4D41-9098-A6698367118E}" presName="Name0" presStyleCnt="0">
        <dgm:presLayoutVars>
          <dgm:chPref val="1"/>
          <dgm:dir/>
          <dgm:animOne val="branch"/>
          <dgm:animLvl val="lvl"/>
          <dgm:resizeHandles/>
        </dgm:presLayoutVars>
      </dgm:prSet>
      <dgm:spPr/>
      <dgm:t>
        <a:bodyPr/>
        <a:lstStyle/>
        <a:p>
          <a:endParaRPr lang="en-US"/>
        </a:p>
      </dgm:t>
    </dgm:pt>
    <dgm:pt modelId="{366E1298-E5EC-4C36-84D6-32793D84964A}" type="pres">
      <dgm:prSet presAssocID="{2488B0DD-B3AD-4049-93E4-0C9A535345E5}" presName="vertOne" presStyleCnt="0"/>
      <dgm:spPr/>
    </dgm:pt>
    <dgm:pt modelId="{F780CF5D-26C1-4F88-9B0B-D857255D84EC}" type="pres">
      <dgm:prSet presAssocID="{2488B0DD-B3AD-4049-93E4-0C9A535345E5}" presName="txOne" presStyleLbl="node0" presStyleIdx="0" presStyleCnt="1" custScaleY="25695" custLinFactY="-7612" custLinFactNeighborX="-206" custLinFactNeighborY="-100000">
        <dgm:presLayoutVars>
          <dgm:chPref val="3"/>
        </dgm:presLayoutVars>
      </dgm:prSet>
      <dgm:spPr/>
      <dgm:t>
        <a:bodyPr/>
        <a:lstStyle/>
        <a:p>
          <a:endParaRPr lang="en-US"/>
        </a:p>
      </dgm:t>
    </dgm:pt>
    <dgm:pt modelId="{EE2DDE90-0202-4CA5-B357-F8CA71302B72}" type="pres">
      <dgm:prSet presAssocID="{2488B0DD-B3AD-4049-93E4-0C9A535345E5}" presName="parTransOne" presStyleCnt="0"/>
      <dgm:spPr/>
    </dgm:pt>
    <dgm:pt modelId="{BCAFE183-0A83-451D-8392-D5773148A86F}" type="pres">
      <dgm:prSet presAssocID="{2488B0DD-B3AD-4049-93E4-0C9A535345E5}" presName="horzOne" presStyleCnt="0"/>
      <dgm:spPr/>
    </dgm:pt>
    <dgm:pt modelId="{F7213551-60A1-47E5-958B-0F74A86FCBEC}" type="pres">
      <dgm:prSet presAssocID="{8DCE9B19-7351-49C0-A6FA-B531BAE6C674}" presName="vertTwo" presStyleCnt="0"/>
      <dgm:spPr/>
    </dgm:pt>
    <dgm:pt modelId="{BFD16045-7F6A-4896-B210-1760F557AF7B}" type="pres">
      <dgm:prSet presAssocID="{8DCE9B19-7351-49C0-A6FA-B531BAE6C674}" presName="txTwo" presStyleLbl="node2" presStyleIdx="0" presStyleCnt="2" custScaleY="21788" custLinFactNeighborX="-429" custLinFactNeighborY="-24860">
        <dgm:presLayoutVars>
          <dgm:chPref val="3"/>
        </dgm:presLayoutVars>
      </dgm:prSet>
      <dgm:spPr/>
      <dgm:t>
        <a:bodyPr/>
        <a:lstStyle/>
        <a:p>
          <a:endParaRPr lang="en-US"/>
        </a:p>
      </dgm:t>
    </dgm:pt>
    <dgm:pt modelId="{8B58497B-B7F1-4EC2-BEC1-EF4E42CFF3D3}" type="pres">
      <dgm:prSet presAssocID="{8DCE9B19-7351-49C0-A6FA-B531BAE6C674}" presName="horzTwo" presStyleCnt="0"/>
      <dgm:spPr/>
    </dgm:pt>
    <dgm:pt modelId="{960A77C2-F3F5-4489-8BA1-2403BE3DA848}" type="pres">
      <dgm:prSet presAssocID="{75F49B37-E0B8-4E73-84AE-D2C92709CF28}" presName="sibSpaceTwo" presStyleCnt="0"/>
      <dgm:spPr/>
    </dgm:pt>
    <dgm:pt modelId="{7DF122D1-F6DB-4DED-9571-64726138303E}" type="pres">
      <dgm:prSet presAssocID="{4B1F0607-F221-4D85-A029-6A0AC1E8B987}" presName="vertTwo" presStyleCnt="0"/>
      <dgm:spPr/>
    </dgm:pt>
    <dgm:pt modelId="{3B03E7E5-84BE-4C6B-8CD8-B07CEB9E910F}" type="pres">
      <dgm:prSet presAssocID="{4B1F0607-F221-4D85-A029-6A0AC1E8B987}" presName="txTwo" presStyleLbl="node2" presStyleIdx="1" presStyleCnt="2" custScaleY="21788" custLinFactNeighborX="-907" custLinFactNeighborY="-24860">
        <dgm:presLayoutVars>
          <dgm:chPref val="3"/>
        </dgm:presLayoutVars>
      </dgm:prSet>
      <dgm:spPr/>
      <dgm:t>
        <a:bodyPr/>
        <a:lstStyle/>
        <a:p>
          <a:endParaRPr lang="en-US"/>
        </a:p>
      </dgm:t>
    </dgm:pt>
    <dgm:pt modelId="{762C6E86-CED0-47BA-89F5-79495403E71B}" type="pres">
      <dgm:prSet presAssocID="{4B1F0607-F221-4D85-A029-6A0AC1E8B987}" presName="horzTwo" presStyleCnt="0"/>
      <dgm:spPr/>
    </dgm:pt>
  </dgm:ptLst>
  <dgm:cxnLst>
    <dgm:cxn modelId="{E209A15C-47C0-48C9-BF50-EA71F1916A42}" type="presOf" srcId="{8DCE9B19-7351-49C0-A6FA-B531BAE6C674}" destId="{BFD16045-7F6A-4896-B210-1760F557AF7B}" srcOrd="0" destOrd="0" presId="urn:microsoft.com/office/officeart/2005/8/layout/hierarchy4"/>
    <dgm:cxn modelId="{966C33D5-1E39-4503-A3A9-BB188E10E8F8}" srcId="{B789EE21-C29B-4D41-9098-A6698367118E}" destId="{2488B0DD-B3AD-4049-93E4-0C9A535345E5}" srcOrd="0" destOrd="0" parTransId="{F41C168C-602C-4938-984A-232905748201}" sibTransId="{A22F3780-73BC-419A-A0D1-7CEA40599303}"/>
    <dgm:cxn modelId="{E7C1B2F9-2D17-41CE-A3D0-60180FA51C79}" type="presOf" srcId="{4B1F0607-F221-4D85-A029-6A0AC1E8B987}" destId="{3B03E7E5-84BE-4C6B-8CD8-B07CEB9E910F}" srcOrd="0" destOrd="0" presId="urn:microsoft.com/office/officeart/2005/8/layout/hierarchy4"/>
    <dgm:cxn modelId="{B6456DBA-D38F-4807-B414-758DEBC7137E}" type="presOf" srcId="{B789EE21-C29B-4D41-9098-A6698367118E}" destId="{29B27101-A643-4C4B-8C48-AD0F3B76FD40}" srcOrd="0" destOrd="0" presId="urn:microsoft.com/office/officeart/2005/8/layout/hierarchy4"/>
    <dgm:cxn modelId="{649B23CE-3948-434B-AA89-6ED346ADA708}" srcId="{2488B0DD-B3AD-4049-93E4-0C9A535345E5}" destId="{8DCE9B19-7351-49C0-A6FA-B531BAE6C674}" srcOrd="0" destOrd="0" parTransId="{B7EC440F-F3BD-4BF5-93BC-7DE4277A1A83}" sibTransId="{75F49B37-E0B8-4E73-84AE-D2C92709CF28}"/>
    <dgm:cxn modelId="{EDDDEFE5-386D-4F1D-8FE3-D79158F1F4E9}" type="presOf" srcId="{2488B0DD-B3AD-4049-93E4-0C9A535345E5}" destId="{F780CF5D-26C1-4F88-9B0B-D857255D84EC}" srcOrd="0" destOrd="0" presId="urn:microsoft.com/office/officeart/2005/8/layout/hierarchy4"/>
    <dgm:cxn modelId="{F333D15C-FD23-41D6-B863-74CA12C330CC}" srcId="{2488B0DD-B3AD-4049-93E4-0C9A535345E5}" destId="{4B1F0607-F221-4D85-A029-6A0AC1E8B987}" srcOrd="1" destOrd="0" parTransId="{B43E53E2-E325-4F8B-8050-D856D01AC69C}" sibTransId="{BCBD32E3-0C54-4D6A-ABE2-A38DBC622A1C}"/>
    <dgm:cxn modelId="{6E565DFE-429A-4326-9253-0EEDFB426340}" type="presParOf" srcId="{29B27101-A643-4C4B-8C48-AD0F3B76FD40}" destId="{366E1298-E5EC-4C36-84D6-32793D84964A}" srcOrd="0" destOrd="0" presId="urn:microsoft.com/office/officeart/2005/8/layout/hierarchy4"/>
    <dgm:cxn modelId="{CE62A709-372A-4CFE-B197-33ED99DECB7C}" type="presParOf" srcId="{366E1298-E5EC-4C36-84D6-32793D84964A}" destId="{F780CF5D-26C1-4F88-9B0B-D857255D84EC}" srcOrd="0" destOrd="0" presId="urn:microsoft.com/office/officeart/2005/8/layout/hierarchy4"/>
    <dgm:cxn modelId="{0D337D8B-B466-403E-B606-AFAF95A7AED4}" type="presParOf" srcId="{366E1298-E5EC-4C36-84D6-32793D84964A}" destId="{EE2DDE90-0202-4CA5-B357-F8CA71302B72}" srcOrd="1" destOrd="0" presId="urn:microsoft.com/office/officeart/2005/8/layout/hierarchy4"/>
    <dgm:cxn modelId="{516C3520-94BD-406E-A90C-ED6DD09FE57A}" type="presParOf" srcId="{366E1298-E5EC-4C36-84D6-32793D84964A}" destId="{BCAFE183-0A83-451D-8392-D5773148A86F}" srcOrd="2" destOrd="0" presId="urn:microsoft.com/office/officeart/2005/8/layout/hierarchy4"/>
    <dgm:cxn modelId="{F6CE2540-6315-4406-A293-FA06E940381A}" type="presParOf" srcId="{BCAFE183-0A83-451D-8392-D5773148A86F}" destId="{F7213551-60A1-47E5-958B-0F74A86FCBEC}" srcOrd="0" destOrd="0" presId="urn:microsoft.com/office/officeart/2005/8/layout/hierarchy4"/>
    <dgm:cxn modelId="{A65EBB77-4C45-4FC4-8B52-4549D494626F}" type="presParOf" srcId="{F7213551-60A1-47E5-958B-0F74A86FCBEC}" destId="{BFD16045-7F6A-4896-B210-1760F557AF7B}" srcOrd="0" destOrd="0" presId="urn:microsoft.com/office/officeart/2005/8/layout/hierarchy4"/>
    <dgm:cxn modelId="{D9D65358-0AAB-4CE7-A8DF-4FE6543058D8}" type="presParOf" srcId="{F7213551-60A1-47E5-958B-0F74A86FCBEC}" destId="{8B58497B-B7F1-4EC2-BEC1-EF4E42CFF3D3}" srcOrd="1" destOrd="0" presId="urn:microsoft.com/office/officeart/2005/8/layout/hierarchy4"/>
    <dgm:cxn modelId="{56E8EDBB-796D-4850-804A-53D90D1301AA}" type="presParOf" srcId="{BCAFE183-0A83-451D-8392-D5773148A86F}" destId="{960A77C2-F3F5-4489-8BA1-2403BE3DA848}" srcOrd="1" destOrd="0" presId="urn:microsoft.com/office/officeart/2005/8/layout/hierarchy4"/>
    <dgm:cxn modelId="{DF879C43-78C9-4259-84CB-0CEDE9EC479E}" type="presParOf" srcId="{BCAFE183-0A83-451D-8392-D5773148A86F}" destId="{7DF122D1-F6DB-4DED-9571-64726138303E}" srcOrd="2" destOrd="0" presId="urn:microsoft.com/office/officeart/2005/8/layout/hierarchy4"/>
    <dgm:cxn modelId="{B57E2C80-76C7-4EA8-855A-253E6414F568}" type="presParOf" srcId="{7DF122D1-F6DB-4DED-9571-64726138303E}" destId="{3B03E7E5-84BE-4C6B-8CD8-B07CEB9E910F}" srcOrd="0" destOrd="0" presId="urn:microsoft.com/office/officeart/2005/8/layout/hierarchy4"/>
    <dgm:cxn modelId="{BAD7550B-A7E1-4E16-B6C6-8B753F21F2FC}" type="presParOf" srcId="{7DF122D1-F6DB-4DED-9571-64726138303E}" destId="{762C6E86-CED0-47BA-89F5-79495403E71B}"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789EE21-C29B-4D41-9098-A6698367118E}" type="doc">
      <dgm:prSet loTypeId="urn:microsoft.com/office/officeart/2005/8/layout/hierarchy4" loCatId="hierarchy" qsTypeId="urn:microsoft.com/office/officeart/2005/8/quickstyle/simple1" qsCatId="simple" csTypeId="urn:microsoft.com/office/officeart/2005/8/colors/accent1_2" csCatId="accent1" phldr="1"/>
      <dgm:spPr/>
      <dgm:t>
        <a:bodyPr/>
        <a:lstStyle/>
        <a:p>
          <a:endParaRPr lang="en-US"/>
        </a:p>
      </dgm:t>
    </dgm:pt>
    <dgm:pt modelId="{2488B0DD-B3AD-4049-93E4-0C9A535345E5}">
      <dgm:prSet phldrT="[Text]"/>
      <dgm:spPr>
        <a:solidFill>
          <a:schemeClr val="accent2"/>
        </a:solidFill>
      </dgm:spPr>
      <dgm:t>
        <a:bodyPr/>
        <a:lstStyle/>
        <a:p>
          <a:r>
            <a:rPr lang="en-US" dirty="0" smtClean="0"/>
            <a:t>Project Server</a:t>
          </a:r>
          <a:endParaRPr lang="en-US" dirty="0"/>
        </a:p>
      </dgm:t>
    </dgm:pt>
    <dgm:pt modelId="{F41C168C-602C-4938-984A-232905748201}" type="parTrans" cxnId="{966C33D5-1E39-4503-A3A9-BB188E10E8F8}">
      <dgm:prSet/>
      <dgm:spPr/>
      <dgm:t>
        <a:bodyPr/>
        <a:lstStyle/>
        <a:p>
          <a:endParaRPr lang="en-US"/>
        </a:p>
      </dgm:t>
    </dgm:pt>
    <dgm:pt modelId="{A22F3780-73BC-419A-A0D1-7CEA40599303}" type="sibTrans" cxnId="{966C33D5-1E39-4503-A3A9-BB188E10E8F8}">
      <dgm:prSet/>
      <dgm:spPr/>
      <dgm:t>
        <a:bodyPr/>
        <a:lstStyle/>
        <a:p>
          <a:endParaRPr lang="en-US"/>
        </a:p>
      </dgm:t>
    </dgm:pt>
    <dgm:pt modelId="{8DCE9B19-7351-49C0-A6FA-B531BAE6C674}">
      <dgm:prSet phldrT="[Text]"/>
      <dgm:spPr>
        <a:solidFill>
          <a:schemeClr val="tx2"/>
        </a:solidFill>
      </dgm:spPr>
      <dgm:t>
        <a:bodyPr/>
        <a:lstStyle/>
        <a:p>
          <a:r>
            <a:rPr lang="en-US" dirty="0" smtClean="0"/>
            <a:t>OLAP Cube</a:t>
          </a:r>
          <a:endParaRPr lang="en-US" dirty="0"/>
        </a:p>
      </dgm:t>
    </dgm:pt>
    <dgm:pt modelId="{B7EC440F-F3BD-4BF5-93BC-7DE4277A1A83}" type="parTrans" cxnId="{649B23CE-3948-434B-AA89-6ED346ADA708}">
      <dgm:prSet/>
      <dgm:spPr/>
      <dgm:t>
        <a:bodyPr/>
        <a:lstStyle/>
        <a:p>
          <a:endParaRPr lang="en-US"/>
        </a:p>
      </dgm:t>
    </dgm:pt>
    <dgm:pt modelId="{75F49B37-E0B8-4E73-84AE-D2C92709CF28}" type="sibTrans" cxnId="{649B23CE-3948-434B-AA89-6ED346ADA708}">
      <dgm:prSet/>
      <dgm:spPr/>
      <dgm:t>
        <a:bodyPr/>
        <a:lstStyle/>
        <a:p>
          <a:endParaRPr lang="en-US"/>
        </a:p>
      </dgm:t>
    </dgm:pt>
    <dgm:pt modelId="{4B1F0607-F221-4D85-A029-6A0AC1E8B987}">
      <dgm:prSet phldrT="[Text]"/>
      <dgm:spPr>
        <a:solidFill>
          <a:schemeClr val="tx2"/>
        </a:solidFill>
      </dgm:spPr>
      <dgm:t>
        <a:bodyPr/>
        <a:lstStyle/>
        <a:p>
          <a:r>
            <a:rPr lang="en-US" dirty="0" smtClean="0"/>
            <a:t>Reporting DB</a:t>
          </a:r>
          <a:endParaRPr lang="en-US" dirty="0"/>
        </a:p>
      </dgm:t>
    </dgm:pt>
    <dgm:pt modelId="{B43E53E2-E325-4F8B-8050-D856D01AC69C}" type="parTrans" cxnId="{F333D15C-FD23-41D6-B863-74CA12C330CC}">
      <dgm:prSet/>
      <dgm:spPr/>
      <dgm:t>
        <a:bodyPr/>
        <a:lstStyle/>
        <a:p>
          <a:endParaRPr lang="en-US"/>
        </a:p>
      </dgm:t>
    </dgm:pt>
    <dgm:pt modelId="{BCBD32E3-0C54-4D6A-ABE2-A38DBC622A1C}" type="sibTrans" cxnId="{F333D15C-FD23-41D6-B863-74CA12C330CC}">
      <dgm:prSet/>
      <dgm:spPr/>
      <dgm:t>
        <a:bodyPr/>
        <a:lstStyle/>
        <a:p>
          <a:endParaRPr lang="en-US"/>
        </a:p>
      </dgm:t>
    </dgm:pt>
    <dgm:pt modelId="{29B27101-A643-4C4B-8C48-AD0F3B76FD40}" type="pres">
      <dgm:prSet presAssocID="{B789EE21-C29B-4D41-9098-A6698367118E}" presName="Name0" presStyleCnt="0">
        <dgm:presLayoutVars>
          <dgm:chPref val="1"/>
          <dgm:dir/>
          <dgm:animOne val="branch"/>
          <dgm:animLvl val="lvl"/>
          <dgm:resizeHandles/>
        </dgm:presLayoutVars>
      </dgm:prSet>
      <dgm:spPr/>
      <dgm:t>
        <a:bodyPr/>
        <a:lstStyle/>
        <a:p>
          <a:endParaRPr lang="en-US"/>
        </a:p>
      </dgm:t>
    </dgm:pt>
    <dgm:pt modelId="{366E1298-E5EC-4C36-84D6-32793D84964A}" type="pres">
      <dgm:prSet presAssocID="{2488B0DD-B3AD-4049-93E4-0C9A535345E5}" presName="vertOne" presStyleCnt="0"/>
      <dgm:spPr/>
    </dgm:pt>
    <dgm:pt modelId="{F780CF5D-26C1-4F88-9B0B-D857255D84EC}" type="pres">
      <dgm:prSet presAssocID="{2488B0DD-B3AD-4049-93E4-0C9A535345E5}" presName="txOne" presStyleLbl="node0" presStyleIdx="0" presStyleCnt="1" custScaleY="25695" custLinFactY="-7612" custLinFactNeighborX="-206" custLinFactNeighborY="-100000">
        <dgm:presLayoutVars>
          <dgm:chPref val="3"/>
        </dgm:presLayoutVars>
      </dgm:prSet>
      <dgm:spPr/>
      <dgm:t>
        <a:bodyPr/>
        <a:lstStyle/>
        <a:p>
          <a:endParaRPr lang="en-US"/>
        </a:p>
      </dgm:t>
    </dgm:pt>
    <dgm:pt modelId="{EE2DDE90-0202-4CA5-B357-F8CA71302B72}" type="pres">
      <dgm:prSet presAssocID="{2488B0DD-B3AD-4049-93E4-0C9A535345E5}" presName="parTransOne" presStyleCnt="0"/>
      <dgm:spPr/>
    </dgm:pt>
    <dgm:pt modelId="{BCAFE183-0A83-451D-8392-D5773148A86F}" type="pres">
      <dgm:prSet presAssocID="{2488B0DD-B3AD-4049-93E4-0C9A535345E5}" presName="horzOne" presStyleCnt="0"/>
      <dgm:spPr/>
    </dgm:pt>
    <dgm:pt modelId="{F7213551-60A1-47E5-958B-0F74A86FCBEC}" type="pres">
      <dgm:prSet presAssocID="{8DCE9B19-7351-49C0-A6FA-B531BAE6C674}" presName="vertTwo" presStyleCnt="0"/>
      <dgm:spPr/>
    </dgm:pt>
    <dgm:pt modelId="{BFD16045-7F6A-4896-B210-1760F557AF7B}" type="pres">
      <dgm:prSet presAssocID="{8DCE9B19-7351-49C0-A6FA-B531BAE6C674}" presName="txTwo" presStyleLbl="node2" presStyleIdx="0" presStyleCnt="2" custScaleY="21788" custLinFactNeighborX="-429" custLinFactNeighborY="-24860">
        <dgm:presLayoutVars>
          <dgm:chPref val="3"/>
        </dgm:presLayoutVars>
      </dgm:prSet>
      <dgm:spPr/>
      <dgm:t>
        <a:bodyPr/>
        <a:lstStyle/>
        <a:p>
          <a:endParaRPr lang="en-US"/>
        </a:p>
      </dgm:t>
    </dgm:pt>
    <dgm:pt modelId="{8B58497B-B7F1-4EC2-BEC1-EF4E42CFF3D3}" type="pres">
      <dgm:prSet presAssocID="{8DCE9B19-7351-49C0-A6FA-B531BAE6C674}" presName="horzTwo" presStyleCnt="0"/>
      <dgm:spPr/>
    </dgm:pt>
    <dgm:pt modelId="{960A77C2-F3F5-4489-8BA1-2403BE3DA848}" type="pres">
      <dgm:prSet presAssocID="{75F49B37-E0B8-4E73-84AE-D2C92709CF28}" presName="sibSpaceTwo" presStyleCnt="0"/>
      <dgm:spPr/>
    </dgm:pt>
    <dgm:pt modelId="{7DF122D1-F6DB-4DED-9571-64726138303E}" type="pres">
      <dgm:prSet presAssocID="{4B1F0607-F221-4D85-A029-6A0AC1E8B987}" presName="vertTwo" presStyleCnt="0"/>
      <dgm:spPr/>
    </dgm:pt>
    <dgm:pt modelId="{3B03E7E5-84BE-4C6B-8CD8-B07CEB9E910F}" type="pres">
      <dgm:prSet presAssocID="{4B1F0607-F221-4D85-A029-6A0AC1E8B987}" presName="txTwo" presStyleLbl="node2" presStyleIdx="1" presStyleCnt="2" custScaleY="21788" custLinFactNeighborX="-907" custLinFactNeighborY="-24860">
        <dgm:presLayoutVars>
          <dgm:chPref val="3"/>
        </dgm:presLayoutVars>
      </dgm:prSet>
      <dgm:spPr/>
      <dgm:t>
        <a:bodyPr/>
        <a:lstStyle/>
        <a:p>
          <a:endParaRPr lang="en-US"/>
        </a:p>
      </dgm:t>
    </dgm:pt>
    <dgm:pt modelId="{762C6E86-CED0-47BA-89F5-79495403E71B}" type="pres">
      <dgm:prSet presAssocID="{4B1F0607-F221-4D85-A029-6A0AC1E8B987}" presName="horzTwo" presStyleCnt="0"/>
      <dgm:spPr/>
    </dgm:pt>
  </dgm:ptLst>
  <dgm:cxnLst>
    <dgm:cxn modelId="{E71E85E7-343F-4D25-A066-26D42C93FDBA}" type="presOf" srcId="{2488B0DD-B3AD-4049-93E4-0C9A535345E5}" destId="{F780CF5D-26C1-4F88-9B0B-D857255D84EC}" srcOrd="0" destOrd="0" presId="urn:microsoft.com/office/officeart/2005/8/layout/hierarchy4"/>
    <dgm:cxn modelId="{1D503C05-DEA3-40FF-8005-02D120DD6251}" type="presOf" srcId="{B789EE21-C29B-4D41-9098-A6698367118E}" destId="{29B27101-A643-4C4B-8C48-AD0F3B76FD40}" srcOrd="0" destOrd="0" presId="urn:microsoft.com/office/officeart/2005/8/layout/hierarchy4"/>
    <dgm:cxn modelId="{D50641CB-ACD6-42B5-9DBF-199A9FABB512}" type="presOf" srcId="{8DCE9B19-7351-49C0-A6FA-B531BAE6C674}" destId="{BFD16045-7F6A-4896-B210-1760F557AF7B}" srcOrd="0" destOrd="0" presId="urn:microsoft.com/office/officeart/2005/8/layout/hierarchy4"/>
    <dgm:cxn modelId="{1B750124-DB22-44CE-945D-26740BF37E6E}" type="presOf" srcId="{4B1F0607-F221-4D85-A029-6A0AC1E8B987}" destId="{3B03E7E5-84BE-4C6B-8CD8-B07CEB9E910F}" srcOrd="0" destOrd="0" presId="urn:microsoft.com/office/officeart/2005/8/layout/hierarchy4"/>
    <dgm:cxn modelId="{966C33D5-1E39-4503-A3A9-BB188E10E8F8}" srcId="{B789EE21-C29B-4D41-9098-A6698367118E}" destId="{2488B0DD-B3AD-4049-93E4-0C9A535345E5}" srcOrd="0" destOrd="0" parTransId="{F41C168C-602C-4938-984A-232905748201}" sibTransId="{A22F3780-73BC-419A-A0D1-7CEA40599303}"/>
    <dgm:cxn modelId="{F333D15C-FD23-41D6-B863-74CA12C330CC}" srcId="{2488B0DD-B3AD-4049-93E4-0C9A535345E5}" destId="{4B1F0607-F221-4D85-A029-6A0AC1E8B987}" srcOrd="1" destOrd="0" parTransId="{B43E53E2-E325-4F8B-8050-D856D01AC69C}" sibTransId="{BCBD32E3-0C54-4D6A-ABE2-A38DBC622A1C}"/>
    <dgm:cxn modelId="{649B23CE-3948-434B-AA89-6ED346ADA708}" srcId="{2488B0DD-B3AD-4049-93E4-0C9A535345E5}" destId="{8DCE9B19-7351-49C0-A6FA-B531BAE6C674}" srcOrd="0" destOrd="0" parTransId="{B7EC440F-F3BD-4BF5-93BC-7DE4277A1A83}" sibTransId="{75F49B37-E0B8-4E73-84AE-D2C92709CF28}"/>
    <dgm:cxn modelId="{E5CC1065-89D0-464D-AB94-F350FBF18BBB}" type="presParOf" srcId="{29B27101-A643-4C4B-8C48-AD0F3B76FD40}" destId="{366E1298-E5EC-4C36-84D6-32793D84964A}" srcOrd="0" destOrd="0" presId="urn:microsoft.com/office/officeart/2005/8/layout/hierarchy4"/>
    <dgm:cxn modelId="{4469CB03-997E-4417-A453-BD91B7787BA8}" type="presParOf" srcId="{366E1298-E5EC-4C36-84D6-32793D84964A}" destId="{F780CF5D-26C1-4F88-9B0B-D857255D84EC}" srcOrd="0" destOrd="0" presId="urn:microsoft.com/office/officeart/2005/8/layout/hierarchy4"/>
    <dgm:cxn modelId="{72FD8D17-EB98-4447-9778-AB68B5104BE6}" type="presParOf" srcId="{366E1298-E5EC-4C36-84D6-32793D84964A}" destId="{EE2DDE90-0202-4CA5-B357-F8CA71302B72}" srcOrd="1" destOrd="0" presId="urn:microsoft.com/office/officeart/2005/8/layout/hierarchy4"/>
    <dgm:cxn modelId="{FA06E937-A276-4A4B-82FB-75EA59955BEA}" type="presParOf" srcId="{366E1298-E5EC-4C36-84D6-32793D84964A}" destId="{BCAFE183-0A83-451D-8392-D5773148A86F}" srcOrd="2" destOrd="0" presId="urn:microsoft.com/office/officeart/2005/8/layout/hierarchy4"/>
    <dgm:cxn modelId="{3F3BD3C9-491F-4A36-B6A6-9DF4A351A7DF}" type="presParOf" srcId="{BCAFE183-0A83-451D-8392-D5773148A86F}" destId="{F7213551-60A1-47E5-958B-0F74A86FCBEC}" srcOrd="0" destOrd="0" presId="urn:microsoft.com/office/officeart/2005/8/layout/hierarchy4"/>
    <dgm:cxn modelId="{1B228424-24EA-4AA1-92F5-0A36D6FB3142}" type="presParOf" srcId="{F7213551-60A1-47E5-958B-0F74A86FCBEC}" destId="{BFD16045-7F6A-4896-B210-1760F557AF7B}" srcOrd="0" destOrd="0" presId="urn:microsoft.com/office/officeart/2005/8/layout/hierarchy4"/>
    <dgm:cxn modelId="{8802FA5B-BD95-49F3-BD60-E1990E8639AD}" type="presParOf" srcId="{F7213551-60A1-47E5-958B-0F74A86FCBEC}" destId="{8B58497B-B7F1-4EC2-BEC1-EF4E42CFF3D3}" srcOrd="1" destOrd="0" presId="urn:microsoft.com/office/officeart/2005/8/layout/hierarchy4"/>
    <dgm:cxn modelId="{B400D1EE-59C0-48D0-AD19-A9DF584ADEE7}" type="presParOf" srcId="{BCAFE183-0A83-451D-8392-D5773148A86F}" destId="{960A77C2-F3F5-4489-8BA1-2403BE3DA848}" srcOrd="1" destOrd="0" presId="urn:microsoft.com/office/officeart/2005/8/layout/hierarchy4"/>
    <dgm:cxn modelId="{68C93CB3-3200-46AC-804B-F2DE1E686CCB}" type="presParOf" srcId="{BCAFE183-0A83-451D-8392-D5773148A86F}" destId="{7DF122D1-F6DB-4DED-9571-64726138303E}" srcOrd="2" destOrd="0" presId="urn:microsoft.com/office/officeart/2005/8/layout/hierarchy4"/>
    <dgm:cxn modelId="{B267AA63-B990-4C11-9DBC-484910E78EB1}" type="presParOf" srcId="{7DF122D1-F6DB-4DED-9571-64726138303E}" destId="{3B03E7E5-84BE-4C6B-8CD8-B07CEB9E910F}" srcOrd="0" destOrd="0" presId="urn:microsoft.com/office/officeart/2005/8/layout/hierarchy4"/>
    <dgm:cxn modelId="{EDC7F69E-8D3E-4B7E-A83E-FA67246D9C24}" type="presParOf" srcId="{7DF122D1-F6DB-4DED-9571-64726138303E}" destId="{762C6E86-CED0-47BA-89F5-79495403E71B}"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789EE21-C29B-4D41-9098-A6698367118E}" type="doc">
      <dgm:prSet loTypeId="urn:microsoft.com/office/officeart/2005/8/layout/hierarchy4" loCatId="hierarchy" qsTypeId="urn:microsoft.com/office/officeart/2005/8/quickstyle/simple1" qsCatId="simple" csTypeId="urn:microsoft.com/office/officeart/2005/8/colors/accent1_2" csCatId="accent1" phldr="1"/>
      <dgm:spPr/>
      <dgm:t>
        <a:bodyPr/>
        <a:lstStyle/>
        <a:p>
          <a:endParaRPr lang="en-US"/>
        </a:p>
      </dgm:t>
    </dgm:pt>
    <dgm:pt modelId="{2488B0DD-B3AD-4049-93E4-0C9A535345E5}">
      <dgm:prSet phldrT="[Text]"/>
      <dgm:spPr>
        <a:solidFill>
          <a:schemeClr val="accent2"/>
        </a:solidFill>
      </dgm:spPr>
      <dgm:t>
        <a:bodyPr/>
        <a:lstStyle/>
        <a:p>
          <a:r>
            <a:rPr lang="en-US" dirty="0" smtClean="0"/>
            <a:t>Project Server</a:t>
          </a:r>
          <a:endParaRPr lang="en-US" dirty="0"/>
        </a:p>
      </dgm:t>
    </dgm:pt>
    <dgm:pt modelId="{F41C168C-602C-4938-984A-232905748201}" type="parTrans" cxnId="{966C33D5-1E39-4503-A3A9-BB188E10E8F8}">
      <dgm:prSet/>
      <dgm:spPr/>
      <dgm:t>
        <a:bodyPr/>
        <a:lstStyle/>
        <a:p>
          <a:endParaRPr lang="en-US"/>
        </a:p>
      </dgm:t>
    </dgm:pt>
    <dgm:pt modelId="{A22F3780-73BC-419A-A0D1-7CEA40599303}" type="sibTrans" cxnId="{966C33D5-1E39-4503-A3A9-BB188E10E8F8}">
      <dgm:prSet/>
      <dgm:spPr/>
      <dgm:t>
        <a:bodyPr/>
        <a:lstStyle/>
        <a:p>
          <a:endParaRPr lang="en-US"/>
        </a:p>
      </dgm:t>
    </dgm:pt>
    <dgm:pt modelId="{8DCE9B19-7351-49C0-A6FA-B531BAE6C674}">
      <dgm:prSet phldrT="[Text]"/>
      <dgm:spPr>
        <a:solidFill>
          <a:schemeClr val="tx2"/>
        </a:solidFill>
      </dgm:spPr>
      <dgm:t>
        <a:bodyPr/>
        <a:lstStyle/>
        <a:p>
          <a:r>
            <a:rPr lang="en-US" dirty="0" smtClean="0"/>
            <a:t>OLAP Cube</a:t>
          </a:r>
          <a:endParaRPr lang="en-US" dirty="0"/>
        </a:p>
      </dgm:t>
    </dgm:pt>
    <dgm:pt modelId="{B7EC440F-F3BD-4BF5-93BC-7DE4277A1A83}" type="parTrans" cxnId="{649B23CE-3948-434B-AA89-6ED346ADA708}">
      <dgm:prSet/>
      <dgm:spPr/>
      <dgm:t>
        <a:bodyPr/>
        <a:lstStyle/>
        <a:p>
          <a:endParaRPr lang="en-US"/>
        </a:p>
      </dgm:t>
    </dgm:pt>
    <dgm:pt modelId="{75F49B37-E0B8-4E73-84AE-D2C92709CF28}" type="sibTrans" cxnId="{649B23CE-3948-434B-AA89-6ED346ADA708}">
      <dgm:prSet/>
      <dgm:spPr/>
      <dgm:t>
        <a:bodyPr/>
        <a:lstStyle/>
        <a:p>
          <a:endParaRPr lang="en-US"/>
        </a:p>
      </dgm:t>
    </dgm:pt>
    <dgm:pt modelId="{4B1F0607-F221-4D85-A029-6A0AC1E8B987}">
      <dgm:prSet phldrT="[Text]"/>
      <dgm:spPr>
        <a:solidFill>
          <a:schemeClr val="tx2"/>
        </a:solidFill>
      </dgm:spPr>
      <dgm:t>
        <a:bodyPr/>
        <a:lstStyle/>
        <a:p>
          <a:r>
            <a:rPr lang="en-US" dirty="0" smtClean="0"/>
            <a:t>Reporting DB</a:t>
          </a:r>
          <a:endParaRPr lang="en-US" dirty="0"/>
        </a:p>
      </dgm:t>
    </dgm:pt>
    <dgm:pt modelId="{B43E53E2-E325-4F8B-8050-D856D01AC69C}" type="parTrans" cxnId="{F333D15C-FD23-41D6-B863-74CA12C330CC}">
      <dgm:prSet/>
      <dgm:spPr/>
      <dgm:t>
        <a:bodyPr/>
        <a:lstStyle/>
        <a:p>
          <a:endParaRPr lang="en-US"/>
        </a:p>
      </dgm:t>
    </dgm:pt>
    <dgm:pt modelId="{BCBD32E3-0C54-4D6A-ABE2-A38DBC622A1C}" type="sibTrans" cxnId="{F333D15C-FD23-41D6-B863-74CA12C330CC}">
      <dgm:prSet/>
      <dgm:spPr/>
      <dgm:t>
        <a:bodyPr/>
        <a:lstStyle/>
        <a:p>
          <a:endParaRPr lang="en-US"/>
        </a:p>
      </dgm:t>
    </dgm:pt>
    <dgm:pt modelId="{29B27101-A643-4C4B-8C48-AD0F3B76FD40}" type="pres">
      <dgm:prSet presAssocID="{B789EE21-C29B-4D41-9098-A6698367118E}" presName="Name0" presStyleCnt="0">
        <dgm:presLayoutVars>
          <dgm:chPref val="1"/>
          <dgm:dir/>
          <dgm:animOne val="branch"/>
          <dgm:animLvl val="lvl"/>
          <dgm:resizeHandles/>
        </dgm:presLayoutVars>
      </dgm:prSet>
      <dgm:spPr/>
      <dgm:t>
        <a:bodyPr/>
        <a:lstStyle/>
        <a:p>
          <a:endParaRPr lang="en-US"/>
        </a:p>
      </dgm:t>
    </dgm:pt>
    <dgm:pt modelId="{366E1298-E5EC-4C36-84D6-32793D84964A}" type="pres">
      <dgm:prSet presAssocID="{2488B0DD-B3AD-4049-93E4-0C9A535345E5}" presName="vertOne" presStyleCnt="0"/>
      <dgm:spPr/>
    </dgm:pt>
    <dgm:pt modelId="{F780CF5D-26C1-4F88-9B0B-D857255D84EC}" type="pres">
      <dgm:prSet presAssocID="{2488B0DD-B3AD-4049-93E4-0C9A535345E5}" presName="txOne" presStyleLbl="node0" presStyleIdx="0" presStyleCnt="1" custScaleY="25695" custLinFactY="-7612" custLinFactNeighborX="-206" custLinFactNeighborY="-100000">
        <dgm:presLayoutVars>
          <dgm:chPref val="3"/>
        </dgm:presLayoutVars>
      </dgm:prSet>
      <dgm:spPr/>
      <dgm:t>
        <a:bodyPr/>
        <a:lstStyle/>
        <a:p>
          <a:endParaRPr lang="en-US"/>
        </a:p>
      </dgm:t>
    </dgm:pt>
    <dgm:pt modelId="{EE2DDE90-0202-4CA5-B357-F8CA71302B72}" type="pres">
      <dgm:prSet presAssocID="{2488B0DD-B3AD-4049-93E4-0C9A535345E5}" presName="parTransOne" presStyleCnt="0"/>
      <dgm:spPr/>
    </dgm:pt>
    <dgm:pt modelId="{BCAFE183-0A83-451D-8392-D5773148A86F}" type="pres">
      <dgm:prSet presAssocID="{2488B0DD-B3AD-4049-93E4-0C9A535345E5}" presName="horzOne" presStyleCnt="0"/>
      <dgm:spPr/>
    </dgm:pt>
    <dgm:pt modelId="{F7213551-60A1-47E5-958B-0F74A86FCBEC}" type="pres">
      <dgm:prSet presAssocID="{8DCE9B19-7351-49C0-A6FA-B531BAE6C674}" presName="vertTwo" presStyleCnt="0"/>
      <dgm:spPr/>
    </dgm:pt>
    <dgm:pt modelId="{BFD16045-7F6A-4896-B210-1760F557AF7B}" type="pres">
      <dgm:prSet presAssocID="{8DCE9B19-7351-49C0-A6FA-B531BAE6C674}" presName="txTwo" presStyleLbl="node2" presStyleIdx="0" presStyleCnt="2" custScaleY="21788" custLinFactNeighborX="-429" custLinFactNeighborY="-24860">
        <dgm:presLayoutVars>
          <dgm:chPref val="3"/>
        </dgm:presLayoutVars>
      </dgm:prSet>
      <dgm:spPr/>
      <dgm:t>
        <a:bodyPr/>
        <a:lstStyle/>
        <a:p>
          <a:endParaRPr lang="en-US"/>
        </a:p>
      </dgm:t>
    </dgm:pt>
    <dgm:pt modelId="{8B58497B-B7F1-4EC2-BEC1-EF4E42CFF3D3}" type="pres">
      <dgm:prSet presAssocID="{8DCE9B19-7351-49C0-A6FA-B531BAE6C674}" presName="horzTwo" presStyleCnt="0"/>
      <dgm:spPr/>
    </dgm:pt>
    <dgm:pt modelId="{960A77C2-F3F5-4489-8BA1-2403BE3DA848}" type="pres">
      <dgm:prSet presAssocID="{75F49B37-E0B8-4E73-84AE-D2C92709CF28}" presName="sibSpaceTwo" presStyleCnt="0"/>
      <dgm:spPr/>
    </dgm:pt>
    <dgm:pt modelId="{7DF122D1-F6DB-4DED-9571-64726138303E}" type="pres">
      <dgm:prSet presAssocID="{4B1F0607-F221-4D85-A029-6A0AC1E8B987}" presName="vertTwo" presStyleCnt="0"/>
      <dgm:spPr/>
    </dgm:pt>
    <dgm:pt modelId="{3B03E7E5-84BE-4C6B-8CD8-B07CEB9E910F}" type="pres">
      <dgm:prSet presAssocID="{4B1F0607-F221-4D85-A029-6A0AC1E8B987}" presName="txTwo" presStyleLbl="node2" presStyleIdx="1" presStyleCnt="2" custScaleY="21788" custLinFactNeighborX="-907" custLinFactNeighborY="-24860">
        <dgm:presLayoutVars>
          <dgm:chPref val="3"/>
        </dgm:presLayoutVars>
      </dgm:prSet>
      <dgm:spPr/>
      <dgm:t>
        <a:bodyPr/>
        <a:lstStyle/>
        <a:p>
          <a:endParaRPr lang="en-US"/>
        </a:p>
      </dgm:t>
    </dgm:pt>
    <dgm:pt modelId="{762C6E86-CED0-47BA-89F5-79495403E71B}" type="pres">
      <dgm:prSet presAssocID="{4B1F0607-F221-4D85-A029-6A0AC1E8B987}" presName="horzTwo" presStyleCnt="0"/>
      <dgm:spPr/>
    </dgm:pt>
  </dgm:ptLst>
  <dgm:cxnLst>
    <dgm:cxn modelId="{7365B741-6539-4801-85CA-6E3A1E35DEEB}" type="presOf" srcId="{B789EE21-C29B-4D41-9098-A6698367118E}" destId="{29B27101-A643-4C4B-8C48-AD0F3B76FD40}" srcOrd="0" destOrd="0" presId="urn:microsoft.com/office/officeart/2005/8/layout/hierarchy4"/>
    <dgm:cxn modelId="{966C33D5-1E39-4503-A3A9-BB188E10E8F8}" srcId="{B789EE21-C29B-4D41-9098-A6698367118E}" destId="{2488B0DD-B3AD-4049-93E4-0C9A535345E5}" srcOrd="0" destOrd="0" parTransId="{F41C168C-602C-4938-984A-232905748201}" sibTransId="{A22F3780-73BC-419A-A0D1-7CEA40599303}"/>
    <dgm:cxn modelId="{649B23CE-3948-434B-AA89-6ED346ADA708}" srcId="{2488B0DD-B3AD-4049-93E4-0C9A535345E5}" destId="{8DCE9B19-7351-49C0-A6FA-B531BAE6C674}" srcOrd="0" destOrd="0" parTransId="{B7EC440F-F3BD-4BF5-93BC-7DE4277A1A83}" sibTransId="{75F49B37-E0B8-4E73-84AE-D2C92709CF28}"/>
    <dgm:cxn modelId="{86438F96-C115-4FDF-AD55-5489A8FBEE5A}" type="presOf" srcId="{8DCE9B19-7351-49C0-A6FA-B531BAE6C674}" destId="{BFD16045-7F6A-4896-B210-1760F557AF7B}" srcOrd="0" destOrd="0" presId="urn:microsoft.com/office/officeart/2005/8/layout/hierarchy4"/>
    <dgm:cxn modelId="{F333D15C-FD23-41D6-B863-74CA12C330CC}" srcId="{2488B0DD-B3AD-4049-93E4-0C9A535345E5}" destId="{4B1F0607-F221-4D85-A029-6A0AC1E8B987}" srcOrd="1" destOrd="0" parTransId="{B43E53E2-E325-4F8B-8050-D856D01AC69C}" sibTransId="{BCBD32E3-0C54-4D6A-ABE2-A38DBC622A1C}"/>
    <dgm:cxn modelId="{8055AAA4-C411-4617-943B-7DD16C9AD862}" type="presOf" srcId="{2488B0DD-B3AD-4049-93E4-0C9A535345E5}" destId="{F780CF5D-26C1-4F88-9B0B-D857255D84EC}" srcOrd="0" destOrd="0" presId="urn:microsoft.com/office/officeart/2005/8/layout/hierarchy4"/>
    <dgm:cxn modelId="{98214118-52C3-45E9-A9FE-A34DB2D1C424}" type="presOf" srcId="{4B1F0607-F221-4D85-A029-6A0AC1E8B987}" destId="{3B03E7E5-84BE-4C6B-8CD8-B07CEB9E910F}" srcOrd="0" destOrd="0" presId="urn:microsoft.com/office/officeart/2005/8/layout/hierarchy4"/>
    <dgm:cxn modelId="{C55DD9B8-2977-425A-B648-C33BCD33C044}" type="presParOf" srcId="{29B27101-A643-4C4B-8C48-AD0F3B76FD40}" destId="{366E1298-E5EC-4C36-84D6-32793D84964A}" srcOrd="0" destOrd="0" presId="urn:microsoft.com/office/officeart/2005/8/layout/hierarchy4"/>
    <dgm:cxn modelId="{A3411C43-6608-4E5D-A4DA-6FE19D845D8A}" type="presParOf" srcId="{366E1298-E5EC-4C36-84D6-32793D84964A}" destId="{F780CF5D-26C1-4F88-9B0B-D857255D84EC}" srcOrd="0" destOrd="0" presId="urn:microsoft.com/office/officeart/2005/8/layout/hierarchy4"/>
    <dgm:cxn modelId="{19DB2F92-3093-4278-A32B-ECB0D3B8DB2D}" type="presParOf" srcId="{366E1298-E5EC-4C36-84D6-32793D84964A}" destId="{EE2DDE90-0202-4CA5-B357-F8CA71302B72}" srcOrd="1" destOrd="0" presId="urn:microsoft.com/office/officeart/2005/8/layout/hierarchy4"/>
    <dgm:cxn modelId="{ACD636BC-A2E8-4A85-B94C-69E2BA6143F2}" type="presParOf" srcId="{366E1298-E5EC-4C36-84D6-32793D84964A}" destId="{BCAFE183-0A83-451D-8392-D5773148A86F}" srcOrd="2" destOrd="0" presId="urn:microsoft.com/office/officeart/2005/8/layout/hierarchy4"/>
    <dgm:cxn modelId="{0EA454E1-2F5E-4202-A86F-BFB49F7839D6}" type="presParOf" srcId="{BCAFE183-0A83-451D-8392-D5773148A86F}" destId="{F7213551-60A1-47E5-958B-0F74A86FCBEC}" srcOrd="0" destOrd="0" presId="urn:microsoft.com/office/officeart/2005/8/layout/hierarchy4"/>
    <dgm:cxn modelId="{6818CF5C-677E-4FAF-A516-8941D8957365}" type="presParOf" srcId="{F7213551-60A1-47E5-958B-0F74A86FCBEC}" destId="{BFD16045-7F6A-4896-B210-1760F557AF7B}" srcOrd="0" destOrd="0" presId="urn:microsoft.com/office/officeart/2005/8/layout/hierarchy4"/>
    <dgm:cxn modelId="{EE556815-373E-4633-BE54-7F0C95835712}" type="presParOf" srcId="{F7213551-60A1-47E5-958B-0F74A86FCBEC}" destId="{8B58497B-B7F1-4EC2-BEC1-EF4E42CFF3D3}" srcOrd="1" destOrd="0" presId="urn:microsoft.com/office/officeart/2005/8/layout/hierarchy4"/>
    <dgm:cxn modelId="{C78A12F0-785B-4A56-9DC6-254A5FAF7C6E}" type="presParOf" srcId="{BCAFE183-0A83-451D-8392-D5773148A86F}" destId="{960A77C2-F3F5-4489-8BA1-2403BE3DA848}" srcOrd="1" destOrd="0" presId="urn:microsoft.com/office/officeart/2005/8/layout/hierarchy4"/>
    <dgm:cxn modelId="{EB31615B-BE8A-476F-8BD9-852F0F566FAC}" type="presParOf" srcId="{BCAFE183-0A83-451D-8392-D5773148A86F}" destId="{7DF122D1-F6DB-4DED-9571-64726138303E}" srcOrd="2" destOrd="0" presId="urn:microsoft.com/office/officeart/2005/8/layout/hierarchy4"/>
    <dgm:cxn modelId="{0A7E1167-0EDB-47BC-A635-C114E3BB2859}" type="presParOf" srcId="{7DF122D1-F6DB-4DED-9571-64726138303E}" destId="{3B03E7E5-84BE-4C6B-8CD8-B07CEB9E910F}" srcOrd="0" destOrd="0" presId="urn:microsoft.com/office/officeart/2005/8/layout/hierarchy4"/>
    <dgm:cxn modelId="{4D2C62D7-203F-400D-BF05-31A4C45E79A4}" type="presParOf" srcId="{7DF122D1-F6DB-4DED-9571-64726138303E}" destId="{762C6E86-CED0-47BA-89F5-79495403E71B}"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2521284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053F217-8264-4A8B-B777-84D99D017AD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214667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1338009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3227677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31891251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2168747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2700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15764759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900723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2720169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5019194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41315849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35861567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6340863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9276075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40247412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5586215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33500537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20812913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24178776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3772544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158840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33919844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3700826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35798190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13063804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35461449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17277129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1948168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33880037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513FB31-291B-419E-8538-59F1022DAD1F}"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53</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635282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8:26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55</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16404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447827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2567203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2620090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461812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40E81034-F825-4F90-A6E2-5E7506729C56}"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95941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6134951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9" y="3954462"/>
            <a:ext cx="7315200" cy="1371580"/>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6"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10"/>
            <a:ext cx="2377480" cy="46712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9" y="3954462"/>
            <a:ext cx="7315200" cy="1371580"/>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6"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56319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30899" cy="1372414"/>
          </a:xfrm>
          <a:noFill/>
        </p:spPr>
        <p:txBody>
          <a:bodyPr lIns="182862" tIns="146289" rIns="182862" bIns="146289">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4"/>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11" indent="0">
              <a:buNone/>
              <a:defRPr/>
            </a:lvl3pPr>
            <a:lvl4pPr marL="457020" indent="0">
              <a:buNone/>
              <a:defRPr/>
            </a:lvl4pPr>
            <a:lvl5pPr marL="685531"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40373555"/>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4"/>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1" indent="0">
              <a:buNone/>
              <a:defRPr/>
            </a:lvl3pPr>
            <a:lvl4pPr marL="457020" indent="0">
              <a:buNone/>
              <a:defRPr/>
            </a:lvl4pPr>
            <a:lvl5pPr marL="685531"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61358607"/>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3111949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804926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96505208"/>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515387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25" indent="-287225">
              <a:spcBef>
                <a:spcPts val="1224"/>
              </a:spcBef>
              <a:buClr>
                <a:schemeClr val="tx1"/>
              </a:buClr>
              <a:buFont typeface="Arial" pitchFamily="34" charset="0"/>
              <a:buChar char="•"/>
              <a:defRPr sz="3600"/>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53"/>
            <a:ext cx="5486399" cy="2536079"/>
          </a:xfrm>
        </p:spPr>
        <p:txBody>
          <a:bodyPr wrap="square">
            <a:spAutoFit/>
          </a:bodyPr>
          <a:lstStyle>
            <a:lvl1pPr marL="287225" indent="-287225">
              <a:spcBef>
                <a:spcPts val="1224"/>
              </a:spcBef>
              <a:buClr>
                <a:schemeClr val="tx1"/>
              </a:buClr>
              <a:buFont typeface="Arial" pitchFamily="34" charset="0"/>
              <a:buChar char="•"/>
              <a:defRPr sz="3600"/>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70016886"/>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25" indent="-287225">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53"/>
            <a:ext cx="5486399" cy="2536079"/>
          </a:xfrm>
        </p:spPr>
        <p:txBody>
          <a:bodyPr wrap="square">
            <a:spAutoFit/>
          </a:bodyPr>
          <a:lstStyle>
            <a:lvl1pPr marL="287225" indent="-287225">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17769898"/>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6717019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04725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693272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751399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13186687"/>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97214997"/>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3726388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61427109"/>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44637018"/>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05518980"/>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872198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628824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7.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image" Target="../media/image7.png"/><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theme" Target="../theme/theme3.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image" Target="../media/image7.png"/><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theme" Target="../theme/theme4.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17" r:id="rId23"/>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87881109"/>
      </p:ext>
    </p:extLst>
  </p:cSld>
  <p:clrMap bg1="lt1" tx1="dk1" bg2="lt2" tx2="dk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07535697"/>
      </p:ext>
    </p:extLst>
  </p:cSld>
  <p:clrMap bg1="lt1" tx1="dk1" bg2="lt2" tx2="dk2" accent1="accent1" accent2="accent2" accent3="accent3" accent4="accent4" accent5="accent5" accent6="accent6" hlink="hlink" folHlink="folHlink"/>
  <p:sldLayoutIdLst>
    <p:sldLayoutId id="2147484219" r:id="rId1"/>
    <p:sldLayoutId id="2147484220" r:id="rId2"/>
    <p:sldLayoutId id="2147484221" r:id="rId3"/>
    <p:sldLayoutId id="2147484222" r:id="rId4"/>
    <p:sldLayoutId id="2147484223" r:id="rId5"/>
    <p:sldLayoutId id="2147484224" r:id="rId6"/>
    <p:sldLayoutId id="2147484225" r:id="rId7"/>
    <p:sldLayoutId id="2147484226" r:id="rId8"/>
    <p:sldLayoutId id="2147484227" r:id="rId9"/>
    <p:sldLayoutId id="214748422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19.jpeg"/><Relationship Id="rId5" Type="http://schemas.openxmlformats.org/officeDocument/2006/relationships/image" Target="../media/image18.png"/><Relationship Id="rId10" Type="http://schemas.openxmlformats.org/officeDocument/2006/relationships/image" Target="../media/image23.jpeg"/><Relationship Id="rId4" Type="http://schemas.openxmlformats.org/officeDocument/2006/relationships/image" Target="../media/image17.png"/><Relationship Id="rId9"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5.JPG"/><Relationship Id="rId7" Type="http://schemas.openxmlformats.org/officeDocument/2006/relationships/diagramColors" Target="../diagrams/colors1.xml"/><Relationship Id="rId2" Type="http://schemas.openxmlformats.org/officeDocument/2006/relationships/notesSlide" Target="../notesSlides/notesSlide13.xml"/><Relationship Id="rId1" Type="http://schemas.openxmlformats.org/officeDocument/2006/relationships/slideLayout" Target="../slideLayouts/slideLayout1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5.JPG"/><Relationship Id="rId7" Type="http://schemas.openxmlformats.org/officeDocument/2006/relationships/diagramColors" Target="../diagrams/colors2.xml"/><Relationship Id="rId2" Type="http://schemas.openxmlformats.org/officeDocument/2006/relationships/notesSlide" Target="../notesSlides/notesSlide14.xml"/><Relationship Id="rId1" Type="http://schemas.openxmlformats.org/officeDocument/2006/relationships/slideLayout" Target="../slideLayouts/slideLayout1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5.JPG"/><Relationship Id="rId7" Type="http://schemas.openxmlformats.org/officeDocument/2006/relationships/diagramColors" Target="../diagrams/colors3.xml"/><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1.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5.JPG"/><Relationship Id="rId7" Type="http://schemas.openxmlformats.org/officeDocument/2006/relationships/diagramColors" Target="../diagrams/colors4.xml"/><Relationship Id="rId2" Type="http://schemas.openxmlformats.org/officeDocument/2006/relationships/notesSlide" Target="../notesSlides/notesSlide16.xml"/><Relationship Id="rId1" Type="http://schemas.openxmlformats.org/officeDocument/2006/relationships/slideLayout" Target="../slideLayouts/slideLayout17.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8" Type="http://schemas.openxmlformats.org/officeDocument/2006/relationships/hyperlink" Target="http://technet.microsoft.com/en-us/sharepoint/ee692578.aspx" TargetMode="External"/><Relationship Id="rId13" Type="http://schemas.openxmlformats.org/officeDocument/2006/relationships/hyperlink" Target="http://technet.microsoft.com/en-au/library/gg188101.aspx" TargetMode="External"/><Relationship Id="rId3" Type="http://schemas.openxmlformats.org/officeDocument/2006/relationships/image" Target="../media/image26.png"/><Relationship Id="rId7" Type="http://schemas.openxmlformats.org/officeDocument/2006/relationships/hyperlink" Target="http://technet.microsoft.com/en-us/bi/default.aspx" TargetMode="External"/><Relationship Id="rId12" Type="http://schemas.openxmlformats.org/officeDocument/2006/relationships/hyperlink" Target="http://blogs.msdn.com/excel" TargetMode="External"/><Relationship Id="rId2" Type="http://schemas.openxmlformats.org/officeDocument/2006/relationships/notesSlide" Target="../notesSlides/notesSlide23.xml"/><Relationship Id="rId1" Type="http://schemas.openxmlformats.org/officeDocument/2006/relationships/slideLayout" Target="../slideLayouts/slideLayout16.xml"/><Relationship Id="rId6" Type="http://schemas.openxmlformats.org/officeDocument/2006/relationships/hyperlink" Target="http://www.microsoft.com/bi" TargetMode="External"/><Relationship Id="rId11" Type="http://schemas.openxmlformats.org/officeDocument/2006/relationships/hyperlink" Target="http://blogs.msdn.com/performancepoint" TargetMode="External"/><Relationship Id="rId5" Type="http://schemas.openxmlformats.org/officeDocument/2006/relationships/hyperlink" Target="http://blogs.msdn.com/b/project/archive/2012/05/16/announcing-public-access-to-project-conference-2012-content.aspx" TargetMode="External"/><Relationship Id="rId10" Type="http://schemas.openxmlformats.org/officeDocument/2006/relationships/hyperlink" Target="http://blogs.office.com/b/project/" TargetMode="External"/><Relationship Id="rId4" Type="http://schemas.openxmlformats.org/officeDocument/2006/relationships/image" Target="../media/image27.png"/><Relationship Id="rId9" Type="http://schemas.openxmlformats.org/officeDocument/2006/relationships/hyperlink" Target="http://azlav.umtblog.com/" TargetMode="External"/><Relationship Id="rId14" Type="http://schemas.openxmlformats.org/officeDocument/2006/relationships/hyperlink" Target="http://technet.microsoft.com/en-us/library/gg537617.aspx"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hyperlink" Target="http://azlav.umtblog.com/" TargetMode="External"/><Relationship Id="rId2" Type="http://schemas.openxmlformats.org/officeDocument/2006/relationships/hyperlink" Target="http://blogs.office.com/b/project/" TargetMode="Externa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17.xml"/><Relationship Id="rId4" Type="http://schemas.openxmlformats.org/officeDocument/2006/relationships/image" Target="../media/image29.png"/></Relationships>
</file>

<file path=ppt/slides/_rels/slide53.xml.rels><?xml version="1.0" encoding="UTF-8" standalone="yes"?>
<Relationships xmlns="http://schemas.openxmlformats.org/package/2006/relationships"><Relationship Id="rId3" Type="http://schemas.openxmlformats.org/officeDocument/2006/relationships/hyperlink" Target="http://www.microsoft.com/project/en-us/preview/project-resources.aspx" TargetMode="External"/><Relationship Id="rId7" Type="http://schemas.openxmlformats.org/officeDocument/2006/relationships/hyperlink" Target="http://social.technet.microsoft.com/Forums/en-US/category/project" TargetMode="External"/><Relationship Id="rId2" Type="http://schemas.openxmlformats.org/officeDocument/2006/relationships/notesSlide" Target="../notesSlides/notesSlide38.xml"/><Relationship Id="rId1" Type="http://schemas.openxmlformats.org/officeDocument/2006/relationships/slideLayout" Target="../slideLayouts/slideLayout16.xml"/><Relationship Id="rId6" Type="http://schemas.openxmlformats.org/officeDocument/2006/relationships/hyperlink" Target="http://msdn.microsoft.com/en-us/office/aa905469" TargetMode="External"/><Relationship Id="rId5" Type="http://schemas.openxmlformats.org/officeDocument/2006/relationships/hyperlink" Target="http://technet.microsoft.com/en-us/projectserver/fp123546" TargetMode="External"/><Relationship Id="rId4" Type="http://schemas.openxmlformats.org/officeDocument/2006/relationships/hyperlink" Target="http://blogs.office.com/b/project/"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myspc.sharepointconference.com/" TargetMode="External"/><Relationship Id="rId1" Type="http://schemas.openxmlformats.org/officeDocument/2006/relationships/slideLayout" Target="../slideLayouts/slideLayout5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7.xml"/><Relationship Id="rId5" Type="http://schemas.openxmlformats.org/officeDocument/2006/relationships/image" Target="../media/image9.png"/><Relationship Id="rId4" Type="http://schemas.openxmlformats.org/officeDocument/2006/relationships/hyperlink" Target="http://go2.wordpress.com/?id=725X1342&amp;site=epmpire.wordpress.com&amp;url=http://epmpire.files.wordpress.com/2010/04/image.png&amp;sref=http://epmsource.com/2010/04/02/on-cloud-nine/"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769711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14357"/>
          <a:stretch/>
        </p:blipFill>
        <p:spPr>
          <a:xfrm>
            <a:off x="11623" y="-15312"/>
            <a:ext cx="12424851" cy="7093974"/>
          </a:xfrm>
          <a:prstGeom prst="rect">
            <a:avLst/>
          </a:prstGeom>
        </p:spPr>
      </p:pic>
      <p:sp>
        <p:nvSpPr>
          <p:cNvPr id="5" name="TextBox 4"/>
          <p:cNvSpPr txBox="1"/>
          <p:nvPr/>
        </p:nvSpPr>
        <p:spPr>
          <a:xfrm rot="21444715">
            <a:off x="1442848" y="2979927"/>
            <a:ext cx="4113906" cy="1209562"/>
          </a:xfrm>
          <a:prstGeom prst="rect">
            <a:avLst/>
          </a:prstGeom>
          <a:noFill/>
        </p:spPr>
        <p:txBody>
          <a:bodyPr wrap="square" lIns="182862" tIns="146289" rIns="182862" bIns="146289" rtlCol="0">
            <a:spAutoFit/>
          </a:bodyPr>
          <a:lstStyle/>
          <a:p>
            <a:pPr>
              <a:lnSpc>
                <a:spcPct val="90000"/>
              </a:lnSpc>
              <a:spcAft>
                <a:spcPts val="600"/>
              </a:spcAft>
            </a:pPr>
            <a:r>
              <a:rPr lang="en-US" sz="6600" dirty="0">
                <a:solidFill>
                  <a:srgbClr val="505050"/>
                </a:solidFill>
              </a:rPr>
              <a:t>On-</a:t>
            </a:r>
            <a:r>
              <a:rPr lang="en-US" sz="6600" dirty="0" err="1">
                <a:solidFill>
                  <a:srgbClr val="505050"/>
                </a:solidFill>
              </a:rPr>
              <a:t>Prem</a:t>
            </a:r>
            <a:endParaRPr lang="en-US" sz="6600" dirty="0">
              <a:solidFill>
                <a:srgbClr val="505050"/>
              </a:solidFill>
            </a:endParaRPr>
          </a:p>
        </p:txBody>
      </p:sp>
      <p:sp>
        <p:nvSpPr>
          <p:cNvPr id="6" name="TextBox 5"/>
          <p:cNvSpPr txBox="1"/>
          <p:nvPr/>
        </p:nvSpPr>
        <p:spPr>
          <a:xfrm>
            <a:off x="7513638" y="2201862"/>
            <a:ext cx="2570869" cy="1209562"/>
          </a:xfrm>
          <a:prstGeom prst="rect">
            <a:avLst/>
          </a:prstGeom>
          <a:noFill/>
        </p:spPr>
        <p:txBody>
          <a:bodyPr wrap="square" lIns="182862" tIns="146289" rIns="182862" bIns="146289" rtlCol="0">
            <a:spAutoFit/>
          </a:bodyPr>
          <a:lstStyle/>
          <a:p>
            <a:pPr>
              <a:lnSpc>
                <a:spcPct val="90000"/>
              </a:lnSpc>
              <a:spcAft>
                <a:spcPts val="600"/>
              </a:spcAft>
            </a:pPr>
            <a:r>
              <a:rPr lang="en-US" sz="6600" dirty="0">
                <a:solidFill>
                  <a:srgbClr val="505050"/>
                </a:solidFill>
              </a:rPr>
              <a:t>Cloud</a:t>
            </a:r>
            <a:endParaRPr lang="en-US" sz="2400" dirty="0">
              <a:solidFill>
                <a:srgbClr val="505050"/>
              </a:solidFill>
            </a:endParaRPr>
          </a:p>
        </p:txBody>
      </p:sp>
    </p:spTree>
    <p:extLst>
      <p:ext uri="{BB962C8B-B14F-4D97-AF65-F5344CB8AC3E}">
        <p14:creationId xmlns:p14="http://schemas.microsoft.com/office/powerpoint/2010/main" val="324825262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0" dirty="0"/>
              <a:t>Business challenges </a:t>
            </a:r>
          </a:p>
        </p:txBody>
      </p:sp>
      <p:grpSp>
        <p:nvGrpSpPr>
          <p:cNvPr id="23" name="Group 22"/>
          <p:cNvGrpSpPr/>
          <p:nvPr/>
        </p:nvGrpSpPr>
        <p:grpSpPr>
          <a:xfrm>
            <a:off x="470436" y="1381920"/>
            <a:ext cx="11279315" cy="1119124"/>
            <a:chOff x="568960" y="1016726"/>
            <a:chExt cx="11059156" cy="1097280"/>
          </a:xfrm>
        </p:grpSpPr>
        <p:sp>
          <p:nvSpPr>
            <p:cNvPr id="17" name="Rectangle 16"/>
            <p:cNvSpPr/>
            <p:nvPr/>
          </p:nvSpPr>
          <p:spPr bwMode="auto">
            <a:xfrm>
              <a:off x="568960" y="1016726"/>
              <a:ext cx="1105915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199" fontAlgn="base">
                <a:spcBef>
                  <a:spcPct val="0"/>
                </a:spcBef>
                <a:spcAft>
                  <a:spcPct val="0"/>
                </a:spcAft>
                <a:tabLst>
                  <a:tab pos="2857417" algn="l"/>
                </a:tabLst>
              </a:pPr>
              <a:r>
                <a:rPr lang="en-US" sz="2900" dirty="0">
                  <a:solidFill>
                    <a:srgbClr val="FFFFFF"/>
                  </a:solidFill>
                  <a:ea typeface="Segoe UI" pitchFamily="34" charset="0"/>
                  <a:cs typeface="Segoe UI" pitchFamily="34" charset="0"/>
                </a:rPr>
                <a:t>                                                 Our employees want to work together from virtually anywhere. </a:t>
              </a:r>
            </a:p>
          </p:txBody>
        </p:sp>
        <p:pic>
          <p:nvPicPr>
            <p:cNvPr id="22" name="Picture 6"/>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02416" y="1162519"/>
              <a:ext cx="1396503" cy="780582"/>
            </a:xfrm>
            <a:prstGeom prst="rect">
              <a:avLst/>
            </a:prstGeom>
            <a:noFill/>
            <a:extLst/>
          </p:spPr>
        </p:pic>
      </p:grpSp>
      <p:grpSp>
        <p:nvGrpSpPr>
          <p:cNvPr id="27" name="Group 26"/>
          <p:cNvGrpSpPr/>
          <p:nvPr/>
        </p:nvGrpSpPr>
        <p:grpSpPr>
          <a:xfrm>
            <a:off x="470435" y="2370874"/>
            <a:ext cx="11310402" cy="1637041"/>
            <a:chOff x="568960" y="1986376"/>
            <a:chExt cx="11089636" cy="1605088"/>
          </a:xfrm>
        </p:grpSpPr>
        <p:sp>
          <p:nvSpPr>
            <p:cNvPr id="18" name="Rectangle 17"/>
            <p:cNvSpPr/>
            <p:nvPr/>
          </p:nvSpPr>
          <p:spPr bwMode="auto">
            <a:xfrm>
              <a:off x="568960" y="2240280"/>
              <a:ext cx="1108963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199" fontAlgn="base">
                <a:spcBef>
                  <a:spcPct val="0"/>
                </a:spcBef>
                <a:spcAft>
                  <a:spcPct val="0"/>
                </a:spcAft>
                <a:tabLst>
                  <a:tab pos="2857417" algn="l"/>
                </a:tabLst>
              </a:pPr>
              <a:r>
                <a:rPr lang="en-US" sz="2900" dirty="0">
                  <a:solidFill>
                    <a:srgbClr val="FFFFFF"/>
                  </a:solidFill>
                  <a:ea typeface="Segoe UI" pitchFamily="34" charset="0"/>
                  <a:cs typeface="Segoe UI" pitchFamily="34" charset="0"/>
                </a:rPr>
                <a:t>                                                 I need the flexibility to manage without up-front infrastructure costs. </a:t>
              </a:r>
            </a:p>
          </p:txBody>
        </p:sp>
        <p:pic>
          <p:nvPicPr>
            <p:cNvPr id="24" name="Picture 2" descr="W:\Open Engagements\Productivity\MS-Unified Communications\#1601 BizProd MOD Team Core Content Work\New Iconography\Words\Draft\061312_Word_Icons\Money_061312_white-0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6216" y="1986376"/>
              <a:ext cx="1605088" cy="16050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27"/>
          <p:cNvGrpSpPr/>
          <p:nvPr/>
        </p:nvGrpSpPr>
        <p:grpSpPr>
          <a:xfrm>
            <a:off x="460072" y="3888846"/>
            <a:ext cx="11300040" cy="1119124"/>
            <a:chOff x="558800" y="3474720"/>
            <a:chExt cx="11079476" cy="1097280"/>
          </a:xfrm>
        </p:grpSpPr>
        <p:sp>
          <p:nvSpPr>
            <p:cNvPr id="19" name="Rectangle 18"/>
            <p:cNvSpPr/>
            <p:nvPr/>
          </p:nvSpPr>
          <p:spPr bwMode="auto">
            <a:xfrm>
              <a:off x="558800" y="3474720"/>
              <a:ext cx="1107947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199" fontAlgn="base">
                <a:spcBef>
                  <a:spcPct val="0"/>
                </a:spcBef>
                <a:spcAft>
                  <a:spcPct val="0"/>
                </a:spcAft>
                <a:tabLst>
                  <a:tab pos="2857417" algn="l"/>
                </a:tabLst>
              </a:pPr>
              <a:r>
                <a:rPr lang="en-US" sz="2900" spc="-153" dirty="0">
                  <a:solidFill>
                    <a:srgbClr val="FFFFFF"/>
                  </a:solidFill>
                  <a:ea typeface="Segoe UI" pitchFamily="34" charset="0"/>
                  <a:cs typeface="Segoe UI" pitchFamily="34" charset="0"/>
                </a:rPr>
                <a:t>                                            </a:t>
              </a:r>
              <a:r>
                <a:rPr lang="en-US" sz="2900" dirty="0">
                  <a:solidFill>
                    <a:srgbClr val="FFFFFF"/>
                  </a:solidFill>
                  <a:ea typeface="Segoe UI" pitchFamily="34" charset="0"/>
                  <a:cs typeface="Segoe UI" pitchFamily="34" charset="0"/>
                </a:rPr>
                <a:t>Our company can compete only if we align investment with business priorities.</a:t>
              </a:r>
            </a:p>
          </p:txBody>
        </p:sp>
        <p:pic>
          <p:nvPicPr>
            <p:cNvPr id="25" name="Picture 3" descr="W:\Open Engagements\Productivity\MS-Unified Communications\#1601 BizProd MOD Team Core Content Work\New Iconography\Words\Build_06051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74316" y="3499948"/>
              <a:ext cx="1046824" cy="10468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28"/>
          <p:cNvGrpSpPr/>
          <p:nvPr/>
        </p:nvGrpSpPr>
        <p:grpSpPr>
          <a:xfrm>
            <a:off x="470434" y="5105096"/>
            <a:ext cx="11300040" cy="1211566"/>
            <a:chOff x="568960" y="4667230"/>
            <a:chExt cx="11079476" cy="1187918"/>
          </a:xfrm>
        </p:grpSpPr>
        <p:sp>
          <p:nvSpPr>
            <p:cNvPr id="20" name="Rectangle 19"/>
            <p:cNvSpPr/>
            <p:nvPr/>
          </p:nvSpPr>
          <p:spPr bwMode="auto">
            <a:xfrm>
              <a:off x="568960" y="4709160"/>
              <a:ext cx="1107947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199" fontAlgn="base">
                <a:spcBef>
                  <a:spcPct val="0"/>
                </a:spcBef>
                <a:spcAft>
                  <a:spcPct val="0"/>
                </a:spcAft>
                <a:tabLst>
                  <a:tab pos="2857417" algn="l"/>
                </a:tabLst>
              </a:pPr>
              <a:r>
                <a:rPr lang="en-US" sz="2900" dirty="0">
                  <a:solidFill>
                    <a:srgbClr val="FFFFFF"/>
                  </a:solidFill>
                  <a:ea typeface="Segoe UI" pitchFamily="34" charset="0"/>
                  <a:cs typeface="Segoe UI" pitchFamily="34" charset="0"/>
                </a:rPr>
                <a:t>                                        We want more visibility and control over what people are working on. </a:t>
              </a:r>
            </a:p>
          </p:txBody>
        </p:sp>
        <p:pic>
          <p:nvPicPr>
            <p:cNvPr id="26" name="Picture 16" descr="W:\Open Engagements\Productivity\MS-Unified Communications\#1601 BizProd MOD Team Core Content Work\New Iconography\Words\Yes_06051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4801" y="4667230"/>
              <a:ext cx="1187918" cy="118791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15802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5500" dirty="0"/>
              <a:t>Introducing | </a:t>
            </a:r>
            <a:r>
              <a:rPr lang="en-US" sz="5500" dirty="0">
                <a:solidFill>
                  <a:srgbClr val="009E49"/>
                </a:solidFill>
              </a:rPr>
              <a:t>The New Project</a:t>
            </a:r>
          </a:p>
        </p:txBody>
      </p:sp>
      <p:grpSp>
        <p:nvGrpSpPr>
          <p:cNvPr id="2" name="Group 1"/>
          <p:cNvGrpSpPr/>
          <p:nvPr/>
        </p:nvGrpSpPr>
        <p:grpSpPr>
          <a:xfrm>
            <a:off x="9270690" y="1327609"/>
            <a:ext cx="2800606" cy="5751053"/>
            <a:chOff x="9087283" y="1066800"/>
            <a:chExt cx="2745941" cy="5638799"/>
          </a:xfrm>
        </p:grpSpPr>
        <p:pic>
          <p:nvPicPr>
            <p:cNvPr id="1026" name="Picture 2" descr="image007"/>
            <p:cNvPicPr>
              <a:picLocks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9090024" y="1066800"/>
              <a:ext cx="2743200" cy="278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ectangle 37"/>
            <p:cNvSpPr/>
            <p:nvPr/>
          </p:nvSpPr>
          <p:spPr bwMode="auto">
            <a:xfrm>
              <a:off x="9116085"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186521" rIns="93256" bIns="93260" numCol="1" rtlCol="0" anchor="t" anchorCtr="0" compatLnSpc="1">
              <a:prstTxWarp prst="textNoShape">
                <a:avLst/>
              </a:prstTxWarp>
            </a:bodyPr>
            <a:lstStyle/>
            <a:p>
              <a:pPr defTabSz="932199"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Improve IT management</a:t>
              </a:r>
            </a:p>
            <a:p>
              <a:pPr defTabSz="932199"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Quickly innovate</a:t>
              </a:r>
            </a:p>
          </p:txBody>
        </p:sp>
        <p:sp>
          <p:nvSpPr>
            <p:cNvPr id="65" name="Rectangle 64"/>
            <p:cNvSpPr/>
            <p:nvPr/>
          </p:nvSpPr>
          <p:spPr bwMode="auto">
            <a:xfrm>
              <a:off x="9087283"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199" fontAlgn="base">
                <a:lnSpc>
                  <a:spcPct val="90000"/>
                </a:lnSpc>
                <a:spcBef>
                  <a:spcPct val="0"/>
                </a:spcBef>
                <a:spcAft>
                  <a:spcPct val="0"/>
                </a:spcAft>
              </a:pPr>
              <a:r>
                <a:rPr lang="en-US" sz="2900" dirty="0">
                  <a:gradFill>
                    <a:gsLst>
                      <a:gs pos="0">
                        <a:srgbClr val="FFFFFF"/>
                      </a:gs>
                      <a:gs pos="100000">
                        <a:srgbClr val="FFFFFF"/>
                      </a:gs>
                    </a:gsLst>
                    <a:lin ang="5400000" scaled="0"/>
                  </a:gradFill>
                  <a:latin typeface="Segoe UI Light"/>
                  <a:ea typeface="Segoe UI" pitchFamily="34" charset="0"/>
                  <a:cs typeface="Segoe UI" pitchFamily="34" charset="0"/>
                </a:rPr>
                <a:t>Agility               &amp; control</a:t>
              </a:r>
            </a:p>
          </p:txBody>
        </p:sp>
        <p:pic>
          <p:nvPicPr>
            <p:cNvPr id="25" name="Picture 24" descr="W:\Open Engagements\Productivity\MS-Unified Communications\#1601 BizProd MOD Team Core Content Work\New Iconography\Words\Draft\061312_Word_Icons\Tools_061312_white-0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058751" y="3949700"/>
              <a:ext cx="687161" cy="685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p:cNvGrpSpPr/>
          <p:nvPr/>
        </p:nvGrpSpPr>
        <p:grpSpPr>
          <a:xfrm>
            <a:off x="448985" y="1327609"/>
            <a:ext cx="2800606" cy="5751053"/>
            <a:chOff x="437769" y="1066800"/>
            <a:chExt cx="2745941" cy="5638799"/>
          </a:xfrm>
        </p:grpSpPr>
        <p:sp>
          <p:nvSpPr>
            <p:cNvPr id="30" name="Rectangle 29"/>
            <p:cNvSpPr/>
            <p:nvPr/>
          </p:nvSpPr>
          <p:spPr bwMode="auto">
            <a:xfrm>
              <a:off x="466571"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199"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Get started quickly</a:t>
              </a:r>
            </a:p>
            <a:p>
              <a:pPr defTabSz="932199"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Access virtually anywhere</a:t>
              </a:r>
            </a:p>
          </p:txBody>
        </p:sp>
        <p:grpSp>
          <p:nvGrpSpPr>
            <p:cNvPr id="10" name="Group 9"/>
            <p:cNvGrpSpPr/>
            <p:nvPr/>
          </p:nvGrpSpPr>
          <p:grpSpPr>
            <a:xfrm>
              <a:off x="437769" y="1066800"/>
              <a:ext cx="2745941" cy="3703320"/>
              <a:chOff x="454279" y="1066800"/>
              <a:chExt cx="2745941" cy="3703320"/>
            </a:xfrm>
          </p:grpSpPr>
          <p:grpSp>
            <p:nvGrpSpPr>
              <p:cNvPr id="5" name="Group 4"/>
              <p:cNvGrpSpPr/>
              <p:nvPr/>
            </p:nvGrpSpPr>
            <p:grpSpPr>
              <a:xfrm>
                <a:off x="454279" y="3810000"/>
                <a:ext cx="2745941" cy="960120"/>
                <a:chOff x="454279" y="3810000"/>
                <a:chExt cx="2745941" cy="960120"/>
              </a:xfrm>
            </p:grpSpPr>
            <p:sp>
              <p:nvSpPr>
                <p:cNvPr id="37" name="Rectangle 36"/>
                <p:cNvSpPr/>
                <p:nvPr/>
              </p:nvSpPr>
              <p:spPr bwMode="auto">
                <a:xfrm>
                  <a:off x="454279"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199" fontAlgn="base">
                    <a:lnSpc>
                      <a:spcPct val="90000"/>
                    </a:lnSpc>
                    <a:spcBef>
                      <a:spcPct val="0"/>
                    </a:spcBef>
                    <a:spcAft>
                      <a:spcPct val="0"/>
                    </a:spcAft>
                  </a:pPr>
                  <a:endParaRPr lang="en-US" sz="29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199" fontAlgn="base">
                    <a:lnSpc>
                      <a:spcPct val="90000"/>
                    </a:lnSpc>
                    <a:spcBef>
                      <a:spcPct val="0"/>
                    </a:spcBef>
                    <a:spcAft>
                      <a:spcPct val="0"/>
                    </a:spcAft>
                  </a:pPr>
                  <a:r>
                    <a:rPr lang="en-US" sz="2900" dirty="0">
                      <a:gradFill>
                        <a:gsLst>
                          <a:gs pos="0">
                            <a:srgbClr val="FFFFFF"/>
                          </a:gs>
                          <a:gs pos="100000">
                            <a:srgbClr val="FFFFFF"/>
                          </a:gs>
                        </a:gsLst>
                        <a:lin ang="5400000" scaled="0"/>
                      </a:gradFill>
                      <a:latin typeface="Segoe UI Light"/>
                      <a:ea typeface="Segoe UI" pitchFamily="34" charset="0"/>
                      <a:cs typeface="Segoe UI" pitchFamily="34" charset="0"/>
                    </a:rPr>
                    <a:t>Take action</a:t>
                  </a:r>
                </a:p>
              </p:txBody>
            </p:sp>
            <p:pic>
              <p:nvPicPr>
                <p:cNvPr id="17" name="Picture 16" descr="W:\Open Engagements\Productivity\MS-Unified Communications\#1601 BizProd MOD Team Core Content Work\New Iconography\Words\Draft\060712_words\Hand_060712.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509132" y="3886200"/>
                  <a:ext cx="638880" cy="806512"/>
                </a:xfrm>
                <a:prstGeom prst="rect">
                  <a:avLst/>
                </a:prstGeom>
                <a:noFill/>
                <a:extLst>
                  <a:ext uri="{909E8E84-426E-40DD-AFC4-6F175D3DCCD1}">
                    <a14:hiddenFill xmlns:a14="http://schemas.microsoft.com/office/drawing/2010/main">
                      <a:solidFill>
                        <a:srgbClr val="FFFFFF"/>
                      </a:solidFill>
                    </a14:hiddenFill>
                  </a:ext>
                </a:extLst>
              </p:spPr>
            </p:pic>
          </p:grpSp>
          <p:pic>
            <p:nvPicPr>
              <p:cNvPr id="1034" name="Picture 10" descr="C:\Users\hilaryc\Desktop\jen2 med.jpg"/>
              <p:cNvPicPr>
                <a:picLocks noChangeArrowheads="1"/>
              </p:cNvPicPr>
              <p:nvPr/>
            </p:nvPicPr>
            <p:blipFill rotWithShape="1">
              <a:blip r:embed="rId6" cstate="screen">
                <a:extLst>
                  <a:ext uri="{28A0092B-C50C-407E-A947-70E740481C1C}">
                    <a14:useLocalDpi xmlns:a14="http://schemas.microsoft.com/office/drawing/2010/main" val="0"/>
                  </a:ext>
                </a:extLst>
              </a:blip>
              <a:srcRect/>
              <a:stretch/>
            </p:blipFill>
            <p:spPr bwMode="auto">
              <a:xfrm>
                <a:off x="455649" y="10668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 name="Group 2"/>
          <p:cNvGrpSpPr/>
          <p:nvPr/>
        </p:nvGrpSpPr>
        <p:grpSpPr>
          <a:xfrm>
            <a:off x="6290211" y="1327608"/>
            <a:ext cx="2872427" cy="5751054"/>
            <a:chOff x="6164980" y="1066800"/>
            <a:chExt cx="2816361" cy="5638800"/>
          </a:xfrm>
        </p:grpSpPr>
        <p:sp>
          <p:nvSpPr>
            <p:cNvPr id="33" name="Rectangle 32"/>
            <p:cNvSpPr/>
            <p:nvPr/>
          </p:nvSpPr>
          <p:spPr bwMode="auto">
            <a:xfrm>
              <a:off x="6228992" y="4803648"/>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199"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Improve communication</a:t>
              </a:r>
            </a:p>
            <a:p>
              <a:pPr defTabSz="932199"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Discover &amp; share information</a:t>
              </a:r>
            </a:p>
            <a:p>
              <a:pPr defTabSz="932199"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Make data-driven   decisions</a:t>
              </a:r>
            </a:p>
          </p:txBody>
        </p:sp>
        <p:sp>
          <p:nvSpPr>
            <p:cNvPr id="59" name="Rectangle 58"/>
            <p:cNvSpPr/>
            <p:nvPr/>
          </p:nvSpPr>
          <p:spPr bwMode="auto">
            <a:xfrm>
              <a:off x="6164980"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199" fontAlgn="base">
                <a:lnSpc>
                  <a:spcPct val="90000"/>
                </a:lnSpc>
                <a:spcBef>
                  <a:spcPct val="0"/>
                </a:spcBef>
                <a:spcAft>
                  <a:spcPct val="0"/>
                </a:spcAft>
              </a:pPr>
              <a:r>
                <a:rPr lang="en-US" sz="2900" spc="-71" dirty="0">
                  <a:gradFill>
                    <a:gsLst>
                      <a:gs pos="0">
                        <a:srgbClr val="FFFFFF"/>
                      </a:gs>
                      <a:gs pos="100000">
                        <a:srgbClr val="FFFFFF"/>
                      </a:gs>
                    </a:gsLst>
                    <a:lin ang="5400000" scaled="0"/>
                  </a:gradFill>
                  <a:latin typeface="Segoe UI Light"/>
                  <a:ea typeface="Segoe UI" pitchFamily="34" charset="0"/>
                  <a:cs typeface="Segoe UI" pitchFamily="34" charset="0"/>
                </a:rPr>
                <a:t>Collaboration</a:t>
              </a:r>
            </a:p>
          </p:txBody>
        </p:sp>
        <p:pic>
          <p:nvPicPr>
            <p:cNvPr id="19" name="Picture 18"/>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8084941" y="3932944"/>
              <a:ext cx="896400" cy="715256"/>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hilaryc\Desktop\collaboration med.jpg"/>
            <p:cNvPicPr>
              <a:picLocks noChangeArrowheads="1"/>
            </p:cNvPicPr>
            <p:nvPr/>
          </p:nvPicPr>
          <p:blipFill rotWithShape="1">
            <a:blip r:embed="rId8" cstate="screen">
              <a:extLst>
                <a:ext uri="{28A0092B-C50C-407E-A947-70E740481C1C}">
                  <a14:useLocalDpi xmlns:a14="http://schemas.microsoft.com/office/drawing/2010/main" val="0"/>
                </a:ext>
              </a:extLst>
            </a:blip>
            <a:srcRect/>
            <a:stretch/>
          </p:blipFill>
          <p:spPr bwMode="auto">
            <a:xfrm>
              <a:off x="6166350" y="10668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3357642" y="1327609"/>
            <a:ext cx="2824517" cy="5751053"/>
            <a:chOff x="3306003" y="1066800"/>
            <a:chExt cx="2769386" cy="5638799"/>
          </a:xfrm>
        </p:grpSpPr>
        <p:sp>
          <p:nvSpPr>
            <p:cNvPr id="31" name="Rectangle 30"/>
            <p:cNvSpPr/>
            <p:nvPr/>
          </p:nvSpPr>
          <p:spPr bwMode="auto">
            <a:xfrm>
              <a:off x="3346528"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199"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Effectively manage resources</a:t>
              </a:r>
            </a:p>
            <a:p>
              <a:pPr defTabSz="932199"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Improve governance         &amp; control</a:t>
              </a:r>
            </a:p>
          </p:txBody>
        </p:sp>
        <p:grpSp>
          <p:nvGrpSpPr>
            <p:cNvPr id="11" name="Group 10"/>
            <p:cNvGrpSpPr/>
            <p:nvPr/>
          </p:nvGrpSpPr>
          <p:grpSpPr>
            <a:xfrm>
              <a:off x="3306003" y="1066800"/>
              <a:ext cx="2769386" cy="3703320"/>
              <a:chOff x="3338318" y="1066800"/>
              <a:chExt cx="2769386" cy="3703320"/>
            </a:xfrm>
          </p:grpSpPr>
          <p:grpSp>
            <p:nvGrpSpPr>
              <p:cNvPr id="6" name="Group 5"/>
              <p:cNvGrpSpPr/>
              <p:nvPr/>
            </p:nvGrpSpPr>
            <p:grpSpPr>
              <a:xfrm>
                <a:off x="3338318" y="3810000"/>
                <a:ext cx="2769386" cy="960120"/>
                <a:chOff x="3338318" y="3810000"/>
                <a:chExt cx="2769386" cy="960120"/>
              </a:xfrm>
            </p:grpSpPr>
            <p:sp>
              <p:nvSpPr>
                <p:cNvPr id="53" name="Rectangle 52"/>
                <p:cNvSpPr/>
                <p:nvPr/>
              </p:nvSpPr>
              <p:spPr bwMode="auto">
                <a:xfrm>
                  <a:off x="3338318"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199" fontAlgn="base">
                    <a:lnSpc>
                      <a:spcPct val="90000"/>
                    </a:lnSpc>
                    <a:spcBef>
                      <a:spcPct val="0"/>
                    </a:spcBef>
                    <a:spcAft>
                      <a:spcPct val="0"/>
                    </a:spcAft>
                  </a:pPr>
                  <a:r>
                    <a:rPr lang="en-US" sz="2900" dirty="0">
                      <a:gradFill>
                        <a:gsLst>
                          <a:gs pos="0">
                            <a:srgbClr val="FFFFFF"/>
                          </a:gs>
                          <a:gs pos="100000">
                            <a:srgbClr val="FFFFFF"/>
                          </a:gs>
                        </a:gsLst>
                        <a:lin ang="5400000" scaled="0"/>
                      </a:gradFill>
                      <a:latin typeface="Segoe UI Light"/>
                      <a:ea typeface="Segoe UI" pitchFamily="34" charset="0"/>
                      <a:cs typeface="Segoe UI" pitchFamily="34" charset="0"/>
                    </a:rPr>
                    <a:t>Flexible         PPM</a:t>
                  </a:r>
                </a:p>
              </p:txBody>
            </p:sp>
            <p:pic>
              <p:nvPicPr>
                <p:cNvPr id="35" name="Picture 34"/>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4709649" y="3982025"/>
                  <a:ext cx="1398055" cy="734408"/>
                </a:xfrm>
                <a:prstGeom prst="rect">
                  <a:avLst/>
                </a:prstGeom>
                <a:noFill/>
                <a:extLst>
                  <a:ext uri="{909E8E84-426E-40DD-AFC4-6F175D3DCCD1}">
                    <a14:hiddenFill xmlns:a14="http://schemas.microsoft.com/office/drawing/2010/main">
                      <a:solidFill>
                        <a:srgbClr val="FFFFFF"/>
                      </a:solidFill>
                    </a14:hiddenFill>
                  </a:ext>
                </a:extLst>
              </p:spPr>
            </p:pic>
          </p:grpSp>
          <p:pic>
            <p:nvPicPr>
              <p:cNvPr id="1036" name="Picture 12" descr="C:\Users\hilaryc\Desktop\bins med.jpg"/>
              <p:cNvPicPr>
                <a:picLocks noChangeArrowheads="1"/>
              </p:cNvPicPr>
              <p:nvPr/>
            </p:nvPicPr>
            <p:blipFill rotWithShape="1">
              <a:blip r:embed="rId10" cstate="screen">
                <a:extLst>
                  <a:ext uri="{28A0092B-C50C-407E-A947-70E740481C1C}">
                    <a14:useLocalDpi xmlns:a14="http://schemas.microsoft.com/office/drawing/2010/main" val="0"/>
                  </a:ext>
                </a:extLst>
              </a:blip>
              <a:srcRect/>
              <a:stretch/>
            </p:blipFill>
            <p:spPr bwMode="auto">
              <a:xfrm>
                <a:off x="3339688" y="1066800"/>
                <a:ext cx="2743200" cy="2740402"/>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46719933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lavinsky\AppData\Local\Microsoft\Windows\Temporary Internet Files\Content.IE5\0Y73Z4D5\MP900425487[1].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439449" y="0"/>
            <a:ext cx="6994525" cy="6994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818237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525463"/>
            <a:ext cx="11887200" cy="4535152"/>
          </a:xfrm>
        </p:spPr>
        <p:txBody>
          <a:bodyPr/>
          <a:lstStyle/>
          <a:p>
            <a:r>
              <a:rPr lang="en-US" sz="6700" dirty="0">
                <a:solidFill>
                  <a:schemeClr val="tx1"/>
                </a:solidFill>
              </a:rPr>
              <a:t>Timelines</a:t>
            </a:r>
          </a:p>
          <a:p>
            <a:r>
              <a:rPr lang="en-US" sz="6700" dirty="0">
                <a:solidFill>
                  <a:schemeClr val="tx1"/>
                </a:solidFill>
              </a:rPr>
              <a:t>Desktop</a:t>
            </a:r>
          </a:p>
          <a:p>
            <a:r>
              <a:rPr lang="en-US" sz="6700" dirty="0" err="1">
                <a:solidFill>
                  <a:schemeClr val="tx1"/>
                </a:solidFill>
              </a:rPr>
              <a:t>OData</a:t>
            </a:r>
            <a:r>
              <a:rPr lang="en-US" sz="6700" dirty="0">
                <a:solidFill>
                  <a:schemeClr val="tx1"/>
                </a:solidFill>
              </a:rPr>
              <a:t> &amp; Excel</a:t>
            </a:r>
          </a:p>
          <a:p>
            <a:r>
              <a:rPr lang="en-US" sz="6700" dirty="0">
                <a:solidFill>
                  <a:schemeClr val="tx1"/>
                </a:solidFill>
              </a:rPr>
              <a:t>SharePoint Apps</a:t>
            </a:r>
          </a:p>
        </p:txBody>
      </p:sp>
    </p:spTree>
    <p:extLst>
      <p:ext uri="{BB962C8B-B14F-4D97-AF65-F5344CB8AC3E}">
        <p14:creationId xmlns:p14="http://schemas.microsoft.com/office/powerpoint/2010/main" val="409177582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a:t>Timelines</a:t>
            </a:r>
          </a:p>
        </p:txBody>
      </p:sp>
      <p:sp>
        <p:nvSpPr>
          <p:cNvPr id="5" name="Text Placeholder 4"/>
          <p:cNvSpPr>
            <a:spLocks noGrp="1"/>
          </p:cNvSpPr>
          <p:nvPr>
            <p:ph type="body" sz="quarter" idx="12"/>
          </p:nvPr>
        </p:nvSpPr>
        <p:spPr/>
        <p:txBody>
          <a:bodyPr/>
          <a:lstStyle/>
          <a:p>
            <a:r>
              <a:rPr lang="en-US" dirty="0" smtClean="0"/>
              <a:t>Mike McLean</a:t>
            </a:r>
          </a:p>
          <a:p>
            <a:r>
              <a:rPr lang="en-US" dirty="0" smtClean="0"/>
              <a:t>Microsoft</a:t>
            </a:r>
            <a:endParaRPr lang="en-US" dirty="0"/>
          </a:p>
        </p:txBody>
      </p:sp>
    </p:spTree>
    <p:extLst>
      <p:ext uri="{BB962C8B-B14F-4D97-AF65-F5344CB8AC3E}">
        <p14:creationId xmlns:p14="http://schemas.microsoft.com/office/powerpoint/2010/main" val="3590313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Desktop</a:t>
            </a:r>
            <a:endParaRPr lang="en-US" dirty="0"/>
          </a:p>
        </p:txBody>
      </p:sp>
      <p:sp>
        <p:nvSpPr>
          <p:cNvPr id="5" name="Text Placeholder 4"/>
          <p:cNvSpPr>
            <a:spLocks noGrp="1"/>
          </p:cNvSpPr>
          <p:nvPr>
            <p:ph type="body" sz="quarter" idx="12"/>
          </p:nvPr>
        </p:nvSpPr>
        <p:spPr/>
        <p:txBody>
          <a:bodyPr/>
          <a:lstStyle/>
          <a:p>
            <a:r>
              <a:rPr lang="en-US" dirty="0" smtClean="0"/>
              <a:t>Mike McLean</a:t>
            </a:r>
          </a:p>
          <a:p>
            <a:r>
              <a:rPr lang="en-US" dirty="0" smtClean="0"/>
              <a:t>Microsoft</a:t>
            </a:r>
            <a:endParaRPr lang="en-US" dirty="0"/>
          </a:p>
        </p:txBody>
      </p:sp>
    </p:spTree>
    <p:extLst>
      <p:ext uri="{BB962C8B-B14F-4D97-AF65-F5344CB8AC3E}">
        <p14:creationId xmlns:p14="http://schemas.microsoft.com/office/powerpoint/2010/main" val="2193270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525463"/>
            <a:ext cx="11887200" cy="4535152"/>
          </a:xfrm>
        </p:spPr>
        <p:txBody>
          <a:bodyPr/>
          <a:lstStyle/>
          <a:p>
            <a:r>
              <a:rPr lang="en-US" sz="6700" dirty="0">
                <a:solidFill>
                  <a:schemeClr val="tx1"/>
                </a:solidFill>
              </a:rPr>
              <a:t>Timelines</a:t>
            </a:r>
          </a:p>
          <a:p>
            <a:r>
              <a:rPr lang="en-US" sz="6700" dirty="0">
                <a:solidFill>
                  <a:schemeClr val="tx1"/>
                </a:solidFill>
              </a:rPr>
              <a:t>Desktop</a:t>
            </a:r>
          </a:p>
          <a:p>
            <a:r>
              <a:rPr lang="en-US" sz="6700" dirty="0" err="1">
                <a:solidFill>
                  <a:schemeClr val="tx1"/>
                </a:solidFill>
              </a:rPr>
              <a:t>OData</a:t>
            </a:r>
            <a:r>
              <a:rPr lang="en-US" sz="6700" dirty="0">
                <a:solidFill>
                  <a:schemeClr val="tx1"/>
                </a:solidFill>
              </a:rPr>
              <a:t> &amp; Excel</a:t>
            </a:r>
          </a:p>
          <a:p>
            <a:r>
              <a:rPr lang="en-US" sz="6700" dirty="0">
                <a:solidFill>
                  <a:schemeClr val="tx1"/>
                </a:solidFill>
              </a:rPr>
              <a:t>SharePoint Apps</a:t>
            </a:r>
          </a:p>
        </p:txBody>
      </p:sp>
    </p:spTree>
    <p:extLst>
      <p:ext uri="{BB962C8B-B14F-4D97-AF65-F5344CB8AC3E}">
        <p14:creationId xmlns:p14="http://schemas.microsoft.com/office/powerpoint/2010/main" val="422797231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371" b="5314"/>
          <a:stretch/>
        </p:blipFill>
        <p:spPr>
          <a:xfrm>
            <a:off x="35152" y="-29708"/>
            <a:ext cx="12355286" cy="6955971"/>
          </a:xfrm>
          <a:prstGeom prst="rect">
            <a:avLst/>
          </a:prstGeom>
        </p:spPr>
      </p:pic>
      <p:graphicFrame>
        <p:nvGraphicFramePr>
          <p:cNvPr id="5" name="Diagram 4"/>
          <p:cNvGraphicFramePr/>
          <p:nvPr>
            <p:extLst>
              <p:ext uri="{D42A27DB-BD31-4B8C-83A1-F6EECF244321}">
                <p14:modId xmlns:p14="http://schemas.microsoft.com/office/powerpoint/2010/main" val="2675234151"/>
              </p:ext>
            </p:extLst>
          </p:nvPr>
        </p:nvGraphicFramePr>
        <p:xfrm>
          <a:off x="598332" y="349726"/>
          <a:ext cx="11191239" cy="5910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24414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371" b="5314"/>
          <a:stretch/>
        </p:blipFill>
        <p:spPr>
          <a:xfrm>
            <a:off x="35152" y="-29708"/>
            <a:ext cx="12355286" cy="6955971"/>
          </a:xfrm>
          <a:prstGeom prst="rect">
            <a:avLst/>
          </a:prstGeom>
        </p:spPr>
      </p:pic>
      <p:graphicFrame>
        <p:nvGraphicFramePr>
          <p:cNvPr id="5" name="Diagram 4"/>
          <p:cNvGraphicFramePr/>
          <p:nvPr>
            <p:extLst>
              <p:ext uri="{D42A27DB-BD31-4B8C-83A1-F6EECF244321}">
                <p14:modId xmlns:p14="http://schemas.microsoft.com/office/powerpoint/2010/main" val="474367960"/>
              </p:ext>
            </p:extLst>
          </p:nvPr>
        </p:nvGraphicFramePr>
        <p:xfrm>
          <a:off x="598332" y="349726"/>
          <a:ext cx="11191239" cy="5910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899712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rPr>
              <a:t>Real World Reporting: Project Server BI Overview</a:t>
            </a:r>
          </a:p>
        </p:txBody>
      </p:sp>
      <p:sp>
        <p:nvSpPr>
          <p:cNvPr id="5" name="Text Placeholder 4"/>
          <p:cNvSpPr>
            <a:spLocks noGrp="1"/>
          </p:cNvSpPr>
          <p:nvPr>
            <p:ph type="body" sz="quarter" idx="12"/>
          </p:nvPr>
        </p:nvSpPr>
        <p:spPr/>
        <p:txBody>
          <a:bodyPr/>
          <a:lstStyle/>
          <a:p>
            <a:r>
              <a:rPr lang="en-US" dirty="0" smtClean="0"/>
              <a:t>Andrew </a:t>
            </a:r>
            <a:r>
              <a:rPr lang="en-US" dirty="0" err="1" smtClean="0"/>
              <a:t>Lavinsky</a:t>
            </a:r>
            <a:r>
              <a:rPr lang="en-US" dirty="0" smtClean="0"/>
              <a:t>, UMT</a:t>
            </a:r>
          </a:p>
          <a:p>
            <a:r>
              <a:rPr lang="en-US" dirty="0" smtClean="0"/>
              <a:t>Mike McLean, Microsoft</a:t>
            </a:r>
          </a:p>
        </p:txBody>
      </p:sp>
      <p:sp>
        <p:nvSpPr>
          <p:cNvPr id="2" name="Text Placeholder 1"/>
          <p:cNvSpPr>
            <a:spLocks noGrp="1"/>
          </p:cNvSpPr>
          <p:nvPr>
            <p:ph type="body" sz="quarter" idx="13"/>
          </p:nvPr>
        </p:nvSpPr>
        <p:spPr/>
        <p:txBody>
          <a:bodyPr/>
          <a:lstStyle/>
          <a:p>
            <a:r>
              <a:rPr lang="en-US" dirty="0" smtClean="0"/>
              <a:t>SPC171</a:t>
            </a:r>
            <a:endParaRPr lang="en-US" dirty="0"/>
          </a:p>
        </p:txBody>
      </p:sp>
    </p:spTree>
    <p:extLst>
      <p:ext uri="{BB962C8B-B14F-4D97-AF65-F5344CB8AC3E}">
        <p14:creationId xmlns:p14="http://schemas.microsoft.com/office/powerpoint/2010/main" val="35339103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371" b="5314"/>
          <a:stretch/>
        </p:blipFill>
        <p:spPr>
          <a:xfrm>
            <a:off x="35152" y="-29708"/>
            <a:ext cx="12355286" cy="6955971"/>
          </a:xfrm>
          <a:prstGeom prst="rect">
            <a:avLst/>
          </a:prstGeom>
        </p:spPr>
      </p:pic>
      <p:graphicFrame>
        <p:nvGraphicFramePr>
          <p:cNvPr id="5" name="Diagram 4"/>
          <p:cNvGraphicFramePr/>
          <p:nvPr>
            <p:extLst/>
          </p:nvPr>
        </p:nvGraphicFramePr>
        <p:xfrm>
          <a:off x="598332" y="349726"/>
          <a:ext cx="11191239" cy="5910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215235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371" b="5314"/>
          <a:stretch/>
        </p:blipFill>
        <p:spPr>
          <a:xfrm>
            <a:off x="35152" y="-29708"/>
            <a:ext cx="12355286" cy="6955971"/>
          </a:xfrm>
          <a:prstGeom prst="rect">
            <a:avLst/>
          </a:prstGeom>
        </p:spPr>
      </p:pic>
      <p:graphicFrame>
        <p:nvGraphicFramePr>
          <p:cNvPr id="5" name="Diagram 4"/>
          <p:cNvGraphicFramePr/>
          <p:nvPr>
            <p:extLst>
              <p:ext uri="{D42A27DB-BD31-4B8C-83A1-F6EECF244321}">
                <p14:modId xmlns:p14="http://schemas.microsoft.com/office/powerpoint/2010/main" val="2996788764"/>
              </p:ext>
            </p:extLst>
          </p:nvPr>
        </p:nvGraphicFramePr>
        <p:xfrm>
          <a:off x="598332" y="349726"/>
          <a:ext cx="11191239" cy="5910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Rounded Rectangle 2"/>
          <p:cNvSpPr/>
          <p:nvPr/>
        </p:nvSpPr>
        <p:spPr bwMode="auto">
          <a:xfrm>
            <a:off x="573995" y="3878263"/>
            <a:ext cx="11206843" cy="1524000"/>
          </a:xfrm>
          <a:prstGeom prst="roundRect">
            <a:avLst/>
          </a:prstGeom>
          <a:solidFill>
            <a:schemeClr val="accent5"/>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ctr" anchorCtr="0" forceAA="0" compatLnSpc="1">
            <a:prstTxWarp prst="textNoShape">
              <a:avLst/>
            </a:prstTxWarp>
            <a:noAutofit/>
          </a:bodyPr>
          <a:lstStyle/>
          <a:p>
            <a:pPr algn="ctr" defTabSz="932381" fontAlgn="base">
              <a:lnSpc>
                <a:spcPct val="90000"/>
              </a:lnSpc>
              <a:spcBef>
                <a:spcPct val="0"/>
              </a:spcBef>
              <a:spcAft>
                <a:spcPct val="0"/>
              </a:spcAft>
            </a:pPr>
            <a:r>
              <a:rPr lang="en-US" sz="6200" dirty="0">
                <a:gradFill>
                  <a:gsLst>
                    <a:gs pos="0">
                      <a:srgbClr val="FFFFFF"/>
                    </a:gs>
                    <a:gs pos="100000">
                      <a:srgbClr val="FFFFFF"/>
                    </a:gs>
                  </a:gsLst>
                  <a:lin ang="5400000" scaled="0"/>
                </a:gradFill>
                <a:ea typeface="Segoe UI" pitchFamily="34" charset="0"/>
                <a:cs typeface="Segoe UI" pitchFamily="34" charset="0"/>
              </a:rPr>
              <a:t>Reports</a:t>
            </a:r>
          </a:p>
        </p:txBody>
      </p:sp>
    </p:spTree>
    <p:extLst>
      <p:ext uri="{BB962C8B-B14F-4D97-AF65-F5344CB8AC3E}">
        <p14:creationId xmlns:p14="http://schemas.microsoft.com/office/powerpoint/2010/main" val="2495873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003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loud 2"/>
          <p:cNvSpPr/>
          <p:nvPr/>
        </p:nvSpPr>
        <p:spPr bwMode="auto">
          <a:xfrm>
            <a:off x="427038" y="449262"/>
            <a:ext cx="7041059" cy="4396360"/>
          </a:xfrm>
          <a:prstGeom prst="cloud">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55196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loud 2"/>
          <p:cNvSpPr/>
          <p:nvPr/>
        </p:nvSpPr>
        <p:spPr bwMode="auto">
          <a:xfrm>
            <a:off x="427038" y="449262"/>
            <a:ext cx="7041059" cy="4396360"/>
          </a:xfrm>
          <a:prstGeom prst="cloud">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TextBox 7"/>
          <p:cNvSpPr txBox="1"/>
          <p:nvPr/>
        </p:nvSpPr>
        <p:spPr>
          <a:xfrm rot="20949272">
            <a:off x="960438" y="1987660"/>
            <a:ext cx="6279059" cy="1209562"/>
          </a:xfrm>
          <a:prstGeom prst="rect">
            <a:avLst/>
          </a:prstGeom>
          <a:noFill/>
        </p:spPr>
        <p:txBody>
          <a:bodyPr wrap="square" lIns="182862" tIns="146289" rIns="182862" bIns="146289" rtlCol="0">
            <a:spAutoFit/>
          </a:bodyPr>
          <a:lstStyle/>
          <a:p>
            <a:pPr>
              <a:lnSpc>
                <a:spcPct val="90000"/>
              </a:lnSpc>
              <a:spcAft>
                <a:spcPts val="600"/>
              </a:spcAft>
            </a:pPr>
            <a:r>
              <a:rPr lang="en-US" sz="6600" b="1" dirty="0">
                <a:solidFill>
                  <a:srgbClr val="00B050"/>
                </a:solidFill>
              </a:rPr>
              <a:t>Reporting DB</a:t>
            </a:r>
          </a:p>
        </p:txBody>
      </p:sp>
    </p:spTree>
    <p:extLst>
      <p:ext uri="{BB962C8B-B14F-4D97-AF65-F5344CB8AC3E}">
        <p14:creationId xmlns:p14="http://schemas.microsoft.com/office/powerpoint/2010/main" val="2702673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Arrow Connector 15"/>
          <p:cNvCxnSpPr>
            <a:endCxn id="13" idx="1"/>
          </p:cNvCxnSpPr>
          <p:nvPr/>
        </p:nvCxnSpPr>
        <p:spPr>
          <a:xfrm>
            <a:off x="6065837" y="3802062"/>
            <a:ext cx="2438400" cy="1371600"/>
          </a:xfrm>
          <a:prstGeom prst="straightConnector1">
            <a:avLst/>
          </a:prstGeom>
          <a:ln w="76200">
            <a:solidFill>
              <a:srgbClr val="00B050"/>
            </a:solidFill>
            <a:headEnd type="none"/>
            <a:tailEnd type="triangle"/>
          </a:ln>
        </p:spPr>
        <p:style>
          <a:lnRef idx="1">
            <a:schemeClr val="accent2"/>
          </a:lnRef>
          <a:fillRef idx="0">
            <a:schemeClr val="accent2"/>
          </a:fillRef>
          <a:effectRef idx="0">
            <a:schemeClr val="accent2"/>
          </a:effectRef>
          <a:fontRef idx="minor">
            <a:schemeClr val="tx1"/>
          </a:fontRef>
        </p:style>
      </p:cxnSp>
      <p:sp>
        <p:nvSpPr>
          <p:cNvPr id="3" name="Cloud 2"/>
          <p:cNvSpPr/>
          <p:nvPr/>
        </p:nvSpPr>
        <p:spPr bwMode="auto">
          <a:xfrm>
            <a:off x="427038" y="449262"/>
            <a:ext cx="7041059" cy="4396360"/>
          </a:xfrm>
          <a:prstGeom prst="cloud">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ounded Rectangle 12"/>
          <p:cNvSpPr/>
          <p:nvPr/>
        </p:nvSpPr>
        <p:spPr bwMode="auto">
          <a:xfrm>
            <a:off x="8504237" y="3802062"/>
            <a:ext cx="3200400" cy="2743200"/>
          </a:xfrm>
          <a:prstGeom prst="round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8901876" y="4487862"/>
            <a:ext cx="2459236" cy="1126462"/>
          </a:xfrm>
          <a:prstGeom prst="rect">
            <a:avLst/>
          </a:prstGeom>
          <a:noFill/>
        </p:spPr>
        <p:txBody>
          <a:bodyPr wrap="square" lIns="182862" tIns="146289" rIns="182862" bIns="146289" rtlCol="0" anchor="ctr">
            <a:spAutoFit/>
          </a:bodyPr>
          <a:lstStyle/>
          <a:p>
            <a:pPr algn="ctr">
              <a:lnSpc>
                <a:spcPct val="90000"/>
              </a:lnSpc>
              <a:spcAft>
                <a:spcPts val="600"/>
              </a:spcAft>
            </a:pPr>
            <a:r>
              <a:rPr lang="en-US" sz="6000" b="1" dirty="0">
                <a:solidFill>
                  <a:srgbClr val="FFFFFF"/>
                </a:solidFill>
              </a:rPr>
              <a:t>Excel</a:t>
            </a:r>
            <a:endParaRPr lang="en-US" sz="3200" b="1" dirty="0">
              <a:solidFill>
                <a:srgbClr val="FFFFFF"/>
              </a:solidFill>
            </a:endParaRPr>
          </a:p>
        </p:txBody>
      </p:sp>
      <p:sp>
        <p:nvSpPr>
          <p:cNvPr id="18" name="TextBox 17"/>
          <p:cNvSpPr txBox="1"/>
          <p:nvPr/>
        </p:nvSpPr>
        <p:spPr>
          <a:xfrm rot="1832892">
            <a:off x="6675090" y="3832779"/>
            <a:ext cx="1586012" cy="738664"/>
          </a:xfrm>
          <a:prstGeom prst="rect">
            <a:avLst/>
          </a:prstGeom>
          <a:noFill/>
        </p:spPr>
        <p:txBody>
          <a:bodyPr wrap="none" lIns="182862" tIns="146289" rIns="182862" bIns="146289" rtlCol="0">
            <a:spAutoFit/>
          </a:bodyPr>
          <a:lstStyle/>
          <a:p>
            <a:pPr>
              <a:lnSpc>
                <a:spcPct val="90000"/>
              </a:lnSpc>
              <a:spcAft>
                <a:spcPts val="600"/>
              </a:spcAft>
            </a:pPr>
            <a:r>
              <a:rPr lang="en-US" sz="3200" b="1" dirty="0" err="1">
                <a:solidFill>
                  <a:srgbClr val="FFFFFF"/>
                </a:solidFill>
              </a:rPr>
              <a:t>OData</a:t>
            </a:r>
            <a:endParaRPr lang="en-US" sz="3200" b="1" dirty="0">
              <a:solidFill>
                <a:srgbClr val="FFFFFF"/>
              </a:solidFill>
            </a:endParaRPr>
          </a:p>
        </p:txBody>
      </p:sp>
      <p:sp>
        <p:nvSpPr>
          <p:cNvPr id="2" name="TextBox 1"/>
          <p:cNvSpPr txBox="1"/>
          <p:nvPr/>
        </p:nvSpPr>
        <p:spPr>
          <a:xfrm rot="20949272">
            <a:off x="960438" y="1987660"/>
            <a:ext cx="6279059" cy="1209562"/>
          </a:xfrm>
          <a:prstGeom prst="rect">
            <a:avLst/>
          </a:prstGeom>
          <a:noFill/>
        </p:spPr>
        <p:txBody>
          <a:bodyPr wrap="square" lIns="182862" tIns="146289" rIns="182862" bIns="146289" rtlCol="0">
            <a:spAutoFit/>
          </a:bodyPr>
          <a:lstStyle/>
          <a:p>
            <a:pPr>
              <a:lnSpc>
                <a:spcPct val="90000"/>
              </a:lnSpc>
              <a:spcAft>
                <a:spcPts val="600"/>
              </a:spcAft>
            </a:pPr>
            <a:r>
              <a:rPr lang="en-US" sz="6600" b="1" dirty="0">
                <a:solidFill>
                  <a:srgbClr val="00B050"/>
                </a:solidFill>
              </a:rPr>
              <a:t>Reporting DB</a:t>
            </a:r>
          </a:p>
        </p:txBody>
      </p:sp>
    </p:spTree>
    <p:extLst>
      <p:ext uri="{BB962C8B-B14F-4D97-AF65-F5344CB8AC3E}">
        <p14:creationId xmlns:p14="http://schemas.microsoft.com/office/powerpoint/2010/main" val="1798020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OData</a:t>
            </a:r>
            <a:r>
              <a:rPr lang="en-US" dirty="0" smtClean="0"/>
              <a:t> &amp; Excel</a:t>
            </a:r>
            <a:endParaRPr lang="en-US" dirty="0"/>
          </a:p>
        </p:txBody>
      </p:sp>
      <p:sp>
        <p:nvSpPr>
          <p:cNvPr id="5" name="Text Placeholder 4"/>
          <p:cNvSpPr>
            <a:spLocks noGrp="1"/>
          </p:cNvSpPr>
          <p:nvPr>
            <p:ph type="body" sz="quarter" idx="12"/>
          </p:nvPr>
        </p:nvSpPr>
        <p:spPr/>
        <p:txBody>
          <a:bodyPr/>
          <a:lstStyle/>
          <a:p>
            <a:r>
              <a:rPr lang="en-US" dirty="0" smtClean="0"/>
              <a:t>Mike McLean</a:t>
            </a:r>
          </a:p>
          <a:p>
            <a:r>
              <a:rPr lang="en-US" dirty="0" smtClean="0"/>
              <a:t>Microsoft</a:t>
            </a:r>
            <a:endParaRPr lang="en-US" dirty="0"/>
          </a:p>
        </p:txBody>
      </p:sp>
    </p:spTree>
    <p:extLst>
      <p:ext uri="{BB962C8B-B14F-4D97-AF65-F5344CB8AC3E}">
        <p14:creationId xmlns:p14="http://schemas.microsoft.com/office/powerpoint/2010/main" val="3687410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Major Milestone Report</a:t>
            </a:r>
            <a:endParaRPr lang="en-US" dirty="0"/>
          </a:p>
        </p:txBody>
      </p:sp>
      <p:sp>
        <p:nvSpPr>
          <p:cNvPr id="5" name="Text Placeholder 4"/>
          <p:cNvSpPr>
            <a:spLocks noGrp="1"/>
          </p:cNvSpPr>
          <p:nvPr>
            <p:ph type="body" sz="quarter" idx="12"/>
          </p:nvPr>
        </p:nvSpPr>
        <p:spPr/>
        <p:txBody>
          <a:bodyPr/>
          <a:lstStyle/>
          <a:p>
            <a:r>
              <a:rPr lang="en-US" dirty="0" smtClean="0"/>
              <a:t>Andrew </a:t>
            </a:r>
            <a:r>
              <a:rPr lang="en-US" dirty="0" err="1" smtClean="0"/>
              <a:t>Lavinsky</a:t>
            </a:r>
            <a:endParaRPr lang="en-US" dirty="0" smtClean="0"/>
          </a:p>
          <a:p>
            <a:r>
              <a:rPr lang="en-US" dirty="0" smtClean="0"/>
              <a:t>Manager, UMT</a:t>
            </a:r>
            <a:endParaRPr lang="en-US" dirty="0"/>
          </a:p>
        </p:txBody>
      </p:sp>
    </p:spTree>
    <p:extLst>
      <p:ext uri="{BB962C8B-B14F-4D97-AF65-F5344CB8AC3E}">
        <p14:creationId xmlns:p14="http://schemas.microsoft.com/office/powerpoint/2010/main" val="2727760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PowerPivot</a:t>
            </a:r>
            <a:endParaRPr lang="en-US" dirty="0"/>
          </a:p>
        </p:txBody>
      </p:sp>
      <p:sp>
        <p:nvSpPr>
          <p:cNvPr id="5" name="Text Placeholder 4"/>
          <p:cNvSpPr>
            <a:spLocks noGrp="1"/>
          </p:cNvSpPr>
          <p:nvPr>
            <p:ph type="body" sz="quarter" idx="12"/>
          </p:nvPr>
        </p:nvSpPr>
        <p:spPr/>
        <p:txBody>
          <a:bodyPr/>
          <a:lstStyle/>
          <a:p>
            <a:r>
              <a:rPr lang="en-US" dirty="0" smtClean="0"/>
              <a:t>Andrew </a:t>
            </a:r>
            <a:r>
              <a:rPr lang="en-US" dirty="0" err="1" smtClean="0"/>
              <a:t>Lavinsky</a:t>
            </a:r>
            <a:endParaRPr lang="en-US" dirty="0" smtClean="0"/>
          </a:p>
          <a:p>
            <a:r>
              <a:rPr lang="en-US" dirty="0" smtClean="0"/>
              <a:t>Manager, UMT</a:t>
            </a:r>
            <a:endParaRPr lang="en-US" dirty="0"/>
          </a:p>
        </p:txBody>
      </p:sp>
    </p:spTree>
    <p:extLst>
      <p:ext uri="{BB962C8B-B14F-4D97-AF65-F5344CB8AC3E}">
        <p14:creationId xmlns:p14="http://schemas.microsoft.com/office/powerpoint/2010/main" val="1714871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REST API</a:t>
            </a:r>
            <a:endParaRPr lang="en-US" dirty="0"/>
          </a:p>
        </p:txBody>
      </p:sp>
      <p:sp>
        <p:nvSpPr>
          <p:cNvPr id="5" name="Text Placeholder 4"/>
          <p:cNvSpPr>
            <a:spLocks noGrp="1"/>
          </p:cNvSpPr>
          <p:nvPr>
            <p:ph type="body" sz="quarter" idx="12"/>
          </p:nvPr>
        </p:nvSpPr>
        <p:spPr/>
        <p:txBody>
          <a:bodyPr/>
          <a:lstStyle/>
          <a:p>
            <a:r>
              <a:rPr lang="en-US" dirty="0" smtClean="0"/>
              <a:t>Andrew </a:t>
            </a:r>
            <a:r>
              <a:rPr lang="en-US" dirty="0" err="1" smtClean="0"/>
              <a:t>Lavinsky</a:t>
            </a:r>
            <a:endParaRPr lang="en-US" dirty="0" smtClean="0"/>
          </a:p>
          <a:p>
            <a:r>
              <a:rPr lang="en-US" dirty="0" smtClean="0"/>
              <a:t>Manager, UMT</a:t>
            </a:r>
            <a:endParaRPr lang="en-US" dirty="0"/>
          </a:p>
        </p:txBody>
      </p:sp>
    </p:spTree>
    <p:extLst>
      <p:ext uri="{BB962C8B-B14F-4D97-AF65-F5344CB8AC3E}">
        <p14:creationId xmlns:p14="http://schemas.microsoft.com/office/powerpoint/2010/main" val="3806311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601663"/>
            <a:ext cx="11887200" cy="6019799"/>
          </a:xfrm>
        </p:spPr>
        <p:txBody>
          <a:bodyPr>
            <a:normAutofit fontScale="77500" lnSpcReduction="20000"/>
          </a:bodyPr>
          <a:lstStyle/>
          <a:p>
            <a:pPr>
              <a:lnSpc>
                <a:spcPct val="120000"/>
              </a:lnSpc>
            </a:pPr>
            <a:r>
              <a:rPr lang="en-US" sz="6700" dirty="0">
                <a:solidFill>
                  <a:schemeClr val="tx1"/>
                </a:solidFill>
              </a:rPr>
              <a:t>Timelines, Visio, Visio Services, Excel, </a:t>
            </a:r>
          </a:p>
          <a:p>
            <a:pPr>
              <a:lnSpc>
                <a:spcPct val="120000"/>
              </a:lnSpc>
            </a:pPr>
            <a:r>
              <a:rPr lang="en-US" sz="6700" dirty="0">
                <a:solidFill>
                  <a:schemeClr val="tx1"/>
                </a:solidFill>
              </a:rPr>
              <a:t>Excel Services, Project Desktop, </a:t>
            </a:r>
          </a:p>
          <a:p>
            <a:pPr>
              <a:lnSpc>
                <a:spcPct val="120000"/>
              </a:lnSpc>
            </a:pPr>
            <a:r>
              <a:rPr lang="en-US" sz="6700" dirty="0" err="1">
                <a:solidFill>
                  <a:schemeClr val="tx1"/>
                </a:solidFill>
              </a:rPr>
              <a:t>OData</a:t>
            </a:r>
            <a:r>
              <a:rPr lang="en-US" sz="6700" dirty="0">
                <a:solidFill>
                  <a:schemeClr val="tx1"/>
                </a:solidFill>
              </a:rPr>
              <a:t>, PerformancePoint, </a:t>
            </a:r>
          </a:p>
          <a:p>
            <a:pPr>
              <a:lnSpc>
                <a:spcPct val="120000"/>
              </a:lnSpc>
            </a:pPr>
            <a:r>
              <a:rPr lang="en-US" sz="6700" dirty="0">
                <a:solidFill>
                  <a:schemeClr val="tx1"/>
                </a:solidFill>
              </a:rPr>
              <a:t>Business Connectivity Services, </a:t>
            </a:r>
          </a:p>
          <a:p>
            <a:pPr>
              <a:lnSpc>
                <a:spcPct val="120000"/>
              </a:lnSpc>
            </a:pPr>
            <a:r>
              <a:rPr lang="en-US" sz="6700" dirty="0">
                <a:solidFill>
                  <a:schemeClr val="tx1"/>
                </a:solidFill>
              </a:rPr>
              <a:t>Power View, REST, SSRS, SharePoint Apps, </a:t>
            </a:r>
          </a:p>
          <a:p>
            <a:pPr>
              <a:lnSpc>
                <a:spcPct val="120000"/>
              </a:lnSpc>
            </a:pPr>
            <a:r>
              <a:rPr lang="en-US" sz="6700" dirty="0">
                <a:solidFill>
                  <a:schemeClr val="tx1"/>
                </a:solidFill>
              </a:rPr>
              <a:t>Third Party Reporting Tools</a:t>
            </a:r>
          </a:p>
          <a:p>
            <a:endParaRPr lang="en-US" sz="4400" dirty="0"/>
          </a:p>
        </p:txBody>
      </p:sp>
    </p:spTree>
    <p:extLst>
      <p:ext uri="{BB962C8B-B14F-4D97-AF65-F5344CB8AC3E}">
        <p14:creationId xmlns:p14="http://schemas.microsoft.com/office/powerpoint/2010/main" val="6840052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2000"/>
                                        <p:tgtEl>
                                          <p:spTgt spid="5">
                                            <p:txEl>
                                              <p:pRg st="0" end="0"/>
                                            </p:txEl>
                                          </p:spTgt>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wipe(left)">
                                      <p:cBhvr>
                                        <p:cTn id="11" dur="2000"/>
                                        <p:tgtEl>
                                          <p:spTgt spid="5">
                                            <p:txEl>
                                              <p:pRg st="1" end="1"/>
                                            </p:txEl>
                                          </p:spTgt>
                                        </p:tgtEl>
                                      </p:cBhvr>
                                    </p:animEffect>
                                  </p:childTnLst>
                                </p:cTn>
                              </p:par>
                            </p:childTnLst>
                          </p:cTn>
                        </p:par>
                        <p:par>
                          <p:cTn id="12" fill="hold">
                            <p:stCondLst>
                              <p:cond delay="4000"/>
                            </p:stCondLst>
                            <p:childTnLst>
                              <p:par>
                                <p:cTn id="13" presetID="22" presetClass="entr" presetSubtype="8"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left)">
                                      <p:cBhvr>
                                        <p:cTn id="15" dur="2000"/>
                                        <p:tgtEl>
                                          <p:spTgt spid="5">
                                            <p:txEl>
                                              <p:pRg st="2" end="2"/>
                                            </p:txEl>
                                          </p:spTgt>
                                        </p:tgtEl>
                                      </p:cBhvr>
                                    </p:animEffect>
                                  </p:childTnLst>
                                </p:cTn>
                              </p:par>
                            </p:childTnLst>
                          </p:cTn>
                        </p:par>
                        <p:par>
                          <p:cTn id="16" fill="hold">
                            <p:stCondLst>
                              <p:cond delay="6000"/>
                            </p:stCondLst>
                            <p:childTnLst>
                              <p:par>
                                <p:cTn id="17" presetID="22" presetClass="entr" presetSubtype="8"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wipe(left)">
                                      <p:cBhvr>
                                        <p:cTn id="19" dur="2000"/>
                                        <p:tgtEl>
                                          <p:spTgt spid="5">
                                            <p:txEl>
                                              <p:pRg st="3" end="3"/>
                                            </p:txEl>
                                          </p:spTgt>
                                        </p:tgtEl>
                                      </p:cBhvr>
                                    </p:animEffect>
                                  </p:childTnLst>
                                </p:cTn>
                              </p:par>
                            </p:childTnLst>
                          </p:cTn>
                        </p:par>
                        <p:par>
                          <p:cTn id="20" fill="hold">
                            <p:stCondLst>
                              <p:cond delay="8000"/>
                            </p:stCondLst>
                            <p:childTnLst>
                              <p:par>
                                <p:cTn id="21" presetID="22" presetClass="entr" presetSubtype="8"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wipe(left)">
                                      <p:cBhvr>
                                        <p:cTn id="23" dur="2000"/>
                                        <p:tgtEl>
                                          <p:spTgt spid="5">
                                            <p:txEl>
                                              <p:pRg st="4" end="4"/>
                                            </p:txEl>
                                          </p:spTgt>
                                        </p:tgtEl>
                                      </p:cBhvr>
                                    </p:animEffect>
                                  </p:childTnLst>
                                </p:cTn>
                              </p:par>
                            </p:childTnLst>
                          </p:cTn>
                        </p:par>
                        <p:par>
                          <p:cTn id="24" fill="hold">
                            <p:stCondLst>
                              <p:cond delay="10000"/>
                            </p:stCondLst>
                            <p:childTnLst>
                              <p:par>
                                <p:cTn id="25" presetID="22" presetClass="entr" presetSubtype="8"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wipe(left)">
                                      <p:cBhvr>
                                        <p:cTn id="27" dur="2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525463"/>
            <a:ext cx="11887200" cy="4535152"/>
          </a:xfrm>
        </p:spPr>
        <p:txBody>
          <a:bodyPr/>
          <a:lstStyle/>
          <a:p>
            <a:r>
              <a:rPr lang="en-US" sz="6700" dirty="0">
                <a:solidFill>
                  <a:schemeClr val="tx1"/>
                </a:solidFill>
              </a:rPr>
              <a:t>Timelines</a:t>
            </a:r>
          </a:p>
          <a:p>
            <a:r>
              <a:rPr lang="en-US" sz="6700" dirty="0">
                <a:solidFill>
                  <a:schemeClr val="tx1"/>
                </a:solidFill>
              </a:rPr>
              <a:t>Desktop</a:t>
            </a:r>
          </a:p>
          <a:p>
            <a:r>
              <a:rPr lang="en-US" sz="6700" dirty="0" err="1">
                <a:solidFill>
                  <a:schemeClr val="tx1"/>
                </a:solidFill>
              </a:rPr>
              <a:t>OData</a:t>
            </a:r>
            <a:r>
              <a:rPr lang="en-US" sz="6700" dirty="0">
                <a:solidFill>
                  <a:schemeClr val="tx1"/>
                </a:solidFill>
              </a:rPr>
              <a:t> &amp; Excel</a:t>
            </a:r>
          </a:p>
          <a:p>
            <a:r>
              <a:rPr lang="en-US" sz="6700" dirty="0">
                <a:solidFill>
                  <a:schemeClr val="tx1"/>
                </a:solidFill>
              </a:rPr>
              <a:t>SharePoint Apps</a:t>
            </a:r>
          </a:p>
        </p:txBody>
      </p:sp>
    </p:spTree>
    <p:extLst>
      <p:ext uri="{BB962C8B-B14F-4D97-AF65-F5344CB8AC3E}">
        <p14:creationId xmlns:p14="http://schemas.microsoft.com/office/powerpoint/2010/main" val="1941979492"/>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SharePoint Apps</a:t>
            </a:r>
            <a:endParaRPr lang="en-US" dirty="0"/>
          </a:p>
        </p:txBody>
      </p:sp>
      <p:sp>
        <p:nvSpPr>
          <p:cNvPr id="5" name="Text Placeholder 4"/>
          <p:cNvSpPr>
            <a:spLocks noGrp="1"/>
          </p:cNvSpPr>
          <p:nvPr>
            <p:ph type="body" sz="quarter" idx="12"/>
          </p:nvPr>
        </p:nvSpPr>
        <p:spPr/>
        <p:txBody>
          <a:bodyPr/>
          <a:lstStyle/>
          <a:p>
            <a:r>
              <a:rPr lang="en-US" dirty="0" smtClean="0"/>
              <a:t>Mike McLean</a:t>
            </a:r>
          </a:p>
          <a:p>
            <a:r>
              <a:rPr lang="en-US" dirty="0" smtClean="0"/>
              <a:t>Microsoft</a:t>
            </a:r>
            <a:endParaRPr lang="en-US" dirty="0"/>
          </a:p>
        </p:txBody>
      </p:sp>
    </p:spTree>
    <p:extLst>
      <p:ext uri="{BB962C8B-B14F-4D97-AF65-F5344CB8AC3E}">
        <p14:creationId xmlns:p14="http://schemas.microsoft.com/office/powerpoint/2010/main" val="3038534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525463"/>
            <a:ext cx="11887200" cy="4535152"/>
          </a:xfrm>
        </p:spPr>
        <p:txBody>
          <a:bodyPr/>
          <a:lstStyle/>
          <a:p>
            <a:r>
              <a:rPr lang="en-US" sz="6700" dirty="0">
                <a:solidFill>
                  <a:schemeClr val="tx1"/>
                </a:solidFill>
              </a:rPr>
              <a:t>Timelines</a:t>
            </a:r>
          </a:p>
          <a:p>
            <a:r>
              <a:rPr lang="en-US" sz="6700" dirty="0">
                <a:solidFill>
                  <a:schemeClr val="tx1"/>
                </a:solidFill>
              </a:rPr>
              <a:t>Desktop</a:t>
            </a:r>
          </a:p>
          <a:p>
            <a:r>
              <a:rPr lang="en-US" sz="6700" dirty="0" err="1">
                <a:solidFill>
                  <a:schemeClr val="tx1"/>
                </a:solidFill>
              </a:rPr>
              <a:t>OData</a:t>
            </a:r>
            <a:r>
              <a:rPr lang="en-US" sz="6700" dirty="0">
                <a:solidFill>
                  <a:schemeClr val="tx1"/>
                </a:solidFill>
              </a:rPr>
              <a:t> &amp; Excel</a:t>
            </a:r>
          </a:p>
          <a:p>
            <a:r>
              <a:rPr lang="en-US" sz="6700" dirty="0">
                <a:solidFill>
                  <a:schemeClr val="tx1"/>
                </a:solidFill>
              </a:rPr>
              <a:t>SharePoint Apps</a:t>
            </a:r>
          </a:p>
        </p:txBody>
      </p:sp>
    </p:spTree>
    <p:extLst>
      <p:ext uri="{BB962C8B-B14F-4D97-AF65-F5344CB8AC3E}">
        <p14:creationId xmlns:p14="http://schemas.microsoft.com/office/powerpoint/2010/main" val="70691765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601663"/>
            <a:ext cx="11887200" cy="6019799"/>
          </a:xfrm>
        </p:spPr>
        <p:txBody>
          <a:bodyPr>
            <a:normAutofit fontScale="77500" lnSpcReduction="20000"/>
          </a:bodyPr>
          <a:lstStyle/>
          <a:p>
            <a:pPr>
              <a:lnSpc>
                <a:spcPct val="120000"/>
              </a:lnSpc>
            </a:pPr>
            <a:r>
              <a:rPr lang="en-US" sz="6700" dirty="0">
                <a:solidFill>
                  <a:schemeClr val="accent1"/>
                </a:solidFill>
              </a:rPr>
              <a:t>Timelines</a:t>
            </a:r>
            <a:r>
              <a:rPr lang="en-US" sz="6700" dirty="0">
                <a:solidFill>
                  <a:schemeClr val="bg2"/>
                </a:solidFill>
              </a:rPr>
              <a:t>, Visio, Visio Services, </a:t>
            </a:r>
            <a:r>
              <a:rPr lang="en-US" sz="6700" dirty="0">
                <a:solidFill>
                  <a:schemeClr val="accent1"/>
                </a:solidFill>
              </a:rPr>
              <a:t>Excel</a:t>
            </a:r>
            <a:r>
              <a:rPr lang="en-US" sz="6700" dirty="0">
                <a:solidFill>
                  <a:schemeClr val="bg2"/>
                </a:solidFill>
              </a:rPr>
              <a:t>,</a:t>
            </a:r>
            <a:r>
              <a:rPr lang="en-US" sz="6700" dirty="0">
                <a:solidFill>
                  <a:schemeClr val="tx1"/>
                </a:solidFill>
              </a:rPr>
              <a:t> </a:t>
            </a:r>
          </a:p>
          <a:p>
            <a:pPr>
              <a:lnSpc>
                <a:spcPct val="120000"/>
              </a:lnSpc>
            </a:pPr>
            <a:r>
              <a:rPr lang="en-US" sz="6700" dirty="0">
                <a:solidFill>
                  <a:schemeClr val="accent1"/>
                </a:solidFill>
              </a:rPr>
              <a:t>Excel</a:t>
            </a:r>
            <a:r>
              <a:rPr lang="en-US" sz="6700" dirty="0">
                <a:solidFill>
                  <a:schemeClr val="tx1"/>
                </a:solidFill>
              </a:rPr>
              <a:t> </a:t>
            </a:r>
            <a:r>
              <a:rPr lang="en-US" sz="6700" dirty="0">
                <a:solidFill>
                  <a:schemeClr val="accent1"/>
                </a:solidFill>
              </a:rPr>
              <a:t>Services</a:t>
            </a:r>
            <a:r>
              <a:rPr lang="en-US" sz="6700" dirty="0">
                <a:solidFill>
                  <a:schemeClr val="bg2"/>
                </a:solidFill>
              </a:rPr>
              <a:t>,</a:t>
            </a:r>
            <a:r>
              <a:rPr lang="en-US" sz="6700" dirty="0">
                <a:solidFill>
                  <a:schemeClr val="tx1"/>
                </a:solidFill>
              </a:rPr>
              <a:t> </a:t>
            </a:r>
            <a:r>
              <a:rPr lang="en-US" sz="6700" dirty="0">
                <a:solidFill>
                  <a:schemeClr val="accent1"/>
                </a:solidFill>
              </a:rPr>
              <a:t>Project</a:t>
            </a:r>
            <a:r>
              <a:rPr lang="en-US" sz="6700" dirty="0">
                <a:solidFill>
                  <a:schemeClr val="tx1"/>
                </a:solidFill>
              </a:rPr>
              <a:t> </a:t>
            </a:r>
            <a:r>
              <a:rPr lang="en-US" sz="6700" dirty="0">
                <a:solidFill>
                  <a:schemeClr val="accent1"/>
                </a:solidFill>
              </a:rPr>
              <a:t>Desktop</a:t>
            </a:r>
            <a:r>
              <a:rPr lang="en-US" sz="6700" dirty="0">
                <a:solidFill>
                  <a:schemeClr val="bg2"/>
                </a:solidFill>
              </a:rPr>
              <a:t>,</a:t>
            </a:r>
            <a:r>
              <a:rPr lang="en-US" sz="6700" dirty="0">
                <a:solidFill>
                  <a:schemeClr val="tx1"/>
                </a:solidFill>
              </a:rPr>
              <a:t> </a:t>
            </a:r>
          </a:p>
          <a:p>
            <a:pPr>
              <a:lnSpc>
                <a:spcPct val="120000"/>
              </a:lnSpc>
            </a:pPr>
            <a:r>
              <a:rPr lang="en-US" sz="6700" dirty="0" err="1">
                <a:solidFill>
                  <a:schemeClr val="accent1"/>
                </a:solidFill>
              </a:rPr>
              <a:t>OData</a:t>
            </a:r>
            <a:r>
              <a:rPr lang="en-US" sz="6700" dirty="0">
                <a:solidFill>
                  <a:schemeClr val="bg2"/>
                </a:solidFill>
              </a:rPr>
              <a:t>, PerformancePoint, </a:t>
            </a:r>
          </a:p>
          <a:p>
            <a:pPr>
              <a:lnSpc>
                <a:spcPct val="120000"/>
              </a:lnSpc>
            </a:pPr>
            <a:r>
              <a:rPr lang="en-US" sz="6700" dirty="0">
                <a:solidFill>
                  <a:schemeClr val="bg2"/>
                </a:solidFill>
              </a:rPr>
              <a:t>Business Connectivity Services, </a:t>
            </a:r>
          </a:p>
          <a:p>
            <a:pPr>
              <a:lnSpc>
                <a:spcPct val="120000"/>
              </a:lnSpc>
            </a:pPr>
            <a:r>
              <a:rPr lang="en-US" sz="6700" dirty="0">
                <a:solidFill>
                  <a:schemeClr val="bg2"/>
                </a:solidFill>
              </a:rPr>
              <a:t>Power View,</a:t>
            </a:r>
            <a:r>
              <a:rPr lang="en-US" sz="6700" dirty="0">
                <a:solidFill>
                  <a:schemeClr val="tx1"/>
                </a:solidFill>
              </a:rPr>
              <a:t> </a:t>
            </a:r>
            <a:r>
              <a:rPr lang="en-US" sz="6700" dirty="0">
                <a:solidFill>
                  <a:schemeClr val="accent1"/>
                </a:solidFill>
              </a:rPr>
              <a:t>REST</a:t>
            </a:r>
            <a:r>
              <a:rPr lang="en-US" sz="6700" dirty="0">
                <a:solidFill>
                  <a:schemeClr val="bg2"/>
                </a:solidFill>
              </a:rPr>
              <a:t>, SSRS, </a:t>
            </a:r>
            <a:r>
              <a:rPr lang="en-US" sz="6700" dirty="0">
                <a:solidFill>
                  <a:schemeClr val="accent1"/>
                </a:solidFill>
              </a:rPr>
              <a:t>SharePoint</a:t>
            </a:r>
            <a:r>
              <a:rPr lang="en-US" sz="6700" dirty="0">
                <a:solidFill>
                  <a:schemeClr val="tx1"/>
                </a:solidFill>
              </a:rPr>
              <a:t> </a:t>
            </a:r>
            <a:r>
              <a:rPr lang="en-US" sz="6700" dirty="0">
                <a:solidFill>
                  <a:schemeClr val="accent1"/>
                </a:solidFill>
              </a:rPr>
              <a:t>Apps</a:t>
            </a:r>
            <a:r>
              <a:rPr lang="en-US" sz="6700" dirty="0">
                <a:solidFill>
                  <a:schemeClr val="bg2"/>
                </a:solidFill>
              </a:rPr>
              <a:t>,</a:t>
            </a:r>
            <a:r>
              <a:rPr lang="en-US" sz="6700" dirty="0">
                <a:solidFill>
                  <a:schemeClr val="tx1"/>
                </a:solidFill>
              </a:rPr>
              <a:t> </a:t>
            </a:r>
          </a:p>
          <a:p>
            <a:pPr>
              <a:lnSpc>
                <a:spcPct val="120000"/>
              </a:lnSpc>
            </a:pPr>
            <a:r>
              <a:rPr lang="en-US" sz="6700" dirty="0">
                <a:solidFill>
                  <a:schemeClr val="bg2"/>
                </a:solidFill>
              </a:rPr>
              <a:t>Third</a:t>
            </a:r>
            <a:r>
              <a:rPr lang="en-US" sz="6700" dirty="0">
                <a:solidFill>
                  <a:schemeClr val="tx1"/>
                </a:solidFill>
              </a:rPr>
              <a:t> </a:t>
            </a:r>
            <a:r>
              <a:rPr lang="en-US" sz="6700" dirty="0">
                <a:solidFill>
                  <a:schemeClr val="bg2"/>
                </a:solidFill>
              </a:rPr>
              <a:t>Party</a:t>
            </a:r>
            <a:r>
              <a:rPr lang="en-US" sz="6700" dirty="0">
                <a:solidFill>
                  <a:schemeClr val="tx1"/>
                </a:solidFill>
              </a:rPr>
              <a:t> </a:t>
            </a:r>
            <a:r>
              <a:rPr lang="en-US" sz="6700" dirty="0">
                <a:solidFill>
                  <a:schemeClr val="bg2"/>
                </a:solidFill>
              </a:rPr>
              <a:t>Reporting</a:t>
            </a:r>
            <a:r>
              <a:rPr lang="en-US" sz="6700" dirty="0">
                <a:solidFill>
                  <a:schemeClr val="tx1"/>
                </a:solidFill>
              </a:rPr>
              <a:t> </a:t>
            </a:r>
            <a:r>
              <a:rPr lang="en-US" sz="6700" dirty="0">
                <a:solidFill>
                  <a:schemeClr val="bg2"/>
                </a:solidFill>
              </a:rPr>
              <a:t>Tools</a:t>
            </a:r>
          </a:p>
          <a:p>
            <a:endParaRPr lang="en-US" sz="4400" dirty="0"/>
          </a:p>
        </p:txBody>
      </p:sp>
    </p:spTree>
    <p:extLst>
      <p:ext uri="{BB962C8B-B14F-4D97-AF65-F5344CB8AC3E}">
        <p14:creationId xmlns:p14="http://schemas.microsoft.com/office/powerpoint/2010/main" val="3194230187"/>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601663"/>
            <a:ext cx="11887200" cy="6019799"/>
          </a:xfrm>
        </p:spPr>
        <p:txBody>
          <a:bodyPr>
            <a:normAutofit fontScale="77500" lnSpcReduction="20000"/>
          </a:bodyPr>
          <a:lstStyle/>
          <a:p>
            <a:pPr>
              <a:lnSpc>
                <a:spcPct val="120000"/>
              </a:lnSpc>
            </a:pPr>
            <a:r>
              <a:rPr lang="en-US" sz="6700" dirty="0">
                <a:solidFill>
                  <a:schemeClr val="accent1"/>
                </a:solidFill>
              </a:rPr>
              <a:t>Timelines</a:t>
            </a:r>
            <a:r>
              <a:rPr lang="en-US" sz="6700" dirty="0">
                <a:solidFill>
                  <a:schemeClr val="tx1"/>
                </a:solidFill>
              </a:rPr>
              <a:t>, Visio, Visio Services, </a:t>
            </a:r>
            <a:r>
              <a:rPr lang="en-US" sz="6700" dirty="0">
                <a:solidFill>
                  <a:schemeClr val="accent1"/>
                </a:solidFill>
              </a:rPr>
              <a:t>Excel</a:t>
            </a:r>
            <a:r>
              <a:rPr lang="en-US" sz="6700" dirty="0">
                <a:solidFill>
                  <a:schemeClr val="tx1"/>
                </a:solidFill>
              </a:rPr>
              <a:t>, </a:t>
            </a:r>
          </a:p>
          <a:p>
            <a:pPr>
              <a:lnSpc>
                <a:spcPct val="120000"/>
              </a:lnSpc>
            </a:pPr>
            <a:r>
              <a:rPr lang="en-US" sz="6700" dirty="0">
                <a:solidFill>
                  <a:schemeClr val="accent1"/>
                </a:solidFill>
              </a:rPr>
              <a:t>Excel</a:t>
            </a:r>
            <a:r>
              <a:rPr lang="en-US" sz="6700" dirty="0">
                <a:solidFill>
                  <a:schemeClr val="tx1"/>
                </a:solidFill>
              </a:rPr>
              <a:t> </a:t>
            </a:r>
            <a:r>
              <a:rPr lang="en-US" sz="6700" dirty="0">
                <a:solidFill>
                  <a:schemeClr val="accent1"/>
                </a:solidFill>
              </a:rPr>
              <a:t>Services</a:t>
            </a:r>
            <a:r>
              <a:rPr lang="en-US" sz="6700" dirty="0">
                <a:solidFill>
                  <a:schemeClr val="tx1"/>
                </a:solidFill>
              </a:rPr>
              <a:t>, </a:t>
            </a:r>
            <a:r>
              <a:rPr lang="en-US" sz="6700" dirty="0">
                <a:solidFill>
                  <a:schemeClr val="accent1"/>
                </a:solidFill>
              </a:rPr>
              <a:t>Project</a:t>
            </a:r>
            <a:r>
              <a:rPr lang="en-US" sz="6700" dirty="0">
                <a:solidFill>
                  <a:schemeClr val="tx1"/>
                </a:solidFill>
              </a:rPr>
              <a:t> </a:t>
            </a:r>
            <a:r>
              <a:rPr lang="en-US" sz="6700" dirty="0">
                <a:solidFill>
                  <a:schemeClr val="accent1"/>
                </a:solidFill>
              </a:rPr>
              <a:t>Desktop</a:t>
            </a:r>
            <a:r>
              <a:rPr lang="en-US" sz="6700" dirty="0">
                <a:solidFill>
                  <a:schemeClr val="tx1"/>
                </a:solidFill>
              </a:rPr>
              <a:t>, </a:t>
            </a:r>
          </a:p>
          <a:p>
            <a:pPr>
              <a:lnSpc>
                <a:spcPct val="120000"/>
              </a:lnSpc>
            </a:pPr>
            <a:r>
              <a:rPr lang="en-US" sz="6700" dirty="0" err="1">
                <a:solidFill>
                  <a:schemeClr val="accent1"/>
                </a:solidFill>
              </a:rPr>
              <a:t>OData</a:t>
            </a:r>
            <a:r>
              <a:rPr lang="en-US" sz="6700" dirty="0">
                <a:solidFill>
                  <a:schemeClr val="tx1"/>
                </a:solidFill>
              </a:rPr>
              <a:t>, PerformancePoint, </a:t>
            </a:r>
          </a:p>
          <a:p>
            <a:pPr>
              <a:lnSpc>
                <a:spcPct val="120000"/>
              </a:lnSpc>
            </a:pPr>
            <a:r>
              <a:rPr lang="en-US" sz="6700" dirty="0">
                <a:solidFill>
                  <a:schemeClr val="tx1"/>
                </a:solidFill>
              </a:rPr>
              <a:t>Business Connectivity Services, </a:t>
            </a:r>
          </a:p>
          <a:p>
            <a:pPr>
              <a:lnSpc>
                <a:spcPct val="120000"/>
              </a:lnSpc>
            </a:pPr>
            <a:r>
              <a:rPr lang="en-US" sz="6700" dirty="0">
                <a:solidFill>
                  <a:schemeClr val="tx1"/>
                </a:solidFill>
              </a:rPr>
              <a:t>Power View, </a:t>
            </a:r>
            <a:r>
              <a:rPr lang="en-US" sz="6700" dirty="0">
                <a:solidFill>
                  <a:schemeClr val="accent1"/>
                </a:solidFill>
              </a:rPr>
              <a:t>REST</a:t>
            </a:r>
            <a:r>
              <a:rPr lang="en-US" sz="6700" dirty="0">
                <a:solidFill>
                  <a:schemeClr val="tx1"/>
                </a:solidFill>
              </a:rPr>
              <a:t>, SSRS, </a:t>
            </a:r>
            <a:r>
              <a:rPr lang="en-US" sz="6700" dirty="0">
                <a:solidFill>
                  <a:schemeClr val="accent1"/>
                </a:solidFill>
              </a:rPr>
              <a:t>SharePoint</a:t>
            </a:r>
            <a:r>
              <a:rPr lang="en-US" sz="6700" dirty="0">
                <a:solidFill>
                  <a:schemeClr val="tx1"/>
                </a:solidFill>
              </a:rPr>
              <a:t> </a:t>
            </a:r>
            <a:r>
              <a:rPr lang="en-US" sz="6700" dirty="0">
                <a:solidFill>
                  <a:schemeClr val="accent1"/>
                </a:solidFill>
              </a:rPr>
              <a:t>Apps</a:t>
            </a:r>
            <a:r>
              <a:rPr lang="en-US" sz="6700" dirty="0">
                <a:solidFill>
                  <a:schemeClr val="tx1"/>
                </a:solidFill>
              </a:rPr>
              <a:t>, </a:t>
            </a:r>
          </a:p>
          <a:p>
            <a:pPr>
              <a:lnSpc>
                <a:spcPct val="120000"/>
              </a:lnSpc>
            </a:pPr>
            <a:r>
              <a:rPr lang="en-US" sz="6700" dirty="0">
                <a:solidFill>
                  <a:schemeClr val="tx1"/>
                </a:solidFill>
              </a:rPr>
              <a:t>Third Party Reporting Tools</a:t>
            </a:r>
          </a:p>
          <a:p>
            <a:endParaRPr lang="en-US" sz="4400" dirty="0"/>
          </a:p>
        </p:txBody>
      </p:sp>
    </p:spTree>
    <p:extLst>
      <p:ext uri="{BB962C8B-B14F-4D97-AF65-F5344CB8AC3E}">
        <p14:creationId xmlns:p14="http://schemas.microsoft.com/office/powerpoint/2010/main" val="3650226321"/>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601663"/>
            <a:ext cx="11887200" cy="6019799"/>
          </a:xfrm>
        </p:spPr>
        <p:txBody>
          <a:bodyPr>
            <a:normAutofit fontScale="77500" lnSpcReduction="20000"/>
          </a:bodyPr>
          <a:lstStyle/>
          <a:p>
            <a:pPr>
              <a:lnSpc>
                <a:spcPct val="120000"/>
              </a:lnSpc>
            </a:pPr>
            <a:r>
              <a:rPr lang="en-US" sz="6700" dirty="0">
                <a:solidFill>
                  <a:schemeClr val="tx1"/>
                </a:solidFill>
              </a:rPr>
              <a:t>Timelines, Visio, Visio Services, Excel, </a:t>
            </a:r>
          </a:p>
          <a:p>
            <a:pPr>
              <a:lnSpc>
                <a:spcPct val="120000"/>
              </a:lnSpc>
            </a:pPr>
            <a:r>
              <a:rPr lang="en-US" sz="6700" dirty="0">
                <a:solidFill>
                  <a:schemeClr val="tx1"/>
                </a:solidFill>
              </a:rPr>
              <a:t>Excel Services, Project Desktop, </a:t>
            </a:r>
          </a:p>
          <a:p>
            <a:pPr>
              <a:lnSpc>
                <a:spcPct val="120000"/>
              </a:lnSpc>
            </a:pPr>
            <a:r>
              <a:rPr lang="en-US" sz="6700" dirty="0" err="1">
                <a:solidFill>
                  <a:schemeClr val="tx1"/>
                </a:solidFill>
              </a:rPr>
              <a:t>OData</a:t>
            </a:r>
            <a:r>
              <a:rPr lang="en-US" sz="6700" dirty="0">
                <a:solidFill>
                  <a:schemeClr val="tx1"/>
                </a:solidFill>
              </a:rPr>
              <a:t>, PerformancePoint, </a:t>
            </a:r>
          </a:p>
          <a:p>
            <a:pPr>
              <a:lnSpc>
                <a:spcPct val="120000"/>
              </a:lnSpc>
            </a:pPr>
            <a:r>
              <a:rPr lang="en-US" sz="6700" dirty="0">
                <a:solidFill>
                  <a:schemeClr val="tx1"/>
                </a:solidFill>
              </a:rPr>
              <a:t>Business Connectivity Services, </a:t>
            </a:r>
          </a:p>
          <a:p>
            <a:pPr>
              <a:lnSpc>
                <a:spcPct val="120000"/>
              </a:lnSpc>
            </a:pPr>
            <a:r>
              <a:rPr lang="en-US" sz="6700" dirty="0">
                <a:solidFill>
                  <a:schemeClr val="tx1"/>
                </a:solidFill>
              </a:rPr>
              <a:t>Power View, REST, SSRS, SharePoint Apps, </a:t>
            </a:r>
          </a:p>
          <a:p>
            <a:pPr>
              <a:lnSpc>
                <a:spcPct val="120000"/>
              </a:lnSpc>
            </a:pPr>
            <a:r>
              <a:rPr lang="en-US" sz="6700" dirty="0">
                <a:solidFill>
                  <a:schemeClr val="tx1"/>
                </a:solidFill>
              </a:rPr>
              <a:t>Third Party Reporting Tools</a:t>
            </a:r>
          </a:p>
          <a:p>
            <a:endParaRPr lang="en-US" sz="4400" dirty="0"/>
          </a:p>
        </p:txBody>
      </p:sp>
    </p:spTree>
    <p:extLst>
      <p:ext uri="{BB962C8B-B14F-4D97-AF65-F5344CB8AC3E}">
        <p14:creationId xmlns:p14="http://schemas.microsoft.com/office/powerpoint/2010/main" val="82372771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448056" y="506754"/>
            <a:ext cx="11430000" cy="621449"/>
          </a:xfrm>
          <a:prstGeom prst="rect">
            <a:avLst/>
          </a:prstGeom>
          <a:solidFill>
            <a:schemeClr val="accent2"/>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3247" tIns="139877" rIns="93247" bIns="139877" numCol="1" rtlCol="0" anchor="t" anchorCtr="0" compatLnSpc="1">
            <a:prstTxWarp prst="textNoShape">
              <a:avLst/>
            </a:prstTxWarp>
            <a:spAutoFit/>
          </a:bodyPr>
          <a:lstStyle/>
          <a:p>
            <a:pPr marL="469490" indent="-469490">
              <a:lnSpc>
                <a:spcPct val="90000"/>
              </a:lnSpc>
              <a:spcBef>
                <a:spcPct val="20000"/>
              </a:spcBef>
              <a:buSzPct val="90000"/>
              <a:buBlip>
                <a:blip r:embed="rId3"/>
              </a:buBlip>
            </a:pPr>
            <a:endParaRPr lang="en-US" sz="2400" dirty="0">
              <a:gradFill>
                <a:gsLst>
                  <a:gs pos="0">
                    <a:srgbClr val="FFFFFF"/>
                  </a:gs>
                  <a:gs pos="100000">
                    <a:srgbClr val="FFFFFF"/>
                  </a:gs>
                </a:gsLst>
                <a:lin ang="5400000" scaled="0"/>
              </a:gradFill>
            </a:endParaRPr>
          </a:p>
        </p:txBody>
      </p:sp>
      <p:sp>
        <p:nvSpPr>
          <p:cNvPr id="4" name="Rectangle 3"/>
          <p:cNvSpPr/>
          <p:nvPr/>
        </p:nvSpPr>
        <p:spPr bwMode="auto">
          <a:xfrm>
            <a:off x="448056" y="2833710"/>
            <a:ext cx="11430000" cy="621449"/>
          </a:xfrm>
          <a:prstGeom prst="rect">
            <a:avLst/>
          </a:prstGeom>
          <a:solidFill>
            <a:schemeClr val="accent2"/>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3247" tIns="139877" rIns="93247" bIns="139877" numCol="1" rtlCol="0" anchor="t" anchorCtr="0" compatLnSpc="1">
            <a:prstTxWarp prst="textNoShape">
              <a:avLst/>
            </a:prstTxWarp>
            <a:spAutoFit/>
          </a:bodyPr>
          <a:lstStyle/>
          <a:p>
            <a:pPr marL="469490" indent="-469490">
              <a:lnSpc>
                <a:spcPct val="90000"/>
              </a:lnSpc>
              <a:spcBef>
                <a:spcPct val="20000"/>
              </a:spcBef>
              <a:buSzPct val="90000"/>
              <a:buBlip>
                <a:blip r:embed="rId4"/>
              </a:buBlip>
            </a:pPr>
            <a:endParaRPr lang="en-US" sz="2400" dirty="0">
              <a:gradFill>
                <a:gsLst>
                  <a:gs pos="0">
                    <a:srgbClr val="FFFFFF"/>
                  </a:gs>
                  <a:gs pos="100000">
                    <a:srgbClr val="FFFFFF"/>
                  </a:gs>
                </a:gsLst>
                <a:lin ang="5400000" scaled="0"/>
              </a:gradFill>
            </a:endParaRPr>
          </a:p>
        </p:txBody>
      </p:sp>
      <p:sp>
        <p:nvSpPr>
          <p:cNvPr id="7" name="Rectangle 6"/>
          <p:cNvSpPr/>
          <p:nvPr/>
        </p:nvSpPr>
        <p:spPr>
          <a:xfrm>
            <a:off x="614647" y="616570"/>
            <a:ext cx="11232330" cy="439988"/>
          </a:xfrm>
          <a:prstGeom prst="rect">
            <a:avLst/>
          </a:prstGeom>
        </p:spPr>
        <p:txBody>
          <a:bodyPr wrap="square" lIns="91431" tIns="45716" rIns="91431" bIns="45716">
            <a:spAutoFit/>
          </a:bodyPr>
          <a:lstStyle/>
          <a:p>
            <a:pPr marL="411208" indent="-411208">
              <a:lnSpc>
                <a:spcPct val="90000"/>
              </a:lnSpc>
              <a:spcBef>
                <a:spcPct val="20000"/>
              </a:spcBef>
              <a:buSzPct val="105000"/>
              <a:buBlip>
                <a:blip r:embed="rId3"/>
              </a:buBlip>
            </a:pPr>
            <a:r>
              <a:rPr lang="en-US" sz="2400" dirty="0">
                <a:solidFill>
                  <a:srgbClr val="FFFFFF">
                    <a:alpha val="99000"/>
                  </a:srgbClr>
                </a:solidFill>
              </a:rPr>
              <a:t>Websites</a:t>
            </a:r>
          </a:p>
        </p:txBody>
      </p:sp>
      <p:sp>
        <p:nvSpPr>
          <p:cNvPr id="8" name="Rectangle 7"/>
          <p:cNvSpPr/>
          <p:nvPr/>
        </p:nvSpPr>
        <p:spPr>
          <a:xfrm>
            <a:off x="614647" y="2943528"/>
            <a:ext cx="11232330" cy="439988"/>
          </a:xfrm>
          <a:prstGeom prst="rect">
            <a:avLst/>
          </a:prstGeom>
        </p:spPr>
        <p:txBody>
          <a:bodyPr wrap="square" lIns="91431" tIns="45716" rIns="91431" bIns="45716">
            <a:spAutoFit/>
          </a:bodyPr>
          <a:lstStyle/>
          <a:p>
            <a:pPr marL="411208" indent="-411208">
              <a:lnSpc>
                <a:spcPct val="90000"/>
              </a:lnSpc>
              <a:spcBef>
                <a:spcPct val="20000"/>
              </a:spcBef>
              <a:buSzPct val="105000"/>
              <a:buBlip>
                <a:blip r:embed="rId3"/>
              </a:buBlip>
            </a:pPr>
            <a:r>
              <a:rPr lang="en-US" sz="2400" dirty="0">
                <a:solidFill>
                  <a:srgbClr val="FFFFFF">
                    <a:alpha val="99000"/>
                  </a:srgbClr>
                </a:solidFill>
              </a:rPr>
              <a:t>Blogs</a:t>
            </a:r>
          </a:p>
        </p:txBody>
      </p:sp>
      <p:sp>
        <p:nvSpPr>
          <p:cNvPr id="14" name="Rectangle 13"/>
          <p:cNvSpPr/>
          <p:nvPr/>
        </p:nvSpPr>
        <p:spPr>
          <a:xfrm>
            <a:off x="457201" y="1128489"/>
            <a:ext cx="11387411" cy="1504899"/>
          </a:xfrm>
          <a:prstGeom prst="rect">
            <a:avLst/>
          </a:prstGeom>
        </p:spPr>
        <p:txBody>
          <a:bodyPr wrap="square" lIns="91431" tIns="45716" rIns="91431" bIns="45716">
            <a:spAutoFit/>
          </a:bodyPr>
          <a:lstStyle/>
          <a:p>
            <a:r>
              <a:rPr lang="en-US" dirty="0">
                <a:solidFill>
                  <a:srgbClr val="FFFFFF"/>
                </a:solidFill>
              </a:rPr>
              <a:t>Project Conference Content: (</a:t>
            </a:r>
            <a:r>
              <a:rPr lang="en-US" u="sng" dirty="0">
                <a:solidFill>
                  <a:srgbClr val="FFFFFF"/>
                </a:solidFill>
                <a:hlinkClick r:id="rId5"/>
              </a:rPr>
              <a:t>http://blogs.msdn.com/b/project/archive/2012/05/16/announcing-public-access-to-project-conference-2012-content.aspx</a:t>
            </a:r>
            <a:endParaRPr lang="en-US" dirty="0">
              <a:solidFill>
                <a:srgbClr val="FFFFFF"/>
              </a:solidFill>
            </a:endParaRPr>
          </a:p>
          <a:p>
            <a:r>
              <a:rPr lang="en-US" dirty="0">
                <a:solidFill>
                  <a:srgbClr val="FFFFFF"/>
                </a:solidFill>
              </a:rPr>
              <a:t>Microsoft BI Website: (</a:t>
            </a:r>
            <a:r>
              <a:rPr lang="en-US" dirty="0">
                <a:solidFill>
                  <a:srgbClr val="FFFFFF"/>
                </a:solidFill>
                <a:hlinkClick r:id="rId6"/>
              </a:rPr>
              <a:t>http://www.microsoft.com/bi</a:t>
            </a:r>
            <a:r>
              <a:rPr lang="en-US" dirty="0">
                <a:solidFill>
                  <a:srgbClr val="FFFFFF"/>
                </a:solidFill>
              </a:rPr>
              <a:t>)</a:t>
            </a:r>
          </a:p>
          <a:p>
            <a:r>
              <a:rPr lang="en-US" dirty="0">
                <a:solidFill>
                  <a:srgbClr val="FFFFFF"/>
                </a:solidFill>
              </a:rPr>
              <a:t>Business Intelligence </a:t>
            </a:r>
            <a:r>
              <a:rPr lang="en-US" dirty="0" err="1">
                <a:solidFill>
                  <a:srgbClr val="FFFFFF"/>
                </a:solidFill>
              </a:rPr>
              <a:t>TechCenter</a:t>
            </a:r>
            <a:r>
              <a:rPr lang="en-US" dirty="0">
                <a:solidFill>
                  <a:srgbClr val="FFFFFF"/>
                </a:solidFill>
              </a:rPr>
              <a:t> (</a:t>
            </a:r>
            <a:r>
              <a:rPr lang="en-US" dirty="0">
                <a:solidFill>
                  <a:srgbClr val="FFFFFF"/>
                </a:solidFill>
                <a:hlinkClick r:id="rId7"/>
              </a:rPr>
              <a:t>http://technet.microsoft.com/en-us/bi/default.aspx</a:t>
            </a:r>
            <a:r>
              <a:rPr lang="en-US" dirty="0">
                <a:solidFill>
                  <a:srgbClr val="FFFFFF"/>
                </a:solidFill>
              </a:rPr>
              <a:t>)</a:t>
            </a:r>
          </a:p>
          <a:p>
            <a:r>
              <a:rPr lang="en-US" dirty="0">
                <a:solidFill>
                  <a:srgbClr val="FFFFFF"/>
                </a:solidFill>
              </a:rPr>
              <a:t>SharePoint Business Intelligence </a:t>
            </a:r>
            <a:r>
              <a:rPr lang="en-US" dirty="0" err="1">
                <a:solidFill>
                  <a:srgbClr val="FFFFFF"/>
                </a:solidFill>
              </a:rPr>
              <a:t>TechCenter</a:t>
            </a:r>
            <a:r>
              <a:rPr lang="en-US" dirty="0">
                <a:solidFill>
                  <a:srgbClr val="FFFFFF"/>
                </a:solidFill>
              </a:rPr>
              <a:t> (</a:t>
            </a:r>
            <a:r>
              <a:rPr lang="en-US" dirty="0">
                <a:solidFill>
                  <a:srgbClr val="FFFFFF"/>
                </a:solidFill>
                <a:hlinkClick r:id="rId8"/>
              </a:rPr>
              <a:t>http://technet.microsoft.com/en-us/sharepoint/ee692578.aspx</a:t>
            </a:r>
            <a:endParaRPr lang="en-US" dirty="0">
              <a:solidFill>
                <a:srgbClr val="FFFFFF"/>
              </a:solidFill>
            </a:endParaRPr>
          </a:p>
        </p:txBody>
      </p:sp>
      <p:sp>
        <p:nvSpPr>
          <p:cNvPr id="15" name="Rectangle 14"/>
          <p:cNvSpPr/>
          <p:nvPr/>
        </p:nvSpPr>
        <p:spPr>
          <a:xfrm>
            <a:off x="457200" y="3486533"/>
            <a:ext cx="11395517" cy="1246721"/>
          </a:xfrm>
          <a:prstGeom prst="rect">
            <a:avLst/>
          </a:prstGeom>
        </p:spPr>
        <p:txBody>
          <a:bodyPr wrap="square" lIns="91431" tIns="45716" rIns="91431" bIns="45716">
            <a:spAutoFit/>
          </a:bodyPr>
          <a:lstStyle/>
          <a:p>
            <a:r>
              <a:rPr lang="en-US" dirty="0">
                <a:solidFill>
                  <a:srgbClr val="FFFFFF"/>
                </a:solidFill>
              </a:rPr>
              <a:t>Andrew’s: (</a:t>
            </a:r>
            <a:r>
              <a:rPr lang="en-US" dirty="0">
                <a:solidFill>
                  <a:srgbClr val="FFFFFF"/>
                </a:solidFill>
                <a:hlinkClick r:id="rId9"/>
              </a:rPr>
              <a:t>http://azlav.umtblog.com</a:t>
            </a:r>
            <a:r>
              <a:rPr lang="en-US" dirty="0">
                <a:solidFill>
                  <a:srgbClr val="FFFFFF"/>
                </a:solidFill>
              </a:rPr>
              <a:t>) </a:t>
            </a:r>
          </a:p>
          <a:p>
            <a:r>
              <a:rPr lang="en-US" dirty="0">
                <a:solidFill>
                  <a:srgbClr val="FFFFFF"/>
                </a:solidFill>
              </a:rPr>
              <a:t>Product Team: (</a:t>
            </a:r>
            <a:r>
              <a:rPr lang="en-US" dirty="0">
                <a:solidFill>
                  <a:srgbClr val="FFFFFF"/>
                </a:solidFill>
                <a:hlinkClick r:id="rId10"/>
              </a:rPr>
              <a:t>http://blogs.office.com/b/project/</a:t>
            </a:r>
            <a:r>
              <a:rPr lang="en-US" dirty="0">
                <a:solidFill>
                  <a:srgbClr val="FFFFFF"/>
                </a:solidFill>
              </a:rPr>
              <a:t>)</a:t>
            </a:r>
          </a:p>
          <a:p>
            <a:r>
              <a:rPr lang="en-US" dirty="0">
                <a:gradFill>
                  <a:gsLst>
                    <a:gs pos="0">
                      <a:srgbClr val="FFFFFF"/>
                    </a:gs>
                    <a:gs pos="86000">
                      <a:srgbClr val="FFFFFF"/>
                    </a:gs>
                  </a:gsLst>
                  <a:lin ang="5400000" scaled="0"/>
                </a:gradFill>
              </a:rPr>
              <a:t>PerformancePoint Services: (</a:t>
            </a:r>
            <a:r>
              <a:rPr lang="en-US" dirty="0">
                <a:solidFill>
                  <a:srgbClr val="FFFFFF"/>
                </a:solidFill>
                <a:hlinkClick r:id="rId11"/>
              </a:rPr>
              <a:t>http://blogs.msdn.com/performancepoint</a:t>
            </a:r>
            <a:r>
              <a:rPr lang="en-US" dirty="0">
                <a:solidFill>
                  <a:srgbClr val="FFFFFF"/>
                </a:solidFill>
              </a:rPr>
              <a:t>)</a:t>
            </a:r>
          </a:p>
          <a:p>
            <a:r>
              <a:rPr lang="en-US" dirty="0">
                <a:gradFill>
                  <a:gsLst>
                    <a:gs pos="0">
                      <a:srgbClr val="FFFFFF"/>
                    </a:gs>
                    <a:gs pos="86000">
                      <a:srgbClr val="FFFFFF"/>
                    </a:gs>
                  </a:gsLst>
                  <a:lin ang="5400000" scaled="0"/>
                </a:gradFill>
              </a:rPr>
              <a:t>Excel Team: (</a:t>
            </a:r>
            <a:r>
              <a:rPr lang="en-US" dirty="0">
                <a:solidFill>
                  <a:srgbClr val="FFFFFF"/>
                </a:solidFill>
                <a:hlinkClick r:id="rId12"/>
              </a:rPr>
              <a:t>http://blogs.msdn.com/excel</a:t>
            </a:r>
            <a:r>
              <a:rPr lang="en-US" dirty="0">
                <a:solidFill>
                  <a:srgbClr val="FFFFFF"/>
                </a:solidFill>
              </a:rPr>
              <a:t>)</a:t>
            </a:r>
          </a:p>
        </p:txBody>
      </p:sp>
      <p:sp>
        <p:nvSpPr>
          <p:cNvPr id="18" name="Rectangle 17"/>
          <p:cNvSpPr/>
          <p:nvPr/>
        </p:nvSpPr>
        <p:spPr bwMode="auto">
          <a:xfrm>
            <a:off x="448056" y="4993395"/>
            <a:ext cx="11430000" cy="621449"/>
          </a:xfrm>
          <a:prstGeom prst="rect">
            <a:avLst/>
          </a:prstGeom>
          <a:solidFill>
            <a:schemeClr val="accent2"/>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3247" tIns="139877" rIns="93247" bIns="139877" numCol="1" rtlCol="0" anchor="t" anchorCtr="0" compatLnSpc="1">
            <a:prstTxWarp prst="textNoShape">
              <a:avLst/>
            </a:prstTxWarp>
            <a:spAutoFit/>
          </a:bodyPr>
          <a:lstStyle/>
          <a:p>
            <a:pPr marL="469490" indent="-469490">
              <a:lnSpc>
                <a:spcPct val="90000"/>
              </a:lnSpc>
              <a:spcBef>
                <a:spcPct val="20000"/>
              </a:spcBef>
              <a:buSzPct val="90000"/>
              <a:buBlip>
                <a:blip r:embed="rId4"/>
              </a:buBlip>
            </a:pPr>
            <a:endParaRPr lang="en-US" sz="2400" dirty="0">
              <a:gradFill>
                <a:gsLst>
                  <a:gs pos="0">
                    <a:srgbClr val="FFFFFF"/>
                  </a:gs>
                  <a:gs pos="100000">
                    <a:srgbClr val="FFFFFF"/>
                  </a:gs>
                </a:gsLst>
                <a:lin ang="5400000" scaled="0"/>
              </a:gradFill>
            </a:endParaRPr>
          </a:p>
        </p:txBody>
      </p:sp>
      <p:sp>
        <p:nvSpPr>
          <p:cNvPr id="19" name="Rectangle 18"/>
          <p:cNvSpPr/>
          <p:nvPr/>
        </p:nvSpPr>
        <p:spPr>
          <a:xfrm>
            <a:off x="590224" y="5103211"/>
            <a:ext cx="11232330" cy="439988"/>
          </a:xfrm>
          <a:prstGeom prst="rect">
            <a:avLst/>
          </a:prstGeom>
        </p:spPr>
        <p:txBody>
          <a:bodyPr wrap="square" lIns="91431" tIns="45716" rIns="91431" bIns="45716">
            <a:spAutoFit/>
          </a:bodyPr>
          <a:lstStyle/>
          <a:p>
            <a:pPr marL="411208" indent="-411208">
              <a:lnSpc>
                <a:spcPct val="90000"/>
              </a:lnSpc>
              <a:spcBef>
                <a:spcPct val="20000"/>
              </a:spcBef>
              <a:buSzPct val="105000"/>
              <a:buBlip>
                <a:blip r:embed="rId3"/>
              </a:buBlip>
            </a:pPr>
            <a:r>
              <a:rPr lang="en-US" sz="2400" dirty="0">
                <a:solidFill>
                  <a:srgbClr val="FFFFFF">
                    <a:alpha val="99000"/>
                  </a:srgbClr>
                </a:solidFill>
              </a:rPr>
              <a:t>White Papers</a:t>
            </a:r>
          </a:p>
        </p:txBody>
      </p:sp>
      <p:sp>
        <p:nvSpPr>
          <p:cNvPr id="20" name="Rectangle 19"/>
          <p:cNvSpPr/>
          <p:nvPr/>
        </p:nvSpPr>
        <p:spPr>
          <a:xfrm>
            <a:off x="457200" y="5646218"/>
            <a:ext cx="11395517" cy="670445"/>
          </a:xfrm>
          <a:prstGeom prst="rect">
            <a:avLst/>
          </a:prstGeom>
        </p:spPr>
        <p:txBody>
          <a:bodyPr wrap="square" lIns="91431" tIns="45716" rIns="91431" bIns="45716">
            <a:spAutoFit/>
          </a:bodyPr>
          <a:lstStyle/>
          <a:p>
            <a:r>
              <a:rPr lang="en-US" dirty="0">
                <a:solidFill>
                  <a:srgbClr val="FFFFFF"/>
                </a:solidFill>
              </a:rPr>
              <a:t>Project Server BI White Paper (</a:t>
            </a:r>
            <a:r>
              <a:rPr lang="en-US" dirty="0">
                <a:solidFill>
                  <a:srgbClr val="FFFFFF"/>
                </a:solidFill>
                <a:hlinkClick r:id="rId13"/>
              </a:rPr>
              <a:t>http://technet.microsoft.com/en-au/library/gg188101.aspx</a:t>
            </a:r>
            <a:r>
              <a:rPr lang="en-US" dirty="0">
                <a:solidFill>
                  <a:srgbClr val="FFFFFF"/>
                </a:solidFill>
              </a:rPr>
              <a:t>) </a:t>
            </a:r>
          </a:p>
          <a:p>
            <a:r>
              <a:rPr lang="en-US" dirty="0">
                <a:solidFill>
                  <a:srgbClr val="FFFFFF"/>
                </a:solidFill>
              </a:rPr>
              <a:t>SharePoint BI White Paper: (</a:t>
            </a:r>
            <a:r>
              <a:rPr lang="en-US" dirty="0">
                <a:solidFill>
                  <a:srgbClr val="FFFFFF"/>
                </a:solidFill>
                <a:hlinkClick r:id="rId14"/>
              </a:rPr>
              <a:t>http://technet.microsoft.com/en-us/library/gg537617.aspx</a:t>
            </a:r>
            <a:r>
              <a:rPr lang="en-US" dirty="0">
                <a:solidFill>
                  <a:srgbClr val="FFFFFF"/>
                </a:solidFill>
              </a:rPr>
              <a:t>)</a:t>
            </a:r>
          </a:p>
        </p:txBody>
      </p:sp>
    </p:spTree>
    <p:extLst>
      <p:ext uri="{BB962C8B-B14F-4D97-AF65-F5344CB8AC3E}">
        <p14:creationId xmlns:p14="http://schemas.microsoft.com/office/powerpoint/2010/main" val="4106018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0" y="144463"/>
            <a:ext cx="11889564" cy="917575"/>
          </a:xfrm>
        </p:spPr>
        <p:txBody>
          <a:bodyPr/>
          <a:lstStyle/>
          <a:p>
            <a:r>
              <a:rPr lang="en-US" dirty="0" smtClean="0"/>
              <a:t>Which tool should I use….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614582947"/>
              </p:ext>
            </p:extLst>
          </p:nvPr>
        </p:nvGraphicFramePr>
        <p:xfrm>
          <a:off x="559469" y="1100991"/>
          <a:ext cx="11294867" cy="5573377"/>
        </p:xfrm>
        <a:graphic>
          <a:graphicData uri="http://schemas.openxmlformats.org/drawingml/2006/table">
            <a:tbl>
              <a:tblPr>
                <a:tableStyleId>{5DA37D80-6434-44D0-A028-1B22A696006F}</a:tableStyleId>
              </a:tblPr>
              <a:tblGrid>
                <a:gridCol w="2383324"/>
                <a:gridCol w="388585"/>
                <a:gridCol w="8522958"/>
              </a:tblGrid>
              <a:tr h="885109">
                <a:tc>
                  <a:txBody>
                    <a:bodyPr/>
                    <a:lstStyle/>
                    <a:p>
                      <a:pPr algn="r"/>
                      <a:r>
                        <a:rPr lang="en-US" sz="2900" b="1" dirty="0" smtClean="0">
                          <a:solidFill>
                            <a:schemeClr val="bg2"/>
                          </a:solidFill>
                          <a:latin typeface="+mj-lt"/>
                        </a:rPr>
                        <a:t>Timeline</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kern="1200" dirty="0">
                        <a:solidFill>
                          <a:schemeClr val="tx2"/>
                        </a:solidFill>
                        <a:latin typeface="+mj-lt"/>
                        <a:ea typeface="+mn-ea"/>
                        <a:cs typeface="+mn-cs"/>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kern="1200" dirty="0" smtClean="0">
                          <a:solidFill>
                            <a:schemeClr val="bg2"/>
                          </a:solidFill>
                          <a:latin typeface="+mj-lt"/>
                          <a:ea typeface="+mn-ea"/>
                          <a:cs typeface="+mn-cs"/>
                        </a:rPr>
                        <a:t>Provide</a:t>
                      </a:r>
                      <a:r>
                        <a:rPr lang="en-US" sz="2400" dirty="0" smtClean="0">
                          <a:latin typeface="+mj-lt"/>
                        </a:rPr>
                        <a:t> </a:t>
                      </a:r>
                      <a:r>
                        <a:rPr lang="en-US" sz="2400" kern="1200" dirty="0" smtClean="0">
                          <a:solidFill>
                            <a:schemeClr val="bg2"/>
                          </a:solidFill>
                          <a:latin typeface="+mj-lt"/>
                          <a:ea typeface="+mn-ea"/>
                          <a:cs typeface="+mn-cs"/>
                        </a:rPr>
                        <a:t>an overall summary of key program projects and milestones</a:t>
                      </a:r>
                      <a:r>
                        <a:rPr lang="en-US" sz="2400" dirty="0" smtClean="0">
                          <a:solidFill>
                            <a:schemeClr val="bg2"/>
                          </a:solidFill>
                          <a:latin typeface="+mj-lt"/>
                        </a:rPr>
                        <a:t>.</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kern="1200" dirty="0" smtClean="0">
                          <a:solidFill>
                            <a:schemeClr val="bg2"/>
                          </a:solidFill>
                          <a:latin typeface="+mj-lt"/>
                          <a:ea typeface="+mn-ea"/>
                          <a:cs typeface="+mn-cs"/>
                        </a:rPr>
                        <a:t>Project</a:t>
                      </a:r>
                      <a:r>
                        <a:rPr lang="en-US" sz="2900" b="1" dirty="0" smtClean="0">
                          <a:solidFill>
                            <a:schemeClr val="tx2"/>
                          </a:solidFill>
                          <a:latin typeface="+mj-lt"/>
                        </a:rPr>
                        <a:t> </a:t>
                      </a:r>
                      <a:r>
                        <a:rPr lang="en-US" sz="2900" b="1" kern="1200" dirty="0" smtClean="0">
                          <a:solidFill>
                            <a:schemeClr val="bg2"/>
                          </a:solidFill>
                          <a:latin typeface="+mj-lt"/>
                          <a:ea typeface="+mn-ea"/>
                          <a:cs typeface="+mn-cs"/>
                        </a:rPr>
                        <a:t>Desktop</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32742" rtl="0" eaLnBrk="1" latinLnBrk="0" hangingPunct="1"/>
                      <a:r>
                        <a:rPr lang="en-US" sz="2400" kern="1200" dirty="0" smtClean="0">
                          <a:solidFill>
                            <a:schemeClr val="bg2"/>
                          </a:solidFill>
                          <a:latin typeface="+mj-lt"/>
                          <a:ea typeface="+mn-ea"/>
                          <a:cs typeface="+mn-cs"/>
                        </a:rPr>
                        <a:t>Develop a project-specific dashboard for reviewing on/offline project status.</a:t>
                      </a:r>
                      <a:endParaRPr lang="en-US" sz="2400" kern="1200" dirty="0">
                        <a:solidFill>
                          <a:schemeClr val="bg2"/>
                        </a:solidFill>
                        <a:latin typeface="+mj-lt"/>
                        <a:ea typeface="+mn-ea"/>
                        <a:cs typeface="+mn-cs"/>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kern="1200" dirty="0" err="1" smtClean="0">
                          <a:solidFill>
                            <a:schemeClr val="bg2"/>
                          </a:solidFill>
                          <a:latin typeface="+mj-lt"/>
                          <a:ea typeface="+mn-ea"/>
                          <a:cs typeface="+mn-cs"/>
                        </a:rPr>
                        <a:t>OData</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32742" rtl="0" eaLnBrk="1" latinLnBrk="0" hangingPunct="1"/>
                      <a:r>
                        <a:rPr lang="en-US" sz="2400" kern="1200" dirty="0" smtClean="0">
                          <a:solidFill>
                            <a:schemeClr val="bg2"/>
                          </a:solidFill>
                          <a:latin typeface="+mj-lt"/>
                          <a:ea typeface="+mn-ea"/>
                          <a:cs typeface="+mn-cs"/>
                        </a:rPr>
                        <a:t>Review project data in an XML format for consumption in a data modeling tool.</a:t>
                      </a:r>
                      <a:endParaRPr lang="en-US" sz="2400" kern="1200" dirty="0">
                        <a:solidFill>
                          <a:schemeClr val="bg2"/>
                        </a:solidFill>
                        <a:latin typeface="+mj-lt"/>
                        <a:ea typeface="+mn-ea"/>
                        <a:cs typeface="+mn-cs"/>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kern="1200" dirty="0" smtClean="0">
                          <a:solidFill>
                            <a:schemeClr val="bg2"/>
                          </a:solidFill>
                          <a:latin typeface="+mj-lt"/>
                          <a:ea typeface="+mn-ea"/>
                          <a:cs typeface="+mn-cs"/>
                        </a:rPr>
                        <a:t>Excel</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32742" rtl="0" eaLnBrk="1" latinLnBrk="0" hangingPunct="1"/>
                      <a:r>
                        <a:rPr lang="en-US" sz="2400" kern="1200" dirty="0" smtClean="0">
                          <a:solidFill>
                            <a:schemeClr val="bg2"/>
                          </a:solidFill>
                          <a:latin typeface="+mj-lt"/>
                          <a:ea typeface="+mn-ea"/>
                          <a:cs typeface="+mn-cs"/>
                        </a:rPr>
                        <a:t>Develop data models and reports using </a:t>
                      </a:r>
                      <a:r>
                        <a:rPr lang="en-US" sz="2400" kern="1200" dirty="0" err="1" smtClean="0">
                          <a:solidFill>
                            <a:schemeClr val="bg2"/>
                          </a:solidFill>
                          <a:latin typeface="+mj-lt"/>
                          <a:ea typeface="+mn-ea"/>
                          <a:cs typeface="+mn-cs"/>
                        </a:rPr>
                        <a:t>OData</a:t>
                      </a:r>
                      <a:r>
                        <a:rPr lang="en-US" sz="2400" kern="1200" dirty="0" smtClean="0">
                          <a:solidFill>
                            <a:schemeClr val="bg2"/>
                          </a:solidFill>
                          <a:latin typeface="+mj-lt"/>
                          <a:ea typeface="+mn-ea"/>
                          <a:cs typeface="+mn-cs"/>
                        </a:rPr>
                        <a:t> feeds.</a:t>
                      </a:r>
                      <a:endParaRPr lang="en-US" sz="2400" kern="1200" dirty="0">
                        <a:solidFill>
                          <a:schemeClr val="bg2"/>
                        </a:solidFill>
                        <a:latin typeface="+mj-lt"/>
                        <a:ea typeface="+mn-ea"/>
                        <a:cs typeface="+mn-cs"/>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63690">
                <a:tc>
                  <a:txBody>
                    <a:bodyPr/>
                    <a:lstStyle/>
                    <a:p>
                      <a:pPr algn="r"/>
                      <a:r>
                        <a:rPr lang="en-US" sz="2900" b="1" kern="1200" dirty="0" smtClean="0">
                          <a:solidFill>
                            <a:schemeClr val="bg2"/>
                          </a:solidFill>
                          <a:latin typeface="+mj-lt"/>
                          <a:ea typeface="+mn-ea"/>
                          <a:cs typeface="+mn-cs"/>
                        </a:rPr>
                        <a:t>REST</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32742" rtl="0" eaLnBrk="1" latinLnBrk="0" hangingPunct="1"/>
                      <a:r>
                        <a:rPr lang="en-US" sz="2400" kern="1200" dirty="0" smtClean="0">
                          <a:solidFill>
                            <a:schemeClr val="bg2"/>
                          </a:solidFill>
                          <a:latin typeface="+mj-lt"/>
                          <a:ea typeface="+mn-ea"/>
                          <a:cs typeface="+mn-cs"/>
                        </a:rPr>
                        <a:t>Automate Office documents with charts and tables.</a:t>
                      </a:r>
                      <a:endParaRPr lang="en-US" sz="2400" kern="1200" dirty="0">
                        <a:solidFill>
                          <a:schemeClr val="bg2"/>
                        </a:solidFill>
                        <a:latin typeface="+mj-lt"/>
                        <a:ea typeface="+mn-ea"/>
                        <a:cs typeface="+mn-cs"/>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kern="1200" dirty="0" smtClean="0">
                          <a:solidFill>
                            <a:schemeClr val="bg2"/>
                          </a:solidFill>
                          <a:latin typeface="+mj-lt"/>
                          <a:ea typeface="+mn-ea"/>
                          <a:cs typeface="+mn-cs"/>
                        </a:rPr>
                        <a:t>SharePoint</a:t>
                      </a:r>
                      <a:r>
                        <a:rPr lang="en-US" sz="2900" b="1" dirty="0" smtClean="0">
                          <a:solidFill>
                            <a:schemeClr val="tx2"/>
                          </a:solidFill>
                          <a:latin typeface="+mj-lt"/>
                        </a:rPr>
                        <a:t> </a:t>
                      </a:r>
                      <a:r>
                        <a:rPr lang="en-US" sz="2900" b="1" kern="1200" dirty="0" smtClean="0">
                          <a:solidFill>
                            <a:schemeClr val="bg2"/>
                          </a:solidFill>
                          <a:latin typeface="+mj-lt"/>
                          <a:ea typeface="+mn-ea"/>
                          <a:cs typeface="+mn-cs"/>
                        </a:rPr>
                        <a:t>Apps</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32742" rtl="0" eaLnBrk="1" latinLnBrk="0" hangingPunct="1"/>
                      <a:r>
                        <a:rPr lang="en-US" sz="2400" kern="1200" dirty="0" smtClean="0">
                          <a:solidFill>
                            <a:schemeClr val="bg2"/>
                          </a:solidFill>
                          <a:latin typeface="+mj-lt"/>
                          <a:ea typeface="+mn-ea"/>
                          <a:cs typeface="+mn-cs"/>
                        </a:rPr>
                        <a:t>Supplement native reporting with third party offerings.</a:t>
                      </a:r>
                      <a:endParaRPr lang="en-US" sz="2400" kern="1200" dirty="0">
                        <a:solidFill>
                          <a:schemeClr val="bg2"/>
                        </a:solidFill>
                        <a:latin typeface="+mj-lt"/>
                        <a:ea typeface="+mn-ea"/>
                        <a:cs typeface="+mn-cs"/>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5472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0" y="144463"/>
            <a:ext cx="11889564" cy="917575"/>
          </a:xfrm>
        </p:spPr>
        <p:txBody>
          <a:bodyPr/>
          <a:lstStyle/>
          <a:p>
            <a:r>
              <a:rPr lang="en-US" dirty="0" smtClean="0"/>
              <a:t>Which tool should I use….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168778052"/>
              </p:ext>
            </p:extLst>
          </p:nvPr>
        </p:nvGraphicFramePr>
        <p:xfrm>
          <a:off x="559469" y="1100991"/>
          <a:ext cx="11294867" cy="5573377"/>
        </p:xfrm>
        <a:graphic>
          <a:graphicData uri="http://schemas.openxmlformats.org/drawingml/2006/table">
            <a:tbl>
              <a:tblPr>
                <a:tableStyleId>{5DA37D80-6434-44D0-A028-1B22A696006F}</a:tableStyleId>
              </a:tblPr>
              <a:tblGrid>
                <a:gridCol w="2383324"/>
                <a:gridCol w="388585"/>
                <a:gridCol w="8522958"/>
              </a:tblGrid>
              <a:tr h="885109">
                <a:tc>
                  <a:txBody>
                    <a:bodyPr/>
                    <a:lstStyle/>
                    <a:p>
                      <a:pPr algn="r"/>
                      <a:r>
                        <a:rPr lang="en-US" sz="2900" b="1" kern="1200" dirty="0" smtClean="0">
                          <a:solidFill>
                            <a:schemeClr val="bg2"/>
                          </a:solidFill>
                          <a:latin typeface="+mj-lt"/>
                          <a:ea typeface="+mn-ea"/>
                          <a:cs typeface="+mn-cs"/>
                        </a:rPr>
                        <a:t>Timeline</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kern="1200" dirty="0">
                        <a:solidFill>
                          <a:schemeClr val="tx2"/>
                        </a:solidFill>
                        <a:latin typeface="+mj-lt"/>
                        <a:ea typeface="+mn-ea"/>
                        <a:cs typeface="+mn-cs"/>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Provide an overall summary of key program projects and milestones.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kern="1200" dirty="0" smtClean="0">
                          <a:solidFill>
                            <a:schemeClr val="bg2"/>
                          </a:solidFill>
                          <a:latin typeface="+mj-lt"/>
                          <a:ea typeface="+mn-ea"/>
                          <a:cs typeface="+mn-cs"/>
                        </a:rPr>
                        <a:t>Project</a:t>
                      </a:r>
                      <a:r>
                        <a:rPr lang="en-US" sz="2900" b="1" dirty="0" smtClean="0">
                          <a:solidFill>
                            <a:schemeClr val="tx2"/>
                          </a:solidFill>
                          <a:latin typeface="+mj-lt"/>
                        </a:rPr>
                        <a:t> </a:t>
                      </a:r>
                      <a:r>
                        <a:rPr lang="en-US" sz="2900" b="1" kern="1200" dirty="0" smtClean="0">
                          <a:solidFill>
                            <a:schemeClr val="bg2"/>
                          </a:solidFill>
                          <a:latin typeface="+mj-lt"/>
                          <a:ea typeface="+mn-ea"/>
                          <a:cs typeface="+mn-cs"/>
                        </a:rPr>
                        <a:t>Desktop</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kern="1200" dirty="0" smtClean="0">
                          <a:solidFill>
                            <a:schemeClr val="bg2"/>
                          </a:solidFill>
                          <a:latin typeface="+mj-lt"/>
                          <a:ea typeface="+mn-ea"/>
                          <a:cs typeface="+mn-cs"/>
                        </a:rPr>
                        <a:t>Develop a project-specific dashboard for reviewing on/offline project status.</a:t>
                      </a:r>
                      <a:endParaRPr lang="en-US" sz="2400" kern="1200" dirty="0">
                        <a:solidFill>
                          <a:schemeClr val="bg2"/>
                        </a:solidFill>
                        <a:latin typeface="+mj-lt"/>
                        <a:ea typeface="+mn-ea"/>
                        <a:cs typeface="+mn-cs"/>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kern="1200" dirty="0" err="1" smtClean="0">
                          <a:solidFill>
                            <a:schemeClr val="bg2"/>
                          </a:solidFill>
                          <a:latin typeface="+mj-lt"/>
                          <a:ea typeface="+mn-ea"/>
                          <a:cs typeface="+mn-cs"/>
                        </a:rPr>
                        <a:t>OData</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kern="1200" dirty="0" smtClean="0">
                          <a:solidFill>
                            <a:schemeClr val="bg2"/>
                          </a:solidFill>
                          <a:latin typeface="+mj-lt"/>
                          <a:ea typeface="+mn-ea"/>
                          <a:cs typeface="+mn-cs"/>
                        </a:rPr>
                        <a:t>Review project data in an XML format for consumption in a data modeling tool.</a:t>
                      </a:r>
                      <a:endParaRPr lang="en-US" sz="2400" kern="1200" dirty="0">
                        <a:solidFill>
                          <a:schemeClr val="bg2"/>
                        </a:solidFill>
                        <a:latin typeface="+mj-lt"/>
                        <a:ea typeface="+mn-ea"/>
                        <a:cs typeface="+mn-cs"/>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kern="1200" dirty="0" smtClean="0">
                          <a:solidFill>
                            <a:schemeClr val="bg2"/>
                          </a:solidFill>
                          <a:latin typeface="+mj-lt"/>
                          <a:ea typeface="+mn-ea"/>
                          <a:cs typeface="+mn-cs"/>
                        </a:rPr>
                        <a:t>Excel</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kern="1200" dirty="0" smtClean="0">
                          <a:solidFill>
                            <a:schemeClr val="bg2"/>
                          </a:solidFill>
                          <a:latin typeface="+mj-lt"/>
                          <a:ea typeface="+mn-ea"/>
                          <a:cs typeface="+mn-cs"/>
                        </a:rPr>
                        <a:t>Develop data models and reports using </a:t>
                      </a:r>
                      <a:r>
                        <a:rPr lang="en-US" sz="2400" kern="1200" dirty="0" err="1" smtClean="0">
                          <a:solidFill>
                            <a:schemeClr val="bg2"/>
                          </a:solidFill>
                          <a:latin typeface="+mj-lt"/>
                          <a:ea typeface="+mn-ea"/>
                          <a:cs typeface="+mn-cs"/>
                        </a:rPr>
                        <a:t>OData</a:t>
                      </a:r>
                      <a:r>
                        <a:rPr lang="en-US" sz="2400" kern="1200" dirty="0" smtClean="0">
                          <a:solidFill>
                            <a:schemeClr val="bg2"/>
                          </a:solidFill>
                          <a:latin typeface="+mj-lt"/>
                          <a:ea typeface="+mn-ea"/>
                          <a:cs typeface="+mn-cs"/>
                        </a:rPr>
                        <a:t> feeds.</a:t>
                      </a:r>
                      <a:endParaRPr lang="en-US" sz="2400" kern="1200" dirty="0">
                        <a:solidFill>
                          <a:schemeClr val="bg2"/>
                        </a:solidFill>
                        <a:latin typeface="+mj-lt"/>
                        <a:ea typeface="+mn-ea"/>
                        <a:cs typeface="+mn-cs"/>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63690">
                <a:tc>
                  <a:txBody>
                    <a:bodyPr/>
                    <a:lstStyle/>
                    <a:p>
                      <a:pPr algn="r"/>
                      <a:r>
                        <a:rPr lang="en-US" sz="2900" b="1" kern="1200" dirty="0" smtClean="0">
                          <a:solidFill>
                            <a:schemeClr val="bg2"/>
                          </a:solidFill>
                          <a:latin typeface="+mj-lt"/>
                          <a:ea typeface="+mn-ea"/>
                          <a:cs typeface="+mn-cs"/>
                        </a:rPr>
                        <a:t>REST</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kern="1200" dirty="0" smtClean="0">
                          <a:solidFill>
                            <a:schemeClr val="bg2"/>
                          </a:solidFill>
                          <a:latin typeface="+mj-lt"/>
                          <a:ea typeface="+mn-ea"/>
                          <a:cs typeface="+mn-cs"/>
                        </a:rPr>
                        <a:t>Automate Office documents with charts and tables.</a:t>
                      </a:r>
                      <a:endParaRPr lang="en-US" sz="2400" kern="1200" dirty="0">
                        <a:solidFill>
                          <a:schemeClr val="bg2"/>
                        </a:solidFill>
                        <a:latin typeface="+mj-lt"/>
                        <a:ea typeface="+mn-ea"/>
                        <a:cs typeface="+mn-cs"/>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kern="1200" dirty="0" smtClean="0">
                          <a:solidFill>
                            <a:schemeClr val="bg2"/>
                          </a:solidFill>
                          <a:latin typeface="+mj-lt"/>
                          <a:ea typeface="+mn-ea"/>
                          <a:cs typeface="+mn-cs"/>
                        </a:rPr>
                        <a:t>SharePoint</a:t>
                      </a:r>
                      <a:r>
                        <a:rPr lang="en-US" sz="2900" b="1" dirty="0" smtClean="0">
                          <a:solidFill>
                            <a:schemeClr val="tx2"/>
                          </a:solidFill>
                          <a:latin typeface="+mj-lt"/>
                        </a:rPr>
                        <a:t> </a:t>
                      </a:r>
                      <a:r>
                        <a:rPr lang="en-US" sz="2900" b="1" kern="1200" dirty="0" smtClean="0">
                          <a:solidFill>
                            <a:schemeClr val="bg2"/>
                          </a:solidFill>
                          <a:latin typeface="+mj-lt"/>
                          <a:ea typeface="+mn-ea"/>
                          <a:cs typeface="+mn-cs"/>
                        </a:rPr>
                        <a:t>Apps</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kern="1200" dirty="0" smtClean="0">
                          <a:solidFill>
                            <a:schemeClr val="bg2"/>
                          </a:solidFill>
                          <a:latin typeface="+mj-lt"/>
                          <a:ea typeface="+mn-ea"/>
                          <a:cs typeface="+mn-cs"/>
                        </a:rPr>
                        <a:t>Supplement native reporting with third party offerings.</a:t>
                      </a:r>
                      <a:endParaRPr lang="en-US" sz="2400" kern="1200" dirty="0">
                        <a:solidFill>
                          <a:schemeClr val="bg2"/>
                        </a:solidFill>
                        <a:latin typeface="+mj-lt"/>
                        <a:ea typeface="+mn-ea"/>
                        <a:cs typeface="+mn-cs"/>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68853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0" y="144463"/>
            <a:ext cx="11889564" cy="917575"/>
          </a:xfrm>
        </p:spPr>
        <p:txBody>
          <a:bodyPr/>
          <a:lstStyle/>
          <a:p>
            <a:r>
              <a:rPr lang="en-US" dirty="0" smtClean="0"/>
              <a:t>Which tool should I use….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192648007"/>
              </p:ext>
            </p:extLst>
          </p:nvPr>
        </p:nvGraphicFramePr>
        <p:xfrm>
          <a:off x="559469" y="1100991"/>
          <a:ext cx="11294867" cy="5573377"/>
        </p:xfrm>
        <a:graphic>
          <a:graphicData uri="http://schemas.openxmlformats.org/drawingml/2006/table">
            <a:tbl>
              <a:tblPr>
                <a:tableStyleId>{5DA37D80-6434-44D0-A028-1B22A696006F}</a:tableStyleId>
              </a:tblPr>
              <a:tblGrid>
                <a:gridCol w="2383324"/>
                <a:gridCol w="388585"/>
                <a:gridCol w="8522958"/>
              </a:tblGrid>
              <a:tr h="885109">
                <a:tc>
                  <a:txBody>
                    <a:bodyPr/>
                    <a:lstStyle/>
                    <a:p>
                      <a:pPr algn="r"/>
                      <a:r>
                        <a:rPr lang="en-US" sz="2900" b="1" dirty="0" smtClean="0">
                          <a:solidFill>
                            <a:schemeClr val="tx2"/>
                          </a:solidFill>
                          <a:latin typeface="+mj-lt"/>
                        </a:rPr>
                        <a:t>Timeline</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kern="1200" dirty="0">
                        <a:solidFill>
                          <a:schemeClr val="tx2"/>
                        </a:solidFill>
                        <a:latin typeface="+mj-lt"/>
                        <a:ea typeface="+mn-ea"/>
                        <a:cs typeface="+mn-cs"/>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Provide an overall summary of key program projects and milestones.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kern="1200" dirty="0" smtClean="0">
                          <a:solidFill>
                            <a:schemeClr val="bg2"/>
                          </a:solidFill>
                          <a:latin typeface="+mj-lt"/>
                          <a:ea typeface="+mn-ea"/>
                          <a:cs typeface="+mn-cs"/>
                        </a:rPr>
                        <a:t>Project</a:t>
                      </a:r>
                      <a:r>
                        <a:rPr lang="en-US" sz="2900" b="1" dirty="0" smtClean="0">
                          <a:solidFill>
                            <a:schemeClr val="tx2"/>
                          </a:solidFill>
                          <a:latin typeface="+mj-lt"/>
                        </a:rPr>
                        <a:t> </a:t>
                      </a:r>
                      <a:r>
                        <a:rPr lang="en-US" sz="2900" b="1" kern="1200" dirty="0" smtClean="0">
                          <a:solidFill>
                            <a:schemeClr val="bg2"/>
                          </a:solidFill>
                          <a:latin typeface="+mj-lt"/>
                          <a:ea typeface="+mn-ea"/>
                          <a:cs typeface="+mn-cs"/>
                        </a:rPr>
                        <a:t>Desktop</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Develop</a:t>
                      </a:r>
                      <a:r>
                        <a:rPr lang="en-US" sz="2400" baseline="0" dirty="0" smtClean="0">
                          <a:solidFill>
                            <a:schemeClr val="bg2"/>
                          </a:solidFill>
                          <a:latin typeface="+mj-lt"/>
                        </a:rPr>
                        <a:t> a project-specific dashboard for reviewing on/offline project status.</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kern="1200" dirty="0" err="1" smtClean="0">
                          <a:solidFill>
                            <a:schemeClr val="bg2"/>
                          </a:solidFill>
                          <a:latin typeface="+mj-lt"/>
                          <a:ea typeface="+mn-ea"/>
                          <a:cs typeface="+mn-cs"/>
                        </a:rPr>
                        <a:t>OData</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Review project data in an XML format for consumption in a data</a:t>
                      </a:r>
                      <a:r>
                        <a:rPr lang="en-US" sz="2400" baseline="0" dirty="0" smtClean="0">
                          <a:solidFill>
                            <a:schemeClr val="bg2"/>
                          </a:solidFill>
                          <a:latin typeface="+mj-lt"/>
                        </a:rPr>
                        <a:t> modeling tool.</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kern="1200" dirty="0" smtClean="0">
                          <a:solidFill>
                            <a:schemeClr val="bg2"/>
                          </a:solidFill>
                          <a:latin typeface="+mj-lt"/>
                          <a:ea typeface="+mn-ea"/>
                          <a:cs typeface="+mn-cs"/>
                        </a:rPr>
                        <a:t>Excel</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Develop</a:t>
                      </a:r>
                      <a:r>
                        <a:rPr lang="en-US" sz="2400" baseline="0" dirty="0" smtClean="0">
                          <a:solidFill>
                            <a:schemeClr val="bg2"/>
                          </a:solidFill>
                          <a:latin typeface="+mj-lt"/>
                        </a:rPr>
                        <a:t> data models and reports using </a:t>
                      </a:r>
                      <a:r>
                        <a:rPr lang="en-US" sz="2400" baseline="0" dirty="0" err="1" smtClean="0">
                          <a:solidFill>
                            <a:schemeClr val="bg2"/>
                          </a:solidFill>
                          <a:latin typeface="+mj-lt"/>
                        </a:rPr>
                        <a:t>OData</a:t>
                      </a:r>
                      <a:r>
                        <a:rPr lang="en-US" sz="2400" baseline="0" dirty="0" smtClean="0">
                          <a:solidFill>
                            <a:schemeClr val="bg2"/>
                          </a:solidFill>
                          <a:latin typeface="+mj-lt"/>
                        </a:rPr>
                        <a:t> feeds.</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63690">
                <a:tc>
                  <a:txBody>
                    <a:bodyPr/>
                    <a:lstStyle/>
                    <a:p>
                      <a:pPr algn="r"/>
                      <a:r>
                        <a:rPr lang="en-US" sz="2900" b="1" kern="1200" dirty="0" smtClean="0">
                          <a:solidFill>
                            <a:schemeClr val="bg2"/>
                          </a:solidFill>
                          <a:latin typeface="+mj-lt"/>
                          <a:ea typeface="+mn-ea"/>
                          <a:cs typeface="+mn-cs"/>
                        </a:rPr>
                        <a:t>REST</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Automate Office documents with charts and tables.</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kern="1200" dirty="0" smtClean="0">
                          <a:solidFill>
                            <a:schemeClr val="bg2"/>
                          </a:solidFill>
                          <a:latin typeface="+mj-lt"/>
                          <a:ea typeface="+mn-ea"/>
                          <a:cs typeface="+mn-cs"/>
                        </a:rPr>
                        <a:t>SharePoint</a:t>
                      </a:r>
                      <a:r>
                        <a:rPr lang="en-US" sz="2900" b="1" dirty="0" smtClean="0">
                          <a:solidFill>
                            <a:schemeClr val="tx2"/>
                          </a:solidFill>
                          <a:latin typeface="+mj-lt"/>
                        </a:rPr>
                        <a:t> </a:t>
                      </a:r>
                      <a:r>
                        <a:rPr lang="en-US" sz="2900" b="1" kern="1200" dirty="0" smtClean="0">
                          <a:solidFill>
                            <a:schemeClr val="bg2"/>
                          </a:solidFill>
                          <a:latin typeface="+mj-lt"/>
                          <a:ea typeface="+mn-ea"/>
                          <a:cs typeface="+mn-cs"/>
                        </a:rPr>
                        <a:t>Apps</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Supplement native reporting with third party offerings</a:t>
                      </a:r>
                      <a:r>
                        <a:rPr lang="en-US" sz="2400" baseline="0" dirty="0" smtClean="0">
                          <a:solidFill>
                            <a:schemeClr val="bg2"/>
                          </a:solidFill>
                          <a:latin typeface="+mj-lt"/>
                        </a:rPr>
                        <a:t>.</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086068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601663"/>
            <a:ext cx="11887200" cy="6019799"/>
          </a:xfrm>
        </p:spPr>
        <p:txBody>
          <a:bodyPr>
            <a:normAutofit fontScale="77500" lnSpcReduction="20000"/>
          </a:bodyPr>
          <a:lstStyle/>
          <a:p>
            <a:pPr>
              <a:lnSpc>
                <a:spcPct val="120000"/>
              </a:lnSpc>
            </a:pPr>
            <a:r>
              <a:rPr lang="en-US" sz="6700" dirty="0">
                <a:solidFill>
                  <a:schemeClr val="accent1"/>
                </a:solidFill>
              </a:rPr>
              <a:t>Timelines</a:t>
            </a:r>
            <a:r>
              <a:rPr lang="en-US" sz="6700" dirty="0">
                <a:solidFill>
                  <a:schemeClr val="tx1"/>
                </a:solidFill>
              </a:rPr>
              <a:t>, Visio, Visio Services, </a:t>
            </a:r>
            <a:r>
              <a:rPr lang="en-US" sz="6700" dirty="0">
                <a:solidFill>
                  <a:schemeClr val="accent1"/>
                </a:solidFill>
              </a:rPr>
              <a:t>Excel</a:t>
            </a:r>
            <a:r>
              <a:rPr lang="en-US" sz="6700" dirty="0">
                <a:solidFill>
                  <a:schemeClr val="tx1"/>
                </a:solidFill>
              </a:rPr>
              <a:t>, </a:t>
            </a:r>
          </a:p>
          <a:p>
            <a:pPr>
              <a:lnSpc>
                <a:spcPct val="120000"/>
              </a:lnSpc>
            </a:pPr>
            <a:r>
              <a:rPr lang="en-US" sz="6700" dirty="0">
                <a:solidFill>
                  <a:schemeClr val="accent1"/>
                </a:solidFill>
              </a:rPr>
              <a:t>Excel</a:t>
            </a:r>
            <a:r>
              <a:rPr lang="en-US" sz="6700" dirty="0">
                <a:solidFill>
                  <a:schemeClr val="tx1"/>
                </a:solidFill>
              </a:rPr>
              <a:t> </a:t>
            </a:r>
            <a:r>
              <a:rPr lang="en-US" sz="6700" dirty="0">
                <a:solidFill>
                  <a:schemeClr val="accent1"/>
                </a:solidFill>
              </a:rPr>
              <a:t>Services</a:t>
            </a:r>
            <a:r>
              <a:rPr lang="en-US" sz="6700" dirty="0">
                <a:solidFill>
                  <a:schemeClr val="tx1"/>
                </a:solidFill>
              </a:rPr>
              <a:t>, </a:t>
            </a:r>
            <a:r>
              <a:rPr lang="en-US" sz="6700" dirty="0">
                <a:solidFill>
                  <a:schemeClr val="accent1"/>
                </a:solidFill>
              </a:rPr>
              <a:t>Project</a:t>
            </a:r>
            <a:r>
              <a:rPr lang="en-US" sz="6700" dirty="0">
                <a:solidFill>
                  <a:schemeClr val="tx1"/>
                </a:solidFill>
              </a:rPr>
              <a:t> </a:t>
            </a:r>
            <a:r>
              <a:rPr lang="en-US" sz="6700" dirty="0">
                <a:solidFill>
                  <a:schemeClr val="accent1"/>
                </a:solidFill>
              </a:rPr>
              <a:t>Desktop</a:t>
            </a:r>
            <a:r>
              <a:rPr lang="en-US" sz="6700" dirty="0">
                <a:solidFill>
                  <a:schemeClr val="tx1"/>
                </a:solidFill>
              </a:rPr>
              <a:t>, </a:t>
            </a:r>
          </a:p>
          <a:p>
            <a:pPr>
              <a:lnSpc>
                <a:spcPct val="120000"/>
              </a:lnSpc>
            </a:pPr>
            <a:r>
              <a:rPr lang="en-US" sz="6700" dirty="0" err="1">
                <a:solidFill>
                  <a:schemeClr val="accent1"/>
                </a:solidFill>
              </a:rPr>
              <a:t>OData</a:t>
            </a:r>
            <a:r>
              <a:rPr lang="en-US" sz="6700" dirty="0">
                <a:solidFill>
                  <a:schemeClr val="tx1"/>
                </a:solidFill>
              </a:rPr>
              <a:t>, PerformancePoint, </a:t>
            </a:r>
          </a:p>
          <a:p>
            <a:pPr>
              <a:lnSpc>
                <a:spcPct val="120000"/>
              </a:lnSpc>
            </a:pPr>
            <a:r>
              <a:rPr lang="en-US" sz="6700" dirty="0">
                <a:solidFill>
                  <a:schemeClr val="tx1"/>
                </a:solidFill>
              </a:rPr>
              <a:t>Business Connectivity Services, </a:t>
            </a:r>
          </a:p>
          <a:p>
            <a:pPr>
              <a:lnSpc>
                <a:spcPct val="120000"/>
              </a:lnSpc>
            </a:pPr>
            <a:r>
              <a:rPr lang="en-US" sz="6700" dirty="0">
                <a:solidFill>
                  <a:schemeClr val="tx1"/>
                </a:solidFill>
              </a:rPr>
              <a:t>Power View, </a:t>
            </a:r>
            <a:r>
              <a:rPr lang="en-US" sz="6700" dirty="0">
                <a:solidFill>
                  <a:schemeClr val="accent1"/>
                </a:solidFill>
              </a:rPr>
              <a:t>REST</a:t>
            </a:r>
            <a:r>
              <a:rPr lang="en-US" sz="6700" dirty="0">
                <a:solidFill>
                  <a:schemeClr val="tx1"/>
                </a:solidFill>
              </a:rPr>
              <a:t>, SSRS, </a:t>
            </a:r>
            <a:r>
              <a:rPr lang="en-US" sz="6700" dirty="0">
                <a:solidFill>
                  <a:schemeClr val="accent1"/>
                </a:solidFill>
              </a:rPr>
              <a:t>SharePoint</a:t>
            </a:r>
            <a:r>
              <a:rPr lang="en-US" sz="6700" dirty="0">
                <a:solidFill>
                  <a:schemeClr val="tx1"/>
                </a:solidFill>
              </a:rPr>
              <a:t> </a:t>
            </a:r>
            <a:r>
              <a:rPr lang="en-US" sz="6700" dirty="0">
                <a:solidFill>
                  <a:schemeClr val="accent1"/>
                </a:solidFill>
              </a:rPr>
              <a:t>Apps</a:t>
            </a:r>
            <a:r>
              <a:rPr lang="en-US" sz="6700" dirty="0">
                <a:solidFill>
                  <a:schemeClr val="tx1"/>
                </a:solidFill>
              </a:rPr>
              <a:t>, </a:t>
            </a:r>
          </a:p>
          <a:p>
            <a:pPr>
              <a:lnSpc>
                <a:spcPct val="120000"/>
              </a:lnSpc>
            </a:pPr>
            <a:r>
              <a:rPr lang="en-US" sz="6700" dirty="0">
                <a:solidFill>
                  <a:schemeClr val="tx1"/>
                </a:solidFill>
              </a:rPr>
              <a:t>Third Party Reporting Tools</a:t>
            </a:r>
          </a:p>
          <a:p>
            <a:endParaRPr lang="en-US" sz="4400" dirty="0"/>
          </a:p>
        </p:txBody>
      </p:sp>
    </p:spTree>
    <p:extLst>
      <p:ext uri="{BB962C8B-B14F-4D97-AF65-F5344CB8AC3E}">
        <p14:creationId xmlns:p14="http://schemas.microsoft.com/office/powerpoint/2010/main" val="116738331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0" y="144463"/>
            <a:ext cx="11889564" cy="917575"/>
          </a:xfrm>
        </p:spPr>
        <p:txBody>
          <a:bodyPr/>
          <a:lstStyle/>
          <a:p>
            <a:r>
              <a:rPr lang="en-US" dirty="0" smtClean="0"/>
              <a:t>Which tool should I use….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414929312"/>
              </p:ext>
            </p:extLst>
          </p:nvPr>
        </p:nvGraphicFramePr>
        <p:xfrm>
          <a:off x="559469" y="1100991"/>
          <a:ext cx="11294867" cy="5573377"/>
        </p:xfrm>
        <a:graphic>
          <a:graphicData uri="http://schemas.openxmlformats.org/drawingml/2006/table">
            <a:tbl>
              <a:tblPr>
                <a:tableStyleId>{5DA37D80-6434-44D0-A028-1B22A696006F}</a:tableStyleId>
              </a:tblPr>
              <a:tblGrid>
                <a:gridCol w="2383324"/>
                <a:gridCol w="388585"/>
                <a:gridCol w="8522958"/>
              </a:tblGrid>
              <a:tr h="885109">
                <a:tc>
                  <a:txBody>
                    <a:bodyPr/>
                    <a:lstStyle/>
                    <a:p>
                      <a:pPr algn="r"/>
                      <a:r>
                        <a:rPr lang="en-US" sz="2900" b="1" dirty="0" smtClean="0">
                          <a:solidFill>
                            <a:schemeClr val="tx2"/>
                          </a:solidFill>
                          <a:latin typeface="+mj-lt"/>
                        </a:rPr>
                        <a:t>Timeline</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kern="1200" dirty="0">
                        <a:solidFill>
                          <a:schemeClr val="tx2"/>
                        </a:solidFill>
                        <a:latin typeface="+mj-lt"/>
                        <a:ea typeface="+mn-ea"/>
                        <a:cs typeface="+mn-cs"/>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Provide an overall summary of key program projects and milestones.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bg2"/>
                          </a:solidFill>
                          <a:latin typeface="+mj-lt"/>
                        </a:rPr>
                        <a:t>Project Desktop</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Develop</a:t>
                      </a:r>
                      <a:r>
                        <a:rPr lang="en-US" sz="2400" baseline="0" dirty="0" smtClean="0">
                          <a:latin typeface="+mj-lt"/>
                        </a:rPr>
                        <a:t> a project-specific dashboard for reviewing on/offline project status.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kern="1200" dirty="0" err="1" smtClean="0">
                          <a:solidFill>
                            <a:schemeClr val="bg2"/>
                          </a:solidFill>
                          <a:latin typeface="+mj-lt"/>
                          <a:ea typeface="+mn-ea"/>
                          <a:cs typeface="+mn-cs"/>
                        </a:rPr>
                        <a:t>OData</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Review project data in an XML format for consumption in a data</a:t>
                      </a:r>
                      <a:r>
                        <a:rPr lang="en-US" sz="2400" baseline="0" dirty="0" smtClean="0">
                          <a:solidFill>
                            <a:schemeClr val="bg2"/>
                          </a:solidFill>
                          <a:latin typeface="+mj-lt"/>
                        </a:rPr>
                        <a:t> modeling tool.</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kern="1200" dirty="0" smtClean="0">
                          <a:solidFill>
                            <a:schemeClr val="bg2"/>
                          </a:solidFill>
                          <a:latin typeface="+mj-lt"/>
                          <a:ea typeface="+mn-ea"/>
                          <a:cs typeface="+mn-cs"/>
                        </a:rPr>
                        <a:t>Excel</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Develop</a:t>
                      </a:r>
                      <a:r>
                        <a:rPr lang="en-US" sz="2400" baseline="0" dirty="0" smtClean="0">
                          <a:solidFill>
                            <a:schemeClr val="bg2"/>
                          </a:solidFill>
                          <a:latin typeface="+mj-lt"/>
                        </a:rPr>
                        <a:t> data models and reports using </a:t>
                      </a:r>
                      <a:r>
                        <a:rPr lang="en-US" sz="2400" baseline="0" dirty="0" err="1" smtClean="0">
                          <a:solidFill>
                            <a:schemeClr val="bg2"/>
                          </a:solidFill>
                          <a:latin typeface="+mj-lt"/>
                        </a:rPr>
                        <a:t>OData</a:t>
                      </a:r>
                      <a:r>
                        <a:rPr lang="en-US" sz="2400" baseline="0" dirty="0" smtClean="0">
                          <a:solidFill>
                            <a:schemeClr val="bg2"/>
                          </a:solidFill>
                          <a:latin typeface="+mj-lt"/>
                        </a:rPr>
                        <a:t> feeds.</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63690">
                <a:tc>
                  <a:txBody>
                    <a:bodyPr/>
                    <a:lstStyle/>
                    <a:p>
                      <a:pPr algn="r"/>
                      <a:r>
                        <a:rPr lang="en-US" sz="2900" b="1" kern="1200" dirty="0" smtClean="0">
                          <a:solidFill>
                            <a:schemeClr val="bg2"/>
                          </a:solidFill>
                          <a:latin typeface="+mj-lt"/>
                          <a:ea typeface="+mn-ea"/>
                          <a:cs typeface="+mn-cs"/>
                        </a:rPr>
                        <a:t>REST</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Automate Office documents with charts and tables.</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kern="1200" dirty="0" smtClean="0">
                          <a:solidFill>
                            <a:schemeClr val="bg2"/>
                          </a:solidFill>
                          <a:latin typeface="+mj-lt"/>
                          <a:ea typeface="+mn-ea"/>
                          <a:cs typeface="+mn-cs"/>
                        </a:rPr>
                        <a:t>SharePoint</a:t>
                      </a:r>
                      <a:r>
                        <a:rPr lang="en-US" sz="2900" b="1" dirty="0" smtClean="0">
                          <a:solidFill>
                            <a:schemeClr val="tx2"/>
                          </a:solidFill>
                          <a:latin typeface="+mj-lt"/>
                        </a:rPr>
                        <a:t> </a:t>
                      </a:r>
                      <a:r>
                        <a:rPr lang="en-US" sz="2900" b="1" kern="1200" dirty="0" smtClean="0">
                          <a:solidFill>
                            <a:schemeClr val="bg2"/>
                          </a:solidFill>
                          <a:latin typeface="+mj-lt"/>
                          <a:ea typeface="+mn-ea"/>
                          <a:cs typeface="+mn-cs"/>
                        </a:rPr>
                        <a:t>Apps</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Supplement native reporting with third party offerings</a:t>
                      </a:r>
                      <a:r>
                        <a:rPr lang="en-US" sz="2400" baseline="0" dirty="0" smtClean="0">
                          <a:solidFill>
                            <a:schemeClr val="bg2"/>
                          </a:solidFill>
                          <a:latin typeface="+mj-lt"/>
                        </a:rPr>
                        <a:t>.</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256595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0" y="144463"/>
            <a:ext cx="11889564" cy="917575"/>
          </a:xfrm>
        </p:spPr>
        <p:txBody>
          <a:bodyPr/>
          <a:lstStyle/>
          <a:p>
            <a:r>
              <a:rPr lang="en-US" dirty="0" smtClean="0"/>
              <a:t>Which tool should I use….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456028995"/>
              </p:ext>
            </p:extLst>
          </p:nvPr>
        </p:nvGraphicFramePr>
        <p:xfrm>
          <a:off x="559469" y="1100991"/>
          <a:ext cx="11294867" cy="5573377"/>
        </p:xfrm>
        <a:graphic>
          <a:graphicData uri="http://schemas.openxmlformats.org/drawingml/2006/table">
            <a:tbl>
              <a:tblPr>
                <a:tableStyleId>{5DA37D80-6434-44D0-A028-1B22A696006F}</a:tableStyleId>
              </a:tblPr>
              <a:tblGrid>
                <a:gridCol w="2383324"/>
                <a:gridCol w="388585"/>
                <a:gridCol w="8522958"/>
              </a:tblGrid>
              <a:tr h="885109">
                <a:tc>
                  <a:txBody>
                    <a:bodyPr/>
                    <a:lstStyle/>
                    <a:p>
                      <a:pPr algn="r"/>
                      <a:r>
                        <a:rPr lang="en-US" sz="2900" b="1" dirty="0" smtClean="0">
                          <a:solidFill>
                            <a:schemeClr val="tx2"/>
                          </a:solidFill>
                          <a:latin typeface="+mj-lt"/>
                        </a:rPr>
                        <a:t>Timeline</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kern="1200" dirty="0">
                        <a:solidFill>
                          <a:schemeClr val="tx2"/>
                        </a:solidFill>
                        <a:latin typeface="+mj-lt"/>
                        <a:ea typeface="+mn-ea"/>
                        <a:cs typeface="+mn-cs"/>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Provide an overall summary of key program projects and milestones.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tx2"/>
                          </a:solidFill>
                          <a:latin typeface="+mj-lt"/>
                        </a:rPr>
                        <a:t>Project Desktop</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Develop</a:t>
                      </a:r>
                      <a:r>
                        <a:rPr lang="en-US" sz="2400" baseline="0" dirty="0" smtClean="0">
                          <a:latin typeface="+mj-lt"/>
                        </a:rPr>
                        <a:t> a project-specific dashboard for reviewing on/offline project status.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kern="1200" dirty="0" err="1" smtClean="0">
                          <a:solidFill>
                            <a:schemeClr val="bg2"/>
                          </a:solidFill>
                          <a:latin typeface="+mj-lt"/>
                          <a:ea typeface="+mn-ea"/>
                          <a:cs typeface="+mn-cs"/>
                        </a:rPr>
                        <a:t>OData</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Review project data in an XML format for consumption in a data</a:t>
                      </a:r>
                      <a:r>
                        <a:rPr lang="en-US" sz="2400" baseline="0" dirty="0" smtClean="0">
                          <a:solidFill>
                            <a:schemeClr val="bg2"/>
                          </a:solidFill>
                          <a:latin typeface="+mj-lt"/>
                        </a:rPr>
                        <a:t> modeling tool.</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kern="1200" dirty="0" smtClean="0">
                          <a:solidFill>
                            <a:schemeClr val="bg2"/>
                          </a:solidFill>
                          <a:latin typeface="+mj-lt"/>
                          <a:ea typeface="+mn-ea"/>
                          <a:cs typeface="+mn-cs"/>
                        </a:rPr>
                        <a:t>Excel</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Develop</a:t>
                      </a:r>
                      <a:r>
                        <a:rPr lang="en-US" sz="2400" baseline="0" dirty="0" smtClean="0">
                          <a:solidFill>
                            <a:schemeClr val="bg2"/>
                          </a:solidFill>
                          <a:latin typeface="+mj-lt"/>
                        </a:rPr>
                        <a:t> data models and reports using </a:t>
                      </a:r>
                      <a:r>
                        <a:rPr lang="en-US" sz="2400" baseline="0" dirty="0" err="1" smtClean="0">
                          <a:solidFill>
                            <a:schemeClr val="bg2"/>
                          </a:solidFill>
                          <a:latin typeface="+mj-lt"/>
                        </a:rPr>
                        <a:t>OData</a:t>
                      </a:r>
                      <a:r>
                        <a:rPr lang="en-US" sz="2400" baseline="0" dirty="0" smtClean="0">
                          <a:solidFill>
                            <a:schemeClr val="bg2"/>
                          </a:solidFill>
                          <a:latin typeface="+mj-lt"/>
                        </a:rPr>
                        <a:t> feeds.</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63690">
                <a:tc>
                  <a:txBody>
                    <a:bodyPr/>
                    <a:lstStyle/>
                    <a:p>
                      <a:pPr algn="r"/>
                      <a:r>
                        <a:rPr lang="en-US" sz="2900" b="1" kern="1200" dirty="0" smtClean="0">
                          <a:solidFill>
                            <a:schemeClr val="bg2"/>
                          </a:solidFill>
                          <a:latin typeface="+mj-lt"/>
                          <a:ea typeface="+mn-ea"/>
                          <a:cs typeface="+mn-cs"/>
                        </a:rPr>
                        <a:t>REST</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Automate Office documents with charts and tables.</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kern="1200" dirty="0" smtClean="0">
                          <a:solidFill>
                            <a:schemeClr val="bg2"/>
                          </a:solidFill>
                          <a:latin typeface="+mj-lt"/>
                          <a:ea typeface="+mn-ea"/>
                          <a:cs typeface="+mn-cs"/>
                        </a:rPr>
                        <a:t>SharePoint</a:t>
                      </a:r>
                      <a:r>
                        <a:rPr lang="en-US" sz="2900" b="1" dirty="0" smtClean="0">
                          <a:solidFill>
                            <a:schemeClr val="tx2"/>
                          </a:solidFill>
                          <a:latin typeface="+mj-lt"/>
                        </a:rPr>
                        <a:t> </a:t>
                      </a:r>
                      <a:r>
                        <a:rPr lang="en-US" sz="2900" b="1" kern="1200" dirty="0" smtClean="0">
                          <a:solidFill>
                            <a:schemeClr val="bg2"/>
                          </a:solidFill>
                          <a:latin typeface="+mj-lt"/>
                          <a:ea typeface="+mn-ea"/>
                          <a:cs typeface="+mn-cs"/>
                        </a:rPr>
                        <a:t>Apps</a:t>
                      </a:r>
                      <a:endParaRPr lang="en-US" sz="2900" b="1" kern="1200" dirty="0">
                        <a:solidFill>
                          <a:schemeClr val="bg2"/>
                        </a:solidFill>
                        <a:latin typeface="+mj-lt"/>
                        <a:ea typeface="+mn-ea"/>
                        <a:cs typeface="+mn-cs"/>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Supplement native reporting with third party offerings</a:t>
                      </a:r>
                      <a:r>
                        <a:rPr lang="en-US" sz="2400" baseline="0" dirty="0" smtClean="0">
                          <a:solidFill>
                            <a:schemeClr val="bg2"/>
                          </a:solidFill>
                          <a:latin typeface="+mj-lt"/>
                        </a:rPr>
                        <a:t>.</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966336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0" y="144463"/>
            <a:ext cx="11889564" cy="917575"/>
          </a:xfrm>
        </p:spPr>
        <p:txBody>
          <a:bodyPr/>
          <a:lstStyle/>
          <a:p>
            <a:r>
              <a:rPr lang="en-US" dirty="0" smtClean="0"/>
              <a:t>Which tool should I use….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604453015"/>
              </p:ext>
            </p:extLst>
          </p:nvPr>
        </p:nvGraphicFramePr>
        <p:xfrm>
          <a:off x="559469" y="1100991"/>
          <a:ext cx="11294867" cy="5573377"/>
        </p:xfrm>
        <a:graphic>
          <a:graphicData uri="http://schemas.openxmlformats.org/drawingml/2006/table">
            <a:tbl>
              <a:tblPr>
                <a:tableStyleId>{5DA37D80-6434-44D0-A028-1B22A696006F}</a:tableStyleId>
              </a:tblPr>
              <a:tblGrid>
                <a:gridCol w="2383324"/>
                <a:gridCol w="388585"/>
                <a:gridCol w="8522958"/>
              </a:tblGrid>
              <a:tr h="885109">
                <a:tc>
                  <a:txBody>
                    <a:bodyPr/>
                    <a:lstStyle/>
                    <a:p>
                      <a:pPr algn="r"/>
                      <a:r>
                        <a:rPr lang="en-US" sz="2900" b="1" dirty="0" smtClean="0">
                          <a:solidFill>
                            <a:schemeClr val="tx2"/>
                          </a:solidFill>
                          <a:latin typeface="+mj-lt"/>
                        </a:rPr>
                        <a:t>Timeline</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kern="1200" dirty="0">
                        <a:solidFill>
                          <a:schemeClr val="tx2"/>
                        </a:solidFill>
                        <a:latin typeface="+mj-lt"/>
                        <a:ea typeface="+mn-ea"/>
                        <a:cs typeface="+mn-cs"/>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Provide an overall summary of key program projects and milestones.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tx2"/>
                          </a:solidFill>
                          <a:latin typeface="+mj-lt"/>
                        </a:rPr>
                        <a:t>Project Desktop</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Develop</a:t>
                      </a:r>
                      <a:r>
                        <a:rPr lang="en-US" sz="2400" baseline="0" dirty="0" smtClean="0">
                          <a:latin typeface="+mj-lt"/>
                        </a:rPr>
                        <a:t> a project-specific dashboard for reviewing on/offline project status.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dirty="0" err="1" smtClean="0">
                          <a:solidFill>
                            <a:schemeClr val="bg2"/>
                          </a:solidFill>
                          <a:latin typeface="+mj-lt"/>
                        </a:rPr>
                        <a:t>OData</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Review project data in an XML format for consumption in a data</a:t>
                      </a:r>
                      <a:r>
                        <a:rPr lang="en-US" sz="2400" baseline="0" dirty="0" smtClean="0">
                          <a:latin typeface="+mj-lt"/>
                        </a:rPr>
                        <a:t> modeling tool.</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dirty="0" smtClean="0">
                          <a:solidFill>
                            <a:schemeClr val="bg2"/>
                          </a:solidFill>
                          <a:latin typeface="+mj-lt"/>
                        </a:rPr>
                        <a:t>Excel</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Develop</a:t>
                      </a:r>
                      <a:r>
                        <a:rPr lang="en-US" sz="2400" baseline="0" dirty="0" smtClean="0">
                          <a:solidFill>
                            <a:schemeClr val="bg2"/>
                          </a:solidFill>
                          <a:latin typeface="+mj-lt"/>
                        </a:rPr>
                        <a:t> data models and reports using </a:t>
                      </a:r>
                      <a:r>
                        <a:rPr lang="en-US" sz="2400" baseline="0" dirty="0" err="1" smtClean="0">
                          <a:solidFill>
                            <a:schemeClr val="bg2"/>
                          </a:solidFill>
                          <a:latin typeface="+mj-lt"/>
                        </a:rPr>
                        <a:t>OData</a:t>
                      </a:r>
                      <a:r>
                        <a:rPr lang="en-US" sz="2400" baseline="0" dirty="0" smtClean="0">
                          <a:solidFill>
                            <a:schemeClr val="bg2"/>
                          </a:solidFill>
                          <a:latin typeface="+mj-lt"/>
                        </a:rPr>
                        <a:t> feeds.</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63690">
                <a:tc>
                  <a:txBody>
                    <a:bodyPr/>
                    <a:lstStyle/>
                    <a:p>
                      <a:pPr algn="r"/>
                      <a:r>
                        <a:rPr lang="en-US" sz="2900" b="1" dirty="0" smtClean="0">
                          <a:solidFill>
                            <a:schemeClr val="bg2"/>
                          </a:solidFill>
                          <a:latin typeface="+mj-lt"/>
                        </a:rPr>
                        <a:t>REST</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Automate Office documents with charts and tables.</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bg2"/>
                          </a:solidFill>
                          <a:latin typeface="+mj-lt"/>
                        </a:rPr>
                        <a:t>SharePoint Apps</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Supplement native reporting with third party offerings</a:t>
                      </a:r>
                      <a:r>
                        <a:rPr lang="en-US" sz="2400" baseline="0" dirty="0" smtClean="0">
                          <a:solidFill>
                            <a:schemeClr val="bg2"/>
                          </a:solidFill>
                          <a:latin typeface="+mj-lt"/>
                        </a:rPr>
                        <a:t>.</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581345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0" y="144463"/>
            <a:ext cx="11889564" cy="917575"/>
          </a:xfrm>
        </p:spPr>
        <p:txBody>
          <a:bodyPr/>
          <a:lstStyle/>
          <a:p>
            <a:r>
              <a:rPr lang="en-US" dirty="0" smtClean="0"/>
              <a:t>Which tool should I use….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044371888"/>
              </p:ext>
            </p:extLst>
          </p:nvPr>
        </p:nvGraphicFramePr>
        <p:xfrm>
          <a:off x="559469" y="1100991"/>
          <a:ext cx="11294867" cy="5573377"/>
        </p:xfrm>
        <a:graphic>
          <a:graphicData uri="http://schemas.openxmlformats.org/drawingml/2006/table">
            <a:tbl>
              <a:tblPr>
                <a:tableStyleId>{5DA37D80-6434-44D0-A028-1B22A696006F}</a:tableStyleId>
              </a:tblPr>
              <a:tblGrid>
                <a:gridCol w="2383324"/>
                <a:gridCol w="388585"/>
                <a:gridCol w="8522958"/>
              </a:tblGrid>
              <a:tr h="885109">
                <a:tc>
                  <a:txBody>
                    <a:bodyPr/>
                    <a:lstStyle/>
                    <a:p>
                      <a:pPr algn="r"/>
                      <a:r>
                        <a:rPr lang="en-US" sz="2900" b="1" dirty="0" smtClean="0">
                          <a:solidFill>
                            <a:schemeClr val="tx2"/>
                          </a:solidFill>
                          <a:latin typeface="+mj-lt"/>
                        </a:rPr>
                        <a:t>Timeline</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kern="1200" dirty="0">
                        <a:solidFill>
                          <a:schemeClr val="tx2"/>
                        </a:solidFill>
                        <a:latin typeface="+mj-lt"/>
                        <a:ea typeface="+mn-ea"/>
                        <a:cs typeface="+mn-cs"/>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Provide an overall summary of key program projects and milestones.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tx2"/>
                          </a:solidFill>
                          <a:latin typeface="+mj-lt"/>
                        </a:rPr>
                        <a:t>Project Desktop</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Develop</a:t>
                      </a:r>
                      <a:r>
                        <a:rPr lang="en-US" sz="2400" baseline="0" dirty="0" smtClean="0">
                          <a:latin typeface="+mj-lt"/>
                        </a:rPr>
                        <a:t> a project-specific dashboard for reviewing on/offline project status.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dirty="0" err="1" smtClean="0">
                          <a:solidFill>
                            <a:schemeClr val="tx2"/>
                          </a:solidFill>
                          <a:latin typeface="+mj-lt"/>
                        </a:rPr>
                        <a:t>OData</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Review project data in an XML format for consumption in a data</a:t>
                      </a:r>
                      <a:r>
                        <a:rPr lang="en-US" sz="2400" baseline="0" dirty="0" smtClean="0">
                          <a:latin typeface="+mj-lt"/>
                        </a:rPr>
                        <a:t> modeling tool.</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dirty="0" smtClean="0">
                          <a:solidFill>
                            <a:schemeClr val="bg2"/>
                          </a:solidFill>
                          <a:latin typeface="+mj-lt"/>
                        </a:rPr>
                        <a:t>Excel</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Develop</a:t>
                      </a:r>
                      <a:r>
                        <a:rPr lang="en-US" sz="2400" baseline="0" dirty="0" smtClean="0">
                          <a:solidFill>
                            <a:schemeClr val="bg2"/>
                          </a:solidFill>
                          <a:latin typeface="+mj-lt"/>
                        </a:rPr>
                        <a:t> data models and reports using </a:t>
                      </a:r>
                      <a:r>
                        <a:rPr lang="en-US" sz="2400" baseline="0" dirty="0" err="1" smtClean="0">
                          <a:solidFill>
                            <a:schemeClr val="bg2"/>
                          </a:solidFill>
                          <a:latin typeface="+mj-lt"/>
                        </a:rPr>
                        <a:t>OData</a:t>
                      </a:r>
                      <a:r>
                        <a:rPr lang="en-US" sz="2400" baseline="0" dirty="0" smtClean="0">
                          <a:solidFill>
                            <a:schemeClr val="bg2"/>
                          </a:solidFill>
                          <a:latin typeface="+mj-lt"/>
                        </a:rPr>
                        <a:t> feeds.</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63690">
                <a:tc>
                  <a:txBody>
                    <a:bodyPr/>
                    <a:lstStyle/>
                    <a:p>
                      <a:pPr algn="r"/>
                      <a:r>
                        <a:rPr lang="en-US" sz="2900" b="1" dirty="0" smtClean="0">
                          <a:solidFill>
                            <a:schemeClr val="bg2"/>
                          </a:solidFill>
                          <a:latin typeface="+mj-lt"/>
                        </a:rPr>
                        <a:t>REST</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Automate Office documents with charts and tables.</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bg2"/>
                          </a:solidFill>
                          <a:latin typeface="+mj-lt"/>
                        </a:rPr>
                        <a:t>SharePoint Apps</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Supplement native reporting with third party offerings</a:t>
                      </a:r>
                      <a:r>
                        <a:rPr lang="en-US" sz="2400" baseline="0" dirty="0" smtClean="0">
                          <a:solidFill>
                            <a:schemeClr val="bg2"/>
                          </a:solidFill>
                          <a:latin typeface="+mj-lt"/>
                        </a:rPr>
                        <a:t>.</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938007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0" y="144463"/>
            <a:ext cx="11889564" cy="917575"/>
          </a:xfrm>
        </p:spPr>
        <p:txBody>
          <a:bodyPr/>
          <a:lstStyle/>
          <a:p>
            <a:r>
              <a:rPr lang="en-US" dirty="0" smtClean="0"/>
              <a:t>Which tool should I use….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671455197"/>
              </p:ext>
            </p:extLst>
          </p:nvPr>
        </p:nvGraphicFramePr>
        <p:xfrm>
          <a:off x="559469" y="1100991"/>
          <a:ext cx="11294867" cy="5573377"/>
        </p:xfrm>
        <a:graphic>
          <a:graphicData uri="http://schemas.openxmlformats.org/drawingml/2006/table">
            <a:tbl>
              <a:tblPr>
                <a:tableStyleId>{5DA37D80-6434-44D0-A028-1B22A696006F}</a:tableStyleId>
              </a:tblPr>
              <a:tblGrid>
                <a:gridCol w="2383324"/>
                <a:gridCol w="388585"/>
                <a:gridCol w="8522958"/>
              </a:tblGrid>
              <a:tr h="885109">
                <a:tc>
                  <a:txBody>
                    <a:bodyPr/>
                    <a:lstStyle/>
                    <a:p>
                      <a:pPr algn="r"/>
                      <a:r>
                        <a:rPr lang="en-US" sz="2900" b="1" dirty="0" smtClean="0">
                          <a:solidFill>
                            <a:schemeClr val="tx2"/>
                          </a:solidFill>
                          <a:latin typeface="+mj-lt"/>
                        </a:rPr>
                        <a:t>Timeline</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kern="1200" dirty="0">
                        <a:solidFill>
                          <a:schemeClr val="tx2"/>
                        </a:solidFill>
                        <a:latin typeface="+mj-lt"/>
                        <a:ea typeface="+mn-ea"/>
                        <a:cs typeface="+mn-cs"/>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Provide an overall summary of key program projects and milestones.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tx2"/>
                          </a:solidFill>
                          <a:latin typeface="+mj-lt"/>
                        </a:rPr>
                        <a:t>Project Desktop</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Develop</a:t>
                      </a:r>
                      <a:r>
                        <a:rPr lang="en-US" sz="2400" baseline="0" dirty="0" smtClean="0">
                          <a:latin typeface="+mj-lt"/>
                        </a:rPr>
                        <a:t> a project-specific dashboard for reviewing on/offline project status.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dirty="0" err="1" smtClean="0">
                          <a:solidFill>
                            <a:schemeClr val="tx2"/>
                          </a:solidFill>
                          <a:latin typeface="+mj-lt"/>
                        </a:rPr>
                        <a:t>OData</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Review project data in an XML format for consumption in a data</a:t>
                      </a:r>
                      <a:r>
                        <a:rPr lang="en-US" sz="2400" baseline="0" dirty="0" smtClean="0">
                          <a:latin typeface="+mj-lt"/>
                        </a:rPr>
                        <a:t> modeling tool.</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dirty="0" smtClean="0">
                          <a:solidFill>
                            <a:schemeClr val="bg2"/>
                          </a:solidFill>
                          <a:latin typeface="+mj-lt"/>
                        </a:rPr>
                        <a:t>Excel</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Develop</a:t>
                      </a:r>
                      <a:r>
                        <a:rPr lang="en-US" sz="2400" baseline="0" dirty="0" smtClean="0">
                          <a:latin typeface="+mj-lt"/>
                        </a:rPr>
                        <a:t> data models and reports using </a:t>
                      </a:r>
                      <a:r>
                        <a:rPr lang="en-US" sz="2400" baseline="0" dirty="0" err="1" smtClean="0">
                          <a:latin typeface="+mj-lt"/>
                        </a:rPr>
                        <a:t>OData</a:t>
                      </a:r>
                      <a:r>
                        <a:rPr lang="en-US" sz="2400" baseline="0" dirty="0" smtClean="0">
                          <a:latin typeface="+mj-lt"/>
                        </a:rPr>
                        <a:t> feeds.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63690">
                <a:tc>
                  <a:txBody>
                    <a:bodyPr/>
                    <a:lstStyle/>
                    <a:p>
                      <a:pPr algn="r"/>
                      <a:r>
                        <a:rPr lang="en-US" sz="2900" b="1" dirty="0" smtClean="0">
                          <a:solidFill>
                            <a:schemeClr val="bg2"/>
                          </a:solidFill>
                          <a:latin typeface="+mj-lt"/>
                        </a:rPr>
                        <a:t>REST</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Automate Office documents with charts and tables.</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bg2"/>
                          </a:solidFill>
                          <a:latin typeface="+mj-lt"/>
                        </a:rPr>
                        <a:t>SharePoint Apps</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Supplement native reporting with third party offerings</a:t>
                      </a:r>
                      <a:r>
                        <a:rPr lang="en-US" sz="2400" baseline="0" dirty="0" smtClean="0">
                          <a:solidFill>
                            <a:schemeClr val="bg2"/>
                          </a:solidFill>
                          <a:latin typeface="+mj-lt"/>
                        </a:rPr>
                        <a:t>.</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716251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0" y="144463"/>
            <a:ext cx="11889564" cy="917575"/>
          </a:xfrm>
        </p:spPr>
        <p:txBody>
          <a:bodyPr/>
          <a:lstStyle/>
          <a:p>
            <a:r>
              <a:rPr lang="en-US" dirty="0" smtClean="0"/>
              <a:t>Which tool should I use….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642953115"/>
              </p:ext>
            </p:extLst>
          </p:nvPr>
        </p:nvGraphicFramePr>
        <p:xfrm>
          <a:off x="559469" y="1100991"/>
          <a:ext cx="11294867" cy="5573377"/>
        </p:xfrm>
        <a:graphic>
          <a:graphicData uri="http://schemas.openxmlformats.org/drawingml/2006/table">
            <a:tbl>
              <a:tblPr>
                <a:tableStyleId>{5DA37D80-6434-44D0-A028-1B22A696006F}</a:tableStyleId>
              </a:tblPr>
              <a:tblGrid>
                <a:gridCol w="2383324"/>
                <a:gridCol w="388585"/>
                <a:gridCol w="8522958"/>
              </a:tblGrid>
              <a:tr h="885109">
                <a:tc>
                  <a:txBody>
                    <a:bodyPr/>
                    <a:lstStyle/>
                    <a:p>
                      <a:pPr algn="r"/>
                      <a:r>
                        <a:rPr lang="en-US" sz="2900" b="1" dirty="0" smtClean="0">
                          <a:solidFill>
                            <a:schemeClr val="tx2"/>
                          </a:solidFill>
                          <a:latin typeface="+mj-lt"/>
                        </a:rPr>
                        <a:t>Timeline</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kern="1200" dirty="0">
                        <a:solidFill>
                          <a:schemeClr val="tx2"/>
                        </a:solidFill>
                        <a:latin typeface="+mj-lt"/>
                        <a:ea typeface="+mn-ea"/>
                        <a:cs typeface="+mn-cs"/>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Provide an overall summary of key program projects and milestones.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tx2"/>
                          </a:solidFill>
                          <a:latin typeface="+mj-lt"/>
                        </a:rPr>
                        <a:t>Project Desktop</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Develop</a:t>
                      </a:r>
                      <a:r>
                        <a:rPr lang="en-US" sz="2400" baseline="0" dirty="0" smtClean="0">
                          <a:latin typeface="+mj-lt"/>
                        </a:rPr>
                        <a:t> a project-specific dashboard for reviewing on/offline project status.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dirty="0" err="1" smtClean="0">
                          <a:solidFill>
                            <a:schemeClr val="tx2"/>
                          </a:solidFill>
                          <a:latin typeface="+mj-lt"/>
                        </a:rPr>
                        <a:t>OData</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Review project data in an XML format for consumption in a data</a:t>
                      </a:r>
                      <a:r>
                        <a:rPr lang="en-US" sz="2400" baseline="0" dirty="0" smtClean="0">
                          <a:latin typeface="+mj-lt"/>
                        </a:rPr>
                        <a:t> modeling tool.</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dirty="0" smtClean="0">
                          <a:solidFill>
                            <a:schemeClr val="tx2"/>
                          </a:solidFill>
                          <a:latin typeface="+mj-lt"/>
                        </a:rPr>
                        <a:t>Excel</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Develop</a:t>
                      </a:r>
                      <a:r>
                        <a:rPr lang="en-US" sz="2400" baseline="0" dirty="0" smtClean="0">
                          <a:latin typeface="+mj-lt"/>
                        </a:rPr>
                        <a:t> data models and reports using </a:t>
                      </a:r>
                      <a:r>
                        <a:rPr lang="en-US" sz="2400" baseline="0" dirty="0" err="1" smtClean="0">
                          <a:latin typeface="+mj-lt"/>
                        </a:rPr>
                        <a:t>OData</a:t>
                      </a:r>
                      <a:r>
                        <a:rPr lang="en-US" sz="2400" baseline="0" dirty="0" smtClean="0">
                          <a:latin typeface="+mj-lt"/>
                        </a:rPr>
                        <a:t> feeds.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63690">
                <a:tc>
                  <a:txBody>
                    <a:bodyPr/>
                    <a:lstStyle/>
                    <a:p>
                      <a:pPr algn="r"/>
                      <a:r>
                        <a:rPr lang="en-US" sz="2900" b="1" dirty="0" smtClean="0">
                          <a:solidFill>
                            <a:schemeClr val="bg2"/>
                          </a:solidFill>
                          <a:latin typeface="+mj-lt"/>
                        </a:rPr>
                        <a:t>REST</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Automate Office documents with charts and tables.</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bg2"/>
                          </a:solidFill>
                          <a:latin typeface="+mj-lt"/>
                        </a:rPr>
                        <a:t>SharePoint Apps</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Supplement native reporting with third party offerings</a:t>
                      </a:r>
                      <a:r>
                        <a:rPr lang="en-US" sz="2400" baseline="0" dirty="0" smtClean="0">
                          <a:solidFill>
                            <a:schemeClr val="bg2"/>
                          </a:solidFill>
                          <a:latin typeface="+mj-lt"/>
                        </a:rPr>
                        <a:t>.</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227679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0" y="144463"/>
            <a:ext cx="11889564" cy="917575"/>
          </a:xfrm>
        </p:spPr>
        <p:txBody>
          <a:bodyPr/>
          <a:lstStyle/>
          <a:p>
            <a:r>
              <a:rPr lang="en-US" dirty="0" smtClean="0"/>
              <a:t>Which tool should I use….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566026688"/>
              </p:ext>
            </p:extLst>
          </p:nvPr>
        </p:nvGraphicFramePr>
        <p:xfrm>
          <a:off x="559469" y="1100991"/>
          <a:ext cx="11294867" cy="5573377"/>
        </p:xfrm>
        <a:graphic>
          <a:graphicData uri="http://schemas.openxmlformats.org/drawingml/2006/table">
            <a:tbl>
              <a:tblPr>
                <a:tableStyleId>{5DA37D80-6434-44D0-A028-1B22A696006F}</a:tableStyleId>
              </a:tblPr>
              <a:tblGrid>
                <a:gridCol w="2383324"/>
                <a:gridCol w="388585"/>
                <a:gridCol w="8522958"/>
              </a:tblGrid>
              <a:tr h="885109">
                <a:tc>
                  <a:txBody>
                    <a:bodyPr/>
                    <a:lstStyle/>
                    <a:p>
                      <a:pPr algn="r"/>
                      <a:r>
                        <a:rPr lang="en-US" sz="2900" b="1" dirty="0" smtClean="0">
                          <a:solidFill>
                            <a:schemeClr val="tx2"/>
                          </a:solidFill>
                          <a:latin typeface="+mj-lt"/>
                        </a:rPr>
                        <a:t>Timeline</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kern="1200" dirty="0">
                        <a:solidFill>
                          <a:schemeClr val="tx2"/>
                        </a:solidFill>
                        <a:latin typeface="+mj-lt"/>
                        <a:ea typeface="+mn-ea"/>
                        <a:cs typeface="+mn-cs"/>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Provide an overall summary of key program projects and milestones.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tx2"/>
                          </a:solidFill>
                          <a:latin typeface="+mj-lt"/>
                        </a:rPr>
                        <a:t>Project Desktop</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Develop</a:t>
                      </a:r>
                      <a:r>
                        <a:rPr lang="en-US" sz="2400" baseline="0" dirty="0" smtClean="0">
                          <a:latin typeface="+mj-lt"/>
                        </a:rPr>
                        <a:t> a project-specific dashboard for reviewing on/offline project status.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dirty="0" err="1" smtClean="0">
                          <a:solidFill>
                            <a:schemeClr val="tx2"/>
                          </a:solidFill>
                          <a:latin typeface="+mj-lt"/>
                        </a:rPr>
                        <a:t>OData</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Review project data in an XML format for consumption in a data</a:t>
                      </a:r>
                      <a:r>
                        <a:rPr lang="en-US" sz="2400" baseline="0" dirty="0" smtClean="0">
                          <a:latin typeface="+mj-lt"/>
                        </a:rPr>
                        <a:t> modeling tool.</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dirty="0" smtClean="0">
                          <a:solidFill>
                            <a:schemeClr val="tx2"/>
                          </a:solidFill>
                          <a:latin typeface="+mj-lt"/>
                        </a:rPr>
                        <a:t>Excel</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Develop</a:t>
                      </a:r>
                      <a:r>
                        <a:rPr lang="en-US" sz="2400" baseline="0" dirty="0" smtClean="0">
                          <a:latin typeface="+mj-lt"/>
                        </a:rPr>
                        <a:t> data models and reports using </a:t>
                      </a:r>
                      <a:r>
                        <a:rPr lang="en-US" sz="2400" baseline="0" dirty="0" err="1" smtClean="0">
                          <a:latin typeface="+mj-lt"/>
                        </a:rPr>
                        <a:t>OData</a:t>
                      </a:r>
                      <a:r>
                        <a:rPr lang="en-US" sz="2400" baseline="0" dirty="0" smtClean="0">
                          <a:latin typeface="+mj-lt"/>
                        </a:rPr>
                        <a:t> feeds.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63690">
                <a:tc>
                  <a:txBody>
                    <a:bodyPr/>
                    <a:lstStyle/>
                    <a:p>
                      <a:pPr algn="r"/>
                      <a:r>
                        <a:rPr lang="en-US" sz="2900" b="1" dirty="0" smtClean="0">
                          <a:solidFill>
                            <a:schemeClr val="bg2"/>
                          </a:solidFill>
                          <a:latin typeface="+mj-lt"/>
                        </a:rPr>
                        <a:t>REST</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Automate Office documents with charts and tables.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bg2"/>
                          </a:solidFill>
                          <a:latin typeface="+mj-lt"/>
                        </a:rPr>
                        <a:t>SharePoint Apps</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Supplement native reporting with third party offerings</a:t>
                      </a:r>
                      <a:r>
                        <a:rPr lang="en-US" sz="2400" baseline="0" dirty="0" smtClean="0">
                          <a:solidFill>
                            <a:schemeClr val="bg2"/>
                          </a:solidFill>
                          <a:latin typeface="+mj-lt"/>
                        </a:rPr>
                        <a:t>.</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357017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0" y="144463"/>
            <a:ext cx="11889564" cy="917575"/>
          </a:xfrm>
        </p:spPr>
        <p:txBody>
          <a:bodyPr/>
          <a:lstStyle/>
          <a:p>
            <a:r>
              <a:rPr lang="en-US" dirty="0" smtClean="0"/>
              <a:t>Which tool should I use….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603031241"/>
              </p:ext>
            </p:extLst>
          </p:nvPr>
        </p:nvGraphicFramePr>
        <p:xfrm>
          <a:off x="559469" y="1100991"/>
          <a:ext cx="11294867" cy="5573377"/>
        </p:xfrm>
        <a:graphic>
          <a:graphicData uri="http://schemas.openxmlformats.org/drawingml/2006/table">
            <a:tbl>
              <a:tblPr>
                <a:tableStyleId>{5DA37D80-6434-44D0-A028-1B22A696006F}</a:tableStyleId>
              </a:tblPr>
              <a:tblGrid>
                <a:gridCol w="2383324"/>
                <a:gridCol w="388585"/>
                <a:gridCol w="8522958"/>
              </a:tblGrid>
              <a:tr h="885109">
                <a:tc>
                  <a:txBody>
                    <a:bodyPr/>
                    <a:lstStyle/>
                    <a:p>
                      <a:pPr algn="r"/>
                      <a:r>
                        <a:rPr lang="en-US" sz="2900" b="1" dirty="0" smtClean="0">
                          <a:solidFill>
                            <a:schemeClr val="tx2"/>
                          </a:solidFill>
                          <a:latin typeface="+mj-lt"/>
                        </a:rPr>
                        <a:t>Timeline</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kern="1200" dirty="0">
                        <a:solidFill>
                          <a:schemeClr val="tx2"/>
                        </a:solidFill>
                        <a:latin typeface="+mj-lt"/>
                        <a:ea typeface="+mn-ea"/>
                        <a:cs typeface="+mn-cs"/>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Provide an overall summary of key program projects and milestones.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tx2"/>
                          </a:solidFill>
                          <a:latin typeface="+mj-lt"/>
                        </a:rPr>
                        <a:t>Project Desktop</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Develop</a:t>
                      </a:r>
                      <a:r>
                        <a:rPr lang="en-US" sz="2400" baseline="0" dirty="0" smtClean="0">
                          <a:latin typeface="+mj-lt"/>
                        </a:rPr>
                        <a:t> a project-specific dashboard for reviewing on/offline project status.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dirty="0" err="1" smtClean="0">
                          <a:solidFill>
                            <a:schemeClr val="tx2"/>
                          </a:solidFill>
                          <a:latin typeface="+mj-lt"/>
                        </a:rPr>
                        <a:t>OData</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Review project data in an XML format for consumption in a data</a:t>
                      </a:r>
                      <a:r>
                        <a:rPr lang="en-US" sz="2400" baseline="0" dirty="0" smtClean="0">
                          <a:latin typeface="+mj-lt"/>
                        </a:rPr>
                        <a:t> modeling tool.</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dirty="0" smtClean="0">
                          <a:solidFill>
                            <a:schemeClr val="tx2"/>
                          </a:solidFill>
                          <a:latin typeface="+mj-lt"/>
                        </a:rPr>
                        <a:t>Excel</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Develop</a:t>
                      </a:r>
                      <a:r>
                        <a:rPr lang="en-US" sz="2400" baseline="0" dirty="0" smtClean="0">
                          <a:latin typeface="+mj-lt"/>
                        </a:rPr>
                        <a:t> data models and reports using </a:t>
                      </a:r>
                      <a:r>
                        <a:rPr lang="en-US" sz="2400" baseline="0" dirty="0" err="1" smtClean="0">
                          <a:latin typeface="+mj-lt"/>
                        </a:rPr>
                        <a:t>OData</a:t>
                      </a:r>
                      <a:r>
                        <a:rPr lang="en-US" sz="2400" baseline="0" dirty="0" smtClean="0">
                          <a:latin typeface="+mj-lt"/>
                        </a:rPr>
                        <a:t> feeds.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63690">
                <a:tc>
                  <a:txBody>
                    <a:bodyPr/>
                    <a:lstStyle/>
                    <a:p>
                      <a:pPr algn="r"/>
                      <a:r>
                        <a:rPr lang="en-US" sz="2900" b="1" dirty="0" smtClean="0">
                          <a:solidFill>
                            <a:schemeClr val="tx2"/>
                          </a:solidFill>
                          <a:latin typeface="+mj-lt"/>
                        </a:rPr>
                        <a:t>REST</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Automate Office documents with charts and tables.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bg2"/>
                          </a:solidFill>
                          <a:latin typeface="+mj-lt"/>
                        </a:rPr>
                        <a:t>SharePoint Apps</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solidFill>
                            <a:schemeClr val="bg2"/>
                          </a:solidFill>
                          <a:latin typeface="+mj-lt"/>
                        </a:rPr>
                        <a:t>Supplement native reporting with third party offerings</a:t>
                      </a:r>
                      <a:r>
                        <a:rPr lang="en-US" sz="2400" baseline="0" dirty="0" smtClean="0">
                          <a:solidFill>
                            <a:schemeClr val="bg2"/>
                          </a:solidFill>
                          <a:latin typeface="+mj-lt"/>
                        </a:rPr>
                        <a:t>.</a:t>
                      </a:r>
                      <a:endParaRPr lang="en-US" sz="2400" dirty="0">
                        <a:solidFill>
                          <a:schemeClr val="bg2"/>
                        </a:solidFill>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796236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0" y="144463"/>
            <a:ext cx="11889564" cy="917575"/>
          </a:xfrm>
        </p:spPr>
        <p:txBody>
          <a:bodyPr/>
          <a:lstStyle/>
          <a:p>
            <a:r>
              <a:rPr lang="en-US" dirty="0" smtClean="0"/>
              <a:t>Which tool should I use….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294335129"/>
              </p:ext>
            </p:extLst>
          </p:nvPr>
        </p:nvGraphicFramePr>
        <p:xfrm>
          <a:off x="559469" y="1100991"/>
          <a:ext cx="11294867" cy="5573377"/>
        </p:xfrm>
        <a:graphic>
          <a:graphicData uri="http://schemas.openxmlformats.org/drawingml/2006/table">
            <a:tbl>
              <a:tblPr>
                <a:tableStyleId>{5DA37D80-6434-44D0-A028-1B22A696006F}</a:tableStyleId>
              </a:tblPr>
              <a:tblGrid>
                <a:gridCol w="2383324"/>
                <a:gridCol w="388585"/>
                <a:gridCol w="8522958"/>
              </a:tblGrid>
              <a:tr h="885109">
                <a:tc>
                  <a:txBody>
                    <a:bodyPr/>
                    <a:lstStyle/>
                    <a:p>
                      <a:pPr algn="r"/>
                      <a:r>
                        <a:rPr lang="en-US" sz="2900" b="1" dirty="0" smtClean="0">
                          <a:solidFill>
                            <a:schemeClr val="tx2"/>
                          </a:solidFill>
                          <a:latin typeface="+mj-lt"/>
                        </a:rPr>
                        <a:t>Timeline</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kern="1200" dirty="0">
                        <a:solidFill>
                          <a:schemeClr val="tx2"/>
                        </a:solidFill>
                        <a:latin typeface="+mj-lt"/>
                        <a:ea typeface="+mn-ea"/>
                        <a:cs typeface="+mn-cs"/>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Provide an overall summary of key program projects and milestones.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tx2"/>
                          </a:solidFill>
                          <a:latin typeface="+mj-lt"/>
                        </a:rPr>
                        <a:t>Project Desktop</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Develop</a:t>
                      </a:r>
                      <a:r>
                        <a:rPr lang="en-US" sz="2400" baseline="0" dirty="0" smtClean="0">
                          <a:latin typeface="+mj-lt"/>
                        </a:rPr>
                        <a:t> a project-specific dashboard for reviewing on/offline project status.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dirty="0" err="1" smtClean="0">
                          <a:solidFill>
                            <a:schemeClr val="tx2"/>
                          </a:solidFill>
                          <a:latin typeface="+mj-lt"/>
                        </a:rPr>
                        <a:t>OData</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Review project data in an XML format for consumption in a data</a:t>
                      </a:r>
                      <a:r>
                        <a:rPr lang="en-US" sz="2400" baseline="0" dirty="0" smtClean="0">
                          <a:latin typeface="+mj-lt"/>
                        </a:rPr>
                        <a:t> modeling tool.</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dirty="0" smtClean="0">
                          <a:solidFill>
                            <a:schemeClr val="tx2"/>
                          </a:solidFill>
                          <a:latin typeface="+mj-lt"/>
                        </a:rPr>
                        <a:t>Excel</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Develop</a:t>
                      </a:r>
                      <a:r>
                        <a:rPr lang="en-US" sz="2400" baseline="0" dirty="0" smtClean="0">
                          <a:latin typeface="+mj-lt"/>
                        </a:rPr>
                        <a:t> data models and reports using </a:t>
                      </a:r>
                      <a:r>
                        <a:rPr lang="en-US" sz="2400" baseline="0" dirty="0" err="1" smtClean="0">
                          <a:latin typeface="+mj-lt"/>
                        </a:rPr>
                        <a:t>OData</a:t>
                      </a:r>
                      <a:r>
                        <a:rPr lang="en-US" sz="2400" baseline="0" dirty="0" smtClean="0">
                          <a:latin typeface="+mj-lt"/>
                        </a:rPr>
                        <a:t> feeds.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63690">
                <a:tc>
                  <a:txBody>
                    <a:bodyPr/>
                    <a:lstStyle/>
                    <a:p>
                      <a:pPr algn="r"/>
                      <a:r>
                        <a:rPr lang="en-US" sz="2900" b="1" dirty="0" smtClean="0">
                          <a:solidFill>
                            <a:schemeClr val="tx2"/>
                          </a:solidFill>
                          <a:latin typeface="+mj-lt"/>
                        </a:rPr>
                        <a:t>REST</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Automate Office documents with charts and tables.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bg2"/>
                          </a:solidFill>
                          <a:latin typeface="+mj-lt"/>
                        </a:rPr>
                        <a:t>SharePoint Apps</a:t>
                      </a:r>
                      <a:endParaRPr lang="en-US" sz="2900" b="1" dirty="0">
                        <a:solidFill>
                          <a:schemeClr val="bg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Supplement native reporting with third party offerings</a:t>
                      </a:r>
                      <a:r>
                        <a:rPr lang="en-US" sz="2400" baseline="0" dirty="0" smtClean="0">
                          <a:latin typeface="+mj-lt"/>
                        </a:rPr>
                        <a:t>.</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926839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0" y="144463"/>
            <a:ext cx="11889564" cy="917575"/>
          </a:xfrm>
        </p:spPr>
        <p:txBody>
          <a:bodyPr/>
          <a:lstStyle/>
          <a:p>
            <a:r>
              <a:rPr lang="en-US" dirty="0" smtClean="0"/>
              <a:t>Which tool should I use….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372073447"/>
              </p:ext>
            </p:extLst>
          </p:nvPr>
        </p:nvGraphicFramePr>
        <p:xfrm>
          <a:off x="559469" y="1100991"/>
          <a:ext cx="11294867" cy="5573377"/>
        </p:xfrm>
        <a:graphic>
          <a:graphicData uri="http://schemas.openxmlformats.org/drawingml/2006/table">
            <a:tbl>
              <a:tblPr>
                <a:tableStyleId>{5DA37D80-6434-44D0-A028-1B22A696006F}</a:tableStyleId>
              </a:tblPr>
              <a:tblGrid>
                <a:gridCol w="2383324"/>
                <a:gridCol w="388585"/>
                <a:gridCol w="8522958"/>
              </a:tblGrid>
              <a:tr h="885109">
                <a:tc>
                  <a:txBody>
                    <a:bodyPr/>
                    <a:lstStyle/>
                    <a:p>
                      <a:pPr algn="r"/>
                      <a:r>
                        <a:rPr lang="en-US" sz="2900" b="1" dirty="0" smtClean="0">
                          <a:solidFill>
                            <a:schemeClr val="tx2"/>
                          </a:solidFill>
                          <a:latin typeface="+mj-lt"/>
                        </a:rPr>
                        <a:t>Timeline</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kern="1200" dirty="0">
                        <a:solidFill>
                          <a:schemeClr val="tx2"/>
                        </a:solidFill>
                        <a:latin typeface="+mj-lt"/>
                        <a:ea typeface="+mn-ea"/>
                        <a:cs typeface="+mn-cs"/>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Provide an overall summary of key program projects and milestones.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tx2"/>
                          </a:solidFill>
                          <a:latin typeface="+mj-lt"/>
                        </a:rPr>
                        <a:t>Project Desktop</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Develop</a:t>
                      </a:r>
                      <a:r>
                        <a:rPr lang="en-US" sz="2400" baseline="0" dirty="0" smtClean="0">
                          <a:latin typeface="+mj-lt"/>
                        </a:rPr>
                        <a:t> a project-specific dashboard for reviewing on/offline project status.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dirty="0" err="1" smtClean="0">
                          <a:solidFill>
                            <a:schemeClr val="tx2"/>
                          </a:solidFill>
                          <a:latin typeface="+mj-lt"/>
                        </a:rPr>
                        <a:t>OData</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Review project data in an XML format for consumption in a data</a:t>
                      </a:r>
                      <a:r>
                        <a:rPr lang="en-US" sz="2400" baseline="0" dirty="0" smtClean="0">
                          <a:latin typeface="+mj-lt"/>
                        </a:rPr>
                        <a:t> modeling tool.</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885109">
                <a:tc>
                  <a:txBody>
                    <a:bodyPr/>
                    <a:lstStyle/>
                    <a:p>
                      <a:pPr algn="r"/>
                      <a:r>
                        <a:rPr lang="en-US" sz="2900" b="1" dirty="0" smtClean="0">
                          <a:solidFill>
                            <a:schemeClr val="tx2"/>
                          </a:solidFill>
                          <a:latin typeface="+mj-lt"/>
                        </a:rPr>
                        <a:t>Excel</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Develop</a:t>
                      </a:r>
                      <a:r>
                        <a:rPr lang="en-US" sz="2400" baseline="0" dirty="0" smtClean="0">
                          <a:latin typeface="+mj-lt"/>
                        </a:rPr>
                        <a:t> reports with data models using </a:t>
                      </a:r>
                      <a:r>
                        <a:rPr lang="en-US" sz="2400" baseline="0" dirty="0" err="1" smtClean="0">
                          <a:latin typeface="+mj-lt"/>
                        </a:rPr>
                        <a:t>OData</a:t>
                      </a:r>
                      <a:r>
                        <a:rPr lang="en-US" sz="2400" baseline="0" dirty="0" smtClean="0">
                          <a:latin typeface="+mj-lt"/>
                        </a:rPr>
                        <a:t> feeds.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63690">
                <a:tc>
                  <a:txBody>
                    <a:bodyPr/>
                    <a:lstStyle/>
                    <a:p>
                      <a:pPr algn="r"/>
                      <a:r>
                        <a:rPr lang="en-US" sz="2900" b="1" dirty="0" smtClean="0">
                          <a:solidFill>
                            <a:schemeClr val="tx2"/>
                          </a:solidFill>
                          <a:latin typeface="+mj-lt"/>
                        </a:rPr>
                        <a:t>REST</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Automate Office documents with charts and tables.</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977180">
                <a:tc>
                  <a:txBody>
                    <a:bodyPr/>
                    <a:lstStyle/>
                    <a:p>
                      <a:pPr algn="r"/>
                      <a:r>
                        <a:rPr lang="en-US" sz="2900" b="1" dirty="0" smtClean="0">
                          <a:solidFill>
                            <a:schemeClr val="tx2"/>
                          </a:solidFill>
                          <a:latin typeface="+mj-lt"/>
                        </a:rPr>
                        <a:t>SharePoint Apps</a:t>
                      </a:r>
                      <a:endParaRPr lang="en-US" sz="2900" b="1" dirty="0">
                        <a:solidFill>
                          <a:schemeClr val="tx2"/>
                        </a:solidFill>
                        <a:latin typeface="+mj-lt"/>
                      </a:endParaRPr>
                    </a:p>
                  </a:txBody>
                  <a:tcPr marL="93260" marR="93260" marT="46630" marB="46630" anchor="ctr">
                    <a:lnL w="12700" cap="flat" cmpd="sng" algn="ctr">
                      <a:solidFill>
                        <a:schemeClr val="tx2"/>
                      </a:solid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r"/>
                      <a:endParaRPr lang="en-US" sz="2900" b="1" dirty="0">
                        <a:solidFill>
                          <a:schemeClr val="tx2"/>
                        </a:solidFill>
                        <a:latin typeface="+mj-lt"/>
                      </a:endParaRPr>
                    </a:p>
                  </a:txBody>
                  <a:tcPr marL="93260" marR="93260" marT="46630" marB="4663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mj-lt"/>
                        </a:rPr>
                        <a:t>Supplement native reporting with third party offerings</a:t>
                      </a:r>
                      <a:r>
                        <a:rPr lang="en-US" sz="2400" baseline="0" dirty="0" smtClean="0">
                          <a:latin typeface="+mj-lt"/>
                        </a:rPr>
                        <a:t>.</a:t>
                      </a:r>
                      <a:endParaRPr lang="en-US" sz="2400" dirty="0">
                        <a:latin typeface="+mj-lt"/>
                      </a:endParaRPr>
                    </a:p>
                  </a:txBody>
                  <a:tcPr marL="93260" marR="93260" marT="46630" marB="46630" anchor="ctr">
                    <a:lnL w="12700" cmpd="sng">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57959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601663"/>
            <a:ext cx="11887200" cy="6019799"/>
          </a:xfrm>
        </p:spPr>
        <p:txBody>
          <a:bodyPr>
            <a:normAutofit fontScale="77500" lnSpcReduction="20000"/>
          </a:bodyPr>
          <a:lstStyle/>
          <a:p>
            <a:pPr>
              <a:lnSpc>
                <a:spcPct val="120000"/>
              </a:lnSpc>
            </a:pPr>
            <a:r>
              <a:rPr lang="en-US" sz="6700" dirty="0">
                <a:solidFill>
                  <a:schemeClr val="accent1"/>
                </a:solidFill>
              </a:rPr>
              <a:t>Timelines</a:t>
            </a:r>
            <a:r>
              <a:rPr lang="en-US" sz="6700" dirty="0">
                <a:solidFill>
                  <a:schemeClr val="bg2"/>
                </a:solidFill>
              </a:rPr>
              <a:t>, Visio, Visio Services, </a:t>
            </a:r>
            <a:r>
              <a:rPr lang="en-US" sz="6700" dirty="0">
                <a:solidFill>
                  <a:schemeClr val="accent1"/>
                </a:solidFill>
              </a:rPr>
              <a:t>Excel</a:t>
            </a:r>
            <a:r>
              <a:rPr lang="en-US" sz="6700" dirty="0">
                <a:solidFill>
                  <a:schemeClr val="bg2"/>
                </a:solidFill>
              </a:rPr>
              <a:t>,</a:t>
            </a:r>
            <a:r>
              <a:rPr lang="en-US" sz="6700" dirty="0">
                <a:solidFill>
                  <a:schemeClr val="tx1"/>
                </a:solidFill>
              </a:rPr>
              <a:t> </a:t>
            </a:r>
          </a:p>
          <a:p>
            <a:pPr>
              <a:lnSpc>
                <a:spcPct val="120000"/>
              </a:lnSpc>
            </a:pPr>
            <a:r>
              <a:rPr lang="en-US" sz="6700" dirty="0">
                <a:solidFill>
                  <a:schemeClr val="accent1"/>
                </a:solidFill>
              </a:rPr>
              <a:t>Excel</a:t>
            </a:r>
            <a:r>
              <a:rPr lang="en-US" sz="6700" dirty="0">
                <a:solidFill>
                  <a:schemeClr val="tx1"/>
                </a:solidFill>
              </a:rPr>
              <a:t> </a:t>
            </a:r>
            <a:r>
              <a:rPr lang="en-US" sz="6700" dirty="0">
                <a:solidFill>
                  <a:schemeClr val="accent1"/>
                </a:solidFill>
              </a:rPr>
              <a:t>Services</a:t>
            </a:r>
            <a:r>
              <a:rPr lang="en-US" sz="6700" dirty="0">
                <a:solidFill>
                  <a:schemeClr val="bg2"/>
                </a:solidFill>
              </a:rPr>
              <a:t>,</a:t>
            </a:r>
            <a:r>
              <a:rPr lang="en-US" sz="6700" dirty="0">
                <a:solidFill>
                  <a:schemeClr val="tx1"/>
                </a:solidFill>
              </a:rPr>
              <a:t> </a:t>
            </a:r>
            <a:r>
              <a:rPr lang="en-US" sz="6700" dirty="0">
                <a:solidFill>
                  <a:schemeClr val="accent1"/>
                </a:solidFill>
              </a:rPr>
              <a:t>Project</a:t>
            </a:r>
            <a:r>
              <a:rPr lang="en-US" sz="6700" dirty="0">
                <a:solidFill>
                  <a:schemeClr val="tx1"/>
                </a:solidFill>
              </a:rPr>
              <a:t> </a:t>
            </a:r>
            <a:r>
              <a:rPr lang="en-US" sz="6700" dirty="0">
                <a:solidFill>
                  <a:schemeClr val="accent1"/>
                </a:solidFill>
              </a:rPr>
              <a:t>Desktop</a:t>
            </a:r>
            <a:r>
              <a:rPr lang="en-US" sz="6700" dirty="0">
                <a:solidFill>
                  <a:schemeClr val="bg2"/>
                </a:solidFill>
              </a:rPr>
              <a:t>,</a:t>
            </a:r>
            <a:r>
              <a:rPr lang="en-US" sz="6700" dirty="0">
                <a:solidFill>
                  <a:schemeClr val="tx1"/>
                </a:solidFill>
              </a:rPr>
              <a:t> </a:t>
            </a:r>
          </a:p>
          <a:p>
            <a:pPr>
              <a:lnSpc>
                <a:spcPct val="120000"/>
              </a:lnSpc>
            </a:pPr>
            <a:r>
              <a:rPr lang="en-US" sz="6700" dirty="0" err="1">
                <a:solidFill>
                  <a:schemeClr val="accent1"/>
                </a:solidFill>
              </a:rPr>
              <a:t>OData</a:t>
            </a:r>
            <a:r>
              <a:rPr lang="en-US" sz="6700" dirty="0">
                <a:solidFill>
                  <a:schemeClr val="bg2"/>
                </a:solidFill>
              </a:rPr>
              <a:t>, PerformancePoint, </a:t>
            </a:r>
          </a:p>
          <a:p>
            <a:pPr>
              <a:lnSpc>
                <a:spcPct val="120000"/>
              </a:lnSpc>
            </a:pPr>
            <a:r>
              <a:rPr lang="en-US" sz="6700" dirty="0">
                <a:solidFill>
                  <a:schemeClr val="bg2"/>
                </a:solidFill>
              </a:rPr>
              <a:t>Business Connectivity Services, </a:t>
            </a:r>
          </a:p>
          <a:p>
            <a:pPr>
              <a:lnSpc>
                <a:spcPct val="120000"/>
              </a:lnSpc>
            </a:pPr>
            <a:r>
              <a:rPr lang="en-US" sz="6700" dirty="0">
                <a:solidFill>
                  <a:schemeClr val="bg2"/>
                </a:solidFill>
              </a:rPr>
              <a:t>Power View,</a:t>
            </a:r>
            <a:r>
              <a:rPr lang="en-US" sz="6700" dirty="0">
                <a:solidFill>
                  <a:schemeClr val="tx1"/>
                </a:solidFill>
              </a:rPr>
              <a:t> </a:t>
            </a:r>
            <a:r>
              <a:rPr lang="en-US" sz="6700" dirty="0">
                <a:solidFill>
                  <a:schemeClr val="accent1"/>
                </a:solidFill>
              </a:rPr>
              <a:t>REST</a:t>
            </a:r>
            <a:r>
              <a:rPr lang="en-US" sz="6700" dirty="0">
                <a:solidFill>
                  <a:schemeClr val="bg2"/>
                </a:solidFill>
              </a:rPr>
              <a:t>, SSRS, </a:t>
            </a:r>
            <a:r>
              <a:rPr lang="en-US" sz="6700" dirty="0">
                <a:solidFill>
                  <a:schemeClr val="accent1"/>
                </a:solidFill>
              </a:rPr>
              <a:t>SharePoint</a:t>
            </a:r>
            <a:r>
              <a:rPr lang="en-US" sz="6700" dirty="0">
                <a:solidFill>
                  <a:schemeClr val="tx1"/>
                </a:solidFill>
              </a:rPr>
              <a:t> </a:t>
            </a:r>
            <a:r>
              <a:rPr lang="en-US" sz="6700" dirty="0">
                <a:solidFill>
                  <a:schemeClr val="accent1"/>
                </a:solidFill>
              </a:rPr>
              <a:t>Apps</a:t>
            </a:r>
            <a:r>
              <a:rPr lang="en-US" sz="6700" dirty="0">
                <a:solidFill>
                  <a:schemeClr val="bg2"/>
                </a:solidFill>
              </a:rPr>
              <a:t>,</a:t>
            </a:r>
            <a:r>
              <a:rPr lang="en-US" sz="6700" dirty="0">
                <a:solidFill>
                  <a:schemeClr val="tx1"/>
                </a:solidFill>
              </a:rPr>
              <a:t> </a:t>
            </a:r>
          </a:p>
          <a:p>
            <a:pPr>
              <a:lnSpc>
                <a:spcPct val="120000"/>
              </a:lnSpc>
            </a:pPr>
            <a:r>
              <a:rPr lang="en-US" sz="6700" dirty="0">
                <a:solidFill>
                  <a:schemeClr val="bg2"/>
                </a:solidFill>
              </a:rPr>
              <a:t>Third</a:t>
            </a:r>
            <a:r>
              <a:rPr lang="en-US" sz="6700" dirty="0">
                <a:solidFill>
                  <a:schemeClr val="tx1"/>
                </a:solidFill>
              </a:rPr>
              <a:t> </a:t>
            </a:r>
            <a:r>
              <a:rPr lang="en-US" sz="6700" dirty="0">
                <a:solidFill>
                  <a:schemeClr val="bg2"/>
                </a:solidFill>
              </a:rPr>
              <a:t>Party</a:t>
            </a:r>
            <a:r>
              <a:rPr lang="en-US" sz="6700" dirty="0">
                <a:solidFill>
                  <a:schemeClr val="tx1"/>
                </a:solidFill>
              </a:rPr>
              <a:t> </a:t>
            </a:r>
            <a:r>
              <a:rPr lang="en-US" sz="6700" dirty="0">
                <a:solidFill>
                  <a:schemeClr val="bg2"/>
                </a:solidFill>
              </a:rPr>
              <a:t>Reporting</a:t>
            </a:r>
            <a:r>
              <a:rPr lang="en-US" sz="6700" dirty="0">
                <a:solidFill>
                  <a:schemeClr val="tx1"/>
                </a:solidFill>
              </a:rPr>
              <a:t> </a:t>
            </a:r>
            <a:r>
              <a:rPr lang="en-US" sz="6700" dirty="0">
                <a:solidFill>
                  <a:schemeClr val="bg2"/>
                </a:solidFill>
              </a:rPr>
              <a:t>Tools</a:t>
            </a:r>
          </a:p>
          <a:p>
            <a:endParaRPr lang="en-US" sz="4400" dirty="0"/>
          </a:p>
        </p:txBody>
      </p:sp>
    </p:spTree>
    <p:extLst>
      <p:ext uri="{BB962C8B-B14F-4D97-AF65-F5344CB8AC3E}">
        <p14:creationId xmlns:p14="http://schemas.microsoft.com/office/powerpoint/2010/main" val="470415383"/>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437" y="677863"/>
            <a:ext cx="11889564" cy="917575"/>
          </a:xfrm>
        </p:spPr>
        <p:txBody>
          <a:bodyPr/>
          <a:lstStyle/>
          <a:p>
            <a:r>
              <a:rPr lang="en-US" dirty="0" smtClean="0"/>
              <a:t>Instructions and screenshots for all demos will be posted to our blogs:</a:t>
            </a:r>
            <a:br>
              <a:rPr lang="en-US" dirty="0" smtClean="0"/>
            </a:br>
            <a:r>
              <a:rPr lang="en-US" dirty="0"/>
              <a:t/>
            </a:r>
            <a:br>
              <a:rPr lang="en-US" dirty="0"/>
            </a:br>
            <a:r>
              <a:rPr lang="en-US" dirty="0">
                <a:hlinkClick r:id="rId2"/>
              </a:rPr>
              <a:t>http://blogs.office.com/b/project</a:t>
            </a:r>
            <a:r>
              <a:rPr lang="en-US" dirty="0" smtClean="0">
                <a:hlinkClick r:id="rId2"/>
              </a:rPr>
              <a:t>/</a:t>
            </a:r>
            <a:r>
              <a:rPr lang="en-US" dirty="0" smtClean="0"/>
              <a:t> </a:t>
            </a:r>
            <a:br>
              <a:rPr lang="en-US" dirty="0" smtClean="0"/>
            </a:br>
            <a:r>
              <a:rPr lang="en-US" dirty="0" smtClean="0">
                <a:hlinkClick r:id="rId3"/>
              </a:rPr>
              <a:t>http://azlav.umtblog.com</a:t>
            </a:r>
            <a:r>
              <a:rPr lang="en-US" dirty="0" smtClean="0"/>
              <a:t> </a:t>
            </a:r>
            <a:endParaRPr lang="en-US" dirty="0"/>
          </a:p>
        </p:txBody>
      </p:sp>
    </p:spTree>
    <p:extLst>
      <p:ext uri="{BB962C8B-B14F-4D97-AF65-F5344CB8AC3E}">
        <p14:creationId xmlns:p14="http://schemas.microsoft.com/office/powerpoint/2010/main" val="3084988864"/>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49"/>
            <a:ext cx="11887200" cy="5065984"/>
          </a:xfrm>
        </p:spPr>
        <p:txBody>
          <a:bodyPr/>
          <a:lstStyle/>
          <a:p>
            <a:pPr marL="0" lvl="1" indent="0">
              <a:buNone/>
            </a:pPr>
            <a:r>
              <a:rPr lang="en-US" sz="2000" spc="-70" dirty="0">
                <a:gradFill>
                  <a:gsLst>
                    <a:gs pos="100000">
                      <a:schemeClr val="tx2"/>
                    </a:gs>
                    <a:gs pos="0">
                      <a:schemeClr val="tx2"/>
                    </a:gs>
                  </a:gsLst>
                  <a:lin ang="5400000" scaled="0"/>
                </a:gradFill>
              </a:rPr>
              <a:t>SPC079 | </a:t>
            </a:r>
            <a:r>
              <a:rPr lang="en-US" sz="2000" spc="-70" dirty="0">
                <a:solidFill>
                  <a:schemeClr val="accent2"/>
                </a:solidFill>
              </a:rPr>
              <a:t>Delivering Winning Projects in SharePoint With Microsoft Project</a:t>
            </a:r>
            <a:r>
              <a:rPr lang="en-US" sz="2000" spc="-70" dirty="0">
                <a:gradFill>
                  <a:gsLst>
                    <a:gs pos="100000">
                      <a:schemeClr val="tx2"/>
                    </a:gs>
                    <a:gs pos="0">
                      <a:schemeClr val="tx2"/>
                    </a:gs>
                  </a:gsLst>
                  <a:lin ang="5400000" scaled="0"/>
                </a:gradFill>
              </a:rPr>
              <a:t> | </a:t>
            </a:r>
            <a:r>
              <a:rPr lang="en-US" sz="2000" spc="-70" dirty="0">
                <a:solidFill>
                  <a:schemeClr val="accent1"/>
                </a:solidFill>
              </a:rPr>
              <a:t>Mon @11:00am</a:t>
            </a:r>
          </a:p>
          <a:p>
            <a:pPr marL="0" lvl="1" indent="0">
              <a:buNone/>
            </a:pPr>
            <a:r>
              <a:rPr lang="en-US" sz="2000" spc="-70" dirty="0">
                <a:gradFill>
                  <a:gsLst>
                    <a:gs pos="100000">
                      <a:schemeClr val="tx2"/>
                    </a:gs>
                    <a:gs pos="0">
                      <a:schemeClr val="tx2"/>
                    </a:gs>
                  </a:gsLst>
                  <a:lin ang="5400000" scaled="0"/>
                </a:gradFill>
              </a:rPr>
              <a:t>SPC131 | </a:t>
            </a:r>
            <a:r>
              <a:rPr lang="en-US" sz="2000" spc="-70" dirty="0">
                <a:solidFill>
                  <a:schemeClr val="accent2"/>
                </a:solidFill>
              </a:rPr>
              <a:t>Introducing Project Online, a New Office 365 Service </a:t>
            </a:r>
            <a:r>
              <a:rPr lang="en-US" sz="2000" spc="-70" dirty="0">
                <a:gradFill>
                  <a:gsLst>
                    <a:gs pos="100000">
                      <a:schemeClr val="tx2"/>
                    </a:gs>
                    <a:gs pos="0">
                      <a:schemeClr val="tx2"/>
                    </a:gs>
                  </a:gsLst>
                  <a:lin ang="5400000" scaled="0"/>
                </a:gradFill>
              </a:rPr>
              <a:t>| </a:t>
            </a:r>
            <a:r>
              <a:rPr lang="en-US" sz="2000" spc="-70" dirty="0">
                <a:solidFill>
                  <a:schemeClr val="accent1"/>
                </a:solidFill>
              </a:rPr>
              <a:t>Mon @2:00pm</a:t>
            </a:r>
          </a:p>
          <a:p>
            <a:pPr marL="0" lvl="1" indent="0">
              <a:buNone/>
            </a:pPr>
            <a:r>
              <a:rPr lang="en-US" sz="2000" spc="-70" dirty="0">
                <a:gradFill>
                  <a:gsLst>
                    <a:gs pos="100000">
                      <a:schemeClr val="tx2"/>
                    </a:gs>
                    <a:gs pos="0">
                      <a:schemeClr val="tx2"/>
                    </a:gs>
                  </a:gsLst>
                  <a:lin ang="5400000" scaled="0"/>
                </a:gradFill>
              </a:rPr>
              <a:t>SPC179 | </a:t>
            </a:r>
            <a:r>
              <a:rPr lang="en-US" sz="2000" spc="-70" dirty="0">
                <a:solidFill>
                  <a:schemeClr val="accent2"/>
                </a:solidFill>
              </a:rPr>
              <a:t>Overview of Project Portfolio Management Using Project Online &amp; Project Server </a:t>
            </a:r>
            <a:r>
              <a:rPr lang="en-US" sz="2000" spc="-70" dirty="0">
                <a:gradFill>
                  <a:gsLst>
                    <a:gs pos="100000">
                      <a:schemeClr val="tx2"/>
                    </a:gs>
                    <a:gs pos="0">
                      <a:schemeClr val="tx2"/>
                    </a:gs>
                  </a:gsLst>
                  <a:lin ang="5400000" scaled="0"/>
                </a:gradFill>
              </a:rPr>
              <a:t>| </a:t>
            </a:r>
            <a:r>
              <a:rPr lang="en-US" sz="2000" spc="-70" dirty="0">
                <a:solidFill>
                  <a:schemeClr val="accent1"/>
                </a:solidFill>
              </a:rPr>
              <a:t>Mon @3:45pm</a:t>
            </a:r>
          </a:p>
          <a:p>
            <a:pPr marL="0" lvl="1" indent="0">
              <a:buNone/>
            </a:pPr>
            <a:r>
              <a:rPr lang="en-US" sz="2000" spc="-70" dirty="0">
                <a:gradFill>
                  <a:gsLst>
                    <a:gs pos="100000">
                      <a:schemeClr val="tx2"/>
                    </a:gs>
                    <a:gs pos="0">
                      <a:schemeClr val="tx2"/>
                    </a:gs>
                  </a:gsLst>
                  <a:lin ang="5400000" scaled="0"/>
                </a:gradFill>
              </a:rPr>
              <a:t>SPC254 | </a:t>
            </a:r>
            <a:r>
              <a:rPr lang="en-US" sz="2000" spc="-70" dirty="0">
                <a:solidFill>
                  <a:schemeClr val="accent2"/>
                </a:solidFill>
              </a:rPr>
              <a:t>What's New for Developers in Project 2013 </a:t>
            </a:r>
            <a:r>
              <a:rPr lang="en-US" sz="2000" spc="-70" dirty="0">
                <a:gradFill>
                  <a:gsLst>
                    <a:gs pos="100000">
                      <a:schemeClr val="tx2"/>
                    </a:gs>
                    <a:gs pos="0">
                      <a:schemeClr val="tx2"/>
                    </a:gs>
                  </a:gsLst>
                  <a:lin ang="5400000" scaled="0"/>
                </a:gradFill>
              </a:rPr>
              <a:t>| </a:t>
            </a:r>
            <a:r>
              <a:rPr lang="en-US" sz="2000" spc="-70" dirty="0">
                <a:solidFill>
                  <a:schemeClr val="accent1"/>
                </a:solidFill>
              </a:rPr>
              <a:t>Tues @9:00am</a:t>
            </a:r>
          </a:p>
          <a:p>
            <a:pPr marL="0" lvl="1" indent="0">
              <a:buNone/>
            </a:pPr>
            <a:r>
              <a:rPr lang="en-US" sz="2000" spc="-70" dirty="0">
                <a:gradFill>
                  <a:gsLst>
                    <a:gs pos="100000">
                      <a:schemeClr val="tx2"/>
                    </a:gs>
                    <a:gs pos="0">
                      <a:schemeClr val="tx2"/>
                    </a:gs>
                  </a:gsLst>
                  <a:lin ang="5400000" scaled="0"/>
                </a:gradFill>
              </a:rPr>
              <a:t>SPC249 | </a:t>
            </a:r>
            <a:r>
              <a:rPr lang="en-US" sz="2000" spc="-70" dirty="0">
                <a:solidFill>
                  <a:schemeClr val="accent2"/>
                </a:solidFill>
              </a:rPr>
              <a:t>What's New for IT Professionals in Project Server 2013 </a:t>
            </a:r>
            <a:r>
              <a:rPr lang="en-US" sz="2000" spc="-70" dirty="0">
                <a:gradFill>
                  <a:gsLst>
                    <a:gs pos="100000">
                      <a:schemeClr val="tx2"/>
                    </a:gs>
                    <a:gs pos="0">
                      <a:schemeClr val="tx2"/>
                    </a:gs>
                  </a:gsLst>
                  <a:lin ang="5400000" scaled="0"/>
                </a:gradFill>
              </a:rPr>
              <a:t>| </a:t>
            </a:r>
            <a:r>
              <a:rPr lang="en-US" sz="2000" spc="-70" dirty="0">
                <a:solidFill>
                  <a:schemeClr val="accent1"/>
                </a:solidFill>
              </a:rPr>
              <a:t>Tues @10:30am</a:t>
            </a:r>
          </a:p>
          <a:p>
            <a:pPr marL="0" lvl="1" indent="0">
              <a:buNone/>
            </a:pPr>
            <a:r>
              <a:rPr lang="en-US" sz="2000" spc="-70" dirty="0">
                <a:gradFill>
                  <a:gsLst>
                    <a:gs pos="100000">
                      <a:schemeClr val="tx2"/>
                    </a:gs>
                    <a:gs pos="0">
                      <a:schemeClr val="tx2"/>
                    </a:gs>
                  </a:gsLst>
                  <a:lin ang="5400000" scaled="0"/>
                </a:gradFill>
              </a:rPr>
              <a:t>SPC098 | </a:t>
            </a:r>
            <a:r>
              <a:rPr lang="en-US" sz="2000" spc="-70" dirty="0">
                <a:solidFill>
                  <a:schemeClr val="accent2"/>
                </a:solidFill>
              </a:rPr>
              <a:t>Fast Track Your Project Management Office (PMO) with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Tues @3:15pm</a:t>
            </a:r>
          </a:p>
          <a:p>
            <a:pPr marL="0" lvl="1" indent="0">
              <a:buNone/>
            </a:pPr>
            <a:r>
              <a:rPr lang="en-US" sz="2000" spc="-70" dirty="0">
                <a:gradFill>
                  <a:gsLst>
                    <a:gs pos="100000">
                      <a:schemeClr val="tx2"/>
                    </a:gs>
                    <a:gs pos="0">
                      <a:schemeClr val="tx2"/>
                    </a:gs>
                  </a:gsLst>
                  <a:lin ang="5400000" scaled="0"/>
                </a:gradFill>
              </a:rPr>
              <a:t>SPC038 | </a:t>
            </a:r>
            <a:r>
              <a:rPr lang="en-US" sz="2000" spc="-70" dirty="0">
                <a:solidFill>
                  <a:schemeClr val="accent2"/>
                </a:solidFill>
              </a:rPr>
              <a:t>Choosing the Right Project Management Solution for Today and the Future </a:t>
            </a:r>
            <a:r>
              <a:rPr lang="en-US" sz="2000" spc="-70" dirty="0">
                <a:gradFill>
                  <a:gsLst>
                    <a:gs pos="100000">
                      <a:schemeClr val="tx2"/>
                    </a:gs>
                    <a:gs pos="0">
                      <a:schemeClr val="tx2"/>
                    </a:gs>
                  </a:gsLst>
                  <a:lin ang="5400000" scaled="0"/>
                </a:gradFill>
              </a:rPr>
              <a:t>| </a:t>
            </a:r>
            <a:r>
              <a:rPr lang="en-US" sz="2000" spc="-70" dirty="0">
                <a:solidFill>
                  <a:schemeClr val="accent1"/>
                </a:solidFill>
              </a:rPr>
              <a:t>Wed @9:00am</a:t>
            </a:r>
          </a:p>
          <a:p>
            <a:pPr marL="0" lvl="1" indent="0">
              <a:buNone/>
            </a:pPr>
            <a:r>
              <a:rPr lang="en-US" sz="2000" spc="-70" dirty="0">
                <a:gradFill>
                  <a:gsLst>
                    <a:gs pos="100000">
                      <a:schemeClr val="tx2"/>
                    </a:gs>
                    <a:gs pos="0">
                      <a:schemeClr val="tx2"/>
                    </a:gs>
                  </a:gsLst>
                  <a:lin ang="5400000" scaled="0"/>
                </a:gradFill>
              </a:rPr>
              <a:t>SPC168 | </a:t>
            </a:r>
            <a:r>
              <a:rPr lang="en-US" sz="2000" spc="-70" dirty="0">
                <a:solidFill>
                  <a:schemeClr val="accent2"/>
                </a:solidFill>
              </a:rPr>
              <a:t>Overview of Building Apps for Project &amp;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Wed @10:30am</a:t>
            </a:r>
          </a:p>
          <a:p>
            <a:pPr marL="0" lvl="1" indent="0">
              <a:buNone/>
            </a:pPr>
            <a:r>
              <a:rPr lang="en-US" sz="2000" spc="-70" dirty="0">
                <a:gradFill>
                  <a:gsLst>
                    <a:gs pos="100000">
                      <a:schemeClr val="tx2"/>
                    </a:gs>
                    <a:gs pos="0">
                      <a:schemeClr val="tx2"/>
                    </a:gs>
                  </a:gsLst>
                  <a:lin ang="5400000" scaled="0"/>
                </a:gradFill>
              </a:rPr>
              <a:t>SPC171 | </a:t>
            </a:r>
            <a:r>
              <a:rPr lang="en-US" sz="2000" spc="-70" dirty="0">
                <a:solidFill>
                  <a:schemeClr val="accent2"/>
                </a:solidFill>
              </a:rPr>
              <a:t>Overview of Business Intelligence and Reporting using Project Online/Project Server </a:t>
            </a:r>
            <a:r>
              <a:rPr lang="en-US" sz="2000" spc="-70" dirty="0">
                <a:gradFill>
                  <a:gsLst>
                    <a:gs pos="100000">
                      <a:schemeClr val="tx2"/>
                    </a:gs>
                    <a:gs pos="0">
                      <a:schemeClr val="tx2"/>
                    </a:gs>
                  </a:gsLst>
                  <a:lin ang="5400000" scaled="0"/>
                </a:gradFill>
              </a:rPr>
              <a:t>| </a:t>
            </a:r>
            <a:r>
              <a:rPr lang="en-US" sz="2000" spc="-70" dirty="0">
                <a:solidFill>
                  <a:schemeClr val="accent1"/>
                </a:solidFill>
              </a:rPr>
              <a:t>Wed @10:30am</a:t>
            </a:r>
          </a:p>
          <a:p>
            <a:pPr marL="0" lvl="1" indent="0">
              <a:buNone/>
            </a:pPr>
            <a:r>
              <a:rPr lang="en-US" sz="2000" spc="-70" dirty="0">
                <a:gradFill>
                  <a:gsLst>
                    <a:gs pos="100000">
                      <a:schemeClr val="tx2"/>
                    </a:gs>
                    <a:gs pos="0">
                      <a:schemeClr val="tx2"/>
                    </a:gs>
                  </a:gsLst>
                  <a:lin ang="5400000" scaled="0"/>
                </a:gradFill>
              </a:rPr>
              <a:t>SPC052 | </a:t>
            </a:r>
            <a:r>
              <a:rPr lang="en-US" sz="2000" spc="-70" dirty="0">
                <a:solidFill>
                  <a:schemeClr val="accent2"/>
                </a:solidFill>
              </a:rPr>
              <a:t>Customer Showcase: Upgrading Revlon to SharePoint and Project Server </a:t>
            </a:r>
            <a:r>
              <a:rPr lang="en-US" sz="2000" spc="-70" dirty="0">
                <a:gradFill>
                  <a:gsLst>
                    <a:gs pos="100000">
                      <a:schemeClr val="tx2"/>
                    </a:gs>
                    <a:gs pos="0">
                      <a:schemeClr val="tx2"/>
                    </a:gs>
                  </a:gsLst>
                  <a:lin ang="5400000" scaled="0"/>
                </a:gradFill>
              </a:rPr>
              <a:t>| </a:t>
            </a:r>
            <a:r>
              <a:rPr lang="en-US" sz="2000" spc="-70" dirty="0">
                <a:solidFill>
                  <a:schemeClr val="accent1"/>
                </a:solidFill>
              </a:rPr>
              <a:t>Wed @1:45pm</a:t>
            </a:r>
          </a:p>
          <a:p>
            <a:pPr marL="0" lvl="1" indent="0">
              <a:buNone/>
            </a:pPr>
            <a:r>
              <a:rPr lang="en-US" sz="2000" spc="-70" dirty="0">
                <a:gradFill>
                  <a:gsLst>
                    <a:gs pos="100000">
                      <a:schemeClr val="tx2"/>
                    </a:gs>
                    <a:gs pos="0">
                      <a:schemeClr val="tx2"/>
                    </a:gs>
                  </a:gsLst>
                  <a:lin ang="5400000" scaled="0"/>
                </a:gradFill>
              </a:rPr>
              <a:t>SPC248 | </a:t>
            </a:r>
            <a:r>
              <a:rPr lang="en-US" sz="2000" spc="-70" dirty="0">
                <a:solidFill>
                  <a:schemeClr val="accent2"/>
                </a:solidFill>
              </a:rPr>
              <a:t>What's New in Designing Workflows and Managing Requests With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Wed @5:00pm</a:t>
            </a:r>
          </a:p>
          <a:p>
            <a:pPr marL="0" lvl="1" indent="0">
              <a:buNone/>
            </a:pPr>
            <a:r>
              <a:rPr lang="en-US" sz="2000" spc="-70" dirty="0">
                <a:gradFill>
                  <a:gsLst>
                    <a:gs pos="100000">
                      <a:schemeClr val="tx2"/>
                    </a:gs>
                    <a:gs pos="0">
                      <a:schemeClr val="tx2"/>
                    </a:gs>
                  </a:gsLst>
                  <a:lin ang="5400000" scaled="0"/>
                </a:gradFill>
              </a:rPr>
              <a:t>SPC021 | </a:t>
            </a:r>
            <a:r>
              <a:rPr lang="en-US" sz="2000" spc="-70" dirty="0">
                <a:solidFill>
                  <a:schemeClr val="accent2"/>
                </a:solidFill>
              </a:rPr>
              <a:t>Best Practices for How to Leverage Project Online Based on Customer Feedback</a:t>
            </a:r>
            <a:r>
              <a:rPr lang="en-US" sz="2000" spc="-70" dirty="0">
                <a:gradFill>
                  <a:gsLst>
                    <a:gs pos="100000">
                      <a:schemeClr val="tx2"/>
                    </a:gs>
                    <a:gs pos="0">
                      <a:schemeClr val="tx2"/>
                    </a:gs>
                  </a:gsLst>
                  <a:lin ang="5400000" scaled="0"/>
                </a:gradFill>
              </a:rPr>
              <a:t> | </a:t>
            </a:r>
            <a:r>
              <a:rPr lang="en-US" sz="2000" spc="-70" dirty="0" err="1">
                <a:solidFill>
                  <a:schemeClr val="accent1"/>
                </a:solidFill>
              </a:rPr>
              <a:t>Thur</a:t>
            </a:r>
            <a:r>
              <a:rPr lang="en-US" sz="2000" spc="-70" dirty="0">
                <a:solidFill>
                  <a:schemeClr val="accent1"/>
                </a:solidFill>
              </a:rPr>
              <a:t> @12:00pm</a:t>
            </a:r>
          </a:p>
          <a:p>
            <a:pPr marL="0" lvl="1" indent="0">
              <a:buNone/>
            </a:pPr>
            <a:endParaRPr lang="en-US" sz="2000" spc="-70" dirty="0">
              <a:solidFill>
                <a:schemeClr val="accent1"/>
              </a:solidFill>
            </a:endParaRPr>
          </a:p>
          <a:p>
            <a:pPr marL="0" lvl="1" indent="0">
              <a:buNone/>
            </a:pPr>
            <a:r>
              <a:rPr lang="en-US" sz="3200" spc="-70" dirty="0">
                <a:solidFill>
                  <a:schemeClr val="tx1"/>
                </a:solidFill>
              </a:rPr>
              <a:t>See you at &gt; </a:t>
            </a:r>
            <a:r>
              <a:rPr lang="en-US" sz="3200" spc="-70" dirty="0">
                <a:solidFill>
                  <a:schemeClr val="accent2"/>
                </a:solidFill>
              </a:rPr>
              <a:t>Project Booth </a:t>
            </a:r>
            <a:r>
              <a:rPr lang="en-US" sz="3200" spc="-70" dirty="0">
                <a:solidFill>
                  <a:schemeClr val="tx1"/>
                </a:solidFill>
              </a:rPr>
              <a:t>and </a:t>
            </a:r>
            <a:r>
              <a:rPr lang="en-US" sz="3200" spc="-70" dirty="0">
                <a:solidFill>
                  <a:schemeClr val="accent1"/>
                </a:solidFill>
              </a:rPr>
              <a:t>Ask The Experts</a:t>
            </a:r>
          </a:p>
        </p:txBody>
      </p:sp>
      <p:sp>
        <p:nvSpPr>
          <p:cNvPr id="2" name="Title 1"/>
          <p:cNvSpPr>
            <a:spLocks noGrp="1"/>
          </p:cNvSpPr>
          <p:nvPr>
            <p:ph type="title"/>
          </p:nvPr>
        </p:nvSpPr>
        <p:spPr/>
        <p:txBody>
          <a:bodyPr/>
          <a:lstStyle/>
          <a:p>
            <a:r>
              <a:rPr lang="en-US" dirty="0" smtClean="0"/>
              <a:t>Microsoft Project Presence At #SPC12</a:t>
            </a:r>
            <a:endParaRPr lang="en-US" dirty="0"/>
          </a:p>
        </p:txBody>
      </p:sp>
    </p:spTree>
    <p:extLst>
      <p:ext uri="{BB962C8B-B14F-4D97-AF65-F5344CB8AC3E}">
        <p14:creationId xmlns:p14="http://schemas.microsoft.com/office/powerpoint/2010/main" val="3723726349"/>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5826125" y="68263"/>
            <a:ext cx="6610350" cy="620712"/>
          </a:xfrm>
        </p:spPr>
        <p:txBody>
          <a:bodyPr/>
          <a:lstStyle/>
          <a:p>
            <a:pPr algn="r" defTabSz="914274"/>
            <a:r>
              <a:rPr lang="en-US" sz="6000" b="1" spc="-100" dirty="0">
                <a:solidFill>
                  <a:schemeClr val="tx1"/>
                </a:solidFill>
                <a:latin typeface="Segoe UI Light" pitchFamily="34" charset="0"/>
                <a:cs typeface="Arial" charset="0"/>
              </a:rPr>
              <a:t>Andrew Lavinsky</a:t>
            </a:r>
          </a:p>
        </p:txBody>
      </p:sp>
      <p:sp>
        <p:nvSpPr>
          <p:cNvPr id="5" name="Content Placeholder 4"/>
          <p:cNvSpPr>
            <a:spLocks noGrp="1"/>
          </p:cNvSpPr>
          <p:nvPr>
            <p:ph idx="4294967295"/>
          </p:nvPr>
        </p:nvSpPr>
        <p:spPr>
          <a:xfrm>
            <a:off x="3408364" y="849314"/>
            <a:ext cx="9028112" cy="2820987"/>
          </a:xfrm>
          <a:prstGeom prst="rect">
            <a:avLst/>
          </a:prstGeom>
        </p:spPr>
        <p:txBody>
          <a:bodyPr/>
          <a:lstStyle/>
          <a:p>
            <a:pPr marL="0" indent="0" algn="r">
              <a:buNone/>
            </a:pPr>
            <a:r>
              <a:rPr lang="en-US" sz="4100" dirty="0">
                <a:solidFill>
                  <a:schemeClr val="tx1"/>
                </a:solidFill>
              </a:rPr>
              <a:t>alavinsky@umt.com</a:t>
            </a:r>
          </a:p>
          <a:p>
            <a:pPr marL="0" indent="0" algn="r">
              <a:buNone/>
            </a:pPr>
            <a:r>
              <a:rPr lang="en-US" sz="4100" dirty="0">
                <a:solidFill>
                  <a:schemeClr val="tx1"/>
                </a:solidFill>
              </a:rPr>
              <a:t>http://azlav.umtblog.com</a:t>
            </a:r>
          </a:p>
          <a:p>
            <a:pPr marL="0" indent="0" algn="r">
              <a:buNone/>
            </a:pPr>
            <a:r>
              <a:rPr lang="en-US" sz="4100" dirty="0">
                <a:solidFill>
                  <a:schemeClr val="tx1"/>
                </a:solidFill>
              </a:rPr>
              <a:t>@alavinsky</a:t>
            </a:r>
          </a:p>
          <a:p>
            <a:pPr marL="0" indent="0" algn="r">
              <a:buNone/>
            </a:pPr>
            <a:r>
              <a:rPr lang="en-US" sz="4100" dirty="0">
                <a:solidFill>
                  <a:schemeClr val="tx1"/>
                </a:solidFill>
              </a:rPr>
              <a:t>+1 212 965 0550</a:t>
            </a:r>
          </a:p>
        </p:txBody>
      </p:sp>
      <p:sp>
        <p:nvSpPr>
          <p:cNvPr id="6" name="Title 3"/>
          <p:cNvSpPr txBox="1">
            <a:spLocks/>
          </p:cNvSpPr>
          <p:nvPr/>
        </p:nvSpPr>
        <p:spPr>
          <a:xfrm>
            <a:off x="4177791" y="4342666"/>
            <a:ext cx="8060245" cy="8309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2"/>
                    </a:gs>
                    <a:gs pos="86000">
                      <a:schemeClr val="tx2"/>
                    </a:gs>
                  </a:gsLst>
                  <a:lin ang="5400000" scaled="0"/>
                  <a:tileRect/>
                </a:gradFill>
                <a:effectLst/>
                <a:latin typeface="Segoe UI Light" pitchFamily="34" charset="0"/>
                <a:ea typeface="+mn-ea"/>
                <a:cs typeface="Arial" charset="0"/>
              </a:defRPr>
            </a:lvl1pPr>
          </a:lstStyle>
          <a:p>
            <a:pPr algn="r"/>
            <a:r>
              <a:rPr sz="6000" b="1">
                <a:solidFill>
                  <a:srgbClr val="FFFFFF"/>
                </a:solidFill>
              </a:rPr>
              <a:t>Mike McLean</a:t>
            </a:r>
          </a:p>
        </p:txBody>
      </p:sp>
      <p:sp>
        <p:nvSpPr>
          <p:cNvPr id="7" name="Content Placeholder 4"/>
          <p:cNvSpPr txBox="1">
            <a:spLocks/>
          </p:cNvSpPr>
          <p:nvPr/>
        </p:nvSpPr>
        <p:spPr>
          <a:xfrm>
            <a:off x="3409095" y="5169748"/>
            <a:ext cx="8828942" cy="1985114"/>
          </a:xfrm>
          <a:prstGeom prst="rect">
            <a:avLst/>
          </a:prstGeom>
        </p:spPr>
        <p:txBody>
          <a:bodyPr vert="horz" wrap="square" lIns="0" tIns="0" rIns="0" bIns="0" rtlCol="0">
            <a:spAutoFit/>
          </a:bodyPr>
          <a:lstStyle>
            <a:lvl1pPr marL="346075" indent="-346075" algn="l" defTabSz="914363" rtl="0" eaLnBrk="1" latinLnBrk="0" hangingPunct="1">
              <a:lnSpc>
                <a:spcPct val="90000"/>
              </a:lnSpc>
              <a:spcBef>
                <a:spcPct val="20000"/>
              </a:spcBef>
              <a:buClr>
                <a:schemeClr val="tx1">
                  <a:lumMod val="50000"/>
                  <a:lumOff val="50000"/>
                </a:schemeClr>
              </a:buClr>
              <a:buSzPct val="90000"/>
              <a:buFont typeface="Wingdings" pitchFamily="2" charset="2"/>
              <a:buChar char="§"/>
              <a:defRPr sz="2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1pPr>
            <a:lvl2pPr marL="630238" indent="-284163" algn="l" defTabSz="914363" rtl="0" eaLnBrk="1" latinLnBrk="0" hangingPunct="1">
              <a:lnSpc>
                <a:spcPct val="90000"/>
              </a:lnSpc>
              <a:spcBef>
                <a:spcPct val="20000"/>
              </a:spcBef>
              <a:buClr>
                <a:schemeClr val="tx1">
                  <a:lumMod val="50000"/>
                  <a:lumOff val="50000"/>
                </a:schemeClr>
              </a:buClr>
              <a:buSzPct val="90000"/>
              <a:buFont typeface="Wingdings" pitchFamily="2" charset="2"/>
              <a:buChar char="§"/>
              <a:tabLst>
                <a:tab pos="630238" algn="l"/>
              </a:tabLst>
              <a:defRPr sz="24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2pPr>
            <a:lvl3pPr marL="914400" indent="-284163" algn="l" defTabSz="914363" rtl="0" eaLnBrk="1" latinLnBrk="0" hangingPunct="1">
              <a:lnSpc>
                <a:spcPct val="90000"/>
              </a:lnSpc>
              <a:spcBef>
                <a:spcPct val="20000"/>
              </a:spcBef>
              <a:buClr>
                <a:schemeClr val="tx1">
                  <a:lumMod val="50000"/>
                  <a:lumOff val="50000"/>
                </a:schemeClr>
              </a:buClr>
              <a:buSzPct val="90000"/>
              <a:buFont typeface="Wingdings" pitchFamily="2" charset="2"/>
              <a:buChar char="§"/>
              <a:defRPr sz="20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3pPr>
            <a:lvl4pPr marL="1146175" indent="-231775" algn="l" defTabSz="914363" rtl="0" eaLnBrk="1" latinLnBrk="0" hangingPunct="1">
              <a:lnSpc>
                <a:spcPct val="90000"/>
              </a:lnSpc>
              <a:spcBef>
                <a:spcPct val="20000"/>
              </a:spcBef>
              <a:buClr>
                <a:schemeClr val="tx1">
                  <a:lumMod val="50000"/>
                  <a:lumOff val="50000"/>
                </a:schemeClr>
              </a:buClr>
              <a:buSzPct val="90000"/>
              <a:buFont typeface="Wingdings" pitchFamily="2" charset="2"/>
              <a:buChar char="§"/>
              <a:tabLst>
                <a:tab pos="914400" algn="l"/>
              </a:tabLst>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4pPr>
            <a:lvl5pPr marL="1376363" indent="-230188" algn="l" defTabSz="914363" rtl="0" eaLnBrk="1" latinLnBrk="0" hangingPunct="1">
              <a:lnSpc>
                <a:spcPct val="90000"/>
              </a:lnSpc>
              <a:spcBef>
                <a:spcPct val="20000"/>
              </a:spcBef>
              <a:buClr>
                <a:schemeClr val="tx1">
                  <a:lumMod val="50000"/>
                  <a:lumOff val="50000"/>
                </a:schemeClr>
              </a:buClr>
              <a:buSzPct val="90000"/>
              <a:buFont typeface="Wingdings" pitchFamily="2" charset="2"/>
              <a:buChar char="§"/>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Clr>
                <a:srgbClr val="FFFFFF">
                  <a:lumMod val="50000"/>
                  <a:lumOff val="50000"/>
                </a:srgbClr>
              </a:buClr>
              <a:buNone/>
            </a:pPr>
            <a:r>
              <a:rPr lang="en-US" sz="4100" dirty="0">
                <a:solidFill>
                  <a:srgbClr val="FFFFFF"/>
                </a:solidFill>
                <a:latin typeface="Segoe UI Light"/>
              </a:rPr>
              <a:t>mmclean@microsoft.com</a:t>
            </a:r>
          </a:p>
          <a:p>
            <a:pPr marL="0" indent="0" algn="r">
              <a:buClr>
                <a:srgbClr val="FFFFFF">
                  <a:lumMod val="50000"/>
                  <a:lumOff val="50000"/>
                </a:srgbClr>
              </a:buClr>
              <a:buNone/>
            </a:pPr>
            <a:r>
              <a:rPr lang="en-US" sz="4100" dirty="0">
                <a:solidFill>
                  <a:srgbClr val="FFFFFF"/>
                </a:solidFill>
                <a:latin typeface="Segoe UI Light"/>
              </a:rPr>
              <a:t>http://blogs.office.com/b/project</a:t>
            </a:r>
          </a:p>
          <a:p>
            <a:pPr marL="0" indent="0" algn="r">
              <a:buClr>
                <a:srgbClr val="FFFFFF">
                  <a:lumMod val="50000"/>
                  <a:lumOff val="50000"/>
                </a:srgbClr>
              </a:buClr>
              <a:buNone/>
            </a:pPr>
            <a:endParaRPr lang="en-US" sz="4100" dirty="0">
              <a:gradFill flip="none" rotWithShape="1">
                <a:gsLst>
                  <a:gs pos="0">
                    <a:srgbClr val="FFFFFF">
                      <a:lumMod val="65000"/>
                      <a:lumOff val="35000"/>
                    </a:srgbClr>
                  </a:gs>
                  <a:gs pos="86000">
                    <a:srgbClr val="FFFFFF">
                      <a:lumMod val="65000"/>
                      <a:lumOff val="35000"/>
                    </a:srgbClr>
                  </a:gs>
                </a:gsLst>
                <a:path path="circle">
                  <a:fillToRect r="100000" b="100000"/>
                </a:path>
                <a:tileRect l="-100000" t="-100000"/>
              </a:gradFill>
              <a:latin typeface="Segoe UI Light"/>
            </a:endParaRPr>
          </a:p>
        </p:txBody>
      </p:sp>
      <p:sp>
        <p:nvSpPr>
          <p:cNvPr id="9" name="TextBox 8"/>
          <p:cNvSpPr txBox="1"/>
          <p:nvPr/>
        </p:nvSpPr>
        <p:spPr>
          <a:xfrm>
            <a:off x="925054" y="1917663"/>
            <a:ext cx="2345492" cy="382308"/>
          </a:xfrm>
          <a:prstGeom prst="rect">
            <a:avLst/>
          </a:prstGeom>
          <a:noFill/>
        </p:spPr>
        <p:txBody>
          <a:bodyPr wrap="square" lIns="91431" tIns="45716" rIns="91431" bIns="45716" rtlCol="0">
            <a:spAutoFit/>
          </a:bodyPr>
          <a:lstStyle/>
          <a:p>
            <a:pPr algn="ctr"/>
            <a:r>
              <a:rPr lang="en-US" dirty="0">
                <a:solidFill>
                  <a:srgbClr val="FFFFFF"/>
                </a:solidFill>
              </a:rPr>
              <a:t>http://www.umt.com</a:t>
            </a:r>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3545" y="652815"/>
            <a:ext cx="2195550" cy="1264849"/>
          </a:xfrm>
          <a:prstGeom prst="rect">
            <a:avLst/>
          </a:prstGeom>
          <a:noFill/>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invGray">
          <a:xfrm>
            <a:off x="731838" y="4935833"/>
            <a:ext cx="3288506" cy="704445"/>
          </a:xfrm>
          <a:prstGeom prst="rect">
            <a:avLst/>
          </a:prstGeom>
        </p:spPr>
      </p:pic>
    </p:spTree>
    <p:extLst>
      <p:ext uri="{BB962C8B-B14F-4D97-AF65-F5344CB8AC3E}">
        <p14:creationId xmlns:p14="http://schemas.microsoft.com/office/powerpoint/2010/main" val="3175615922"/>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51" y="233155"/>
            <a:ext cx="11370961" cy="762786"/>
          </a:xfrm>
        </p:spPr>
        <p:txBody>
          <a:bodyPr/>
          <a:lstStyle/>
          <a:p>
            <a:r>
              <a:rPr lang="en-US" sz="5500" dirty="0"/>
              <a:t>Next steps</a:t>
            </a:r>
          </a:p>
        </p:txBody>
      </p:sp>
      <p:grpSp>
        <p:nvGrpSpPr>
          <p:cNvPr id="8" name="Group 7"/>
          <p:cNvGrpSpPr/>
          <p:nvPr/>
        </p:nvGrpSpPr>
        <p:grpSpPr>
          <a:xfrm>
            <a:off x="4374858" y="1463669"/>
            <a:ext cx="3697146" cy="4126582"/>
            <a:chOff x="4242752" y="1348273"/>
            <a:chExt cx="3624982" cy="4046036"/>
          </a:xfrm>
        </p:grpSpPr>
        <p:sp>
          <p:nvSpPr>
            <p:cNvPr id="6" name="Rectangle 5"/>
            <p:cNvSpPr/>
            <p:nvPr/>
          </p:nvSpPr>
          <p:spPr bwMode="auto">
            <a:xfrm>
              <a:off x="4242752" y="1348273"/>
              <a:ext cx="3474720" cy="3474720"/>
            </a:xfrm>
            <a:prstGeom prst="rect">
              <a:avLst/>
            </a:prstGeom>
            <a:solidFill>
              <a:schemeClr val="accent2"/>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199" fontAlgn="base">
                <a:lnSpc>
                  <a:spcPct val="90000"/>
                </a:lnSpc>
                <a:spcBef>
                  <a:spcPts val="612"/>
                </a:spcBef>
              </a:pPr>
              <a:r>
                <a:rPr lang="en-US" sz="3100" spc="-71" dirty="0">
                  <a:solidFill>
                    <a:srgbClr val="505050"/>
                  </a:solidFill>
                  <a:latin typeface="Segoe UI Light"/>
                </a:rPr>
                <a:t>Ready Yourselves</a:t>
              </a:r>
            </a:p>
          </p:txBody>
        </p:sp>
        <p:sp>
          <p:nvSpPr>
            <p:cNvPr id="10" name="TextBox 9"/>
            <p:cNvSpPr txBox="1"/>
            <p:nvPr/>
          </p:nvSpPr>
          <p:spPr>
            <a:xfrm>
              <a:off x="6628099" y="2788980"/>
              <a:ext cx="1239635" cy="2605329"/>
            </a:xfrm>
            <a:prstGeom prst="rect">
              <a:avLst/>
            </a:prstGeom>
            <a:noFill/>
          </p:spPr>
          <p:txBody>
            <a:bodyPr wrap="none" lIns="0" tIns="0" rIns="0" bIns="0" rtlCol="0">
              <a:spAutoFit/>
            </a:bodyPr>
            <a:lstStyle/>
            <a:p>
              <a:r>
                <a:rPr lang="en-US" sz="16900" b="1" spc="-71" dirty="0">
                  <a:solidFill>
                    <a:srgbClr val="505050"/>
                  </a:solidFill>
                </a:rPr>
                <a:t>2</a:t>
              </a:r>
            </a:p>
          </p:txBody>
        </p:sp>
      </p:grpSp>
      <p:grpSp>
        <p:nvGrpSpPr>
          <p:cNvPr id="9" name="Group 8"/>
          <p:cNvGrpSpPr/>
          <p:nvPr/>
        </p:nvGrpSpPr>
        <p:grpSpPr>
          <a:xfrm>
            <a:off x="8231664" y="1463669"/>
            <a:ext cx="3684305" cy="4111334"/>
            <a:chOff x="7953692" y="1348274"/>
            <a:chExt cx="3612392" cy="4031086"/>
          </a:xfrm>
        </p:grpSpPr>
        <p:sp>
          <p:nvSpPr>
            <p:cNvPr id="7" name="Rectangle 6"/>
            <p:cNvSpPr/>
            <p:nvPr/>
          </p:nvSpPr>
          <p:spPr bwMode="auto">
            <a:xfrm>
              <a:off x="7953692" y="1348274"/>
              <a:ext cx="3474720" cy="3474720"/>
            </a:xfrm>
            <a:prstGeom prst="rect">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199" fontAlgn="base">
                <a:lnSpc>
                  <a:spcPct val="90000"/>
                </a:lnSpc>
                <a:spcBef>
                  <a:spcPts val="612"/>
                </a:spcBef>
              </a:pPr>
              <a:r>
                <a:rPr lang="en-US" sz="3100" spc="-71" dirty="0">
                  <a:solidFill>
                    <a:srgbClr val="505050"/>
                  </a:solidFill>
                  <a:latin typeface="Segoe UI Light"/>
                </a:rPr>
                <a:t>Spread The Love</a:t>
              </a:r>
            </a:p>
          </p:txBody>
        </p:sp>
        <p:sp>
          <p:nvSpPr>
            <p:cNvPr id="11" name="TextBox 10"/>
            <p:cNvSpPr txBox="1"/>
            <p:nvPr/>
          </p:nvSpPr>
          <p:spPr>
            <a:xfrm>
              <a:off x="10326449" y="2774031"/>
              <a:ext cx="1239635" cy="2605329"/>
            </a:xfrm>
            <a:prstGeom prst="rect">
              <a:avLst/>
            </a:prstGeom>
            <a:noFill/>
          </p:spPr>
          <p:txBody>
            <a:bodyPr wrap="none" lIns="0" tIns="0" rIns="0" bIns="0" rtlCol="0">
              <a:spAutoFit/>
            </a:bodyPr>
            <a:lstStyle/>
            <a:p>
              <a:r>
                <a:rPr lang="en-US" sz="16900" b="1" spc="-71" dirty="0">
                  <a:solidFill>
                    <a:srgbClr val="505050"/>
                  </a:solidFill>
                </a:rPr>
                <a:t>3</a:t>
              </a:r>
            </a:p>
          </p:txBody>
        </p:sp>
      </p:grpSp>
      <p:grpSp>
        <p:nvGrpSpPr>
          <p:cNvPr id="3" name="Group 2"/>
          <p:cNvGrpSpPr/>
          <p:nvPr/>
        </p:nvGrpSpPr>
        <p:grpSpPr>
          <a:xfrm>
            <a:off x="544900" y="1463670"/>
            <a:ext cx="3670300" cy="4128696"/>
            <a:chOff x="531812" y="1346200"/>
            <a:chExt cx="3598660" cy="4048109"/>
          </a:xfrm>
        </p:grpSpPr>
        <p:sp>
          <p:nvSpPr>
            <p:cNvPr id="5" name="Rectangle 4"/>
            <p:cNvSpPr/>
            <p:nvPr/>
          </p:nvSpPr>
          <p:spPr bwMode="auto">
            <a:xfrm>
              <a:off x="531812" y="1346200"/>
              <a:ext cx="3474720" cy="3474720"/>
            </a:xfrm>
            <a:prstGeom prst="rect">
              <a:avLst/>
            </a:prstGeom>
            <a:solidFill>
              <a:schemeClr val="accent1"/>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199" fontAlgn="base">
                <a:lnSpc>
                  <a:spcPct val="90000"/>
                </a:lnSpc>
                <a:spcBef>
                  <a:spcPts val="612"/>
                </a:spcBef>
              </a:pPr>
              <a:r>
                <a:rPr lang="en-US" sz="3100" spc="-102" dirty="0">
                  <a:solidFill>
                    <a:srgbClr val="505050"/>
                  </a:solidFill>
                  <a:latin typeface="Segoe UI Light"/>
                </a:rPr>
                <a:t>Try The New Project</a:t>
              </a:r>
            </a:p>
          </p:txBody>
        </p:sp>
        <p:sp>
          <p:nvSpPr>
            <p:cNvPr id="4" name="TextBox 3"/>
            <p:cNvSpPr txBox="1"/>
            <p:nvPr/>
          </p:nvSpPr>
          <p:spPr>
            <a:xfrm>
              <a:off x="2890837" y="2788980"/>
              <a:ext cx="1239635" cy="2605329"/>
            </a:xfrm>
            <a:prstGeom prst="rect">
              <a:avLst/>
            </a:prstGeom>
            <a:noFill/>
          </p:spPr>
          <p:txBody>
            <a:bodyPr wrap="none" lIns="0" tIns="0" rIns="0" bIns="0" rtlCol="0">
              <a:spAutoFit/>
            </a:bodyPr>
            <a:lstStyle/>
            <a:p>
              <a:r>
                <a:rPr lang="en-US" sz="16900" b="1" spc="-71" dirty="0">
                  <a:solidFill>
                    <a:srgbClr val="505050"/>
                  </a:solidFill>
                </a:rPr>
                <a:t>1</a:t>
              </a:r>
            </a:p>
          </p:txBody>
        </p:sp>
      </p:grpSp>
      <p:sp>
        <p:nvSpPr>
          <p:cNvPr id="12" name="Rectangle 11"/>
          <p:cNvSpPr/>
          <p:nvPr/>
        </p:nvSpPr>
        <p:spPr>
          <a:xfrm>
            <a:off x="531951" y="5267437"/>
            <a:ext cx="10583351" cy="1661993"/>
          </a:xfrm>
          <a:prstGeom prst="rect">
            <a:avLst/>
          </a:prstGeom>
          <a:ln>
            <a:solidFill>
              <a:schemeClr val="accent1"/>
            </a:solidFill>
          </a:ln>
        </p:spPr>
        <p:txBody>
          <a:bodyPr wrap="square" lIns="91431" tIns="45716" rIns="91431" bIns="45716">
            <a:spAutoFit/>
          </a:bodyPr>
          <a:lstStyle/>
          <a:p>
            <a:pPr marL="291408" indent="-291408">
              <a:buFont typeface="Arial" panose="020B0604020202020204" pitchFamily="34" charset="0"/>
              <a:buChar char="•"/>
            </a:pPr>
            <a:r>
              <a:rPr lang="en-US" sz="2000" spc="-71" dirty="0">
                <a:gradFill>
                  <a:gsLst>
                    <a:gs pos="5417">
                      <a:srgbClr val="FFFFFF"/>
                    </a:gs>
                    <a:gs pos="28000">
                      <a:srgbClr val="FFFFFF"/>
                    </a:gs>
                  </a:gsLst>
                  <a:lin ang="5400000" scaled="0"/>
                </a:gradFill>
              </a:rPr>
              <a:t>Product 	</a:t>
            </a:r>
            <a:r>
              <a:rPr lang="en-US" sz="2000" spc="-71" dirty="0">
                <a:gradFill>
                  <a:gsLst>
                    <a:gs pos="5417">
                      <a:srgbClr val="FFFFFF"/>
                    </a:gs>
                    <a:gs pos="28000">
                      <a:srgbClr val="FFFFFF"/>
                    </a:gs>
                  </a:gsLst>
                  <a:lin ang="5400000" scaled="0"/>
                </a:gradFill>
                <a:hlinkClick r:id="rId3"/>
              </a:rPr>
              <a:t>http://www.microsoft.com/project/en-us/preview/project-resources.aspx</a:t>
            </a:r>
            <a:endParaRPr lang="en-US" sz="2000" spc="-71" dirty="0">
              <a:gradFill>
                <a:gsLst>
                  <a:gs pos="5417">
                    <a:srgbClr val="FFFFFF"/>
                  </a:gs>
                  <a:gs pos="28000">
                    <a:srgbClr val="FFFFFF"/>
                  </a:gs>
                </a:gsLst>
                <a:lin ang="5400000" scaled="0"/>
              </a:gradFill>
            </a:endParaRPr>
          </a:p>
          <a:p>
            <a:pPr marL="291408" indent="-291408">
              <a:buFont typeface="Arial" panose="020B0604020202020204" pitchFamily="34" charset="0"/>
              <a:buChar char="•"/>
            </a:pPr>
            <a:r>
              <a:rPr lang="en-US" sz="2000" spc="-71" dirty="0">
                <a:gradFill>
                  <a:gsLst>
                    <a:gs pos="5417">
                      <a:srgbClr val="FFFFFF"/>
                    </a:gs>
                    <a:gs pos="28000">
                      <a:srgbClr val="FFFFFF"/>
                    </a:gs>
                  </a:gsLst>
                  <a:lin ang="5400000" scaled="0"/>
                </a:gradFill>
              </a:rPr>
              <a:t>Blog 		</a:t>
            </a:r>
            <a:r>
              <a:rPr lang="en-US" sz="2000" spc="-71" dirty="0">
                <a:gradFill>
                  <a:gsLst>
                    <a:gs pos="5417">
                      <a:srgbClr val="FFFFFF"/>
                    </a:gs>
                    <a:gs pos="28000">
                      <a:srgbClr val="FFFFFF"/>
                    </a:gs>
                  </a:gsLst>
                  <a:lin ang="5400000" scaled="0"/>
                </a:gradFill>
                <a:hlinkClick r:id="rId4"/>
              </a:rPr>
              <a:t>http://blogs.office.com/b/project/</a:t>
            </a:r>
            <a:r>
              <a:rPr lang="en-US" sz="2000" spc="-71" dirty="0">
                <a:gradFill>
                  <a:gsLst>
                    <a:gs pos="5417">
                      <a:srgbClr val="FFFFFF"/>
                    </a:gs>
                    <a:gs pos="28000">
                      <a:srgbClr val="FFFFFF"/>
                    </a:gs>
                  </a:gsLst>
                  <a:lin ang="5400000" scaled="0"/>
                </a:gradFill>
              </a:rPr>
              <a:t>  </a:t>
            </a:r>
          </a:p>
          <a:p>
            <a:pPr marL="291408" indent="-291408">
              <a:buFont typeface="Arial" panose="020B0604020202020204" pitchFamily="34" charset="0"/>
              <a:buChar char="•"/>
            </a:pPr>
            <a:r>
              <a:rPr lang="en-US" sz="2000" spc="-71" dirty="0">
                <a:gradFill>
                  <a:gsLst>
                    <a:gs pos="5417">
                      <a:srgbClr val="FFFFFF"/>
                    </a:gs>
                    <a:gs pos="28000">
                      <a:srgbClr val="FFFFFF"/>
                    </a:gs>
                  </a:gsLst>
                  <a:lin ang="5400000" scaled="0"/>
                </a:gradFill>
              </a:rPr>
              <a:t>TechNet	</a:t>
            </a:r>
            <a:r>
              <a:rPr lang="en-US" sz="2000" spc="-71" dirty="0">
                <a:gradFill>
                  <a:gsLst>
                    <a:gs pos="5417">
                      <a:srgbClr val="FFFFFF"/>
                    </a:gs>
                    <a:gs pos="28000">
                      <a:srgbClr val="FFFFFF"/>
                    </a:gs>
                  </a:gsLst>
                  <a:lin ang="5400000" scaled="0"/>
                </a:gradFill>
                <a:hlinkClick r:id="rId5"/>
              </a:rPr>
              <a:t>http://technet.microsoft.com/en-us/projectserver/fp123546</a:t>
            </a:r>
            <a:r>
              <a:rPr lang="en-US" sz="2000" spc="-71" dirty="0">
                <a:gradFill>
                  <a:gsLst>
                    <a:gs pos="5417">
                      <a:srgbClr val="FFFFFF"/>
                    </a:gs>
                    <a:gs pos="28000">
                      <a:srgbClr val="FFFFFF"/>
                    </a:gs>
                  </a:gsLst>
                  <a:lin ang="5400000" scaled="0"/>
                </a:gradFill>
              </a:rPr>
              <a:t> </a:t>
            </a:r>
          </a:p>
          <a:p>
            <a:pPr marL="291408" indent="-291408">
              <a:buFont typeface="Arial" panose="020B0604020202020204" pitchFamily="34" charset="0"/>
              <a:buChar char="•"/>
            </a:pPr>
            <a:r>
              <a:rPr lang="en-US" sz="2000" spc="-71" dirty="0">
                <a:gradFill>
                  <a:gsLst>
                    <a:gs pos="5417">
                      <a:srgbClr val="FFFFFF"/>
                    </a:gs>
                    <a:gs pos="28000">
                      <a:srgbClr val="FFFFFF"/>
                    </a:gs>
                  </a:gsLst>
                  <a:lin ang="5400000" scaled="0"/>
                </a:gradFill>
              </a:rPr>
              <a:t>MSDN 	</a:t>
            </a:r>
            <a:r>
              <a:rPr lang="en-US" sz="2000" spc="-71" dirty="0">
                <a:gradFill>
                  <a:gsLst>
                    <a:gs pos="5417">
                      <a:srgbClr val="FFFFFF"/>
                    </a:gs>
                    <a:gs pos="28000">
                      <a:srgbClr val="FFFFFF"/>
                    </a:gs>
                  </a:gsLst>
                  <a:lin ang="5400000" scaled="0"/>
                </a:gradFill>
                <a:hlinkClick r:id="rId6"/>
              </a:rPr>
              <a:t>http://msdn.microsoft.com/en-us/office/aa905469</a:t>
            </a:r>
            <a:endParaRPr lang="en-US" sz="2000" spc="-71" dirty="0">
              <a:gradFill>
                <a:gsLst>
                  <a:gs pos="5417">
                    <a:srgbClr val="FFFFFF"/>
                  </a:gs>
                  <a:gs pos="28000">
                    <a:srgbClr val="FFFFFF"/>
                  </a:gs>
                </a:gsLst>
                <a:lin ang="5400000" scaled="0"/>
              </a:gradFill>
            </a:endParaRPr>
          </a:p>
          <a:p>
            <a:pPr marL="291408" indent="-291408">
              <a:buFont typeface="Arial" panose="020B0604020202020204" pitchFamily="34" charset="0"/>
              <a:buChar char="•"/>
            </a:pPr>
            <a:r>
              <a:rPr lang="en-US" sz="2000" spc="-71" dirty="0">
                <a:gradFill>
                  <a:gsLst>
                    <a:gs pos="5417">
                      <a:srgbClr val="FFFFFF"/>
                    </a:gs>
                    <a:gs pos="28000">
                      <a:srgbClr val="FFFFFF"/>
                    </a:gs>
                  </a:gsLst>
                  <a:lin ang="5400000" scaled="0"/>
                </a:gradFill>
              </a:rPr>
              <a:t>Forums	</a:t>
            </a:r>
            <a:r>
              <a:rPr lang="en-US" sz="2000" spc="-71" dirty="0">
                <a:gradFill>
                  <a:gsLst>
                    <a:gs pos="5417">
                      <a:srgbClr val="FFFFFF"/>
                    </a:gs>
                    <a:gs pos="28000">
                      <a:srgbClr val="FFFFFF"/>
                    </a:gs>
                  </a:gsLst>
                  <a:lin ang="5400000" scaled="0"/>
                </a:gradFill>
                <a:hlinkClick r:id="rId7"/>
              </a:rPr>
              <a:t>http://social.technet.microsoft.com/Forums/en-US/category/project</a:t>
            </a:r>
            <a:r>
              <a:rPr lang="en-US" sz="2000" spc="-71" dirty="0">
                <a:gradFill>
                  <a:gsLst>
                    <a:gs pos="5417">
                      <a:srgbClr val="FFFFFF"/>
                    </a:gs>
                    <a:gs pos="28000">
                      <a:srgbClr val="FFFFFF"/>
                    </a:gs>
                  </a:gsLst>
                  <a:lin ang="5400000" scaled="0"/>
                </a:gradFill>
              </a:rPr>
              <a:t>  </a:t>
            </a:r>
          </a:p>
        </p:txBody>
      </p:sp>
      <p:sp>
        <p:nvSpPr>
          <p:cNvPr id="13" name="Freeform 74"/>
          <p:cNvSpPr>
            <a:spLocks noEditPoints="1"/>
          </p:cNvSpPr>
          <p:nvPr/>
        </p:nvSpPr>
        <p:spPr bwMode="black">
          <a:xfrm>
            <a:off x="1191413" y="2279070"/>
            <a:ext cx="2071855" cy="1651303"/>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chemeClr val="bg1"/>
          </a:solidFill>
          <a:ln>
            <a:noFill/>
          </a:ln>
        </p:spPr>
        <p:txBody>
          <a:bodyPr vert="horz" wrap="square" lIns="83913" tIns="41957" rIns="83913" bIns="41957" numCol="1" anchor="t" anchorCtr="0" compatLnSpc="1">
            <a:prstTxWarp prst="textNoShape">
              <a:avLst/>
            </a:prstTxWarp>
          </a:bodyPr>
          <a:lstStyle/>
          <a:p>
            <a:endParaRPr lang="en-US" sz="1600">
              <a:solidFill>
                <a:srgbClr val="000000"/>
              </a:solidFill>
            </a:endParaRPr>
          </a:p>
        </p:txBody>
      </p:sp>
      <p:sp>
        <p:nvSpPr>
          <p:cNvPr id="14" name="Freeform 15"/>
          <p:cNvSpPr>
            <a:spLocks noEditPoints="1"/>
          </p:cNvSpPr>
          <p:nvPr/>
        </p:nvSpPr>
        <p:spPr bwMode="black">
          <a:xfrm>
            <a:off x="5164626" y="2220186"/>
            <a:ext cx="1667083" cy="1708072"/>
          </a:xfrm>
          <a:custGeom>
            <a:avLst/>
            <a:gdLst>
              <a:gd name="T0" fmla="*/ 436 w 2416"/>
              <a:gd name="T1" fmla="*/ 708 h 2209"/>
              <a:gd name="T2" fmla="*/ 524 w 2416"/>
              <a:gd name="T3" fmla="*/ 768 h 2209"/>
              <a:gd name="T4" fmla="*/ 883 w 2416"/>
              <a:gd name="T5" fmla="*/ 698 h 2209"/>
              <a:gd name="T6" fmla="*/ 1293 w 2416"/>
              <a:gd name="T7" fmla="*/ 707 h 2209"/>
              <a:gd name="T8" fmla="*/ 1449 w 2416"/>
              <a:gd name="T9" fmla="*/ 702 h 2209"/>
              <a:gd name="T10" fmla="*/ 1429 w 2416"/>
              <a:gd name="T11" fmla="*/ 399 h 2209"/>
              <a:gd name="T12" fmla="*/ 1317 w 2416"/>
              <a:gd name="T13" fmla="*/ 124 h 2209"/>
              <a:gd name="T14" fmla="*/ 1101 w 2416"/>
              <a:gd name="T15" fmla="*/ 21 h 2209"/>
              <a:gd name="T16" fmla="*/ 536 w 2416"/>
              <a:gd name="T17" fmla="*/ 250 h 2209"/>
              <a:gd name="T18" fmla="*/ 353 w 2416"/>
              <a:gd name="T19" fmla="*/ 433 h 2209"/>
              <a:gd name="T20" fmla="*/ 387 w 2416"/>
              <a:gd name="T21" fmla="*/ 530 h 2209"/>
              <a:gd name="T22" fmla="*/ 450 w 2416"/>
              <a:gd name="T23" fmla="*/ 1207 h 2209"/>
              <a:gd name="T24" fmla="*/ 617 w 2416"/>
              <a:gd name="T25" fmla="*/ 1272 h 2209"/>
              <a:gd name="T26" fmla="*/ 689 w 2416"/>
              <a:gd name="T27" fmla="*/ 1270 h 2209"/>
              <a:gd name="T28" fmla="*/ 653 w 2416"/>
              <a:gd name="T29" fmla="*/ 1190 h 2209"/>
              <a:gd name="T30" fmla="*/ 626 w 2416"/>
              <a:gd name="T31" fmla="*/ 1126 h 2209"/>
              <a:gd name="T32" fmla="*/ 553 w 2416"/>
              <a:gd name="T33" fmla="*/ 1010 h 2209"/>
              <a:gd name="T34" fmla="*/ 386 w 2416"/>
              <a:gd name="T35" fmla="*/ 755 h 2209"/>
              <a:gd name="T36" fmla="*/ 209 w 2416"/>
              <a:gd name="T37" fmla="*/ 573 h 2209"/>
              <a:gd name="T38" fmla="*/ 48 w 2416"/>
              <a:gd name="T39" fmla="*/ 787 h 2209"/>
              <a:gd name="T40" fmla="*/ 121 w 2416"/>
              <a:gd name="T41" fmla="*/ 1190 h 2209"/>
              <a:gd name="T42" fmla="*/ 355 w 2416"/>
              <a:gd name="T43" fmla="*/ 1178 h 2209"/>
              <a:gd name="T44" fmla="*/ 2011 w 2416"/>
              <a:gd name="T45" fmla="*/ 189 h 2209"/>
              <a:gd name="T46" fmla="*/ 1470 w 2416"/>
              <a:gd name="T47" fmla="*/ 25 h 2209"/>
              <a:gd name="T48" fmla="*/ 1383 w 2416"/>
              <a:gd name="T49" fmla="*/ 196 h 2209"/>
              <a:gd name="T50" fmla="*/ 1533 w 2416"/>
              <a:gd name="T51" fmla="*/ 610 h 2209"/>
              <a:gd name="T52" fmla="*/ 1588 w 2416"/>
              <a:gd name="T53" fmla="*/ 803 h 2209"/>
              <a:gd name="T54" fmla="*/ 1722 w 2416"/>
              <a:gd name="T55" fmla="*/ 938 h 2209"/>
              <a:gd name="T56" fmla="*/ 1907 w 2416"/>
              <a:gd name="T57" fmla="*/ 1240 h 2209"/>
              <a:gd name="T58" fmla="*/ 2277 w 2416"/>
              <a:gd name="T59" fmla="*/ 1135 h 2209"/>
              <a:gd name="T60" fmla="*/ 2323 w 2416"/>
              <a:gd name="T61" fmla="*/ 506 h 2209"/>
              <a:gd name="T62" fmla="*/ 1781 w 2416"/>
              <a:gd name="T63" fmla="*/ 1200 h 2209"/>
              <a:gd name="T64" fmla="*/ 1773 w 2416"/>
              <a:gd name="T65" fmla="*/ 1172 h 2209"/>
              <a:gd name="T66" fmla="*/ 1585 w 2416"/>
              <a:gd name="T67" fmla="*/ 862 h 2209"/>
              <a:gd name="T68" fmla="*/ 1317 w 2416"/>
              <a:gd name="T69" fmla="*/ 747 h 2209"/>
              <a:gd name="T70" fmla="*/ 907 w 2416"/>
              <a:gd name="T71" fmla="*/ 739 h 2209"/>
              <a:gd name="T72" fmla="*/ 489 w 2416"/>
              <a:gd name="T73" fmla="*/ 831 h 2209"/>
              <a:gd name="T74" fmla="*/ 627 w 2416"/>
              <a:gd name="T75" fmla="*/ 1004 h 2209"/>
              <a:gd name="T76" fmla="*/ 704 w 2416"/>
              <a:gd name="T77" fmla="*/ 1182 h 2209"/>
              <a:gd name="T78" fmla="*/ 704 w 2416"/>
              <a:gd name="T79" fmla="*/ 1183 h 2209"/>
              <a:gd name="T80" fmla="*/ 871 w 2416"/>
              <a:gd name="T81" fmla="*/ 1334 h 2209"/>
              <a:gd name="T82" fmla="*/ 1184 w 2416"/>
              <a:gd name="T83" fmla="*/ 1421 h 2209"/>
              <a:gd name="T84" fmla="*/ 1422 w 2416"/>
              <a:gd name="T85" fmla="*/ 1539 h 2209"/>
              <a:gd name="T86" fmla="*/ 1716 w 2416"/>
              <a:gd name="T87" fmla="*/ 1526 h 2209"/>
              <a:gd name="T88" fmla="*/ 1811 w 2416"/>
              <a:gd name="T89" fmla="*/ 1387 h 2209"/>
              <a:gd name="T90" fmla="*/ 1809 w 2416"/>
              <a:gd name="T91" fmla="*/ 1295 h 2209"/>
              <a:gd name="T92" fmla="*/ 1173 w 2416"/>
              <a:gd name="T93" fmla="*/ 1486 h 2209"/>
              <a:gd name="T94" fmla="*/ 1044 w 2416"/>
              <a:gd name="T95" fmla="*/ 1466 h 2209"/>
              <a:gd name="T96" fmla="*/ 984 w 2416"/>
              <a:gd name="T97" fmla="*/ 1573 h 2209"/>
              <a:gd name="T98" fmla="*/ 809 w 2416"/>
              <a:gd name="T99" fmla="*/ 1794 h 2209"/>
              <a:gd name="T100" fmla="*/ 752 w 2416"/>
              <a:gd name="T101" fmla="*/ 2011 h 2209"/>
              <a:gd name="T102" fmla="*/ 778 w 2416"/>
              <a:gd name="T103" fmla="*/ 2150 h 2209"/>
              <a:gd name="T104" fmla="*/ 880 w 2416"/>
              <a:gd name="T105" fmla="*/ 2177 h 2209"/>
              <a:gd name="T106" fmla="*/ 1012 w 2416"/>
              <a:gd name="T107" fmla="*/ 2005 h 2209"/>
              <a:gd name="T108" fmla="*/ 1226 w 2416"/>
              <a:gd name="T109" fmla="*/ 1733 h 2209"/>
              <a:gd name="T110" fmla="*/ 1245 w 2416"/>
              <a:gd name="T111" fmla="*/ 1541 h 2209"/>
              <a:gd name="T112" fmla="*/ 797 w 2416"/>
              <a:gd name="T113" fmla="*/ 1718 h 2209"/>
              <a:gd name="T114" fmla="*/ 977 w 2416"/>
              <a:gd name="T115" fmla="*/ 1520 h 2209"/>
              <a:gd name="T116" fmla="*/ 831 w 2416"/>
              <a:gd name="T117" fmla="*/ 1386 h 2209"/>
              <a:gd name="T118" fmla="*/ 584 w 2416"/>
              <a:gd name="T119" fmla="*/ 1299 h 2209"/>
              <a:gd name="T120" fmla="*/ 222 w 2416"/>
              <a:gd name="T121" fmla="*/ 1510 h 2209"/>
              <a:gd name="T122" fmla="*/ 569 w 2416"/>
              <a:gd name="T123" fmla="*/ 1809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solidFill>
            <a:srgbClr val="FFFFFF"/>
          </a:solidFill>
          <a:ln>
            <a:noFill/>
          </a:ln>
        </p:spPr>
        <p:txBody>
          <a:bodyPr vert="horz" wrap="square" lIns="83913" tIns="41957" rIns="83913" bIns="41957" numCol="1" anchor="t" anchorCtr="0" compatLnSpc="1">
            <a:prstTxWarp prst="textNoShape">
              <a:avLst/>
            </a:prstTxWarp>
          </a:bodyPr>
          <a:lstStyle/>
          <a:p>
            <a:endParaRPr lang="en-US" sz="1600">
              <a:solidFill>
                <a:srgbClr val="000000"/>
              </a:solidFill>
            </a:endParaRPr>
          </a:p>
        </p:txBody>
      </p:sp>
      <p:sp>
        <p:nvSpPr>
          <p:cNvPr id="15" name="Freeform 14"/>
          <p:cNvSpPr>
            <a:spLocks noEditPoints="1"/>
          </p:cNvSpPr>
          <p:nvPr/>
        </p:nvSpPr>
        <p:spPr bwMode="black">
          <a:xfrm>
            <a:off x="9055556" y="2279070"/>
            <a:ext cx="1608939" cy="1429020"/>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3935" tIns="41968" rIns="83935" bIns="41968" numCol="1" anchor="t" anchorCtr="0" compatLnSpc="1">
            <a:prstTxWarp prst="textNoShape">
              <a:avLst/>
            </a:prstTxWarp>
          </a:bodyPr>
          <a:lstStyle/>
          <a:p>
            <a:endParaRPr lang="en-US" sz="1600">
              <a:solidFill>
                <a:srgbClr val="FFFFFF"/>
              </a:solidFill>
            </a:endParaRPr>
          </a:p>
        </p:txBody>
      </p:sp>
    </p:spTree>
    <p:extLst>
      <p:ext uri="{BB962C8B-B14F-4D97-AF65-F5344CB8AC3E}">
        <p14:creationId xmlns:p14="http://schemas.microsoft.com/office/powerpoint/2010/main" val="2535989761"/>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159213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9033"/>
            <a:ext cx="10974388" cy="624979"/>
          </a:xfrm>
          <a:prstGeom prst="rect">
            <a:avLst/>
          </a:prstGeom>
          <a:noFill/>
          <a:ln w="12700">
            <a:noFill/>
            <a:miter lim="800000"/>
            <a:headEnd type="none" w="sm" len="sm"/>
            <a:tailEnd type="none" w="sm" len="sm"/>
          </a:ln>
          <a:effectLst/>
        </p:spPr>
        <p:txBody>
          <a:bodyPr vert="horz" wrap="square" lIns="182862" tIns="146289" rIns="182862" bIns="146289" numCol="1" anchor="t" anchorCtr="0" compatLnSpc="1">
            <a:prstTxWarp prst="textNoShape">
              <a:avLst/>
            </a:prstTxWarp>
            <a:spAutoFit/>
          </a:bodyPr>
          <a:lstStyle/>
          <a:p>
            <a:pPr defTabSz="93219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9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2647134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525463"/>
            <a:ext cx="11887200" cy="4535152"/>
          </a:xfrm>
        </p:spPr>
        <p:txBody>
          <a:bodyPr/>
          <a:lstStyle/>
          <a:p>
            <a:r>
              <a:rPr lang="en-US" sz="6700" dirty="0">
                <a:solidFill>
                  <a:schemeClr val="accent1"/>
                </a:solidFill>
              </a:rPr>
              <a:t>Timelines</a:t>
            </a:r>
          </a:p>
          <a:p>
            <a:r>
              <a:rPr lang="en-US" sz="6700" dirty="0">
                <a:solidFill>
                  <a:schemeClr val="accent1"/>
                </a:solidFill>
              </a:rPr>
              <a:t>Desktop</a:t>
            </a:r>
          </a:p>
          <a:p>
            <a:r>
              <a:rPr lang="en-US" sz="6700" dirty="0" err="1">
                <a:solidFill>
                  <a:schemeClr val="accent1"/>
                </a:solidFill>
              </a:rPr>
              <a:t>OData</a:t>
            </a:r>
            <a:r>
              <a:rPr lang="en-US" sz="6700" dirty="0">
                <a:solidFill>
                  <a:schemeClr val="accent1"/>
                </a:solidFill>
              </a:rPr>
              <a:t> &amp; Excel</a:t>
            </a:r>
          </a:p>
          <a:p>
            <a:r>
              <a:rPr lang="en-US" sz="6700" dirty="0">
                <a:solidFill>
                  <a:schemeClr val="accent1"/>
                </a:solidFill>
              </a:rPr>
              <a:t>SharePoint Apps</a:t>
            </a:r>
          </a:p>
        </p:txBody>
      </p:sp>
    </p:spTree>
    <p:extLst>
      <p:ext uri="{BB962C8B-B14F-4D97-AF65-F5344CB8AC3E}">
        <p14:creationId xmlns:p14="http://schemas.microsoft.com/office/powerpoint/2010/main" val="244129904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525463"/>
            <a:ext cx="11887200" cy="4535152"/>
          </a:xfrm>
        </p:spPr>
        <p:txBody>
          <a:bodyPr/>
          <a:lstStyle/>
          <a:p>
            <a:r>
              <a:rPr lang="en-US" sz="6700" dirty="0">
                <a:solidFill>
                  <a:schemeClr val="tx1"/>
                </a:solidFill>
              </a:rPr>
              <a:t>Timelines</a:t>
            </a:r>
          </a:p>
          <a:p>
            <a:r>
              <a:rPr lang="en-US" sz="6700" dirty="0">
                <a:solidFill>
                  <a:schemeClr val="tx1"/>
                </a:solidFill>
              </a:rPr>
              <a:t>Desktop</a:t>
            </a:r>
          </a:p>
          <a:p>
            <a:r>
              <a:rPr lang="en-US" sz="6700" dirty="0" err="1">
                <a:solidFill>
                  <a:schemeClr val="tx1"/>
                </a:solidFill>
              </a:rPr>
              <a:t>OData</a:t>
            </a:r>
            <a:r>
              <a:rPr lang="en-US" sz="6700" dirty="0">
                <a:solidFill>
                  <a:schemeClr val="tx1"/>
                </a:solidFill>
              </a:rPr>
              <a:t> &amp; Excel</a:t>
            </a:r>
          </a:p>
          <a:p>
            <a:r>
              <a:rPr lang="en-US" sz="6700" dirty="0">
                <a:solidFill>
                  <a:schemeClr val="tx1"/>
                </a:solidFill>
              </a:rPr>
              <a:t>SharePoint Apps</a:t>
            </a:r>
          </a:p>
        </p:txBody>
      </p:sp>
    </p:spTree>
    <p:extLst>
      <p:ext uri="{BB962C8B-B14F-4D97-AF65-F5344CB8AC3E}">
        <p14:creationId xmlns:p14="http://schemas.microsoft.com/office/powerpoint/2010/main" val="85800705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1"/>
          <a:stretch/>
        </p:blipFill>
        <p:spPr bwMode="auto">
          <a:xfrm>
            <a:off x="2502" y="1"/>
            <a:ext cx="12431473" cy="6988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bwMode="auto">
          <a:xfrm>
            <a:off x="6218238" y="288922"/>
            <a:ext cx="6019800" cy="35893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Content Placeholder 2"/>
          <p:cNvSpPr txBox="1">
            <a:spLocks/>
          </p:cNvSpPr>
          <p:nvPr/>
        </p:nvSpPr>
        <p:spPr>
          <a:xfrm>
            <a:off x="5913438" y="-160337"/>
            <a:ext cx="6036271" cy="4300216"/>
          </a:xfrm>
          <a:prstGeom prst="rect">
            <a:avLst/>
          </a:prstGeom>
          <a:noFill/>
        </p:spPr>
        <p:txBody>
          <a:bodyPr vert="horz" wrap="square" lIns="0" tIns="0" rIns="0" bIns="0" rtlCol="0">
            <a:spAutoFit/>
          </a:bodyPr>
          <a:lstStyle>
            <a:lvl1pPr marL="346075" indent="-346075" algn="l" defTabSz="914363" rtl="0" eaLnBrk="1" latinLnBrk="0" hangingPunct="1">
              <a:lnSpc>
                <a:spcPct val="90000"/>
              </a:lnSpc>
              <a:spcBef>
                <a:spcPct val="20000"/>
              </a:spcBef>
              <a:buClr>
                <a:schemeClr val="tx1">
                  <a:lumMod val="50000"/>
                  <a:lumOff val="50000"/>
                </a:schemeClr>
              </a:buClr>
              <a:buSzPct val="90000"/>
              <a:buFont typeface="Wingdings" pitchFamily="2" charset="2"/>
              <a:buChar char="§"/>
              <a:defRPr sz="2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1pPr>
            <a:lvl2pPr marL="630238" indent="-284163" algn="l" defTabSz="914363" rtl="0" eaLnBrk="1" latinLnBrk="0" hangingPunct="1">
              <a:lnSpc>
                <a:spcPct val="90000"/>
              </a:lnSpc>
              <a:spcBef>
                <a:spcPct val="20000"/>
              </a:spcBef>
              <a:buClr>
                <a:schemeClr val="tx1">
                  <a:lumMod val="50000"/>
                  <a:lumOff val="50000"/>
                </a:schemeClr>
              </a:buClr>
              <a:buSzPct val="90000"/>
              <a:buFont typeface="Wingdings" pitchFamily="2" charset="2"/>
              <a:buChar char="§"/>
              <a:tabLst>
                <a:tab pos="630238" algn="l"/>
              </a:tabLst>
              <a:defRPr sz="24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2pPr>
            <a:lvl3pPr marL="914400" indent="-284163" algn="l" defTabSz="914363" rtl="0" eaLnBrk="1" latinLnBrk="0" hangingPunct="1">
              <a:lnSpc>
                <a:spcPct val="90000"/>
              </a:lnSpc>
              <a:spcBef>
                <a:spcPct val="20000"/>
              </a:spcBef>
              <a:buClr>
                <a:schemeClr val="tx1">
                  <a:lumMod val="50000"/>
                  <a:lumOff val="50000"/>
                </a:schemeClr>
              </a:buClr>
              <a:buSzPct val="90000"/>
              <a:buFont typeface="Wingdings" pitchFamily="2" charset="2"/>
              <a:buChar char="§"/>
              <a:defRPr sz="20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3pPr>
            <a:lvl4pPr marL="1146175" indent="-231775" algn="l" defTabSz="914363" rtl="0" eaLnBrk="1" latinLnBrk="0" hangingPunct="1">
              <a:lnSpc>
                <a:spcPct val="90000"/>
              </a:lnSpc>
              <a:spcBef>
                <a:spcPct val="20000"/>
              </a:spcBef>
              <a:buClr>
                <a:schemeClr val="tx1">
                  <a:lumMod val="50000"/>
                  <a:lumOff val="50000"/>
                </a:schemeClr>
              </a:buClr>
              <a:buSzPct val="90000"/>
              <a:buFont typeface="Wingdings" pitchFamily="2" charset="2"/>
              <a:buChar char="§"/>
              <a:tabLst>
                <a:tab pos="914400" algn="l"/>
              </a:tabLst>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4pPr>
            <a:lvl5pPr marL="1376363" indent="-230188" algn="l" defTabSz="914363" rtl="0" eaLnBrk="1" latinLnBrk="0" hangingPunct="1">
              <a:lnSpc>
                <a:spcPct val="90000"/>
              </a:lnSpc>
              <a:spcBef>
                <a:spcPct val="20000"/>
              </a:spcBef>
              <a:buClr>
                <a:schemeClr val="tx1">
                  <a:lumMod val="50000"/>
                  <a:lumOff val="50000"/>
                </a:schemeClr>
              </a:buClr>
              <a:buSzPct val="90000"/>
              <a:buFont typeface="Wingdings" pitchFamily="2" charset="2"/>
              <a:buChar char="§"/>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buClr>
                <a:srgbClr val="FFFFFF">
                  <a:lumMod val="50000"/>
                  <a:lumOff val="50000"/>
                </a:srgbClr>
              </a:buClr>
              <a:buFont typeface="Wingdings" pitchFamily="2" charset="2"/>
              <a:buNone/>
            </a:pPr>
            <a:endParaRPr lang="en-US" dirty="0">
              <a:gradFill>
                <a:gsLst>
                  <a:gs pos="0">
                    <a:srgbClr val="505050"/>
                  </a:gs>
                  <a:gs pos="50000">
                    <a:srgbClr val="505050"/>
                  </a:gs>
                </a:gsLst>
                <a:lin ang="5400000" scaled="0"/>
              </a:gradFill>
            </a:endParaRPr>
          </a:p>
          <a:p>
            <a:pPr algn="r">
              <a:buClr>
                <a:srgbClr val="FFFFFF">
                  <a:lumMod val="50000"/>
                  <a:lumOff val="50000"/>
                </a:srgbClr>
              </a:buClr>
              <a:buFont typeface="Wingdings" pitchFamily="2" charset="2"/>
              <a:buNone/>
            </a:pPr>
            <a:r>
              <a:rPr lang="en-US" sz="6100" dirty="0">
                <a:solidFill>
                  <a:srgbClr val="FFFFFF"/>
                </a:solidFill>
                <a:latin typeface="Segoe UI Light"/>
              </a:rPr>
              <a:t>Andrew </a:t>
            </a:r>
            <a:r>
              <a:rPr lang="en-US" sz="6100" dirty="0" err="1">
                <a:solidFill>
                  <a:srgbClr val="FFFFFF"/>
                </a:solidFill>
                <a:latin typeface="Segoe UI Light"/>
              </a:rPr>
              <a:t>Lavinsky</a:t>
            </a:r>
            <a:endParaRPr lang="en-US" sz="6100" dirty="0">
              <a:solidFill>
                <a:srgbClr val="FFFFFF"/>
              </a:solidFill>
              <a:latin typeface="Segoe UI Light"/>
            </a:endParaRPr>
          </a:p>
          <a:p>
            <a:pPr lvl="1" algn="r">
              <a:buClr>
                <a:srgbClr val="FFFFFF">
                  <a:lumMod val="50000"/>
                  <a:lumOff val="50000"/>
                </a:srgbClr>
              </a:buClr>
              <a:buFont typeface="Wingdings" pitchFamily="2" charset="2"/>
              <a:buNone/>
            </a:pPr>
            <a:r>
              <a:rPr lang="en-US" sz="3700" dirty="0">
                <a:solidFill>
                  <a:srgbClr val="FFFFFF"/>
                </a:solidFill>
                <a:latin typeface="Segoe UI Light"/>
              </a:rPr>
              <a:t>Manager, UMT</a:t>
            </a:r>
          </a:p>
          <a:p>
            <a:pPr lvl="1" algn="r">
              <a:buClr>
                <a:srgbClr val="FFFFFF">
                  <a:lumMod val="50000"/>
                  <a:lumOff val="50000"/>
                </a:srgbClr>
              </a:buClr>
              <a:buFont typeface="Wingdings" pitchFamily="2" charset="2"/>
              <a:buNone/>
            </a:pPr>
            <a:r>
              <a:rPr lang="en-US" sz="2900" dirty="0">
                <a:solidFill>
                  <a:srgbClr val="FFFFFF"/>
                </a:solidFill>
                <a:latin typeface="Segoe UI Light"/>
              </a:rPr>
              <a:t>Tel. 212.965.0550</a:t>
            </a:r>
          </a:p>
          <a:p>
            <a:pPr lvl="1" algn="r">
              <a:buClr>
                <a:srgbClr val="FFFFFF">
                  <a:lumMod val="50000"/>
                  <a:lumOff val="50000"/>
                </a:srgbClr>
              </a:buClr>
              <a:buFont typeface="Wingdings" pitchFamily="2" charset="2"/>
              <a:buNone/>
            </a:pPr>
            <a:r>
              <a:rPr lang="en-US" sz="2900" dirty="0">
                <a:solidFill>
                  <a:srgbClr val="FFFFFF"/>
                </a:solidFill>
                <a:latin typeface="Segoe UI Light"/>
              </a:rPr>
              <a:t>@alavinsky</a:t>
            </a:r>
          </a:p>
          <a:p>
            <a:pPr lvl="1" algn="r">
              <a:buClr>
                <a:srgbClr val="FFFFFF">
                  <a:lumMod val="50000"/>
                  <a:lumOff val="50000"/>
                </a:srgbClr>
              </a:buClr>
              <a:buFont typeface="Wingdings" pitchFamily="2" charset="2"/>
              <a:buNone/>
            </a:pPr>
            <a:r>
              <a:rPr lang="en-US" sz="2900" dirty="0">
                <a:solidFill>
                  <a:srgbClr val="FFFFFF"/>
                </a:solidFill>
                <a:latin typeface="Segoe UI Light"/>
              </a:rPr>
              <a:t>http://azlav.umtblog.com</a:t>
            </a:r>
          </a:p>
          <a:p>
            <a:pPr lvl="1" algn="r">
              <a:buClr>
                <a:srgbClr val="FFFFFF">
                  <a:lumMod val="50000"/>
                  <a:lumOff val="50000"/>
                </a:srgbClr>
              </a:buClr>
              <a:buFont typeface="Wingdings" pitchFamily="2" charset="2"/>
              <a:buNone/>
            </a:pPr>
            <a:r>
              <a:rPr lang="en-US" sz="2900" dirty="0">
                <a:solidFill>
                  <a:srgbClr val="FFFFFF"/>
                </a:solidFill>
                <a:latin typeface="Segoe UI Light"/>
              </a:rPr>
              <a:t>alavinsky@umt.com</a:t>
            </a:r>
          </a:p>
          <a:p>
            <a:pPr lvl="1" algn="r">
              <a:buClr>
                <a:srgbClr val="FFFFFF">
                  <a:lumMod val="50000"/>
                  <a:lumOff val="50000"/>
                </a:srgbClr>
              </a:buClr>
              <a:buFont typeface="Wingdings" pitchFamily="2" charset="2"/>
              <a:buNone/>
            </a:pPr>
            <a:endParaRPr lang="en-US" sz="1800" dirty="0">
              <a:gradFill>
                <a:gsLst>
                  <a:gs pos="0">
                    <a:srgbClr val="505050"/>
                  </a:gs>
                  <a:gs pos="50000">
                    <a:srgbClr val="505050"/>
                  </a:gs>
                </a:gsLst>
                <a:lin ang="5400000" scaled="0"/>
              </a:gradFill>
            </a:endParaRPr>
          </a:p>
        </p:txBody>
      </p:sp>
      <p:pic>
        <p:nvPicPr>
          <p:cNvPr id="7" name="Picture 6" descr="image">
            <a:hlinkClick r:id="rId4"/>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82282" y="5535389"/>
            <a:ext cx="873020" cy="1352275"/>
          </a:xfrm>
          <a:prstGeom prst="rect">
            <a:avLst/>
          </a:prstGeom>
          <a:noFill/>
          <a:ln>
            <a:noFill/>
          </a:ln>
        </p:spPr>
      </p:pic>
    </p:spTree>
    <p:extLst>
      <p:ext uri="{BB962C8B-B14F-4D97-AF65-F5344CB8AC3E}">
        <p14:creationId xmlns:p14="http://schemas.microsoft.com/office/powerpoint/2010/main" val="30470894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3838" y="0"/>
            <a:ext cx="12410137"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bwMode="auto">
          <a:xfrm>
            <a:off x="190819" y="296863"/>
            <a:ext cx="5722619" cy="3352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Content Placeholder 2"/>
          <p:cNvSpPr txBox="1">
            <a:spLocks/>
          </p:cNvSpPr>
          <p:nvPr/>
        </p:nvSpPr>
        <p:spPr>
          <a:xfrm>
            <a:off x="281071" y="-160338"/>
            <a:ext cx="5403767" cy="3641574"/>
          </a:xfrm>
          <a:prstGeom prst="rect">
            <a:avLst/>
          </a:prstGeom>
        </p:spPr>
        <p:txBody>
          <a:bodyPr vert="horz" wrap="square" lIns="0" tIns="0" rIns="0" bIns="0" rtlCol="0">
            <a:spAutoFit/>
          </a:bodyPr>
          <a:lstStyle>
            <a:lvl1pPr marL="346075" indent="-346075" algn="l" defTabSz="914363" rtl="0" eaLnBrk="1" latinLnBrk="0" hangingPunct="1">
              <a:lnSpc>
                <a:spcPct val="90000"/>
              </a:lnSpc>
              <a:spcBef>
                <a:spcPct val="20000"/>
              </a:spcBef>
              <a:buClr>
                <a:schemeClr val="tx1">
                  <a:lumMod val="50000"/>
                  <a:lumOff val="50000"/>
                </a:schemeClr>
              </a:buClr>
              <a:buSzPct val="90000"/>
              <a:buFont typeface="Wingdings" pitchFamily="2" charset="2"/>
              <a:buChar char="§"/>
              <a:defRPr sz="2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1pPr>
            <a:lvl2pPr marL="630238" indent="-284163" algn="l" defTabSz="914363" rtl="0" eaLnBrk="1" latinLnBrk="0" hangingPunct="1">
              <a:lnSpc>
                <a:spcPct val="90000"/>
              </a:lnSpc>
              <a:spcBef>
                <a:spcPct val="20000"/>
              </a:spcBef>
              <a:buClr>
                <a:schemeClr val="tx1">
                  <a:lumMod val="50000"/>
                  <a:lumOff val="50000"/>
                </a:schemeClr>
              </a:buClr>
              <a:buSzPct val="90000"/>
              <a:buFont typeface="Wingdings" pitchFamily="2" charset="2"/>
              <a:buChar char="§"/>
              <a:tabLst>
                <a:tab pos="630238" algn="l"/>
              </a:tabLst>
              <a:defRPr sz="24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2pPr>
            <a:lvl3pPr marL="914400" indent="-284163" algn="l" defTabSz="914363" rtl="0" eaLnBrk="1" latinLnBrk="0" hangingPunct="1">
              <a:lnSpc>
                <a:spcPct val="90000"/>
              </a:lnSpc>
              <a:spcBef>
                <a:spcPct val="20000"/>
              </a:spcBef>
              <a:buClr>
                <a:schemeClr val="tx1">
                  <a:lumMod val="50000"/>
                  <a:lumOff val="50000"/>
                </a:schemeClr>
              </a:buClr>
              <a:buSzPct val="90000"/>
              <a:buFont typeface="Wingdings" pitchFamily="2" charset="2"/>
              <a:buChar char="§"/>
              <a:defRPr sz="20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3pPr>
            <a:lvl4pPr marL="1146175" indent="-231775" algn="l" defTabSz="914363" rtl="0" eaLnBrk="1" latinLnBrk="0" hangingPunct="1">
              <a:lnSpc>
                <a:spcPct val="90000"/>
              </a:lnSpc>
              <a:spcBef>
                <a:spcPct val="20000"/>
              </a:spcBef>
              <a:buClr>
                <a:schemeClr val="tx1">
                  <a:lumMod val="50000"/>
                  <a:lumOff val="50000"/>
                </a:schemeClr>
              </a:buClr>
              <a:buSzPct val="90000"/>
              <a:buFont typeface="Wingdings" pitchFamily="2" charset="2"/>
              <a:buChar char="§"/>
              <a:tabLst>
                <a:tab pos="914400" algn="l"/>
              </a:tabLst>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4pPr>
            <a:lvl5pPr marL="1376363" indent="-230188" algn="l" defTabSz="914363" rtl="0" eaLnBrk="1" latinLnBrk="0" hangingPunct="1">
              <a:lnSpc>
                <a:spcPct val="90000"/>
              </a:lnSpc>
              <a:spcBef>
                <a:spcPct val="20000"/>
              </a:spcBef>
              <a:buClr>
                <a:schemeClr val="tx1">
                  <a:lumMod val="50000"/>
                  <a:lumOff val="50000"/>
                </a:schemeClr>
              </a:buClr>
              <a:buSzPct val="90000"/>
              <a:buFont typeface="Wingdings" pitchFamily="2" charset="2"/>
              <a:buChar char="§"/>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lumMod val="50000"/>
                  <a:lumOff val="50000"/>
                </a:srgbClr>
              </a:buClr>
              <a:buFont typeface="Wingdings" pitchFamily="2" charset="2"/>
              <a:buNone/>
            </a:pPr>
            <a:endParaRPr lang="en-US" dirty="0">
              <a:gradFill>
                <a:gsLst>
                  <a:gs pos="0">
                    <a:srgbClr val="505050"/>
                  </a:gs>
                  <a:gs pos="50000">
                    <a:srgbClr val="505050"/>
                  </a:gs>
                </a:gsLst>
                <a:lin ang="5400000" scaled="0"/>
              </a:gradFill>
            </a:endParaRPr>
          </a:p>
          <a:p>
            <a:pPr>
              <a:buClr>
                <a:srgbClr val="FFFFFF">
                  <a:lumMod val="50000"/>
                  <a:lumOff val="50000"/>
                </a:srgbClr>
              </a:buClr>
              <a:buFont typeface="Wingdings" pitchFamily="2" charset="2"/>
              <a:buNone/>
            </a:pPr>
            <a:r>
              <a:rPr lang="en-US" sz="6100" dirty="0">
                <a:solidFill>
                  <a:srgbClr val="FFFFFF"/>
                </a:solidFill>
                <a:latin typeface="Segoe UI Light"/>
              </a:rPr>
              <a:t>Mike McLean</a:t>
            </a:r>
          </a:p>
          <a:p>
            <a:pPr>
              <a:buClr>
                <a:srgbClr val="FFFFFF">
                  <a:lumMod val="50000"/>
                  <a:lumOff val="50000"/>
                </a:srgbClr>
              </a:buClr>
              <a:buFont typeface="Wingdings" pitchFamily="2" charset="2"/>
              <a:buNone/>
            </a:pPr>
            <a:r>
              <a:rPr lang="en-US" sz="3700" dirty="0">
                <a:solidFill>
                  <a:srgbClr val="FFFFFF"/>
                </a:solidFill>
                <a:latin typeface="Segoe UI Light"/>
              </a:rPr>
              <a:t>Senior Program Manager</a:t>
            </a:r>
          </a:p>
          <a:p>
            <a:pPr>
              <a:buClr>
                <a:srgbClr val="FFFFFF">
                  <a:lumMod val="50000"/>
                  <a:lumOff val="50000"/>
                </a:srgbClr>
              </a:buClr>
              <a:buFont typeface="Wingdings" pitchFamily="2" charset="2"/>
              <a:buNone/>
            </a:pPr>
            <a:r>
              <a:rPr lang="en-US" sz="3700" dirty="0">
                <a:solidFill>
                  <a:srgbClr val="FFFFFF"/>
                </a:solidFill>
                <a:latin typeface="Segoe UI Light"/>
              </a:rPr>
              <a:t>Microsoft</a:t>
            </a:r>
          </a:p>
          <a:p>
            <a:pPr marL="0" indent="0">
              <a:buClr>
                <a:srgbClr val="FFFFFF">
                  <a:lumMod val="50000"/>
                  <a:lumOff val="50000"/>
                </a:srgbClr>
              </a:buClr>
              <a:buNone/>
            </a:pPr>
            <a:r>
              <a:rPr lang="en-US" dirty="0">
                <a:solidFill>
                  <a:srgbClr val="FFFFFF"/>
                </a:solidFill>
                <a:latin typeface="Segoe UI Light"/>
              </a:rPr>
              <a:t>mmclean@microsoft.com</a:t>
            </a:r>
          </a:p>
          <a:p>
            <a:pPr marL="0" indent="0">
              <a:buClr>
                <a:srgbClr val="FFFFFF">
                  <a:lumMod val="50000"/>
                  <a:lumOff val="50000"/>
                </a:srgbClr>
              </a:buClr>
              <a:buNone/>
            </a:pPr>
            <a:r>
              <a:rPr lang="en-US" dirty="0">
                <a:solidFill>
                  <a:srgbClr val="FFFFFF"/>
                </a:solidFill>
                <a:latin typeface="Segoe UI Light"/>
              </a:rPr>
              <a:t>http://blogs.office.com/b/project</a:t>
            </a:r>
            <a:endParaRPr lang="en-US" sz="1800" dirty="0">
              <a:gradFill>
                <a:gsLst>
                  <a:gs pos="0">
                    <a:srgbClr val="505050"/>
                  </a:gs>
                  <a:gs pos="50000">
                    <a:srgbClr val="505050"/>
                  </a:gs>
                </a:gsLst>
                <a:lin ang="5400000" scaled="0"/>
              </a:gradFill>
            </a:endParaRPr>
          </a:p>
        </p:txBody>
      </p:sp>
    </p:spTree>
    <p:extLst>
      <p:ext uri="{BB962C8B-B14F-4D97-AF65-F5344CB8AC3E}">
        <p14:creationId xmlns:p14="http://schemas.microsoft.com/office/powerpoint/2010/main" val="148888797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Andrew Lavinsky; Mike McLean</External_x0020_Speaker>
    <Session_x0020_Code xmlns="2295e2e7-0eeb-498e-8716-217bb2ee6ee3"> SPC171</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Andrew Lavinsky, Mike McLean </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terms/"/>
    <ds:schemaRef ds:uri="http://schemas.microsoft.com/office/2006/documentManagement/types"/>
    <ds:schemaRef ds:uri="032d541b-1b4e-4d91-93c7-b10533c52f73"/>
    <ds:schemaRef ds:uri="http://www.w3.org/XML/1998/namespace"/>
    <ds:schemaRef ds:uri="http://schemas.microsoft.com/office/2006/metadata/properties"/>
    <ds:schemaRef ds:uri="http://purl.org/dc/dcmitype/"/>
    <ds:schemaRef ds:uri="http://purl.org/dc/elements/1.1/"/>
    <ds:schemaRef ds:uri="http://schemas.microsoft.com/office/infopath/2007/PartnerControls"/>
    <ds:schemaRef ds:uri="http://schemas.microsoft.com/sharepoint/v3"/>
    <ds:schemaRef ds:uri="http://schemas.openxmlformats.org/package/2006/metadata/core-properties"/>
    <ds:schemaRef ds:uri="230e9df3-be65-4c73-a93b-d1236ebd677e"/>
    <ds:schemaRef ds:uri="2295e2e7-0eeb-498e-8716-217bb2ee6ee3"/>
  </ds:schemaRefs>
</ds:datastoreItem>
</file>

<file path=customXml/itemProps2.xml><?xml version="1.0" encoding="utf-8"?>
<ds:datastoreItem xmlns:ds="http://schemas.openxmlformats.org/officeDocument/2006/customXml" ds:itemID="{79F4D64E-A50E-4AB6-99D0-6DA660E34B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17040</TotalTime>
  <Words>2622</Words>
  <Application>Microsoft Office PowerPoint</Application>
  <PresentationFormat>Custom</PresentationFormat>
  <Paragraphs>388</Paragraphs>
  <Slides>55</Slides>
  <Notes>39</Notes>
  <HiddenSlides>0</HiddenSlides>
  <MMClips>0</MMClips>
  <ScaleCrop>false</ScaleCrop>
  <HeadingPairs>
    <vt:vector size="4" baseType="variant">
      <vt:variant>
        <vt:lpstr>Theme</vt:lpstr>
      </vt:variant>
      <vt:variant>
        <vt:i4>4</vt:i4>
      </vt:variant>
      <vt:variant>
        <vt:lpstr>Slide Titles</vt:lpstr>
      </vt:variant>
      <vt:variant>
        <vt:i4>55</vt:i4>
      </vt:variant>
    </vt:vector>
  </HeadingPairs>
  <TitlesOfParts>
    <vt:vector size="59" baseType="lpstr">
      <vt:lpstr>5-30072_SPC2012_IT-Pro_Template_16x9</vt:lpstr>
      <vt:lpstr>5-30072_SPC2012_IT-Pro_Template_16x9_Light</vt:lpstr>
      <vt:lpstr>5-30072_SPC2012_Business_Template_16x9_Light</vt:lpstr>
      <vt:lpstr>1_5-30072_SPC2012_Business_Template_16x9_Light</vt:lpstr>
      <vt:lpstr>PowerPoint Presentation</vt:lpstr>
      <vt:lpstr>Real World Reporting: Project Server BI 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Business challenges </vt:lpstr>
      <vt:lpstr>Introducing | The New Project</vt:lpstr>
      <vt:lpstr>PowerPoint Presentation</vt:lpstr>
      <vt:lpstr>PowerPoint Presentation</vt:lpstr>
      <vt:lpstr>Timelines</vt:lpstr>
      <vt:lpstr>Desktop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OData &amp; Excel</vt:lpstr>
      <vt:lpstr>Major Milestone Report</vt:lpstr>
      <vt:lpstr>PowerPivot</vt:lpstr>
      <vt:lpstr>REST API</vt:lpstr>
      <vt:lpstr>PowerPoint Presentation</vt:lpstr>
      <vt:lpstr>SharePoint Apps</vt:lpstr>
      <vt:lpstr>PowerPoint Presentation</vt:lpstr>
      <vt:lpstr>PowerPoint Presentation</vt:lpstr>
      <vt:lpstr>PowerPoint Presentation</vt:lpstr>
      <vt:lpstr>PowerPoint Presentation</vt:lpstr>
      <vt:lpstr>PowerPoint Presentation</vt:lpstr>
      <vt:lpstr>Which tool should I use….</vt:lpstr>
      <vt:lpstr>Which tool should I use….</vt:lpstr>
      <vt:lpstr>Which tool should I use….</vt:lpstr>
      <vt:lpstr>Which tool should I use….</vt:lpstr>
      <vt:lpstr>Which tool should I use….</vt:lpstr>
      <vt:lpstr>Which tool should I use….</vt:lpstr>
      <vt:lpstr>Which tool should I use….</vt:lpstr>
      <vt:lpstr>Which tool should I use….</vt:lpstr>
      <vt:lpstr>Which tool should I use….</vt:lpstr>
      <vt:lpstr>Which tool should I use….</vt:lpstr>
      <vt:lpstr>Which tool should I use….</vt:lpstr>
      <vt:lpstr>Which tool should I use….</vt:lpstr>
      <vt:lpstr>Which tool should I use….</vt:lpstr>
      <vt:lpstr>Instructions and screenshots for all demos will be posted to our blogs:  http://blogs.office.com/b/project/  http://azlav.umtblog.com </vt:lpstr>
      <vt:lpstr>Microsoft Project Presence At #SPC12</vt:lpstr>
      <vt:lpstr>Andrew Lavinsky</vt:lpstr>
      <vt:lpstr>Next steps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Real World Reporting: Project Server BI Overview</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931</cp:revision>
  <dcterms:created xsi:type="dcterms:W3CDTF">2012-05-22T07:38:31Z</dcterms:created>
  <dcterms:modified xsi:type="dcterms:W3CDTF">2012-12-06T16:26:48Z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