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2" r:id="rId8"/>
  </p:sldMasterIdLst>
  <p:notesMasterIdLst>
    <p:notesMasterId r:id="rId33"/>
  </p:notesMasterIdLst>
  <p:handoutMasterIdLst>
    <p:handoutMasterId r:id="rId34"/>
  </p:handoutMasterIdLst>
  <p:sldIdLst>
    <p:sldId id="1055" r:id="rId9"/>
    <p:sldId id="1090" r:id="rId10"/>
    <p:sldId id="1091" r:id="rId11"/>
    <p:sldId id="1092" r:id="rId12"/>
    <p:sldId id="1097" r:id="rId13"/>
    <p:sldId id="1094" r:id="rId14"/>
    <p:sldId id="1116" r:id="rId15"/>
    <p:sldId id="1111" r:id="rId16"/>
    <p:sldId id="1110" r:id="rId17"/>
    <p:sldId id="1095" r:id="rId18"/>
    <p:sldId id="1096" r:id="rId19"/>
    <p:sldId id="1112" r:id="rId20"/>
    <p:sldId id="1115" r:id="rId21"/>
    <p:sldId id="1099" r:id="rId22"/>
    <p:sldId id="1113" r:id="rId23"/>
    <p:sldId id="1114" r:id="rId24"/>
    <p:sldId id="1098" r:id="rId25"/>
    <p:sldId id="1105" r:id="rId26"/>
    <p:sldId id="1106" r:id="rId27"/>
    <p:sldId id="1107" r:id="rId28"/>
    <p:sldId id="1108" r:id="rId29"/>
    <p:sldId id="1109" r:id="rId30"/>
    <p:sldId id="1104" r:id="rId31"/>
    <p:sldId id="1117" r:id="rId3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492" autoAdjust="0"/>
  </p:normalViewPr>
  <p:slideViewPr>
    <p:cSldViewPr>
      <p:cViewPr varScale="1">
        <p:scale>
          <a:sx n="64" d="100"/>
          <a:sy n="64" d="100"/>
        </p:scale>
        <p:origin x="-930"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handoutMaster" Target="handoutMasters/handoutMaster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Header Placeholder 3"/>
          <p:cNvSpPr>
            <a:spLocks noGrp="1"/>
          </p:cNvSpPr>
          <p:nvPr>
            <p:ph type="hdr" sz="quarter" idx="10"/>
          </p:nvPr>
        </p:nvSpPr>
        <p:spPr>
          <a:xfrm>
            <a:off x="0" y="0"/>
            <a:ext cx="2971800" cy="457200"/>
          </a:xfrm>
          <a:prstGeom prst="rect">
            <a:avLst/>
          </a:prstGeom>
        </p:spPr>
        <p:txBody>
          <a:bodyPr/>
          <a:lstStyle/>
          <a:p>
            <a:r>
              <a:rPr lang="en-US" dirty="0">
                <a:solidFill>
                  <a:prstClr val="black"/>
                </a:solidFill>
              </a:rPr>
              <a:t>SPC2012 - Developer</a:t>
            </a:r>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solidFill>
                  <a:prstClr val="black"/>
                </a:solidFill>
              </a:rPr>
              <a:pPr/>
              <a:t>12/6/2012 9:47 AM</a:t>
            </a:fld>
            <a:endParaRPr lang="en-US">
              <a:solidFill>
                <a:prstClr val="black"/>
              </a:solidFill>
            </a:endParaRPr>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6236391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9:47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8357012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u="none" dirty="0">
              <a:solidFill>
                <a:schemeClr val="tx1"/>
              </a:solidFill>
            </a:endParaRPr>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ABA6A3D-A162-4A91-B474-076C5E537867}"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977839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F3F36DA-E535-4A7E-89A5-4F9B491939C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396242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79413" y="684213"/>
            <a:ext cx="6099175" cy="34305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9D5A5AB-9D22-4354-8089-2AE811D4E282}"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4245271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79413" y="684213"/>
            <a:ext cx="6099175" cy="34305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9D5A5AB-9D22-4354-8089-2AE811D4E282}"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5401387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79413" y="684213"/>
            <a:ext cx="6099175" cy="34305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9D5A5AB-9D22-4354-8089-2AE811D4E282}"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4716104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79413" y="684213"/>
            <a:ext cx="6099175" cy="34305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9D5A5AB-9D22-4354-8089-2AE811D4E282}"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4354919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79413" y="684213"/>
            <a:ext cx="6099175" cy="34305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9D5A5AB-9D22-4354-8089-2AE811D4E282}"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299157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3.xml"/><Relationship Id="rId4" Type="http://schemas.openxmlformats.org/officeDocument/2006/relationships/image" Target="../media/image2.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21205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16188592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9118138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176420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5940569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0946996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0191732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14851435"/>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9542002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2871062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07540406"/>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56586493"/>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71588483"/>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75984436"/>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6527688"/>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3986830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7865369"/>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383090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9577033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176634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91788050"/>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783580792"/>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1069491"/>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51201359"/>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0655529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8141527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60290469"/>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1858781"/>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11550226"/>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23095535"/>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83962155"/>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4956658"/>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67254080"/>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2" y="1476622"/>
            <a:ext cx="11375536" cy="209288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64398881"/>
      </p:ext>
    </p:extLst>
  </p:cSld>
  <p:clrMapOvr>
    <a:masterClrMapping/>
  </p:clrMapOvr>
  <p:transition spd="med">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1740918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35979958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9570896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9475791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317158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691720599"/>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34334702"/>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52923784"/>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5556717"/>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62104232"/>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68195445"/>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53036861"/>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68413543"/>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03309853"/>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27885696"/>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01760722"/>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16902768"/>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4868937"/>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9005892"/>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1867369"/>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9743126"/>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7937686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699755362"/>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6.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6.pn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3" Type="http://schemas.openxmlformats.org/officeDocument/2006/relationships/slideLayout" Target="../slideLayouts/slideLayout71.xml"/><Relationship Id="rId21" Type="http://schemas.openxmlformats.org/officeDocument/2006/relationships/slideLayout" Target="../slideLayouts/slideLayout89.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image" Target="../media/image9.png"/><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theme" Target="../theme/theme5.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92553201"/>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5">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37830548"/>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 id="2147484241"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99280333"/>
      </p:ext>
    </p:extLst>
  </p:cSld>
  <p:clrMap bg1="dk1" tx1="lt1" bg2="dk2" tx2="lt2" accent1="accent1" accent2="accent2" accent3="accent3" accent4="accent4" accent5="accent5" accent6="accent6" hlink="hlink" folHlink="folHlink"/>
  <p:sldLayoutIdLst>
    <p:sldLayoutId id="2147484243" r:id="rId1"/>
    <p:sldLayoutId id="2147484244" r:id="rId2"/>
    <p:sldLayoutId id="2147484245" r:id="rId3"/>
    <p:sldLayoutId id="2147484246" r:id="rId4"/>
    <p:sldLayoutId id="2147484247" r:id="rId5"/>
    <p:sldLayoutId id="2147484248" r:id="rId6"/>
    <p:sldLayoutId id="2147484249" r:id="rId7"/>
    <p:sldLayoutId id="2147484250" r:id="rId8"/>
    <p:sldLayoutId id="2147484251" r:id="rId9"/>
    <p:sldLayoutId id="2147484252" r:id="rId10"/>
    <p:sldLayoutId id="2147484253" r:id="rId11"/>
    <p:sldLayoutId id="2147484254" r:id="rId12"/>
    <p:sldLayoutId id="2147484255" r:id="rId13"/>
    <p:sldLayoutId id="2147484256" r:id="rId14"/>
    <p:sldLayoutId id="2147484257" r:id="rId15"/>
    <p:sldLayoutId id="2147484258" r:id="rId16"/>
    <p:sldLayoutId id="2147484259" r:id="rId17"/>
    <p:sldLayoutId id="2147484260" r:id="rId18"/>
    <p:sldLayoutId id="2147484261" r:id="rId19"/>
    <p:sldLayoutId id="2147484262" r:id="rId20"/>
    <p:sldLayoutId id="2147484263" r:id="rId21"/>
    <p:sldLayoutId id="2147484264"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www.transinfopreneur.com/images/chemical-big-abstracts-imag.jpg" TargetMode="External"/><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5.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6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65.xml"/></Relationships>
</file>

<file path=ppt/slides/_rels/slide1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5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xml"/><Relationship Id="rId1" Type="http://schemas.openxmlformats.org/officeDocument/2006/relationships/slideLayout" Target="../slideLayouts/slideLayout64.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xml"/><Relationship Id="rId1" Type="http://schemas.openxmlformats.org/officeDocument/2006/relationships/slideLayout" Target="../slideLayouts/slideLayout64.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7.xml"/><Relationship Id="rId1" Type="http://schemas.openxmlformats.org/officeDocument/2006/relationships/slideLayout" Target="../slideLayouts/slideLayout64.xm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8.xml"/><Relationship Id="rId1" Type="http://schemas.openxmlformats.org/officeDocument/2006/relationships/slideLayout" Target="../slideLayouts/slideLayout64.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6.png"/><Relationship Id="rId7"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64.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6.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85.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8" Type="http://schemas.openxmlformats.org/officeDocument/2006/relationships/image" Target="../media/image16.gif"/><Relationship Id="rId13" Type="http://schemas.openxmlformats.org/officeDocument/2006/relationships/image" Target="../media/image21.png"/><Relationship Id="rId3" Type="http://schemas.openxmlformats.org/officeDocument/2006/relationships/image" Target="../media/image11.gif"/><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67.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gif"/><Relationship Id="rId15" Type="http://schemas.openxmlformats.org/officeDocument/2006/relationships/image" Target="../media/image23.png"/><Relationship Id="rId10" Type="http://schemas.openxmlformats.org/officeDocument/2006/relationships/image" Target="../media/image18.gif"/><Relationship Id="rId4" Type="http://schemas.openxmlformats.org/officeDocument/2006/relationships/image" Target="../media/image12.gif"/><Relationship Id="rId9" Type="http://schemas.openxmlformats.org/officeDocument/2006/relationships/image" Target="../media/image17.gif"/><Relationship Id="rId14" Type="http://schemas.openxmlformats.org/officeDocument/2006/relationships/image" Target="../media/image2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us.123rf.com/400wm/400/400/sqback/sqback0811/sqback081100021/3945881-old-book-cover.jpg" TargetMode="External"/><Relationship Id="rId1" Type="http://schemas.openxmlformats.org/officeDocument/2006/relationships/slideLayout" Target="../slideLayouts/slideLayout57.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transinfopreneur.com/images/chemical-big-abstracts-imag.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2837" y="144462"/>
            <a:ext cx="10134600" cy="6739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856181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 name="Group 92"/>
          <p:cNvGrpSpPr/>
          <p:nvPr/>
        </p:nvGrpSpPr>
        <p:grpSpPr>
          <a:xfrm>
            <a:off x="42365" y="2730677"/>
            <a:ext cx="12257846" cy="3894709"/>
            <a:chOff x="-1181692" y="2727349"/>
            <a:chExt cx="12018586" cy="3818689"/>
          </a:xfrm>
        </p:grpSpPr>
        <p:sp>
          <p:nvSpPr>
            <p:cNvPr id="89" name="TextBox 88"/>
            <p:cNvSpPr txBox="1"/>
            <p:nvPr/>
          </p:nvSpPr>
          <p:spPr>
            <a:xfrm>
              <a:off x="2803090" y="4094085"/>
              <a:ext cx="8033804" cy="2451953"/>
            </a:xfrm>
            <a:prstGeom prst="rect">
              <a:avLst/>
            </a:prstGeom>
            <a:noFill/>
          </p:spPr>
          <p:txBody>
            <a:bodyPr wrap="square" rtlCol="0">
              <a:spAutoFit/>
            </a:bodyPr>
            <a:lstStyle/>
            <a:p>
              <a:pPr algn="r">
                <a:lnSpc>
                  <a:spcPts val="9179"/>
                </a:lnSpc>
              </a:pPr>
              <a:r>
                <a:rPr lang="en-US" sz="9791" dirty="0">
                  <a:gradFill>
                    <a:gsLst>
                      <a:gs pos="3333">
                        <a:srgbClr val="505050"/>
                      </a:gs>
                      <a:gs pos="29000">
                        <a:srgbClr val="505050"/>
                      </a:gs>
                    </a:gsLst>
                    <a:lin ang="5400000" scaled="0"/>
                  </a:gradFill>
                  <a:latin typeface="Segoe UI Light"/>
                </a:rPr>
                <a:t>Map</a:t>
              </a:r>
            </a:p>
            <a:p>
              <a:pPr algn="r">
                <a:lnSpc>
                  <a:spcPts val="9179"/>
                </a:lnSpc>
              </a:pPr>
              <a:r>
                <a:rPr lang="en-US" sz="9791" dirty="0">
                  <a:gradFill>
                    <a:gsLst>
                      <a:gs pos="3333">
                        <a:srgbClr val="505050"/>
                      </a:gs>
                      <a:gs pos="29000">
                        <a:srgbClr val="505050"/>
                      </a:gs>
                    </a:gsLst>
                    <a:lin ang="5400000" scaled="0"/>
                  </a:gradFill>
                  <a:latin typeface="Segoe UI Light"/>
                </a:rPr>
                <a:t>Reduced</a:t>
              </a:r>
              <a:endParaRPr lang="en-US" sz="8975" dirty="0">
                <a:gradFill>
                  <a:gsLst>
                    <a:gs pos="3333">
                      <a:srgbClr val="505050"/>
                    </a:gs>
                    <a:gs pos="29000">
                      <a:srgbClr val="505050"/>
                    </a:gs>
                  </a:gsLst>
                  <a:lin ang="5400000" scaled="0"/>
                </a:gradFill>
                <a:latin typeface="Segoe UI Light"/>
              </a:endParaRPr>
            </a:p>
          </p:txBody>
        </p:sp>
        <p:sp>
          <p:nvSpPr>
            <p:cNvPr id="88" name="TextBox 87"/>
            <p:cNvSpPr txBox="1"/>
            <p:nvPr/>
          </p:nvSpPr>
          <p:spPr>
            <a:xfrm>
              <a:off x="4043695" y="4147909"/>
              <a:ext cx="3709675" cy="1599027"/>
            </a:xfrm>
            <a:prstGeom prst="rect">
              <a:avLst/>
            </a:prstGeom>
            <a:noFill/>
          </p:spPr>
          <p:txBody>
            <a:bodyPr wrap="square" rtlCol="0">
              <a:spAutoFit/>
            </a:bodyPr>
            <a:lstStyle/>
            <a:p>
              <a:r>
                <a:rPr lang="en-US" sz="9791" dirty="0">
                  <a:gradFill>
                    <a:gsLst>
                      <a:gs pos="3333">
                        <a:srgbClr val="505050"/>
                      </a:gs>
                      <a:gs pos="29000">
                        <a:srgbClr val="505050"/>
                      </a:gs>
                    </a:gsLst>
                    <a:lin ang="5400000" scaled="0"/>
                  </a:gradFill>
                  <a:latin typeface="Segoe UI Light"/>
                </a:rPr>
                <a:t>HDFS</a:t>
              </a:r>
              <a:endParaRPr lang="en-US" sz="8975" dirty="0">
                <a:gradFill>
                  <a:gsLst>
                    <a:gs pos="3333">
                      <a:srgbClr val="505050"/>
                    </a:gs>
                    <a:gs pos="29000">
                      <a:srgbClr val="505050"/>
                    </a:gs>
                  </a:gsLst>
                  <a:lin ang="5400000" scaled="0"/>
                </a:gradFill>
                <a:latin typeface="Segoe UI Light"/>
              </a:endParaRPr>
            </a:p>
          </p:txBody>
        </p:sp>
        <p:sp>
          <p:nvSpPr>
            <p:cNvPr id="90" name="TextBox 89"/>
            <p:cNvSpPr txBox="1"/>
            <p:nvPr/>
          </p:nvSpPr>
          <p:spPr>
            <a:xfrm rot="20341198">
              <a:off x="1456725" y="2960208"/>
              <a:ext cx="2972114" cy="1599027"/>
            </a:xfrm>
            <a:prstGeom prst="rect">
              <a:avLst/>
            </a:prstGeom>
            <a:noFill/>
          </p:spPr>
          <p:txBody>
            <a:bodyPr wrap="square" rtlCol="0">
              <a:spAutoFit/>
            </a:bodyPr>
            <a:lstStyle/>
            <a:p>
              <a:r>
                <a:rPr lang="en-US" sz="9791" dirty="0">
                  <a:gradFill>
                    <a:gsLst>
                      <a:gs pos="3333">
                        <a:srgbClr val="505050"/>
                      </a:gs>
                      <a:gs pos="29000">
                        <a:srgbClr val="505050"/>
                      </a:gs>
                    </a:gsLst>
                    <a:lin ang="5400000" scaled="0"/>
                  </a:gradFill>
                  <a:latin typeface="Segoe UI Light"/>
                </a:rPr>
                <a:t>Hive</a:t>
              </a:r>
              <a:endParaRPr lang="en-US" sz="8975" dirty="0">
                <a:gradFill>
                  <a:gsLst>
                    <a:gs pos="3333">
                      <a:srgbClr val="505050"/>
                    </a:gs>
                    <a:gs pos="29000">
                      <a:srgbClr val="505050"/>
                    </a:gs>
                  </a:gsLst>
                  <a:lin ang="5400000" scaled="0"/>
                </a:gradFill>
                <a:latin typeface="Segoe UI Light"/>
              </a:endParaRPr>
            </a:p>
          </p:txBody>
        </p:sp>
        <p:sp>
          <p:nvSpPr>
            <p:cNvPr id="91" name="TextBox 90"/>
            <p:cNvSpPr txBox="1"/>
            <p:nvPr/>
          </p:nvSpPr>
          <p:spPr>
            <a:xfrm rot="19758791">
              <a:off x="-1181692" y="4616625"/>
              <a:ext cx="4070583" cy="1599027"/>
            </a:xfrm>
            <a:prstGeom prst="rect">
              <a:avLst/>
            </a:prstGeom>
            <a:noFill/>
          </p:spPr>
          <p:txBody>
            <a:bodyPr wrap="square" rtlCol="0">
              <a:spAutoFit/>
            </a:bodyPr>
            <a:lstStyle/>
            <a:p>
              <a:r>
                <a:rPr lang="en-US" sz="9791" spc="-102" dirty="0">
                  <a:ln w="3175">
                    <a:noFill/>
                  </a:ln>
                  <a:gradFill flip="none" rotWithShape="1">
                    <a:gsLst>
                      <a:gs pos="3333">
                        <a:srgbClr val="505050"/>
                      </a:gs>
                      <a:gs pos="29000">
                        <a:srgbClr val="505050"/>
                      </a:gs>
                    </a:gsLst>
                    <a:lin ang="5400000" scaled="0"/>
                    <a:tileRect/>
                  </a:gradFill>
                  <a:latin typeface="Segoe UI Light"/>
                  <a:cs typeface="Arial" charset="0"/>
                </a:rPr>
                <a:t>Scoop</a:t>
              </a:r>
            </a:p>
          </p:txBody>
        </p:sp>
        <p:sp>
          <p:nvSpPr>
            <p:cNvPr id="94" name="TextBox 93"/>
            <p:cNvSpPr txBox="1"/>
            <p:nvPr/>
          </p:nvSpPr>
          <p:spPr>
            <a:xfrm rot="1974421">
              <a:off x="4470661" y="2727349"/>
              <a:ext cx="4480951" cy="1599027"/>
            </a:xfrm>
            <a:prstGeom prst="rect">
              <a:avLst/>
            </a:prstGeom>
            <a:noFill/>
          </p:spPr>
          <p:txBody>
            <a:bodyPr wrap="square" rtlCol="0">
              <a:spAutoFit/>
            </a:bodyPr>
            <a:lstStyle/>
            <a:p>
              <a:r>
                <a:rPr lang="en-US" sz="9791" dirty="0" err="1">
                  <a:gradFill>
                    <a:gsLst>
                      <a:gs pos="3333">
                        <a:srgbClr val="505050"/>
                      </a:gs>
                      <a:gs pos="29000">
                        <a:srgbClr val="505050"/>
                      </a:gs>
                    </a:gsLst>
                    <a:lin ang="5400000" scaled="0"/>
                  </a:gradFill>
                  <a:latin typeface="Segoe UI Light"/>
                </a:rPr>
                <a:t>HBase</a:t>
              </a:r>
              <a:endParaRPr lang="en-US" sz="8975" dirty="0">
                <a:gradFill>
                  <a:gsLst>
                    <a:gs pos="3333">
                      <a:srgbClr val="505050"/>
                    </a:gs>
                    <a:gs pos="29000">
                      <a:srgbClr val="505050"/>
                    </a:gs>
                  </a:gsLst>
                  <a:lin ang="5400000" scaled="0"/>
                </a:gradFill>
                <a:latin typeface="Segoe UI Light"/>
              </a:endParaRPr>
            </a:p>
          </p:txBody>
        </p:sp>
      </p:grpSp>
      <p:grpSp>
        <p:nvGrpSpPr>
          <p:cNvPr id="76" name="Group 75"/>
          <p:cNvGrpSpPr/>
          <p:nvPr/>
        </p:nvGrpSpPr>
        <p:grpSpPr>
          <a:xfrm>
            <a:off x="351973" y="3786355"/>
            <a:ext cx="8092298" cy="2924755"/>
            <a:chOff x="342648" y="3712449"/>
            <a:chExt cx="7934346" cy="2867667"/>
          </a:xfrm>
        </p:grpSpPr>
        <p:sp>
          <p:nvSpPr>
            <p:cNvPr id="57" name="TextBox 56"/>
            <p:cNvSpPr txBox="1"/>
            <p:nvPr/>
          </p:nvSpPr>
          <p:spPr>
            <a:xfrm>
              <a:off x="342648" y="4981089"/>
              <a:ext cx="5240787" cy="1599027"/>
            </a:xfrm>
            <a:prstGeom prst="rect">
              <a:avLst/>
            </a:prstGeom>
            <a:noFill/>
          </p:spPr>
          <p:txBody>
            <a:bodyPr wrap="square" rtlCol="0">
              <a:spAutoFit/>
            </a:bodyPr>
            <a:lstStyle/>
            <a:p>
              <a:r>
                <a:rPr lang="en-US" sz="9791" dirty="0">
                  <a:gradFill>
                    <a:gsLst>
                      <a:gs pos="3333">
                        <a:srgbClr val="505050"/>
                      </a:gs>
                      <a:gs pos="29000">
                        <a:srgbClr val="505050"/>
                      </a:gs>
                    </a:gsLst>
                    <a:lin ang="5400000" scaled="0"/>
                  </a:gradFill>
                  <a:latin typeface="Segoe UI Light"/>
                </a:rPr>
                <a:t>BIG DATA</a:t>
              </a:r>
              <a:endParaRPr lang="en-US" sz="8975" dirty="0">
                <a:gradFill>
                  <a:gsLst>
                    <a:gs pos="3333">
                      <a:srgbClr val="505050"/>
                    </a:gs>
                    <a:gs pos="29000">
                      <a:srgbClr val="505050"/>
                    </a:gs>
                  </a:gsLst>
                  <a:lin ang="5400000" scaled="0"/>
                </a:gradFill>
                <a:latin typeface="Segoe UI Light"/>
              </a:endParaRPr>
            </a:p>
          </p:txBody>
        </p:sp>
        <p:cxnSp>
          <p:nvCxnSpPr>
            <p:cNvPr id="55" name="Straight Arrow Connector 54"/>
            <p:cNvCxnSpPr/>
            <p:nvPr/>
          </p:nvCxnSpPr>
          <p:spPr>
            <a:xfrm flipH="1">
              <a:off x="5264469" y="3712449"/>
              <a:ext cx="3012525" cy="1856734"/>
            </a:xfrm>
            <a:prstGeom prst="straightConnector1">
              <a:avLst/>
            </a:prstGeom>
            <a:ln w="76200">
              <a:gradFill>
                <a:gsLst>
                  <a:gs pos="0">
                    <a:schemeClr val="accent1">
                      <a:tint val="66000"/>
                      <a:satMod val="160000"/>
                      <a:alpha val="0"/>
                    </a:schemeClr>
                  </a:gs>
                  <a:gs pos="33000">
                    <a:schemeClr val="tx1"/>
                  </a:gs>
                  <a:gs pos="100000">
                    <a:schemeClr val="tx1"/>
                  </a:gs>
                </a:gsLst>
                <a:lin ang="5400000" scaled="0"/>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58" name="Group 57"/>
          <p:cNvGrpSpPr/>
          <p:nvPr/>
        </p:nvGrpSpPr>
        <p:grpSpPr>
          <a:xfrm>
            <a:off x="1701922" y="462032"/>
            <a:ext cx="9032630" cy="6207323"/>
            <a:chOff x="1666250" y="524932"/>
            <a:chExt cx="8856324" cy="6086163"/>
          </a:xfrm>
        </p:grpSpPr>
        <p:sp>
          <p:nvSpPr>
            <p:cNvPr id="59" name="TextBox 58"/>
            <p:cNvSpPr txBox="1"/>
            <p:nvPr/>
          </p:nvSpPr>
          <p:spPr>
            <a:xfrm>
              <a:off x="3911827" y="524932"/>
              <a:ext cx="4365170" cy="939801"/>
            </a:xfrm>
            <a:prstGeom prst="rect">
              <a:avLst/>
            </a:prstGeom>
            <a:noFill/>
          </p:spPr>
          <p:txBody>
            <a:bodyPr wrap="square" lIns="93251" tIns="46626" rIns="93251" bIns="46626" rtlCol="0">
              <a:spAutoFit/>
            </a:bodyPr>
            <a:lstStyle/>
            <a:p>
              <a:pPr algn="ctr"/>
              <a:r>
                <a:rPr lang="en-US" sz="5507" dirty="0">
                  <a:gradFill>
                    <a:gsLst>
                      <a:gs pos="3333">
                        <a:srgbClr val="505050"/>
                      </a:gs>
                      <a:gs pos="29000">
                        <a:srgbClr val="505050"/>
                      </a:gs>
                    </a:gsLst>
                    <a:lin ang="5400000" scaled="0"/>
                  </a:gradFill>
                  <a:latin typeface="Segoe UI Light"/>
                </a:rPr>
                <a:t>Spreadsheets</a:t>
              </a:r>
            </a:p>
          </p:txBody>
        </p:sp>
        <p:grpSp>
          <p:nvGrpSpPr>
            <p:cNvPr id="61" name="Group 60"/>
            <p:cNvGrpSpPr/>
            <p:nvPr/>
          </p:nvGrpSpPr>
          <p:grpSpPr>
            <a:xfrm>
              <a:off x="5425799" y="1489350"/>
              <a:ext cx="1337226" cy="1839313"/>
              <a:chOff x="5441543" y="1489348"/>
              <a:chExt cx="1337226" cy="1839313"/>
            </a:xfrm>
          </p:grpSpPr>
          <p:sp>
            <p:nvSpPr>
              <p:cNvPr id="85" name="TextBox 84"/>
              <p:cNvSpPr txBox="1"/>
              <p:nvPr/>
            </p:nvSpPr>
            <p:spPr>
              <a:xfrm>
                <a:off x="5441543" y="2106339"/>
                <a:ext cx="1337226" cy="1222322"/>
              </a:xfrm>
              <a:prstGeom prst="rect">
                <a:avLst/>
              </a:prstGeom>
              <a:noFill/>
            </p:spPr>
            <p:txBody>
              <a:bodyPr wrap="none" rtlCol="0" anchor="ctr">
                <a:spAutoFit/>
              </a:bodyPr>
              <a:lstStyle/>
              <a:p>
                <a:pPr algn="ctr"/>
                <a:r>
                  <a:rPr lang="en-US" sz="7343" dirty="0">
                    <a:gradFill>
                      <a:gsLst>
                        <a:gs pos="3333">
                          <a:srgbClr val="505050"/>
                        </a:gs>
                        <a:gs pos="29000">
                          <a:srgbClr val="505050"/>
                        </a:gs>
                      </a:gsLst>
                      <a:lin ang="5400000" scaled="0"/>
                    </a:gradFill>
                    <a:latin typeface="Segoe UI Light"/>
                  </a:rPr>
                  <a:t>EIS</a:t>
                </a:r>
              </a:p>
            </p:txBody>
          </p:sp>
          <p:cxnSp>
            <p:nvCxnSpPr>
              <p:cNvPr id="87" name="Straight Arrow Connector 86"/>
              <p:cNvCxnSpPr/>
              <p:nvPr/>
            </p:nvCxnSpPr>
            <p:spPr>
              <a:xfrm>
                <a:off x="6110156" y="1489348"/>
                <a:ext cx="0" cy="699202"/>
              </a:xfrm>
              <a:prstGeom prst="straightConnector1">
                <a:avLst/>
              </a:prstGeom>
              <a:ln w="76200">
                <a:gradFill>
                  <a:gsLst>
                    <a:gs pos="0">
                      <a:schemeClr val="accent1">
                        <a:tint val="66000"/>
                        <a:satMod val="160000"/>
                        <a:alpha val="0"/>
                      </a:schemeClr>
                    </a:gs>
                    <a:gs pos="33000">
                      <a:schemeClr val="tx1"/>
                    </a:gs>
                    <a:gs pos="100000">
                      <a:schemeClr val="tx1"/>
                    </a:gs>
                  </a:gsLst>
                  <a:lin ang="5400000" scaled="0"/>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62" name="Group 61"/>
            <p:cNvGrpSpPr/>
            <p:nvPr/>
          </p:nvGrpSpPr>
          <p:grpSpPr>
            <a:xfrm>
              <a:off x="1666250" y="3394139"/>
              <a:ext cx="8856324" cy="1457985"/>
              <a:chOff x="1666249" y="3582259"/>
              <a:chExt cx="8856324" cy="1277599"/>
            </a:xfrm>
          </p:grpSpPr>
          <p:sp>
            <p:nvSpPr>
              <p:cNvPr id="79" name="TextBox 78"/>
              <p:cNvSpPr txBox="1"/>
              <p:nvPr/>
            </p:nvSpPr>
            <p:spPr>
              <a:xfrm>
                <a:off x="1666249" y="4036325"/>
                <a:ext cx="8856324" cy="823533"/>
              </a:xfrm>
              <a:prstGeom prst="rect">
                <a:avLst/>
              </a:prstGeom>
              <a:noFill/>
            </p:spPr>
            <p:txBody>
              <a:bodyPr wrap="square" rtlCol="0">
                <a:spAutoFit/>
              </a:bodyPr>
              <a:lstStyle/>
              <a:p>
                <a:pPr algn="ctr"/>
                <a:r>
                  <a:rPr lang="en-US" sz="5507" dirty="0">
                    <a:gradFill>
                      <a:gsLst>
                        <a:gs pos="3333">
                          <a:srgbClr val="505050"/>
                        </a:gs>
                        <a:gs pos="29000">
                          <a:srgbClr val="505050"/>
                        </a:gs>
                      </a:gsLst>
                      <a:lin ang="5400000" scaled="0"/>
                    </a:gradFill>
                    <a:latin typeface="Segoe UI Light"/>
                  </a:rPr>
                  <a:t>Multi-Dimensional</a:t>
                </a:r>
              </a:p>
            </p:txBody>
          </p:sp>
          <p:cxnSp>
            <p:nvCxnSpPr>
              <p:cNvPr id="83" name="Straight Arrow Connector 82"/>
              <p:cNvCxnSpPr/>
              <p:nvPr/>
            </p:nvCxnSpPr>
            <p:spPr>
              <a:xfrm>
                <a:off x="6094411" y="3582259"/>
                <a:ext cx="0" cy="544945"/>
              </a:xfrm>
              <a:prstGeom prst="straightConnector1">
                <a:avLst/>
              </a:prstGeom>
              <a:ln w="76200">
                <a:gradFill>
                  <a:gsLst>
                    <a:gs pos="0">
                      <a:schemeClr val="accent1">
                        <a:tint val="66000"/>
                        <a:satMod val="160000"/>
                        <a:alpha val="0"/>
                      </a:schemeClr>
                    </a:gs>
                    <a:gs pos="33000">
                      <a:schemeClr val="tx1"/>
                    </a:gs>
                    <a:gs pos="100000">
                      <a:schemeClr val="tx1"/>
                    </a:gs>
                  </a:gsLst>
                  <a:lin ang="5400000" scaled="0"/>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63" name="Group 62"/>
            <p:cNvGrpSpPr/>
            <p:nvPr/>
          </p:nvGrpSpPr>
          <p:grpSpPr>
            <a:xfrm>
              <a:off x="5002721" y="4936916"/>
              <a:ext cx="2183382" cy="1674179"/>
              <a:chOff x="5002720" y="4936915"/>
              <a:chExt cx="2183382" cy="1674179"/>
            </a:xfrm>
          </p:grpSpPr>
          <p:cxnSp>
            <p:nvCxnSpPr>
              <p:cNvPr id="77" name="Straight Arrow Connector 76"/>
              <p:cNvCxnSpPr>
                <a:endCxn id="78" idx="0"/>
              </p:cNvCxnSpPr>
              <p:nvPr/>
            </p:nvCxnSpPr>
            <p:spPr>
              <a:xfrm>
                <a:off x="6094411" y="4936915"/>
                <a:ext cx="0" cy="734370"/>
              </a:xfrm>
              <a:prstGeom prst="straightConnector1">
                <a:avLst/>
              </a:prstGeom>
              <a:ln w="76200">
                <a:gradFill>
                  <a:gsLst>
                    <a:gs pos="0">
                      <a:schemeClr val="accent1">
                        <a:tint val="66000"/>
                        <a:satMod val="160000"/>
                        <a:alpha val="0"/>
                      </a:schemeClr>
                    </a:gs>
                    <a:gs pos="33000">
                      <a:schemeClr val="tx1"/>
                    </a:gs>
                    <a:gs pos="100000">
                      <a:schemeClr val="tx1"/>
                    </a:gs>
                  </a:gsLst>
                  <a:lin ang="5400000" scaled="0"/>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5002720" y="5671285"/>
                <a:ext cx="2183382" cy="939809"/>
              </a:xfrm>
              <a:prstGeom prst="rect">
                <a:avLst/>
              </a:prstGeom>
              <a:noFill/>
            </p:spPr>
            <p:txBody>
              <a:bodyPr wrap="square" rtlCol="0">
                <a:spAutoFit/>
              </a:bodyPr>
              <a:lstStyle/>
              <a:p>
                <a:pPr algn="ctr"/>
                <a:r>
                  <a:rPr lang="en-US" sz="5507" dirty="0">
                    <a:gradFill>
                      <a:gsLst>
                        <a:gs pos="3333">
                          <a:srgbClr val="505050"/>
                        </a:gs>
                        <a:gs pos="29000">
                          <a:srgbClr val="505050"/>
                        </a:gs>
                      </a:gsLst>
                      <a:lin ang="5400000" scaled="0"/>
                    </a:gradFill>
                    <a:latin typeface="Segoe UI Light"/>
                  </a:rPr>
                  <a:t>OLAP</a:t>
                </a:r>
              </a:p>
            </p:txBody>
          </p:sp>
        </p:grpSp>
      </p:grpSp>
      <p:grpSp>
        <p:nvGrpSpPr>
          <p:cNvPr id="68" name="Group 67"/>
          <p:cNvGrpSpPr/>
          <p:nvPr/>
        </p:nvGrpSpPr>
        <p:grpSpPr>
          <a:xfrm>
            <a:off x="7070452" y="4747557"/>
            <a:ext cx="4602286" cy="2153109"/>
            <a:chOff x="6929991" y="4613794"/>
            <a:chExt cx="4512455" cy="2111083"/>
          </a:xfrm>
        </p:grpSpPr>
        <p:sp>
          <p:nvSpPr>
            <p:cNvPr id="15" name="TextBox 14"/>
            <p:cNvSpPr txBox="1"/>
            <p:nvPr/>
          </p:nvSpPr>
          <p:spPr>
            <a:xfrm>
              <a:off x="8861233" y="4613794"/>
              <a:ext cx="2581213" cy="720197"/>
            </a:xfrm>
            <a:prstGeom prst="rect">
              <a:avLst/>
            </a:prstGeom>
            <a:noFill/>
          </p:spPr>
          <p:txBody>
            <a:bodyPr wrap="square" rtlCol="0">
              <a:spAutoFit/>
            </a:bodyPr>
            <a:lstStyle/>
            <a:p>
              <a:r>
                <a:rPr lang="en-US" sz="4080" dirty="0">
                  <a:gradFill>
                    <a:gsLst>
                      <a:gs pos="3333">
                        <a:srgbClr val="505050"/>
                      </a:gs>
                      <a:gs pos="29000">
                        <a:srgbClr val="505050"/>
                      </a:gs>
                    </a:gsLst>
                    <a:lin ang="5400000" scaled="0"/>
                  </a:gradFill>
                </a:rPr>
                <a:t>MOLAP</a:t>
              </a:r>
              <a:endParaRPr lang="en-US" sz="3672" dirty="0">
                <a:gradFill>
                  <a:gsLst>
                    <a:gs pos="3333">
                      <a:srgbClr val="505050"/>
                    </a:gs>
                    <a:gs pos="29000">
                      <a:srgbClr val="505050"/>
                    </a:gs>
                  </a:gsLst>
                  <a:lin ang="5400000" scaled="0"/>
                </a:gradFill>
              </a:endParaRPr>
            </a:p>
          </p:txBody>
        </p:sp>
        <p:sp>
          <p:nvSpPr>
            <p:cNvPr id="16" name="TextBox 15"/>
            <p:cNvSpPr txBox="1"/>
            <p:nvPr/>
          </p:nvSpPr>
          <p:spPr>
            <a:xfrm>
              <a:off x="8861233" y="5309237"/>
              <a:ext cx="2581213" cy="720197"/>
            </a:xfrm>
            <a:prstGeom prst="rect">
              <a:avLst/>
            </a:prstGeom>
            <a:noFill/>
          </p:spPr>
          <p:txBody>
            <a:bodyPr wrap="square" rtlCol="0">
              <a:spAutoFit/>
            </a:bodyPr>
            <a:lstStyle/>
            <a:p>
              <a:r>
                <a:rPr lang="en-US" sz="4080" dirty="0">
                  <a:gradFill>
                    <a:gsLst>
                      <a:gs pos="3333">
                        <a:srgbClr val="505050"/>
                      </a:gs>
                      <a:gs pos="29000">
                        <a:srgbClr val="505050"/>
                      </a:gs>
                    </a:gsLst>
                    <a:lin ang="5400000" scaled="0"/>
                  </a:gradFill>
                </a:rPr>
                <a:t>ROLAP</a:t>
              </a:r>
              <a:endParaRPr lang="en-US" sz="3672" dirty="0">
                <a:gradFill>
                  <a:gsLst>
                    <a:gs pos="3333">
                      <a:srgbClr val="505050"/>
                    </a:gs>
                    <a:gs pos="29000">
                      <a:srgbClr val="505050"/>
                    </a:gs>
                  </a:gsLst>
                  <a:lin ang="5400000" scaled="0"/>
                </a:gradFill>
              </a:endParaRPr>
            </a:p>
          </p:txBody>
        </p:sp>
        <p:sp>
          <p:nvSpPr>
            <p:cNvPr id="17" name="TextBox 16"/>
            <p:cNvSpPr txBox="1"/>
            <p:nvPr/>
          </p:nvSpPr>
          <p:spPr>
            <a:xfrm>
              <a:off x="8861232" y="6004680"/>
              <a:ext cx="2581213" cy="720197"/>
            </a:xfrm>
            <a:prstGeom prst="rect">
              <a:avLst/>
            </a:prstGeom>
            <a:noFill/>
          </p:spPr>
          <p:txBody>
            <a:bodyPr wrap="square" rtlCol="0">
              <a:spAutoFit/>
            </a:bodyPr>
            <a:lstStyle/>
            <a:p>
              <a:r>
                <a:rPr lang="en-US" sz="4080" dirty="0">
                  <a:gradFill>
                    <a:gsLst>
                      <a:gs pos="3333">
                        <a:srgbClr val="505050"/>
                      </a:gs>
                      <a:gs pos="29000">
                        <a:srgbClr val="505050"/>
                      </a:gs>
                    </a:gsLst>
                    <a:lin ang="5400000" scaled="0"/>
                  </a:gradFill>
                </a:rPr>
                <a:t>HOLAP</a:t>
              </a:r>
              <a:endParaRPr lang="en-US" sz="3672" dirty="0">
                <a:gradFill>
                  <a:gsLst>
                    <a:gs pos="3333">
                      <a:srgbClr val="505050"/>
                    </a:gs>
                    <a:gs pos="29000">
                      <a:srgbClr val="505050"/>
                    </a:gs>
                  </a:gsLst>
                  <a:lin ang="5400000" scaled="0"/>
                </a:gradFill>
              </a:endParaRPr>
            </a:p>
          </p:txBody>
        </p:sp>
        <p:cxnSp>
          <p:nvCxnSpPr>
            <p:cNvPr id="18" name="Straight Arrow Connector 17"/>
            <p:cNvCxnSpPr/>
            <p:nvPr/>
          </p:nvCxnSpPr>
          <p:spPr>
            <a:xfrm flipV="1">
              <a:off x="6929991" y="5023642"/>
              <a:ext cx="1862217" cy="1008892"/>
            </a:xfrm>
            <a:prstGeom prst="straightConnector1">
              <a:avLst/>
            </a:prstGeom>
            <a:ln w="76200">
              <a:gradFill>
                <a:gsLst>
                  <a:gs pos="18000">
                    <a:schemeClr val="accent1">
                      <a:tint val="66000"/>
                      <a:satMod val="160000"/>
                      <a:alpha val="0"/>
                    </a:schemeClr>
                  </a:gs>
                  <a:gs pos="65000">
                    <a:schemeClr val="tx1"/>
                  </a:gs>
                  <a:gs pos="100000">
                    <a:schemeClr val="tx1"/>
                  </a:gs>
                </a:gsLst>
                <a:lin ang="1200000" scaled="0"/>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7037797" y="6032534"/>
              <a:ext cx="1754411" cy="387734"/>
            </a:xfrm>
            <a:prstGeom prst="straightConnector1">
              <a:avLst/>
            </a:prstGeom>
            <a:ln w="76200">
              <a:gradFill>
                <a:gsLst>
                  <a:gs pos="18000">
                    <a:schemeClr val="accent1">
                      <a:tint val="66000"/>
                      <a:satMod val="160000"/>
                      <a:alpha val="0"/>
                    </a:schemeClr>
                  </a:gs>
                  <a:gs pos="65000">
                    <a:schemeClr val="tx1"/>
                  </a:gs>
                  <a:gs pos="100000">
                    <a:schemeClr val="tx1"/>
                  </a:gs>
                </a:gsLst>
                <a:lin ang="5400000" scaled="0"/>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7037797" y="5734513"/>
              <a:ext cx="1754411" cy="311263"/>
            </a:xfrm>
            <a:prstGeom prst="straightConnector1">
              <a:avLst/>
            </a:prstGeom>
            <a:ln w="76200">
              <a:gradFill>
                <a:gsLst>
                  <a:gs pos="18000">
                    <a:schemeClr val="accent1">
                      <a:tint val="66000"/>
                      <a:satMod val="160000"/>
                      <a:alpha val="0"/>
                    </a:schemeClr>
                  </a:gs>
                  <a:gs pos="65000">
                    <a:schemeClr val="tx1"/>
                  </a:gs>
                  <a:gs pos="100000">
                    <a:schemeClr val="tx1"/>
                  </a:gs>
                </a:gsLst>
                <a:lin ang="5400000" scaled="0"/>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69" name="Group 68"/>
          <p:cNvGrpSpPr/>
          <p:nvPr/>
        </p:nvGrpSpPr>
        <p:grpSpPr>
          <a:xfrm>
            <a:off x="1551009" y="2557307"/>
            <a:ext cx="3876146" cy="958518"/>
            <a:chOff x="1518282" y="2507390"/>
            <a:chExt cx="3800487" cy="939809"/>
          </a:xfrm>
        </p:grpSpPr>
        <p:sp>
          <p:nvSpPr>
            <p:cNvPr id="29" name="TextBox 28"/>
            <p:cNvSpPr txBox="1"/>
            <p:nvPr/>
          </p:nvSpPr>
          <p:spPr>
            <a:xfrm>
              <a:off x="1518282" y="2507390"/>
              <a:ext cx="3315467" cy="939809"/>
            </a:xfrm>
            <a:prstGeom prst="rect">
              <a:avLst/>
            </a:prstGeom>
            <a:noFill/>
          </p:spPr>
          <p:txBody>
            <a:bodyPr wrap="square" rtlCol="0">
              <a:spAutoFit/>
            </a:bodyPr>
            <a:lstStyle/>
            <a:p>
              <a:pPr algn="ctr"/>
              <a:r>
                <a:rPr lang="en-US" sz="5507" spc="-102" dirty="0">
                  <a:ln w="3175">
                    <a:noFill/>
                  </a:ln>
                  <a:gradFill flip="none" rotWithShape="1">
                    <a:gsLst>
                      <a:gs pos="3333">
                        <a:srgbClr val="505050"/>
                      </a:gs>
                      <a:gs pos="29000">
                        <a:srgbClr val="505050"/>
                      </a:gs>
                    </a:gsLst>
                    <a:lin ang="5400000" scaled="0"/>
                    <a:tileRect/>
                  </a:gradFill>
                  <a:latin typeface="Segoe UI Light"/>
                  <a:cs typeface="Arial" charset="0"/>
                </a:rPr>
                <a:t>Reporting</a:t>
              </a:r>
            </a:p>
          </p:txBody>
        </p:sp>
        <p:cxnSp>
          <p:nvCxnSpPr>
            <p:cNvPr id="32" name="Straight Arrow Connector 31"/>
            <p:cNvCxnSpPr/>
            <p:nvPr/>
          </p:nvCxnSpPr>
          <p:spPr>
            <a:xfrm flipH="1">
              <a:off x="4731009" y="2790795"/>
              <a:ext cx="587760" cy="239904"/>
            </a:xfrm>
            <a:prstGeom prst="straightConnector1">
              <a:avLst/>
            </a:prstGeom>
            <a:ln w="76200">
              <a:gradFill>
                <a:gsLst>
                  <a:gs pos="0">
                    <a:schemeClr val="accent1">
                      <a:tint val="66000"/>
                      <a:satMod val="160000"/>
                      <a:alpha val="0"/>
                    </a:schemeClr>
                  </a:gs>
                  <a:gs pos="33000">
                    <a:schemeClr val="tx1"/>
                  </a:gs>
                  <a:gs pos="100000">
                    <a:schemeClr val="tx1"/>
                  </a:gs>
                </a:gsLst>
                <a:lin ang="1800000" scaled="0"/>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70" name="Group 69"/>
          <p:cNvGrpSpPr/>
          <p:nvPr/>
        </p:nvGrpSpPr>
        <p:grpSpPr>
          <a:xfrm>
            <a:off x="444280" y="3564902"/>
            <a:ext cx="3037147" cy="1257327"/>
            <a:chOff x="433155" y="3320658"/>
            <a:chExt cx="2977865" cy="1232785"/>
          </a:xfrm>
        </p:grpSpPr>
        <p:sp>
          <p:nvSpPr>
            <p:cNvPr id="28" name="TextBox 27"/>
            <p:cNvSpPr txBox="1"/>
            <p:nvPr/>
          </p:nvSpPr>
          <p:spPr>
            <a:xfrm>
              <a:off x="433155" y="3320658"/>
              <a:ext cx="2581213" cy="594650"/>
            </a:xfrm>
            <a:prstGeom prst="rect">
              <a:avLst/>
            </a:prstGeom>
            <a:noFill/>
          </p:spPr>
          <p:txBody>
            <a:bodyPr wrap="square" rtlCol="0">
              <a:spAutoFit/>
            </a:bodyPr>
            <a:lstStyle/>
            <a:p>
              <a:r>
                <a:rPr lang="en-US" sz="3264" dirty="0">
                  <a:gradFill>
                    <a:gsLst>
                      <a:gs pos="3333">
                        <a:srgbClr val="505050"/>
                      </a:gs>
                      <a:gs pos="29000">
                        <a:srgbClr val="505050"/>
                      </a:gs>
                    </a:gsLst>
                    <a:lin ang="5400000" scaled="0"/>
                  </a:gradFill>
                </a:rPr>
                <a:t>Operational</a:t>
              </a:r>
              <a:endParaRPr lang="en-US" sz="2856" dirty="0">
                <a:gradFill>
                  <a:gsLst>
                    <a:gs pos="3333">
                      <a:srgbClr val="505050"/>
                    </a:gs>
                    <a:gs pos="29000">
                      <a:srgbClr val="505050"/>
                    </a:gs>
                  </a:gsLst>
                  <a:lin ang="5400000" scaled="0"/>
                </a:gradFill>
              </a:endParaRPr>
            </a:p>
          </p:txBody>
        </p:sp>
        <p:sp>
          <p:nvSpPr>
            <p:cNvPr id="30" name="TextBox 29"/>
            <p:cNvSpPr txBox="1"/>
            <p:nvPr/>
          </p:nvSpPr>
          <p:spPr>
            <a:xfrm>
              <a:off x="433155" y="3958793"/>
              <a:ext cx="2581213" cy="594650"/>
            </a:xfrm>
            <a:prstGeom prst="rect">
              <a:avLst/>
            </a:prstGeom>
            <a:noFill/>
          </p:spPr>
          <p:txBody>
            <a:bodyPr wrap="square" rtlCol="0">
              <a:spAutoFit/>
            </a:bodyPr>
            <a:lstStyle/>
            <a:p>
              <a:r>
                <a:rPr lang="en-US" sz="3264" dirty="0">
                  <a:gradFill>
                    <a:gsLst>
                      <a:gs pos="3333">
                        <a:srgbClr val="505050"/>
                      </a:gs>
                      <a:gs pos="29000">
                        <a:srgbClr val="505050"/>
                      </a:gs>
                    </a:gsLst>
                    <a:lin ang="5400000" scaled="0"/>
                  </a:gradFill>
                </a:rPr>
                <a:t>Ad Hoc</a:t>
              </a:r>
              <a:endParaRPr lang="en-US" sz="2856" dirty="0">
                <a:gradFill>
                  <a:gsLst>
                    <a:gs pos="3333">
                      <a:srgbClr val="505050"/>
                    </a:gs>
                    <a:gs pos="29000">
                      <a:srgbClr val="505050"/>
                    </a:gs>
                  </a:gsLst>
                  <a:lin ang="5400000" scaled="0"/>
                </a:gradFill>
              </a:endParaRPr>
            </a:p>
          </p:txBody>
        </p:sp>
        <p:cxnSp>
          <p:nvCxnSpPr>
            <p:cNvPr id="34" name="Straight Arrow Connector 33"/>
            <p:cNvCxnSpPr/>
            <p:nvPr/>
          </p:nvCxnSpPr>
          <p:spPr>
            <a:xfrm flipH="1">
              <a:off x="2901252" y="3361754"/>
              <a:ext cx="509768" cy="347992"/>
            </a:xfrm>
            <a:prstGeom prst="straightConnector1">
              <a:avLst/>
            </a:prstGeom>
            <a:ln w="76200">
              <a:gradFill>
                <a:gsLst>
                  <a:gs pos="0">
                    <a:schemeClr val="accent1">
                      <a:tint val="66000"/>
                      <a:satMod val="160000"/>
                      <a:alpha val="0"/>
                    </a:schemeClr>
                  </a:gs>
                  <a:gs pos="33000">
                    <a:schemeClr val="tx1"/>
                  </a:gs>
                  <a:gs pos="100000">
                    <a:schemeClr val="tx1"/>
                  </a:gs>
                </a:gsLst>
                <a:lin ang="1800000" scaled="0"/>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H="1">
              <a:off x="2167846" y="3882201"/>
              <a:ext cx="780838" cy="451171"/>
            </a:xfrm>
            <a:prstGeom prst="straightConnector1">
              <a:avLst/>
            </a:prstGeom>
            <a:ln w="76200">
              <a:gradFill>
                <a:gsLst>
                  <a:gs pos="0">
                    <a:schemeClr val="accent1">
                      <a:tint val="66000"/>
                      <a:satMod val="160000"/>
                      <a:alpha val="0"/>
                    </a:schemeClr>
                  </a:gs>
                  <a:gs pos="33000">
                    <a:schemeClr val="tx1"/>
                  </a:gs>
                  <a:gs pos="100000">
                    <a:schemeClr val="tx1"/>
                  </a:gs>
                </a:gsLst>
                <a:lin ang="0" scaled="0"/>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71" name="Group 70"/>
          <p:cNvGrpSpPr/>
          <p:nvPr/>
        </p:nvGrpSpPr>
        <p:grpSpPr>
          <a:xfrm>
            <a:off x="7158863" y="552559"/>
            <a:ext cx="5141344" cy="3409176"/>
            <a:chOff x="7016678" y="541771"/>
            <a:chExt cx="5040991" cy="3342633"/>
          </a:xfrm>
        </p:grpSpPr>
        <p:sp>
          <p:nvSpPr>
            <p:cNvPr id="24" name="TextBox 23"/>
            <p:cNvSpPr txBox="1"/>
            <p:nvPr/>
          </p:nvSpPr>
          <p:spPr>
            <a:xfrm>
              <a:off x="8067559" y="541771"/>
              <a:ext cx="3990110" cy="720197"/>
            </a:xfrm>
            <a:prstGeom prst="rect">
              <a:avLst/>
            </a:prstGeom>
            <a:noFill/>
          </p:spPr>
          <p:txBody>
            <a:bodyPr wrap="square" rtlCol="0">
              <a:spAutoFit/>
            </a:bodyPr>
            <a:lstStyle/>
            <a:p>
              <a:pPr algn="ctr"/>
              <a:r>
                <a:rPr lang="en-US" sz="4080" dirty="0">
                  <a:gradFill>
                    <a:gsLst>
                      <a:gs pos="3333">
                        <a:srgbClr val="505050"/>
                      </a:gs>
                      <a:gs pos="29000">
                        <a:srgbClr val="505050"/>
                      </a:gs>
                    </a:gsLst>
                    <a:lin ang="5400000" scaled="0"/>
                  </a:gradFill>
                  <a:latin typeface="Segoe UI Light"/>
                </a:rPr>
                <a:t>Relational DW</a:t>
              </a:r>
              <a:endParaRPr lang="en-US" sz="3672" dirty="0">
                <a:gradFill>
                  <a:gsLst>
                    <a:gs pos="3333">
                      <a:srgbClr val="505050"/>
                    </a:gs>
                    <a:gs pos="29000">
                      <a:srgbClr val="505050"/>
                    </a:gs>
                  </a:gsLst>
                  <a:lin ang="5400000" scaled="0"/>
                </a:gradFill>
                <a:latin typeface="Segoe UI Light"/>
              </a:endParaRPr>
            </a:p>
          </p:txBody>
        </p:sp>
        <p:cxnSp>
          <p:nvCxnSpPr>
            <p:cNvPr id="39" name="Straight Arrow Connector 38"/>
            <p:cNvCxnSpPr/>
            <p:nvPr/>
          </p:nvCxnSpPr>
          <p:spPr>
            <a:xfrm flipV="1">
              <a:off x="7016678" y="1376334"/>
              <a:ext cx="1775531" cy="2508070"/>
            </a:xfrm>
            <a:prstGeom prst="straightConnector1">
              <a:avLst/>
            </a:prstGeom>
            <a:ln w="76200">
              <a:gradFill>
                <a:gsLst>
                  <a:gs pos="0">
                    <a:schemeClr val="accent1">
                      <a:tint val="66000"/>
                      <a:satMod val="160000"/>
                      <a:alpha val="0"/>
                    </a:schemeClr>
                  </a:gs>
                  <a:gs pos="33000">
                    <a:schemeClr val="tx1"/>
                  </a:gs>
                  <a:gs pos="100000">
                    <a:schemeClr val="tx1"/>
                  </a:gs>
                </a:gsLst>
                <a:lin ang="5400000" scaled="0"/>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73" name="Group 72"/>
          <p:cNvGrpSpPr/>
          <p:nvPr/>
        </p:nvGrpSpPr>
        <p:grpSpPr>
          <a:xfrm>
            <a:off x="9789773" y="1285015"/>
            <a:ext cx="2382656" cy="1179285"/>
            <a:chOff x="9596234" y="1259931"/>
            <a:chExt cx="2336149" cy="1156267"/>
          </a:xfrm>
        </p:grpSpPr>
        <p:cxnSp>
          <p:nvCxnSpPr>
            <p:cNvPr id="43" name="Straight Arrow Connector 42"/>
            <p:cNvCxnSpPr/>
            <p:nvPr/>
          </p:nvCxnSpPr>
          <p:spPr>
            <a:xfrm>
              <a:off x="10312970" y="1259931"/>
              <a:ext cx="323272" cy="417944"/>
            </a:xfrm>
            <a:prstGeom prst="straightConnector1">
              <a:avLst/>
            </a:prstGeom>
            <a:ln w="76200">
              <a:gradFill>
                <a:gsLst>
                  <a:gs pos="0">
                    <a:schemeClr val="accent1">
                      <a:tint val="66000"/>
                      <a:satMod val="160000"/>
                      <a:alpha val="0"/>
                    </a:schemeClr>
                  </a:gs>
                  <a:gs pos="33000">
                    <a:schemeClr val="tx1"/>
                  </a:gs>
                  <a:gs pos="100000">
                    <a:schemeClr val="tx1"/>
                  </a:gs>
                </a:gsLst>
                <a:lin ang="5400000" scaled="0"/>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9596234" y="1633227"/>
              <a:ext cx="2336149" cy="782971"/>
            </a:xfrm>
            <a:prstGeom prst="rect">
              <a:avLst/>
            </a:prstGeom>
            <a:noFill/>
          </p:spPr>
          <p:txBody>
            <a:bodyPr wrap="square" rtlCol="0">
              <a:spAutoFit/>
            </a:bodyPr>
            <a:lstStyle/>
            <a:p>
              <a:r>
                <a:rPr lang="en-US" sz="4488" dirty="0">
                  <a:gradFill>
                    <a:gsLst>
                      <a:gs pos="3333">
                        <a:srgbClr val="505050"/>
                      </a:gs>
                      <a:gs pos="29000">
                        <a:srgbClr val="505050"/>
                      </a:gs>
                    </a:gsLst>
                    <a:lin ang="5400000" scaled="0"/>
                  </a:gradFill>
                </a:rPr>
                <a:t>NO SQL</a:t>
              </a:r>
              <a:endParaRPr lang="en-US" sz="4080" dirty="0">
                <a:gradFill>
                  <a:gsLst>
                    <a:gs pos="3333">
                      <a:srgbClr val="505050"/>
                    </a:gs>
                    <a:gs pos="29000">
                      <a:srgbClr val="505050"/>
                    </a:gs>
                  </a:gsLst>
                  <a:lin ang="5400000" scaled="0"/>
                </a:gradFill>
              </a:endParaRPr>
            </a:p>
          </p:txBody>
        </p:sp>
      </p:grpSp>
      <p:grpSp>
        <p:nvGrpSpPr>
          <p:cNvPr id="72" name="Group 71"/>
          <p:cNvGrpSpPr/>
          <p:nvPr/>
        </p:nvGrpSpPr>
        <p:grpSpPr>
          <a:xfrm>
            <a:off x="8969740" y="2436569"/>
            <a:ext cx="4480667" cy="2072915"/>
            <a:chOff x="8792207" y="2389011"/>
            <a:chExt cx="4393210" cy="2032454"/>
          </a:xfrm>
        </p:grpSpPr>
        <p:cxnSp>
          <p:nvCxnSpPr>
            <p:cNvPr id="25" name="Straight Arrow Connector 24"/>
            <p:cNvCxnSpPr/>
            <p:nvPr/>
          </p:nvCxnSpPr>
          <p:spPr>
            <a:xfrm flipV="1">
              <a:off x="8792207" y="3654141"/>
              <a:ext cx="758406" cy="767324"/>
            </a:xfrm>
            <a:prstGeom prst="straightConnector1">
              <a:avLst/>
            </a:prstGeom>
            <a:ln w="76200">
              <a:gradFill>
                <a:gsLst>
                  <a:gs pos="0">
                    <a:schemeClr val="accent1">
                      <a:tint val="66000"/>
                      <a:satMod val="160000"/>
                      <a:alpha val="0"/>
                    </a:schemeClr>
                  </a:gs>
                  <a:gs pos="33000">
                    <a:schemeClr val="tx1"/>
                  </a:gs>
                  <a:gs pos="100000">
                    <a:schemeClr val="tx1"/>
                  </a:gs>
                </a:gsLst>
                <a:lin ang="5400000" scaled="0"/>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9883908" y="3654141"/>
              <a:ext cx="0" cy="767322"/>
            </a:xfrm>
            <a:prstGeom prst="straightConnector1">
              <a:avLst/>
            </a:prstGeom>
            <a:ln w="76200">
              <a:gradFill>
                <a:gsLst>
                  <a:gs pos="0">
                    <a:schemeClr val="accent1">
                      <a:tint val="66000"/>
                      <a:satMod val="160000"/>
                      <a:alpha val="0"/>
                    </a:schemeClr>
                  </a:gs>
                  <a:gs pos="33000">
                    <a:schemeClr val="tx1"/>
                  </a:gs>
                  <a:gs pos="100000">
                    <a:schemeClr val="tx1"/>
                  </a:gs>
                </a:gsLst>
                <a:lin ang="7200000" scaled="0"/>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9220871" y="2389011"/>
              <a:ext cx="3964546" cy="1349087"/>
            </a:xfrm>
            <a:prstGeom prst="rect">
              <a:avLst/>
            </a:prstGeom>
            <a:noFill/>
          </p:spPr>
          <p:txBody>
            <a:bodyPr wrap="square" rtlCol="0">
              <a:spAutoFit/>
            </a:bodyPr>
            <a:lstStyle/>
            <a:p>
              <a:pPr>
                <a:lnSpc>
                  <a:spcPts val="4896"/>
                </a:lnSpc>
              </a:pPr>
              <a:r>
                <a:rPr lang="en-US" sz="5100" dirty="0">
                  <a:gradFill>
                    <a:gsLst>
                      <a:gs pos="3333">
                        <a:srgbClr val="505050"/>
                      </a:gs>
                      <a:gs pos="29000">
                        <a:srgbClr val="505050"/>
                      </a:gs>
                    </a:gsLst>
                    <a:lin ang="5400000" scaled="0"/>
                  </a:gradFill>
                </a:rPr>
                <a:t>Column</a:t>
              </a:r>
              <a:br>
                <a:rPr lang="en-US" sz="5100" dirty="0">
                  <a:gradFill>
                    <a:gsLst>
                      <a:gs pos="3333">
                        <a:srgbClr val="505050"/>
                      </a:gs>
                      <a:gs pos="29000">
                        <a:srgbClr val="505050"/>
                      </a:gs>
                    </a:gsLst>
                    <a:lin ang="5400000" scaled="0"/>
                  </a:gradFill>
                </a:rPr>
              </a:br>
              <a:r>
                <a:rPr lang="en-US" sz="5100" dirty="0">
                  <a:gradFill>
                    <a:gsLst>
                      <a:gs pos="3333">
                        <a:srgbClr val="505050"/>
                      </a:gs>
                      <a:gs pos="29000">
                        <a:srgbClr val="505050"/>
                      </a:gs>
                    </a:gsLst>
                    <a:lin ang="5400000" scaled="0"/>
                  </a:gradFill>
                </a:rPr>
                <a:t>Stores</a:t>
              </a:r>
            </a:p>
          </p:txBody>
        </p:sp>
      </p:grpSp>
      <p:grpSp>
        <p:nvGrpSpPr>
          <p:cNvPr id="74" name="Group 73"/>
          <p:cNvGrpSpPr/>
          <p:nvPr/>
        </p:nvGrpSpPr>
        <p:grpSpPr>
          <a:xfrm>
            <a:off x="7946993" y="1324269"/>
            <a:ext cx="2382656" cy="2522033"/>
            <a:chOff x="7501752" y="1298418"/>
            <a:chExt cx="2336149" cy="2472806"/>
          </a:xfrm>
        </p:grpSpPr>
        <p:cxnSp>
          <p:nvCxnSpPr>
            <p:cNvPr id="49" name="Straight Arrow Connector 48"/>
            <p:cNvCxnSpPr/>
            <p:nvPr/>
          </p:nvCxnSpPr>
          <p:spPr>
            <a:xfrm flipH="1">
              <a:off x="8229604" y="1298418"/>
              <a:ext cx="1033339" cy="1738640"/>
            </a:xfrm>
            <a:prstGeom prst="straightConnector1">
              <a:avLst/>
            </a:prstGeom>
            <a:ln w="76200">
              <a:gradFill>
                <a:gsLst>
                  <a:gs pos="0">
                    <a:schemeClr val="accent1">
                      <a:tint val="66000"/>
                      <a:satMod val="160000"/>
                      <a:alpha val="0"/>
                    </a:schemeClr>
                  </a:gs>
                  <a:gs pos="33000">
                    <a:schemeClr val="tx1"/>
                  </a:gs>
                  <a:gs pos="100000">
                    <a:schemeClr val="tx1"/>
                  </a:gs>
                </a:gsLst>
                <a:lin ang="5400000" scaled="0"/>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7501752" y="3051027"/>
              <a:ext cx="2336149" cy="720197"/>
            </a:xfrm>
            <a:prstGeom prst="rect">
              <a:avLst/>
            </a:prstGeom>
            <a:noFill/>
          </p:spPr>
          <p:txBody>
            <a:bodyPr wrap="square" rtlCol="0">
              <a:spAutoFit/>
            </a:bodyPr>
            <a:lstStyle/>
            <a:p>
              <a:r>
                <a:rPr lang="en-US" sz="4080" dirty="0">
                  <a:gradFill>
                    <a:gsLst>
                      <a:gs pos="3333">
                        <a:srgbClr val="505050"/>
                      </a:gs>
                      <a:gs pos="29000">
                        <a:srgbClr val="505050"/>
                      </a:gs>
                    </a:gsLst>
                    <a:lin ang="5400000" scaled="0"/>
                  </a:gradFill>
                </a:rPr>
                <a:t>DATA</a:t>
              </a:r>
              <a:endParaRPr lang="en-US" sz="3672" dirty="0">
                <a:gradFill>
                  <a:gsLst>
                    <a:gs pos="3333">
                      <a:srgbClr val="505050"/>
                    </a:gs>
                    <a:gs pos="29000">
                      <a:srgbClr val="505050"/>
                    </a:gs>
                  </a:gsLst>
                  <a:lin ang="5400000" scaled="0"/>
                </a:gradFill>
              </a:endParaRPr>
            </a:p>
          </p:txBody>
        </p:sp>
      </p:grpSp>
      <p:grpSp>
        <p:nvGrpSpPr>
          <p:cNvPr id="86" name="Group 85"/>
          <p:cNvGrpSpPr/>
          <p:nvPr/>
        </p:nvGrpSpPr>
        <p:grpSpPr>
          <a:xfrm>
            <a:off x="5422885" y="-76755"/>
            <a:ext cx="3052823" cy="3188523"/>
            <a:chOff x="5314582" y="-75259"/>
            <a:chExt cx="2993235" cy="3126287"/>
          </a:xfrm>
        </p:grpSpPr>
        <p:sp>
          <p:nvSpPr>
            <p:cNvPr id="80" name="TextBox 79"/>
            <p:cNvSpPr txBox="1"/>
            <p:nvPr/>
          </p:nvSpPr>
          <p:spPr>
            <a:xfrm>
              <a:off x="5314582" y="-75259"/>
              <a:ext cx="1356007" cy="845744"/>
            </a:xfrm>
            <a:prstGeom prst="rect">
              <a:avLst/>
            </a:prstGeom>
            <a:noFill/>
          </p:spPr>
          <p:txBody>
            <a:bodyPr wrap="square" rtlCol="0">
              <a:spAutoFit/>
            </a:bodyPr>
            <a:lstStyle/>
            <a:p>
              <a:r>
                <a:rPr lang="en-US" sz="4896" dirty="0">
                  <a:gradFill>
                    <a:gsLst>
                      <a:gs pos="3333">
                        <a:srgbClr val="505050"/>
                      </a:gs>
                      <a:gs pos="29000">
                        <a:srgbClr val="505050"/>
                      </a:gs>
                    </a:gsLst>
                    <a:lin ang="5400000" scaled="0"/>
                  </a:gradFill>
                </a:rPr>
                <a:t>ETL</a:t>
              </a:r>
              <a:endParaRPr lang="en-US" sz="4488" dirty="0">
                <a:gradFill>
                  <a:gsLst>
                    <a:gs pos="3333">
                      <a:srgbClr val="505050"/>
                    </a:gs>
                    <a:gs pos="29000">
                      <a:srgbClr val="505050"/>
                    </a:gs>
                  </a:gsLst>
                  <a:lin ang="5400000" scaled="0"/>
                </a:gradFill>
              </a:endParaRPr>
            </a:p>
          </p:txBody>
        </p:sp>
        <p:sp>
          <p:nvSpPr>
            <p:cNvPr id="81" name="TextBox 80"/>
            <p:cNvSpPr txBox="1"/>
            <p:nvPr/>
          </p:nvSpPr>
          <p:spPr>
            <a:xfrm>
              <a:off x="6646074" y="-75259"/>
              <a:ext cx="1632345" cy="845744"/>
            </a:xfrm>
            <a:prstGeom prst="rect">
              <a:avLst/>
            </a:prstGeom>
            <a:noFill/>
          </p:spPr>
          <p:txBody>
            <a:bodyPr wrap="square" rtlCol="0">
              <a:spAutoFit/>
            </a:bodyPr>
            <a:lstStyle/>
            <a:p>
              <a:pPr algn="ctr"/>
              <a:r>
                <a:rPr lang="en-US" sz="4896" dirty="0">
                  <a:gradFill>
                    <a:gsLst>
                      <a:gs pos="3333">
                        <a:srgbClr val="505050"/>
                      </a:gs>
                      <a:gs pos="29000">
                        <a:srgbClr val="505050"/>
                      </a:gs>
                    </a:gsLst>
                    <a:lin ang="5400000" scaled="0"/>
                  </a:gradFill>
                </a:rPr>
                <a:t>EIM</a:t>
              </a:r>
            </a:p>
          </p:txBody>
        </p:sp>
        <p:cxnSp>
          <p:nvCxnSpPr>
            <p:cNvPr id="82" name="Straight Arrow Connector 81"/>
            <p:cNvCxnSpPr/>
            <p:nvPr/>
          </p:nvCxnSpPr>
          <p:spPr>
            <a:xfrm>
              <a:off x="7493069" y="755738"/>
              <a:ext cx="814748" cy="2281321"/>
            </a:xfrm>
            <a:prstGeom prst="straightConnector1">
              <a:avLst/>
            </a:prstGeom>
            <a:ln w="76200">
              <a:gradFill>
                <a:gsLst>
                  <a:gs pos="0">
                    <a:schemeClr val="accent1">
                      <a:tint val="66000"/>
                      <a:satMod val="160000"/>
                      <a:alpha val="0"/>
                    </a:schemeClr>
                  </a:gs>
                  <a:gs pos="33000">
                    <a:schemeClr val="tx1"/>
                  </a:gs>
                  <a:gs pos="100000">
                    <a:schemeClr val="tx1"/>
                  </a:gs>
                </a:gsLst>
                <a:lin ang="5400000" scaled="0"/>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a:stCxn id="80" idx="2"/>
            </p:cNvCxnSpPr>
            <p:nvPr/>
          </p:nvCxnSpPr>
          <p:spPr>
            <a:xfrm>
              <a:off x="5992586" y="770485"/>
              <a:ext cx="2048181" cy="2280543"/>
            </a:xfrm>
            <a:prstGeom prst="straightConnector1">
              <a:avLst/>
            </a:prstGeom>
            <a:ln w="76200">
              <a:gradFill>
                <a:gsLst>
                  <a:gs pos="0">
                    <a:schemeClr val="accent1">
                      <a:tint val="66000"/>
                      <a:satMod val="160000"/>
                      <a:alpha val="0"/>
                    </a:schemeClr>
                  </a:gs>
                  <a:gs pos="33000">
                    <a:schemeClr val="tx1"/>
                  </a:gs>
                  <a:gs pos="100000">
                    <a:schemeClr val="tx1"/>
                  </a:gs>
                </a:gsLst>
                <a:lin ang="5400000" scaled="0"/>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75" name="Group 74"/>
          <p:cNvGrpSpPr/>
          <p:nvPr/>
        </p:nvGrpSpPr>
        <p:grpSpPr>
          <a:xfrm>
            <a:off x="21690" y="2"/>
            <a:ext cx="11132643" cy="5073651"/>
            <a:chOff x="-8353" y="647839"/>
            <a:chExt cx="8552791" cy="5233768"/>
          </a:xfrm>
        </p:grpSpPr>
        <p:cxnSp>
          <p:nvCxnSpPr>
            <p:cNvPr id="60" name="Straight Arrow Connector 59"/>
            <p:cNvCxnSpPr/>
            <p:nvPr/>
          </p:nvCxnSpPr>
          <p:spPr>
            <a:xfrm flipH="1" flipV="1">
              <a:off x="2441543" y="2392257"/>
              <a:ext cx="688289" cy="3489350"/>
            </a:xfrm>
            <a:prstGeom prst="straightConnector1">
              <a:avLst/>
            </a:prstGeom>
            <a:ln w="76200">
              <a:gradFill>
                <a:gsLst>
                  <a:gs pos="0">
                    <a:schemeClr val="accent1">
                      <a:tint val="66000"/>
                      <a:satMod val="160000"/>
                      <a:alpha val="0"/>
                    </a:schemeClr>
                  </a:gs>
                  <a:gs pos="33000">
                    <a:schemeClr val="tx1"/>
                  </a:gs>
                  <a:gs pos="100000">
                    <a:schemeClr val="tx1"/>
                  </a:gs>
                </a:gsLst>
                <a:lin ang="5400000" scaled="0"/>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8353" y="647839"/>
              <a:ext cx="8552791" cy="2838195"/>
            </a:xfrm>
            <a:prstGeom prst="rect">
              <a:avLst/>
            </a:prstGeom>
            <a:noFill/>
          </p:spPr>
          <p:txBody>
            <a:bodyPr wrap="square" rtlCol="0">
              <a:spAutoFit/>
            </a:bodyPr>
            <a:lstStyle/>
            <a:p>
              <a:r>
                <a:rPr lang="en-US" sz="16930" dirty="0">
                  <a:gradFill>
                    <a:gsLst>
                      <a:gs pos="3333">
                        <a:srgbClr val="505050"/>
                      </a:gs>
                      <a:gs pos="29000">
                        <a:srgbClr val="505050"/>
                      </a:gs>
                    </a:gsLst>
                    <a:lin ang="5400000" scaled="0"/>
                  </a:gradFill>
                  <a:latin typeface="Segoe UI Light"/>
                </a:rPr>
                <a:t>HADOOP</a:t>
              </a:r>
              <a:endParaRPr lang="en-US" sz="14075" dirty="0">
                <a:gradFill>
                  <a:gsLst>
                    <a:gs pos="3333">
                      <a:srgbClr val="505050"/>
                    </a:gs>
                    <a:gs pos="29000">
                      <a:srgbClr val="505050"/>
                    </a:gs>
                  </a:gsLst>
                  <a:lin ang="5400000" scaled="0"/>
                </a:gradFill>
                <a:latin typeface="Segoe UI Light"/>
              </a:endParaRPr>
            </a:p>
          </p:txBody>
        </p:sp>
      </p:grpSp>
    </p:spTree>
    <p:extLst>
      <p:ext uri="{BB962C8B-B14F-4D97-AF65-F5344CB8AC3E}">
        <p14:creationId xmlns:p14="http://schemas.microsoft.com/office/powerpoint/2010/main" val="15136524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fade">
                                      <p:cBhvr>
                                        <p:cTn id="17" dur="500"/>
                                        <p:tgtEl>
                                          <p:spTgt spid="7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fade">
                                      <p:cBhvr>
                                        <p:cTn id="22" dur="500"/>
                                        <p:tgtEl>
                                          <p:spTgt spid="7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500"/>
                                        <p:tgtEl>
                                          <p:spTgt spid="7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fade">
                                      <p:cBhvr>
                                        <p:cTn id="32" dur="500"/>
                                        <p:tgtEl>
                                          <p:spTgt spid="8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fade">
                                      <p:cBhvr>
                                        <p:cTn id="37" dur="500"/>
                                        <p:tgtEl>
                                          <p:spTgt spid="7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500"/>
                                        <p:tgtEl>
                                          <p:spTgt spid="7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76"/>
                                        </p:tgtEl>
                                        <p:attrNameLst>
                                          <p:attrName>style.visibility</p:attrName>
                                        </p:attrNameLst>
                                      </p:cBhvr>
                                      <p:to>
                                        <p:strVal val="visible"/>
                                      </p:to>
                                    </p:set>
                                    <p:animEffect transition="in" filter="fade">
                                      <p:cBhvr>
                                        <p:cTn id="47" dur="500"/>
                                        <p:tgtEl>
                                          <p:spTgt spid="7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500"/>
                                        <p:tgtEl>
                                          <p:spTgt spid="7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fade">
                                      <p:cBhvr>
                                        <p:cTn id="57"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cchau\Desktop\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9237" y="1211262"/>
            <a:ext cx="6219007" cy="46624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913954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www.visionaryaz.com/files/2011/04/ipa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637" y="1020762"/>
            <a:ext cx="5181600" cy="51816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img.gadgetian.com/Microsoft-Surfac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2589" y="758795"/>
            <a:ext cx="7132638" cy="57055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4607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502" y="1856620"/>
            <a:ext cx="12431473" cy="1750986"/>
          </a:xfrm>
          <a:prstGeom prst="rect">
            <a:avLst/>
          </a:prstGeom>
          <a:solidFill>
            <a:srgbClr val="000C28"/>
          </a:solidFill>
        </p:spPr>
        <p:txBody>
          <a:bodyPr wrap="square" lIns="93251" tIns="46626" rIns="93251" bIns="46626" rtlCol="0" anchor="ctr">
            <a:spAutoFit/>
          </a:bodyPr>
          <a:lstStyle>
            <a:defPPr>
              <a:defRPr lang="en-US"/>
            </a:defPPr>
            <a:lvl1pPr algn="ctr">
              <a:lnSpc>
                <a:spcPct val="90000"/>
              </a:lnSpc>
              <a:spcBef>
                <a:spcPct val="0"/>
              </a:spcBef>
              <a:defRPr sz="11500" spc="-100">
                <a:ln w="3175">
                  <a:noFill/>
                </a:ln>
                <a:gradFill flip="none" rotWithShape="1">
                  <a:gsLst>
                    <a:gs pos="417">
                      <a:srgbClr val="FFFFFF"/>
                    </a:gs>
                    <a:gs pos="100000">
                      <a:srgbClr val="FFFFFF"/>
                    </a:gs>
                  </a:gsLst>
                  <a:lin ang="5400000" scaled="0"/>
                  <a:tileRect/>
                </a:gradFill>
                <a:latin typeface="+mj-lt"/>
                <a:cs typeface="Arial" charset="0"/>
              </a:defRPr>
            </a:lvl1pPr>
          </a:lstStyle>
          <a:p>
            <a:endParaRPr lang="en-US" sz="11729" dirty="0"/>
          </a:p>
        </p:txBody>
      </p:sp>
      <p:sp>
        <p:nvSpPr>
          <p:cNvPr id="5" name="TextBox 4"/>
          <p:cNvSpPr txBox="1"/>
          <p:nvPr/>
        </p:nvSpPr>
        <p:spPr>
          <a:xfrm>
            <a:off x="2502" y="2075635"/>
            <a:ext cx="12431473" cy="1312958"/>
          </a:xfrm>
          <a:prstGeom prst="rect">
            <a:avLst/>
          </a:prstGeom>
          <a:noFill/>
        </p:spPr>
        <p:txBody>
          <a:bodyPr wrap="square" lIns="93251" tIns="46626" rIns="93251" bIns="46626" rtlCol="0" anchor="ctr">
            <a:spAutoFit/>
          </a:bodyPr>
          <a:lstStyle>
            <a:defPPr>
              <a:defRPr lang="en-US"/>
            </a:defPPr>
            <a:lvl1pPr algn="ctr">
              <a:lnSpc>
                <a:spcPct val="90000"/>
              </a:lnSpc>
              <a:spcBef>
                <a:spcPct val="0"/>
              </a:spcBef>
              <a:defRPr sz="11500" spc="-100">
                <a:ln w="3175">
                  <a:noFill/>
                </a:ln>
                <a:gradFill flip="none" rotWithShape="1">
                  <a:gsLst>
                    <a:gs pos="417">
                      <a:srgbClr val="FFFFFF"/>
                    </a:gs>
                    <a:gs pos="100000">
                      <a:srgbClr val="FFFFFF"/>
                    </a:gs>
                  </a:gsLst>
                  <a:lin ang="5400000" scaled="0"/>
                  <a:tileRect/>
                </a:gradFill>
                <a:latin typeface="+mj-lt"/>
                <a:cs typeface="Arial" charset="0"/>
              </a:defRPr>
            </a:lvl1pPr>
          </a:lstStyle>
          <a:p>
            <a:r>
              <a:rPr lang="en-US" sz="8800" dirty="0" smtClean="0"/>
              <a:t>Fun</a:t>
            </a:r>
            <a:endParaRPr lang="en-US" sz="8800" dirty="0"/>
          </a:p>
        </p:txBody>
      </p:sp>
      <p:sp>
        <p:nvSpPr>
          <p:cNvPr id="2" name="TextBox 1"/>
          <p:cNvSpPr txBox="1"/>
          <p:nvPr/>
        </p:nvSpPr>
        <p:spPr>
          <a:xfrm>
            <a:off x="0" y="3725862"/>
            <a:ext cx="12433975" cy="738664"/>
          </a:xfrm>
          <a:prstGeom prst="rect">
            <a:avLst/>
          </a:prstGeom>
          <a:noFill/>
        </p:spPr>
        <p:txBody>
          <a:bodyPr wrap="square" lIns="182880" tIns="146304" rIns="182880" bIns="146304" rtlCol="0">
            <a:spAutoFit/>
          </a:bodyPr>
          <a:lstStyle/>
          <a:p>
            <a:pPr algn="ctr">
              <a:lnSpc>
                <a:spcPct val="90000"/>
              </a:lnSpc>
              <a:spcAft>
                <a:spcPts val="600"/>
              </a:spcAft>
            </a:pPr>
            <a:r>
              <a:rPr lang="en-US" sz="3200" dirty="0" smtClean="0">
                <a:gradFill>
                  <a:gsLst>
                    <a:gs pos="2917">
                      <a:srgbClr val="505050"/>
                    </a:gs>
                    <a:gs pos="30000">
                      <a:srgbClr val="505050"/>
                    </a:gs>
                  </a:gsLst>
                  <a:lin ang="5400000" scaled="0"/>
                </a:gradFill>
              </a:rPr>
              <a:t>Visualize &amp; Share</a:t>
            </a:r>
          </a:p>
        </p:txBody>
      </p:sp>
    </p:spTree>
    <p:extLst>
      <p:ext uri="{BB962C8B-B14F-4D97-AF65-F5344CB8AC3E}">
        <p14:creationId xmlns:p14="http://schemas.microsoft.com/office/powerpoint/2010/main" val="301955275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 y="1888651"/>
            <a:ext cx="12436475" cy="1686925"/>
          </a:xfrm>
          <a:prstGeom prst="rect">
            <a:avLst/>
          </a:prstGeom>
          <a:solidFill>
            <a:srgbClr val="000C28"/>
          </a:solidFill>
        </p:spPr>
        <p:txBody>
          <a:bodyPr wrap="square" lIns="93269" tIns="46635" rIns="93269" bIns="46635" rtlCol="0" anchor="ctr">
            <a:spAutoFit/>
          </a:bodyPr>
          <a:lstStyle>
            <a:defPPr>
              <a:defRPr lang="en-US"/>
            </a:defPPr>
            <a:lvl1pPr algn="ctr">
              <a:lnSpc>
                <a:spcPct val="90000"/>
              </a:lnSpc>
              <a:spcBef>
                <a:spcPct val="0"/>
              </a:spcBef>
              <a:defRPr sz="11500" spc="-100">
                <a:ln w="3175">
                  <a:noFill/>
                </a:ln>
                <a:gradFill flip="none" rotWithShape="1">
                  <a:gsLst>
                    <a:gs pos="417">
                      <a:srgbClr val="FFFFFF"/>
                    </a:gs>
                    <a:gs pos="100000">
                      <a:srgbClr val="FFFFFF"/>
                    </a:gs>
                  </a:gsLst>
                  <a:lin ang="5400000" scaled="0"/>
                  <a:tileRect/>
                </a:gradFill>
                <a:latin typeface="+mj-lt"/>
                <a:cs typeface="Arial" charset="0"/>
              </a:defRPr>
            </a:lvl1pPr>
          </a:lstStyle>
          <a:p>
            <a:endParaRPr lang="en-US" dirty="0"/>
          </a:p>
        </p:txBody>
      </p:sp>
      <p:pic>
        <p:nvPicPr>
          <p:cNvPr id="4098" name="Picture 2" descr="C:\Users\dfarmer\AppData\Local\Microsoft\Windows\Temporary Internet Files\Content.IE5\A8LWF2TR\MP910221001[1].jpg"/>
          <p:cNvPicPr>
            <a:picLocks noChangeAspect="1" noChangeArrowheads="1"/>
          </p:cNvPicPr>
          <p:nvPr/>
        </p:nvPicPr>
        <p:blipFill rotWithShape="1">
          <a:blip r:embed="rId2">
            <a:extLst>
              <a:ext uri="{28A0092B-C50C-407E-A947-70E740481C1C}">
                <a14:useLocalDpi xmlns:a14="http://schemas.microsoft.com/office/drawing/2010/main"/>
              </a:ext>
            </a:extLst>
          </a:blip>
          <a:srcRect b="11352"/>
          <a:stretch/>
        </p:blipFill>
        <p:spPr bwMode="auto">
          <a:xfrm>
            <a:off x="6251896" y="3991128"/>
            <a:ext cx="6184579" cy="427443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dfarmer\AppData\Local\Microsoft\Windows\Temporary Internet Files\Content.IE5\35O4XZ98\MP900443080[1].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6168" b="6168"/>
          <a:stretch/>
        </p:blipFill>
        <p:spPr bwMode="auto">
          <a:xfrm>
            <a:off x="3" y="3991129"/>
            <a:ext cx="6230204" cy="407320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 y="406620"/>
            <a:ext cx="12436475" cy="1686925"/>
          </a:xfrm>
          <a:prstGeom prst="rect">
            <a:avLst/>
          </a:prstGeom>
          <a:solidFill>
            <a:srgbClr val="000C28"/>
          </a:solidFill>
        </p:spPr>
        <p:txBody>
          <a:bodyPr wrap="square" lIns="93269" tIns="46635" rIns="93269" bIns="46635" rtlCol="0" anchor="ctr">
            <a:spAutoFit/>
          </a:bodyPr>
          <a:lstStyle>
            <a:defPPr>
              <a:defRPr lang="en-US"/>
            </a:defPPr>
            <a:lvl1pPr algn="ctr">
              <a:lnSpc>
                <a:spcPct val="90000"/>
              </a:lnSpc>
              <a:spcBef>
                <a:spcPct val="0"/>
              </a:spcBef>
              <a:defRPr sz="11500" spc="-100">
                <a:ln w="3175">
                  <a:noFill/>
                </a:ln>
                <a:gradFill flip="none" rotWithShape="1">
                  <a:gsLst>
                    <a:gs pos="417">
                      <a:srgbClr val="FFFFFF"/>
                    </a:gs>
                    <a:gs pos="100000">
                      <a:srgbClr val="FFFFFF"/>
                    </a:gs>
                  </a:gsLst>
                  <a:lin ang="5400000" scaled="0"/>
                  <a:tileRect/>
                </a:gradFill>
                <a:latin typeface="+mj-lt"/>
                <a:cs typeface="Arial" charset="0"/>
              </a:defRPr>
            </a:lvl1pPr>
          </a:lstStyle>
          <a:p>
            <a:endParaRPr lang="en-US" dirty="0"/>
          </a:p>
        </p:txBody>
      </p:sp>
      <p:sp>
        <p:nvSpPr>
          <p:cNvPr id="3" name="Rectangle 2"/>
          <p:cNvSpPr/>
          <p:nvPr/>
        </p:nvSpPr>
        <p:spPr>
          <a:xfrm>
            <a:off x="3" y="2761288"/>
            <a:ext cx="12436473" cy="847540"/>
          </a:xfrm>
          <a:prstGeom prst="rect">
            <a:avLst/>
          </a:prstGeom>
        </p:spPr>
        <p:txBody>
          <a:bodyPr wrap="square" lIns="93278" tIns="46639" rIns="93278" bIns="46639">
            <a:spAutoFit/>
          </a:bodyPr>
          <a:lstStyle/>
          <a:p>
            <a:pPr algn="ctr"/>
            <a:r>
              <a:rPr lang="en-US" sz="4900" spc="-102" dirty="0">
                <a:ln w="3175">
                  <a:noFill/>
                </a:ln>
                <a:gradFill flip="none" rotWithShape="1">
                  <a:gsLst>
                    <a:gs pos="417">
                      <a:srgbClr val="FFFFFF"/>
                    </a:gs>
                    <a:gs pos="100000">
                      <a:srgbClr val="FFFFFF"/>
                    </a:gs>
                  </a:gsLst>
                  <a:lin ang="5400000" scaled="0"/>
                  <a:tileRect/>
                </a:gradFill>
                <a:latin typeface="+mj-lt"/>
                <a:cs typeface="Arial" charset="0"/>
              </a:rPr>
              <a:t>Leads to </a:t>
            </a:r>
            <a:r>
              <a:rPr lang="en-US" sz="4900" u="sng" spc="-102" dirty="0">
                <a:ln w="3175">
                  <a:noFill/>
                </a:ln>
                <a:gradFill flip="none" rotWithShape="1">
                  <a:gsLst>
                    <a:gs pos="417">
                      <a:srgbClr val="FFFFFF"/>
                    </a:gs>
                    <a:gs pos="100000">
                      <a:srgbClr val="FFFFFF"/>
                    </a:gs>
                  </a:gsLst>
                  <a:lin ang="5400000" scaled="0"/>
                  <a:tileRect/>
                </a:gradFill>
                <a:latin typeface="+mj-lt"/>
                <a:cs typeface="Arial" charset="0"/>
              </a:rPr>
              <a:t>usage</a:t>
            </a:r>
            <a:r>
              <a:rPr lang="en-US" sz="4900" spc="-102" dirty="0">
                <a:ln w="3175">
                  <a:noFill/>
                </a:ln>
                <a:gradFill flip="none" rotWithShape="1">
                  <a:gsLst>
                    <a:gs pos="417">
                      <a:srgbClr val="FFFFFF"/>
                    </a:gs>
                    <a:gs pos="100000">
                      <a:srgbClr val="FFFFFF"/>
                    </a:gs>
                  </a:gsLst>
                  <a:lin ang="5400000" scaled="0"/>
                  <a:tileRect/>
                </a:gradFill>
                <a:latin typeface="+mj-lt"/>
                <a:cs typeface="Arial" charset="0"/>
              </a:rPr>
              <a:t>, discovery and creativity</a:t>
            </a:r>
          </a:p>
        </p:txBody>
      </p:sp>
      <p:sp>
        <p:nvSpPr>
          <p:cNvPr id="9" name="Rectangle 8"/>
          <p:cNvSpPr/>
          <p:nvPr/>
        </p:nvSpPr>
        <p:spPr>
          <a:xfrm>
            <a:off x="1" y="1602062"/>
            <a:ext cx="12436475" cy="2260106"/>
          </a:xfrm>
          <a:prstGeom prst="rect">
            <a:avLst/>
          </a:prstGeom>
        </p:spPr>
        <p:txBody>
          <a:bodyPr wrap="square" lIns="93278" tIns="46639" rIns="93278" bIns="46639">
            <a:spAutoFit/>
          </a:bodyPr>
          <a:lstStyle/>
          <a:p>
            <a:pPr algn="ctr"/>
            <a:r>
              <a:rPr lang="en-US" sz="14100" spc="-102" dirty="0">
                <a:ln w="3175">
                  <a:noFill/>
                </a:ln>
                <a:gradFill flip="none" rotWithShape="1">
                  <a:gsLst>
                    <a:gs pos="417">
                      <a:srgbClr val="FFFFFF"/>
                    </a:gs>
                    <a:gs pos="100000">
                      <a:srgbClr val="FFFFFF"/>
                    </a:gs>
                  </a:gsLst>
                  <a:lin ang="5400000" scaled="0"/>
                  <a:tileRect/>
                </a:gradFill>
                <a:latin typeface="+mj-lt"/>
                <a:cs typeface="Arial" charset="0"/>
              </a:rPr>
              <a:t>Fun!</a:t>
            </a:r>
          </a:p>
        </p:txBody>
      </p:sp>
    </p:spTree>
    <p:extLst>
      <p:ext uri="{BB962C8B-B14F-4D97-AF65-F5344CB8AC3E}">
        <p14:creationId xmlns:p14="http://schemas.microsoft.com/office/powerpoint/2010/main" val="22357824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2.76186E-7 1.54754E-6 L -2.76186E-7 -0.10456 " pathEditMode="relative" rAng="0" ptsTypes="AA">
                                      <p:cBhvr>
                                        <p:cTn id="6" dur="1000" fill="hold"/>
                                        <p:tgtEl>
                                          <p:spTgt spid="9"/>
                                        </p:tgtEl>
                                        <p:attrNameLst>
                                          <p:attrName>ppt_x</p:attrName>
                                          <p:attrName>ppt_y</p:attrName>
                                        </p:attrNameLst>
                                      </p:cBhvr>
                                      <p:rCtr x="0" y="-5228"/>
                                    </p:animMotion>
                                  </p:childTnLst>
                                </p:cTn>
                              </p:par>
                              <p:par>
                                <p:cTn id="7" presetID="22" presetClass="entr" presetSubtype="4"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wipe(down)">
                                      <p:cBhvr>
                                        <p:cTn id="9" dur="500"/>
                                        <p:tgtEl>
                                          <p:spTgt spid="7"/>
                                        </p:tgtEl>
                                      </p:cBhvr>
                                    </p:animEffect>
                                  </p:childTnLst>
                                </p:cTn>
                              </p:par>
                              <p:par>
                                <p:cTn id="10" presetID="2" presetClass="entr" presetSubtype="4" fill="hold" nodeType="withEffect">
                                  <p:stCondLst>
                                    <p:cond delay="0"/>
                                  </p:stCondLst>
                                  <p:childTnLst>
                                    <p:set>
                                      <p:cBhvr>
                                        <p:cTn id="11" dur="1" fill="hold">
                                          <p:stCondLst>
                                            <p:cond delay="0"/>
                                          </p:stCondLst>
                                        </p:cTn>
                                        <p:tgtEl>
                                          <p:spTgt spid="4100"/>
                                        </p:tgtEl>
                                        <p:attrNameLst>
                                          <p:attrName>style.visibility</p:attrName>
                                        </p:attrNameLst>
                                      </p:cBhvr>
                                      <p:to>
                                        <p:strVal val="visible"/>
                                      </p:to>
                                    </p:set>
                                    <p:anim calcmode="lin" valueType="num">
                                      <p:cBhvr additive="base">
                                        <p:cTn id="12" dur="750" fill="hold"/>
                                        <p:tgtEl>
                                          <p:spTgt spid="4100"/>
                                        </p:tgtEl>
                                        <p:attrNameLst>
                                          <p:attrName>ppt_x</p:attrName>
                                        </p:attrNameLst>
                                      </p:cBhvr>
                                      <p:tavLst>
                                        <p:tav tm="0">
                                          <p:val>
                                            <p:strVal val="#ppt_x"/>
                                          </p:val>
                                        </p:tav>
                                        <p:tav tm="100000">
                                          <p:val>
                                            <p:strVal val="#ppt_x"/>
                                          </p:val>
                                        </p:tav>
                                      </p:tavLst>
                                    </p:anim>
                                    <p:anim calcmode="lin" valueType="num">
                                      <p:cBhvr additive="base">
                                        <p:cTn id="13" dur="750" fill="hold"/>
                                        <p:tgtEl>
                                          <p:spTgt spid="4100"/>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250"/>
                                  </p:stCondLst>
                                  <p:childTnLst>
                                    <p:set>
                                      <p:cBhvr>
                                        <p:cTn id="15" dur="1" fill="hold">
                                          <p:stCondLst>
                                            <p:cond delay="0"/>
                                          </p:stCondLst>
                                        </p:cTn>
                                        <p:tgtEl>
                                          <p:spTgt spid="4098"/>
                                        </p:tgtEl>
                                        <p:attrNameLst>
                                          <p:attrName>style.visibility</p:attrName>
                                        </p:attrNameLst>
                                      </p:cBhvr>
                                      <p:to>
                                        <p:strVal val="visible"/>
                                      </p:to>
                                    </p:set>
                                    <p:anim calcmode="lin" valueType="num">
                                      <p:cBhvr additive="base">
                                        <p:cTn id="16" dur="750" fill="hold"/>
                                        <p:tgtEl>
                                          <p:spTgt spid="4098"/>
                                        </p:tgtEl>
                                        <p:attrNameLst>
                                          <p:attrName>ppt_x</p:attrName>
                                        </p:attrNameLst>
                                      </p:cBhvr>
                                      <p:tavLst>
                                        <p:tav tm="0">
                                          <p:val>
                                            <p:strVal val="#ppt_x"/>
                                          </p:val>
                                        </p:tav>
                                        <p:tav tm="100000">
                                          <p:val>
                                            <p:strVal val="#ppt_x"/>
                                          </p:val>
                                        </p:tav>
                                      </p:tavLst>
                                    </p:anim>
                                    <p:anim calcmode="lin" valueType="num">
                                      <p:cBhvr additive="base">
                                        <p:cTn id="17" dur="750" fill="hold"/>
                                        <p:tgtEl>
                                          <p:spTgt spid="4098"/>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3987" y="301459"/>
            <a:ext cx="8047918" cy="1255575"/>
          </a:xfrm>
          <a:prstGeom prst="rect">
            <a:avLst/>
          </a:prstGeom>
        </p:spPr>
        <p:txBody>
          <a:bodyPr wrap="none" lIns="124331" tIns="62166" rIns="124331" bIns="62166">
            <a:spAutoFit/>
          </a:bodyPr>
          <a:lstStyle/>
          <a:p>
            <a:pPr defTabSz="1243265"/>
            <a:r>
              <a:rPr lang="en-US" sz="7300" spc="-102" dirty="0">
                <a:ln w="3175">
                  <a:noFill/>
                </a:ln>
                <a:gradFill flip="none" rotWithShape="1">
                  <a:gsLst>
                    <a:gs pos="417">
                      <a:srgbClr val="FFFFFF"/>
                    </a:gs>
                    <a:gs pos="100000">
                      <a:srgbClr val="FFFFFF"/>
                    </a:gs>
                  </a:gsLst>
                  <a:lin ang="5400000" scaled="0"/>
                  <a:tileRect/>
                </a:gradFill>
                <a:latin typeface="+mj-lt"/>
                <a:cs typeface="Arial" charset="0"/>
              </a:rPr>
              <a:t>Success is infectious!</a:t>
            </a:r>
          </a:p>
        </p:txBody>
      </p:sp>
      <p:grpSp>
        <p:nvGrpSpPr>
          <p:cNvPr id="3" name="Group 2"/>
          <p:cNvGrpSpPr/>
          <p:nvPr/>
        </p:nvGrpSpPr>
        <p:grpSpPr>
          <a:xfrm>
            <a:off x="1" y="1682172"/>
            <a:ext cx="12475877" cy="5313670"/>
            <a:chOff x="1" y="1649338"/>
            <a:chExt cx="12227442" cy="5209953"/>
          </a:xfrm>
        </p:grpSpPr>
        <p:pic>
          <p:nvPicPr>
            <p:cNvPr id="2053" name="Picture 5" descr="C:\Users\dfarmer\AppData\Local\Microsoft\Windows\Temporary Internet Files\Content.IE5\A8LWF2TR\MP900422459[1].jpg"/>
            <p:cNvPicPr>
              <a:picLocks noChangeAspect="1" noChangeArrowheads="1"/>
            </p:cNvPicPr>
            <p:nvPr/>
          </p:nvPicPr>
          <p:blipFill rotWithShape="1">
            <a:blip r:embed="rId2" cstate="screen">
              <a:lum contrast="10000"/>
              <a:extLst>
                <a:ext uri="{28A0092B-C50C-407E-A947-70E740481C1C}">
                  <a14:useLocalDpi xmlns:a14="http://schemas.microsoft.com/office/drawing/2010/main"/>
                </a:ext>
              </a:extLst>
            </a:blip>
            <a:stretch/>
          </p:blipFill>
          <p:spPr bwMode="auto">
            <a:xfrm>
              <a:off x="1" y="1649338"/>
              <a:ext cx="12227442" cy="5209953"/>
            </a:xfrm>
            <a:prstGeom prst="rect">
              <a:avLst/>
            </a:prstGeom>
            <a:noFill/>
            <a:ln>
              <a:noFill/>
            </a:ln>
            <a:extLst/>
          </p:spPr>
        </p:pic>
        <p:sp>
          <p:nvSpPr>
            <p:cNvPr id="2" name="Rectangle 1"/>
            <p:cNvSpPr/>
            <p:nvPr/>
          </p:nvSpPr>
          <p:spPr>
            <a:xfrm>
              <a:off x="4029884" y="5151106"/>
              <a:ext cx="7624765" cy="1231068"/>
            </a:xfrm>
            <a:prstGeom prst="rect">
              <a:avLst/>
            </a:prstGeom>
          </p:spPr>
          <p:txBody>
            <a:bodyPr wrap="none" lIns="121881" tIns="60941" rIns="121881" bIns="60941">
              <a:spAutoFit/>
            </a:bodyPr>
            <a:lstStyle/>
            <a:p>
              <a:pPr defTabSz="1243265"/>
              <a:r>
                <a:rPr lang="en-US" sz="7300" spc="-102" dirty="0">
                  <a:ln w="3175">
                    <a:noFill/>
                  </a:ln>
                  <a:gradFill flip="none" rotWithShape="1">
                    <a:gsLst>
                      <a:gs pos="417">
                        <a:srgbClr val="FFFFFF"/>
                      </a:gs>
                      <a:gs pos="100000">
                        <a:srgbClr val="FFFFFF"/>
                      </a:gs>
                    </a:gsLst>
                    <a:lin ang="5400000" scaled="0"/>
                    <a:tileRect/>
                  </a:gradFill>
                  <a:latin typeface="+mj-lt"/>
                  <a:cs typeface="Arial" charset="0"/>
                </a:rPr>
                <a:t>Fun has its own ROI</a:t>
              </a:r>
            </a:p>
          </p:txBody>
        </p:sp>
      </p:grpSp>
    </p:spTree>
    <p:extLst>
      <p:ext uri="{BB962C8B-B14F-4D97-AF65-F5344CB8AC3E}">
        <p14:creationId xmlns:p14="http://schemas.microsoft.com/office/powerpoint/2010/main" val="20023737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sz="3200" dirty="0" smtClean="0"/>
              <a:t>Power View, Big Data, Mobile</a:t>
            </a:r>
            <a:endParaRPr lang="en-US" sz="3200" dirty="0"/>
          </a:p>
        </p:txBody>
      </p:sp>
    </p:spTree>
    <p:extLst>
      <p:ext uri="{BB962C8B-B14F-4D97-AF65-F5344CB8AC3E}">
        <p14:creationId xmlns:p14="http://schemas.microsoft.com/office/powerpoint/2010/main" val="713985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543750" y="1779754"/>
            <a:ext cx="5348979" cy="3435018"/>
            <a:chOff x="3472126" y="1745015"/>
            <a:chExt cx="5244572" cy="3367970"/>
          </a:xfrm>
        </p:grpSpPr>
        <p:sp>
          <p:nvSpPr>
            <p:cNvPr id="11" name="Rectangle 10"/>
            <p:cNvSpPr/>
            <p:nvPr/>
          </p:nvSpPr>
          <p:spPr bwMode="auto">
            <a:xfrm>
              <a:off x="3472126" y="1745015"/>
              <a:ext cx="5244572" cy="3367970"/>
            </a:xfrm>
            <a:prstGeom prst="rect">
              <a:avLst/>
            </a:prstGeom>
            <a:solidFill>
              <a:srgbClr val="000C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algn="ctr"/>
              <a:endParaRPr lang="en-US" sz="5507"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p:txBody>
        </p:sp>
        <p:sp>
          <p:nvSpPr>
            <p:cNvPr id="12" name="TextBox 11"/>
            <p:cNvSpPr txBox="1"/>
            <p:nvPr/>
          </p:nvSpPr>
          <p:spPr>
            <a:xfrm>
              <a:off x="3472126" y="2327543"/>
              <a:ext cx="5244572" cy="2259978"/>
            </a:xfrm>
            <a:prstGeom prst="rect">
              <a:avLst/>
            </a:prstGeom>
            <a:noFill/>
          </p:spPr>
          <p:txBody>
            <a:bodyPr wrap="square" lIns="0" tIns="0" rIns="0" bIns="0" rtlCol="0">
              <a:spAutoFit/>
            </a:bodyPr>
            <a:lstStyle/>
            <a:p>
              <a:pPr algn="ctr"/>
              <a:r>
                <a:rPr lang="en-US" sz="7343" dirty="0">
                  <a:gradFill>
                    <a:gsLst>
                      <a:gs pos="417">
                        <a:srgbClr val="FFFFFF"/>
                      </a:gs>
                      <a:gs pos="100000">
                        <a:srgbClr val="FFFFFF"/>
                      </a:gs>
                    </a:gsLst>
                    <a:lin ang="5400000" scaled="0"/>
                  </a:gradFill>
                  <a:latin typeface="Segoe UI Light" pitchFamily="34" charset="0"/>
                </a:rPr>
                <a:t>BI Must Be SIMPLE</a:t>
              </a:r>
            </a:p>
          </p:txBody>
        </p:sp>
      </p:grpSp>
      <p:sp>
        <p:nvSpPr>
          <p:cNvPr id="6" name="Title 5"/>
          <p:cNvSpPr>
            <a:spLocks noGrp="1"/>
          </p:cNvSpPr>
          <p:nvPr>
            <p:ph type="title"/>
          </p:nvPr>
        </p:nvSpPr>
        <p:spPr/>
        <p:txBody>
          <a:bodyPr/>
          <a:lstStyle/>
          <a:p>
            <a:r>
              <a:rPr lang="en-US" smtClean="0"/>
              <a:t>The World is Changing…</a:t>
            </a:r>
            <a:endParaRPr lang="en-US" dirty="0"/>
          </a:p>
        </p:txBody>
      </p:sp>
      <p:pic>
        <p:nvPicPr>
          <p:cNvPr id="44"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ltGray">
          <a:xfrm>
            <a:off x="9012460" y="1779754"/>
            <a:ext cx="2575054" cy="343501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C:\Users\maryfj\Documents\Projects\2009\05-10 Ballmer Asia Tour\Artwork\Speaker Art\China\Azure World.png"/>
          <p:cNvPicPr>
            <a:picLocks noChangeArrowheads="1"/>
          </p:cNvPicPr>
          <p:nvPr/>
        </p:nvPicPr>
        <p:blipFill rotWithShape="1">
          <a:blip r:embed="rId4">
            <a:extLst>
              <a:ext uri="{28A0092B-C50C-407E-A947-70E740481C1C}">
                <a14:useLocalDpi xmlns:a14="http://schemas.microsoft.com/office/drawing/2010/main"/>
              </a:ext>
            </a:extLst>
          </a:blip>
          <a:srcRect/>
          <a:stretch/>
        </p:blipFill>
        <p:spPr bwMode="invGray">
          <a:xfrm>
            <a:off x="848962" y="1779756"/>
            <a:ext cx="2575054" cy="3435019"/>
          </a:xfrm>
          <a:prstGeom prst="rect">
            <a:avLst/>
          </a:prstGeom>
          <a:solidFill>
            <a:srgbClr val="000000"/>
          </a:solidFill>
          <a:ln>
            <a:noFill/>
          </a:ln>
          <a:effectLst/>
        </p:spPr>
      </p:pic>
    </p:spTree>
    <p:extLst>
      <p:ext uri="{BB962C8B-B14F-4D97-AF65-F5344CB8AC3E}">
        <p14:creationId xmlns:p14="http://schemas.microsoft.com/office/powerpoint/2010/main" val="8250505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36000" decel="6400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1250" fill="hold"/>
                                        <p:tgtEl>
                                          <p:spTgt spid="26"/>
                                        </p:tgtEl>
                                        <p:attrNameLst>
                                          <p:attrName>ppt_x</p:attrName>
                                        </p:attrNameLst>
                                      </p:cBhvr>
                                      <p:tavLst>
                                        <p:tav tm="0">
                                          <p:val>
                                            <p:strVal val="1+#ppt_w/2"/>
                                          </p:val>
                                        </p:tav>
                                        <p:tav tm="100000">
                                          <p:val>
                                            <p:strVal val="#ppt_x"/>
                                          </p:val>
                                        </p:tav>
                                      </p:tavLst>
                                    </p:anim>
                                    <p:anim calcmode="lin" valueType="num">
                                      <p:cBhvr additive="base">
                                        <p:cTn id="8" dur="125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accel="36000" decel="64000"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250" fill="hold"/>
                                        <p:tgtEl>
                                          <p:spTgt spid="2"/>
                                        </p:tgtEl>
                                        <p:attrNameLst>
                                          <p:attrName>ppt_x</p:attrName>
                                        </p:attrNameLst>
                                      </p:cBhvr>
                                      <p:tavLst>
                                        <p:tav tm="0">
                                          <p:val>
                                            <p:strVal val="1+#ppt_w/2"/>
                                          </p:val>
                                        </p:tav>
                                        <p:tav tm="100000">
                                          <p:val>
                                            <p:strVal val="#ppt_x"/>
                                          </p:val>
                                        </p:tav>
                                      </p:tavLst>
                                    </p:anim>
                                    <p:anim calcmode="lin" valueType="num">
                                      <p:cBhvr additive="base">
                                        <p:cTn id="12" dur="1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accel="36000" decel="64000" fill="hold" nodeType="withEffect">
                                  <p:stCondLst>
                                    <p:cond delay="50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1250" fill="hold"/>
                                        <p:tgtEl>
                                          <p:spTgt spid="44"/>
                                        </p:tgtEl>
                                        <p:attrNameLst>
                                          <p:attrName>ppt_x</p:attrName>
                                        </p:attrNameLst>
                                      </p:cBhvr>
                                      <p:tavLst>
                                        <p:tav tm="0">
                                          <p:val>
                                            <p:strVal val="1+#ppt_w/2"/>
                                          </p:val>
                                        </p:tav>
                                        <p:tav tm="100000">
                                          <p:val>
                                            <p:strVal val="#ppt_x"/>
                                          </p:val>
                                        </p:tav>
                                      </p:tavLst>
                                    </p:anim>
                                    <p:anim calcmode="lin" valueType="num">
                                      <p:cBhvr additive="base">
                                        <p:cTn id="16" dur="125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543750" y="1779754"/>
            <a:ext cx="5348979" cy="3435018"/>
            <a:chOff x="3472126" y="1745015"/>
            <a:chExt cx="5244572" cy="3367970"/>
          </a:xfrm>
          <a:solidFill>
            <a:schemeClr val="tx2"/>
          </a:solidFill>
        </p:grpSpPr>
        <p:sp>
          <p:nvSpPr>
            <p:cNvPr id="11" name="Rectangle 10"/>
            <p:cNvSpPr/>
            <p:nvPr/>
          </p:nvSpPr>
          <p:spPr bwMode="auto">
            <a:xfrm>
              <a:off x="3472126" y="1745015"/>
              <a:ext cx="5244572" cy="3367970"/>
            </a:xfrm>
            <a:prstGeom prst="rect">
              <a:avLst/>
            </a:prstGeom>
            <a:solidFill>
              <a:srgbClr val="000C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algn="ctr"/>
              <a:endParaRPr lang="en-US" sz="5507"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p:txBody>
        </p:sp>
        <p:sp>
          <p:nvSpPr>
            <p:cNvPr id="12" name="TextBox 11"/>
            <p:cNvSpPr txBox="1"/>
            <p:nvPr/>
          </p:nvSpPr>
          <p:spPr>
            <a:xfrm>
              <a:off x="3472126" y="2321005"/>
              <a:ext cx="5244572" cy="2259978"/>
            </a:xfrm>
            <a:prstGeom prst="rect">
              <a:avLst/>
            </a:prstGeom>
            <a:solidFill>
              <a:srgbClr val="000C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defPPr>
                <a:defRPr lang="en-US"/>
              </a:defPPr>
              <a:lvl1pPr algn="ctr">
                <a:defRPr sz="5507">
                  <a:gradFill>
                    <a:gsLst>
                      <a:gs pos="0">
                        <a:schemeClr val="tx1">
                          <a:lumMod val="75000"/>
                          <a:lumOff val="25000"/>
                        </a:schemeClr>
                      </a:gs>
                      <a:gs pos="80000">
                        <a:schemeClr val="tx1">
                          <a:lumMod val="65000"/>
                          <a:lumOff val="35000"/>
                        </a:schemeClr>
                      </a:gs>
                    </a:gsLst>
                    <a:lin ang="16200000" scaled="0"/>
                  </a:gradFill>
                  <a:latin typeface="Segoe UI Light"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chemeClr val="bg1"/>
                  </a:solidFill>
                </a:rPr>
                <a:t>BI Must Be FUN</a:t>
              </a:r>
            </a:p>
          </p:txBody>
        </p:sp>
      </p:grpSp>
      <p:sp>
        <p:nvSpPr>
          <p:cNvPr id="6" name="Title 5"/>
          <p:cNvSpPr>
            <a:spLocks noGrp="1"/>
          </p:cNvSpPr>
          <p:nvPr>
            <p:ph type="title"/>
          </p:nvPr>
        </p:nvSpPr>
        <p:spPr/>
        <p:txBody>
          <a:bodyPr/>
          <a:lstStyle/>
          <a:p>
            <a:r>
              <a:rPr lang="en-US" smtClean="0"/>
              <a:t>The World is Changing…</a:t>
            </a:r>
            <a:endParaRPr lang="en-US" dirty="0"/>
          </a:p>
        </p:txBody>
      </p:sp>
      <p:pic>
        <p:nvPicPr>
          <p:cNvPr id="44"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ltGray">
          <a:xfrm>
            <a:off x="9012460" y="1779754"/>
            <a:ext cx="2575054" cy="343501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C:\Users\maryfj\Documents\Projects\2009\05-10 Ballmer Asia Tour\Artwork\Speaker Art\China\Azure World.png"/>
          <p:cNvPicPr>
            <a:picLocks noChangeArrowheads="1"/>
          </p:cNvPicPr>
          <p:nvPr/>
        </p:nvPicPr>
        <p:blipFill rotWithShape="1">
          <a:blip r:embed="rId4">
            <a:extLst>
              <a:ext uri="{28A0092B-C50C-407E-A947-70E740481C1C}">
                <a14:useLocalDpi xmlns:a14="http://schemas.microsoft.com/office/drawing/2010/main"/>
              </a:ext>
            </a:extLst>
          </a:blip>
          <a:srcRect/>
          <a:stretch/>
        </p:blipFill>
        <p:spPr bwMode="invGray">
          <a:xfrm>
            <a:off x="848962" y="1779756"/>
            <a:ext cx="2575054" cy="3435019"/>
          </a:xfrm>
          <a:prstGeom prst="rect">
            <a:avLst/>
          </a:prstGeom>
          <a:solidFill>
            <a:srgbClr val="000000"/>
          </a:solidFill>
          <a:ln>
            <a:noFill/>
          </a:ln>
          <a:effectLst/>
        </p:spPr>
      </p:pic>
    </p:spTree>
    <p:extLst>
      <p:ext uri="{BB962C8B-B14F-4D97-AF65-F5344CB8AC3E}">
        <p14:creationId xmlns:p14="http://schemas.microsoft.com/office/powerpoint/2010/main" val="365507720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Overview of Microsoft BI</a:t>
            </a:r>
            <a:br>
              <a:rPr lang="en-US" dirty="0" smtClean="0"/>
            </a:br>
            <a:r>
              <a:rPr lang="en-US" sz="3200" i="1" dirty="0"/>
              <a:t>T</a:t>
            </a:r>
            <a:r>
              <a:rPr lang="en-US" sz="3200" i="1" dirty="0" smtClean="0"/>
              <a:t>he Way </a:t>
            </a:r>
            <a:r>
              <a:rPr lang="en-US" sz="3200" i="1" dirty="0"/>
              <a:t>W</a:t>
            </a:r>
            <a:r>
              <a:rPr lang="en-US" sz="3200" i="1" dirty="0" smtClean="0"/>
              <a:t>e Experience Insights</a:t>
            </a:r>
            <a:endParaRPr lang="en-US" sz="3200" i="1" dirty="0"/>
          </a:p>
        </p:txBody>
      </p:sp>
      <p:sp>
        <p:nvSpPr>
          <p:cNvPr id="5" name="Text Placeholder 4"/>
          <p:cNvSpPr>
            <a:spLocks noGrp="1"/>
          </p:cNvSpPr>
          <p:nvPr>
            <p:ph type="body" sz="quarter" idx="12"/>
          </p:nvPr>
        </p:nvSpPr>
        <p:spPr>
          <a:xfrm>
            <a:off x="8123237" y="5554663"/>
            <a:ext cx="4038601" cy="1143530"/>
          </a:xfrm>
        </p:spPr>
        <p:txBody>
          <a:bodyPr/>
          <a:lstStyle/>
          <a:p>
            <a:r>
              <a:rPr lang="en-US" sz="1800" b="1" dirty="0" smtClean="0"/>
              <a:t>Carolyn Chau</a:t>
            </a:r>
          </a:p>
          <a:p>
            <a:r>
              <a:rPr lang="en-US" sz="1800" dirty="0" smtClean="0"/>
              <a:t>Principal Group Program Manager</a:t>
            </a:r>
          </a:p>
          <a:p>
            <a:r>
              <a:rPr lang="en-US" sz="1800" dirty="0" smtClean="0"/>
              <a:t>SQL BI</a:t>
            </a:r>
          </a:p>
        </p:txBody>
      </p:sp>
      <p:sp>
        <p:nvSpPr>
          <p:cNvPr id="6" name="Text Placeholder 4"/>
          <p:cNvSpPr txBox="1">
            <a:spLocks/>
          </p:cNvSpPr>
          <p:nvPr/>
        </p:nvSpPr>
        <p:spPr bwMode="black">
          <a:xfrm>
            <a:off x="4846636" y="5554663"/>
            <a:ext cx="3581399" cy="1121750"/>
          </a:xfrm>
          <a:prstGeom prst="rect">
            <a:avLst/>
          </a:prstGeom>
          <a:noFill/>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2917">
                      <a:schemeClr val="tx1"/>
                    </a:gs>
                    <a:gs pos="3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b="1" dirty="0" smtClean="0">
                <a:gradFill>
                  <a:gsLst>
                    <a:gs pos="2917">
                      <a:srgbClr val="505050"/>
                    </a:gs>
                    <a:gs pos="30000">
                      <a:srgbClr val="505050"/>
                    </a:gs>
                  </a:gsLst>
                  <a:lin ang="5400000" scaled="0"/>
                </a:gradFill>
              </a:rPr>
              <a:t>Seayoung Rhee</a:t>
            </a:r>
          </a:p>
          <a:p>
            <a:r>
              <a:rPr lang="en-US" sz="1800" dirty="0" smtClean="0">
                <a:gradFill>
                  <a:gsLst>
                    <a:gs pos="2917">
                      <a:srgbClr val="505050"/>
                    </a:gs>
                    <a:gs pos="30000">
                      <a:srgbClr val="505050"/>
                    </a:gs>
                  </a:gsLst>
                  <a:lin ang="5400000" scaled="0"/>
                </a:gradFill>
              </a:rPr>
              <a:t>Product Marketing Manager</a:t>
            </a:r>
          </a:p>
          <a:p>
            <a:r>
              <a:rPr lang="en-US" sz="1800" dirty="0" smtClean="0">
                <a:gradFill>
                  <a:gsLst>
                    <a:gs pos="2917">
                      <a:srgbClr val="505050"/>
                    </a:gs>
                    <a:gs pos="30000">
                      <a:srgbClr val="505050"/>
                    </a:gs>
                  </a:gsLst>
                  <a:lin ang="5400000" scaled="0"/>
                </a:gradFill>
              </a:rPr>
              <a:t>Office BI</a:t>
            </a:r>
          </a:p>
        </p:txBody>
      </p:sp>
    </p:spTree>
    <p:extLst>
      <p:ext uri="{BB962C8B-B14F-4D97-AF65-F5344CB8AC3E}">
        <p14:creationId xmlns:p14="http://schemas.microsoft.com/office/powerpoint/2010/main" val="7114237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543750" y="1779753"/>
            <a:ext cx="5348979" cy="3435018"/>
            <a:chOff x="3472126" y="1745015"/>
            <a:chExt cx="5244572" cy="3367970"/>
          </a:xfrm>
        </p:grpSpPr>
        <p:sp>
          <p:nvSpPr>
            <p:cNvPr id="11" name="Rectangle 10"/>
            <p:cNvSpPr/>
            <p:nvPr/>
          </p:nvSpPr>
          <p:spPr bwMode="auto">
            <a:xfrm>
              <a:off x="3472126" y="1745015"/>
              <a:ext cx="5244572" cy="3367970"/>
            </a:xfrm>
            <a:prstGeom prst="rect">
              <a:avLst/>
            </a:prstGeom>
            <a:solidFill>
              <a:srgbClr val="000C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algn="ctr"/>
              <a:endParaRPr lang="en-US" sz="5507"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p:txBody>
        </p:sp>
        <p:sp>
          <p:nvSpPr>
            <p:cNvPr id="12" name="TextBox 11"/>
            <p:cNvSpPr txBox="1"/>
            <p:nvPr/>
          </p:nvSpPr>
          <p:spPr>
            <a:xfrm>
              <a:off x="3472126" y="2690336"/>
              <a:ext cx="5244572" cy="1506695"/>
            </a:xfrm>
            <a:prstGeom prst="rect">
              <a:avLst/>
            </a:prstGeom>
            <a:solidFill>
              <a:srgbClr val="000C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defPPr>
                <a:defRPr lang="en-US"/>
              </a:defPPr>
              <a:lvl1pPr algn="ctr">
                <a:defRPr sz="5507">
                  <a:gradFill>
                    <a:gsLst>
                      <a:gs pos="0">
                        <a:schemeClr val="tx1">
                          <a:lumMod val="75000"/>
                          <a:lumOff val="25000"/>
                        </a:schemeClr>
                      </a:gs>
                      <a:gs pos="80000">
                        <a:schemeClr val="tx1">
                          <a:lumMod val="65000"/>
                          <a:lumOff val="35000"/>
                        </a:schemeClr>
                      </a:gs>
                    </a:gsLst>
                    <a:lin ang="16200000" scaled="0"/>
                  </a:gradFill>
                  <a:latin typeface="Segoe UI Light"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chemeClr val="bg1"/>
                  </a:solidFill>
                </a:rPr>
                <a:t>BI</a:t>
              </a:r>
            </a:p>
          </p:txBody>
        </p:sp>
      </p:grpSp>
      <p:sp>
        <p:nvSpPr>
          <p:cNvPr id="6" name="Title 5"/>
          <p:cNvSpPr>
            <a:spLocks noGrp="1"/>
          </p:cNvSpPr>
          <p:nvPr>
            <p:ph type="title"/>
          </p:nvPr>
        </p:nvSpPr>
        <p:spPr/>
        <p:txBody>
          <a:bodyPr/>
          <a:lstStyle/>
          <a:p>
            <a:r>
              <a:rPr lang="en-US" smtClean="0"/>
              <a:t>The World is Changing…</a:t>
            </a:r>
            <a:endParaRPr lang="en-US" dirty="0"/>
          </a:p>
        </p:txBody>
      </p:sp>
      <p:pic>
        <p:nvPicPr>
          <p:cNvPr id="44"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ltGray">
          <a:xfrm>
            <a:off x="9012460" y="1779754"/>
            <a:ext cx="2575054" cy="343501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C:\Users\maryfj\Documents\Projects\2009\05-10 Ballmer Asia Tour\Artwork\Speaker Art\China\Azure World.png"/>
          <p:cNvPicPr>
            <a:picLocks noChangeArrowheads="1"/>
          </p:cNvPicPr>
          <p:nvPr/>
        </p:nvPicPr>
        <p:blipFill rotWithShape="1">
          <a:blip r:embed="rId4">
            <a:extLst>
              <a:ext uri="{28A0092B-C50C-407E-A947-70E740481C1C}">
                <a14:useLocalDpi xmlns:a14="http://schemas.microsoft.com/office/drawing/2010/main"/>
              </a:ext>
            </a:extLst>
          </a:blip>
          <a:srcRect/>
          <a:stretch/>
        </p:blipFill>
        <p:spPr bwMode="invGray">
          <a:xfrm>
            <a:off x="848962" y="1779756"/>
            <a:ext cx="2575054" cy="3435019"/>
          </a:xfrm>
          <a:prstGeom prst="rect">
            <a:avLst/>
          </a:prstGeom>
          <a:solidFill>
            <a:srgbClr val="000000"/>
          </a:solidFill>
          <a:ln>
            <a:noFill/>
          </a:ln>
          <a:effectLst/>
        </p:spPr>
      </p:pic>
    </p:spTree>
    <p:extLst>
      <p:ext uri="{BB962C8B-B14F-4D97-AF65-F5344CB8AC3E}">
        <p14:creationId xmlns:p14="http://schemas.microsoft.com/office/powerpoint/2010/main" val="137992695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543750" y="1779753"/>
            <a:ext cx="5348979" cy="3435018"/>
            <a:chOff x="3472126" y="1745015"/>
            <a:chExt cx="5244572" cy="3367970"/>
          </a:xfrm>
        </p:grpSpPr>
        <p:sp>
          <p:nvSpPr>
            <p:cNvPr id="11" name="Rectangle 10"/>
            <p:cNvSpPr/>
            <p:nvPr/>
          </p:nvSpPr>
          <p:spPr bwMode="auto">
            <a:xfrm>
              <a:off x="3472126" y="1745015"/>
              <a:ext cx="5244572" cy="3367970"/>
            </a:xfrm>
            <a:prstGeom prst="rect">
              <a:avLst/>
            </a:prstGeom>
            <a:solidFill>
              <a:srgbClr val="000C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algn="ctr"/>
              <a:endParaRPr lang="en-US" sz="5507"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p:txBody>
        </p:sp>
        <p:sp>
          <p:nvSpPr>
            <p:cNvPr id="12" name="TextBox 11"/>
            <p:cNvSpPr txBox="1"/>
            <p:nvPr/>
          </p:nvSpPr>
          <p:spPr>
            <a:xfrm>
              <a:off x="3472126" y="2321005"/>
              <a:ext cx="5244572" cy="2259978"/>
            </a:xfrm>
            <a:prstGeom prst="rect">
              <a:avLst/>
            </a:prstGeom>
            <a:solidFill>
              <a:srgbClr val="000C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defPPr>
                <a:defRPr lang="en-US"/>
              </a:defPPr>
              <a:lvl1pPr algn="ctr">
                <a:defRPr sz="5507">
                  <a:gradFill>
                    <a:gsLst>
                      <a:gs pos="0">
                        <a:schemeClr val="tx1">
                          <a:lumMod val="75000"/>
                          <a:lumOff val="25000"/>
                        </a:schemeClr>
                      </a:gs>
                      <a:gs pos="80000">
                        <a:schemeClr val="tx1">
                          <a:lumMod val="65000"/>
                          <a:lumOff val="35000"/>
                        </a:schemeClr>
                      </a:gs>
                    </a:gsLst>
                    <a:lin ang="16200000" scaled="0"/>
                  </a:gradFill>
                  <a:latin typeface="Segoe UI Light"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chemeClr val="bg1"/>
                  </a:solidFill>
                </a:rPr>
                <a:t>Basic</a:t>
              </a:r>
            </a:p>
            <a:p>
              <a:r>
                <a:rPr lang="en-US" dirty="0">
                  <a:solidFill>
                    <a:schemeClr val="bg1"/>
                  </a:solidFill>
                </a:rPr>
                <a:t>Intelligence</a:t>
              </a:r>
            </a:p>
          </p:txBody>
        </p:sp>
      </p:grpSp>
      <p:sp>
        <p:nvSpPr>
          <p:cNvPr id="6" name="Title 5"/>
          <p:cNvSpPr>
            <a:spLocks noGrp="1"/>
          </p:cNvSpPr>
          <p:nvPr>
            <p:ph type="title"/>
          </p:nvPr>
        </p:nvSpPr>
        <p:spPr/>
        <p:txBody>
          <a:bodyPr/>
          <a:lstStyle/>
          <a:p>
            <a:r>
              <a:rPr lang="en-US" smtClean="0"/>
              <a:t>The World is Changing…</a:t>
            </a:r>
            <a:endParaRPr lang="en-US" dirty="0"/>
          </a:p>
        </p:txBody>
      </p:sp>
      <p:pic>
        <p:nvPicPr>
          <p:cNvPr id="44"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ltGray">
          <a:xfrm>
            <a:off x="9012460" y="1779754"/>
            <a:ext cx="2575054" cy="343501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C:\Users\maryfj\Documents\Projects\2009\05-10 Ballmer Asia Tour\Artwork\Speaker Art\China\Azure World.png"/>
          <p:cNvPicPr>
            <a:picLocks noChangeArrowheads="1"/>
          </p:cNvPicPr>
          <p:nvPr/>
        </p:nvPicPr>
        <p:blipFill rotWithShape="1">
          <a:blip r:embed="rId4">
            <a:extLst>
              <a:ext uri="{28A0092B-C50C-407E-A947-70E740481C1C}">
                <a14:useLocalDpi xmlns:a14="http://schemas.microsoft.com/office/drawing/2010/main"/>
              </a:ext>
            </a:extLst>
          </a:blip>
          <a:srcRect/>
          <a:stretch/>
        </p:blipFill>
        <p:spPr bwMode="invGray">
          <a:xfrm>
            <a:off x="848962" y="1779756"/>
            <a:ext cx="2575054" cy="3435019"/>
          </a:xfrm>
          <a:prstGeom prst="rect">
            <a:avLst/>
          </a:prstGeom>
          <a:solidFill>
            <a:srgbClr val="000000"/>
          </a:solidFill>
          <a:ln>
            <a:noFill/>
          </a:ln>
          <a:effectLst/>
        </p:spPr>
      </p:pic>
    </p:spTree>
    <p:extLst>
      <p:ext uri="{BB962C8B-B14F-4D97-AF65-F5344CB8AC3E}">
        <p14:creationId xmlns:p14="http://schemas.microsoft.com/office/powerpoint/2010/main" val="68796042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8136882" y="5252502"/>
            <a:ext cx="3450632" cy="1311488"/>
            <a:chOff x="4616536" y="4167883"/>
            <a:chExt cx="3383280" cy="1285889"/>
          </a:xfrm>
        </p:grpSpPr>
        <p:sp>
          <p:nvSpPr>
            <p:cNvPr id="18" name="Rectangle 17"/>
            <p:cNvSpPr/>
            <p:nvPr/>
          </p:nvSpPr>
          <p:spPr bwMode="auto">
            <a:xfrm>
              <a:off x="4616536" y="4167883"/>
              <a:ext cx="3383280" cy="1285889"/>
            </a:xfrm>
            <a:prstGeom prst="rect">
              <a:avLst/>
            </a:prstGeom>
            <a:solidFill>
              <a:srgbClr val="000C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algn="ctr"/>
              <a:endParaRPr lang="en-US" sz="5507"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p:txBody>
        </p:sp>
        <p:grpSp>
          <p:nvGrpSpPr>
            <p:cNvPr id="19" name="Group 18"/>
            <p:cNvGrpSpPr/>
            <p:nvPr/>
          </p:nvGrpSpPr>
          <p:grpSpPr>
            <a:xfrm>
              <a:off x="4945046" y="4535100"/>
              <a:ext cx="2666049" cy="551455"/>
              <a:chOff x="772912" y="2332370"/>
              <a:chExt cx="3977211" cy="822660"/>
            </a:xfrm>
          </p:grpSpPr>
          <p:pic>
            <p:nvPicPr>
              <p:cNvPr id="20" name="Picture 4" descr="\\eventsql\dvd\Online_ART\DVD_Art_Sept-2-2010\Logos\SQL Server\SQL Server (brand)\sql server h r.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72912" y="2332370"/>
                <a:ext cx="770021" cy="81493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9" descr="http://blogs.technet.com/cfs-file.ashx/__key/communityserver-blogs-components-weblogfiles/00-00-00-89-07/7848.SQL12_5F00_h_5F00_rgb.png"/>
              <p:cNvPicPr>
                <a:picLocks noChangeAspect="1" noChangeArrowheads="1"/>
              </p:cNvPicPr>
              <p:nvPr/>
            </p:nvPicPr>
            <p:blipFill rotWithShape="1">
              <a:blip r:embed="rId4" cstate="screen">
                <a:lum bright="100000"/>
                <a:extLst>
                  <a:ext uri="{28A0092B-C50C-407E-A947-70E740481C1C}">
                    <a14:useLocalDpi xmlns:a14="http://schemas.microsoft.com/office/drawing/2010/main"/>
                  </a:ext>
                </a:extLst>
              </a:blip>
              <a:srcRect/>
              <a:stretch/>
            </p:blipFill>
            <p:spPr bwMode="auto">
              <a:xfrm>
                <a:off x="1567603" y="2335880"/>
                <a:ext cx="3182520" cy="81915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3" name="Rectangle 12"/>
          <p:cNvSpPr/>
          <p:nvPr/>
        </p:nvSpPr>
        <p:spPr bwMode="auto">
          <a:xfrm>
            <a:off x="4446291" y="5253701"/>
            <a:ext cx="3543893" cy="1311488"/>
          </a:xfrm>
          <a:prstGeom prst="rect">
            <a:avLst/>
          </a:prstGeom>
          <a:solidFill>
            <a:srgbClr val="000C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algn="ctr"/>
            <a:endParaRPr lang="en-US" sz="5507"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p:txBody>
      </p:sp>
      <p:grpSp>
        <p:nvGrpSpPr>
          <p:cNvPr id="3" name="Group 2"/>
          <p:cNvGrpSpPr/>
          <p:nvPr/>
        </p:nvGrpSpPr>
        <p:grpSpPr>
          <a:xfrm>
            <a:off x="848962" y="1779754"/>
            <a:ext cx="10738552" cy="3435021"/>
            <a:chOff x="829939" y="1745015"/>
            <a:chExt cx="10528948" cy="3367973"/>
          </a:xfrm>
        </p:grpSpPr>
        <p:grpSp>
          <p:nvGrpSpPr>
            <p:cNvPr id="2" name="Group 1"/>
            <p:cNvGrpSpPr/>
            <p:nvPr/>
          </p:nvGrpSpPr>
          <p:grpSpPr>
            <a:xfrm>
              <a:off x="3472127" y="1745015"/>
              <a:ext cx="5244573" cy="3367970"/>
              <a:chOff x="3472126" y="1745015"/>
              <a:chExt cx="5244572" cy="3367970"/>
            </a:xfrm>
          </p:grpSpPr>
          <p:sp>
            <p:nvSpPr>
              <p:cNvPr id="11" name="Rectangle 10"/>
              <p:cNvSpPr/>
              <p:nvPr/>
            </p:nvSpPr>
            <p:spPr bwMode="auto">
              <a:xfrm>
                <a:off x="3472126" y="1745015"/>
                <a:ext cx="5244572" cy="3367970"/>
              </a:xfrm>
              <a:prstGeom prst="rect">
                <a:avLst/>
              </a:prstGeom>
              <a:solidFill>
                <a:srgbClr val="000C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algn="ctr"/>
                <a:endParaRPr lang="en-US" sz="5507"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p:txBody>
          </p:sp>
          <p:sp>
            <p:nvSpPr>
              <p:cNvPr id="12" name="TextBox 11"/>
              <p:cNvSpPr txBox="1"/>
              <p:nvPr/>
            </p:nvSpPr>
            <p:spPr>
              <a:xfrm>
                <a:off x="3472126" y="2875002"/>
                <a:ext cx="5244572" cy="1129989"/>
              </a:xfrm>
              <a:prstGeom prst="rect">
                <a:avLst/>
              </a:prstGeom>
              <a:noFill/>
            </p:spPr>
            <p:txBody>
              <a:bodyPr wrap="square" lIns="0" tIns="0" rIns="0" bIns="0" rtlCol="0">
                <a:spAutoFit/>
              </a:bodyPr>
              <a:lstStyle/>
              <a:p>
                <a:pPr algn="ctr"/>
                <a:r>
                  <a:rPr lang="en-US" sz="7343" dirty="0">
                    <a:solidFill>
                      <a:schemeClr val="bg1"/>
                    </a:solidFill>
                    <a:latin typeface="Segoe UI Light" pitchFamily="34" charset="0"/>
                  </a:rPr>
                  <a:t>Questions?</a:t>
                </a:r>
              </a:p>
            </p:txBody>
          </p:sp>
        </p:grpSp>
        <p:pic>
          <p:nvPicPr>
            <p:cNvPr id="44" name="Picture 2"/>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ltGray">
            <a:xfrm>
              <a:off x="8834095" y="1745016"/>
              <a:ext cx="2524792" cy="336797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C:\Users\maryfj\Documents\Projects\2009\05-10 Ballmer Asia Tour\Artwork\Speaker Art\China\Azure World.png"/>
            <p:cNvPicPr>
              <a:picLocks noChangeArrowheads="1"/>
            </p:cNvPicPr>
            <p:nvPr/>
          </p:nvPicPr>
          <p:blipFill rotWithShape="1">
            <a:blip r:embed="rId6">
              <a:extLst>
                <a:ext uri="{28A0092B-C50C-407E-A947-70E740481C1C}">
                  <a14:useLocalDpi xmlns:a14="http://schemas.microsoft.com/office/drawing/2010/main"/>
                </a:ext>
              </a:extLst>
            </a:blip>
            <a:srcRect/>
            <a:stretch/>
          </p:blipFill>
          <p:spPr bwMode="invGray">
            <a:xfrm>
              <a:off x="829939" y="1745017"/>
              <a:ext cx="2524792" cy="3367971"/>
            </a:xfrm>
            <a:prstGeom prst="rect">
              <a:avLst/>
            </a:prstGeom>
            <a:solidFill>
              <a:srgbClr val="000000"/>
            </a:solidFill>
            <a:ln>
              <a:noFill/>
            </a:ln>
            <a:effectLst/>
          </p:spPr>
        </p:pic>
      </p:grpSp>
      <p:sp>
        <p:nvSpPr>
          <p:cNvPr id="8" name="Rectangle 7"/>
          <p:cNvSpPr/>
          <p:nvPr/>
        </p:nvSpPr>
        <p:spPr bwMode="auto">
          <a:xfrm>
            <a:off x="848961" y="5249862"/>
            <a:ext cx="3450632" cy="1311488"/>
          </a:xfrm>
          <a:prstGeom prst="rect">
            <a:avLst/>
          </a:prstGeom>
          <a:solidFill>
            <a:srgbClr val="000C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algn="ctr"/>
            <a:endParaRPr lang="en-US" sz="5507"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p:txBody>
      </p:sp>
      <p:pic>
        <p:nvPicPr>
          <p:cNvPr id="23" name="Picture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08535" y="5466093"/>
            <a:ext cx="2819405" cy="871452"/>
          </a:xfrm>
          <a:prstGeom prst="rect">
            <a:avLst/>
          </a:prstGeom>
        </p:spPr>
      </p:pic>
      <p:pic>
        <p:nvPicPr>
          <p:cNvPr id="24" name="Picture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53971" y="5282312"/>
            <a:ext cx="2640611" cy="1239013"/>
          </a:xfrm>
          <a:prstGeom prst="rect">
            <a:avLst/>
          </a:prstGeom>
        </p:spPr>
      </p:pic>
    </p:spTree>
    <p:extLst>
      <p:ext uri="{BB962C8B-B14F-4D97-AF65-F5344CB8AC3E}">
        <p14:creationId xmlns:p14="http://schemas.microsoft.com/office/powerpoint/2010/main" val="42896781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76186E-7 -3.01874E-6 L -2.76186E-7 -0.1485 " pathEditMode="relative" rAng="0" ptsTypes="AA">
                                      <p:cBhvr>
                                        <p:cTn id="6" dur="750" fill="hold"/>
                                        <p:tgtEl>
                                          <p:spTgt spid="3"/>
                                        </p:tgtEl>
                                        <p:attrNameLst>
                                          <p:attrName>ppt_x</p:attrName>
                                          <p:attrName>ppt_y</p:attrName>
                                        </p:attrNameLst>
                                      </p:cBhvr>
                                      <p:rCtr x="0" y="-7425"/>
                                    </p:animMotion>
                                  </p:childTnLst>
                                </p:cTn>
                              </p:par>
                              <p:par>
                                <p:cTn id="7" presetID="2" presetClass="entr" presetSubtype="2" accel="36000" decel="64000" fill="hold" nodeType="withEffect">
                                  <p:stCondLst>
                                    <p:cond delay="500"/>
                                  </p:stCondLst>
                                  <p:childTnLst>
                                    <p:set>
                                      <p:cBhvr>
                                        <p:cTn id="8" dur="1" fill="hold">
                                          <p:stCondLst>
                                            <p:cond delay="0"/>
                                          </p:stCondLst>
                                        </p:cTn>
                                        <p:tgtEl>
                                          <p:spTgt spid="17"/>
                                        </p:tgtEl>
                                        <p:attrNameLst>
                                          <p:attrName>style.visibility</p:attrName>
                                        </p:attrNameLst>
                                      </p:cBhvr>
                                      <p:to>
                                        <p:strVal val="visible"/>
                                      </p:to>
                                    </p:set>
                                    <p:anim calcmode="lin" valueType="num">
                                      <p:cBhvr additive="base">
                                        <p:cTn id="9" dur="1250" fill="hold"/>
                                        <p:tgtEl>
                                          <p:spTgt spid="17"/>
                                        </p:tgtEl>
                                        <p:attrNameLst>
                                          <p:attrName>ppt_x</p:attrName>
                                        </p:attrNameLst>
                                      </p:cBhvr>
                                      <p:tavLst>
                                        <p:tav tm="0">
                                          <p:val>
                                            <p:strVal val="1+#ppt_w/2"/>
                                          </p:val>
                                        </p:tav>
                                        <p:tav tm="100000">
                                          <p:val>
                                            <p:strVal val="#ppt_x"/>
                                          </p:val>
                                        </p:tav>
                                      </p:tavLst>
                                    </p:anim>
                                    <p:anim calcmode="lin" valueType="num">
                                      <p:cBhvr additive="base">
                                        <p:cTn id="10" dur="12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 more: BI Sessions @ SPC</a:t>
            </a:r>
            <a:endParaRPr lang="en-US" dirty="0"/>
          </a:p>
        </p:txBody>
      </p:sp>
      <p:graphicFrame>
        <p:nvGraphicFramePr>
          <p:cNvPr id="7" name="Table 6"/>
          <p:cNvGraphicFramePr>
            <a:graphicFrameLocks noGrp="1"/>
          </p:cNvGraphicFramePr>
          <p:nvPr>
            <p:extLst/>
          </p:nvPr>
        </p:nvGraphicFramePr>
        <p:xfrm>
          <a:off x="427037" y="1216031"/>
          <a:ext cx="11737166" cy="5601060"/>
        </p:xfrm>
        <a:graphic>
          <a:graphicData uri="http://schemas.openxmlformats.org/drawingml/2006/table">
            <a:tbl>
              <a:tblPr/>
              <a:tblGrid>
                <a:gridCol w="8212011"/>
                <a:gridCol w="620908"/>
                <a:gridCol w="1942841"/>
                <a:gridCol w="961406"/>
              </a:tblGrid>
              <a:tr h="185261">
                <a:tc>
                  <a:txBody>
                    <a:bodyPr/>
                    <a:lstStyle/>
                    <a:p>
                      <a:pPr algn="l" fontAlgn="b"/>
                      <a:r>
                        <a:rPr lang="en-US" sz="1200" b="1" i="0" u="none" strike="noStrike" dirty="0">
                          <a:solidFill>
                            <a:srgbClr val="FFFFFF"/>
                          </a:solidFill>
                          <a:effectLst/>
                          <a:latin typeface="Calibri" panose="020F0502020204030204" pitchFamily="34" charset="0"/>
                        </a:rPr>
                        <a:t>Title</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l" fontAlgn="b"/>
                      <a:r>
                        <a:rPr lang="en-US" sz="1200" b="1" i="0" u="none" strike="noStrike" dirty="0">
                          <a:solidFill>
                            <a:srgbClr val="FFFFFF"/>
                          </a:solidFill>
                          <a:effectLst/>
                          <a:latin typeface="Calibri" panose="020F0502020204030204" pitchFamily="34" charset="0"/>
                        </a:rPr>
                        <a:t>Code</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l" fontAlgn="b"/>
                      <a:r>
                        <a:rPr lang="en-US" sz="1200" b="1" i="0" u="none" strike="noStrike" dirty="0">
                          <a:solidFill>
                            <a:srgbClr val="FFFFFF"/>
                          </a:solidFill>
                          <a:effectLst/>
                          <a:latin typeface="Calibri" panose="020F0502020204030204" pitchFamily="34" charset="0"/>
                        </a:rPr>
                        <a:t>Room</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l" fontAlgn="b"/>
                      <a:r>
                        <a:rPr lang="en-US" sz="1200" b="1" i="0" u="none" strike="noStrike" dirty="0">
                          <a:solidFill>
                            <a:srgbClr val="FFFFFF"/>
                          </a:solidFill>
                          <a:effectLst/>
                          <a:latin typeface="Calibri" panose="020F0502020204030204" pitchFamily="34" charset="0"/>
                        </a:rPr>
                        <a:t>Time</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r>
              <a:tr h="185261">
                <a:tc>
                  <a:txBody>
                    <a:bodyPr/>
                    <a:lstStyle/>
                    <a:p>
                      <a:pPr algn="l" fontAlgn="b"/>
                      <a:r>
                        <a:rPr lang="en-US" sz="1200" b="0" i="0" u="none" strike="noStrike" dirty="0">
                          <a:solidFill>
                            <a:srgbClr val="000000"/>
                          </a:solidFill>
                          <a:effectLst/>
                          <a:latin typeface="Calibri" panose="020F0502020204030204" pitchFamily="34" charset="0"/>
                        </a:rPr>
                        <a:t>Overview of Microsoft Business Intelligence</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SPC170</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Lagoon ABGH</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Mon 2:00pm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185261">
                <a:tc>
                  <a:txBody>
                    <a:bodyPr/>
                    <a:lstStyle/>
                    <a:p>
                      <a:pPr algn="l" fontAlgn="b"/>
                      <a:r>
                        <a:rPr lang="en-US" sz="1200" b="0" i="0" u="none" strike="noStrike">
                          <a:solidFill>
                            <a:srgbClr val="000000"/>
                          </a:solidFill>
                          <a:effectLst/>
                          <a:latin typeface="Calibri" panose="020F0502020204030204" pitchFamily="34" charset="0"/>
                        </a:rPr>
                        <a:t>Attractive Business Intelligence: Dashboards, Pivots, Scorecards, KPIs, and Reports Using Office, SharePoint and SQL Server</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SPC012</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Breakers</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Mon 3:45pm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5261">
                <a:tc>
                  <a:txBody>
                    <a:bodyPr/>
                    <a:lstStyle/>
                    <a:p>
                      <a:pPr algn="l" fontAlgn="b"/>
                      <a:r>
                        <a:rPr lang="en-US" sz="1200" b="0" i="0" u="none" strike="noStrike">
                          <a:solidFill>
                            <a:srgbClr val="000000"/>
                          </a:solidFill>
                          <a:effectLst/>
                          <a:latin typeface="Calibri" panose="020F0502020204030204" pitchFamily="34" charset="0"/>
                        </a:rPr>
                        <a:t>What's New in Business Intelligence in Office and SharePoint 2013</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SPC256</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Mandalay Bay Ballroom IJK</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dirty="0">
                          <a:solidFill>
                            <a:srgbClr val="000000"/>
                          </a:solidFill>
                          <a:effectLst/>
                          <a:latin typeface="Calibri" panose="020F0502020204030204" pitchFamily="34" charset="0"/>
                        </a:rPr>
                        <a:t>Tues 9:00am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185261">
                <a:tc>
                  <a:txBody>
                    <a:bodyPr/>
                    <a:lstStyle/>
                    <a:p>
                      <a:pPr algn="l" fontAlgn="b"/>
                      <a:r>
                        <a:rPr lang="en-US" sz="1200" b="0" i="0" u="none" strike="noStrike">
                          <a:solidFill>
                            <a:srgbClr val="000000"/>
                          </a:solidFill>
                          <a:effectLst/>
                          <a:latin typeface="Calibri" panose="020F0502020204030204" pitchFamily="34" charset="0"/>
                        </a:rPr>
                        <a:t>Configuring your SharePoint farm for Business Intelligence</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SPC165</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Mandalay Bay Ballroom H</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Calibri" panose="020F0502020204030204" pitchFamily="34" charset="0"/>
                        </a:rPr>
                        <a:t>Tues 10:30am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5261">
                <a:tc>
                  <a:txBody>
                    <a:bodyPr/>
                    <a:lstStyle/>
                    <a:p>
                      <a:pPr algn="l" fontAlgn="b"/>
                      <a:r>
                        <a:rPr lang="en-US" sz="1200" b="0" i="0" u="none" strike="noStrike" dirty="0">
                          <a:solidFill>
                            <a:srgbClr val="000000"/>
                          </a:solidFill>
                          <a:effectLst/>
                          <a:latin typeface="Calibri" panose="020F0502020204030204" pitchFamily="34" charset="0"/>
                        </a:rPr>
                        <a:t>Showcase of Microsoft's 200TB Hybrid Records Management Solution</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SPC221</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Reef </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dirty="0">
                          <a:solidFill>
                            <a:srgbClr val="000000"/>
                          </a:solidFill>
                          <a:effectLst/>
                          <a:latin typeface="Calibri" panose="020F0502020204030204" pitchFamily="34" charset="0"/>
                        </a:rPr>
                        <a:t>Tues 10:30am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185261">
                <a:tc>
                  <a:txBody>
                    <a:bodyPr/>
                    <a:lstStyle/>
                    <a:p>
                      <a:pPr algn="l" fontAlgn="b"/>
                      <a:r>
                        <a:rPr lang="en-US" sz="1200" b="0" i="0" u="none" strike="noStrike" dirty="0">
                          <a:solidFill>
                            <a:srgbClr val="000000"/>
                          </a:solidFill>
                          <a:effectLst/>
                          <a:latin typeface="Calibri" panose="020F0502020204030204" pitchFamily="34" charset="0"/>
                        </a:rPr>
                        <a:t>Data Modeling and Reporting for the Business User with Excel and SharePoint</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SPC066</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Breakers</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Calibri" panose="020F0502020204030204" pitchFamily="34" charset="0"/>
                        </a:rPr>
                        <a:t>Tues 1:45pm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5261">
                <a:tc>
                  <a:txBody>
                    <a:bodyPr/>
                    <a:lstStyle/>
                    <a:p>
                      <a:pPr algn="l" fontAlgn="b"/>
                      <a:r>
                        <a:rPr lang="en-US" sz="1200" b="0" i="0" u="none" strike="noStrike" dirty="0">
                          <a:solidFill>
                            <a:srgbClr val="000000"/>
                          </a:solidFill>
                          <a:effectLst/>
                          <a:latin typeface="Calibri" panose="020F0502020204030204" pitchFamily="34" charset="0"/>
                        </a:rPr>
                        <a:t>What's New in Excel, Excel Services 2013 and Excel Web Apps</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SPC257</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Lagoon ABGH</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dirty="0">
                          <a:solidFill>
                            <a:srgbClr val="000000"/>
                          </a:solidFill>
                          <a:effectLst/>
                          <a:latin typeface="Calibri" panose="020F0502020204030204" pitchFamily="34" charset="0"/>
                        </a:rPr>
                        <a:t>Tues 3:15pm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185261">
                <a:tc>
                  <a:txBody>
                    <a:bodyPr/>
                    <a:lstStyle/>
                    <a:p>
                      <a:pPr algn="l" fontAlgn="b"/>
                      <a:r>
                        <a:rPr lang="en-US" sz="1200" b="0" i="0" u="none" strike="noStrike" dirty="0">
                          <a:solidFill>
                            <a:srgbClr val="000000"/>
                          </a:solidFill>
                          <a:effectLst/>
                          <a:latin typeface="Calibri" panose="020F0502020204030204" pitchFamily="34" charset="0"/>
                        </a:rPr>
                        <a:t>CRM BI and Workflow tracking with Microsoft Visio</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SPC048</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Banyan ABCD</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Calibri" panose="020F0502020204030204" pitchFamily="34" charset="0"/>
                        </a:rPr>
                        <a:t>Tues 5:00pm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5261">
                <a:tc>
                  <a:txBody>
                    <a:bodyPr/>
                    <a:lstStyle/>
                    <a:p>
                      <a:pPr algn="l" fontAlgn="b"/>
                      <a:r>
                        <a:rPr lang="en-US" sz="1200" b="0" i="0" u="none" strike="noStrike" dirty="0">
                          <a:solidFill>
                            <a:srgbClr val="000000"/>
                          </a:solidFill>
                          <a:effectLst/>
                          <a:latin typeface="Calibri" panose="020F0502020204030204" pitchFamily="34" charset="0"/>
                        </a:rPr>
                        <a:t>Mobile Business Intelligence with SharePoint </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SPC155</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Lagoon ABGH</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dirty="0">
                          <a:solidFill>
                            <a:srgbClr val="000000"/>
                          </a:solidFill>
                          <a:effectLst/>
                          <a:latin typeface="Calibri" panose="020F0502020204030204" pitchFamily="34" charset="0"/>
                        </a:rPr>
                        <a:t>Tues 5:00pm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185261">
                <a:tc>
                  <a:txBody>
                    <a:bodyPr/>
                    <a:lstStyle/>
                    <a:p>
                      <a:pPr algn="l" fontAlgn="b"/>
                      <a:r>
                        <a:rPr lang="en-US" sz="1200" b="0" i="0" u="none" strike="noStrike" dirty="0">
                          <a:solidFill>
                            <a:srgbClr val="000000"/>
                          </a:solidFill>
                          <a:effectLst/>
                          <a:latin typeface="Calibri" panose="020F0502020204030204" pitchFamily="34" charset="0"/>
                        </a:rPr>
                        <a:t>SharePoint 2013 Identity and Authentication </a:t>
                      </a:r>
                      <a:r>
                        <a:rPr lang="en-US" sz="1200" b="0" i="0" u="none" strike="noStrike" dirty="0" err="1">
                          <a:solidFill>
                            <a:srgbClr val="000000"/>
                          </a:solidFill>
                          <a:effectLst/>
                          <a:latin typeface="Calibri" panose="020F0502020204030204" pitchFamily="34" charset="0"/>
                        </a:rPr>
                        <a:t>Smackdown</a:t>
                      </a:r>
                      <a:endParaRPr lang="en-US" sz="1200" b="0" i="0" u="none" strike="noStrike" dirty="0">
                        <a:solidFill>
                          <a:srgbClr val="000000"/>
                        </a:solidFill>
                        <a:effectLst/>
                        <a:latin typeface="Calibri" panose="020F0502020204030204" pitchFamily="34" charset="0"/>
                      </a:endParaRP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SPC209</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Breakers</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Calibri" panose="020F0502020204030204" pitchFamily="34" charset="0"/>
                        </a:rPr>
                        <a:t>Tues 5:00pm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5261">
                <a:tc>
                  <a:txBody>
                    <a:bodyPr/>
                    <a:lstStyle/>
                    <a:p>
                      <a:pPr algn="l" fontAlgn="b"/>
                      <a:r>
                        <a:rPr lang="en-US" sz="1200" b="0" i="0" u="none" strike="noStrike" dirty="0">
                          <a:solidFill>
                            <a:srgbClr val="000000"/>
                          </a:solidFill>
                          <a:effectLst/>
                          <a:latin typeface="Calibri" panose="020F0502020204030204" pitchFamily="34" charset="0"/>
                        </a:rPr>
                        <a:t>Self-Service Business Intelligence Governance</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SPC206</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Mandalay Bay Ballroom L</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dirty="0">
                          <a:solidFill>
                            <a:srgbClr val="000000"/>
                          </a:solidFill>
                          <a:effectLst/>
                          <a:latin typeface="Calibri" panose="020F0502020204030204" pitchFamily="34" charset="0"/>
                        </a:rPr>
                        <a:t>Wed 9:00am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185261">
                <a:tc>
                  <a:txBody>
                    <a:bodyPr/>
                    <a:lstStyle/>
                    <a:p>
                      <a:pPr algn="l" fontAlgn="b"/>
                      <a:r>
                        <a:rPr lang="en-US" sz="1200" b="0" i="0" u="none" strike="noStrike" dirty="0">
                          <a:solidFill>
                            <a:srgbClr val="000000"/>
                          </a:solidFill>
                          <a:effectLst/>
                          <a:latin typeface="Calibri" panose="020F0502020204030204" pitchFamily="34" charset="0"/>
                        </a:rPr>
                        <a:t>Advanced Dashboard Creation using Excel, Excel Services, PerformancePoint and Apps for Office</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SPC009</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Mandalay Bay Ballroom IJK</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Calibri" panose="020F0502020204030204" pitchFamily="34" charset="0"/>
                        </a:rPr>
                        <a:t>Wed 10:30am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5261">
                <a:tc>
                  <a:txBody>
                    <a:bodyPr/>
                    <a:lstStyle/>
                    <a:p>
                      <a:pPr algn="l" fontAlgn="b"/>
                      <a:r>
                        <a:rPr lang="en-US" sz="1200" b="0" i="0" u="none" strike="noStrike" dirty="0">
                          <a:solidFill>
                            <a:srgbClr val="000000"/>
                          </a:solidFill>
                          <a:effectLst/>
                          <a:latin typeface="Calibri" panose="020F0502020204030204" pitchFamily="34" charset="0"/>
                        </a:rPr>
                        <a:t>Developing and Managing a BI Semantic Model in Microsoft SQL Server Analysis Services</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SPC087</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South Seas Ballroom HG</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dirty="0">
                          <a:solidFill>
                            <a:srgbClr val="000000"/>
                          </a:solidFill>
                          <a:effectLst/>
                          <a:latin typeface="Calibri" panose="020F0502020204030204" pitchFamily="34" charset="0"/>
                        </a:rPr>
                        <a:t>Wed 10:30am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185261">
                <a:tc>
                  <a:txBody>
                    <a:bodyPr/>
                    <a:lstStyle/>
                    <a:p>
                      <a:pPr algn="l" fontAlgn="b"/>
                      <a:r>
                        <a:rPr lang="en-US" sz="1200" b="0" i="0" u="none" strike="noStrike" dirty="0">
                          <a:solidFill>
                            <a:srgbClr val="000000"/>
                          </a:solidFill>
                          <a:effectLst/>
                          <a:latin typeface="Calibri" panose="020F0502020204030204" pitchFamily="34" charset="0"/>
                        </a:rPr>
                        <a:t>Overview of Business Intelligence and Reporting using Project Online &amp; Project Server 2013</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SPC171</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Reef </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Calibri" panose="020F0502020204030204" pitchFamily="34" charset="0"/>
                        </a:rPr>
                        <a:t>Wed 10:30am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5261">
                <a:tc>
                  <a:txBody>
                    <a:bodyPr/>
                    <a:lstStyle/>
                    <a:p>
                      <a:pPr algn="l" fontAlgn="b"/>
                      <a:r>
                        <a:rPr lang="en-US" sz="1200" b="0" i="0" u="none" strike="noStrike" dirty="0">
                          <a:solidFill>
                            <a:srgbClr val="000000"/>
                          </a:solidFill>
                          <a:effectLst/>
                          <a:latin typeface="Calibri" panose="020F0502020204030204" pitchFamily="34" charset="0"/>
                        </a:rPr>
                        <a:t>Overview of SharePoint Licensing</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SPC181</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South Pacific Ballroom E</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dirty="0">
                          <a:solidFill>
                            <a:srgbClr val="000000"/>
                          </a:solidFill>
                          <a:effectLst/>
                          <a:latin typeface="Calibri" panose="020F0502020204030204" pitchFamily="34" charset="0"/>
                        </a:rPr>
                        <a:t>Wed 10:30am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185261">
                <a:tc>
                  <a:txBody>
                    <a:bodyPr/>
                    <a:lstStyle/>
                    <a:p>
                      <a:pPr algn="l" fontAlgn="b"/>
                      <a:r>
                        <a:rPr lang="en-US" sz="1200" b="0" i="0" u="none" strike="noStrike" dirty="0">
                          <a:solidFill>
                            <a:srgbClr val="000000"/>
                          </a:solidFill>
                          <a:effectLst/>
                          <a:latin typeface="Calibri" panose="020F0502020204030204" pitchFamily="34" charset="0"/>
                        </a:rPr>
                        <a:t>What's New in Spreadsheet Management for Office and SharePoint</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SPC260</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Islander Ballroom IED</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Calibri" panose="020F0502020204030204" pitchFamily="34" charset="0"/>
                        </a:rPr>
                        <a:t>Wed 10:30am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5261">
                <a:tc>
                  <a:txBody>
                    <a:bodyPr/>
                    <a:lstStyle/>
                    <a:p>
                      <a:pPr algn="l" fontAlgn="b"/>
                      <a:r>
                        <a:rPr lang="en-US" sz="1200" b="0" i="0" u="none" strike="noStrike" dirty="0">
                          <a:solidFill>
                            <a:srgbClr val="000000"/>
                          </a:solidFill>
                          <a:effectLst/>
                          <a:latin typeface="Calibri" panose="020F0502020204030204" pitchFamily="34" charset="0"/>
                        </a:rPr>
                        <a:t>Industrial-Strength Results Meet Spreadsheet Agility:  The Dramatic Reality of </a:t>
                      </a:r>
                      <a:r>
                        <a:rPr lang="en-US" sz="1200" b="0" i="0" u="none" strike="noStrike" dirty="0" err="1">
                          <a:solidFill>
                            <a:srgbClr val="000000"/>
                          </a:solidFill>
                          <a:effectLst/>
                          <a:latin typeface="Calibri" panose="020F0502020204030204" pitchFamily="34" charset="0"/>
                        </a:rPr>
                        <a:t>PowerPivot</a:t>
                      </a:r>
                      <a:endParaRPr lang="en-US" sz="1200" b="0" i="0" u="none" strike="noStrike" dirty="0">
                        <a:solidFill>
                          <a:srgbClr val="000000"/>
                        </a:solidFill>
                        <a:effectLst/>
                        <a:latin typeface="Calibri" panose="020F0502020204030204" pitchFamily="34" charset="0"/>
                      </a:endParaRP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SPC130</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Mandalay Bay Ballroom IJK</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dirty="0">
                          <a:solidFill>
                            <a:srgbClr val="000000"/>
                          </a:solidFill>
                          <a:effectLst/>
                          <a:latin typeface="Calibri" panose="020F0502020204030204" pitchFamily="34" charset="0"/>
                        </a:rPr>
                        <a:t>Wed 1:45pm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185261">
                <a:tc>
                  <a:txBody>
                    <a:bodyPr/>
                    <a:lstStyle/>
                    <a:p>
                      <a:pPr algn="l" fontAlgn="b"/>
                      <a:r>
                        <a:rPr lang="en-US" sz="1200" b="0" i="0" u="none" strike="noStrike" dirty="0">
                          <a:solidFill>
                            <a:srgbClr val="000000"/>
                          </a:solidFill>
                          <a:effectLst/>
                          <a:latin typeface="Calibri" panose="020F0502020204030204" pitchFamily="34" charset="0"/>
                        </a:rPr>
                        <a:t>Compelling Data Visualization with Power View in Office and SharePoint</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SPC042</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Mandalay Bay Ballroom IJK</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Calibri" panose="020F0502020204030204" pitchFamily="34" charset="0"/>
                        </a:rPr>
                        <a:t>Wed 3:15pm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5261">
                <a:tc>
                  <a:txBody>
                    <a:bodyPr/>
                    <a:lstStyle/>
                    <a:p>
                      <a:pPr algn="l" fontAlgn="b"/>
                      <a:r>
                        <a:rPr lang="en-US" sz="1200" b="0" i="0" u="none" strike="noStrike" dirty="0">
                          <a:solidFill>
                            <a:srgbClr val="000000"/>
                          </a:solidFill>
                          <a:effectLst/>
                          <a:latin typeface="Calibri" panose="020F0502020204030204" pitchFamily="34" charset="0"/>
                        </a:rPr>
                        <a:t>Customizing Sites and Pages in SharePoint 2013</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SPC064</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South Seas Ballroom CDFJI</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dirty="0">
                          <a:solidFill>
                            <a:srgbClr val="000000"/>
                          </a:solidFill>
                          <a:effectLst/>
                          <a:latin typeface="Calibri" panose="020F0502020204030204" pitchFamily="34" charset="0"/>
                        </a:rPr>
                        <a:t>Wed 3:15pm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185261">
                <a:tc>
                  <a:txBody>
                    <a:bodyPr/>
                    <a:lstStyle/>
                    <a:p>
                      <a:pPr algn="l" fontAlgn="b"/>
                      <a:r>
                        <a:rPr lang="en-US" sz="1200" b="0" i="0" u="none" strike="noStrike" dirty="0" err="1">
                          <a:solidFill>
                            <a:srgbClr val="000000"/>
                          </a:solidFill>
                          <a:effectLst/>
                          <a:latin typeface="Calibri" panose="020F0502020204030204" pitchFamily="34" charset="0"/>
                        </a:rPr>
                        <a:t>GeoFlow</a:t>
                      </a:r>
                      <a:r>
                        <a:rPr lang="en-US" sz="1200" b="0" i="0" u="none" strike="noStrike" dirty="0">
                          <a:solidFill>
                            <a:srgbClr val="000000"/>
                          </a:solidFill>
                          <a:effectLst/>
                          <a:latin typeface="Calibri" panose="020F0502020204030204" pitchFamily="34" charset="0"/>
                        </a:rPr>
                        <a:t> for Excel 2013 - a new way of exploring geospatial data and sharing insights</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SPC258</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Mandalay Bay Ballroom L</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Calibri" panose="020F0502020204030204" pitchFamily="34" charset="0"/>
                        </a:rPr>
                        <a:t>Wed 5:00pm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5261">
                <a:tc>
                  <a:txBody>
                    <a:bodyPr/>
                    <a:lstStyle/>
                    <a:p>
                      <a:pPr algn="l" fontAlgn="b"/>
                      <a:r>
                        <a:rPr lang="en-US" sz="1200" b="0" i="0" u="none" strike="noStrike" dirty="0">
                          <a:solidFill>
                            <a:srgbClr val="000000"/>
                          </a:solidFill>
                          <a:effectLst/>
                          <a:latin typeface="Calibri" panose="020F0502020204030204" pitchFamily="34" charset="0"/>
                        </a:rPr>
                        <a:t>Customer Showcase: How Fresenius Medical Care migrated Dashboards to 2013</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SPC055</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South Pacific Ballroom F</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dirty="0">
                          <a:solidFill>
                            <a:srgbClr val="000000"/>
                          </a:solidFill>
                          <a:effectLst/>
                          <a:latin typeface="Calibri" panose="020F0502020204030204" pitchFamily="34" charset="0"/>
                        </a:rPr>
                        <a:t>Thur 9:00am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185261">
                <a:tc>
                  <a:txBody>
                    <a:bodyPr/>
                    <a:lstStyle/>
                    <a:p>
                      <a:pPr algn="l" fontAlgn="b"/>
                      <a:r>
                        <a:rPr lang="en-US" sz="1200" b="0" i="0" u="none" strike="noStrike" dirty="0">
                          <a:solidFill>
                            <a:srgbClr val="000000"/>
                          </a:solidFill>
                          <a:effectLst/>
                          <a:latin typeface="Calibri" panose="020F0502020204030204" pitchFamily="34" charset="0"/>
                        </a:rPr>
                        <a:t>Lighting up SharePoint 2013 Extranets with Business Intelligence</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SPC141</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Mandalay Bay Ballroom L</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Calibri" panose="020F0502020204030204" pitchFamily="34" charset="0"/>
                        </a:rPr>
                        <a:t>Thur 9:00am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5261">
                <a:tc>
                  <a:txBody>
                    <a:bodyPr/>
                    <a:lstStyle/>
                    <a:p>
                      <a:pPr algn="l" fontAlgn="b"/>
                      <a:r>
                        <a:rPr lang="en-US" sz="1200" b="0" i="0" u="none" strike="noStrike" dirty="0">
                          <a:solidFill>
                            <a:srgbClr val="000000"/>
                          </a:solidFill>
                          <a:effectLst/>
                          <a:latin typeface="Calibri" panose="020F0502020204030204" pitchFamily="34" charset="0"/>
                        </a:rPr>
                        <a:t>Running Reporting Services in SharePoint Integrated Mode: How and Why</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SPC199</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Reef </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dirty="0">
                          <a:solidFill>
                            <a:srgbClr val="000000"/>
                          </a:solidFill>
                          <a:effectLst/>
                          <a:latin typeface="Calibri" panose="020F0502020204030204" pitchFamily="34" charset="0"/>
                        </a:rPr>
                        <a:t>Thur 9:00am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185261">
                <a:tc>
                  <a:txBody>
                    <a:bodyPr/>
                    <a:lstStyle/>
                    <a:p>
                      <a:pPr algn="l" fontAlgn="b"/>
                      <a:r>
                        <a:rPr lang="en-US" sz="1200" b="0" i="0" u="none" strike="noStrike" dirty="0">
                          <a:solidFill>
                            <a:srgbClr val="000000"/>
                          </a:solidFill>
                          <a:effectLst/>
                          <a:latin typeface="Calibri" panose="020F0502020204030204" pitchFamily="34" charset="0"/>
                        </a:rPr>
                        <a:t>Deep Dive on Implementing Security for your BI Applications</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SPC074</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Mandalay Bay Ballroom L</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Calibri" panose="020F0502020204030204" pitchFamily="34" charset="0"/>
                        </a:rPr>
                        <a:t>Thur 10:30am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5261">
                <a:tc>
                  <a:txBody>
                    <a:bodyPr/>
                    <a:lstStyle/>
                    <a:p>
                      <a:pPr algn="l" fontAlgn="b"/>
                      <a:r>
                        <a:rPr lang="en-US" sz="1200" b="0" i="0" u="none" strike="noStrike" dirty="0">
                          <a:solidFill>
                            <a:srgbClr val="000000"/>
                          </a:solidFill>
                          <a:effectLst/>
                          <a:latin typeface="Calibri" panose="020F0502020204030204" pitchFamily="34" charset="0"/>
                        </a:rPr>
                        <a:t>Developing Advanced BI Visualizations with Visio &amp; SharePoint in Office 365 with Azure data integration</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SPC086</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South Seas Ballroom E</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dirty="0">
                          <a:solidFill>
                            <a:srgbClr val="000000"/>
                          </a:solidFill>
                          <a:effectLst/>
                          <a:latin typeface="Calibri" panose="020F0502020204030204" pitchFamily="34" charset="0"/>
                        </a:rPr>
                        <a:t>Thur 10:30am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185261">
                <a:tc>
                  <a:txBody>
                    <a:bodyPr/>
                    <a:lstStyle/>
                    <a:p>
                      <a:pPr algn="l" fontAlgn="b"/>
                      <a:r>
                        <a:rPr lang="en-US" sz="1200" b="0" i="0" u="none" strike="noStrike" dirty="0">
                          <a:solidFill>
                            <a:srgbClr val="000000"/>
                          </a:solidFill>
                          <a:effectLst/>
                          <a:latin typeface="Calibri" panose="020F0502020204030204" pitchFamily="34" charset="0"/>
                        </a:rPr>
                        <a:t>Practical Deployment Aspects of Business Intelligence</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SPC196</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Reef </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Calibri" panose="020F0502020204030204" pitchFamily="34" charset="0"/>
                        </a:rPr>
                        <a:t>Thur 10:30am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5261">
                <a:tc>
                  <a:txBody>
                    <a:bodyPr/>
                    <a:lstStyle/>
                    <a:p>
                      <a:pPr algn="l" fontAlgn="b"/>
                      <a:r>
                        <a:rPr lang="en-US" sz="1200" b="0" i="0" u="none" strike="noStrike" dirty="0">
                          <a:solidFill>
                            <a:srgbClr val="000000"/>
                          </a:solidFill>
                          <a:effectLst/>
                          <a:latin typeface="Calibri" panose="020F0502020204030204" pitchFamily="34" charset="0"/>
                        </a:rPr>
                        <a:t>Deep Dive on </a:t>
                      </a:r>
                      <a:r>
                        <a:rPr lang="en-US" sz="1200" b="0" i="0" u="none" strike="noStrike" dirty="0" err="1">
                          <a:solidFill>
                            <a:srgbClr val="000000"/>
                          </a:solidFill>
                          <a:effectLst/>
                          <a:latin typeface="Calibri" panose="020F0502020204030204" pitchFamily="34" charset="0"/>
                        </a:rPr>
                        <a:t>PowerPivot</a:t>
                      </a:r>
                      <a:r>
                        <a:rPr lang="en-US" sz="1200" b="0" i="0" u="none" strike="noStrike" dirty="0">
                          <a:solidFill>
                            <a:srgbClr val="000000"/>
                          </a:solidFill>
                          <a:effectLst/>
                          <a:latin typeface="Calibri" panose="020F0502020204030204" pitchFamily="34" charset="0"/>
                        </a:rPr>
                        <a:t> in Office and SharePoint</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SPC075</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Reef </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dirty="0">
                          <a:solidFill>
                            <a:srgbClr val="000000"/>
                          </a:solidFill>
                          <a:effectLst/>
                          <a:latin typeface="Calibri" panose="020F0502020204030204" pitchFamily="34" charset="0"/>
                        </a:rPr>
                        <a:t>Thur 12:00pm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185261">
                <a:tc>
                  <a:txBody>
                    <a:bodyPr/>
                    <a:lstStyle/>
                    <a:p>
                      <a:pPr algn="l" fontAlgn="b"/>
                      <a:r>
                        <a:rPr lang="en-US" sz="1200" b="0" i="0" u="none" strike="noStrike" dirty="0">
                          <a:solidFill>
                            <a:srgbClr val="000000"/>
                          </a:solidFill>
                          <a:effectLst/>
                          <a:latin typeface="Calibri" panose="020F0502020204030204" pitchFamily="34" charset="0"/>
                        </a:rPr>
                        <a:t>SharePoint Web Templates for on-premise and the Cloud</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SPC220</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South Seas Ballroom AB</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Calibri" panose="020F0502020204030204" pitchFamily="34" charset="0"/>
                        </a:rPr>
                        <a:t>Thur 12:00pm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5261">
                <a:tc>
                  <a:txBody>
                    <a:bodyPr/>
                    <a:lstStyle/>
                    <a:p>
                      <a:pPr algn="l" fontAlgn="b"/>
                      <a:r>
                        <a:rPr lang="en-US" sz="1200" b="0" i="0" u="none" strike="noStrike" dirty="0">
                          <a:solidFill>
                            <a:srgbClr val="000000"/>
                          </a:solidFill>
                          <a:effectLst/>
                          <a:latin typeface="Calibri" panose="020F0502020204030204" pitchFamily="34" charset="0"/>
                        </a:rPr>
                        <a:t>Surfacing LOB Data in SharePoint 2013 using BCS and Search</a:t>
                      </a:r>
                    </a:p>
                  </a:txBody>
                  <a:tcPr marL="3822" marR="3822" marT="38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SPC232</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a:solidFill>
                            <a:srgbClr val="000000"/>
                          </a:solidFill>
                          <a:effectLst/>
                          <a:latin typeface="Calibri" panose="020F0502020204030204" pitchFamily="34" charset="0"/>
                        </a:rPr>
                        <a:t>Lagoon ABGH</a:t>
                      </a:r>
                    </a:p>
                  </a:txBody>
                  <a:tcPr marL="3822" marR="3822" marT="38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200" b="0" i="0" u="none" strike="noStrike" dirty="0">
                          <a:solidFill>
                            <a:srgbClr val="000000"/>
                          </a:solidFill>
                          <a:effectLst/>
                          <a:latin typeface="Calibri" panose="020F0502020204030204" pitchFamily="34" charset="0"/>
                        </a:rPr>
                        <a:t>Thur 12:00pm</a:t>
                      </a:r>
                    </a:p>
                  </a:txBody>
                  <a:tcPr marL="3822" marR="3822" marT="382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bl>
          </a:graphicData>
        </a:graphic>
      </p:graphicFrame>
    </p:spTree>
    <p:extLst>
      <p:ext uri="{BB962C8B-B14F-4D97-AF65-F5344CB8AC3E}">
        <p14:creationId xmlns:p14="http://schemas.microsoft.com/office/powerpoint/2010/main" val="2315940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943508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8328" y="0"/>
            <a:ext cx="6159819" cy="6994525"/>
          </a:xfrm>
          <a:prstGeom prst="rect">
            <a:avLst/>
          </a:prstGeom>
          <a:noFill/>
          <a:ln>
            <a:noFill/>
          </a:ln>
        </p:spPr>
      </p:pic>
    </p:spTree>
    <p:extLst>
      <p:ext uri="{BB962C8B-B14F-4D97-AF65-F5344CB8AC3E}">
        <p14:creationId xmlns:p14="http://schemas.microsoft.com/office/powerpoint/2010/main" val="374533093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oft.yesky.com/cmsimagelist/2007/240/68r8d5hxm802.gif"/>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38043"/>
            <a:ext cx="12436475" cy="703398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436476" cy="6989606"/>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12436476" cy="6994526"/>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462" y="0"/>
            <a:ext cx="12419013" cy="7007505"/>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89" y="0"/>
            <a:ext cx="12438063" cy="6994525"/>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 y="0"/>
            <a:ext cx="12436476" cy="7006828"/>
          </a:xfrm>
          <a:prstGeom prst="rect">
            <a:avLst/>
          </a:prstGeom>
        </p:spPr>
      </p:pic>
      <p:pic>
        <p:nvPicPr>
          <p:cNvPr id="10" name="Picture 9"/>
          <p:cNvPicPr>
            <a:picLocks noChangeAspect="1"/>
          </p:cNvPicPr>
          <p:nvPr/>
        </p:nvPicPr>
        <p:blipFill rotWithShape="1">
          <a:blip r:embed="rId9">
            <a:extLst>
              <a:ext uri="{28A0092B-C50C-407E-A947-70E740481C1C}">
                <a14:useLocalDpi xmlns:a14="http://schemas.microsoft.com/office/drawing/2010/main" val="0"/>
              </a:ext>
            </a:extLst>
          </a:blip>
          <a:srcRect b="5387"/>
          <a:stretch/>
        </p:blipFill>
        <p:spPr>
          <a:xfrm>
            <a:off x="-1" y="-7939"/>
            <a:ext cx="12436476" cy="7002463"/>
          </a:xfrm>
          <a:prstGeom prst="rect">
            <a:avLst/>
          </a:prstGeom>
        </p:spPr>
      </p:pic>
      <p:pic>
        <p:nvPicPr>
          <p:cNvPr id="11" name="Picture 1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0"/>
            <a:ext cx="12436475" cy="7157061"/>
          </a:xfrm>
          <a:prstGeom prst="rect">
            <a:avLst/>
          </a:prstGeom>
        </p:spPr>
      </p:pic>
      <p:pic>
        <p:nvPicPr>
          <p:cNvPr id="19" name="Picture 1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 y="0"/>
            <a:ext cx="12436474" cy="6994526"/>
          </a:xfrm>
          <a:prstGeom prst="rect">
            <a:avLst/>
          </a:prstGeom>
        </p:spPr>
      </p:pic>
      <p:pic>
        <p:nvPicPr>
          <p:cNvPr id="20" name="Picture 1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937" y="0"/>
            <a:ext cx="12428538" cy="6977320"/>
          </a:xfrm>
          <a:prstGeom prst="rect">
            <a:avLst/>
          </a:prstGeom>
        </p:spPr>
      </p:pic>
      <p:pic>
        <p:nvPicPr>
          <p:cNvPr id="21" name="Picture 20"/>
          <p:cNvPicPr>
            <a:picLocks noChangeAspect="1"/>
          </p:cNvPicPr>
          <p:nvPr/>
        </p:nvPicPr>
        <p:blipFill rotWithShape="1">
          <a:blip r:embed="rId13">
            <a:extLst>
              <a:ext uri="{28A0092B-C50C-407E-A947-70E740481C1C}">
                <a14:useLocalDpi xmlns:a14="http://schemas.microsoft.com/office/drawing/2010/main" val="0"/>
              </a:ext>
            </a:extLst>
          </a:blip>
          <a:srcRect b="4267"/>
          <a:stretch/>
        </p:blipFill>
        <p:spPr>
          <a:xfrm>
            <a:off x="17461" y="1587"/>
            <a:ext cx="12419014" cy="6992938"/>
          </a:xfrm>
          <a:prstGeom prst="rect">
            <a:avLst/>
          </a:prstGeom>
        </p:spPr>
      </p:pic>
      <p:pic>
        <p:nvPicPr>
          <p:cNvPr id="22" name="Picture 21"/>
          <p:cNvPicPr>
            <a:picLocks noChangeAspect="1"/>
          </p:cNvPicPr>
          <p:nvPr/>
        </p:nvPicPr>
        <p:blipFill rotWithShape="1">
          <a:blip r:embed="rId14">
            <a:extLst>
              <a:ext uri="{28A0092B-C50C-407E-A947-70E740481C1C}">
                <a14:useLocalDpi xmlns:a14="http://schemas.microsoft.com/office/drawing/2010/main" val="0"/>
              </a:ext>
            </a:extLst>
          </a:blip>
          <a:srcRect b="4131"/>
          <a:stretch/>
        </p:blipFill>
        <p:spPr>
          <a:xfrm>
            <a:off x="-1" y="-7938"/>
            <a:ext cx="12436476" cy="7013219"/>
          </a:xfrm>
          <a:prstGeom prst="rect">
            <a:avLst/>
          </a:prstGeom>
        </p:spPr>
      </p:pic>
      <p:pic>
        <p:nvPicPr>
          <p:cNvPr id="23" name="Picture 22"/>
          <p:cNvPicPr>
            <a:picLocks noChangeAspect="1"/>
          </p:cNvPicPr>
          <p:nvPr/>
        </p:nvPicPr>
        <p:blipFill rotWithShape="1">
          <a:blip r:embed="rId15"/>
          <a:srcRect b="874"/>
          <a:stretch/>
        </p:blipFill>
        <p:spPr>
          <a:xfrm>
            <a:off x="0" y="1"/>
            <a:ext cx="12436475" cy="6994524"/>
          </a:xfrm>
          <a:prstGeom prst="rect">
            <a:avLst/>
          </a:prstGeom>
        </p:spPr>
      </p:pic>
    </p:spTree>
    <p:extLst>
      <p:ext uri="{BB962C8B-B14F-4D97-AF65-F5344CB8AC3E}">
        <p14:creationId xmlns:p14="http://schemas.microsoft.com/office/powerpoint/2010/main" val="302809232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502" y="1856620"/>
            <a:ext cx="12431473" cy="1750986"/>
          </a:xfrm>
          <a:prstGeom prst="rect">
            <a:avLst/>
          </a:prstGeom>
          <a:solidFill>
            <a:srgbClr val="000C28"/>
          </a:solidFill>
        </p:spPr>
        <p:txBody>
          <a:bodyPr wrap="square" lIns="93251" tIns="46626" rIns="93251" bIns="46626" rtlCol="0" anchor="ctr">
            <a:spAutoFit/>
          </a:bodyPr>
          <a:lstStyle>
            <a:defPPr>
              <a:defRPr lang="en-US"/>
            </a:defPPr>
            <a:lvl1pPr algn="ctr">
              <a:lnSpc>
                <a:spcPct val="90000"/>
              </a:lnSpc>
              <a:spcBef>
                <a:spcPct val="0"/>
              </a:spcBef>
              <a:defRPr sz="11500" spc="-100">
                <a:ln w="3175">
                  <a:noFill/>
                </a:ln>
                <a:gradFill flip="none" rotWithShape="1">
                  <a:gsLst>
                    <a:gs pos="417">
                      <a:srgbClr val="FFFFFF"/>
                    </a:gs>
                    <a:gs pos="100000">
                      <a:srgbClr val="FFFFFF"/>
                    </a:gs>
                  </a:gsLst>
                  <a:lin ang="5400000" scaled="0"/>
                  <a:tileRect/>
                </a:gradFill>
                <a:latin typeface="+mj-lt"/>
                <a:cs typeface="Arial" charset="0"/>
              </a:defRPr>
            </a:lvl1pPr>
          </a:lstStyle>
          <a:p>
            <a:endParaRPr lang="en-US" sz="11729" dirty="0"/>
          </a:p>
        </p:txBody>
      </p:sp>
      <p:sp>
        <p:nvSpPr>
          <p:cNvPr id="5" name="TextBox 4"/>
          <p:cNvSpPr txBox="1"/>
          <p:nvPr/>
        </p:nvSpPr>
        <p:spPr>
          <a:xfrm>
            <a:off x="2502" y="2075635"/>
            <a:ext cx="12431473" cy="1312958"/>
          </a:xfrm>
          <a:prstGeom prst="rect">
            <a:avLst/>
          </a:prstGeom>
          <a:noFill/>
        </p:spPr>
        <p:txBody>
          <a:bodyPr wrap="square" lIns="93251" tIns="46626" rIns="93251" bIns="46626" rtlCol="0" anchor="ctr">
            <a:spAutoFit/>
          </a:bodyPr>
          <a:lstStyle>
            <a:defPPr>
              <a:defRPr lang="en-US"/>
            </a:defPPr>
            <a:lvl1pPr algn="ctr">
              <a:lnSpc>
                <a:spcPct val="90000"/>
              </a:lnSpc>
              <a:spcBef>
                <a:spcPct val="0"/>
              </a:spcBef>
              <a:defRPr sz="11500" spc="-100">
                <a:ln w="3175">
                  <a:noFill/>
                </a:ln>
                <a:gradFill flip="none" rotWithShape="1">
                  <a:gsLst>
                    <a:gs pos="417">
                      <a:srgbClr val="FFFFFF"/>
                    </a:gs>
                    <a:gs pos="100000">
                      <a:srgbClr val="FFFFFF"/>
                    </a:gs>
                  </a:gsLst>
                  <a:lin ang="5400000" scaled="0"/>
                  <a:tileRect/>
                </a:gradFill>
                <a:latin typeface="+mj-lt"/>
                <a:cs typeface="Arial" charset="0"/>
              </a:defRPr>
            </a:lvl1pPr>
          </a:lstStyle>
          <a:p>
            <a:r>
              <a:rPr lang="en-US" sz="8800" dirty="0" smtClean="0"/>
              <a:t>Simplicity</a:t>
            </a:r>
            <a:endParaRPr lang="en-US" sz="8800" dirty="0"/>
          </a:p>
        </p:txBody>
      </p:sp>
      <p:sp>
        <p:nvSpPr>
          <p:cNvPr id="4" name="TextBox 3"/>
          <p:cNvSpPr txBox="1"/>
          <p:nvPr/>
        </p:nvSpPr>
        <p:spPr>
          <a:xfrm>
            <a:off x="0" y="3725862"/>
            <a:ext cx="12433975" cy="738664"/>
          </a:xfrm>
          <a:prstGeom prst="rect">
            <a:avLst/>
          </a:prstGeom>
          <a:noFill/>
        </p:spPr>
        <p:txBody>
          <a:bodyPr wrap="square" lIns="182880" tIns="146304" rIns="182880" bIns="146304" rtlCol="0">
            <a:spAutoFit/>
          </a:bodyPr>
          <a:lstStyle/>
          <a:p>
            <a:pPr algn="ctr">
              <a:lnSpc>
                <a:spcPct val="90000"/>
              </a:lnSpc>
              <a:spcAft>
                <a:spcPts val="600"/>
              </a:spcAft>
            </a:pPr>
            <a:r>
              <a:rPr lang="en-US" sz="3200" dirty="0" smtClean="0">
                <a:gradFill>
                  <a:gsLst>
                    <a:gs pos="2917">
                      <a:srgbClr val="505050"/>
                    </a:gs>
                    <a:gs pos="30000">
                      <a:srgbClr val="505050"/>
                    </a:gs>
                  </a:gsLst>
                  <a:lin ang="5400000" scaled="0"/>
                </a:gradFill>
              </a:rPr>
              <a:t>Explore &amp; Analyze</a:t>
            </a:r>
          </a:p>
        </p:txBody>
      </p:sp>
    </p:spTree>
    <p:extLst>
      <p:ext uri="{BB962C8B-B14F-4D97-AF65-F5344CB8AC3E}">
        <p14:creationId xmlns:p14="http://schemas.microsoft.com/office/powerpoint/2010/main" val="395833820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sz="3200" dirty="0" smtClean="0"/>
              <a:t>PowerPivot, Flash Fill, Quick Analysis/Explore, Inquire</a:t>
            </a:r>
            <a:endParaRPr lang="en-US" sz="3200" dirty="0"/>
          </a:p>
        </p:txBody>
      </p:sp>
    </p:spTree>
    <p:extLst>
      <p:ext uri="{BB962C8B-B14F-4D97-AF65-F5344CB8AC3E}">
        <p14:creationId xmlns:p14="http://schemas.microsoft.com/office/powerpoint/2010/main" val="101975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995774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us.123rf.com/400wm/400/400/sqback/sqback0811/sqback081100021/3945881-old-book-cover.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7238" y="220662"/>
            <a:ext cx="4267236" cy="6392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571580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9437" y="6182627"/>
            <a:ext cx="11704638" cy="646331"/>
          </a:xfrm>
          <a:prstGeom prst="rect">
            <a:avLst/>
          </a:prstGeom>
        </p:spPr>
        <p:txBody>
          <a:bodyPr wrap="square">
            <a:spAutoFit/>
          </a:bodyPr>
          <a:lstStyle/>
          <a:p>
            <a:r>
              <a:rPr lang="en-US" sz="1200" dirty="0"/>
              <a:t>"Quality-Adjusted Prices for the American Automobile Industry: 1906-1940” (with</a:t>
            </a:r>
          </a:p>
          <a:p>
            <a:r>
              <a:rPr lang="en-US" sz="1200" dirty="0"/>
              <a:t>Daniel Raff). In </a:t>
            </a:r>
            <a:r>
              <a:rPr lang="en-US" sz="1200" dirty="0" err="1"/>
              <a:t>Bresnahan</a:t>
            </a:r>
            <a:r>
              <a:rPr lang="en-US" sz="1200" dirty="0"/>
              <a:t>, T. and R. Gordon (eds.), New Goods. Chicago,</a:t>
            </a:r>
          </a:p>
          <a:p>
            <a:r>
              <a:rPr lang="en-US" sz="1200" dirty="0"/>
              <a:t>University of Chicago Press, 1997, pp. 71-101.</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636" y="1058862"/>
            <a:ext cx="5789801" cy="408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6209" y="1062040"/>
            <a:ext cx="6002337" cy="4078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461331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1_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Seayoung Rhee, Carolyn Chau</External_x0020_Speaker>
    <Session_x0020_Code xmlns="2295e2e7-0eeb-498e-8716-217bb2ee6ee3">SPC170</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Seayoung Rhee, Carolyn Chau</Speaker>
    <AverageRating xmlns="http://schemas.microsoft.com/sharepoint/v3" xsi:nil="true"/>
  </documentManagement>
</p:properties>
</file>

<file path=customXml/itemProps1.xml><?xml version="1.0" encoding="utf-8"?>
<ds:datastoreItem xmlns:ds="http://schemas.openxmlformats.org/officeDocument/2006/customXml" ds:itemID="{6D58E7DB-E147-4082-A86B-0DEEAD79DE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documentManagement/types"/>
    <ds:schemaRef ds:uri="http://www.w3.org/XML/1998/namespace"/>
    <ds:schemaRef ds:uri="http://purl.org/dc/elements/1.1/"/>
    <ds:schemaRef ds:uri="http://schemas.microsoft.com/sharepoint/v3"/>
    <ds:schemaRef ds:uri="http://schemas.microsoft.com/office/infopath/2007/PartnerControls"/>
    <ds:schemaRef ds:uri="2295e2e7-0eeb-498e-8716-217bb2ee6ee3"/>
    <ds:schemaRef ds:uri="http://schemas.openxmlformats.org/package/2006/metadata/core-properties"/>
    <ds:schemaRef ds:uri="230e9df3-be65-4c73-a93b-d1236ebd677e"/>
    <ds:schemaRef ds:uri="http://purl.org/dc/terms/"/>
    <ds:schemaRef ds:uri="032d541b-1b4e-4d91-93c7-b10533c52f73"/>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230</TotalTime>
  <Words>1446</Words>
  <Application>Microsoft Office PowerPoint</Application>
  <PresentationFormat>Custom</PresentationFormat>
  <Paragraphs>213</Paragraphs>
  <Slides>24</Slides>
  <Notes>11</Notes>
  <HiddenSlides>0</HiddenSlides>
  <MMClips>0</MMClips>
  <ScaleCrop>false</ScaleCrop>
  <HeadingPairs>
    <vt:vector size="4" baseType="variant">
      <vt:variant>
        <vt:lpstr>Theme</vt:lpstr>
      </vt:variant>
      <vt:variant>
        <vt:i4>5</vt:i4>
      </vt:variant>
      <vt:variant>
        <vt:lpstr>Slide Titles</vt:lpstr>
      </vt:variant>
      <vt:variant>
        <vt:i4>24</vt:i4>
      </vt:variant>
    </vt:vector>
  </HeadingPairs>
  <TitlesOfParts>
    <vt:vector size="29" baseType="lpstr">
      <vt:lpstr>5-30072_SPC2012_IT-Pro_Template_16x9</vt:lpstr>
      <vt:lpstr>5-30072_SPC2012_IT-Pro_Template_16x9_Light</vt:lpstr>
      <vt:lpstr>5-30072_SPC2012_Business_Template_16x9</vt:lpstr>
      <vt:lpstr>5-30072_SPC2012_Business_Template_16x9_Light</vt:lpstr>
      <vt:lpstr>1_5-30072_SPC2012_IT-Pro_Template_16x9</vt:lpstr>
      <vt:lpstr>PowerPoint Presentation</vt:lpstr>
      <vt:lpstr>Overview of Microsoft BI The Way We Experience Insights</vt:lpstr>
      <vt:lpstr>PowerPoint Presentation</vt:lpstr>
      <vt:lpstr>PowerPoint Presentation</vt:lpstr>
      <vt:lpstr>PowerPoint Presentation</vt:lpstr>
      <vt:lpstr>Demo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Demo</vt:lpstr>
      <vt:lpstr>The World is Changing…</vt:lpstr>
      <vt:lpstr>The World is Changing…</vt:lpstr>
      <vt:lpstr>The World is Changing…</vt:lpstr>
      <vt:lpstr>The World is Changing…</vt:lpstr>
      <vt:lpstr>PowerPoint Presentation</vt:lpstr>
      <vt:lpstr>Learn more: BI Sessions @ SPC</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Microsoft BI- The Way We Experience Insights</dc:title>
  <dc:subject>SharePoint Conference 2012</dc:subject>
  <dc:creator>Seayoung Rhee</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16</cp:revision>
  <dcterms:created xsi:type="dcterms:W3CDTF">2012-11-07T20:14:02Z</dcterms:created>
  <dcterms:modified xsi:type="dcterms:W3CDTF">2012-12-06T17:48:08Z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