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83"/>
  </p:notesMasterIdLst>
  <p:handoutMasterIdLst>
    <p:handoutMasterId r:id="rId84"/>
  </p:handoutMasterIdLst>
  <p:sldIdLst>
    <p:sldId id="1090" r:id="rId8"/>
    <p:sldId id="1091" r:id="rId9"/>
    <p:sldId id="1092" r:id="rId10"/>
    <p:sldId id="1093" r:id="rId11"/>
    <p:sldId id="1094" r:id="rId12"/>
    <p:sldId id="1095" r:id="rId13"/>
    <p:sldId id="1096" r:id="rId14"/>
    <p:sldId id="1097" r:id="rId15"/>
    <p:sldId id="1121" r:id="rId16"/>
    <p:sldId id="1122" r:id="rId17"/>
    <p:sldId id="1123" r:id="rId18"/>
    <p:sldId id="1098" r:id="rId19"/>
    <p:sldId id="1099" r:id="rId20"/>
    <p:sldId id="1119" r:id="rId21"/>
    <p:sldId id="1120" r:id="rId22"/>
    <p:sldId id="1100" r:id="rId23"/>
    <p:sldId id="1101" r:id="rId24"/>
    <p:sldId id="1102" r:id="rId25"/>
    <p:sldId id="1103" r:id="rId26"/>
    <p:sldId id="1155" r:id="rId27"/>
    <p:sldId id="1156" r:id="rId28"/>
    <p:sldId id="1157" r:id="rId29"/>
    <p:sldId id="1158" r:id="rId30"/>
    <p:sldId id="1159" r:id="rId31"/>
    <p:sldId id="1160" r:id="rId32"/>
    <p:sldId id="1161" r:id="rId33"/>
    <p:sldId id="1162" r:id="rId34"/>
    <p:sldId id="1104" r:id="rId35"/>
    <p:sldId id="1163" r:id="rId36"/>
    <p:sldId id="1164" r:id="rId37"/>
    <p:sldId id="1165" r:id="rId38"/>
    <p:sldId id="1105" r:id="rId39"/>
    <p:sldId id="1127" r:id="rId40"/>
    <p:sldId id="1107" r:id="rId41"/>
    <p:sldId id="1125" r:id="rId42"/>
    <p:sldId id="1124" r:id="rId43"/>
    <p:sldId id="1126" r:id="rId44"/>
    <p:sldId id="1106" r:id="rId45"/>
    <p:sldId id="1131" r:id="rId46"/>
    <p:sldId id="1132" r:id="rId47"/>
    <p:sldId id="1133" r:id="rId48"/>
    <p:sldId id="1134" r:id="rId49"/>
    <p:sldId id="1135" r:id="rId50"/>
    <p:sldId id="1136" r:id="rId51"/>
    <p:sldId id="1137" r:id="rId52"/>
    <p:sldId id="1138" r:id="rId53"/>
    <p:sldId id="1139" r:id="rId54"/>
    <p:sldId id="1140" r:id="rId55"/>
    <p:sldId id="1141" r:id="rId56"/>
    <p:sldId id="1142" r:id="rId57"/>
    <p:sldId id="1143" r:id="rId58"/>
    <p:sldId id="1144" r:id="rId59"/>
    <p:sldId id="1145" r:id="rId60"/>
    <p:sldId id="1146" r:id="rId61"/>
    <p:sldId id="1147" r:id="rId62"/>
    <p:sldId id="1148" r:id="rId63"/>
    <p:sldId id="1149" r:id="rId64"/>
    <p:sldId id="1150" r:id="rId65"/>
    <p:sldId id="1151" r:id="rId66"/>
    <p:sldId id="1152" r:id="rId67"/>
    <p:sldId id="1153" r:id="rId68"/>
    <p:sldId id="1108" r:id="rId69"/>
    <p:sldId id="1130" r:id="rId70"/>
    <p:sldId id="1129" r:id="rId71"/>
    <p:sldId id="1128" r:id="rId72"/>
    <p:sldId id="1109" r:id="rId73"/>
    <p:sldId id="1110" r:id="rId74"/>
    <p:sldId id="1111" r:id="rId75"/>
    <p:sldId id="1112" r:id="rId76"/>
    <p:sldId id="1113" r:id="rId77"/>
    <p:sldId id="1114" r:id="rId78"/>
    <p:sldId id="1115" r:id="rId79"/>
    <p:sldId id="1116" r:id="rId80"/>
    <p:sldId id="1118" r:id="rId81"/>
    <p:sldId id="1117" r:id="rId8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90"/>
            <p14:sldId id="1091"/>
            <p14:sldId id="1092"/>
            <p14:sldId id="1093"/>
            <p14:sldId id="1094"/>
            <p14:sldId id="1095"/>
            <p14:sldId id="1096"/>
            <p14:sldId id="1097"/>
            <p14:sldId id="1121"/>
            <p14:sldId id="1122"/>
            <p14:sldId id="1123"/>
            <p14:sldId id="1098"/>
            <p14:sldId id="1099"/>
            <p14:sldId id="1119"/>
            <p14:sldId id="1120"/>
            <p14:sldId id="1100"/>
          </p14:sldIdLst>
        </p14:section>
        <p14:section name="Untitled Section" id="{48C34EAB-EB4A-4F15-91C0-FD9547FF38AC}">
          <p14:sldIdLst>
            <p14:sldId id="1101"/>
            <p14:sldId id="1102"/>
            <p14:sldId id="1103"/>
            <p14:sldId id="1155"/>
            <p14:sldId id="1156"/>
            <p14:sldId id="1157"/>
            <p14:sldId id="1158"/>
            <p14:sldId id="1159"/>
            <p14:sldId id="1160"/>
            <p14:sldId id="1161"/>
            <p14:sldId id="1162"/>
            <p14:sldId id="1104"/>
            <p14:sldId id="1163"/>
            <p14:sldId id="1164"/>
            <p14:sldId id="1165"/>
            <p14:sldId id="1105"/>
            <p14:sldId id="1127"/>
            <p14:sldId id="1107"/>
            <p14:sldId id="1125"/>
            <p14:sldId id="1124"/>
            <p14:sldId id="1126"/>
            <p14:sldId id="1106"/>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08"/>
            <p14:sldId id="1130"/>
            <p14:sldId id="1129"/>
            <p14:sldId id="1128"/>
            <p14:sldId id="1109"/>
            <p14:sldId id="1110"/>
            <p14:sldId id="1111"/>
            <p14:sldId id="1112"/>
            <p14:sldId id="1113"/>
            <p14:sldId id="1114"/>
            <p14:sldId id="1115"/>
            <p14:sldId id="1116"/>
            <p14:sldId id="1118"/>
            <p14:sldId id="1117"/>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2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0EB173-2DEE-4AAA-B3E0-901F0E7D81E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613740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BB9198-38C6-46FF-B709-BAAB8FC7CE2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108141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72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50311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8:27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396436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868939-37EF-473A-92BC-358D93F9A47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379682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785911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8905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lIns="91430" tIns="45715" rIns="91430" bIns="45715"/>
          <a:lstStyle/>
          <a:p>
            <a:endParaRPr lang="en-US" dirty="0">
              <a:solidFill>
                <a:prstClr val="black"/>
              </a:solidFill>
            </a:endParaRPr>
          </a:p>
        </p:txBody>
      </p:sp>
      <p:sp>
        <p:nvSpPr>
          <p:cNvPr id="5" name="Footer Placeholder 4"/>
          <p:cNvSpPr>
            <a:spLocks noGrp="1"/>
          </p:cNvSpPr>
          <p:nvPr>
            <p:ph type="ftr" sz="quarter" idx="11"/>
          </p:nvPr>
        </p:nvSpPr>
        <p:spPr>
          <a:xfrm>
            <a:off x="0" y="8685213"/>
            <a:ext cx="2971800" cy="457200"/>
          </a:xfrm>
          <a:prstGeom prst="rect">
            <a:avLst/>
          </a:prstGeom>
        </p:spPr>
        <p:txBody>
          <a:bodyPr lIns="91430" tIns="45715" rIns="91430" bIns="45715"/>
          <a:lstStyle/>
          <a:p>
            <a:pPr defTabSz="91399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399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a:xfrm>
            <a:off x="3884614" y="0"/>
            <a:ext cx="2971800" cy="457200"/>
          </a:xfrm>
          <a:prstGeom prst="rect">
            <a:avLst/>
          </a:prstGeom>
        </p:spPr>
        <p:txBody>
          <a:bodyPr lIns="91430" tIns="45715" rIns="91430" bIns="45715"/>
          <a:lstStyle/>
          <a:p>
            <a:fld id="{655F9180-948B-43CF-9167-77DB997D9CD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a:xfrm>
            <a:off x="3884614" y="8685213"/>
            <a:ext cx="2971800" cy="457200"/>
          </a:xfrm>
          <a:prstGeom prst="rect">
            <a:avLst/>
          </a:prstGeom>
        </p:spPr>
        <p:txBody>
          <a:bodyPr lIns="91430" tIns="45715" rIns="91430" bIns="45715"/>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160921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F44155-B546-4490-9B7F-B4A47329D77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60433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a:xfrm>
            <a:off x="3884614" y="8685213"/>
            <a:ext cx="2971800" cy="457200"/>
          </a:xfrm>
          <a:prstGeom prst="rect">
            <a:avLst/>
          </a:prstGeom>
        </p:spPr>
        <p:txBody>
          <a:bodyPr lIns="91430" tIns="45715" rIns="91430" bIns="45715"/>
          <a:lstStyle/>
          <a:p>
            <a:endParaRPr lang="en-US" dirty="0">
              <a:solidFill>
                <a:prstClr val="black"/>
              </a:solidFill>
            </a:endParaRPr>
          </a:p>
        </p:txBody>
      </p:sp>
    </p:spTree>
    <p:extLst>
      <p:ext uri="{BB962C8B-B14F-4D97-AF65-F5344CB8AC3E}">
        <p14:creationId xmlns:p14="http://schemas.microsoft.com/office/powerpoint/2010/main" val="3034007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FA0BF6-3069-4510-A991-ACD53E53648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5944100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04438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758337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4269065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213077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3371070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8830743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938979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328792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866598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552119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9085676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110318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427761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579214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9043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3654986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99481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666635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3829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68400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614858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1728217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245817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974940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425141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84113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105385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787936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954078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802921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41047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27110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997034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7809859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3.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3.xml"/></Relationships>
</file>

<file path=ppt/slides/_rels/slide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3.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15.jpe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3.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5.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21.jpeg"/></Relationships>
</file>

<file path=ppt/slides/_rels/slide7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office.com/store" TargetMode="External"/><Relationship Id="rId1" Type="http://schemas.openxmlformats.org/officeDocument/2006/relationships/slideLayout" Target="../slideLayouts/slideLayout3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3" Type="http://schemas.openxmlformats.org/officeDocument/2006/relationships/hyperlink" Target="http://www.microsoft.com/project/en-us/preview/project-resources.aspx"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12.xml"/><Relationship Id="rId1" Type="http://schemas.openxmlformats.org/officeDocument/2006/relationships/slideLayout" Target="../slideLayouts/slideLayout31.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01036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84681255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218337297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17126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9" y="295274"/>
            <a:ext cx="12161836" cy="917575"/>
          </a:xfrm>
        </p:spPr>
        <p:txBody>
          <a:bodyPr>
            <a:noAutofit/>
          </a:bodyPr>
          <a:lstStyle/>
          <a:p>
            <a:r>
              <a:rPr lang="en-US" dirty="0" smtClean="0"/>
              <a:t>Project Server Extensibility</a:t>
            </a:r>
            <a:endParaRPr lang="en-US" dirty="0"/>
          </a:p>
        </p:txBody>
      </p:sp>
      <p:sp>
        <p:nvSpPr>
          <p:cNvPr id="6" name="Text Placeholder 5"/>
          <p:cNvSpPr>
            <a:spLocks noGrp="1"/>
          </p:cNvSpPr>
          <p:nvPr>
            <p:ph type="body" sz="quarter" idx="10"/>
          </p:nvPr>
        </p:nvSpPr>
        <p:spPr>
          <a:xfrm>
            <a:off x="274638" y="1212850"/>
            <a:ext cx="11887200" cy="5478423"/>
          </a:xfrm>
        </p:spPr>
        <p:txBody>
          <a:bodyPr/>
          <a:lstStyle/>
          <a:p>
            <a:r>
              <a:rPr lang="en-US" dirty="0" smtClean="0"/>
              <a:t>Customization </a:t>
            </a:r>
            <a:r>
              <a:rPr lang="en-US" dirty="0"/>
              <a:t>/ no code:</a:t>
            </a:r>
          </a:p>
          <a:p>
            <a:pPr lvl="1"/>
            <a:r>
              <a:rPr lang="en-US" dirty="0" smtClean="0">
                <a:solidFill>
                  <a:schemeClr val="accent2"/>
                </a:solidFill>
              </a:rPr>
              <a:t>(NEW) </a:t>
            </a:r>
            <a:r>
              <a:rPr lang="en-US" dirty="0"/>
              <a:t>Demand Management using SharePoint </a:t>
            </a:r>
            <a:r>
              <a:rPr lang="en-US" dirty="0" smtClean="0"/>
              <a:t>Designer</a:t>
            </a:r>
          </a:p>
          <a:p>
            <a:pPr lvl="1"/>
            <a:r>
              <a:rPr lang="en-US" dirty="0">
                <a:solidFill>
                  <a:schemeClr val="accent2"/>
                </a:solidFill>
              </a:rPr>
              <a:t>(IMPROVED) </a:t>
            </a:r>
            <a:r>
              <a:rPr lang="en-US" dirty="0"/>
              <a:t>Reporting/Business Intelligence (BI</a:t>
            </a:r>
            <a:r>
              <a:rPr lang="en-US" dirty="0" smtClean="0"/>
              <a:t>)</a:t>
            </a:r>
            <a:endParaRPr lang="en-US" dirty="0"/>
          </a:p>
          <a:p>
            <a:pPr lvl="1"/>
            <a:r>
              <a:rPr lang="en-US" dirty="0" smtClean="0">
                <a:solidFill>
                  <a:schemeClr val="accent2"/>
                </a:solidFill>
              </a:rPr>
              <a:t>(IMPROVED) </a:t>
            </a:r>
            <a:r>
              <a:rPr lang="en-US" dirty="0" smtClean="0"/>
              <a:t>SharePoint permissions</a:t>
            </a:r>
            <a:endParaRPr lang="en-US" dirty="0">
              <a:solidFill>
                <a:schemeClr val="accent2"/>
              </a:solidFill>
            </a:endParaRPr>
          </a:p>
          <a:p>
            <a:pPr lvl="1"/>
            <a:r>
              <a:rPr lang="en-US" dirty="0" smtClean="0"/>
              <a:t>Enterprise </a:t>
            </a:r>
            <a:r>
              <a:rPr lang="en-US" dirty="0"/>
              <a:t>Custom </a:t>
            </a:r>
            <a:r>
              <a:rPr lang="en-US" dirty="0" smtClean="0"/>
              <a:t>Fields, Views </a:t>
            </a:r>
            <a:r>
              <a:rPr lang="en-US" dirty="0"/>
              <a:t>(including Web Parts and Web Part </a:t>
            </a:r>
            <a:r>
              <a:rPr lang="en-US" dirty="0" smtClean="0"/>
              <a:t>Pages), Timesheets</a:t>
            </a:r>
          </a:p>
          <a:p>
            <a:r>
              <a:rPr lang="en-US" dirty="0" smtClean="0"/>
              <a:t>Extensibility </a:t>
            </a:r>
            <a:r>
              <a:rPr lang="en-US" dirty="0"/>
              <a:t>/ code:</a:t>
            </a:r>
          </a:p>
          <a:p>
            <a:pPr lvl="1"/>
            <a:r>
              <a:rPr lang="en-US" dirty="0" smtClean="0">
                <a:solidFill>
                  <a:schemeClr val="accent2"/>
                </a:solidFill>
              </a:rPr>
              <a:t>(</a:t>
            </a:r>
            <a:r>
              <a:rPr lang="en-US" dirty="0">
                <a:solidFill>
                  <a:schemeClr val="accent2"/>
                </a:solidFill>
              </a:rPr>
              <a:t>NEW) </a:t>
            </a:r>
            <a:r>
              <a:rPr lang="en-US" dirty="0"/>
              <a:t>Client Side Object Model (</a:t>
            </a:r>
            <a:r>
              <a:rPr lang="en-US" dirty="0" smtClean="0"/>
              <a:t>CSOM)</a:t>
            </a:r>
          </a:p>
          <a:p>
            <a:pPr lvl="1"/>
            <a:r>
              <a:rPr lang="en-US" dirty="0" smtClean="0">
                <a:solidFill>
                  <a:schemeClr val="accent2"/>
                </a:solidFill>
              </a:rPr>
              <a:t>(NEW) </a:t>
            </a:r>
            <a:r>
              <a:rPr lang="en-US" dirty="0" smtClean="0"/>
              <a:t>Remote </a:t>
            </a:r>
            <a:r>
              <a:rPr lang="en-US" dirty="0"/>
              <a:t>Event </a:t>
            </a:r>
            <a:r>
              <a:rPr lang="en-US" dirty="0" smtClean="0"/>
              <a:t>Receivers</a:t>
            </a:r>
          </a:p>
          <a:p>
            <a:pPr lvl="1"/>
            <a:r>
              <a:rPr lang="en-US" dirty="0">
                <a:solidFill>
                  <a:schemeClr val="accent2"/>
                </a:solidFill>
              </a:rPr>
              <a:t>(NEW) </a:t>
            </a:r>
            <a:r>
              <a:rPr lang="en-US" dirty="0"/>
              <a:t>In-product </a:t>
            </a:r>
            <a:r>
              <a:rPr lang="en-US" dirty="0" smtClean="0"/>
              <a:t>Marketplace</a:t>
            </a:r>
          </a:p>
          <a:p>
            <a:pPr lvl="1"/>
            <a:r>
              <a:rPr lang="en-US" dirty="0">
                <a:solidFill>
                  <a:schemeClr val="accent2"/>
                </a:solidFill>
              </a:rPr>
              <a:t>(NEW) </a:t>
            </a:r>
            <a:r>
              <a:rPr lang="en-US" dirty="0"/>
              <a:t>OData endpoint for Reporting and Business Intelligence (BI)</a:t>
            </a:r>
          </a:p>
          <a:p>
            <a:pPr lvl="1"/>
            <a:r>
              <a:rPr lang="en-US" dirty="0" smtClean="0">
                <a:solidFill>
                  <a:schemeClr val="accent2"/>
                </a:solidFill>
              </a:rPr>
              <a:t>(IMPROVED) </a:t>
            </a:r>
            <a:r>
              <a:rPr lang="en-US" dirty="0"/>
              <a:t>Project Workflow (based on SharePoint 2013 Workflow)</a:t>
            </a:r>
          </a:p>
          <a:p>
            <a:pPr lvl="1"/>
            <a:r>
              <a:rPr lang="en-US" dirty="0" smtClean="0">
                <a:solidFill>
                  <a:schemeClr val="accent2"/>
                </a:solidFill>
              </a:rPr>
              <a:t>(IMPROVED) </a:t>
            </a:r>
            <a:r>
              <a:rPr lang="en-US" dirty="0"/>
              <a:t>Project sites (SharePoint Sites</a:t>
            </a:r>
            <a:r>
              <a:rPr lang="en-US" dirty="0" smtClean="0"/>
              <a:t>)</a:t>
            </a:r>
          </a:p>
          <a:p>
            <a:pPr lvl="1"/>
            <a:r>
              <a:rPr lang="en-US" dirty="0" smtClean="0"/>
              <a:t>Web </a:t>
            </a:r>
            <a:r>
              <a:rPr lang="en-US" dirty="0"/>
              <a:t>Services – Project Server Interface (PSI) &amp; Event </a:t>
            </a:r>
            <a:r>
              <a:rPr lang="en-US" dirty="0" smtClean="0"/>
              <a:t>Handlers</a:t>
            </a:r>
          </a:p>
          <a:p>
            <a:pPr lvl="1"/>
            <a:r>
              <a:rPr lang="en-US" dirty="0" smtClean="0"/>
              <a:t>Leverage </a:t>
            </a:r>
            <a:r>
              <a:rPr lang="en-US" dirty="0"/>
              <a:t>other Advanced SharePoint Workloads (Excel Services, Visio Services, PerformancePoint,…) </a:t>
            </a:r>
          </a:p>
        </p:txBody>
      </p:sp>
      <p:grpSp>
        <p:nvGrpSpPr>
          <p:cNvPr id="7" name="Group 6"/>
          <p:cNvGrpSpPr/>
          <p:nvPr/>
        </p:nvGrpSpPr>
        <p:grpSpPr>
          <a:xfrm>
            <a:off x="1417637" y="2201862"/>
            <a:ext cx="9372637" cy="3881120"/>
            <a:chOff x="1341437" y="1592262"/>
            <a:chExt cx="9372637" cy="3881120"/>
          </a:xfrm>
        </p:grpSpPr>
        <p:sp>
          <p:nvSpPr>
            <p:cNvPr id="8" name="Rectangle 7"/>
            <p:cNvSpPr/>
            <p:nvPr/>
          </p:nvSpPr>
          <p:spPr bwMode="auto">
            <a:xfrm>
              <a:off x="1341437" y="1592262"/>
              <a:ext cx="9372637" cy="3881120"/>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More </a:t>
              </a:r>
              <a:r>
                <a:rPr lang="en-US" sz="2000" dirty="0">
                  <a:gradFill>
                    <a:gsLst>
                      <a:gs pos="0">
                        <a:srgbClr val="FFFFFF"/>
                      </a:gs>
                      <a:gs pos="100000">
                        <a:srgbClr val="FFFFFF"/>
                      </a:gs>
                    </a:gsLst>
                    <a:lin ang="5400000" scaled="0"/>
                  </a:gradFill>
                </a:rPr>
                <a:t>in </a:t>
              </a:r>
              <a:r>
                <a:rPr lang="en-US" sz="2000" dirty="0" smtClean="0">
                  <a:gradFill>
                    <a:gsLst>
                      <a:gs pos="0">
                        <a:srgbClr val="FFFFFF"/>
                      </a:gs>
                      <a:gs pos="100000">
                        <a:srgbClr val="FFFFFF"/>
                      </a:gs>
                    </a:gsLst>
                    <a:lin ang="5400000" scaled="0"/>
                  </a:gradFill>
                </a:rPr>
                <a:t>the following SPC 2012 session</a:t>
              </a:r>
            </a:p>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a:p>
              <a:pPr algn="ctr" defTabSz="914099" fontAlgn="base">
                <a:spcBef>
                  <a:spcPct val="0"/>
                </a:spcBef>
                <a:spcAft>
                  <a:spcPct val="0"/>
                </a:spcAft>
              </a:pPr>
              <a:r>
                <a:rPr lang="en-US" sz="3200" dirty="0">
                  <a:solidFill>
                    <a:srgbClr val="FFFFFF"/>
                  </a:solidFill>
                </a:rPr>
                <a:t>What's New for Developers in Project 2013</a:t>
              </a:r>
              <a:endParaRPr lang="en-US" sz="320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67040" y="2125662"/>
              <a:ext cx="752381" cy="971429"/>
            </a:xfrm>
            <a:prstGeom prst="rect">
              <a:avLst/>
            </a:prstGeom>
          </p:spPr>
        </p:pic>
      </p:grpSp>
    </p:spTree>
    <p:extLst>
      <p:ext uri="{BB962C8B-B14F-4D97-AF65-F5344CB8AC3E}">
        <p14:creationId xmlns:p14="http://schemas.microsoft.com/office/powerpoint/2010/main" val="210863886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403835405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58530452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App – TPG MTA Chart</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02326" y="1363662"/>
            <a:ext cx="9031823" cy="5305914"/>
          </a:xfrm>
          <a:prstGeom prst="rect">
            <a:avLst/>
          </a:prstGeom>
        </p:spPr>
      </p:pic>
      <p:sp>
        <p:nvSpPr>
          <p:cNvPr id="6" name="Rectangle 5"/>
          <p:cNvSpPr/>
          <p:nvPr/>
        </p:nvSpPr>
        <p:spPr bwMode="auto">
          <a:xfrm>
            <a:off x="2865437" y="2659062"/>
            <a:ext cx="5486400" cy="25146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65437" y="2659062"/>
            <a:ext cx="5486400" cy="2514600"/>
          </a:xfrm>
          <a:prstGeom prst="rect">
            <a:avLst/>
          </a:prstGeom>
        </p:spPr>
      </p:pic>
    </p:spTree>
    <p:extLst>
      <p:ext uri="{BB962C8B-B14F-4D97-AF65-F5344CB8AC3E}">
        <p14:creationId xmlns:p14="http://schemas.microsoft.com/office/powerpoint/2010/main" val="3380857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Spotlight</a:t>
            </a:r>
            <a:endParaRPr lang="en-US" dirty="0"/>
          </a:p>
        </p:txBody>
      </p:sp>
    </p:spTree>
    <p:extLst>
      <p:ext uri="{BB962C8B-B14F-4D97-AF65-F5344CB8AC3E}">
        <p14:creationId xmlns:p14="http://schemas.microsoft.com/office/powerpoint/2010/main" val="126550761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b="1" dirty="0" smtClean="0"/>
              <a:t>SharkPro</a:t>
            </a:r>
            <a:r>
              <a:rPr lang="en-US" sz="4400" dirty="0" smtClean="0"/>
              <a:t> Project View for </a:t>
            </a:r>
            <a:r>
              <a:rPr lang="en-US" sz="4400" dirty="0"/>
              <a:t>PWA and</a:t>
            </a:r>
            <a:br>
              <a:rPr lang="en-US" sz="4400" dirty="0"/>
            </a:br>
            <a:r>
              <a:rPr lang="en-US" sz="4400" dirty="0"/>
              <a:t>SharePoint </a:t>
            </a:r>
            <a:r>
              <a:rPr lang="en-US" sz="4400" dirty="0" err="1"/>
              <a:t>Insite</a:t>
            </a:r>
            <a:r>
              <a:rPr lang="en-US" sz="4400" dirty="0"/>
              <a:t>™ for Project</a:t>
            </a:r>
          </a:p>
        </p:txBody>
      </p:sp>
      <p:sp>
        <p:nvSpPr>
          <p:cNvPr id="5" name="Text Placeholder 4"/>
          <p:cNvSpPr>
            <a:spLocks noGrp="1"/>
          </p:cNvSpPr>
          <p:nvPr>
            <p:ph type="body" sz="quarter" idx="12"/>
          </p:nvPr>
        </p:nvSpPr>
        <p:spPr/>
        <p:txBody>
          <a:bodyPr/>
          <a:lstStyle/>
          <a:p>
            <a:r>
              <a:rPr lang="en-US" dirty="0" smtClean="0"/>
              <a:t>Greg Bailey</a:t>
            </a:r>
            <a:endParaRPr lang="en-US" dirty="0"/>
          </a:p>
        </p:txBody>
      </p:sp>
    </p:spTree>
    <p:extLst>
      <p:ext uri="{BB962C8B-B14F-4D97-AF65-F5344CB8AC3E}">
        <p14:creationId xmlns:p14="http://schemas.microsoft.com/office/powerpoint/2010/main" val="16840436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3"/>
            <a:ext cx="8228300" cy="609599"/>
          </a:xfrm>
        </p:spPr>
        <p:txBody>
          <a:bodyPr>
            <a:noAutofit/>
          </a:bodyPr>
          <a:lstStyle/>
          <a:p>
            <a:r>
              <a:rPr lang="en-US" b="1" dirty="0" smtClean="0"/>
              <a:t>Solvin</a:t>
            </a:r>
            <a:r>
              <a:rPr lang="en-US" dirty="0" smtClean="0"/>
              <a:t/>
            </a:r>
            <a:br>
              <a:rPr lang="en-US" dirty="0" smtClean="0"/>
            </a:br>
            <a:r>
              <a:rPr lang="en-US" dirty="0" smtClean="0"/>
              <a:t>TrackTimesheet Go</a:t>
            </a:r>
            <a:endParaRPr lang="en-US" dirty="0"/>
          </a:p>
        </p:txBody>
      </p:sp>
      <p:sp>
        <p:nvSpPr>
          <p:cNvPr id="3" name="Text Placeholder 2"/>
          <p:cNvSpPr>
            <a:spLocks noGrp="1"/>
          </p:cNvSpPr>
          <p:nvPr>
            <p:ph type="body" sz="quarter" idx="12"/>
          </p:nvPr>
        </p:nvSpPr>
        <p:spPr/>
        <p:txBody>
          <a:bodyPr/>
          <a:lstStyle/>
          <a:p>
            <a:r>
              <a:rPr lang="en-US" dirty="0" smtClean="0"/>
              <a:t>Eli Sheldon</a:t>
            </a:r>
            <a:endParaRPr lang="en-US" dirty="0"/>
          </a:p>
        </p:txBody>
      </p:sp>
    </p:spTree>
    <p:extLst>
      <p:ext uri="{BB962C8B-B14F-4D97-AF65-F5344CB8AC3E}">
        <p14:creationId xmlns:p14="http://schemas.microsoft.com/office/powerpoint/2010/main" val="16917057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Featured Apps for Project &amp; Project Online</a:t>
            </a:r>
          </a:p>
        </p:txBody>
      </p:sp>
      <p:sp>
        <p:nvSpPr>
          <p:cNvPr id="5" name="Text Placeholder 4"/>
          <p:cNvSpPr>
            <a:spLocks noGrp="1"/>
          </p:cNvSpPr>
          <p:nvPr>
            <p:ph type="body" sz="quarter" idx="12"/>
          </p:nvPr>
        </p:nvSpPr>
        <p:spPr/>
        <p:txBody>
          <a:bodyPr/>
          <a:lstStyle/>
          <a:p>
            <a:endParaRPr lang="en-US" dirty="0" smtClean="0"/>
          </a:p>
          <a:p>
            <a:r>
              <a:rPr lang="en-US" dirty="0" smtClean="0"/>
              <a:t>Eli Sheldon and Jan Kalis</a:t>
            </a:r>
          </a:p>
          <a:p>
            <a:endParaRPr lang="en-US" dirty="0" smtClean="0"/>
          </a:p>
        </p:txBody>
      </p:sp>
      <p:sp>
        <p:nvSpPr>
          <p:cNvPr id="2" name="Text Placeholder 1"/>
          <p:cNvSpPr>
            <a:spLocks noGrp="1"/>
          </p:cNvSpPr>
          <p:nvPr>
            <p:ph type="body" sz="quarter" idx="13"/>
          </p:nvPr>
        </p:nvSpPr>
        <p:spPr/>
        <p:txBody>
          <a:bodyPr/>
          <a:lstStyle/>
          <a:p>
            <a:r>
              <a:rPr lang="en-US" dirty="0" smtClean="0"/>
              <a:t>SPC168</a:t>
            </a:r>
            <a:endParaRPr lang="en-US" dirty="0"/>
          </a:p>
        </p:txBody>
      </p:sp>
    </p:spTree>
    <p:extLst>
      <p:ext uri="{BB962C8B-B14F-4D97-AF65-F5344CB8AC3E}">
        <p14:creationId xmlns:p14="http://schemas.microsoft.com/office/powerpoint/2010/main" val="353890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163028783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323875669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245853757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213416366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354461615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359850844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108498889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16" y="-159820"/>
            <a:ext cx="13009305" cy="7314163"/>
          </a:xfrm>
          <a:prstGeom prst="rect">
            <a:avLst/>
          </a:prstGeom>
        </p:spPr>
      </p:pic>
    </p:spTree>
    <p:extLst>
      <p:ext uri="{BB962C8B-B14F-4D97-AF65-F5344CB8AC3E}">
        <p14:creationId xmlns:p14="http://schemas.microsoft.com/office/powerpoint/2010/main" val="285295193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3"/>
            <a:ext cx="8228300" cy="1447799"/>
          </a:xfrm>
        </p:spPr>
        <p:txBody>
          <a:bodyPr>
            <a:noAutofit/>
          </a:bodyPr>
          <a:lstStyle/>
          <a:p>
            <a:r>
              <a:rPr lang="en-US" b="1" dirty="0" smtClean="0"/>
              <a:t>Campana &amp; Schott </a:t>
            </a:r>
            <a:r>
              <a:rPr lang="en-US" dirty="0" smtClean="0"/>
              <a:t/>
            </a:r>
            <a:br>
              <a:rPr lang="en-US" dirty="0" smtClean="0"/>
            </a:br>
            <a:r>
              <a:rPr lang="en-US" dirty="0" smtClean="0"/>
              <a:t>Milestone Trend Analysis</a:t>
            </a:r>
            <a:br>
              <a:rPr lang="en-US" dirty="0" smtClean="0"/>
            </a:br>
            <a:r>
              <a:rPr lang="en-US" dirty="0" smtClean="0"/>
              <a:t>Multi Project Editor</a:t>
            </a:r>
            <a:endParaRPr lang="en-US" dirty="0"/>
          </a:p>
        </p:txBody>
      </p:sp>
      <p:sp>
        <p:nvSpPr>
          <p:cNvPr id="3" name="Text Placeholder 2"/>
          <p:cNvSpPr>
            <a:spLocks noGrp="1"/>
          </p:cNvSpPr>
          <p:nvPr>
            <p:ph type="body" sz="quarter" idx="12"/>
          </p:nvPr>
        </p:nvSpPr>
        <p:spPr>
          <a:xfrm>
            <a:off x="274639" y="6088061"/>
            <a:ext cx="8229600" cy="610395"/>
          </a:xfrm>
        </p:spPr>
        <p:txBody>
          <a:bodyPr/>
          <a:lstStyle/>
          <a:p>
            <a:r>
              <a:rPr lang="en-US" dirty="0" smtClean="0"/>
              <a:t>Jan Kalis</a:t>
            </a:r>
            <a:endParaRPr lang="en-US" dirty="0"/>
          </a:p>
        </p:txBody>
      </p:sp>
    </p:spTree>
    <p:extLst>
      <p:ext uri="{BB962C8B-B14F-4D97-AF65-F5344CB8AC3E}">
        <p14:creationId xmlns:p14="http://schemas.microsoft.com/office/powerpoint/2010/main" val="2090399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15362" y="1406229"/>
            <a:ext cx="5605751" cy="4182068"/>
          </a:xfrm>
          <a:prstGeom prst="rect">
            <a:avLst/>
          </a:prstGeom>
        </p:spPr>
      </p:pic>
    </p:spTree>
    <p:extLst>
      <p:ext uri="{BB962C8B-B14F-4D97-AF65-F5344CB8AC3E}">
        <p14:creationId xmlns:p14="http://schemas.microsoft.com/office/powerpoint/2010/main" val="229606045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4862870"/>
          </a:xfrm>
        </p:spPr>
        <p:txBody>
          <a:bodyPr/>
          <a:lstStyle/>
          <a:p>
            <a:r>
              <a:rPr lang="en-US" sz="2000" dirty="0" smtClean="0">
                <a:solidFill>
                  <a:schemeClr val="tx1"/>
                </a:solidFill>
                <a:latin typeface="+mn-lt"/>
              </a:rPr>
              <a:t>Apps for Project overview</a:t>
            </a:r>
          </a:p>
          <a:p>
            <a:endParaRPr lang="en-US" sz="2000" dirty="0" smtClean="0">
              <a:solidFill>
                <a:schemeClr val="tx1"/>
              </a:solidFill>
              <a:latin typeface="+mn-lt"/>
            </a:endParaRPr>
          </a:p>
          <a:p>
            <a:r>
              <a:rPr lang="en-US" sz="2000" dirty="0" smtClean="0">
                <a:solidFill>
                  <a:schemeClr val="tx1"/>
                </a:solidFill>
                <a:latin typeface="+mn-lt"/>
              </a:rPr>
              <a:t>App Spotlight: </a:t>
            </a:r>
          </a:p>
          <a:p>
            <a:r>
              <a:rPr lang="en-US" sz="2000" dirty="0">
                <a:solidFill>
                  <a:schemeClr val="tx1"/>
                </a:solidFill>
                <a:latin typeface="+mn-lt"/>
              </a:rPr>
              <a:t>	</a:t>
            </a:r>
            <a:r>
              <a:rPr lang="en-US" sz="2000" dirty="0" smtClean="0">
                <a:solidFill>
                  <a:schemeClr val="tx1"/>
                </a:solidFill>
                <a:latin typeface="+mn-lt"/>
              </a:rPr>
              <a:t>SharkPro Project View for PWA and SharePoint Insite™ for Project</a:t>
            </a:r>
          </a:p>
          <a:p>
            <a:r>
              <a:rPr lang="en-US" sz="2000" dirty="0" smtClean="0">
                <a:solidFill>
                  <a:schemeClr val="tx1"/>
                </a:solidFill>
                <a:latin typeface="+mn-lt"/>
              </a:rPr>
              <a:t>	</a:t>
            </a:r>
            <a:r>
              <a:rPr lang="en-US" sz="2000" dirty="0" err="1" smtClean="0">
                <a:solidFill>
                  <a:schemeClr val="tx1"/>
                </a:solidFill>
                <a:latin typeface="+mn-lt"/>
              </a:rPr>
              <a:t>Campana</a:t>
            </a:r>
            <a:r>
              <a:rPr lang="en-US" sz="2000" dirty="0" smtClean="0">
                <a:solidFill>
                  <a:schemeClr val="tx1"/>
                </a:solidFill>
                <a:latin typeface="+mn-lt"/>
              </a:rPr>
              <a:t> &amp; Schott Milestone Trend Analysis</a:t>
            </a:r>
          </a:p>
          <a:p>
            <a:r>
              <a:rPr lang="en-US" sz="2000" dirty="0" smtClean="0">
                <a:solidFill>
                  <a:schemeClr val="tx1"/>
                </a:solidFill>
                <a:latin typeface="+mn-lt"/>
              </a:rPr>
              <a:t>	ProjectHosts 2A QuickStart</a:t>
            </a:r>
            <a:endParaRPr lang="en-US" sz="2000" dirty="0">
              <a:solidFill>
                <a:schemeClr val="tx1"/>
              </a:solidFill>
              <a:latin typeface="+mn-lt"/>
            </a:endParaRPr>
          </a:p>
          <a:p>
            <a:r>
              <a:rPr lang="en-US" sz="2000" dirty="0" smtClean="0">
                <a:solidFill>
                  <a:schemeClr val="tx1"/>
                </a:solidFill>
                <a:latin typeface="+mn-lt"/>
              </a:rPr>
              <a:t>	</a:t>
            </a:r>
            <a:r>
              <a:rPr lang="en-US" sz="2000" dirty="0" err="1">
                <a:solidFill>
                  <a:schemeClr val="tx1"/>
                </a:solidFill>
                <a:latin typeface="+mn-lt"/>
              </a:rPr>
              <a:t>TheProjectGroup</a:t>
            </a:r>
            <a:r>
              <a:rPr lang="en-US" sz="2000" dirty="0">
                <a:solidFill>
                  <a:schemeClr val="tx1"/>
                </a:solidFill>
                <a:latin typeface="+mn-lt"/>
              </a:rPr>
              <a:t> MTA Chart and Risk </a:t>
            </a:r>
            <a:r>
              <a:rPr lang="en-US" sz="2000" dirty="0" smtClean="0">
                <a:solidFill>
                  <a:schemeClr val="tx1"/>
                </a:solidFill>
                <a:latin typeface="+mn-lt"/>
              </a:rPr>
              <a:t>Chart</a:t>
            </a:r>
          </a:p>
          <a:p>
            <a:r>
              <a:rPr lang="en-US" sz="2000" dirty="0">
                <a:solidFill>
                  <a:schemeClr val="tx1"/>
                </a:solidFill>
                <a:latin typeface="+mn-lt"/>
              </a:rPr>
              <a:t>	</a:t>
            </a:r>
            <a:r>
              <a:rPr lang="en-US" sz="2000" dirty="0" smtClean="0">
                <a:solidFill>
                  <a:schemeClr val="tx1"/>
                </a:solidFill>
                <a:latin typeface="+mn-lt"/>
              </a:rPr>
              <a:t>UMT Essentials Lite</a:t>
            </a:r>
          </a:p>
          <a:p>
            <a:r>
              <a:rPr lang="en-US" sz="2000" dirty="0">
                <a:solidFill>
                  <a:schemeClr val="tx1"/>
                </a:solidFill>
                <a:latin typeface="+mn-lt"/>
              </a:rPr>
              <a:t>	</a:t>
            </a:r>
            <a:r>
              <a:rPr lang="en-US" sz="2000" dirty="0" err="1" smtClean="0">
                <a:solidFill>
                  <a:schemeClr val="tx1"/>
                </a:solidFill>
                <a:latin typeface="+mn-lt"/>
              </a:rPr>
              <a:t>Solvin</a:t>
            </a:r>
            <a:r>
              <a:rPr lang="en-US" sz="2000" dirty="0" smtClean="0">
                <a:solidFill>
                  <a:schemeClr val="tx1"/>
                </a:solidFill>
                <a:latin typeface="+mn-lt"/>
              </a:rPr>
              <a:t> </a:t>
            </a:r>
            <a:r>
              <a:rPr lang="en-US" sz="2000" dirty="0" err="1">
                <a:solidFill>
                  <a:schemeClr val="tx1"/>
                </a:solidFill>
                <a:latin typeface="+mn-lt"/>
              </a:rPr>
              <a:t>TrackTimesheet</a:t>
            </a:r>
            <a:r>
              <a:rPr lang="en-US" sz="2000" dirty="0">
                <a:solidFill>
                  <a:schemeClr val="tx1"/>
                </a:solidFill>
                <a:latin typeface="+mn-lt"/>
              </a:rPr>
              <a:t> </a:t>
            </a:r>
            <a:r>
              <a:rPr lang="en-US" sz="2000" dirty="0" smtClean="0">
                <a:solidFill>
                  <a:schemeClr val="tx1"/>
                </a:solidFill>
                <a:latin typeface="+mn-lt"/>
              </a:rPr>
              <a:t>Go</a:t>
            </a:r>
          </a:p>
          <a:p>
            <a:r>
              <a:rPr lang="en-US" sz="2000" dirty="0">
                <a:solidFill>
                  <a:schemeClr val="tx1"/>
                </a:solidFill>
                <a:latin typeface="+mn-lt"/>
              </a:rPr>
              <a:t>	</a:t>
            </a:r>
            <a:r>
              <a:rPr lang="en-US" sz="2000" dirty="0" smtClean="0">
                <a:solidFill>
                  <a:schemeClr val="tx1"/>
                </a:solidFill>
                <a:latin typeface="+mn-lt"/>
              </a:rPr>
              <a:t>Sensei Task Analyzer</a:t>
            </a:r>
          </a:p>
          <a:p>
            <a:endParaRPr lang="en-US" sz="2000" dirty="0">
              <a:solidFill>
                <a:schemeClr val="tx1"/>
              </a:solidFill>
              <a:latin typeface="+mn-lt"/>
            </a:endParaRPr>
          </a:p>
          <a:p>
            <a:r>
              <a:rPr lang="en-US" sz="2000" dirty="0" smtClean="0">
                <a:solidFill>
                  <a:schemeClr val="tx1"/>
                </a:solidFill>
                <a:latin typeface="+mn-lt"/>
              </a:rPr>
              <a:t>Partner Panel with App Developers</a:t>
            </a:r>
          </a:p>
          <a:p>
            <a:endParaRPr lang="en-US" sz="2000" dirty="0">
              <a:solidFill>
                <a:schemeClr val="tx1"/>
              </a:solidFill>
              <a:latin typeface="+mn-lt"/>
            </a:endParaRPr>
          </a:p>
          <a:p>
            <a:r>
              <a:rPr lang="en-US" sz="2000" dirty="0" smtClean="0">
                <a:solidFill>
                  <a:schemeClr val="tx1"/>
                </a:solidFill>
                <a:latin typeface="+mn-lt"/>
              </a:rPr>
              <a:t>Questions?</a:t>
            </a:r>
            <a:endParaRPr lang="en-US" sz="2000" dirty="0">
              <a:solidFill>
                <a:schemeClr val="tx1"/>
              </a:solidFill>
              <a:latin typeface="+mn-lt"/>
            </a:endParaRPr>
          </a:p>
        </p:txBody>
      </p:sp>
    </p:spTree>
    <p:extLst>
      <p:ext uri="{BB962C8B-B14F-4D97-AF65-F5344CB8AC3E}">
        <p14:creationId xmlns:p14="http://schemas.microsoft.com/office/powerpoint/2010/main" val="236162986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90571" y="1392500"/>
            <a:ext cx="7455332" cy="4209526"/>
          </a:xfrm>
          <a:prstGeom prst="rect">
            <a:avLst/>
          </a:prstGeom>
        </p:spPr>
      </p:pic>
    </p:spTree>
    <p:extLst>
      <p:ext uri="{BB962C8B-B14F-4D97-AF65-F5344CB8AC3E}">
        <p14:creationId xmlns:p14="http://schemas.microsoft.com/office/powerpoint/2010/main" val="350587818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89777" y="1365607"/>
            <a:ext cx="7456920" cy="4263311"/>
          </a:xfrm>
          <a:prstGeom prst="rect">
            <a:avLst/>
          </a:prstGeom>
        </p:spPr>
      </p:pic>
    </p:spTree>
    <p:extLst>
      <p:ext uri="{BB962C8B-B14F-4D97-AF65-F5344CB8AC3E}">
        <p14:creationId xmlns:p14="http://schemas.microsoft.com/office/powerpoint/2010/main" val="804436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3"/>
            <a:ext cx="8228300" cy="1447799"/>
          </a:xfrm>
        </p:spPr>
        <p:txBody>
          <a:bodyPr>
            <a:noAutofit/>
          </a:bodyPr>
          <a:lstStyle/>
          <a:p>
            <a:r>
              <a:rPr lang="en-US" b="1" dirty="0" smtClean="0"/>
              <a:t>ProjectHosts</a:t>
            </a:r>
            <a:r>
              <a:rPr lang="en-US" dirty="0" smtClean="0"/>
              <a:t> </a:t>
            </a:r>
            <a:br>
              <a:rPr lang="en-US" dirty="0" smtClean="0"/>
            </a:br>
            <a:r>
              <a:rPr lang="en-US" dirty="0" smtClean="0"/>
              <a:t>2A QuickStart</a:t>
            </a:r>
            <a:endParaRPr lang="en-US" dirty="0"/>
          </a:p>
        </p:txBody>
      </p:sp>
      <p:sp>
        <p:nvSpPr>
          <p:cNvPr id="3" name="Text Placeholder 2"/>
          <p:cNvSpPr>
            <a:spLocks noGrp="1"/>
          </p:cNvSpPr>
          <p:nvPr>
            <p:ph type="body" sz="quarter" idx="12"/>
          </p:nvPr>
        </p:nvSpPr>
        <p:spPr/>
        <p:txBody>
          <a:bodyPr/>
          <a:lstStyle/>
          <a:p>
            <a:r>
              <a:rPr lang="en-US" dirty="0" smtClean="0"/>
              <a:t>Jan Kalis</a:t>
            </a:r>
            <a:endParaRPr lang="en-US" dirty="0"/>
          </a:p>
        </p:txBody>
      </p:sp>
    </p:spTree>
    <p:extLst>
      <p:ext uri="{BB962C8B-B14F-4D97-AF65-F5344CB8AC3E}">
        <p14:creationId xmlns:p14="http://schemas.microsoft.com/office/powerpoint/2010/main" val="2207905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51766151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3"/>
            <a:ext cx="8228300" cy="1447799"/>
          </a:xfrm>
        </p:spPr>
        <p:txBody>
          <a:bodyPr>
            <a:noAutofit/>
          </a:bodyPr>
          <a:lstStyle/>
          <a:p>
            <a:r>
              <a:rPr lang="en-US" b="1" dirty="0" smtClean="0"/>
              <a:t>TheProjectGroup </a:t>
            </a:r>
            <a:r>
              <a:rPr lang="en-US" dirty="0" smtClean="0"/>
              <a:t/>
            </a:r>
            <a:br>
              <a:rPr lang="en-US" dirty="0" smtClean="0"/>
            </a:br>
            <a:r>
              <a:rPr lang="en-US" dirty="0" smtClean="0"/>
              <a:t>MTA Chart and Risk Chart</a:t>
            </a:r>
            <a:endParaRPr lang="en-US" dirty="0"/>
          </a:p>
        </p:txBody>
      </p:sp>
      <p:sp>
        <p:nvSpPr>
          <p:cNvPr id="3" name="Text Placeholder 2"/>
          <p:cNvSpPr>
            <a:spLocks noGrp="1"/>
          </p:cNvSpPr>
          <p:nvPr>
            <p:ph type="body" sz="quarter" idx="12"/>
          </p:nvPr>
        </p:nvSpPr>
        <p:spPr/>
        <p:txBody>
          <a:bodyPr/>
          <a:lstStyle/>
          <a:p>
            <a:r>
              <a:rPr lang="en-US" dirty="0"/>
              <a:t>Stavros </a:t>
            </a:r>
            <a:r>
              <a:rPr lang="en-US" dirty="0" err="1"/>
              <a:t>Georgantzis</a:t>
            </a:r>
            <a:endParaRPr lang="en-US" dirty="0"/>
          </a:p>
        </p:txBody>
      </p:sp>
    </p:spTree>
    <p:extLst>
      <p:ext uri="{BB962C8B-B14F-4D97-AF65-F5344CB8AC3E}">
        <p14:creationId xmlns:p14="http://schemas.microsoft.com/office/powerpoint/2010/main" val="26535702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7339" y="-160338"/>
            <a:ext cx="13824347" cy="7772400"/>
          </a:xfrm>
          <a:prstGeom prst="rect">
            <a:avLst/>
          </a:prstGeom>
        </p:spPr>
      </p:pic>
    </p:spTree>
    <p:extLst>
      <p:ext uri="{BB962C8B-B14F-4D97-AF65-F5344CB8AC3E}">
        <p14:creationId xmlns:p14="http://schemas.microsoft.com/office/powerpoint/2010/main" val="221908754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45594559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24938476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3"/>
            <a:ext cx="8228300" cy="1447799"/>
          </a:xfrm>
        </p:spPr>
        <p:txBody>
          <a:bodyPr>
            <a:noAutofit/>
          </a:bodyPr>
          <a:lstStyle/>
          <a:p>
            <a:r>
              <a:rPr lang="en-US" b="1" dirty="0" smtClean="0"/>
              <a:t>UMT</a:t>
            </a:r>
            <a:r>
              <a:rPr lang="en-US" dirty="0" smtClean="0"/>
              <a:t> </a:t>
            </a:r>
            <a:br>
              <a:rPr lang="en-US" dirty="0" smtClean="0"/>
            </a:br>
            <a:r>
              <a:rPr lang="en-US" dirty="0" smtClean="0"/>
              <a:t>Essentials Lite</a:t>
            </a:r>
            <a:endParaRPr lang="en-US" dirty="0"/>
          </a:p>
        </p:txBody>
      </p:sp>
      <p:sp>
        <p:nvSpPr>
          <p:cNvPr id="3" name="Text Placeholder 2"/>
          <p:cNvSpPr>
            <a:spLocks noGrp="1"/>
          </p:cNvSpPr>
          <p:nvPr>
            <p:ph type="body" sz="quarter" idx="12"/>
          </p:nvPr>
        </p:nvSpPr>
        <p:spPr/>
        <p:txBody>
          <a:bodyPr/>
          <a:lstStyle/>
          <a:p>
            <a:r>
              <a:rPr lang="en-US" dirty="0"/>
              <a:t>Ben Chamberlain</a:t>
            </a:r>
          </a:p>
        </p:txBody>
      </p:sp>
    </p:spTree>
    <p:extLst>
      <p:ext uri="{BB962C8B-B14F-4D97-AF65-F5344CB8AC3E}">
        <p14:creationId xmlns:p14="http://schemas.microsoft.com/office/powerpoint/2010/main" val="16681581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147359153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Apps for Project Overview</a:t>
            </a:r>
            <a:endParaRPr lang="en-US" dirty="0"/>
          </a:p>
        </p:txBody>
      </p:sp>
    </p:spTree>
    <p:extLst>
      <p:ext uri="{BB962C8B-B14F-4D97-AF65-F5344CB8AC3E}">
        <p14:creationId xmlns:p14="http://schemas.microsoft.com/office/powerpoint/2010/main" val="173800946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347336478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137401934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47121253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301458855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363693946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97589363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371963920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294698180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209471476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165362372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7" dirty="0"/>
              <a:t>Business challenges </a:t>
            </a:r>
          </a:p>
        </p:txBody>
      </p:sp>
      <p:grpSp>
        <p:nvGrpSpPr>
          <p:cNvPr id="23" name="Group 22"/>
          <p:cNvGrpSpPr/>
          <p:nvPr/>
        </p:nvGrpSpPr>
        <p:grpSpPr>
          <a:xfrm>
            <a:off x="470435"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3"/>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spc="-153" dirty="0">
                  <a:solidFill>
                    <a:srgbClr val="FFFFFF"/>
                  </a:solidFill>
                  <a:ea typeface="Segoe UI" pitchFamily="34" charset="0"/>
                  <a:cs typeface="Segoe UI" pitchFamily="34" charset="0"/>
                </a:rPr>
                <a:t>                                            </a:t>
              </a:r>
              <a:r>
                <a:rPr lang="en-US" sz="2856"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97033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0-#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305839201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16828256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150980839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7"/>
            <a:ext cx="12434711" cy="6979718"/>
          </a:xfrm>
          <a:prstGeom prst="rect">
            <a:avLst/>
          </a:prstGeom>
        </p:spPr>
      </p:pic>
    </p:spTree>
    <p:extLst>
      <p:ext uri="{BB962C8B-B14F-4D97-AF65-F5344CB8AC3E}">
        <p14:creationId xmlns:p14="http://schemas.microsoft.com/office/powerpoint/2010/main" val="55114359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0" cy="6994525"/>
          </a:xfrm>
          <a:prstGeom prst="rect">
            <a:avLst/>
          </a:prstGeom>
        </p:spPr>
      </p:pic>
    </p:spTree>
    <p:extLst>
      <p:ext uri="{BB962C8B-B14F-4D97-AF65-F5344CB8AC3E}">
        <p14:creationId xmlns:p14="http://schemas.microsoft.com/office/powerpoint/2010/main" val="294075552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1254605357"/>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4802"/>
            <a:ext cx="12434711" cy="6979722"/>
          </a:xfrm>
          <a:prstGeom prst="rect">
            <a:avLst/>
          </a:prstGeom>
        </p:spPr>
      </p:pic>
    </p:spTree>
    <p:extLst>
      <p:ext uri="{BB962C8B-B14F-4D97-AF65-F5344CB8AC3E}">
        <p14:creationId xmlns:p14="http://schemas.microsoft.com/office/powerpoint/2010/main" val="108215589"/>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925511096"/>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541730515"/>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425695589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507" dirty="0"/>
              <a:t>Introducing | </a:t>
            </a:r>
            <a:r>
              <a:rPr lang="en-US" sz="5507" dirty="0">
                <a:solidFill>
                  <a:srgbClr val="009E49"/>
                </a:solidFill>
              </a:rPr>
              <a:t>The New Project</a:t>
            </a:r>
          </a:p>
        </p:txBody>
      </p:sp>
      <p:grpSp>
        <p:nvGrpSpPr>
          <p:cNvPr id="2" name="Group 1"/>
          <p:cNvGrpSpPr/>
          <p:nvPr/>
        </p:nvGrpSpPr>
        <p:grpSpPr>
          <a:xfrm>
            <a:off x="9270689" y="1327608"/>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08"/>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08"/>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b="1"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9624928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1381557381"/>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882" y="-1"/>
            <a:ext cx="12434711" cy="6994525"/>
          </a:xfrm>
          <a:prstGeom prst="rect">
            <a:avLst/>
          </a:prstGeom>
        </p:spPr>
      </p:pic>
    </p:spTree>
    <p:extLst>
      <p:ext uri="{BB962C8B-B14F-4D97-AF65-F5344CB8AC3E}">
        <p14:creationId xmlns:p14="http://schemas.microsoft.com/office/powerpoint/2010/main" val="3937750060"/>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3"/>
            <a:ext cx="8228300" cy="1447799"/>
          </a:xfrm>
        </p:spPr>
        <p:txBody>
          <a:bodyPr>
            <a:noAutofit/>
          </a:bodyPr>
          <a:lstStyle/>
          <a:p>
            <a:r>
              <a:rPr lang="en-US" b="1" dirty="0" smtClean="0"/>
              <a:t>Sensei Project Solutions </a:t>
            </a:r>
            <a:r>
              <a:rPr lang="en-US" dirty="0" smtClean="0"/>
              <a:t/>
            </a:r>
            <a:br>
              <a:rPr lang="en-US" dirty="0" smtClean="0"/>
            </a:br>
            <a:r>
              <a:rPr lang="en-US" dirty="0" smtClean="0"/>
              <a:t>Task Analyzer</a:t>
            </a:r>
            <a:endParaRPr lang="en-US" dirty="0"/>
          </a:p>
        </p:txBody>
      </p:sp>
      <p:sp>
        <p:nvSpPr>
          <p:cNvPr id="3" name="Text Placeholder 2"/>
          <p:cNvSpPr>
            <a:spLocks noGrp="1"/>
          </p:cNvSpPr>
          <p:nvPr>
            <p:ph type="body" sz="quarter" idx="12"/>
          </p:nvPr>
        </p:nvSpPr>
        <p:spPr/>
        <p:txBody>
          <a:bodyPr/>
          <a:lstStyle/>
          <a:p>
            <a:r>
              <a:rPr lang="en-US" dirty="0"/>
              <a:t>Chad Olson</a:t>
            </a:r>
          </a:p>
        </p:txBody>
      </p:sp>
    </p:spTree>
    <p:extLst>
      <p:ext uri="{BB962C8B-B14F-4D97-AF65-F5344CB8AC3E}">
        <p14:creationId xmlns:p14="http://schemas.microsoft.com/office/powerpoint/2010/main" val="57404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84" y="162753"/>
            <a:ext cx="11445307" cy="6669019"/>
          </a:xfrm>
          <a:prstGeom prst="rect">
            <a:avLst/>
          </a:prstGeom>
        </p:spPr>
      </p:pic>
    </p:spTree>
    <p:extLst>
      <p:ext uri="{BB962C8B-B14F-4D97-AF65-F5344CB8AC3E}">
        <p14:creationId xmlns:p14="http://schemas.microsoft.com/office/powerpoint/2010/main" val="3878349674"/>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84" y="162753"/>
            <a:ext cx="11445307" cy="6669019"/>
          </a:xfrm>
          <a:prstGeom prst="rect">
            <a:avLst/>
          </a:prstGeom>
        </p:spPr>
      </p:pic>
    </p:spTree>
    <p:extLst>
      <p:ext uri="{BB962C8B-B14F-4D97-AF65-F5344CB8AC3E}">
        <p14:creationId xmlns:p14="http://schemas.microsoft.com/office/powerpoint/2010/main" val="2077295695"/>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84" y="162753"/>
            <a:ext cx="11445307" cy="6669019"/>
          </a:xfrm>
          <a:prstGeom prst="rect">
            <a:avLst/>
          </a:prstGeom>
        </p:spPr>
      </p:pic>
    </p:spTree>
    <p:extLst>
      <p:ext uri="{BB962C8B-B14F-4D97-AF65-F5344CB8AC3E}">
        <p14:creationId xmlns:p14="http://schemas.microsoft.com/office/powerpoint/2010/main" val="1210480280"/>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 Panel</a:t>
            </a:r>
            <a:endParaRPr lang="en-US" dirty="0"/>
          </a:p>
        </p:txBody>
      </p:sp>
    </p:spTree>
    <p:extLst>
      <p:ext uri="{BB962C8B-B14F-4D97-AF65-F5344CB8AC3E}">
        <p14:creationId xmlns:p14="http://schemas.microsoft.com/office/powerpoint/2010/main" val="1950925129"/>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 Panel</a:t>
            </a:r>
            <a:endParaRPr lang="en-US"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Please welcome back to the stage:</a:t>
            </a:r>
          </a:p>
          <a:p>
            <a:pPr lvl="1"/>
            <a:r>
              <a:rPr lang="en-US" dirty="0" smtClean="0"/>
              <a:t>Ben Chamberlain, UMT</a:t>
            </a:r>
          </a:p>
          <a:p>
            <a:pPr lvl="1"/>
            <a:r>
              <a:rPr lang="en-US" dirty="0"/>
              <a:t>Chad Olson, Sensei Project Solutions</a:t>
            </a:r>
          </a:p>
          <a:p>
            <a:pPr lvl="1"/>
            <a:r>
              <a:rPr lang="en-US" dirty="0" smtClean="0"/>
              <a:t>Greg </a:t>
            </a:r>
            <a:r>
              <a:rPr lang="en-US" dirty="0"/>
              <a:t>Bailey, </a:t>
            </a:r>
            <a:r>
              <a:rPr lang="en-US" dirty="0" smtClean="0"/>
              <a:t>SharkPro</a:t>
            </a:r>
          </a:p>
          <a:p>
            <a:pPr lvl="1"/>
            <a:r>
              <a:rPr lang="en-US" dirty="0" smtClean="0"/>
              <a:t>Scott </a:t>
            </a:r>
            <a:r>
              <a:rPr lang="en-US" dirty="0"/>
              <a:t>Chapman, </a:t>
            </a:r>
            <a:r>
              <a:rPr lang="en-US" dirty="0" smtClean="0"/>
              <a:t>ProjectHosts</a:t>
            </a:r>
          </a:p>
          <a:p>
            <a:pPr lvl="1"/>
            <a:r>
              <a:rPr lang="en-US" dirty="0" smtClean="0"/>
              <a:t>Stefan Haffner, Campana &amp; Schott</a:t>
            </a:r>
            <a:endParaRPr lang="en-US" dirty="0"/>
          </a:p>
          <a:p>
            <a:pPr lvl="1"/>
            <a:r>
              <a:rPr lang="en-US" dirty="0" smtClean="0"/>
              <a:t>Stavros Georgantzis, TheProjectGroup</a:t>
            </a:r>
          </a:p>
          <a:p>
            <a:pPr lvl="1"/>
            <a:endParaRPr lang="en-US" dirty="0" smtClean="0"/>
          </a:p>
        </p:txBody>
      </p:sp>
    </p:spTree>
    <p:extLst>
      <p:ext uri="{BB962C8B-B14F-4D97-AF65-F5344CB8AC3E}">
        <p14:creationId xmlns:p14="http://schemas.microsoft.com/office/powerpoint/2010/main" val="3052943180"/>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 Panel</a:t>
            </a:r>
            <a:endParaRPr lang="en-US" dirty="0"/>
          </a:p>
        </p:txBody>
      </p:sp>
      <p:sp>
        <p:nvSpPr>
          <p:cNvPr id="3" name="Text Placeholder 2"/>
          <p:cNvSpPr>
            <a:spLocks noGrp="1"/>
          </p:cNvSpPr>
          <p:nvPr>
            <p:ph type="body" sz="quarter" idx="10"/>
          </p:nvPr>
        </p:nvSpPr>
        <p:spPr>
          <a:xfrm>
            <a:off x="274638" y="1212850"/>
            <a:ext cx="11887200" cy="1292662"/>
          </a:xfrm>
        </p:spPr>
        <p:txBody>
          <a:bodyPr/>
          <a:lstStyle/>
          <a:p>
            <a:r>
              <a:rPr lang="en-US" dirty="0" smtClean="0"/>
              <a:t>What benefits do you see in developing apps for the new Office Store?</a:t>
            </a:r>
            <a:endParaRPr lang="en-US" dirty="0"/>
          </a:p>
        </p:txBody>
      </p:sp>
      <p:sp>
        <p:nvSpPr>
          <p:cNvPr id="5" name="Text Placeholder 2"/>
          <p:cNvSpPr txBox="1">
            <a:spLocks/>
          </p:cNvSpPr>
          <p:nvPr/>
        </p:nvSpPr>
        <p:spPr>
          <a:xfrm>
            <a:off x="274637" y="2682398"/>
            <a:ext cx="11887200"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How did you choose which scenarios to target?</a:t>
            </a:r>
            <a:endParaRPr lang="en-US" dirty="0">
              <a:gradFill>
                <a:gsLst>
                  <a:gs pos="1250">
                    <a:srgbClr val="012654"/>
                  </a:gs>
                  <a:gs pos="99000">
                    <a:srgbClr val="012654"/>
                  </a:gs>
                </a:gsLst>
                <a:lin ang="5400000" scaled="0"/>
              </a:gradFill>
            </a:endParaRPr>
          </a:p>
        </p:txBody>
      </p:sp>
      <p:sp>
        <p:nvSpPr>
          <p:cNvPr id="6" name="Text Placeholder 2"/>
          <p:cNvSpPr txBox="1">
            <a:spLocks/>
          </p:cNvSpPr>
          <p:nvPr/>
        </p:nvSpPr>
        <p:spPr>
          <a:xfrm>
            <a:off x="274637" y="3749198"/>
            <a:ext cx="11887200"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What are your plans for apps going forward? </a:t>
            </a:r>
            <a:endParaRPr lang="en-US" dirty="0">
              <a:gradFill>
                <a:gsLst>
                  <a:gs pos="1250">
                    <a:srgbClr val="012654"/>
                  </a:gs>
                  <a:gs pos="99000">
                    <a:srgbClr val="012654"/>
                  </a:gs>
                </a:gsLst>
                <a:lin ang="5400000" scaled="0"/>
              </a:gradFill>
            </a:endParaRPr>
          </a:p>
        </p:txBody>
      </p:sp>
      <p:sp>
        <p:nvSpPr>
          <p:cNvPr id="7" name="Text Placeholder 2"/>
          <p:cNvSpPr txBox="1">
            <a:spLocks/>
          </p:cNvSpPr>
          <p:nvPr/>
        </p:nvSpPr>
        <p:spPr>
          <a:xfrm>
            <a:off x="274637" y="4815998"/>
            <a:ext cx="11887200"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Questions from the audience for our partners?</a:t>
            </a:r>
            <a:endParaRPr lang="en-US" dirty="0">
              <a:gradFill>
                <a:gsLst>
                  <a:gs pos="1250">
                    <a:srgbClr val="012654"/>
                  </a:gs>
                  <a:gs pos="99000">
                    <a:srgbClr val="012654"/>
                  </a:gs>
                </a:gsLst>
                <a:lin ang="5400000" scaled="0"/>
              </a:gradFill>
            </a:endParaRPr>
          </a:p>
        </p:txBody>
      </p:sp>
      <p:sp>
        <p:nvSpPr>
          <p:cNvPr id="8" name="Text Placeholder 2"/>
          <p:cNvSpPr txBox="1">
            <a:spLocks/>
          </p:cNvSpPr>
          <p:nvPr/>
        </p:nvSpPr>
        <p:spPr>
          <a:xfrm>
            <a:off x="274637" y="5806598"/>
            <a:ext cx="11887200"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Thank you partners!</a:t>
            </a:r>
            <a:endParaRPr lang="en-US" dirty="0">
              <a:gradFill>
                <a:gsLst>
                  <a:gs pos="1250">
                    <a:srgbClr val="012654"/>
                  </a:gs>
                  <a:gs pos="99000">
                    <a:srgbClr val="012654"/>
                  </a:gs>
                </a:gsLst>
                <a:lin ang="5400000" scaled="0"/>
              </a:gradFill>
            </a:endParaRPr>
          </a:p>
        </p:txBody>
      </p:sp>
    </p:spTree>
    <p:extLst>
      <p:ext uri="{BB962C8B-B14F-4D97-AF65-F5344CB8AC3E}">
        <p14:creationId xmlns:p14="http://schemas.microsoft.com/office/powerpoint/2010/main" val="13922414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9" presetClass="emph" presetSubtype="0" grpId="1" nodeType="withEffect">
                                  <p:stCondLst>
                                    <p:cond delay="0"/>
                                  </p:stCondLst>
                                  <p:childTnLst>
                                    <p:set>
                                      <p:cBhvr rctx="PPT">
                                        <p:cTn id="16" dur="indefinite"/>
                                        <p:tgtEl>
                                          <p:spTgt spid="3">
                                            <p:txEl>
                                              <p:pRg st="0" end="0"/>
                                            </p:txEl>
                                          </p:spTgt>
                                        </p:tgtEl>
                                        <p:attrNameLst>
                                          <p:attrName>style.opacity</p:attrName>
                                        </p:attrNameLst>
                                      </p:cBhvr>
                                      <p:to>
                                        <p:strVal val="0.5"/>
                                      </p:to>
                                    </p:set>
                                    <p:animEffect filter="image" prLst="opacity: 0.5">
                                      <p:cBhvr rctx="IE">
                                        <p:cTn id="17" dur="indefinite"/>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9" presetClass="emph" presetSubtype="0" grpId="1" nodeType="withEffect">
                                  <p:stCondLst>
                                    <p:cond delay="0"/>
                                  </p:stCondLst>
                                  <p:childTnLst>
                                    <p:set>
                                      <p:cBhvr rctx="PPT">
                                        <p:cTn id="25" dur="indefinite"/>
                                        <p:tgtEl>
                                          <p:spTgt spid="5"/>
                                        </p:tgtEl>
                                        <p:attrNameLst>
                                          <p:attrName>style.opacity</p:attrName>
                                        </p:attrNameLst>
                                      </p:cBhvr>
                                      <p:to>
                                        <p:strVal val="0.5"/>
                                      </p:to>
                                    </p:set>
                                    <p:animEffect filter="image" prLst="opacity: 0.5">
                                      <p:cBhvr rctx="IE">
                                        <p:cTn id="26" dur="indefinite"/>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9" presetClass="emph" presetSubtype="0" grpId="1" nodeType="withEffect">
                                  <p:stCondLst>
                                    <p:cond delay="0"/>
                                  </p:stCondLst>
                                  <p:childTnLst>
                                    <p:set>
                                      <p:cBhvr rctx="PPT">
                                        <p:cTn id="34" dur="indefinite"/>
                                        <p:tgtEl>
                                          <p:spTgt spid="6"/>
                                        </p:tgtEl>
                                        <p:attrNameLst>
                                          <p:attrName>style.opacity</p:attrName>
                                        </p:attrNameLst>
                                      </p:cBhvr>
                                      <p:to>
                                        <p:strVal val="0.5"/>
                                      </p:to>
                                    </p:set>
                                    <p:animEffect filter="image" prLst="opacity: 0.5">
                                      <p:cBhvr rctx="IE">
                                        <p:cTn id="35" dur="indefinite"/>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9" presetClass="emph" presetSubtype="0" grpId="1" nodeType="withEffect">
                                  <p:stCondLst>
                                    <p:cond delay="0"/>
                                  </p:stCondLst>
                                  <p:childTnLst>
                                    <p:set>
                                      <p:cBhvr rctx="PPT">
                                        <p:cTn id="43" dur="indefinite"/>
                                        <p:tgtEl>
                                          <p:spTgt spid="7"/>
                                        </p:tgtEl>
                                        <p:attrNameLst>
                                          <p:attrName>style.opacity</p:attrName>
                                        </p:attrNameLst>
                                      </p:cBhvr>
                                      <p:to>
                                        <p:strVal val="0.5"/>
                                      </p:to>
                                    </p:set>
                                    <p:animEffect filter="image" prLst="opacity: 0.5">
                                      <p:cBhvr rctx="IE">
                                        <p:cTn id="44" dur="indefinite"/>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p:bldP spid="5" grpId="1"/>
      <p:bldP spid="6" grpId="0"/>
      <p:bldP spid="6" grpId="1"/>
      <p:bldP spid="7" grpId="0"/>
      <p:bldP spid="7" grpId="1"/>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Wrap-Up</a:t>
            </a:r>
            <a:endParaRPr lang="en-US" dirty="0"/>
          </a:p>
        </p:txBody>
      </p:sp>
    </p:spTree>
    <p:extLst>
      <p:ext uri="{BB962C8B-B14F-4D97-AF65-F5344CB8AC3E}">
        <p14:creationId xmlns:p14="http://schemas.microsoft.com/office/powerpoint/2010/main" val="164213547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Developing for Microsoft the new Project</a:t>
            </a:r>
            <a:endParaRPr lang="en-US" dirty="0"/>
          </a:p>
        </p:txBody>
      </p:sp>
      <p:sp>
        <p:nvSpPr>
          <p:cNvPr id="10" name="Rectangle 9"/>
          <p:cNvSpPr/>
          <p:nvPr/>
        </p:nvSpPr>
        <p:spPr bwMode="auto">
          <a:xfrm>
            <a:off x="8146019" y="1750472"/>
            <a:ext cx="1912752" cy="191275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a:solidFill>
                  <a:srgbClr val="FFFFFF"/>
                </a:solidFill>
                <a:ea typeface="Segoe UI" pitchFamily="34" charset="0"/>
                <a:cs typeface="Segoe UI" pitchFamily="34" charset="0"/>
              </a:rPr>
              <a:t>Easy </a:t>
            </a:r>
            <a:r>
              <a:rPr lang="en-US" sz="2443" spc="-51" dirty="0" smtClean="0">
                <a:solidFill>
                  <a:srgbClr val="FFFFFF"/>
                </a:solidFill>
                <a:ea typeface="Segoe UI" pitchFamily="34" charset="0"/>
                <a:cs typeface="Segoe UI" pitchFamily="34" charset="0"/>
              </a:rPr>
              <a:t>to acquire,  </a:t>
            </a:r>
            <a:r>
              <a:rPr lang="en-US" sz="2443" spc="-51" dirty="0">
                <a:solidFill>
                  <a:srgbClr val="FFFFFF"/>
                </a:solidFill>
                <a:ea typeface="Segoe UI" pitchFamily="34" charset="0"/>
                <a:cs typeface="Segoe UI" pitchFamily="34" charset="0"/>
              </a:rPr>
              <a:t>try and validated </a:t>
            </a:r>
            <a:r>
              <a:rPr lang="en-US" sz="2443" spc="-51" dirty="0" smtClean="0">
                <a:solidFill>
                  <a:srgbClr val="FFFFFF"/>
                </a:solidFill>
                <a:ea typeface="Segoe UI" pitchFamily="34" charset="0"/>
                <a:cs typeface="Segoe UI" pitchFamily="34" charset="0"/>
              </a:rPr>
              <a:t>by Microsoft!</a:t>
            </a:r>
            <a:endParaRPr lang="en-US" sz="2443" spc="-51" dirty="0">
              <a:solidFill>
                <a:srgbClr val="FFFFFF"/>
              </a:solidFill>
              <a:ea typeface="Segoe UI" pitchFamily="34" charset="0"/>
              <a:cs typeface="Segoe UI" pitchFamily="34" charset="0"/>
            </a:endParaRPr>
          </a:p>
        </p:txBody>
      </p:sp>
      <p:sp>
        <p:nvSpPr>
          <p:cNvPr id="12" name="Rectangle 11"/>
          <p:cNvSpPr/>
          <p:nvPr/>
        </p:nvSpPr>
        <p:spPr bwMode="auto">
          <a:xfrm>
            <a:off x="6109957" y="1752379"/>
            <a:ext cx="1912752" cy="191275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smtClean="0">
                <a:solidFill>
                  <a:srgbClr val="FFFFFF"/>
                </a:solidFill>
                <a:ea typeface="Segoe UI" pitchFamily="34" charset="0"/>
                <a:cs typeface="Segoe UI" pitchFamily="34" charset="0"/>
              </a:rPr>
              <a:t>I like it – exactly what I was looking for!</a:t>
            </a:r>
            <a:endParaRPr lang="en-US" sz="2443" spc="-51" dirty="0">
              <a:solidFill>
                <a:srgbClr val="FFFFFF"/>
              </a:solidFill>
              <a:ea typeface="Segoe UI" pitchFamily="34" charset="0"/>
              <a:cs typeface="Segoe UI" pitchFamily="34" charset="0"/>
            </a:endParaRPr>
          </a:p>
        </p:txBody>
      </p:sp>
      <p:sp>
        <p:nvSpPr>
          <p:cNvPr id="14" name="Rectangle 13"/>
          <p:cNvSpPr/>
          <p:nvPr/>
        </p:nvSpPr>
        <p:spPr bwMode="auto">
          <a:xfrm>
            <a:off x="6117295" y="3773423"/>
            <a:ext cx="1912752" cy="191275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a:solidFill>
                  <a:srgbClr val="FFFFFF"/>
                </a:solidFill>
                <a:ea typeface="Segoe UI" pitchFamily="34" charset="0"/>
                <a:cs typeface="Segoe UI" pitchFamily="34" charset="0"/>
              </a:rPr>
              <a:t>Contextual information at </a:t>
            </a:r>
            <a:r>
              <a:rPr lang="en-US" sz="2443" spc="-51" dirty="0" smtClean="0">
                <a:solidFill>
                  <a:srgbClr val="FFFFFF"/>
                </a:solidFill>
                <a:ea typeface="Segoe UI" pitchFamily="34" charset="0"/>
                <a:cs typeface="Segoe UI" pitchFamily="34" charset="0"/>
              </a:rPr>
              <a:t>my fingertips</a:t>
            </a:r>
            <a:endParaRPr lang="en-US" sz="2443" spc="-51" dirty="0">
              <a:solidFill>
                <a:srgbClr val="FFFFFF"/>
              </a:solidFill>
              <a:ea typeface="Segoe UI" pitchFamily="34" charset="0"/>
              <a:cs typeface="Segoe UI" pitchFamily="34" charset="0"/>
            </a:endParaRPr>
          </a:p>
        </p:txBody>
      </p:sp>
      <p:sp>
        <p:nvSpPr>
          <p:cNvPr id="16" name="Rectangle 15"/>
          <p:cNvSpPr/>
          <p:nvPr/>
        </p:nvSpPr>
        <p:spPr bwMode="auto">
          <a:xfrm>
            <a:off x="8127375" y="3773422"/>
            <a:ext cx="1912752" cy="191275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smtClean="0">
                <a:solidFill>
                  <a:srgbClr val="FFFFFF"/>
                </a:solidFill>
                <a:ea typeface="Segoe UI" pitchFamily="34" charset="0"/>
                <a:cs typeface="Segoe UI" pitchFamily="34" charset="0"/>
              </a:rPr>
              <a:t>Great</a:t>
            </a:r>
            <a:endParaRPr lang="en-US" sz="2443" spc="-51" dirty="0">
              <a:solidFill>
                <a:srgbClr val="FFFFFF"/>
              </a:solidFill>
              <a:ea typeface="Segoe UI" pitchFamily="34" charset="0"/>
              <a:cs typeface="Segoe UI" pitchFamily="34" charset="0"/>
            </a:endParaRPr>
          </a:p>
          <a:p>
            <a:pPr defTabSz="930239" fontAlgn="base">
              <a:spcBef>
                <a:spcPct val="0"/>
              </a:spcBef>
              <a:spcAft>
                <a:spcPct val="0"/>
              </a:spcAft>
            </a:pPr>
            <a:r>
              <a:rPr lang="en-US" sz="2443" spc="-51" dirty="0">
                <a:solidFill>
                  <a:srgbClr val="FFFFFF"/>
                </a:solidFill>
                <a:ea typeface="Segoe UI" pitchFamily="34" charset="0"/>
                <a:cs typeface="Segoe UI" pitchFamily="34" charset="0"/>
              </a:rPr>
              <a:t>User</a:t>
            </a:r>
          </a:p>
          <a:p>
            <a:pPr defTabSz="930239" fontAlgn="base">
              <a:spcBef>
                <a:spcPct val="0"/>
              </a:spcBef>
              <a:spcAft>
                <a:spcPct val="0"/>
              </a:spcAft>
            </a:pPr>
            <a:r>
              <a:rPr lang="en-US" sz="2443" spc="-51" dirty="0" smtClean="0">
                <a:solidFill>
                  <a:srgbClr val="FFFFFF"/>
                </a:solidFill>
                <a:ea typeface="Segoe UI" pitchFamily="34" charset="0"/>
                <a:cs typeface="Segoe UI" pitchFamily="34" charset="0"/>
              </a:rPr>
              <a:t>Experience</a:t>
            </a:r>
            <a:endParaRPr lang="en-US" sz="2443" spc="-51" dirty="0">
              <a:solidFill>
                <a:srgbClr val="FFFFFF"/>
              </a:solidFill>
              <a:ea typeface="Segoe UI" pitchFamily="34" charset="0"/>
              <a:cs typeface="Segoe UI" pitchFamily="34" charset="0"/>
            </a:endParaRPr>
          </a:p>
        </p:txBody>
      </p:sp>
      <p:sp>
        <p:nvSpPr>
          <p:cNvPr id="11" name="Content Placeholder 2"/>
          <p:cNvSpPr txBox="1">
            <a:spLocks/>
          </p:cNvSpPr>
          <p:nvPr/>
        </p:nvSpPr>
        <p:spPr>
          <a:xfrm>
            <a:off x="545346" y="1481096"/>
            <a:ext cx="11345785" cy="4998287"/>
          </a:xfrm>
          <a:prstGeom prst="rect">
            <a:avLst/>
          </a:prstGeom>
        </p:spPr>
        <p:txBody>
          <a:bodyPr lIns="0" rIns="0"/>
          <a:lstStyle>
            <a:lvl1pPr marL="457200" indent="-457200" algn="l" defTabSz="91436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854075" indent="-396875" algn="l" defTabSz="914363" rtl="0" eaLnBrk="1" latinLnBrk="0" hangingPunct="1">
              <a:lnSpc>
                <a:spcPct val="90000"/>
              </a:lnSpc>
              <a:spcBef>
                <a:spcPct val="20000"/>
              </a:spcBef>
              <a:buSzPct val="90000"/>
              <a:buFont typeface="Arial" pitchFamily="34" charset="0"/>
              <a:buChar char="•"/>
              <a:tabLst>
                <a:tab pos="854075"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1262063" indent="-407988" algn="l" defTabSz="9143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600200" indent="-338138" algn="l" defTabSz="914363" rtl="0" eaLnBrk="1" latinLnBrk="0" hangingPunct="1">
              <a:lnSpc>
                <a:spcPct val="90000"/>
              </a:lnSpc>
              <a:spcBef>
                <a:spcPct val="20000"/>
              </a:spcBef>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947863" indent="-347663" algn="l" defTabSz="91436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036" spc="-71" dirty="0">
              <a:gradFill>
                <a:gsLst>
                  <a:gs pos="0">
                    <a:srgbClr val="000000"/>
                  </a:gs>
                  <a:gs pos="100000">
                    <a:srgbClr val="000000"/>
                  </a:gs>
                </a:gsLst>
                <a:lin ang="5400000" scaled="0"/>
              </a:gradFill>
            </a:endParaRPr>
          </a:p>
        </p:txBody>
      </p:sp>
      <p:sp>
        <p:nvSpPr>
          <p:cNvPr id="15" name="Rectangle 14"/>
          <p:cNvSpPr/>
          <p:nvPr/>
        </p:nvSpPr>
        <p:spPr bwMode="auto">
          <a:xfrm>
            <a:off x="4095910" y="1743621"/>
            <a:ext cx="1912752" cy="1912753"/>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smtClean="0">
                <a:solidFill>
                  <a:srgbClr val="FFFFFF"/>
                </a:solidFill>
                <a:ea typeface="Segoe UI" pitchFamily="34" charset="0"/>
                <a:cs typeface="Segoe UI" pitchFamily="34" charset="0"/>
              </a:rPr>
              <a:t>I’ll publish my App in the Office </a:t>
            </a:r>
            <a:r>
              <a:rPr lang="en-US" sz="2443" spc="-51" dirty="0">
                <a:solidFill>
                  <a:srgbClr val="FFFFFF"/>
                </a:solidFill>
                <a:ea typeface="Segoe UI" pitchFamily="34" charset="0"/>
                <a:cs typeface="Segoe UI" pitchFamily="34" charset="0"/>
              </a:rPr>
              <a:t>Store</a:t>
            </a:r>
          </a:p>
        </p:txBody>
      </p:sp>
      <p:sp>
        <p:nvSpPr>
          <p:cNvPr id="17" name="Rectangle 16"/>
          <p:cNvSpPr/>
          <p:nvPr/>
        </p:nvSpPr>
        <p:spPr bwMode="auto">
          <a:xfrm>
            <a:off x="2067186" y="1750472"/>
            <a:ext cx="1912752" cy="1912753"/>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smtClean="0">
                <a:solidFill>
                  <a:srgbClr val="FFFFFF"/>
                </a:solidFill>
                <a:ea typeface="Segoe UI" pitchFamily="34" charset="0"/>
                <a:cs typeface="Segoe UI" pitchFamily="34" charset="0"/>
              </a:rPr>
              <a:t>I have a great Idea! </a:t>
            </a:r>
            <a:endParaRPr lang="en-US" sz="2443" spc="-51" dirty="0">
              <a:solidFill>
                <a:srgbClr val="FFFFFF"/>
              </a:solidFill>
              <a:ea typeface="Segoe UI" pitchFamily="34" charset="0"/>
              <a:cs typeface="Segoe UI" pitchFamily="34" charset="0"/>
            </a:endParaRPr>
          </a:p>
        </p:txBody>
      </p:sp>
      <p:sp>
        <p:nvSpPr>
          <p:cNvPr id="18" name="Rectangle 17"/>
          <p:cNvSpPr/>
          <p:nvPr/>
        </p:nvSpPr>
        <p:spPr bwMode="auto">
          <a:xfrm>
            <a:off x="2067186" y="3773423"/>
            <a:ext cx="1912752" cy="1912753"/>
          </a:xfrm>
          <a:prstGeom prst="rect">
            <a:avLst/>
          </a:prstGeom>
          <a:solidFill>
            <a:srgbClr val="00B050"/>
          </a:solidFill>
          <a:ln>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a:solidFill>
                  <a:srgbClr val="FFFFFF"/>
                </a:solidFill>
                <a:ea typeface="Segoe UI" pitchFamily="34" charset="0"/>
                <a:cs typeface="Segoe UI" pitchFamily="34" charset="0"/>
              </a:rPr>
              <a:t>Bring </a:t>
            </a:r>
            <a:r>
              <a:rPr lang="en-US" sz="2443" spc="-51" dirty="0" smtClean="0">
                <a:solidFill>
                  <a:srgbClr val="FFFFFF"/>
                </a:solidFill>
                <a:ea typeface="Segoe UI" pitchFamily="34" charset="0"/>
                <a:cs typeface="Segoe UI" pitchFamily="34" charset="0"/>
              </a:rPr>
              <a:t>Server Data </a:t>
            </a:r>
            <a:r>
              <a:rPr lang="en-US" sz="2443" spc="-51" dirty="0">
                <a:solidFill>
                  <a:srgbClr val="FFFFFF"/>
                </a:solidFill>
                <a:ea typeface="Segoe UI" pitchFamily="34" charset="0"/>
                <a:cs typeface="Segoe UI" pitchFamily="34" charset="0"/>
              </a:rPr>
              <a:t>to the </a:t>
            </a:r>
            <a:r>
              <a:rPr lang="en-US" sz="2443" spc="-51" dirty="0" smtClean="0">
                <a:solidFill>
                  <a:srgbClr val="FFFFFF"/>
                </a:solidFill>
                <a:ea typeface="Segoe UI" pitchFamily="34" charset="0"/>
                <a:cs typeface="Segoe UI" pitchFamily="34" charset="0"/>
              </a:rPr>
              <a:t>Desktop</a:t>
            </a:r>
            <a:endParaRPr lang="en-US" sz="2443" spc="-51" dirty="0">
              <a:solidFill>
                <a:srgbClr val="FFFFFF"/>
              </a:solidFill>
              <a:ea typeface="Segoe UI" pitchFamily="34" charset="0"/>
              <a:cs typeface="Segoe UI" pitchFamily="34" charset="0"/>
            </a:endParaRPr>
          </a:p>
        </p:txBody>
      </p:sp>
      <p:sp>
        <p:nvSpPr>
          <p:cNvPr id="19" name="Rectangle 18"/>
          <p:cNvSpPr/>
          <p:nvPr/>
        </p:nvSpPr>
        <p:spPr bwMode="auto">
          <a:xfrm>
            <a:off x="4099877" y="3773423"/>
            <a:ext cx="1912752" cy="1912753"/>
          </a:xfrm>
          <a:prstGeom prst="rect">
            <a:avLst/>
          </a:prstGeom>
          <a:solidFill>
            <a:srgbClr val="00B050"/>
          </a:solidFill>
          <a:ln>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b" anchorCtr="0" forceAA="0" compatLnSpc="1">
            <a:prstTxWarp prst="textNoShape">
              <a:avLst/>
            </a:prstTxWarp>
            <a:noAutofit/>
          </a:bodyPr>
          <a:lstStyle/>
          <a:p>
            <a:pPr defTabSz="930239" fontAlgn="base">
              <a:spcBef>
                <a:spcPct val="0"/>
              </a:spcBef>
              <a:spcAft>
                <a:spcPct val="0"/>
              </a:spcAft>
            </a:pPr>
            <a:r>
              <a:rPr lang="en-US" sz="2443" spc="-51" dirty="0">
                <a:solidFill>
                  <a:srgbClr val="FFFFFF"/>
                </a:solidFill>
                <a:ea typeface="Segoe UI" pitchFamily="34" charset="0"/>
                <a:cs typeface="Segoe UI" pitchFamily="34" charset="0"/>
              </a:rPr>
              <a:t>Built on SharePoint and Office</a:t>
            </a:r>
          </a:p>
        </p:txBody>
      </p:sp>
      <p:pic>
        <p:nvPicPr>
          <p:cNvPr id="2050" name="Picture 2" descr="\\showsrus\images\Branding_Photography\FY12 Microsoft Brand Photography_NA_only_no-exp\144 ppi RGB jpg\MSC12_Billy_00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85096" y="1750473"/>
            <a:ext cx="2234718" cy="392462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showsrus\images\Branding_Photography\FY12 Microsoft Brand Photography_NA_only_no-exp\144 ppi RGB jpg\MSC12_Betsy_001.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160066" y="1743621"/>
            <a:ext cx="2562480" cy="3931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749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P spid="15" grpId="0" animBg="1"/>
      <p:bldP spid="17" grpId="0" animBg="1"/>
      <p:bldP spid="18" grpId="0" animBg="1"/>
      <p:bldP spid="1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rPr>
              <a:t>http://office.com/store</a:t>
            </a:r>
            <a:r>
              <a:rPr lang="en-US" dirty="0" smtClean="0"/>
              <a:t> </a:t>
            </a:r>
            <a:endParaRPr lang="en-US" dirty="0"/>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r="-35633" b="-35091"/>
          <a:stretch/>
        </p:blipFill>
        <p:spPr>
          <a:xfrm>
            <a:off x="427037" y="1207221"/>
            <a:ext cx="8991600" cy="7471642"/>
          </a:xfrm>
          <a:prstGeom prst="rect">
            <a:avLst/>
          </a:prstGeom>
        </p:spPr>
      </p:pic>
      <p:sp>
        <p:nvSpPr>
          <p:cNvPr id="5" name="TextBox 4"/>
          <p:cNvSpPr txBox="1"/>
          <p:nvPr/>
        </p:nvSpPr>
        <p:spPr>
          <a:xfrm>
            <a:off x="7132637" y="1207221"/>
            <a:ext cx="5031566" cy="3219343"/>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latin typeface="Segoe UI Light"/>
              </a:rPr>
              <a:t>The apps you saw today are all live in the Office Store.</a:t>
            </a:r>
          </a:p>
          <a:p>
            <a:pPr>
              <a:lnSpc>
                <a:spcPct val="90000"/>
              </a:lnSpc>
              <a:spcAft>
                <a:spcPts val="600"/>
              </a:spcAft>
            </a:pPr>
            <a:endParaRPr lang="en-US" sz="4000" dirty="0">
              <a:gradFill>
                <a:gsLst>
                  <a:gs pos="2917">
                    <a:srgbClr val="505050"/>
                  </a:gs>
                  <a:gs pos="30000">
                    <a:srgbClr val="505050"/>
                  </a:gs>
                </a:gsLst>
                <a:lin ang="5400000" scaled="0"/>
              </a:gradFill>
              <a:latin typeface="Segoe UI Light"/>
            </a:endParaRPr>
          </a:p>
          <a:p>
            <a:pPr>
              <a:lnSpc>
                <a:spcPct val="90000"/>
              </a:lnSpc>
              <a:spcAft>
                <a:spcPts val="600"/>
              </a:spcAft>
            </a:pPr>
            <a:r>
              <a:rPr lang="en-US" sz="4000" dirty="0" smtClean="0">
                <a:gradFill>
                  <a:gsLst>
                    <a:gs pos="2917">
                      <a:srgbClr val="505050"/>
                    </a:gs>
                    <a:gs pos="30000">
                      <a:srgbClr val="505050"/>
                    </a:gs>
                  </a:gsLst>
                  <a:lin ang="5400000" scaled="0"/>
                </a:gradFill>
                <a:latin typeface="Segoe UI Light"/>
              </a:rPr>
              <a:t>Your app can be next!</a:t>
            </a:r>
          </a:p>
        </p:txBody>
      </p:sp>
    </p:spTree>
    <p:extLst>
      <p:ext uri="{BB962C8B-B14F-4D97-AF65-F5344CB8AC3E}">
        <p14:creationId xmlns:p14="http://schemas.microsoft.com/office/powerpoint/2010/main" val="969829679"/>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66002"/>
          </a:xfrm>
        </p:spPr>
        <p:txBody>
          <a:bodyPr/>
          <a:lstStyle/>
          <a:p>
            <a:pPr marL="0" lvl="1" indent="0">
              <a:buNone/>
            </a:pPr>
            <a:r>
              <a:rPr lang="en-US" sz="2000" spc="-70" dirty="0" smtClean="0">
                <a:gradFill>
                  <a:gsLst>
                    <a:gs pos="100000">
                      <a:schemeClr val="tx2"/>
                    </a:gs>
                    <a:gs pos="0">
                      <a:schemeClr val="tx2"/>
                    </a:gs>
                  </a:gsLst>
                  <a:lin ang="5400000" scaled="0"/>
                </a:gradFill>
              </a:rPr>
              <a:t>SPC079 </a:t>
            </a:r>
            <a:r>
              <a:rPr lang="en-US" sz="2000" spc="-70" dirty="0">
                <a:gradFill>
                  <a:gsLst>
                    <a:gs pos="100000">
                      <a:schemeClr val="tx2"/>
                    </a:gs>
                    <a:gs pos="0">
                      <a:schemeClr val="tx2"/>
                    </a:gs>
                  </a:gsLst>
                  <a:lin ang="5400000" scaled="0"/>
                </a:gradFill>
              </a:rPr>
              <a:t>|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a:t>
            </a:r>
            <a:r>
              <a:rPr lang="en-US" sz="2000" spc="-70" dirty="0" smtClean="0">
                <a:solidFill>
                  <a:schemeClr val="accent2"/>
                </a:solidFill>
              </a:rPr>
              <a:t>Online &amp; 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Featured Apps for Project &amp; Project Online</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a:t>
            </a:r>
            <a:r>
              <a:rPr lang="en-US" sz="2000" spc="-70" dirty="0" smtClean="0">
                <a:solidFill>
                  <a:schemeClr val="accent2"/>
                </a:solidFill>
              </a:rPr>
              <a:t>Online/Project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a:t>
            </a:r>
            <a:r>
              <a:rPr lang="en-US" sz="2000" spc="-70" dirty="0" smtClean="0">
                <a:solidFill>
                  <a:schemeClr val="accent2"/>
                </a:solidFill>
              </a:rPr>
              <a:t>Requests </a:t>
            </a:r>
            <a:r>
              <a:rPr lang="en-US" sz="2000" spc="-70" dirty="0">
                <a:solidFill>
                  <a:schemeClr val="accent2"/>
                </a:solidFill>
              </a:rPr>
              <a:t>With Project </a:t>
            </a:r>
            <a:r>
              <a:rPr lang="en-US" sz="2000" spc="-70" dirty="0" smtClean="0">
                <a:solidFill>
                  <a:schemeClr val="accent2"/>
                </a:solidFill>
              </a:rPr>
              <a:t>Online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a:t>
            </a:r>
            <a:r>
              <a:rPr lang="en-US" sz="2000" spc="-70" dirty="0" smtClean="0">
                <a:solidFill>
                  <a:schemeClr val="accent1"/>
                </a:solidFill>
              </a:rPr>
              <a:t>12:00pm</a:t>
            </a:r>
          </a:p>
          <a:p>
            <a:pPr marL="0" lvl="1" indent="0">
              <a:buNone/>
            </a:pPr>
            <a:endParaRPr lang="en-US" sz="2000" spc="-70" dirty="0">
              <a:solidFill>
                <a:schemeClr val="accent1"/>
              </a:solidFill>
            </a:endParaRPr>
          </a:p>
          <a:p>
            <a:pPr marL="0" lvl="1" indent="0">
              <a:buNone/>
            </a:pPr>
            <a:r>
              <a:rPr lang="en-US" sz="3200" spc="-70" dirty="0" smtClean="0">
                <a:solidFill>
                  <a:schemeClr val="tx1"/>
                </a:solidFill>
              </a:rPr>
              <a:t>See you at &gt; </a:t>
            </a:r>
            <a:r>
              <a:rPr lang="en-US" sz="3200" spc="-70" dirty="0" smtClean="0">
                <a:solidFill>
                  <a:schemeClr val="accent2"/>
                </a:solidFill>
              </a:rPr>
              <a:t>Project Booth </a:t>
            </a:r>
            <a:r>
              <a:rPr lang="en-US" sz="3200" spc="-70" dirty="0" smtClean="0">
                <a:solidFill>
                  <a:schemeClr val="tx1"/>
                </a:solidFill>
              </a:rPr>
              <a:t>and </a:t>
            </a:r>
            <a:r>
              <a:rPr lang="en-US" sz="3200" spc="-70" dirty="0" smtClean="0">
                <a:solidFill>
                  <a:schemeClr val="accent1"/>
                </a:solidFill>
              </a:rPr>
              <a:t>Ask The Experts</a:t>
            </a:r>
            <a:endParaRPr lang="en-US" sz="3200" spc="-70" dirty="0">
              <a:solidFill>
                <a:schemeClr val="accent1"/>
              </a:solidFill>
            </a:endParaRPr>
          </a:p>
        </p:txBody>
      </p:sp>
      <p:sp>
        <p:nvSpPr>
          <p:cNvPr id="2" name="Title 1"/>
          <p:cNvSpPr>
            <a:spLocks noGrp="1"/>
          </p:cNvSpPr>
          <p:nvPr>
            <p:ph type="title"/>
          </p:nvPr>
        </p:nvSpPr>
        <p:spPr/>
        <p:txBody>
          <a:bodyPr/>
          <a:lstStyle/>
          <a:p>
            <a:r>
              <a:rPr lang="en-US" dirty="0" smtClean="0"/>
              <a:t>Microsoft Project Presence At #SPC12</a:t>
            </a:r>
            <a:endParaRPr lang="en-US" dirty="0"/>
          </a:p>
        </p:txBody>
      </p:sp>
    </p:spTree>
    <p:extLst>
      <p:ext uri="{BB962C8B-B14F-4D97-AF65-F5344CB8AC3E}">
        <p14:creationId xmlns:p14="http://schemas.microsoft.com/office/powerpoint/2010/main" val="688045"/>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5"/>
            <a:ext cx="11370961" cy="762786"/>
          </a:xfrm>
        </p:spPr>
        <p:txBody>
          <a:bodyPr/>
          <a:lstStyle/>
          <a:p>
            <a:r>
              <a:rPr lang="en-US" sz="5507"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Try Out / Create Apps</a:t>
              </a:r>
              <a:endParaRPr lang="en-US" sz="3060" spc="-71" dirty="0">
                <a:solidFill>
                  <a:srgbClr val="FFFFFF"/>
                </a:solidFill>
                <a:latin typeface="Segoe UI Light"/>
              </a:endParaRP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30" b="1" spc="-71" dirty="0">
                  <a:solidFill>
                    <a:srgbClr val="FFFFFF"/>
                  </a:solidFill>
                </a:rPr>
                <a:t>2</a:t>
              </a:r>
            </a:p>
          </p:txBody>
        </p:sp>
      </p:grpSp>
      <p:grpSp>
        <p:nvGrpSpPr>
          <p:cNvPr id="9" name="Group 8"/>
          <p:cNvGrpSpPr/>
          <p:nvPr/>
        </p:nvGrpSpPr>
        <p:grpSpPr>
          <a:xfrm>
            <a:off x="8231663"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Spread The Love</a:t>
              </a:r>
              <a:endParaRPr lang="en-US" sz="3060" spc="-71" dirty="0">
                <a:solidFill>
                  <a:srgbClr val="FFFFFF"/>
                </a:solidFill>
                <a:latin typeface="Segoe UI Light"/>
              </a:endParaRP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30" b="1" spc="-71" dirty="0">
                  <a:solidFill>
                    <a:srgbClr val="FFFFFF"/>
                  </a:solidFill>
                </a:rPr>
                <a:t>3</a:t>
              </a:r>
            </a:p>
          </p:txBody>
        </p:sp>
      </p:grpSp>
      <p:grpSp>
        <p:nvGrpSpPr>
          <p:cNvPr id="3" name="Group 2"/>
          <p:cNvGrpSpPr/>
          <p:nvPr/>
        </p:nvGrpSpPr>
        <p:grpSpPr>
          <a:xfrm>
            <a:off x="544900" y="1463669"/>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Try </a:t>
              </a:r>
              <a:r>
                <a:rPr lang="en-US" sz="3060" spc="-102" dirty="0">
                  <a:solidFill>
                    <a:srgbClr val="FFFFFF"/>
                  </a:solidFill>
                  <a:latin typeface="Segoe UI Light"/>
                </a:rPr>
                <a:t>T</a:t>
              </a:r>
              <a:r>
                <a:rPr lang="en-US" sz="3060" spc="-102" dirty="0" smtClean="0">
                  <a:solidFill>
                    <a:srgbClr val="FFFFFF"/>
                  </a:solidFill>
                  <a:latin typeface="Segoe UI Light"/>
                </a:rPr>
                <a:t>he New Project</a:t>
              </a:r>
              <a:endParaRPr lang="en-US" sz="3060" spc="-102" dirty="0">
                <a:solidFill>
                  <a:srgbClr val="FFFFFF"/>
                </a:solidFill>
                <a:latin typeface="Segoe UI Light"/>
              </a:endParaRP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30" b="1" spc="-71" dirty="0">
                  <a:solidFill>
                    <a:srgbClr val="FFFFFF"/>
                  </a:solidFill>
                </a:rPr>
                <a:t>1</a:t>
              </a:r>
            </a:p>
          </p:txBody>
        </p:sp>
      </p:grpSp>
      <p:sp>
        <p:nvSpPr>
          <p:cNvPr id="12" name="Rectangle 11"/>
          <p:cNvSpPr/>
          <p:nvPr/>
        </p:nvSpPr>
        <p:spPr>
          <a:xfrm>
            <a:off x="531950" y="5267436"/>
            <a:ext cx="10583351" cy="1661993"/>
          </a:xfrm>
          <a:prstGeom prst="rect">
            <a:avLst/>
          </a:prstGeom>
          <a:ln>
            <a:solidFill>
              <a:schemeClr val="accent1"/>
            </a:solidFill>
          </a:ln>
        </p:spPr>
        <p:txBody>
          <a:bodyPr wrap="square">
            <a:spAutoFit/>
          </a:bodyPr>
          <a:lstStyle/>
          <a:p>
            <a:pPr marL="291436" indent="-291436">
              <a:buFont typeface="Arial" panose="020B0604020202020204" pitchFamily="34" charset="0"/>
              <a:buChar char="•"/>
            </a:pPr>
            <a:r>
              <a:rPr lang="en-US" sz="2040" spc="-71" dirty="0" smtClean="0">
                <a:gradFill>
                  <a:gsLst>
                    <a:gs pos="5417">
                      <a:srgbClr val="505050"/>
                    </a:gs>
                    <a:gs pos="28000">
                      <a:srgbClr val="505050"/>
                    </a:gs>
                  </a:gsLst>
                  <a:lin ang="5400000" scaled="0"/>
                </a:gradFill>
              </a:rPr>
              <a:t>Product </a:t>
            </a:r>
            <a:r>
              <a:rPr lang="en-US" sz="2040" spc="-71" dirty="0">
                <a:gradFill>
                  <a:gsLst>
                    <a:gs pos="5417">
                      <a:srgbClr val="505050"/>
                    </a:gs>
                    <a:gs pos="28000">
                      <a:srgbClr val="505050"/>
                    </a:gs>
                  </a:gsLst>
                  <a:lin ang="5400000" scaled="0"/>
                </a:gradFill>
              </a:rPr>
              <a:t>	</a:t>
            </a:r>
            <a:r>
              <a:rPr lang="en-US" sz="2040" spc="-71" dirty="0">
                <a:gradFill>
                  <a:gsLst>
                    <a:gs pos="5417">
                      <a:srgbClr val="505050"/>
                    </a:gs>
                    <a:gs pos="28000">
                      <a:srgbClr val="505050"/>
                    </a:gs>
                  </a:gsLst>
                  <a:lin ang="5400000" scaled="0"/>
                </a:gradFill>
                <a:hlinkClick r:id="rId3"/>
              </a:rPr>
              <a:t>http://</a:t>
            </a:r>
            <a:r>
              <a:rPr lang="en-US" sz="2040" spc="-71" dirty="0" smtClean="0">
                <a:gradFill>
                  <a:gsLst>
                    <a:gs pos="5417">
                      <a:srgbClr val="505050"/>
                    </a:gs>
                    <a:gs pos="28000">
                      <a:srgbClr val="505050"/>
                    </a:gs>
                  </a:gsLst>
                  <a:lin ang="5400000" scaled="0"/>
                </a:gradFill>
                <a:hlinkClick r:id="rId3"/>
              </a:rPr>
              <a:t>www.microsoft.com/project/en-us/preview/project-resources.aspx</a:t>
            </a:r>
            <a:endParaRPr lang="en-US" sz="2040" spc="-71" dirty="0" smtClean="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Blog 		</a:t>
            </a:r>
            <a:r>
              <a:rPr lang="en-US" sz="2040" spc="-71" dirty="0">
                <a:gradFill>
                  <a:gsLst>
                    <a:gs pos="5417">
                      <a:srgbClr val="505050"/>
                    </a:gs>
                    <a:gs pos="28000">
                      <a:srgbClr val="505050"/>
                    </a:gs>
                  </a:gsLst>
                  <a:lin ang="5400000" scaled="0"/>
                </a:gradFill>
                <a:hlinkClick r:id="rId4"/>
              </a:rPr>
              <a:t>http://blogs.office.com/b/project</a:t>
            </a:r>
            <a:r>
              <a:rPr lang="en-US" sz="2040" spc="-71" dirty="0" smtClean="0">
                <a:gradFill>
                  <a:gsLst>
                    <a:gs pos="5417">
                      <a:srgbClr val="505050"/>
                    </a:gs>
                    <a:gs pos="28000">
                      <a:srgbClr val="505050"/>
                    </a:gs>
                  </a:gsLst>
                  <a:lin ang="5400000" scaled="0"/>
                </a:gradFill>
                <a:hlinkClick r:id="rId4"/>
              </a:rPr>
              <a:t>/</a:t>
            </a:r>
            <a:r>
              <a:rPr lang="en-US" sz="2040" spc="-71" dirty="0" smtClean="0">
                <a:gradFill>
                  <a:gsLst>
                    <a:gs pos="5417">
                      <a:srgbClr val="505050"/>
                    </a:gs>
                    <a:gs pos="28000">
                      <a:srgbClr val="505050"/>
                    </a:gs>
                  </a:gsLst>
                  <a:lin ang="5400000" scaled="0"/>
                </a:gradFill>
              </a:rPr>
              <a:t>  </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TechNet	</a:t>
            </a:r>
            <a:r>
              <a:rPr lang="en-US" sz="2040" spc="-71" dirty="0">
                <a:gradFill>
                  <a:gsLst>
                    <a:gs pos="5417">
                      <a:srgbClr val="505050"/>
                    </a:gs>
                    <a:gs pos="28000">
                      <a:srgbClr val="505050"/>
                    </a:gs>
                  </a:gsLst>
                  <a:lin ang="5400000" scaled="0"/>
                </a:gradFill>
                <a:hlinkClick r:id="rId5"/>
              </a:rPr>
              <a:t>http://technet.microsoft.com/en-us/projectserver/fp123546</a:t>
            </a:r>
            <a:r>
              <a:rPr lang="en-US" sz="2040" spc="-71" dirty="0">
                <a:gradFill>
                  <a:gsLst>
                    <a:gs pos="5417">
                      <a:srgbClr val="505050"/>
                    </a:gs>
                    <a:gs pos="28000">
                      <a:srgbClr val="505050"/>
                    </a:gs>
                  </a:gsLst>
                  <a:lin ang="5400000" scaled="0"/>
                </a:gradFill>
              </a:rPr>
              <a:t> </a:t>
            </a: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MSDN 	</a:t>
            </a:r>
            <a:r>
              <a:rPr lang="en-US" sz="2040" spc="-71" dirty="0">
                <a:gradFill>
                  <a:gsLst>
                    <a:gs pos="5417">
                      <a:srgbClr val="505050"/>
                    </a:gs>
                    <a:gs pos="28000">
                      <a:srgbClr val="505050"/>
                    </a:gs>
                  </a:gsLst>
                  <a:lin ang="5400000" scaled="0"/>
                </a:gradFill>
                <a:hlinkClick r:id="rId6"/>
              </a:rPr>
              <a:t>http://msdn.microsoft.com/en-us/office/aa905469</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Forums	</a:t>
            </a:r>
            <a:r>
              <a:rPr lang="en-US" sz="2040" spc="-71" dirty="0">
                <a:gradFill>
                  <a:gsLst>
                    <a:gs pos="5417">
                      <a:srgbClr val="505050"/>
                    </a:gs>
                    <a:gs pos="28000">
                      <a:srgbClr val="505050"/>
                    </a:gs>
                  </a:gsLst>
                  <a:lin ang="5400000" scaled="0"/>
                </a:gradFill>
                <a:hlinkClick r:id="rId7"/>
              </a:rPr>
              <a:t>http://social.technet.microsoft.com/Forums/en-US/category/project</a:t>
            </a:r>
            <a:r>
              <a:rPr lang="en-US" sz="2040" spc="-71" dirty="0">
                <a:gradFill>
                  <a:gsLst>
                    <a:gs pos="5417">
                      <a:srgbClr val="505050"/>
                    </a:gs>
                    <a:gs pos="28000">
                      <a:srgbClr val="505050"/>
                    </a:gs>
                  </a:gsLst>
                  <a:lin ang="5400000" scaled="0"/>
                </a:gradFill>
              </a:rPr>
              <a:t>  </a:t>
            </a:r>
          </a:p>
        </p:txBody>
      </p:sp>
      <p:sp>
        <p:nvSpPr>
          <p:cNvPr id="13" name="Freeform 74"/>
          <p:cNvSpPr>
            <a:spLocks noEditPoints="1"/>
          </p:cNvSpPr>
          <p:nvPr/>
        </p:nvSpPr>
        <p:spPr bwMode="black">
          <a:xfrm>
            <a:off x="1191412" y="2279070"/>
            <a:ext cx="2071855" cy="1651302"/>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grpSp>
        <p:nvGrpSpPr>
          <p:cNvPr id="19" name="Group 18"/>
          <p:cNvGrpSpPr/>
          <p:nvPr/>
        </p:nvGrpSpPr>
        <p:grpSpPr>
          <a:xfrm>
            <a:off x="5109411" y="2278119"/>
            <a:ext cx="1800461" cy="1603177"/>
            <a:chOff x="6107870" y="1940960"/>
            <a:chExt cx="1800461" cy="1603177"/>
          </a:xfrm>
        </p:grpSpPr>
        <p:sp>
          <p:nvSpPr>
            <p:cNvPr id="17" name="Hexagon 16"/>
            <p:cNvSpPr/>
            <p:nvPr/>
          </p:nvSpPr>
          <p:spPr bwMode="auto">
            <a:xfrm rot="19998308">
              <a:off x="6228883" y="1940960"/>
              <a:ext cx="1679448" cy="1447800"/>
            </a:xfrm>
            <a:prstGeom prst="hexagon">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Hexagon 17"/>
            <p:cNvSpPr/>
            <p:nvPr/>
          </p:nvSpPr>
          <p:spPr bwMode="auto">
            <a:xfrm rot="19998308">
              <a:off x="6107870" y="2726453"/>
              <a:ext cx="948514" cy="817684"/>
            </a:xfrm>
            <a:prstGeom prst="hexagon">
              <a:avLst/>
            </a:prstGeom>
            <a:solidFill>
              <a:schemeClr val="bg1"/>
            </a:solidFill>
            <a:ln w="76200">
              <a:solidFill>
                <a:srgbClr val="F2652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8633732"/>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4140544049"/>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6462" y="4416200"/>
            <a:ext cx="2478258" cy="1626691"/>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13031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89008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2013 Client Extensibility</a:t>
            </a:r>
            <a:endParaRPr lang="en-US" dirty="0"/>
          </a:p>
        </p:txBody>
      </p:sp>
      <p:sp>
        <p:nvSpPr>
          <p:cNvPr id="3" name="Content Placeholder 2"/>
          <p:cNvSpPr>
            <a:spLocks noGrp="1"/>
          </p:cNvSpPr>
          <p:nvPr>
            <p:ph type="body" sz="quarter" idx="10"/>
          </p:nvPr>
        </p:nvSpPr>
        <p:spPr/>
        <p:txBody>
          <a:bodyPr/>
          <a:lstStyle/>
          <a:p>
            <a:r>
              <a:rPr lang="en-US" dirty="0"/>
              <a:t>Project 2013 </a:t>
            </a:r>
            <a:r>
              <a:rPr lang="en-US" dirty="0" smtClean="0"/>
              <a:t>builds </a:t>
            </a:r>
            <a:r>
              <a:rPr lang="en-US" dirty="0"/>
              <a:t>on Project 2010 </a:t>
            </a:r>
            <a:r>
              <a:rPr lang="en-US" dirty="0" smtClean="0"/>
              <a:t>extensibility</a:t>
            </a:r>
          </a:p>
          <a:p>
            <a:pPr lvl="1"/>
            <a:r>
              <a:rPr lang="en-US" dirty="0" smtClean="0"/>
              <a:t>All customization options and extensibility platforms from Project 2010 are still here</a:t>
            </a:r>
          </a:p>
          <a:p>
            <a:r>
              <a:rPr lang="en-US" dirty="0" smtClean="0"/>
              <a:t>Extensive customization options	</a:t>
            </a:r>
          </a:p>
          <a:p>
            <a:pPr lvl="1"/>
            <a:r>
              <a:rPr lang="en-US" dirty="0" smtClean="0">
                <a:solidFill>
                  <a:schemeClr val="accent2"/>
                </a:solidFill>
              </a:rPr>
              <a:t>(</a:t>
            </a:r>
            <a:r>
              <a:rPr lang="en-US" dirty="0">
                <a:solidFill>
                  <a:schemeClr val="accent2"/>
                </a:solidFill>
              </a:rPr>
              <a:t>NEW) </a:t>
            </a:r>
            <a:r>
              <a:rPr lang="en-US" dirty="0"/>
              <a:t>Project Reports (includes burndown </a:t>
            </a:r>
            <a:r>
              <a:rPr lang="en-US" dirty="0" smtClean="0"/>
              <a:t>reporting and built-in dashboards)</a:t>
            </a:r>
            <a:endParaRPr lang="en-US" dirty="0"/>
          </a:p>
          <a:p>
            <a:pPr lvl="1"/>
            <a:r>
              <a:rPr lang="en-US" dirty="0" smtClean="0"/>
              <a:t>Custom </a:t>
            </a:r>
            <a:r>
              <a:rPr lang="en-US" dirty="0"/>
              <a:t>Fields</a:t>
            </a:r>
          </a:p>
          <a:p>
            <a:pPr lvl="1"/>
            <a:r>
              <a:rPr lang="en-US" dirty="0"/>
              <a:t>Views</a:t>
            </a:r>
          </a:p>
          <a:p>
            <a:pPr lvl="1"/>
            <a:r>
              <a:rPr lang="en-US" dirty="0"/>
              <a:t>Visual Reports</a:t>
            </a:r>
          </a:p>
          <a:p>
            <a:pPr lvl="1"/>
            <a:r>
              <a:rPr lang="en-US" dirty="0" smtClean="0"/>
              <a:t>Ribbon</a:t>
            </a:r>
            <a:endParaRPr lang="en-US" dirty="0"/>
          </a:p>
          <a:p>
            <a:r>
              <a:rPr lang="en-US" dirty="0"/>
              <a:t>Extensibility </a:t>
            </a:r>
            <a:r>
              <a:rPr lang="en-US" dirty="0" smtClean="0"/>
              <a:t>options</a:t>
            </a:r>
            <a:endParaRPr lang="en-US" dirty="0"/>
          </a:p>
          <a:p>
            <a:pPr lvl="1"/>
            <a:r>
              <a:rPr lang="en-US" dirty="0">
                <a:solidFill>
                  <a:schemeClr val="accent2"/>
                </a:solidFill>
              </a:rPr>
              <a:t>(NEW) </a:t>
            </a:r>
            <a:r>
              <a:rPr lang="en-US" dirty="0" smtClean="0"/>
              <a:t>Apps for Office</a:t>
            </a:r>
          </a:p>
          <a:p>
            <a:pPr lvl="1"/>
            <a:r>
              <a:rPr lang="en-US" dirty="0" smtClean="0"/>
              <a:t>Object Model – VBA (Visual Basic for Applications) and Component Object Model (COM) Add-ins</a:t>
            </a:r>
          </a:p>
        </p:txBody>
      </p:sp>
      <p:grpSp>
        <p:nvGrpSpPr>
          <p:cNvPr id="7" name="Group 6"/>
          <p:cNvGrpSpPr/>
          <p:nvPr/>
        </p:nvGrpSpPr>
        <p:grpSpPr>
          <a:xfrm>
            <a:off x="1341437" y="1820862"/>
            <a:ext cx="9372637" cy="3881120"/>
            <a:chOff x="1341437" y="1592262"/>
            <a:chExt cx="9372637" cy="3881120"/>
          </a:xfrm>
        </p:grpSpPr>
        <p:sp>
          <p:nvSpPr>
            <p:cNvPr id="4" name="Rectangle 3"/>
            <p:cNvSpPr/>
            <p:nvPr/>
          </p:nvSpPr>
          <p:spPr bwMode="auto">
            <a:xfrm>
              <a:off x="1341437" y="1592262"/>
              <a:ext cx="9372637" cy="3881120"/>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More </a:t>
              </a:r>
              <a:r>
                <a:rPr lang="en-US" sz="2000" dirty="0">
                  <a:gradFill>
                    <a:gsLst>
                      <a:gs pos="0">
                        <a:srgbClr val="FFFFFF"/>
                      </a:gs>
                      <a:gs pos="100000">
                        <a:srgbClr val="FFFFFF"/>
                      </a:gs>
                    </a:gsLst>
                    <a:lin ang="5400000" scaled="0"/>
                  </a:gradFill>
                </a:rPr>
                <a:t>in </a:t>
              </a:r>
              <a:r>
                <a:rPr lang="en-US" sz="2000" dirty="0" smtClean="0">
                  <a:gradFill>
                    <a:gsLst>
                      <a:gs pos="0">
                        <a:srgbClr val="FFFFFF"/>
                      </a:gs>
                      <a:gs pos="100000">
                        <a:srgbClr val="FFFFFF"/>
                      </a:gs>
                    </a:gsLst>
                    <a:lin ang="5400000" scaled="0"/>
                  </a:gradFill>
                </a:rPr>
                <a:t>the following SPC 2012 session</a:t>
              </a:r>
            </a:p>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a:p>
              <a:pPr algn="ctr" defTabSz="914099" fontAlgn="base">
                <a:spcBef>
                  <a:spcPct val="0"/>
                </a:spcBef>
                <a:spcAft>
                  <a:spcPct val="0"/>
                </a:spcAft>
              </a:pPr>
              <a:r>
                <a:rPr lang="en-US" sz="3200" dirty="0">
                  <a:solidFill>
                    <a:srgbClr val="FFFFFF"/>
                  </a:solidFill>
                </a:rPr>
                <a:t>What's New for Developers in Project 2013</a:t>
              </a:r>
              <a:endParaRPr lang="en-US" sz="32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67040" y="2125662"/>
              <a:ext cx="752381" cy="971429"/>
            </a:xfrm>
            <a:prstGeom prst="rect">
              <a:avLst/>
            </a:prstGeom>
          </p:spPr>
        </p:pic>
      </p:grpSp>
    </p:spTree>
    <p:extLst>
      <p:ext uri="{BB962C8B-B14F-4D97-AF65-F5344CB8AC3E}">
        <p14:creationId xmlns:p14="http://schemas.microsoft.com/office/powerpoint/2010/main" val="3963995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22239015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Jan Kalis; Eli Sheldon </External_x0020_Speaker>
    <Session_x0020_Code xmlns="2295e2e7-0eeb-498e-8716-217bb2ee6ee3">SPC168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Jan Kalis, Eli Sheldon </Speaker>
    <AverageRating xmlns="http://schemas.microsoft.com/sharepoint/v3" xsi:nil="true"/>
  </documentManagement>
</p:properties>
</file>

<file path=customXml/itemProps1.xml><?xml version="1.0" encoding="utf-8"?>
<ds:datastoreItem xmlns:ds="http://schemas.openxmlformats.org/officeDocument/2006/customXml" ds:itemID="{6D7AADFD-5139-488C-AA8C-826C7041D2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230e9df3-be65-4c73-a93b-d1236ebd677e"/>
    <ds:schemaRef ds:uri="http://purl.org/dc/elements/1.1/"/>
    <ds:schemaRef ds:uri="032d541b-1b4e-4d91-93c7-b10533c52f73"/>
    <ds:schemaRef ds:uri="http://www.w3.org/XML/1998/namespace"/>
    <ds:schemaRef ds:uri="http://purl.org/dc/terms/"/>
    <ds:schemaRef ds:uri="http://schemas.microsoft.com/office/2006/documentManagement/types"/>
    <ds:schemaRef ds:uri="http://purl.org/dc/dcmitype/"/>
    <ds:schemaRef ds:uri="http://schemas.microsoft.com/office/2006/metadata/properties"/>
    <ds:schemaRef ds:uri="http://schemas.microsoft.com/office/infopath/2007/PartnerControls"/>
    <ds:schemaRef ds:uri="http://schemas.openxmlformats.org/package/2006/metadata/core-propertie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276</TotalTime>
  <Words>2176</Words>
  <Application>Microsoft Office PowerPoint</Application>
  <PresentationFormat>Custom</PresentationFormat>
  <Paragraphs>214</Paragraphs>
  <Slides>75</Slides>
  <Notes>13</Notes>
  <HiddenSlides>0</HiddenSlides>
  <MMClips>0</MMClips>
  <ScaleCrop>false</ScaleCrop>
  <HeadingPairs>
    <vt:vector size="4" baseType="variant">
      <vt:variant>
        <vt:lpstr>Theme</vt:lpstr>
      </vt:variant>
      <vt:variant>
        <vt:i4>4</vt:i4>
      </vt:variant>
      <vt:variant>
        <vt:lpstr>Slide Titles</vt:lpstr>
      </vt:variant>
      <vt:variant>
        <vt:i4>75</vt:i4>
      </vt:variant>
    </vt:vector>
  </HeadingPairs>
  <TitlesOfParts>
    <vt:vector size="79" baseType="lpstr">
      <vt:lpstr>SPC2012_Developer_Template_16x9</vt:lpstr>
      <vt:lpstr>5-30072_SPC2012_Developer_Template_16x9_Light</vt:lpstr>
      <vt:lpstr>5-30072_SPC2012_Developer_Template_16x9</vt:lpstr>
      <vt:lpstr>5-30072_SPC2012_Business_Template_16x9_Light</vt:lpstr>
      <vt:lpstr>PowerPoint Presentation</vt:lpstr>
      <vt:lpstr>Featured Apps for Project &amp; Project Online</vt:lpstr>
      <vt:lpstr>Agenda</vt:lpstr>
      <vt:lpstr>Apps for Project Overview</vt:lpstr>
      <vt:lpstr>Business challenges </vt:lpstr>
      <vt:lpstr>Introducing | The New Project</vt:lpstr>
      <vt:lpstr>Developing for Microsoft the new Project</vt:lpstr>
      <vt:lpstr>Project 2013 Client Extensibility</vt:lpstr>
      <vt:lpstr>PowerPoint Presentation</vt:lpstr>
      <vt:lpstr>PowerPoint Presentation</vt:lpstr>
      <vt:lpstr>PowerPoint Presentation</vt:lpstr>
      <vt:lpstr>PowerPoint Presentation</vt:lpstr>
      <vt:lpstr>Project Server Extensibility</vt:lpstr>
      <vt:lpstr>PowerPoint Presentation</vt:lpstr>
      <vt:lpstr>PowerPoint Presentation</vt:lpstr>
      <vt:lpstr>Example App – TPG MTA Chart</vt:lpstr>
      <vt:lpstr>App Spotlight</vt:lpstr>
      <vt:lpstr>SharkPro Project View for PWA and SharePoint Insite™ for Project</vt:lpstr>
      <vt:lpstr>Solvin TrackTimesheet 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Campana &amp; Schott  Milestone Trend Analysis Multi Project Editor</vt:lpstr>
      <vt:lpstr>PowerPoint Presentation</vt:lpstr>
      <vt:lpstr>PowerPoint Presentation</vt:lpstr>
      <vt:lpstr>PowerPoint Presentation</vt:lpstr>
      <vt:lpstr>ProjectHosts  2A QuickStart</vt:lpstr>
      <vt:lpstr>PowerPoint Presentation</vt:lpstr>
      <vt:lpstr>TheProjectGroup  MTA Chart and Risk Chart</vt:lpstr>
      <vt:lpstr>PowerPoint Presentation</vt:lpstr>
      <vt:lpstr>PowerPoint Presentation</vt:lpstr>
      <vt:lpstr>PowerPoint Presentation</vt:lpstr>
      <vt:lpstr>UMT  Essentials Lite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Sensei Project Solutions  Task Analyzer</vt:lpstr>
      <vt:lpstr>PowerPoint Presentation</vt:lpstr>
      <vt:lpstr>PowerPoint Presentation</vt:lpstr>
      <vt:lpstr>PowerPoint Presentation</vt:lpstr>
      <vt:lpstr>Partner Panel</vt:lpstr>
      <vt:lpstr>Partner Panel</vt:lpstr>
      <vt:lpstr>Partner Panel</vt:lpstr>
      <vt:lpstr>Wrap-Up</vt:lpstr>
      <vt:lpstr>http://office.com/store </vt:lpstr>
      <vt:lpstr>Microsoft Project Presence At #SPC12</vt:lpstr>
      <vt:lpstr>Next steps</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Featured Apps for Project &amp; Project Online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15</cp:revision>
  <dcterms:created xsi:type="dcterms:W3CDTF">2012-11-12T00:28:27Z</dcterms:created>
  <dcterms:modified xsi:type="dcterms:W3CDTF">2012-12-06T16:28:20Z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