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tiff" ContentType="image/tiff"/>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183" r:id="rId4"/>
    <p:sldMasterId id="2147484205" r:id="rId5"/>
  </p:sldMasterIdLst>
  <p:notesMasterIdLst>
    <p:notesMasterId r:id="rId61"/>
  </p:notesMasterIdLst>
  <p:handoutMasterIdLst>
    <p:handoutMasterId r:id="rId62"/>
  </p:handout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5238" autoAdjust="0"/>
  </p:normalViewPr>
  <p:slideViewPr>
    <p:cSldViewPr>
      <p:cViewPr>
        <p:scale>
          <a:sx n="118" d="100"/>
          <a:sy n="118"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33" d="100"/>
        <a:sy n="33"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commentAuthors" Target="commentAuthor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solidFill>
                  <a:prstClr val="black"/>
                </a:solidFill>
              </a:rPr>
              <a:t>SPC2012 – IT-Pro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72059E2-AAF3-49A1-AE41-925C9E5FD2A3}"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25468880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83BD774-4DC2-4016-8EDD-70C1C5E03907}"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15235210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8901111-832E-418B-A22B-4D57CB562109}"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17840720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9EDBAA5-BCBA-40CC-8116-4FD3D9163111}"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24480117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C34143D-3EDF-4591-98EF-52C9CC7BB9F6}"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24507126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F0517E3-75B7-4E0A-968E-9F7C90A17036}"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32304845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472534E-EC15-4F5B-8B99-59BBBAA8024F}"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36258226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6E59DB4-3D4C-46E2-9B99-7C73C88A13EF}"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19472115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6ED35D4-2FF3-48A1-903E-28D7A758FB5C}"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19371895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7A24BFB-0999-4565-8E2A-8BEAD93142F3}"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34189828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7:57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41</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34840498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7F88682-5134-49CC-95E8-F620D5B4742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55</a:t>
            </a:fld>
            <a:endParaRPr lang="en-US" dirty="0">
              <a:solidFill>
                <a:prstClr val="black"/>
              </a:solidFill>
            </a:endParaRPr>
          </a:p>
        </p:txBody>
      </p:sp>
    </p:spTree>
    <p:extLst>
      <p:ext uri="{BB962C8B-B14F-4D97-AF65-F5344CB8AC3E}">
        <p14:creationId xmlns:p14="http://schemas.microsoft.com/office/powerpoint/2010/main" val="33283398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A6DDCE8-8A9F-4566-BD20-3A3B0D23B051}"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25284977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20D9959-CF6D-4A3E-AA18-05DE4501D5E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20449416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5BA229D-2230-4F8E-8313-88556F189CF7}"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27487818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5FAA1DF-B384-4ECF-B065-B6395F025D9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9110851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4B8BAD3-0D70-4905-B3B2-A0BCA7EE4C11}"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25530317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C4D16EC-41C8-4B64-B6E7-09800EFD0741}"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33002213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C4D16EC-41C8-4B64-B6E7-09800EFD0741}"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31117644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405662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48385970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48048678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30357938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728477500"/>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66456620"/>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2411765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7581349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48093459"/>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39595490"/>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3612537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72904539"/>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66367937"/>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03644032"/>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22114008"/>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49337610"/>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7852620"/>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3321982"/>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8073610"/>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23267498"/>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93113156"/>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886682416"/>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1_Title and Content">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2"/>
            <a:ext cx="11375537" cy="663906"/>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29660" y="1476623"/>
            <a:ext cx="11375537" cy="207490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86623068"/>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slideLayout" Target="../slideLayouts/slideLayout3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image" Target="../media/image2.png"/><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theme" Target="../theme/theme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42995065"/>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 id="2147484228"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8.xml"/><Relationship Id="rId1" Type="http://schemas.openxmlformats.org/officeDocument/2006/relationships/slideLayout" Target="../slideLayouts/slideLayout32.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32.xml"/><Relationship Id="rId4" Type="http://schemas.openxmlformats.org/officeDocument/2006/relationships/image" Target="../media/image11.emf"/></Relationships>
</file>

<file path=ppt/slides/_rels/slide12.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3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7.png"/><Relationship Id="rId1" Type="http://schemas.openxmlformats.org/officeDocument/2006/relationships/slideLayout" Target="../slideLayouts/slideLayout32.xml"/></Relationships>
</file>

<file path=ppt/slides/_rels/slide15.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slideLayout" Target="../slideLayouts/slideLayout32.xml"/></Relationships>
</file>

<file path=ppt/slides/_rels/slide18.xml.rels><?xml version="1.0" encoding="UTF-8" standalone="yes"?>
<Relationships xmlns="http://schemas.openxmlformats.org/package/2006/relationships"><Relationship Id="rId3" Type="http://schemas.openxmlformats.org/officeDocument/2006/relationships/hyperlink" Target="http://office.microsoft.com/en-us/sharepoint-help/sync-your-skydrive-or-other-sharepoint-libraries-to-your-computer-with-skydrive-pro-HA103425074.aspx?CTT=1" TargetMode="External"/><Relationship Id="rId2" Type="http://schemas.openxmlformats.org/officeDocument/2006/relationships/notesSlide" Target="../notesSlides/notesSlide11.xml"/><Relationship Id="rId1" Type="http://schemas.openxmlformats.org/officeDocument/2006/relationships/slideLayout" Target="../slideLayouts/slideLayout32.xml"/><Relationship Id="rId6" Type="http://schemas.openxmlformats.org/officeDocument/2006/relationships/image" Target="../media/image19.emf"/><Relationship Id="rId5" Type="http://schemas.openxmlformats.org/officeDocument/2006/relationships/image" Target="../media/image21.png"/><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9.emf"/><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19.emf"/><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24.png"/><Relationship Id="rId1" Type="http://schemas.openxmlformats.org/officeDocument/2006/relationships/slideLayout" Target="../slideLayouts/slideLayout3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32.xml"/><Relationship Id="rId5" Type="http://schemas.openxmlformats.org/officeDocument/2006/relationships/image" Target="../media/image26.emf"/><Relationship Id="rId4" Type="http://schemas.openxmlformats.org/officeDocument/2006/relationships/image" Target="../media/image19.emf"/></Relationships>
</file>

<file path=ppt/slides/_rels/slide26.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32.xml"/><Relationship Id="rId4" Type="http://schemas.openxmlformats.org/officeDocument/2006/relationships/image" Target="../media/image19.emf"/></Relationships>
</file>

<file path=ppt/slides/_rels/slide28.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17.xml"/><Relationship Id="rId1" Type="http://schemas.openxmlformats.org/officeDocument/2006/relationships/slideLayout" Target="../slideLayouts/slideLayout32.xml"/><Relationship Id="rId4" Type="http://schemas.openxmlformats.org/officeDocument/2006/relationships/image" Target="../media/image11.emf"/></Relationships>
</file>

<file path=ppt/slides/_rels/slide29.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29.emf"/><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tif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30.png"/><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8.xml"/><Relationship Id="rId1" Type="http://schemas.openxmlformats.org/officeDocument/2006/relationships/slideLayout" Target="../slideLayouts/slideLayout32.xml"/><Relationship Id="rId4" Type="http://schemas.openxmlformats.org/officeDocument/2006/relationships/image" Target="../media/image26.emf"/></Relationships>
</file>

<file path=ppt/slides/_rels/slide32.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9.xml"/><Relationship Id="rId1" Type="http://schemas.openxmlformats.org/officeDocument/2006/relationships/slideLayout" Target="../slideLayouts/slideLayout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31.png"/><Relationship Id="rId1" Type="http://schemas.openxmlformats.org/officeDocument/2006/relationships/slideLayout" Target="../slideLayouts/slideLayout32.xml"/></Relationships>
</file>

<file path=ppt/slides/_rels/slide35.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32.png"/><Relationship Id="rId1" Type="http://schemas.openxmlformats.org/officeDocument/2006/relationships/slideLayout" Target="../slideLayouts/slideLayout32.xml"/></Relationships>
</file>

<file path=ppt/slides/_rels/slide36.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33.emf"/><Relationship Id="rId1" Type="http://schemas.openxmlformats.org/officeDocument/2006/relationships/slideLayout" Target="../slideLayouts/slideLayout32.xml"/></Relationships>
</file>

<file path=ppt/slides/_rels/slide37.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34.emf"/><Relationship Id="rId1" Type="http://schemas.openxmlformats.org/officeDocument/2006/relationships/slideLayout" Target="../slideLayouts/slideLayout32.xml"/></Relationships>
</file>

<file path=ppt/slides/_rels/slide39.xml.rels><?xml version="1.0" encoding="UTF-8" standalone="yes"?>
<Relationships xmlns="http://schemas.openxmlformats.org/package/2006/relationships"><Relationship Id="rId8" Type="http://schemas.openxmlformats.org/officeDocument/2006/relationships/image" Target="../media/image36.gif"/><Relationship Id="rId3" Type="http://schemas.openxmlformats.org/officeDocument/2006/relationships/hyperlink" Target="http://technet.microsoft.com/en-us/library/ff621100(v=office.15).aspx" TargetMode="External"/><Relationship Id="rId7" Type="http://schemas.openxmlformats.org/officeDocument/2006/relationships/image" Target="../media/image19.emf"/><Relationship Id="rId2" Type="http://schemas.openxmlformats.org/officeDocument/2006/relationships/hyperlink" Target="http://technet.microsoft.com/en-us/library/jj219546(v=office.15).aspx" TargetMode="External"/><Relationship Id="rId1" Type="http://schemas.openxmlformats.org/officeDocument/2006/relationships/slideLayout" Target="../slideLayouts/slideLayout20.xml"/><Relationship Id="rId6" Type="http://schemas.openxmlformats.org/officeDocument/2006/relationships/image" Target="../media/image35.gif"/><Relationship Id="rId5" Type="http://schemas.openxmlformats.org/officeDocument/2006/relationships/hyperlink" Target="http://technet.microsoft.com/en-us/library/cc263199(v=office.15).aspx" TargetMode="External"/><Relationship Id="rId4" Type="http://schemas.openxmlformats.org/officeDocument/2006/relationships/hyperlink" Target="http://technet.microsoft.com/en-us/library/jj683115(v=office.15).aspx" TargetMode="External"/><Relationship Id="rId9" Type="http://schemas.openxmlformats.org/officeDocument/2006/relationships/image" Target="../media/image37.png"/></Relationships>
</file>

<file path=ppt/slides/_rels/slide4.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3.xml"/><Relationship Id="rId1" Type="http://schemas.openxmlformats.org/officeDocument/2006/relationships/slideLayout" Target="../slideLayouts/slideLayout19.xml"/><Relationship Id="rId4" Type="http://schemas.openxmlformats.org/officeDocument/2006/relationships/image" Target="../media/image10.emf"/></Relationships>
</file>

<file path=ppt/slides/_rels/slide4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myspc.sharepointconference.com/" TargetMode="External"/><Relationship Id="rId1" Type="http://schemas.openxmlformats.org/officeDocument/2006/relationships/slideLayout" Target="../slideLayouts/slideLayout10.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4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0.xml"/><Relationship Id="rId1" Type="http://schemas.openxmlformats.org/officeDocument/2006/relationships/slideLayout" Target="../slideLayouts/slideLayout2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8.xml"/></Relationships>
</file>

<file path=ppt/slides/_rels/slide4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8.xml"/></Relationships>
</file>

<file path=ppt/slides/_rels/slide4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8.xml"/></Relationships>
</file>

<file path=ppt/slides/_rels/slide4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8.xml"/></Relationships>
</file>

<file path=ppt/slides/_rels/slide4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8.xml"/></Relationships>
</file>

<file path=ppt/slides/_rels/slide4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8.xml"/></Relationships>
</file>

<file path=ppt/slides/_rels/slide4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8.xml"/></Relationships>
</file>

<file path=ppt/slides/_rels/slide5.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5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8.xml"/></Relationships>
</file>

<file path=ppt/slides/_rels/slide51.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image" Target="../media/image53.png"/><Relationship Id="rId1" Type="http://schemas.openxmlformats.org/officeDocument/2006/relationships/slideLayout" Target="../slideLayouts/slideLayout28.xml"/><Relationship Id="rId6" Type="http://schemas.openxmlformats.org/officeDocument/2006/relationships/image" Target="../media/image57.png"/><Relationship Id="rId5" Type="http://schemas.openxmlformats.org/officeDocument/2006/relationships/image" Target="../media/image56.png"/><Relationship Id="rId10" Type="http://schemas.openxmlformats.org/officeDocument/2006/relationships/image" Target="../media/image61.png"/><Relationship Id="rId4" Type="http://schemas.openxmlformats.org/officeDocument/2006/relationships/image" Target="../media/image55.png"/><Relationship Id="rId9" Type="http://schemas.openxmlformats.org/officeDocument/2006/relationships/image" Target="../media/image60.png"/></Relationships>
</file>

<file path=ppt/slides/_rels/slide52.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8.xml"/></Relationships>
</file>

<file path=ppt/slides/_rels/slide5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8.xml"/></Relationships>
</file>

<file path=ppt/slides/_rels/slide54.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8.xml"/></Relationships>
</file>

<file path=ppt/slides/_rels/slide5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1.xml"/><Relationship Id="rId1" Type="http://schemas.openxmlformats.org/officeDocument/2006/relationships/slideLayout" Target="../slideLayouts/slideLayout28.xml"/><Relationship Id="rId5" Type="http://schemas.openxmlformats.org/officeDocument/2006/relationships/slide" Target="slide9.xml"/><Relationship Id="rId4" Type="http://schemas.openxmlformats.org/officeDocument/2006/relationships/image" Target="../media/image67.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32.xml"/><Relationship Id="rId5" Type="http://schemas.openxmlformats.org/officeDocument/2006/relationships/image" Target="../media/image11.emf"/><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6.xml"/><Relationship Id="rId1" Type="http://schemas.openxmlformats.org/officeDocument/2006/relationships/slideLayout" Target="../slideLayouts/slideLayout32.xml"/><Relationship Id="rId4" Type="http://schemas.openxmlformats.org/officeDocument/2006/relationships/image" Target="../media/image11.emf"/></Relationships>
</file>

<file path=ppt/slides/_rels/slide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image" Target="../media/image11.emf"/><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39877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Test results </a:t>
            </a:r>
            <a:r>
              <a:rPr lang="en-US" smtClean="0"/>
              <a:t>— Fabrikam</a:t>
            </a:r>
            <a:endParaRPr lang="en-US" dirty="0"/>
          </a:p>
        </p:txBody>
      </p:sp>
      <p:sp>
        <p:nvSpPr>
          <p:cNvPr id="5" name="Text Placeholder 4"/>
          <p:cNvSpPr>
            <a:spLocks noGrp="1"/>
          </p:cNvSpPr>
          <p:nvPr>
            <p:ph type="body" sz="quarter" idx="10"/>
          </p:nvPr>
        </p:nvSpPr>
        <p:spPr>
          <a:xfrm>
            <a:off x="274638" y="1221157"/>
            <a:ext cx="11887199" cy="641714"/>
          </a:xfrm>
        </p:spPr>
        <p:txBody>
          <a:bodyPr/>
          <a:lstStyle/>
          <a:p>
            <a:r>
              <a:rPr lang="en-US" dirty="0" smtClean="0"/>
              <a:t>WAN performance across the feature set for Shanghai to Texas</a:t>
            </a:r>
          </a:p>
        </p:txBody>
      </p:sp>
      <p:sp>
        <p:nvSpPr>
          <p:cNvPr id="7" name="TextBox 6"/>
          <p:cNvSpPr txBox="1"/>
          <p:nvPr/>
        </p:nvSpPr>
        <p:spPr>
          <a:xfrm>
            <a:off x="249556" y="2354262"/>
            <a:ext cx="3301682" cy="4081117"/>
          </a:xfrm>
          <a:prstGeom prst="rect">
            <a:avLst/>
          </a:prstGeom>
          <a:noFill/>
        </p:spPr>
        <p:txBody>
          <a:bodyPr wrap="square" lIns="182880" tIns="146304" rIns="182880" bIns="146304" rtlCol="0">
            <a:spAutoFit/>
          </a:bodyPr>
          <a:lstStyle/>
          <a:p>
            <a:pPr>
              <a:spcAft>
                <a:spcPts val="1200"/>
              </a:spcAft>
            </a:pPr>
            <a:r>
              <a:rPr lang="en-US" sz="2400" dirty="0">
                <a:solidFill>
                  <a:srgbClr val="505050"/>
                </a:solidFill>
              </a:rPr>
              <a:t>Latency is </a:t>
            </a:r>
            <a:r>
              <a:rPr lang="en-US" sz="2400" dirty="0" smtClean="0">
                <a:solidFill>
                  <a:srgbClr val="505050"/>
                </a:solidFill>
              </a:rPr>
              <a:t>~190ms</a:t>
            </a:r>
          </a:p>
          <a:p>
            <a:pPr>
              <a:spcAft>
                <a:spcPts val="1200"/>
              </a:spcAft>
            </a:pPr>
            <a:r>
              <a:rPr lang="en-US" sz="2400" dirty="0">
                <a:solidFill>
                  <a:srgbClr val="505050"/>
                </a:solidFill>
              </a:rPr>
              <a:t>File size is 1 megabyte for download, upload, and </a:t>
            </a:r>
            <a:r>
              <a:rPr lang="en-US" sz="2400" dirty="0" smtClean="0">
                <a:solidFill>
                  <a:srgbClr val="505050"/>
                </a:solidFill>
              </a:rPr>
              <a:t>OWA</a:t>
            </a:r>
          </a:p>
          <a:p>
            <a:pPr>
              <a:spcAft>
                <a:spcPts val="1200"/>
              </a:spcAft>
            </a:pPr>
            <a:r>
              <a:rPr lang="en-US" sz="2400" dirty="0" smtClean="0">
                <a:solidFill>
                  <a:srgbClr val="505050"/>
                </a:solidFill>
              </a:rPr>
              <a:t>Tests performed by users in Shanghai office</a:t>
            </a:r>
          </a:p>
          <a:p>
            <a:pPr>
              <a:spcAft>
                <a:spcPts val="1200"/>
              </a:spcAft>
            </a:pPr>
            <a:endParaRPr lang="en-US" sz="2400" dirty="0">
              <a:solidFill>
                <a:srgbClr val="505050"/>
              </a:solidFill>
            </a:endParaRPr>
          </a:p>
        </p:txBody>
      </p:sp>
      <p:pic>
        <p:nvPicPr>
          <p:cNvPr id="10" name="Picture 9"/>
          <p:cNvPicPr>
            <a:picLocks noChangeAspect="1"/>
          </p:cNvPicPr>
          <p:nvPr/>
        </p:nvPicPr>
        <p:blipFill>
          <a:blip r:embed="rId3"/>
          <a:stretch>
            <a:fillRect/>
          </a:stretch>
        </p:blipFill>
        <p:spPr>
          <a:xfrm>
            <a:off x="12178451" y="6674242"/>
            <a:ext cx="228488" cy="304800"/>
          </a:xfrm>
          <a:prstGeom prst="rect">
            <a:avLst/>
          </a:prstGeom>
        </p:spPr>
      </p:pic>
      <p:pic>
        <p:nvPicPr>
          <p:cNvPr id="2" name="Picture 1"/>
          <p:cNvPicPr>
            <a:picLocks noChangeAspect="1"/>
          </p:cNvPicPr>
          <p:nvPr/>
        </p:nvPicPr>
        <p:blipFill>
          <a:blip r:embed="rId4"/>
          <a:stretch>
            <a:fillRect/>
          </a:stretch>
        </p:blipFill>
        <p:spPr>
          <a:xfrm>
            <a:off x="3534309" y="2567786"/>
            <a:ext cx="8494833" cy="4106456"/>
          </a:xfrm>
          <a:prstGeom prst="rect">
            <a:avLst/>
          </a:prstGeom>
        </p:spPr>
      </p:pic>
    </p:spTree>
    <p:extLst>
      <p:ext uri="{BB962C8B-B14F-4D97-AF65-F5344CB8AC3E}">
        <p14:creationId xmlns:p14="http://schemas.microsoft.com/office/powerpoint/2010/main" val="3396536961"/>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Test results </a:t>
            </a:r>
            <a:r>
              <a:rPr lang="en-US" smtClean="0"/>
              <a:t>— Fabrikam</a:t>
            </a:r>
            <a:endParaRPr lang="en-US" dirty="0"/>
          </a:p>
        </p:txBody>
      </p:sp>
      <p:sp>
        <p:nvSpPr>
          <p:cNvPr id="5" name="Text Placeholder 4"/>
          <p:cNvSpPr>
            <a:spLocks noGrp="1"/>
          </p:cNvSpPr>
          <p:nvPr>
            <p:ph type="body" sz="quarter" idx="10"/>
          </p:nvPr>
        </p:nvSpPr>
        <p:spPr>
          <a:xfrm>
            <a:off x="274638" y="1221157"/>
            <a:ext cx="11887199" cy="1200329"/>
          </a:xfrm>
        </p:spPr>
        <p:txBody>
          <a:bodyPr/>
          <a:lstStyle/>
          <a:p>
            <a:r>
              <a:rPr lang="en-US" dirty="0" smtClean="0"/>
              <a:t>Results across the feature set for different locations</a:t>
            </a:r>
          </a:p>
          <a:p>
            <a:endParaRPr lang="en-US" dirty="0" smtClean="0"/>
          </a:p>
        </p:txBody>
      </p:sp>
      <p:pic>
        <p:nvPicPr>
          <p:cNvPr id="6" name="Picture 5"/>
          <p:cNvPicPr>
            <a:picLocks noChangeAspect="1"/>
          </p:cNvPicPr>
          <p:nvPr/>
        </p:nvPicPr>
        <p:blipFill>
          <a:blip r:embed="rId3"/>
          <a:stretch>
            <a:fillRect/>
          </a:stretch>
        </p:blipFill>
        <p:spPr>
          <a:xfrm>
            <a:off x="2484437" y="2049462"/>
            <a:ext cx="9601200" cy="4613170"/>
          </a:xfrm>
          <a:prstGeom prst="rect">
            <a:avLst/>
          </a:prstGeom>
        </p:spPr>
      </p:pic>
      <p:sp>
        <p:nvSpPr>
          <p:cNvPr id="8" name="TextBox 7"/>
          <p:cNvSpPr txBox="1"/>
          <p:nvPr/>
        </p:nvSpPr>
        <p:spPr>
          <a:xfrm>
            <a:off x="274637" y="1897062"/>
            <a:ext cx="1981200" cy="2443746"/>
          </a:xfrm>
          <a:prstGeom prst="rect">
            <a:avLst/>
          </a:prstGeom>
          <a:noFill/>
        </p:spPr>
        <p:txBody>
          <a:bodyPr wrap="square" lIns="182880" tIns="146304" rIns="182880" bIns="146304" rtlCol="0">
            <a:spAutoFit/>
          </a:bodyPr>
          <a:lstStyle/>
          <a:p>
            <a:pPr>
              <a:lnSpc>
                <a:spcPct val="90000"/>
              </a:lnSpc>
              <a:spcAft>
                <a:spcPts val="600"/>
              </a:spcAft>
            </a:pPr>
            <a:r>
              <a:rPr lang="en-US" dirty="0" smtClean="0">
                <a:solidFill>
                  <a:srgbClr val="505050"/>
                </a:solidFill>
              </a:rPr>
              <a:t>Datacenter is in Texas, USA</a:t>
            </a:r>
          </a:p>
          <a:p>
            <a:pPr>
              <a:lnSpc>
                <a:spcPct val="90000"/>
              </a:lnSpc>
              <a:spcAft>
                <a:spcPts val="600"/>
              </a:spcAft>
            </a:pPr>
            <a:endParaRPr lang="en-US" dirty="0" smtClean="0">
              <a:solidFill>
                <a:srgbClr val="505050"/>
              </a:solidFill>
            </a:endParaRPr>
          </a:p>
          <a:p>
            <a:pPr>
              <a:lnSpc>
                <a:spcPct val="90000"/>
              </a:lnSpc>
              <a:spcAft>
                <a:spcPts val="600"/>
              </a:spcAft>
            </a:pPr>
            <a:r>
              <a:rPr lang="en-US" dirty="0" smtClean="0">
                <a:solidFill>
                  <a:srgbClr val="505050"/>
                </a:solidFill>
              </a:rPr>
              <a:t>File size is 1 megabyte for download, upload, and OWA.</a:t>
            </a:r>
          </a:p>
        </p:txBody>
      </p:sp>
      <p:pic>
        <p:nvPicPr>
          <p:cNvPr id="10" name="Picture 9"/>
          <p:cNvPicPr>
            <a:picLocks noChangeAspect="1"/>
          </p:cNvPicPr>
          <p:nvPr/>
        </p:nvPicPr>
        <p:blipFill>
          <a:blip r:embed="rId4"/>
          <a:stretch>
            <a:fillRect/>
          </a:stretch>
        </p:blipFill>
        <p:spPr>
          <a:xfrm>
            <a:off x="12178451" y="6674242"/>
            <a:ext cx="228488" cy="304800"/>
          </a:xfrm>
          <a:prstGeom prst="rect">
            <a:avLst/>
          </a:prstGeom>
        </p:spPr>
      </p:pic>
    </p:spTree>
    <p:extLst>
      <p:ext uri="{BB962C8B-B14F-4D97-AF65-F5344CB8AC3E}">
        <p14:creationId xmlns:p14="http://schemas.microsoft.com/office/powerpoint/2010/main" val="390156163"/>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 — </a:t>
            </a:r>
            <a:r>
              <a:rPr lang="en-US" dirty="0" err="1" smtClean="0"/>
              <a:t>Teck</a:t>
            </a:r>
            <a:r>
              <a:rPr lang="en-US" dirty="0" smtClean="0"/>
              <a:t> Resources vs. Microsoft</a:t>
            </a:r>
            <a:endParaRPr lang="en-US" dirty="0"/>
          </a:p>
        </p:txBody>
      </p:sp>
      <p:sp>
        <p:nvSpPr>
          <p:cNvPr id="3" name="Text Placeholder 2"/>
          <p:cNvSpPr>
            <a:spLocks noGrp="1"/>
          </p:cNvSpPr>
          <p:nvPr>
            <p:ph type="body" sz="quarter" idx="10"/>
          </p:nvPr>
        </p:nvSpPr>
        <p:spPr>
          <a:xfrm>
            <a:off x="228600" y="1221157"/>
            <a:ext cx="12161837" cy="572464"/>
          </a:xfrm>
        </p:spPr>
        <p:txBody>
          <a:bodyPr/>
          <a:lstStyle/>
          <a:p>
            <a:r>
              <a:rPr lang="en-US" sz="2800" dirty="0" smtClean="0"/>
              <a:t>File upload times comparing SharePoint 2010 to SharePoint 2013</a:t>
            </a:r>
            <a:endParaRPr lang="en-US" sz="2800" dirty="0"/>
          </a:p>
        </p:txBody>
      </p:sp>
      <p:sp>
        <p:nvSpPr>
          <p:cNvPr id="4" name="Text Placeholder 2"/>
          <p:cNvSpPr txBox="1">
            <a:spLocks/>
          </p:cNvSpPr>
          <p:nvPr/>
        </p:nvSpPr>
        <p:spPr>
          <a:xfrm>
            <a:off x="350837" y="3690146"/>
            <a:ext cx="2895599" cy="1126462"/>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3300" kern="1200" spc="0" baseline="0">
                <a:gradFill>
                  <a:gsLst>
                    <a:gs pos="1250">
                      <a:srgbClr val="000000"/>
                    </a:gs>
                    <a:gs pos="100000">
                      <a:srgbClr val="000000"/>
                    </a:gs>
                  </a:gsLst>
                  <a:lin ang="5400000" scaled="0"/>
                </a:gradFill>
                <a:latin typeface="Segoe UI" pitchFamily="34" charset="0"/>
                <a:ea typeface="+mn-ea"/>
                <a:cs typeface="Segoe UI" pitchFamily="34" charset="0"/>
              </a:defRPr>
            </a:lvl1pPr>
            <a:lvl2pPr marL="34655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rgbClr val="000000"/>
                    </a:gs>
                    <a:gs pos="100000">
                      <a:srgbClr val="000000"/>
                    </a:gs>
                  </a:gsLst>
                  <a:lin ang="5400000" scaled="0"/>
                </a:gradFill>
                <a:latin typeface="Segoe UI" pitchFamily="34" charset="0"/>
                <a:ea typeface="+mn-ea"/>
                <a:cs typeface="Segoe UI" pitchFamily="34" charset="0"/>
              </a:defRPr>
            </a:lvl2pPr>
            <a:lvl3pPr marL="58460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rgbClr val="000000"/>
                    </a:gs>
                    <a:gs pos="100000">
                      <a:srgbClr val="000000"/>
                    </a:gs>
                  </a:gsLst>
                  <a:lin ang="5400000" scaled="0"/>
                </a:gradFill>
                <a:latin typeface="Segoe UI" pitchFamily="34" charset="0"/>
                <a:ea typeface="+mn-ea"/>
                <a:cs typeface="Segoe UI" pitchFamily="34" charset="0"/>
              </a:defRPr>
            </a:lvl3pPr>
            <a:lvl4pPr marL="81456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rgbClr val="000000"/>
                    </a:gs>
                    <a:gs pos="100000">
                      <a:srgbClr val="000000"/>
                    </a:gs>
                  </a:gsLst>
                  <a:lin ang="5400000" scaled="0"/>
                </a:gradFill>
                <a:latin typeface="Segoe UI" pitchFamily="34" charset="0"/>
                <a:ea typeface="+mn-ea"/>
                <a:cs typeface="Segoe UI" pitchFamily="34" charset="0"/>
              </a:defRPr>
            </a:lvl4pPr>
            <a:lvl5pPr marL="105099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rgbClr val="000000"/>
                    </a:gs>
                    <a:gs pos="100000">
                      <a:srgbClr val="000000"/>
                    </a:gs>
                  </a:gsLst>
                  <a:lin ang="5400000" scaled="0"/>
                </a:gradFill>
                <a:latin typeface="Segoe UI" pitchFamily="34" charset="0"/>
                <a:ea typeface="+mn-ea"/>
                <a:cs typeface="Segoe UI"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sz="2400" dirty="0" smtClean="0"/>
              <a:t>Microsoft</a:t>
            </a:r>
          </a:p>
          <a:p>
            <a:pPr lvl="1" algn="r"/>
            <a:r>
              <a:rPr lang="en-US" sz="1800" dirty="0" smtClean="0"/>
              <a:t>Beijing to Redmond</a:t>
            </a:r>
          </a:p>
          <a:p>
            <a:pPr lvl="1" algn="r"/>
            <a:r>
              <a:rPr lang="en-US" sz="1800" dirty="0" smtClean="0"/>
              <a:t>144ms latency</a:t>
            </a:r>
          </a:p>
        </p:txBody>
      </p:sp>
      <p:sp>
        <p:nvSpPr>
          <p:cNvPr id="5" name="Text Placeholder 2"/>
          <p:cNvSpPr txBox="1">
            <a:spLocks/>
          </p:cNvSpPr>
          <p:nvPr/>
        </p:nvSpPr>
        <p:spPr>
          <a:xfrm>
            <a:off x="198437" y="1897062"/>
            <a:ext cx="3047999" cy="1431161"/>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3300" kern="1200" spc="0" baseline="0">
                <a:gradFill>
                  <a:gsLst>
                    <a:gs pos="1250">
                      <a:srgbClr val="000000"/>
                    </a:gs>
                    <a:gs pos="100000">
                      <a:srgbClr val="000000"/>
                    </a:gs>
                  </a:gsLst>
                  <a:lin ang="5400000" scaled="0"/>
                </a:gradFill>
                <a:latin typeface="Segoe UI" pitchFamily="34" charset="0"/>
                <a:ea typeface="+mn-ea"/>
                <a:cs typeface="Segoe UI" pitchFamily="34" charset="0"/>
              </a:defRPr>
            </a:lvl1pPr>
            <a:lvl2pPr marL="34655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rgbClr val="000000"/>
                    </a:gs>
                    <a:gs pos="100000">
                      <a:srgbClr val="000000"/>
                    </a:gs>
                  </a:gsLst>
                  <a:lin ang="5400000" scaled="0"/>
                </a:gradFill>
                <a:latin typeface="Segoe UI" pitchFamily="34" charset="0"/>
                <a:ea typeface="+mn-ea"/>
                <a:cs typeface="Segoe UI" pitchFamily="34" charset="0"/>
              </a:defRPr>
            </a:lvl2pPr>
            <a:lvl3pPr marL="58460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rgbClr val="000000"/>
                    </a:gs>
                    <a:gs pos="100000">
                      <a:srgbClr val="000000"/>
                    </a:gs>
                  </a:gsLst>
                  <a:lin ang="5400000" scaled="0"/>
                </a:gradFill>
                <a:latin typeface="Segoe UI" pitchFamily="34" charset="0"/>
                <a:ea typeface="+mn-ea"/>
                <a:cs typeface="Segoe UI" pitchFamily="34" charset="0"/>
              </a:defRPr>
            </a:lvl3pPr>
            <a:lvl4pPr marL="81456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rgbClr val="000000"/>
                    </a:gs>
                    <a:gs pos="100000">
                      <a:srgbClr val="000000"/>
                    </a:gs>
                  </a:gsLst>
                  <a:lin ang="5400000" scaled="0"/>
                </a:gradFill>
                <a:latin typeface="Segoe UI" pitchFamily="34" charset="0"/>
                <a:ea typeface="+mn-ea"/>
                <a:cs typeface="Segoe UI" pitchFamily="34" charset="0"/>
              </a:defRPr>
            </a:lvl4pPr>
            <a:lvl5pPr marL="105099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rgbClr val="000000"/>
                    </a:gs>
                    <a:gs pos="100000">
                      <a:srgbClr val="000000"/>
                    </a:gs>
                  </a:gsLst>
                  <a:lin ang="5400000" scaled="0"/>
                </a:gradFill>
                <a:latin typeface="Segoe UI" pitchFamily="34" charset="0"/>
                <a:ea typeface="+mn-ea"/>
                <a:cs typeface="Segoe UI"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sz="2400" dirty="0" err="1" smtClean="0"/>
              <a:t>Teck</a:t>
            </a:r>
            <a:r>
              <a:rPr lang="en-US" sz="2400" dirty="0" smtClean="0"/>
              <a:t> Resources</a:t>
            </a:r>
          </a:p>
          <a:p>
            <a:pPr lvl="1" algn="r"/>
            <a:r>
              <a:rPr lang="en-US" sz="1800" dirty="0" smtClean="0"/>
              <a:t>Santiago to Calgary</a:t>
            </a:r>
          </a:p>
          <a:p>
            <a:pPr lvl="1" algn="r"/>
            <a:r>
              <a:rPr lang="en-US" sz="1800" dirty="0" smtClean="0"/>
              <a:t>140ms latency</a:t>
            </a:r>
          </a:p>
          <a:p>
            <a:pPr lvl="1" algn="r"/>
            <a:r>
              <a:rPr lang="en-US" sz="1800" dirty="0" smtClean="0"/>
              <a:t>Riverbed device</a:t>
            </a:r>
            <a:endParaRPr lang="en-US" sz="1800" dirty="0"/>
          </a:p>
        </p:txBody>
      </p:sp>
      <p:graphicFrame>
        <p:nvGraphicFramePr>
          <p:cNvPr id="8" name="Table 7"/>
          <p:cNvGraphicFramePr>
            <a:graphicFrameLocks noGrp="1"/>
          </p:cNvGraphicFramePr>
          <p:nvPr>
            <p:extLst>
              <p:ext uri="{D42A27DB-BD31-4B8C-83A1-F6EECF244321}">
                <p14:modId xmlns:p14="http://schemas.microsoft.com/office/powerpoint/2010/main" val="649062175"/>
              </p:ext>
            </p:extLst>
          </p:nvPr>
        </p:nvGraphicFramePr>
        <p:xfrm>
          <a:off x="3475037" y="2013746"/>
          <a:ext cx="7924800" cy="1354962"/>
        </p:xfrm>
        <a:graphic>
          <a:graphicData uri="http://schemas.openxmlformats.org/drawingml/2006/table">
            <a:tbl>
              <a:tblPr firstRow="1" firstCol="1" bandRow="1">
                <a:tableStyleId>{5C22544A-7EE6-4342-B048-85BDC9FD1C3A}</a:tableStyleId>
              </a:tblPr>
              <a:tblGrid>
                <a:gridCol w="2209800"/>
                <a:gridCol w="2737197"/>
                <a:gridCol w="2977803"/>
              </a:tblGrid>
              <a:tr h="451654">
                <a:tc>
                  <a:txBody>
                    <a:bodyPr/>
                    <a:lstStyle/>
                    <a:p>
                      <a:pPr marL="0" marR="0">
                        <a:spcBef>
                          <a:spcPts val="400"/>
                        </a:spcBef>
                        <a:spcAft>
                          <a:spcPts val="400"/>
                        </a:spcAft>
                      </a:pPr>
                      <a:r>
                        <a:rPr lang="en-US" sz="1800" b="0" dirty="0">
                          <a:effectLst/>
                        </a:rPr>
                        <a:t>File size and type</a:t>
                      </a:r>
                      <a:endParaRPr lang="en-US"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400"/>
                        </a:spcBef>
                        <a:spcAft>
                          <a:spcPts val="400"/>
                        </a:spcAft>
                      </a:pPr>
                      <a:r>
                        <a:rPr lang="en-US" sz="1800" b="0" dirty="0">
                          <a:effectLst/>
                        </a:rPr>
                        <a:t>SharePoint 2010</a:t>
                      </a:r>
                      <a:endParaRPr lang="en-US"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400"/>
                        </a:spcBef>
                        <a:spcAft>
                          <a:spcPts val="400"/>
                        </a:spcAft>
                      </a:pPr>
                      <a:r>
                        <a:rPr lang="en-US" sz="1800" b="0" dirty="0">
                          <a:effectLst/>
                        </a:rPr>
                        <a:t>SharePoint 2013</a:t>
                      </a:r>
                      <a:endParaRPr lang="en-US"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451654">
                <a:tc>
                  <a:txBody>
                    <a:bodyPr/>
                    <a:lstStyle/>
                    <a:p>
                      <a:pPr marL="0" marR="0">
                        <a:spcBef>
                          <a:spcPts val="400"/>
                        </a:spcBef>
                        <a:spcAft>
                          <a:spcPts val="400"/>
                        </a:spcAft>
                      </a:pPr>
                      <a:r>
                        <a:rPr lang="en-US" sz="1800" b="0" dirty="0">
                          <a:effectLst/>
                        </a:rPr>
                        <a:t>1 mg pdf</a:t>
                      </a:r>
                      <a:endParaRPr lang="en-US"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400"/>
                        </a:spcBef>
                        <a:spcAft>
                          <a:spcPts val="400"/>
                        </a:spcAft>
                      </a:pPr>
                      <a:r>
                        <a:rPr lang="en-US" sz="1800" b="0" dirty="0">
                          <a:effectLst/>
                        </a:rPr>
                        <a:t>5 seconds</a:t>
                      </a:r>
                      <a:endParaRPr lang="en-US"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400"/>
                        </a:spcBef>
                        <a:spcAft>
                          <a:spcPts val="400"/>
                        </a:spcAft>
                      </a:pPr>
                      <a:r>
                        <a:rPr lang="en-US" sz="1800" b="0">
                          <a:effectLst/>
                        </a:rPr>
                        <a:t>&lt;1 second</a:t>
                      </a:r>
                      <a:endParaRPr lang="en-US" sz="18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451654">
                <a:tc>
                  <a:txBody>
                    <a:bodyPr/>
                    <a:lstStyle/>
                    <a:p>
                      <a:pPr marL="0" marR="0">
                        <a:spcBef>
                          <a:spcPts val="400"/>
                        </a:spcBef>
                        <a:spcAft>
                          <a:spcPts val="400"/>
                        </a:spcAft>
                      </a:pPr>
                      <a:r>
                        <a:rPr lang="en-US" sz="1800" b="0" dirty="0">
                          <a:effectLst/>
                        </a:rPr>
                        <a:t>10 mg.zip</a:t>
                      </a:r>
                      <a:endParaRPr lang="en-US"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400"/>
                        </a:spcBef>
                        <a:spcAft>
                          <a:spcPts val="400"/>
                        </a:spcAft>
                      </a:pPr>
                      <a:r>
                        <a:rPr lang="en-US" sz="1800" b="0" dirty="0">
                          <a:effectLst/>
                        </a:rPr>
                        <a:t>25 seconds</a:t>
                      </a:r>
                      <a:endParaRPr lang="en-US"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400"/>
                        </a:spcBef>
                        <a:spcAft>
                          <a:spcPts val="400"/>
                        </a:spcAft>
                      </a:pPr>
                      <a:r>
                        <a:rPr lang="en-US" sz="1800" b="0" dirty="0">
                          <a:effectLst/>
                        </a:rPr>
                        <a:t>12 seconds</a:t>
                      </a:r>
                      <a:endParaRPr lang="en-US"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2305855721"/>
              </p:ext>
            </p:extLst>
          </p:nvPr>
        </p:nvGraphicFramePr>
        <p:xfrm>
          <a:off x="3475037" y="3766347"/>
          <a:ext cx="7924800" cy="1447800"/>
        </p:xfrm>
        <a:graphic>
          <a:graphicData uri="http://schemas.openxmlformats.org/drawingml/2006/table">
            <a:tbl>
              <a:tblPr firstRow="1" firstCol="1" bandRow="1">
                <a:tableStyleId>{5C22544A-7EE6-4342-B048-85BDC9FD1C3A}</a:tableStyleId>
              </a:tblPr>
              <a:tblGrid>
                <a:gridCol w="2209800"/>
                <a:gridCol w="2737197"/>
                <a:gridCol w="2977803"/>
              </a:tblGrid>
              <a:tr h="430090">
                <a:tc>
                  <a:txBody>
                    <a:bodyPr/>
                    <a:lstStyle/>
                    <a:p>
                      <a:pPr marL="0" marR="0">
                        <a:spcBef>
                          <a:spcPts val="400"/>
                        </a:spcBef>
                        <a:spcAft>
                          <a:spcPts val="400"/>
                        </a:spcAft>
                      </a:pPr>
                      <a:r>
                        <a:rPr lang="en-US" sz="1800" b="0" dirty="0">
                          <a:effectLst/>
                        </a:rPr>
                        <a:t>File size and type</a:t>
                      </a:r>
                      <a:endParaRPr lang="en-US"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400"/>
                        </a:spcBef>
                        <a:spcAft>
                          <a:spcPts val="400"/>
                        </a:spcAft>
                      </a:pPr>
                      <a:r>
                        <a:rPr lang="en-US" sz="1800" b="0" dirty="0">
                          <a:effectLst/>
                        </a:rPr>
                        <a:t>SharePoint 2010</a:t>
                      </a:r>
                      <a:endParaRPr lang="en-US"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400"/>
                        </a:spcBef>
                        <a:spcAft>
                          <a:spcPts val="400"/>
                        </a:spcAft>
                      </a:pPr>
                      <a:r>
                        <a:rPr lang="en-US" sz="1800" b="0" dirty="0">
                          <a:effectLst/>
                        </a:rPr>
                        <a:t>SharePoint 2013</a:t>
                      </a:r>
                      <a:endParaRPr lang="en-US"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501773">
                <a:tc>
                  <a:txBody>
                    <a:bodyPr/>
                    <a:lstStyle/>
                    <a:p>
                      <a:pPr marL="0" marR="0">
                        <a:spcBef>
                          <a:spcPts val="400"/>
                        </a:spcBef>
                        <a:spcAft>
                          <a:spcPts val="400"/>
                        </a:spcAft>
                      </a:pPr>
                      <a:r>
                        <a:rPr lang="en-US" sz="1800" b="0" dirty="0">
                          <a:effectLst/>
                        </a:rPr>
                        <a:t>1 mg pdf</a:t>
                      </a:r>
                      <a:endParaRPr lang="en-US"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400"/>
                        </a:spcBef>
                        <a:spcAft>
                          <a:spcPts val="400"/>
                        </a:spcAft>
                      </a:pPr>
                      <a:r>
                        <a:rPr lang="en-US" sz="1800" b="0" dirty="0" smtClean="0">
                          <a:effectLst/>
                        </a:rPr>
                        <a:t>8-9 seconds</a:t>
                      </a:r>
                      <a:endParaRPr lang="en-US"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400"/>
                        </a:spcBef>
                        <a:spcAft>
                          <a:spcPts val="400"/>
                        </a:spcAft>
                      </a:pPr>
                      <a:r>
                        <a:rPr lang="en-US" sz="1800" b="0" dirty="0" smtClean="0">
                          <a:effectLst/>
                        </a:rPr>
                        <a:t>7-8 seconds</a:t>
                      </a:r>
                      <a:endParaRPr lang="en-US"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515937">
                <a:tc>
                  <a:txBody>
                    <a:bodyPr/>
                    <a:lstStyle/>
                    <a:p>
                      <a:pPr marL="0" marR="0">
                        <a:spcBef>
                          <a:spcPts val="400"/>
                        </a:spcBef>
                        <a:spcAft>
                          <a:spcPts val="400"/>
                        </a:spcAft>
                      </a:pPr>
                      <a:r>
                        <a:rPr lang="en-US" sz="1800" b="0" dirty="0">
                          <a:effectLst/>
                        </a:rPr>
                        <a:t>10 mg.zip</a:t>
                      </a:r>
                      <a:endParaRPr lang="en-US"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400"/>
                        </a:spcBef>
                        <a:spcAft>
                          <a:spcPts val="400"/>
                        </a:spcAft>
                      </a:pPr>
                      <a:r>
                        <a:rPr lang="en-US" sz="1800" b="0" dirty="0" smtClean="0">
                          <a:effectLst/>
                        </a:rPr>
                        <a:t>53-140</a:t>
                      </a:r>
                      <a:r>
                        <a:rPr lang="en-US" sz="1800" b="0" baseline="0" dirty="0" smtClean="0">
                          <a:effectLst/>
                        </a:rPr>
                        <a:t> seconds</a:t>
                      </a:r>
                      <a:endParaRPr lang="en-US"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400"/>
                        </a:spcBef>
                        <a:spcAft>
                          <a:spcPts val="400"/>
                        </a:spcAft>
                      </a:pPr>
                      <a:r>
                        <a:rPr lang="en-US" sz="1800" b="0" dirty="0" smtClean="0">
                          <a:effectLst/>
                        </a:rPr>
                        <a:t>49-63 </a:t>
                      </a:r>
                      <a:r>
                        <a:rPr lang="en-US" sz="1800" b="0" dirty="0">
                          <a:effectLst/>
                        </a:rPr>
                        <a:t>seconds</a:t>
                      </a:r>
                      <a:endParaRPr lang="en-US"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bl>
          </a:graphicData>
        </a:graphic>
      </p:graphicFrame>
      <p:sp>
        <p:nvSpPr>
          <p:cNvPr id="10" name="Text Placeholder 2"/>
          <p:cNvSpPr txBox="1">
            <a:spLocks/>
          </p:cNvSpPr>
          <p:nvPr/>
        </p:nvSpPr>
        <p:spPr>
          <a:xfrm>
            <a:off x="274958" y="5478462"/>
            <a:ext cx="11658598" cy="1443472"/>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3300" kern="1200" spc="0" baseline="0">
                <a:gradFill>
                  <a:gsLst>
                    <a:gs pos="1250">
                      <a:srgbClr val="000000"/>
                    </a:gs>
                    <a:gs pos="100000">
                      <a:srgbClr val="000000"/>
                    </a:gs>
                  </a:gsLst>
                  <a:lin ang="5400000" scaled="0"/>
                </a:gradFill>
                <a:latin typeface="Segoe UI" pitchFamily="34" charset="0"/>
                <a:ea typeface="+mn-ea"/>
                <a:cs typeface="Segoe UI" pitchFamily="34" charset="0"/>
              </a:defRPr>
            </a:lvl1pPr>
            <a:lvl2pPr marL="34655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rgbClr val="000000"/>
                    </a:gs>
                    <a:gs pos="100000">
                      <a:srgbClr val="000000"/>
                    </a:gs>
                  </a:gsLst>
                  <a:lin ang="5400000" scaled="0"/>
                </a:gradFill>
                <a:latin typeface="Segoe UI" pitchFamily="34" charset="0"/>
                <a:ea typeface="+mn-ea"/>
                <a:cs typeface="Segoe UI" pitchFamily="34" charset="0"/>
              </a:defRPr>
            </a:lvl2pPr>
            <a:lvl3pPr marL="58460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rgbClr val="000000"/>
                    </a:gs>
                    <a:gs pos="100000">
                      <a:srgbClr val="000000"/>
                    </a:gs>
                  </a:gsLst>
                  <a:lin ang="5400000" scaled="0"/>
                </a:gradFill>
                <a:latin typeface="Segoe UI" pitchFamily="34" charset="0"/>
                <a:ea typeface="+mn-ea"/>
                <a:cs typeface="Segoe UI" pitchFamily="34" charset="0"/>
              </a:defRPr>
            </a:lvl3pPr>
            <a:lvl4pPr marL="81456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rgbClr val="000000"/>
                    </a:gs>
                    <a:gs pos="100000">
                      <a:srgbClr val="000000"/>
                    </a:gs>
                  </a:gsLst>
                  <a:lin ang="5400000" scaled="0"/>
                </a:gradFill>
                <a:latin typeface="Segoe UI" pitchFamily="34" charset="0"/>
                <a:ea typeface="+mn-ea"/>
                <a:cs typeface="Segoe UI" pitchFamily="34" charset="0"/>
              </a:defRPr>
            </a:lvl4pPr>
            <a:lvl5pPr marL="105099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rgbClr val="000000"/>
                    </a:gs>
                    <a:gs pos="100000">
                      <a:srgbClr val="000000"/>
                    </a:gs>
                  </a:gsLst>
                  <a:lin ang="5400000" scaled="0"/>
                </a:gradFill>
                <a:latin typeface="Segoe UI" pitchFamily="34" charset="0"/>
                <a:ea typeface="+mn-ea"/>
                <a:cs typeface="Segoe UI"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buFont typeface="Arial" pitchFamily="34" charset="0"/>
              <a:buChar char="•"/>
            </a:pPr>
            <a:r>
              <a:rPr lang="en-US" sz="2000" dirty="0" smtClean="0"/>
              <a:t>Network environment characteristics can affect results more than latency.</a:t>
            </a:r>
          </a:p>
          <a:p>
            <a:pPr marL="457200" indent="-457200">
              <a:buFont typeface="Arial" pitchFamily="34" charset="0"/>
              <a:buChar char="•"/>
            </a:pPr>
            <a:r>
              <a:rPr lang="en-US" sz="2000" dirty="0" smtClean="0"/>
              <a:t>File upload in SharePoint 2013 might be slower due to the new shredded storage feature.</a:t>
            </a:r>
          </a:p>
          <a:p>
            <a:pPr marL="457200" indent="-457200">
              <a:buFont typeface="Arial" pitchFamily="34" charset="0"/>
              <a:buChar char="•"/>
            </a:pPr>
            <a:r>
              <a:rPr lang="en-US" sz="2000" dirty="0" smtClean="0"/>
              <a:t>Simple unit testing can provide meaningful results. </a:t>
            </a:r>
          </a:p>
          <a:p>
            <a:pPr marL="457200" indent="-457200">
              <a:buFont typeface="Arial" pitchFamily="34" charset="0"/>
              <a:buChar char="•"/>
            </a:pPr>
            <a:r>
              <a:rPr lang="en-US" sz="1800" dirty="0" smtClean="0"/>
              <a:t>Use different files with different content to avoid optimization of WAN accelerator devices on 2</a:t>
            </a:r>
            <a:r>
              <a:rPr lang="en-US" sz="1800" baseline="30000" dirty="0" smtClean="0"/>
              <a:t>nd</a:t>
            </a:r>
            <a:r>
              <a:rPr lang="en-US" sz="1800" dirty="0" smtClean="0"/>
              <a:t> upload.</a:t>
            </a:r>
            <a:endParaRPr lang="en-US" sz="1800" dirty="0"/>
          </a:p>
        </p:txBody>
      </p:sp>
      <p:pic>
        <p:nvPicPr>
          <p:cNvPr id="11" name="Picture 10"/>
          <p:cNvPicPr>
            <a:picLocks noChangeAspect="1"/>
          </p:cNvPicPr>
          <p:nvPr/>
        </p:nvPicPr>
        <p:blipFill>
          <a:blip r:embed="rId2"/>
          <a:stretch>
            <a:fillRect/>
          </a:stretch>
        </p:blipFill>
        <p:spPr>
          <a:xfrm>
            <a:off x="12157586" y="6695347"/>
            <a:ext cx="241181" cy="304800"/>
          </a:xfrm>
          <a:prstGeom prst="rect">
            <a:avLst/>
          </a:prstGeom>
        </p:spPr>
      </p:pic>
    </p:spTree>
    <p:extLst>
      <p:ext uri="{BB962C8B-B14F-4D97-AF65-F5344CB8AC3E}">
        <p14:creationId xmlns:p14="http://schemas.microsoft.com/office/powerpoint/2010/main" val="12305888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Central Site Solutions</a:t>
            </a:r>
            <a:endParaRPr lang="en-US" dirty="0"/>
          </a:p>
        </p:txBody>
      </p:sp>
    </p:spTree>
    <p:extLst>
      <p:ext uri="{BB962C8B-B14F-4D97-AF65-F5344CB8AC3E}">
        <p14:creationId xmlns:p14="http://schemas.microsoft.com/office/powerpoint/2010/main" val="4209853870"/>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Optimizing a central site</a:t>
            </a:r>
            <a:endParaRPr lang="en-US" dirty="0"/>
          </a:p>
        </p:txBody>
      </p:sp>
      <p:sp>
        <p:nvSpPr>
          <p:cNvPr id="3" name="Text Placeholder 2"/>
          <p:cNvSpPr>
            <a:spLocks noGrp="1"/>
          </p:cNvSpPr>
          <p:nvPr>
            <p:ph type="body" sz="quarter" idx="10"/>
          </p:nvPr>
        </p:nvSpPr>
        <p:spPr>
          <a:xfrm>
            <a:off x="274639" y="1363662"/>
            <a:ext cx="7467597" cy="2277547"/>
          </a:xfrm>
        </p:spPr>
        <p:txBody>
          <a:bodyPr/>
          <a:lstStyle/>
          <a:p>
            <a:r>
              <a:rPr lang="en-US" sz="4000" dirty="0" smtClean="0"/>
              <a:t>Description</a:t>
            </a:r>
            <a:endParaRPr lang="en-US" sz="4000" dirty="0"/>
          </a:p>
          <a:p>
            <a:pPr lvl="1"/>
            <a:r>
              <a:rPr lang="en-US" sz="2800" dirty="0"/>
              <a:t>Central farm with users around the world</a:t>
            </a:r>
          </a:p>
          <a:p>
            <a:pPr lvl="1"/>
            <a:r>
              <a:rPr lang="en-US" sz="2800" dirty="0"/>
              <a:t>First and best </a:t>
            </a:r>
            <a:r>
              <a:rPr lang="en-US" sz="2800" dirty="0" smtClean="0"/>
              <a:t>option</a:t>
            </a:r>
            <a:endParaRPr lang="en-US" sz="2800" dirty="0"/>
          </a:p>
          <a:p>
            <a:pPr lvl="2"/>
            <a:endParaRPr lang="en-US" sz="1200"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2554" y="2659062"/>
            <a:ext cx="6702083" cy="4033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p:cNvPicPr>
            <a:picLocks noChangeAspect="1"/>
          </p:cNvPicPr>
          <p:nvPr/>
        </p:nvPicPr>
        <p:blipFill>
          <a:blip r:embed="rId3"/>
          <a:stretch>
            <a:fillRect/>
          </a:stretch>
        </p:blipFill>
        <p:spPr>
          <a:xfrm>
            <a:off x="12157586" y="6695347"/>
            <a:ext cx="241181" cy="304800"/>
          </a:xfrm>
          <a:prstGeom prst="rect">
            <a:avLst/>
          </a:prstGeom>
        </p:spPr>
      </p:pic>
    </p:spTree>
    <p:extLst>
      <p:ext uri="{BB962C8B-B14F-4D97-AF65-F5344CB8AC3E}">
        <p14:creationId xmlns:p14="http://schemas.microsoft.com/office/powerpoint/2010/main" val="3235919230"/>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Optimizing a central site</a:t>
            </a:r>
            <a:endParaRPr lang="en-US" dirty="0"/>
          </a:p>
        </p:txBody>
      </p:sp>
      <p:sp>
        <p:nvSpPr>
          <p:cNvPr id="3" name="Text Placeholder 2"/>
          <p:cNvSpPr>
            <a:spLocks noGrp="1"/>
          </p:cNvSpPr>
          <p:nvPr>
            <p:ph type="body" sz="quarter" idx="10"/>
          </p:nvPr>
        </p:nvSpPr>
        <p:spPr>
          <a:xfrm>
            <a:off x="427037" y="1287462"/>
            <a:ext cx="11734801" cy="5579245"/>
          </a:xfrm>
        </p:spPr>
        <p:txBody>
          <a:bodyPr/>
          <a:lstStyle/>
          <a:p>
            <a:r>
              <a:rPr lang="en-US" sz="3600" dirty="0"/>
              <a:t>Evaluate the bandwidth and latency combinations </a:t>
            </a:r>
            <a:endParaRPr lang="en-US" sz="3600" dirty="0" smtClean="0"/>
          </a:p>
          <a:p>
            <a:pPr lvl="1"/>
            <a:r>
              <a:rPr lang="en-US" dirty="0" smtClean="0"/>
              <a:t>Page </a:t>
            </a:r>
            <a:r>
              <a:rPr lang="en-US" dirty="0"/>
              <a:t>load times</a:t>
            </a:r>
          </a:p>
          <a:p>
            <a:pPr lvl="1"/>
            <a:r>
              <a:rPr lang="en-US" dirty="0"/>
              <a:t>File download and upload times</a:t>
            </a:r>
          </a:p>
          <a:p>
            <a:pPr lvl="1"/>
            <a:r>
              <a:rPr lang="en-US" dirty="0"/>
              <a:t>Other scenarios important to your </a:t>
            </a:r>
            <a:r>
              <a:rPr lang="en-US" dirty="0" smtClean="0"/>
              <a:t>organization </a:t>
            </a:r>
            <a:endParaRPr lang="en-US" dirty="0"/>
          </a:p>
          <a:p>
            <a:r>
              <a:rPr lang="en-US" sz="3600" dirty="0"/>
              <a:t>Optimize Web pages for faster performance</a:t>
            </a:r>
          </a:p>
          <a:p>
            <a:r>
              <a:rPr lang="en-US" sz="3600" dirty="0"/>
              <a:t>Windows Server features that can </a:t>
            </a:r>
            <a:r>
              <a:rPr lang="en-US" sz="3600" dirty="0" smtClean="0"/>
              <a:t>help</a:t>
            </a:r>
            <a:endParaRPr lang="en-US" sz="3600" dirty="0"/>
          </a:p>
          <a:p>
            <a:pPr lvl="1"/>
            <a:r>
              <a:rPr lang="en-US" dirty="0" err="1"/>
              <a:t>BranchCache</a:t>
            </a:r>
            <a:endParaRPr lang="en-US" dirty="0"/>
          </a:p>
          <a:p>
            <a:pPr lvl="1"/>
            <a:r>
              <a:rPr lang="en-US" dirty="0"/>
              <a:t>Quality of Service (</a:t>
            </a:r>
            <a:r>
              <a:rPr lang="en-US" dirty="0" err="1"/>
              <a:t>QoS</a:t>
            </a:r>
            <a:r>
              <a:rPr lang="en-US" dirty="0"/>
              <a:t>)</a:t>
            </a:r>
          </a:p>
          <a:p>
            <a:pPr lvl="2"/>
            <a:r>
              <a:rPr lang="en-US" dirty="0"/>
              <a:t>For bandwidth constraints</a:t>
            </a:r>
          </a:p>
          <a:p>
            <a:pPr lvl="2"/>
            <a:r>
              <a:rPr lang="en-US" dirty="0"/>
              <a:t>Ex: large downloads, backing up over the WAN</a:t>
            </a:r>
          </a:p>
          <a:p>
            <a:r>
              <a:rPr lang="en-US" sz="3600" dirty="0"/>
              <a:t>Often easier to optimize the network versus </a:t>
            </a:r>
            <a:r>
              <a:rPr lang="en-US" sz="3600" dirty="0" smtClean="0"/>
              <a:t>deploying geographically separated SharePoint environments</a:t>
            </a:r>
            <a:endParaRPr lang="en-US" sz="3600" dirty="0"/>
          </a:p>
        </p:txBody>
      </p:sp>
      <p:pic>
        <p:nvPicPr>
          <p:cNvPr id="4" name="Picture 3"/>
          <p:cNvPicPr>
            <a:picLocks noChangeAspect="1"/>
          </p:cNvPicPr>
          <p:nvPr/>
        </p:nvPicPr>
        <p:blipFill>
          <a:blip r:embed="rId3"/>
          <a:stretch>
            <a:fillRect/>
          </a:stretch>
        </p:blipFill>
        <p:spPr>
          <a:xfrm>
            <a:off x="12178451" y="6674242"/>
            <a:ext cx="228488" cy="304800"/>
          </a:xfrm>
          <a:prstGeom prst="rect">
            <a:avLst/>
          </a:prstGeom>
        </p:spPr>
      </p:pic>
    </p:spTree>
    <p:extLst>
      <p:ext uri="{BB962C8B-B14F-4D97-AF65-F5344CB8AC3E}">
        <p14:creationId xmlns:p14="http://schemas.microsoft.com/office/powerpoint/2010/main" val="2849181896"/>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WAN accelerators — considerations </a:t>
            </a:r>
            <a:endParaRPr lang="en-US" dirty="0"/>
          </a:p>
        </p:txBody>
      </p:sp>
      <p:sp>
        <p:nvSpPr>
          <p:cNvPr id="3" name="Text Placeholder 2"/>
          <p:cNvSpPr>
            <a:spLocks noGrp="1"/>
          </p:cNvSpPr>
          <p:nvPr>
            <p:ph type="body" sz="quarter" idx="10"/>
          </p:nvPr>
        </p:nvSpPr>
        <p:spPr>
          <a:xfrm>
            <a:off x="274638" y="1212850"/>
            <a:ext cx="11887200" cy="3527119"/>
          </a:xfrm>
        </p:spPr>
        <p:txBody>
          <a:bodyPr/>
          <a:lstStyle/>
          <a:p>
            <a:r>
              <a:rPr lang="en-US" sz="3600" dirty="0"/>
              <a:t>Optimize TCP traffic</a:t>
            </a:r>
          </a:p>
          <a:p>
            <a:r>
              <a:rPr lang="en-US" sz="3600" dirty="0"/>
              <a:t>Compression capability may add a performance </a:t>
            </a:r>
            <a:r>
              <a:rPr lang="en-US" sz="3600" dirty="0" smtClean="0"/>
              <a:t>hit</a:t>
            </a:r>
          </a:p>
          <a:p>
            <a:r>
              <a:rPr lang="en-US" sz="2400" dirty="0" smtClean="0">
                <a:solidFill>
                  <a:schemeClr val="tx1"/>
                </a:solidFill>
              </a:rPr>
              <a:t>SharePoint image compression + IIS compression + appliance compression</a:t>
            </a:r>
            <a:endParaRPr lang="en-US" sz="2400" dirty="0">
              <a:solidFill>
                <a:schemeClr val="tx1"/>
              </a:solidFill>
            </a:endParaRPr>
          </a:p>
          <a:p>
            <a:r>
              <a:rPr lang="en-US" sz="3600" dirty="0"/>
              <a:t>Caching may need to be </a:t>
            </a:r>
            <a:r>
              <a:rPr lang="en-US" sz="3600" dirty="0" smtClean="0"/>
              <a:t>tested</a:t>
            </a:r>
          </a:p>
          <a:p>
            <a:r>
              <a:rPr lang="en-US" sz="3600" dirty="0" smtClean="0"/>
              <a:t>HTTPS </a:t>
            </a:r>
            <a:r>
              <a:rPr lang="en-US" sz="3600" dirty="0" err="1" smtClean="0"/>
              <a:t>vs</a:t>
            </a:r>
            <a:r>
              <a:rPr lang="en-US" sz="3600" dirty="0" smtClean="0"/>
              <a:t> HTTP traffic</a:t>
            </a:r>
            <a:endParaRPr lang="en-US" sz="3600" dirty="0"/>
          </a:p>
          <a:p>
            <a:r>
              <a:rPr lang="en-US" sz="3600" dirty="0"/>
              <a:t>Bottom line – test for your scenario</a:t>
            </a:r>
          </a:p>
        </p:txBody>
      </p:sp>
      <p:pic>
        <p:nvPicPr>
          <p:cNvPr id="4" name="Picture 3"/>
          <p:cNvPicPr>
            <a:picLocks noChangeAspect="1"/>
          </p:cNvPicPr>
          <p:nvPr/>
        </p:nvPicPr>
        <p:blipFill>
          <a:blip r:embed="rId2"/>
          <a:stretch>
            <a:fillRect/>
          </a:stretch>
        </p:blipFill>
        <p:spPr>
          <a:xfrm>
            <a:off x="12178451" y="6674242"/>
            <a:ext cx="228488" cy="304800"/>
          </a:xfrm>
          <a:prstGeom prst="rect">
            <a:avLst/>
          </a:prstGeom>
        </p:spPr>
      </p:pic>
    </p:spTree>
    <p:extLst>
      <p:ext uri="{BB962C8B-B14F-4D97-AF65-F5344CB8AC3E}">
        <p14:creationId xmlns:p14="http://schemas.microsoft.com/office/powerpoint/2010/main" val="2973748153"/>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Client tools</a:t>
            </a:r>
            <a:endParaRPr lang="en-US" dirty="0"/>
          </a:p>
        </p:txBody>
      </p:sp>
      <p:pic>
        <p:nvPicPr>
          <p:cNvPr id="5"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27746"/>
          <a:stretch/>
        </p:blipFill>
        <p:spPr bwMode="auto">
          <a:xfrm>
            <a:off x="579437" y="1439862"/>
            <a:ext cx="7391400" cy="5181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a:spLocks/>
          </p:cNvSpPr>
          <p:nvPr/>
        </p:nvSpPr>
        <p:spPr bwMode="auto">
          <a:xfrm>
            <a:off x="8428036" y="1594806"/>
            <a:ext cx="3657600" cy="2435855"/>
          </a:xfrm>
          <a:prstGeom prst="rect">
            <a:avLst/>
          </a:prstGeom>
          <a:solidFill>
            <a:srgbClr val="F2652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2000" b="1" dirty="0" smtClean="0">
                <a:gradFill>
                  <a:gsLst>
                    <a:gs pos="0">
                      <a:srgbClr val="FFFFFF"/>
                    </a:gs>
                    <a:gs pos="100000">
                      <a:srgbClr val="FFFFFF"/>
                    </a:gs>
                  </a:gsLst>
                  <a:lin ang="5400000" scaled="0"/>
                </a:gradFill>
                <a:ea typeface="Segoe UI" pitchFamily="34" charset="0"/>
                <a:cs typeface="Segoe UI" pitchFamily="34" charset="0"/>
              </a:rPr>
              <a:t>SkyDrive Pro </a:t>
            </a:r>
            <a:r>
              <a:rPr lang="en-US" sz="2000" dirty="0" smtClean="0">
                <a:gradFill>
                  <a:gsLst>
                    <a:gs pos="0">
                      <a:srgbClr val="FFFFFF"/>
                    </a:gs>
                    <a:gs pos="100000">
                      <a:srgbClr val="FFFFFF"/>
                    </a:gs>
                  </a:gsLst>
                  <a:lin ang="5400000" scaled="0"/>
                </a:gradFill>
                <a:ea typeface="Segoe UI" pitchFamily="34" charset="0"/>
                <a:cs typeface="Segoe UI" pitchFamily="34" charset="0"/>
              </a:rPr>
              <a:t>— document libraries are synced with </a:t>
            </a:r>
            <a:r>
              <a:rPr lang="en-US" sz="2000" i="1" u="sng" dirty="0" smtClean="0">
                <a:gradFill>
                  <a:gsLst>
                    <a:gs pos="0">
                      <a:srgbClr val="FFFFFF"/>
                    </a:gs>
                    <a:gs pos="100000">
                      <a:srgbClr val="FFFFFF"/>
                    </a:gs>
                  </a:gsLst>
                  <a:lin ang="5400000" scaled="0"/>
                </a:gradFill>
                <a:ea typeface="Segoe UI" pitchFamily="34" charset="0"/>
                <a:cs typeface="Segoe UI" pitchFamily="34" charset="0"/>
              </a:rPr>
              <a:t>SharePoint libraries</a:t>
            </a:r>
            <a:r>
              <a:rPr lang="en-US" sz="2000" dirty="0" smtClean="0">
                <a:gradFill>
                  <a:gsLst>
                    <a:gs pos="0">
                      <a:srgbClr val="FFFFFF"/>
                    </a:gs>
                    <a:gs pos="100000">
                      <a:srgbClr val="FFFFFF"/>
                    </a:gs>
                  </a:gsLst>
                  <a:lin ang="5400000" scaled="0"/>
                </a:gradFill>
                <a:ea typeface="Segoe UI" pitchFamily="34" charset="0"/>
                <a:cs typeface="Segoe UI" pitchFamily="34" charset="0"/>
              </a:rPr>
              <a:t>.</a:t>
            </a:r>
          </a:p>
          <a:p>
            <a:pPr defTabSz="932472" fontAlgn="base">
              <a:lnSpc>
                <a:spcPct val="90000"/>
              </a:lnSpc>
              <a:spcBef>
                <a:spcPct val="0"/>
              </a:spcBef>
              <a:spcAft>
                <a:spcPts val="1200"/>
              </a:spcAft>
            </a:pPr>
            <a:r>
              <a:rPr lang="en-US" sz="2000" b="1" dirty="0" smtClean="0">
                <a:gradFill>
                  <a:gsLst>
                    <a:gs pos="0">
                      <a:srgbClr val="FFFFFF"/>
                    </a:gs>
                    <a:gs pos="100000">
                      <a:srgbClr val="FFFFFF"/>
                    </a:gs>
                  </a:gsLst>
                  <a:lin ang="5400000" scaled="0"/>
                </a:gradFill>
                <a:ea typeface="Segoe UI" pitchFamily="34" charset="0"/>
                <a:cs typeface="Segoe UI" pitchFamily="34" charset="0"/>
              </a:rPr>
              <a:t>SkyDrive</a:t>
            </a:r>
            <a:r>
              <a:rPr lang="en-US" sz="2000" dirty="0" smtClean="0">
                <a:gradFill>
                  <a:gsLst>
                    <a:gs pos="0">
                      <a:srgbClr val="FFFFFF"/>
                    </a:gs>
                    <a:gs pos="100000">
                      <a:srgbClr val="FFFFFF"/>
                    </a:gs>
                  </a:gsLst>
                  <a:lin ang="5400000" scaled="0"/>
                </a:gradFill>
                <a:ea typeface="Segoe UI" pitchFamily="34" charset="0"/>
                <a:cs typeface="Segoe UI" pitchFamily="34" charset="0"/>
              </a:rPr>
              <a:t> — Microsoft cloud storage.</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sz="quarter" idx="10"/>
          </p:nvPr>
        </p:nvSpPr>
        <p:spPr>
          <a:xfrm>
            <a:off x="274638" y="1221157"/>
            <a:ext cx="11887199" cy="641714"/>
          </a:xfrm>
        </p:spPr>
        <p:txBody>
          <a:bodyPr/>
          <a:lstStyle/>
          <a:p>
            <a:r>
              <a:rPr lang="en-US" dirty="0" smtClean="0"/>
              <a:t>           </a:t>
            </a:r>
            <a:endParaRPr lang="en-US" dirty="0"/>
          </a:p>
        </p:txBody>
      </p:sp>
      <p:pic>
        <p:nvPicPr>
          <p:cNvPr id="4" name="Picture 3"/>
          <p:cNvPicPr>
            <a:picLocks noChangeAspect="1"/>
          </p:cNvPicPr>
          <p:nvPr/>
        </p:nvPicPr>
        <p:blipFill>
          <a:blip r:embed="rId3"/>
          <a:stretch>
            <a:fillRect/>
          </a:stretch>
        </p:blipFill>
        <p:spPr>
          <a:xfrm>
            <a:off x="12211907" y="6689725"/>
            <a:ext cx="241181" cy="304800"/>
          </a:xfrm>
          <a:prstGeom prst="rect">
            <a:avLst/>
          </a:prstGeom>
        </p:spPr>
      </p:pic>
      <p:sp>
        <p:nvSpPr>
          <p:cNvPr id="7" name="Rectangle 6"/>
          <p:cNvSpPr>
            <a:spLocks/>
          </p:cNvSpPr>
          <p:nvPr/>
        </p:nvSpPr>
        <p:spPr bwMode="auto">
          <a:xfrm>
            <a:off x="8428037" y="4259261"/>
            <a:ext cx="3657600" cy="236229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 SharePoint Workspace 2010 </a:t>
            </a:r>
            <a:r>
              <a:rPr lang="en-US" sz="2000" dirty="0" smtClean="0">
                <a:gradFill>
                  <a:gsLst>
                    <a:gs pos="0">
                      <a:srgbClr val="FFFFFF"/>
                    </a:gs>
                    <a:gs pos="100000">
                      <a:srgbClr val="FFFFFF"/>
                    </a:gs>
                  </a:gsLst>
                  <a:lin ang="5400000" scaled="0"/>
                </a:gradFill>
                <a:ea typeface="Segoe UI" pitchFamily="34" charset="0"/>
                <a:cs typeface="Segoe UI" pitchFamily="34" charset="0"/>
              </a:rPr>
              <a:t>is </a:t>
            </a:r>
            <a:r>
              <a:rPr lang="en-US" sz="2000" dirty="0">
                <a:gradFill>
                  <a:gsLst>
                    <a:gs pos="0">
                      <a:srgbClr val="FFFFFF"/>
                    </a:gs>
                    <a:gs pos="100000">
                      <a:srgbClr val="FFFFFF"/>
                    </a:gs>
                  </a:gsLst>
                  <a:lin ang="5400000" scaled="0"/>
                </a:gradFill>
                <a:ea typeface="Segoe UI" pitchFamily="34" charset="0"/>
                <a:cs typeface="Segoe UI" pitchFamily="34" charset="0"/>
              </a:rPr>
              <a:t>still available and works with SharePoint </a:t>
            </a:r>
            <a:r>
              <a:rPr lang="en-US" sz="2000" dirty="0" smtClean="0">
                <a:gradFill>
                  <a:gsLst>
                    <a:gs pos="0">
                      <a:srgbClr val="FFFFFF"/>
                    </a:gs>
                    <a:gs pos="100000">
                      <a:srgbClr val="FFFFFF"/>
                    </a:gs>
                  </a:gsLst>
                  <a:lin ang="5400000" scaled="0"/>
                </a:gradFill>
                <a:ea typeface="Segoe UI" pitchFamily="34" charset="0"/>
                <a:cs typeface="Segoe UI" pitchFamily="34" charset="0"/>
              </a:rPr>
              <a:t>2013 (look for the hotfix for 2013)</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p:nvSpPr>
        <p:spPr bwMode="auto">
          <a:xfrm>
            <a:off x="3398837" y="1594807"/>
            <a:ext cx="1524000" cy="5026754"/>
          </a:xfrm>
          <a:prstGeom prst="rect">
            <a:avLst/>
          </a:prstGeom>
          <a:noFill/>
          <a:ln w="38100">
            <a:solidFill>
              <a:schemeClr val="bg2"/>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6446837" y="1594807"/>
            <a:ext cx="1524000" cy="5026754"/>
          </a:xfrm>
          <a:prstGeom prst="rect">
            <a:avLst/>
          </a:prstGeom>
          <a:noFill/>
          <a:ln w="38100">
            <a:solidFill>
              <a:schemeClr val="bg2"/>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1191185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Client tools . . . SkyDrive </a:t>
            </a:r>
            <a:r>
              <a:rPr lang="en-US" dirty="0"/>
              <a:t>P</a:t>
            </a:r>
            <a:r>
              <a:rPr lang="en-US" dirty="0" smtClean="0"/>
              <a:t>ro</a:t>
            </a:r>
            <a:endParaRPr lang="en-US" dirty="0"/>
          </a:p>
        </p:txBody>
      </p:sp>
      <p:sp>
        <p:nvSpPr>
          <p:cNvPr id="3" name="Text Placeholder 2"/>
          <p:cNvSpPr>
            <a:spLocks noGrp="1"/>
          </p:cNvSpPr>
          <p:nvPr>
            <p:ph type="body" sz="quarter" idx="10"/>
          </p:nvPr>
        </p:nvSpPr>
        <p:spPr>
          <a:xfrm>
            <a:off x="274638" y="1212849"/>
            <a:ext cx="11887199" cy="5654790"/>
          </a:xfrm>
        </p:spPr>
        <p:txBody>
          <a:bodyPr/>
          <a:lstStyle/>
          <a:p>
            <a:pPr marL="0" indent="0">
              <a:buNone/>
            </a:pPr>
            <a:endParaRPr lang="en-US" sz="2040" dirty="0" smtClean="0">
              <a:hlinkClick r:id="rId3"/>
            </a:endParaRPr>
          </a:p>
          <a:p>
            <a:pPr marL="0" indent="0">
              <a:buNone/>
            </a:pPr>
            <a:endParaRPr lang="en-US" sz="2040" dirty="0">
              <a:hlinkClick r:id="rId3"/>
            </a:endParaRPr>
          </a:p>
          <a:p>
            <a:pPr marL="0" indent="0">
              <a:buNone/>
            </a:pPr>
            <a:endParaRPr lang="en-US" sz="2040" dirty="0" smtClean="0">
              <a:hlinkClick r:id="rId3"/>
            </a:endParaRPr>
          </a:p>
          <a:p>
            <a:pPr marL="0" indent="0">
              <a:buNone/>
            </a:pPr>
            <a:endParaRPr lang="en-US" sz="2040" dirty="0">
              <a:hlinkClick r:id="rId3"/>
            </a:endParaRPr>
          </a:p>
          <a:p>
            <a:pPr marL="0" indent="0">
              <a:buNone/>
            </a:pPr>
            <a:endParaRPr lang="en-US" sz="2040" dirty="0" smtClean="0">
              <a:hlinkClick r:id="rId3"/>
            </a:endParaRPr>
          </a:p>
          <a:p>
            <a:pPr marL="0" indent="0">
              <a:buNone/>
            </a:pPr>
            <a:endParaRPr lang="en-US" sz="2040" dirty="0">
              <a:hlinkClick r:id="rId3"/>
            </a:endParaRPr>
          </a:p>
          <a:p>
            <a:pPr marL="0" indent="0">
              <a:buNone/>
            </a:pPr>
            <a:endParaRPr lang="en-US" sz="2040" dirty="0" smtClean="0">
              <a:hlinkClick r:id="rId3"/>
            </a:endParaRPr>
          </a:p>
          <a:p>
            <a:pPr marL="0" indent="0">
              <a:buNone/>
            </a:pPr>
            <a:endParaRPr lang="en-US" sz="2040" dirty="0">
              <a:hlinkClick r:id="rId3"/>
            </a:endParaRPr>
          </a:p>
          <a:p>
            <a:pPr marL="0" indent="0">
              <a:buNone/>
            </a:pPr>
            <a:endParaRPr lang="en-US" sz="2040" dirty="0" smtClean="0">
              <a:hlinkClick r:id="rId3"/>
            </a:endParaRPr>
          </a:p>
          <a:p>
            <a:pPr marL="0" indent="0">
              <a:buNone/>
            </a:pPr>
            <a:endParaRPr lang="en-US" sz="2040" dirty="0">
              <a:hlinkClick r:id="rId3"/>
            </a:endParaRPr>
          </a:p>
          <a:p>
            <a:pPr marL="0" indent="0">
              <a:buNone/>
            </a:pPr>
            <a:endParaRPr lang="en-US" sz="2040" dirty="0" smtClean="0">
              <a:hlinkClick r:id="rId3"/>
            </a:endParaRPr>
          </a:p>
          <a:p>
            <a:pPr marL="0" indent="0">
              <a:buNone/>
            </a:pPr>
            <a:endParaRPr lang="en-US" sz="2040" dirty="0">
              <a:hlinkClick r:id="rId3"/>
            </a:endParaRPr>
          </a:p>
          <a:p>
            <a:pPr marL="0" indent="0">
              <a:buNone/>
            </a:pPr>
            <a:endParaRPr lang="en-US" sz="2040" dirty="0" smtClean="0">
              <a:hlinkClick r:id="rId3"/>
            </a:endParaRPr>
          </a:p>
          <a:p>
            <a:pPr marL="0" indent="0">
              <a:buNone/>
            </a:pPr>
            <a:endParaRPr lang="en-US" sz="2040" dirty="0">
              <a:hlinkClick r:id="rId3"/>
            </a:endParaRPr>
          </a:p>
          <a:p>
            <a:pPr marL="0" indent="0">
              <a:buNone/>
            </a:pPr>
            <a:endParaRPr lang="en-US" sz="2040" dirty="0" smtClean="0">
              <a:solidFill>
                <a:schemeClr val="bg2">
                  <a:lumMod val="90000"/>
                  <a:lumOff val="10000"/>
                </a:schemeClr>
              </a:solidFill>
              <a:hlinkClick r:id=""/>
            </a:endParaRPr>
          </a:p>
          <a:p>
            <a:pPr marL="0" indent="0">
              <a:buNone/>
            </a:pPr>
            <a:r>
              <a:rPr lang="en-US" sz="2040" dirty="0" smtClean="0">
                <a:solidFill>
                  <a:schemeClr val="bg2">
                    <a:lumMod val="90000"/>
                    <a:lumOff val="10000"/>
                  </a:schemeClr>
                </a:solidFill>
                <a:hlinkClick r:id=""/>
              </a:rPr>
              <a:t>More </a:t>
            </a:r>
            <a:r>
              <a:rPr lang="en-US" sz="2040" dirty="0">
                <a:solidFill>
                  <a:schemeClr val="bg2">
                    <a:lumMod val="90000"/>
                    <a:lumOff val="10000"/>
                  </a:schemeClr>
                </a:solidFill>
                <a:hlinkClick r:id="rId3"/>
              </a:rPr>
              <a:t>information on Office.com</a:t>
            </a:r>
            <a:endParaRPr lang="en-US" sz="2040" dirty="0">
              <a:solidFill>
                <a:schemeClr val="bg2">
                  <a:lumMod val="90000"/>
                  <a:lumOff val="10000"/>
                </a:schemeClr>
              </a:solidFill>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27532" y="1860946"/>
            <a:ext cx="3973279" cy="8743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27533" y="3514985"/>
            <a:ext cx="8335759" cy="26492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 Placeholder 2"/>
          <p:cNvSpPr txBox="1">
            <a:spLocks/>
          </p:cNvSpPr>
          <p:nvPr/>
        </p:nvSpPr>
        <p:spPr>
          <a:xfrm>
            <a:off x="2130903" y="2400880"/>
            <a:ext cx="8466792" cy="518595"/>
          </a:xfrm>
          <a:prstGeom prst="rect">
            <a:avLst/>
          </a:prstGeom>
        </p:spPr>
        <p:txBody>
          <a:bodyPr vert="horz" wrap="square" lIns="0" tIns="0" rIns="0" bIns="0" rtlCol="0">
            <a:spAutoFit/>
          </a:bodyPr>
          <a:lstStyle>
            <a:lvl1pPr marL="460248" indent="-460248" algn="l" defTabSz="914116" rtl="0" eaLnBrk="1" latinLnBrk="0" hangingPunct="1">
              <a:lnSpc>
                <a:spcPct val="90000"/>
              </a:lnSpc>
              <a:spcBef>
                <a:spcPct val="20000"/>
              </a:spcBef>
              <a:buFont typeface="Arial" pitchFamily="34" charset="0"/>
              <a:buChar char="•"/>
              <a:defRPr sz="3200" kern="1200">
                <a:gradFill>
                  <a:gsLst>
                    <a:gs pos="0">
                      <a:schemeClr val="tx1"/>
                    </a:gs>
                    <a:gs pos="86000">
                      <a:schemeClr val="tx1"/>
                    </a:gs>
                  </a:gsLst>
                  <a:lin ang="5400000" scaled="0"/>
                </a:gradFill>
                <a:latin typeface="+mn-lt"/>
                <a:ea typeface="+mn-ea"/>
                <a:cs typeface="+mn-cs"/>
              </a:defRPr>
            </a:lvl1pPr>
            <a:lvl2pPr marL="855428" indent="-395180" algn="l" defTabSz="914116" rtl="0" eaLnBrk="1" latinLnBrk="0" hangingPunct="1">
              <a:lnSpc>
                <a:spcPct val="90000"/>
              </a:lnSpc>
              <a:spcBef>
                <a:spcPct val="20000"/>
              </a:spcBef>
              <a:buFont typeface="Segoe UI" pitchFamily="34" charset="0"/>
              <a:buChar char="−"/>
              <a:defRPr sz="2800" kern="1200">
                <a:gradFill>
                  <a:gsLst>
                    <a:gs pos="0">
                      <a:schemeClr val="tx1"/>
                    </a:gs>
                    <a:gs pos="86000">
                      <a:schemeClr val="tx1"/>
                    </a:gs>
                  </a:gsLst>
                  <a:lin ang="5400000" scaled="0"/>
                </a:gradFill>
                <a:latin typeface="+mn-lt"/>
                <a:ea typeface="+mn-ea"/>
                <a:cs typeface="+mn-cs"/>
              </a:defRPr>
            </a:lvl2pPr>
            <a:lvl3pPr marL="1258546" indent="-403117" algn="l" defTabSz="914116" rtl="0" eaLnBrk="1" latinLnBrk="0" hangingPunct="1">
              <a:lnSpc>
                <a:spcPct val="90000"/>
              </a:lnSpc>
              <a:spcBef>
                <a:spcPct val="20000"/>
              </a:spcBef>
              <a:buFont typeface="Segoe UI" pitchFamily="34" charset="0"/>
              <a:buChar char="−"/>
              <a:defRPr sz="2400" kern="1200">
                <a:gradFill>
                  <a:gsLst>
                    <a:gs pos="0">
                      <a:schemeClr val="tx1"/>
                    </a:gs>
                    <a:gs pos="86000">
                      <a:schemeClr val="tx1"/>
                    </a:gs>
                  </a:gsLst>
                  <a:lin ang="5400000" scaled="0"/>
                </a:gradFill>
                <a:latin typeface="+mn-lt"/>
                <a:ea typeface="+mn-ea"/>
                <a:cs typeface="+mn-cs"/>
              </a:defRPr>
            </a:lvl3pPr>
            <a:lvl4pPr marL="1604528" indent="-345981" algn="l" defTabSz="914116" rtl="0" eaLnBrk="1" latinLnBrk="0" hangingPunct="1">
              <a:lnSpc>
                <a:spcPct val="90000"/>
              </a:lnSpc>
              <a:spcBef>
                <a:spcPct val="20000"/>
              </a:spcBef>
              <a:buFont typeface="Segoe UI" pitchFamily="34" charset="0"/>
              <a:buChar char="−"/>
              <a:defRPr sz="2100" kern="1200">
                <a:gradFill>
                  <a:gsLst>
                    <a:gs pos="0">
                      <a:schemeClr val="tx1"/>
                    </a:gs>
                    <a:gs pos="86000">
                      <a:schemeClr val="tx1"/>
                    </a:gs>
                  </a:gsLst>
                  <a:lin ang="5400000" scaled="0"/>
                </a:gradFill>
                <a:latin typeface="+mn-lt"/>
                <a:ea typeface="+mn-ea"/>
                <a:cs typeface="+mn-cs"/>
              </a:defRPr>
            </a:lvl4pPr>
            <a:lvl5pPr marL="1940985" indent="-336460" algn="l" defTabSz="914116" rtl="0" eaLnBrk="1" latinLnBrk="0" hangingPunct="1">
              <a:lnSpc>
                <a:spcPct val="90000"/>
              </a:lnSpc>
              <a:spcBef>
                <a:spcPct val="20000"/>
              </a:spcBef>
              <a:buFont typeface="Segoe UI" pitchFamily="34" charset="0"/>
              <a:buChar char="−"/>
              <a:defRPr sz="2100" kern="1200">
                <a:gradFill>
                  <a:gsLst>
                    <a:gs pos="0">
                      <a:schemeClr val="tx1"/>
                    </a:gs>
                    <a:gs pos="86000">
                      <a:schemeClr val="tx1"/>
                    </a:gs>
                  </a:gsLst>
                  <a:lin ang="5400000" scaled="0"/>
                </a:gradFill>
                <a:latin typeface="+mn-lt"/>
                <a:ea typeface="+mn-ea"/>
                <a:cs typeface="+mn-cs"/>
              </a:defRPr>
            </a:lvl5pPr>
            <a:lvl6pPr marL="2513817" indent="-228530" algn="l" defTabSz="914116" rtl="0" eaLnBrk="1" latinLnBrk="0" hangingPunct="1">
              <a:spcBef>
                <a:spcPct val="20000"/>
              </a:spcBef>
              <a:buFont typeface="Arial" pitchFamily="34" charset="0"/>
              <a:buChar char="•"/>
              <a:defRPr sz="2100" kern="1200">
                <a:solidFill>
                  <a:schemeClr val="tx1"/>
                </a:solidFill>
                <a:latin typeface="+mn-lt"/>
                <a:ea typeface="+mn-ea"/>
                <a:cs typeface="+mn-cs"/>
              </a:defRPr>
            </a:lvl6pPr>
            <a:lvl7pPr marL="2970875" indent="-228530" algn="l" defTabSz="914116" rtl="0" eaLnBrk="1" latinLnBrk="0" hangingPunct="1">
              <a:spcBef>
                <a:spcPct val="20000"/>
              </a:spcBef>
              <a:buFont typeface="Arial" pitchFamily="34" charset="0"/>
              <a:buChar char="•"/>
              <a:defRPr sz="2100" kern="1200">
                <a:solidFill>
                  <a:schemeClr val="tx1"/>
                </a:solidFill>
                <a:latin typeface="+mn-lt"/>
                <a:ea typeface="+mn-ea"/>
                <a:cs typeface="+mn-cs"/>
              </a:defRPr>
            </a:lvl7pPr>
            <a:lvl8pPr marL="3427932" indent="-228530" algn="l" defTabSz="914116" rtl="0" eaLnBrk="1" latinLnBrk="0" hangingPunct="1">
              <a:spcBef>
                <a:spcPct val="20000"/>
              </a:spcBef>
              <a:buFont typeface="Arial" pitchFamily="34" charset="0"/>
              <a:buChar char="•"/>
              <a:defRPr sz="2100" kern="1200">
                <a:solidFill>
                  <a:schemeClr val="tx1"/>
                </a:solidFill>
                <a:latin typeface="+mn-lt"/>
                <a:ea typeface="+mn-ea"/>
                <a:cs typeface="+mn-cs"/>
              </a:defRPr>
            </a:lvl8pPr>
            <a:lvl9pPr marL="3884991" indent="-228530" algn="l" defTabSz="914116" rtl="0" eaLnBrk="1" latinLnBrk="0" hangingPunct="1">
              <a:spcBef>
                <a:spcPct val="20000"/>
              </a:spcBef>
              <a:buFont typeface="Arial" pitchFamily="34" charset="0"/>
              <a:buChar char="•"/>
              <a:defRPr sz="2100" kern="1200">
                <a:solidFill>
                  <a:schemeClr val="tx1"/>
                </a:solidFill>
                <a:latin typeface="+mn-lt"/>
                <a:ea typeface="+mn-ea"/>
                <a:cs typeface="+mn-cs"/>
              </a:defRPr>
            </a:lvl9pPr>
          </a:lstStyle>
          <a:p>
            <a:pPr marL="0" indent="0">
              <a:buFont typeface="Arial" pitchFamily="34" charset="0"/>
              <a:buNone/>
            </a:pPr>
            <a:r>
              <a:rPr lang="en-US" sz="1836" dirty="0">
                <a:gradFill>
                  <a:gsLst>
                    <a:gs pos="0">
                      <a:srgbClr val="FFFFFF"/>
                    </a:gs>
                    <a:gs pos="86000">
                      <a:srgbClr val="FFFFFF"/>
                    </a:gs>
                  </a:gsLst>
                  <a:lin ang="5400000" scaled="0"/>
                </a:gradFill>
              </a:rPr>
              <a:t>In Windows Explorer, your synced SkyDrive is listed in your Favorites in a folder named “SkyDrive Pro.”</a:t>
            </a:r>
          </a:p>
        </p:txBody>
      </p:sp>
      <p:sp>
        <p:nvSpPr>
          <p:cNvPr id="8" name="Text Placeholder 2"/>
          <p:cNvSpPr txBox="1">
            <a:spLocks/>
          </p:cNvSpPr>
          <p:nvPr/>
        </p:nvSpPr>
        <p:spPr>
          <a:xfrm>
            <a:off x="471573" y="1516062"/>
            <a:ext cx="8425607" cy="276999"/>
          </a:xfrm>
          <a:prstGeom prst="rect">
            <a:avLst/>
          </a:prstGeom>
        </p:spPr>
        <p:txBody>
          <a:bodyPr vert="horz" wrap="square" lIns="0" tIns="0" rIns="0" bIns="0" rtlCol="0">
            <a:spAutoFit/>
          </a:bodyPr>
          <a:lstStyle>
            <a:lvl1pPr marL="460248" indent="-460248" algn="l" defTabSz="914116" rtl="0" eaLnBrk="1" latinLnBrk="0" hangingPunct="1">
              <a:lnSpc>
                <a:spcPct val="90000"/>
              </a:lnSpc>
              <a:spcBef>
                <a:spcPct val="20000"/>
              </a:spcBef>
              <a:buFont typeface="Arial" pitchFamily="34" charset="0"/>
              <a:buChar char="•"/>
              <a:defRPr sz="3200" kern="1200">
                <a:gradFill>
                  <a:gsLst>
                    <a:gs pos="0">
                      <a:schemeClr val="tx1"/>
                    </a:gs>
                    <a:gs pos="86000">
                      <a:schemeClr val="tx1"/>
                    </a:gs>
                  </a:gsLst>
                  <a:lin ang="5400000" scaled="0"/>
                </a:gradFill>
                <a:latin typeface="+mn-lt"/>
                <a:ea typeface="+mn-ea"/>
                <a:cs typeface="+mn-cs"/>
              </a:defRPr>
            </a:lvl1pPr>
            <a:lvl2pPr marL="855428" indent="-395180" algn="l" defTabSz="914116" rtl="0" eaLnBrk="1" latinLnBrk="0" hangingPunct="1">
              <a:lnSpc>
                <a:spcPct val="90000"/>
              </a:lnSpc>
              <a:spcBef>
                <a:spcPct val="20000"/>
              </a:spcBef>
              <a:buFont typeface="Segoe UI" pitchFamily="34" charset="0"/>
              <a:buChar char="−"/>
              <a:defRPr sz="2800" kern="1200">
                <a:gradFill>
                  <a:gsLst>
                    <a:gs pos="0">
                      <a:schemeClr val="tx1"/>
                    </a:gs>
                    <a:gs pos="86000">
                      <a:schemeClr val="tx1"/>
                    </a:gs>
                  </a:gsLst>
                  <a:lin ang="5400000" scaled="0"/>
                </a:gradFill>
                <a:latin typeface="+mn-lt"/>
                <a:ea typeface="+mn-ea"/>
                <a:cs typeface="+mn-cs"/>
              </a:defRPr>
            </a:lvl2pPr>
            <a:lvl3pPr marL="1258546" indent="-403117" algn="l" defTabSz="914116" rtl="0" eaLnBrk="1" latinLnBrk="0" hangingPunct="1">
              <a:lnSpc>
                <a:spcPct val="90000"/>
              </a:lnSpc>
              <a:spcBef>
                <a:spcPct val="20000"/>
              </a:spcBef>
              <a:buFont typeface="Segoe UI" pitchFamily="34" charset="0"/>
              <a:buChar char="−"/>
              <a:defRPr sz="2400" kern="1200">
                <a:gradFill>
                  <a:gsLst>
                    <a:gs pos="0">
                      <a:schemeClr val="tx1"/>
                    </a:gs>
                    <a:gs pos="86000">
                      <a:schemeClr val="tx1"/>
                    </a:gs>
                  </a:gsLst>
                  <a:lin ang="5400000" scaled="0"/>
                </a:gradFill>
                <a:latin typeface="+mn-lt"/>
                <a:ea typeface="+mn-ea"/>
                <a:cs typeface="+mn-cs"/>
              </a:defRPr>
            </a:lvl3pPr>
            <a:lvl4pPr marL="1604528" indent="-345981" algn="l" defTabSz="914116" rtl="0" eaLnBrk="1" latinLnBrk="0" hangingPunct="1">
              <a:lnSpc>
                <a:spcPct val="90000"/>
              </a:lnSpc>
              <a:spcBef>
                <a:spcPct val="20000"/>
              </a:spcBef>
              <a:buFont typeface="Segoe UI" pitchFamily="34" charset="0"/>
              <a:buChar char="−"/>
              <a:defRPr sz="2100" kern="1200">
                <a:gradFill>
                  <a:gsLst>
                    <a:gs pos="0">
                      <a:schemeClr val="tx1"/>
                    </a:gs>
                    <a:gs pos="86000">
                      <a:schemeClr val="tx1"/>
                    </a:gs>
                  </a:gsLst>
                  <a:lin ang="5400000" scaled="0"/>
                </a:gradFill>
                <a:latin typeface="+mn-lt"/>
                <a:ea typeface="+mn-ea"/>
                <a:cs typeface="+mn-cs"/>
              </a:defRPr>
            </a:lvl4pPr>
            <a:lvl5pPr marL="1940985" indent="-336460" algn="l" defTabSz="914116" rtl="0" eaLnBrk="1" latinLnBrk="0" hangingPunct="1">
              <a:lnSpc>
                <a:spcPct val="90000"/>
              </a:lnSpc>
              <a:spcBef>
                <a:spcPct val="20000"/>
              </a:spcBef>
              <a:buFont typeface="Segoe UI" pitchFamily="34" charset="0"/>
              <a:buChar char="−"/>
              <a:defRPr sz="2100" kern="1200">
                <a:gradFill>
                  <a:gsLst>
                    <a:gs pos="0">
                      <a:schemeClr val="tx1"/>
                    </a:gs>
                    <a:gs pos="86000">
                      <a:schemeClr val="tx1"/>
                    </a:gs>
                  </a:gsLst>
                  <a:lin ang="5400000" scaled="0"/>
                </a:gradFill>
                <a:latin typeface="+mn-lt"/>
                <a:ea typeface="+mn-ea"/>
                <a:cs typeface="+mn-cs"/>
              </a:defRPr>
            </a:lvl5pPr>
            <a:lvl6pPr marL="2513817" indent="-228530" algn="l" defTabSz="914116" rtl="0" eaLnBrk="1" latinLnBrk="0" hangingPunct="1">
              <a:spcBef>
                <a:spcPct val="20000"/>
              </a:spcBef>
              <a:buFont typeface="Arial" pitchFamily="34" charset="0"/>
              <a:buChar char="•"/>
              <a:defRPr sz="2100" kern="1200">
                <a:solidFill>
                  <a:schemeClr val="tx1"/>
                </a:solidFill>
                <a:latin typeface="+mn-lt"/>
                <a:ea typeface="+mn-ea"/>
                <a:cs typeface="+mn-cs"/>
              </a:defRPr>
            </a:lvl6pPr>
            <a:lvl7pPr marL="2970875" indent="-228530" algn="l" defTabSz="914116" rtl="0" eaLnBrk="1" latinLnBrk="0" hangingPunct="1">
              <a:spcBef>
                <a:spcPct val="20000"/>
              </a:spcBef>
              <a:buFont typeface="Arial" pitchFamily="34" charset="0"/>
              <a:buChar char="•"/>
              <a:defRPr sz="2100" kern="1200">
                <a:solidFill>
                  <a:schemeClr val="tx1"/>
                </a:solidFill>
                <a:latin typeface="+mn-lt"/>
                <a:ea typeface="+mn-ea"/>
                <a:cs typeface="+mn-cs"/>
              </a:defRPr>
            </a:lvl7pPr>
            <a:lvl8pPr marL="3427932" indent="-228530" algn="l" defTabSz="914116" rtl="0" eaLnBrk="1" latinLnBrk="0" hangingPunct="1">
              <a:spcBef>
                <a:spcPct val="20000"/>
              </a:spcBef>
              <a:buFont typeface="Arial" pitchFamily="34" charset="0"/>
              <a:buChar char="•"/>
              <a:defRPr sz="2100" kern="1200">
                <a:solidFill>
                  <a:schemeClr val="tx1"/>
                </a:solidFill>
                <a:latin typeface="+mn-lt"/>
                <a:ea typeface="+mn-ea"/>
                <a:cs typeface="+mn-cs"/>
              </a:defRPr>
            </a:lvl8pPr>
            <a:lvl9pPr marL="3884991" indent="-228530" algn="l" defTabSz="914116" rtl="0" eaLnBrk="1" latinLnBrk="0" hangingPunct="1">
              <a:spcBef>
                <a:spcPct val="20000"/>
              </a:spcBef>
              <a:buFont typeface="Arial" pitchFamily="34" charset="0"/>
              <a:buChar char="•"/>
              <a:defRPr sz="2100" kern="1200">
                <a:solidFill>
                  <a:schemeClr val="tx1"/>
                </a:solidFill>
                <a:latin typeface="+mn-lt"/>
                <a:ea typeface="+mn-ea"/>
                <a:cs typeface="+mn-cs"/>
              </a:defRPr>
            </a:lvl9pPr>
          </a:lstStyle>
          <a:p>
            <a:pPr marL="0" indent="0">
              <a:buFont typeface="Arial" pitchFamily="34" charset="0"/>
              <a:buNone/>
            </a:pPr>
            <a:r>
              <a:rPr lang="en-US" sz="2000" dirty="0" smtClean="0">
                <a:solidFill>
                  <a:srgbClr val="012654">
                    <a:lumMod val="90000"/>
                    <a:lumOff val="10000"/>
                  </a:srgbClr>
                </a:solidFill>
              </a:rPr>
              <a:t>Click SYNC from the site</a:t>
            </a:r>
            <a:endParaRPr lang="en-US" sz="2000" dirty="0">
              <a:solidFill>
                <a:srgbClr val="012654">
                  <a:lumMod val="90000"/>
                  <a:lumOff val="10000"/>
                </a:srgbClr>
              </a:solidFill>
            </a:endParaRPr>
          </a:p>
        </p:txBody>
      </p:sp>
      <p:sp>
        <p:nvSpPr>
          <p:cNvPr id="11" name="Text Placeholder 2"/>
          <p:cNvSpPr txBox="1">
            <a:spLocks/>
          </p:cNvSpPr>
          <p:nvPr/>
        </p:nvSpPr>
        <p:spPr>
          <a:xfrm>
            <a:off x="503237" y="2770064"/>
            <a:ext cx="8362739" cy="498598"/>
          </a:xfrm>
          <a:prstGeom prst="rect">
            <a:avLst/>
          </a:prstGeom>
        </p:spPr>
        <p:txBody>
          <a:bodyPr vert="horz" wrap="square" lIns="0" tIns="0" rIns="0" bIns="0" rtlCol="0">
            <a:spAutoFit/>
          </a:bodyPr>
          <a:lstStyle>
            <a:lvl1pPr marL="460248" indent="-460248" algn="l" defTabSz="914116" rtl="0" eaLnBrk="1" latinLnBrk="0" hangingPunct="1">
              <a:lnSpc>
                <a:spcPct val="90000"/>
              </a:lnSpc>
              <a:spcBef>
                <a:spcPct val="20000"/>
              </a:spcBef>
              <a:buFont typeface="Arial" pitchFamily="34" charset="0"/>
              <a:buChar char="•"/>
              <a:defRPr sz="3200" kern="1200">
                <a:gradFill>
                  <a:gsLst>
                    <a:gs pos="0">
                      <a:schemeClr val="tx1"/>
                    </a:gs>
                    <a:gs pos="86000">
                      <a:schemeClr val="tx1"/>
                    </a:gs>
                  </a:gsLst>
                  <a:lin ang="5400000" scaled="0"/>
                </a:gradFill>
                <a:latin typeface="+mn-lt"/>
                <a:ea typeface="+mn-ea"/>
                <a:cs typeface="+mn-cs"/>
              </a:defRPr>
            </a:lvl1pPr>
            <a:lvl2pPr marL="855428" indent="-395180" algn="l" defTabSz="914116" rtl="0" eaLnBrk="1" latinLnBrk="0" hangingPunct="1">
              <a:lnSpc>
                <a:spcPct val="90000"/>
              </a:lnSpc>
              <a:spcBef>
                <a:spcPct val="20000"/>
              </a:spcBef>
              <a:buFont typeface="Segoe UI" pitchFamily="34" charset="0"/>
              <a:buChar char="−"/>
              <a:defRPr sz="2800" kern="1200">
                <a:gradFill>
                  <a:gsLst>
                    <a:gs pos="0">
                      <a:schemeClr val="tx1"/>
                    </a:gs>
                    <a:gs pos="86000">
                      <a:schemeClr val="tx1"/>
                    </a:gs>
                  </a:gsLst>
                  <a:lin ang="5400000" scaled="0"/>
                </a:gradFill>
                <a:latin typeface="+mn-lt"/>
                <a:ea typeface="+mn-ea"/>
                <a:cs typeface="+mn-cs"/>
              </a:defRPr>
            </a:lvl2pPr>
            <a:lvl3pPr marL="1258546" indent="-403117" algn="l" defTabSz="914116" rtl="0" eaLnBrk="1" latinLnBrk="0" hangingPunct="1">
              <a:lnSpc>
                <a:spcPct val="90000"/>
              </a:lnSpc>
              <a:spcBef>
                <a:spcPct val="20000"/>
              </a:spcBef>
              <a:buFont typeface="Segoe UI" pitchFamily="34" charset="0"/>
              <a:buChar char="−"/>
              <a:defRPr sz="2400" kern="1200">
                <a:gradFill>
                  <a:gsLst>
                    <a:gs pos="0">
                      <a:schemeClr val="tx1"/>
                    </a:gs>
                    <a:gs pos="86000">
                      <a:schemeClr val="tx1"/>
                    </a:gs>
                  </a:gsLst>
                  <a:lin ang="5400000" scaled="0"/>
                </a:gradFill>
                <a:latin typeface="+mn-lt"/>
                <a:ea typeface="+mn-ea"/>
                <a:cs typeface="+mn-cs"/>
              </a:defRPr>
            </a:lvl3pPr>
            <a:lvl4pPr marL="1604528" indent="-345981" algn="l" defTabSz="914116" rtl="0" eaLnBrk="1" latinLnBrk="0" hangingPunct="1">
              <a:lnSpc>
                <a:spcPct val="90000"/>
              </a:lnSpc>
              <a:spcBef>
                <a:spcPct val="20000"/>
              </a:spcBef>
              <a:buFont typeface="Segoe UI" pitchFamily="34" charset="0"/>
              <a:buChar char="−"/>
              <a:defRPr sz="2100" kern="1200">
                <a:gradFill>
                  <a:gsLst>
                    <a:gs pos="0">
                      <a:schemeClr val="tx1"/>
                    </a:gs>
                    <a:gs pos="86000">
                      <a:schemeClr val="tx1"/>
                    </a:gs>
                  </a:gsLst>
                  <a:lin ang="5400000" scaled="0"/>
                </a:gradFill>
                <a:latin typeface="+mn-lt"/>
                <a:ea typeface="+mn-ea"/>
                <a:cs typeface="+mn-cs"/>
              </a:defRPr>
            </a:lvl4pPr>
            <a:lvl5pPr marL="1940985" indent="-336460" algn="l" defTabSz="914116" rtl="0" eaLnBrk="1" latinLnBrk="0" hangingPunct="1">
              <a:lnSpc>
                <a:spcPct val="90000"/>
              </a:lnSpc>
              <a:spcBef>
                <a:spcPct val="20000"/>
              </a:spcBef>
              <a:buFont typeface="Segoe UI" pitchFamily="34" charset="0"/>
              <a:buChar char="−"/>
              <a:defRPr sz="2100" kern="1200">
                <a:gradFill>
                  <a:gsLst>
                    <a:gs pos="0">
                      <a:schemeClr val="tx1"/>
                    </a:gs>
                    <a:gs pos="86000">
                      <a:schemeClr val="tx1"/>
                    </a:gs>
                  </a:gsLst>
                  <a:lin ang="5400000" scaled="0"/>
                </a:gradFill>
                <a:latin typeface="+mn-lt"/>
                <a:ea typeface="+mn-ea"/>
                <a:cs typeface="+mn-cs"/>
              </a:defRPr>
            </a:lvl5pPr>
            <a:lvl6pPr marL="2513817" indent="-228530" algn="l" defTabSz="914116" rtl="0" eaLnBrk="1" latinLnBrk="0" hangingPunct="1">
              <a:spcBef>
                <a:spcPct val="20000"/>
              </a:spcBef>
              <a:buFont typeface="Arial" pitchFamily="34" charset="0"/>
              <a:buChar char="•"/>
              <a:defRPr sz="2100" kern="1200">
                <a:solidFill>
                  <a:schemeClr val="tx1"/>
                </a:solidFill>
                <a:latin typeface="+mn-lt"/>
                <a:ea typeface="+mn-ea"/>
                <a:cs typeface="+mn-cs"/>
              </a:defRPr>
            </a:lvl6pPr>
            <a:lvl7pPr marL="2970875" indent="-228530" algn="l" defTabSz="914116" rtl="0" eaLnBrk="1" latinLnBrk="0" hangingPunct="1">
              <a:spcBef>
                <a:spcPct val="20000"/>
              </a:spcBef>
              <a:buFont typeface="Arial" pitchFamily="34" charset="0"/>
              <a:buChar char="•"/>
              <a:defRPr sz="2100" kern="1200">
                <a:solidFill>
                  <a:schemeClr val="tx1"/>
                </a:solidFill>
                <a:latin typeface="+mn-lt"/>
                <a:ea typeface="+mn-ea"/>
                <a:cs typeface="+mn-cs"/>
              </a:defRPr>
            </a:lvl7pPr>
            <a:lvl8pPr marL="3427932" indent="-228530" algn="l" defTabSz="914116" rtl="0" eaLnBrk="1" latinLnBrk="0" hangingPunct="1">
              <a:spcBef>
                <a:spcPct val="20000"/>
              </a:spcBef>
              <a:buFont typeface="Arial" pitchFamily="34" charset="0"/>
              <a:buChar char="•"/>
              <a:defRPr sz="2100" kern="1200">
                <a:solidFill>
                  <a:schemeClr val="tx1"/>
                </a:solidFill>
                <a:latin typeface="+mn-lt"/>
                <a:ea typeface="+mn-ea"/>
                <a:cs typeface="+mn-cs"/>
              </a:defRPr>
            </a:lvl8pPr>
            <a:lvl9pPr marL="3884991" indent="-228530" algn="l" defTabSz="914116" rtl="0" eaLnBrk="1" latinLnBrk="0" hangingPunct="1">
              <a:spcBef>
                <a:spcPct val="20000"/>
              </a:spcBef>
              <a:buFont typeface="Arial" pitchFamily="34" charset="0"/>
              <a:buChar char="•"/>
              <a:defRPr sz="2100" kern="1200">
                <a:solidFill>
                  <a:schemeClr val="tx1"/>
                </a:solidFill>
                <a:latin typeface="+mn-lt"/>
                <a:ea typeface="+mn-ea"/>
                <a:cs typeface="+mn-cs"/>
              </a:defRPr>
            </a:lvl9pPr>
          </a:lstStyle>
          <a:p>
            <a:pPr marL="0" indent="0">
              <a:buFont typeface="Arial" pitchFamily="34" charset="0"/>
              <a:buNone/>
            </a:pPr>
            <a:r>
              <a:rPr lang="en-US" sz="1800" dirty="0">
                <a:solidFill>
                  <a:srgbClr val="012654">
                    <a:lumMod val="90000"/>
                    <a:lumOff val="10000"/>
                  </a:srgbClr>
                </a:solidFill>
              </a:rPr>
              <a:t>In Windows Explorer, your synced SkyDrive is listed in your Favorites in a folder named “SkyDrive Pro.”</a:t>
            </a:r>
          </a:p>
        </p:txBody>
      </p:sp>
      <p:pic>
        <p:nvPicPr>
          <p:cNvPr id="9" name="Picture 8"/>
          <p:cNvPicPr>
            <a:picLocks noChangeAspect="1"/>
          </p:cNvPicPr>
          <p:nvPr/>
        </p:nvPicPr>
        <p:blipFill>
          <a:blip r:embed="rId6"/>
          <a:stretch>
            <a:fillRect/>
          </a:stretch>
        </p:blipFill>
        <p:spPr>
          <a:xfrm>
            <a:off x="12211907" y="6689725"/>
            <a:ext cx="241181" cy="304800"/>
          </a:xfrm>
          <a:prstGeom prst="rect">
            <a:avLst/>
          </a:prstGeom>
        </p:spPr>
      </p:pic>
    </p:spTree>
    <p:extLst>
      <p:ext uri="{BB962C8B-B14F-4D97-AF65-F5344CB8AC3E}">
        <p14:creationId xmlns:p14="http://schemas.microsoft.com/office/powerpoint/2010/main" val="4181859890"/>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144462"/>
            <a:ext cx="11889564" cy="1068387"/>
          </a:xfrm>
        </p:spPr>
        <p:txBody>
          <a:bodyPr/>
          <a:lstStyle/>
          <a:p>
            <a:r>
              <a:rPr lang="en-US" dirty="0" smtClean="0"/>
              <a:t>United Airlines — Central site solution</a:t>
            </a:r>
            <a:endParaRPr lang="en-US" dirty="0"/>
          </a:p>
        </p:txBody>
      </p:sp>
      <p:sp>
        <p:nvSpPr>
          <p:cNvPr id="3" name="Text Placeholder 2"/>
          <p:cNvSpPr>
            <a:spLocks noGrp="1"/>
          </p:cNvSpPr>
          <p:nvPr>
            <p:ph type="body" sz="quarter" idx="10"/>
          </p:nvPr>
        </p:nvSpPr>
        <p:spPr>
          <a:xfrm>
            <a:off x="274638" y="1212850"/>
            <a:ext cx="11887200" cy="738664"/>
          </a:xfrm>
        </p:spPr>
        <p:txBody>
          <a:bodyPr/>
          <a:lstStyle/>
          <a:p>
            <a:r>
              <a:rPr lang="en-US" dirty="0" smtClean="0"/>
              <a:t>  </a:t>
            </a:r>
            <a:endParaRPr lang="en-US" dirty="0"/>
          </a:p>
        </p:txBody>
      </p:sp>
      <p:pic>
        <p:nvPicPr>
          <p:cNvPr id="6" name="Picture 5"/>
          <p:cNvPicPr>
            <a:picLocks noChangeAspect="1"/>
          </p:cNvPicPr>
          <p:nvPr/>
        </p:nvPicPr>
        <p:blipFill>
          <a:blip r:embed="rId2"/>
          <a:stretch>
            <a:fillRect/>
          </a:stretch>
        </p:blipFill>
        <p:spPr>
          <a:xfrm>
            <a:off x="12211907" y="6689725"/>
            <a:ext cx="241181" cy="304800"/>
          </a:xfrm>
          <a:prstGeom prst="rect">
            <a:avLst/>
          </a:prstGeom>
        </p:spPr>
      </p:pic>
      <p:pic>
        <p:nvPicPr>
          <p:cNvPr id="7"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109282"/>
            <a:ext cx="12431893" cy="5893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p:cNvPicPr>
            <a:picLocks noChangeAspect="1"/>
          </p:cNvPicPr>
          <p:nvPr/>
        </p:nvPicPr>
        <p:blipFill>
          <a:blip r:embed="rId2"/>
          <a:stretch>
            <a:fillRect/>
          </a:stretch>
        </p:blipFill>
        <p:spPr>
          <a:xfrm>
            <a:off x="12225456" y="6697662"/>
            <a:ext cx="241181" cy="304800"/>
          </a:xfrm>
          <a:prstGeom prst="rect">
            <a:avLst/>
          </a:prstGeom>
        </p:spPr>
      </p:pic>
    </p:spTree>
    <p:extLst>
      <p:ext uri="{BB962C8B-B14F-4D97-AF65-F5344CB8AC3E}">
        <p14:creationId xmlns:p14="http://schemas.microsoft.com/office/powerpoint/2010/main" val="170553391"/>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400" dirty="0"/>
              <a:t>Optimizing SharePoint 2013 </a:t>
            </a:r>
            <a:r>
              <a:rPr lang="en-US" sz="4400" dirty="0" smtClean="0"/>
              <a:t/>
            </a:r>
            <a:br>
              <a:rPr lang="en-US" sz="4400" dirty="0" smtClean="0"/>
            </a:br>
            <a:r>
              <a:rPr lang="en-US" sz="4400" dirty="0" smtClean="0"/>
              <a:t>for </a:t>
            </a:r>
            <a:r>
              <a:rPr lang="en-US" sz="4400" dirty="0"/>
              <a:t>WAN Environments</a:t>
            </a:r>
          </a:p>
        </p:txBody>
      </p:sp>
      <p:sp>
        <p:nvSpPr>
          <p:cNvPr id="5" name="Text Placeholder 4"/>
          <p:cNvSpPr>
            <a:spLocks noGrp="1"/>
          </p:cNvSpPr>
          <p:nvPr>
            <p:ph type="body" sz="quarter" idx="12"/>
          </p:nvPr>
        </p:nvSpPr>
        <p:spPr/>
        <p:txBody>
          <a:bodyPr/>
          <a:lstStyle/>
          <a:p>
            <a:r>
              <a:rPr lang="en-US" sz="2800" dirty="0" smtClean="0"/>
              <a:t>Faizan Khan, Senior Consultant, Microsoft</a:t>
            </a:r>
          </a:p>
          <a:p>
            <a:r>
              <a:rPr lang="en-US" sz="2800" dirty="0" smtClean="0"/>
              <a:t>Brenda Carter, Principal Writer, Microsoft</a:t>
            </a:r>
          </a:p>
        </p:txBody>
      </p:sp>
      <p:sp>
        <p:nvSpPr>
          <p:cNvPr id="6" name="Text Placeholder 11"/>
          <p:cNvSpPr txBox="1">
            <a:spLocks/>
          </p:cNvSpPr>
          <p:nvPr/>
        </p:nvSpPr>
        <p:spPr>
          <a:xfrm>
            <a:off x="10058401" y="1028409"/>
            <a:ext cx="2103437" cy="461665"/>
          </a:xfrm>
          <a:prstGeom prst="rect">
            <a:avLst/>
          </a:prstGeom>
        </p:spPr>
        <p:txBody>
          <a:bodyPr/>
          <a:lstStyle>
            <a:lvl1pPr marL="0" marR="0" indent="0" algn="r" defTabSz="932742" rtl="0" eaLnBrk="1" fontAlgn="auto" latinLnBrk="0" hangingPunct="1">
              <a:lnSpc>
                <a:spcPct val="90000"/>
              </a:lnSpc>
              <a:spcBef>
                <a:spcPct val="0"/>
              </a:spcBef>
              <a:spcAft>
                <a:spcPts val="0"/>
              </a:spcAft>
              <a:buClrTx/>
              <a:buSzPct val="90000"/>
              <a:buFont typeface="Arial" pitchFamily="34" charset="0"/>
              <a:buNone/>
              <a:tabLst/>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dirty="0" smtClean="0">
                <a:gradFill>
                  <a:gsLst>
                    <a:gs pos="5833">
                      <a:srgbClr val="505050"/>
                    </a:gs>
                    <a:gs pos="18000">
                      <a:srgbClr val="505050"/>
                    </a:gs>
                  </a:gsLst>
                  <a:lin ang="5400000" scaled="0"/>
                </a:gradFill>
              </a:rPr>
              <a:t>SPC166</a:t>
            </a:r>
            <a:endParaRPr dirty="0">
              <a:gradFill>
                <a:gsLst>
                  <a:gs pos="5833">
                    <a:srgbClr val="505050"/>
                  </a:gs>
                  <a:gs pos="18000">
                    <a:srgbClr val="505050"/>
                  </a:gs>
                </a:gsLst>
                <a:lin ang="5400000" scaled="0"/>
              </a:gradFill>
            </a:endParaRPr>
          </a:p>
        </p:txBody>
      </p:sp>
    </p:spTree>
    <p:extLst>
      <p:ext uri="{BB962C8B-B14F-4D97-AF65-F5344CB8AC3E}">
        <p14:creationId xmlns:p14="http://schemas.microsoft.com/office/powerpoint/2010/main" val="148163037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United Airlines — WAN challenges</a:t>
            </a:r>
            <a:endParaRPr lang="en-US" dirty="0"/>
          </a:p>
        </p:txBody>
      </p:sp>
      <p:sp>
        <p:nvSpPr>
          <p:cNvPr id="3" name="Text Placeholder 2"/>
          <p:cNvSpPr>
            <a:spLocks noGrp="1"/>
          </p:cNvSpPr>
          <p:nvPr>
            <p:ph type="body" sz="quarter" idx="10"/>
          </p:nvPr>
        </p:nvSpPr>
        <p:spPr>
          <a:xfrm>
            <a:off x="274638" y="1212850"/>
            <a:ext cx="11887200" cy="738664"/>
          </a:xfrm>
        </p:spPr>
        <p:txBody>
          <a:bodyPr/>
          <a:lstStyle/>
          <a:p>
            <a:r>
              <a:rPr lang="en-US" dirty="0" smtClean="0"/>
              <a:t>   </a:t>
            </a:r>
            <a:endParaRPr lang="en-US" dirty="0"/>
          </a:p>
        </p:txBody>
      </p:sp>
      <p:graphicFrame>
        <p:nvGraphicFramePr>
          <p:cNvPr id="4" name="Table 4"/>
          <p:cNvGraphicFramePr>
            <a:graphicFrameLocks noGrp="1"/>
          </p:cNvGraphicFramePr>
          <p:nvPr>
            <p:extLst>
              <p:ext uri="{D42A27DB-BD31-4B8C-83A1-F6EECF244321}">
                <p14:modId xmlns:p14="http://schemas.microsoft.com/office/powerpoint/2010/main" val="748039558"/>
              </p:ext>
            </p:extLst>
          </p:nvPr>
        </p:nvGraphicFramePr>
        <p:xfrm>
          <a:off x="579437" y="1592262"/>
          <a:ext cx="11353799" cy="4868291"/>
        </p:xfrm>
        <a:graphic>
          <a:graphicData uri="http://schemas.openxmlformats.org/drawingml/2006/table">
            <a:tbl>
              <a:tblPr firstRow="1" bandRow="1">
                <a:tableStyleId>{5C22544A-7EE6-4342-B048-85BDC9FD1C3A}</a:tableStyleId>
              </a:tblPr>
              <a:tblGrid>
                <a:gridCol w="3733800"/>
                <a:gridCol w="3991316"/>
                <a:gridCol w="3628683"/>
              </a:tblGrid>
              <a:tr h="585790">
                <a:tc>
                  <a:txBody>
                    <a:bodyPr/>
                    <a:lstStyle/>
                    <a:p>
                      <a:r>
                        <a:rPr lang="en-US" sz="2000" dirty="0" smtClean="0"/>
                        <a:t>Challenges</a:t>
                      </a:r>
                      <a:endParaRPr lang="en-US" sz="2000" dirty="0"/>
                    </a:p>
                  </a:txBody>
                  <a:tcPr/>
                </a:tc>
                <a:tc>
                  <a:txBody>
                    <a:bodyPr/>
                    <a:lstStyle/>
                    <a:p>
                      <a:r>
                        <a:rPr lang="en-US" sz="2000" dirty="0" smtClean="0"/>
                        <a:t>United Optimization</a:t>
                      </a:r>
                      <a:endParaRPr lang="en-US" sz="2000" dirty="0"/>
                    </a:p>
                  </a:txBody>
                  <a:tcPr/>
                </a:tc>
                <a:tc>
                  <a:txBody>
                    <a:bodyPr/>
                    <a:lstStyle/>
                    <a:p>
                      <a:r>
                        <a:rPr lang="en-US" sz="2000" dirty="0" smtClean="0"/>
                        <a:t>Other options</a:t>
                      </a:r>
                      <a:endParaRPr lang="en-US" sz="2000" dirty="0"/>
                    </a:p>
                  </a:txBody>
                  <a:tcPr/>
                </a:tc>
              </a:tr>
              <a:tr h="831814">
                <a:tc>
                  <a:txBody>
                    <a:bodyPr/>
                    <a:lstStyle/>
                    <a:p>
                      <a:pPr marL="0" marR="0">
                        <a:lnSpc>
                          <a:spcPct val="107000"/>
                        </a:lnSpc>
                        <a:spcBef>
                          <a:spcPts val="400"/>
                        </a:spcBef>
                        <a:spcAft>
                          <a:spcPts val="400"/>
                        </a:spcAft>
                      </a:pPr>
                      <a:r>
                        <a:rPr lang="en-US" sz="1800" dirty="0">
                          <a:effectLst/>
                          <a:latin typeface="+mj-lt"/>
                          <a:ea typeface="Calibri" panose="020F0502020204030204" pitchFamily="34" charset="0"/>
                          <a:cs typeface="Times New Roman" panose="02020603050405020304" pitchFamily="18" charset="0"/>
                        </a:rPr>
                        <a:t>High </a:t>
                      </a:r>
                      <a:r>
                        <a:rPr lang="en-US" sz="1800" dirty="0" smtClean="0">
                          <a:effectLst/>
                          <a:latin typeface="+mj-lt"/>
                          <a:ea typeface="Calibri" panose="020F0502020204030204" pitchFamily="34" charset="0"/>
                          <a:cs typeface="Times New Roman" panose="02020603050405020304" pitchFamily="18" charset="0"/>
                        </a:rPr>
                        <a:t>utilization,</a:t>
                      </a:r>
                      <a:r>
                        <a:rPr lang="en-US" sz="1800" baseline="0" dirty="0" smtClean="0">
                          <a:effectLst/>
                          <a:latin typeface="+mj-lt"/>
                          <a:ea typeface="Calibri" panose="020F0502020204030204" pitchFamily="34" charset="0"/>
                          <a:cs typeface="Times New Roman" panose="02020603050405020304" pitchFamily="18" charset="0"/>
                        </a:rPr>
                        <a:t> low-bandwidth </a:t>
                      </a:r>
                      <a:r>
                        <a:rPr lang="en-US" sz="1800" dirty="0" smtClean="0">
                          <a:effectLst/>
                          <a:latin typeface="+mj-lt"/>
                          <a:ea typeface="Calibri" panose="020F0502020204030204" pitchFamily="34" charset="0"/>
                          <a:cs typeface="Times New Roman" panose="02020603050405020304" pitchFamily="18" charset="0"/>
                        </a:rPr>
                        <a:t>connections at international locations</a:t>
                      </a:r>
                    </a:p>
                  </a:txBody>
                  <a:tcPr marL="68580" marR="68580" marT="0" marB="0"/>
                </a:tc>
                <a:tc>
                  <a:txBody>
                    <a:bodyPr/>
                    <a:lstStyle/>
                    <a:p>
                      <a:pPr marL="0" marR="0">
                        <a:lnSpc>
                          <a:spcPct val="107000"/>
                        </a:lnSpc>
                        <a:spcBef>
                          <a:spcPts val="400"/>
                        </a:spcBef>
                        <a:spcAft>
                          <a:spcPts val="400"/>
                        </a:spcAft>
                      </a:pPr>
                      <a:r>
                        <a:rPr lang="en-US" sz="1800" dirty="0" err="1" smtClean="0">
                          <a:effectLst/>
                          <a:latin typeface="+mj-lt"/>
                          <a:ea typeface="Calibri" panose="020F0502020204030204" pitchFamily="34" charset="0"/>
                          <a:cs typeface="Times New Roman" panose="02020603050405020304" pitchFamily="18" charset="0"/>
                        </a:rPr>
                        <a:t>QoS</a:t>
                      </a:r>
                      <a:r>
                        <a:rPr lang="en-US" sz="1800" dirty="0">
                          <a:effectLst/>
                          <a:latin typeface="+mj-lt"/>
                          <a:ea typeface="Calibri" panose="020F0502020204030204" pitchFamily="34" charset="0"/>
                          <a:cs typeface="Times New Roman" panose="02020603050405020304" pitchFamily="18" charset="0"/>
                        </a:rPr>
                        <a:t>, </a:t>
                      </a:r>
                      <a:r>
                        <a:rPr lang="en-US" sz="1800" dirty="0" smtClean="0">
                          <a:effectLst/>
                          <a:latin typeface="+mj-lt"/>
                          <a:ea typeface="Calibri" panose="020F0502020204030204" pitchFamily="34" charset="0"/>
                          <a:cs typeface="Times New Roman" panose="02020603050405020304" pitchFamily="18" charset="0"/>
                        </a:rPr>
                        <a:t>browser compression </a:t>
                      </a:r>
                      <a:r>
                        <a:rPr lang="en-US" sz="1800" dirty="0">
                          <a:effectLst/>
                          <a:latin typeface="+mj-lt"/>
                          <a:ea typeface="Calibri" panose="020F0502020204030204" pitchFamily="34" charset="0"/>
                          <a:cs typeface="Times New Roman" panose="02020603050405020304" pitchFamily="18" charset="0"/>
                        </a:rPr>
                        <a:t>(Internet Explorer)</a:t>
                      </a:r>
                    </a:p>
                  </a:txBody>
                  <a:tcPr marL="68580" marR="68580" marT="0" marB="0"/>
                </a:tc>
                <a:tc>
                  <a:txBody>
                    <a:bodyPr/>
                    <a:lstStyle/>
                    <a:p>
                      <a:pPr marL="0" marR="0">
                        <a:lnSpc>
                          <a:spcPct val="107000"/>
                        </a:lnSpc>
                        <a:spcBef>
                          <a:spcPts val="400"/>
                        </a:spcBef>
                        <a:spcAft>
                          <a:spcPts val="400"/>
                        </a:spcAft>
                      </a:pPr>
                      <a:r>
                        <a:rPr lang="en-US" sz="1800" dirty="0" smtClean="0">
                          <a:effectLst/>
                          <a:latin typeface="+mj-lt"/>
                          <a:ea typeface="Calibri" panose="020F0502020204030204" pitchFamily="34" charset="0"/>
                          <a:cs typeface="Times New Roman" panose="02020603050405020304" pitchFamily="18" charset="0"/>
                        </a:rPr>
                        <a:t>WAN Accelerators</a:t>
                      </a:r>
                      <a:endParaRPr lang="en-US" sz="1800" dirty="0">
                        <a:effectLst/>
                        <a:latin typeface="+mj-lt"/>
                        <a:ea typeface="Calibri" panose="020F0502020204030204" pitchFamily="34" charset="0"/>
                        <a:cs typeface="Times New Roman" panose="02020603050405020304" pitchFamily="18" charset="0"/>
                      </a:endParaRPr>
                    </a:p>
                  </a:txBody>
                  <a:tcPr marL="68580" marR="68580" marT="0" marB="0"/>
                </a:tc>
              </a:tr>
              <a:tr h="1080359">
                <a:tc>
                  <a:txBody>
                    <a:bodyPr/>
                    <a:lstStyle/>
                    <a:p>
                      <a:pPr marL="0" marR="0">
                        <a:lnSpc>
                          <a:spcPct val="107000"/>
                        </a:lnSpc>
                        <a:spcBef>
                          <a:spcPts val="400"/>
                        </a:spcBef>
                        <a:spcAft>
                          <a:spcPts val="0"/>
                        </a:spcAft>
                      </a:pPr>
                      <a:r>
                        <a:rPr lang="en-US" sz="1800" dirty="0">
                          <a:effectLst/>
                          <a:latin typeface="+mj-lt"/>
                          <a:ea typeface="Calibri" panose="020F0502020204030204" pitchFamily="34" charset="0"/>
                          <a:cs typeface="Times New Roman" panose="02020603050405020304" pitchFamily="18" charset="0"/>
                        </a:rPr>
                        <a:t>Performance at airport </a:t>
                      </a:r>
                      <a:r>
                        <a:rPr lang="en-US" sz="1800" dirty="0" smtClean="0">
                          <a:effectLst/>
                          <a:latin typeface="+mj-lt"/>
                          <a:ea typeface="Calibri" panose="020F0502020204030204" pitchFamily="34" charset="0"/>
                          <a:cs typeface="Times New Roman" panose="02020603050405020304" pitchFamily="18" charset="0"/>
                        </a:rPr>
                        <a:t>kiosks</a:t>
                      </a:r>
                    </a:p>
                    <a:p>
                      <a:pPr marL="0" marR="0">
                        <a:lnSpc>
                          <a:spcPct val="107000"/>
                        </a:lnSpc>
                        <a:spcBef>
                          <a:spcPts val="400"/>
                        </a:spcBef>
                        <a:spcAft>
                          <a:spcPts val="400"/>
                        </a:spcAft>
                      </a:pPr>
                      <a:r>
                        <a:rPr lang="en-US" sz="1400" dirty="0" smtClean="0">
                          <a:effectLst/>
                          <a:latin typeface="+mj-lt"/>
                          <a:ea typeface="Calibri" panose="020F0502020204030204" pitchFamily="34" charset="0"/>
                          <a:cs typeface="Times New Roman" panose="02020603050405020304" pitchFamily="18" charset="0"/>
                        </a:rPr>
                        <a:t>Prioritizing</a:t>
                      </a:r>
                      <a:r>
                        <a:rPr lang="en-US" sz="1400" baseline="0" dirty="0" smtClean="0">
                          <a:effectLst/>
                          <a:latin typeface="+mj-lt"/>
                          <a:ea typeface="Calibri" panose="020F0502020204030204" pitchFamily="34" charset="0"/>
                          <a:cs typeface="Times New Roman" panose="02020603050405020304" pitchFamily="18" charset="0"/>
                        </a:rPr>
                        <a:t> customer kiosk performance over back office performance of SharePoint</a:t>
                      </a:r>
                      <a:endParaRPr lang="en-US" sz="14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400"/>
                        </a:spcBef>
                        <a:spcAft>
                          <a:spcPts val="400"/>
                        </a:spcAft>
                      </a:pPr>
                      <a:r>
                        <a:rPr lang="en-US" sz="1800" dirty="0" err="1" smtClean="0">
                          <a:effectLst/>
                          <a:latin typeface="+mj-lt"/>
                          <a:ea typeface="Calibri" panose="020F0502020204030204" pitchFamily="34" charset="0"/>
                          <a:cs typeface="Times New Roman" panose="02020603050405020304" pitchFamily="18" charset="0"/>
                        </a:rPr>
                        <a:t>QoS</a:t>
                      </a:r>
                      <a:r>
                        <a:rPr lang="en-US" sz="1800" dirty="0" smtClean="0">
                          <a:effectLst/>
                          <a:latin typeface="+mj-lt"/>
                          <a:ea typeface="Calibri" panose="020F0502020204030204" pitchFamily="34" charset="0"/>
                          <a:cs typeface="Times New Roman" panose="02020603050405020304" pitchFamily="18" charset="0"/>
                        </a:rPr>
                        <a:t>, browser compression, local caching</a:t>
                      </a:r>
                      <a:endParaRPr lang="en-US" sz="18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400"/>
                        </a:spcBef>
                        <a:spcAft>
                          <a:spcPts val="400"/>
                        </a:spcAft>
                      </a:pPr>
                      <a:r>
                        <a:rPr lang="en-US" sz="1800" dirty="0" smtClean="0">
                          <a:effectLst/>
                          <a:latin typeface="+mj-lt"/>
                          <a:ea typeface="Calibri" panose="020F0502020204030204" pitchFamily="34" charset="0"/>
                          <a:cs typeface="Times New Roman" panose="02020603050405020304" pitchFamily="18" charset="0"/>
                        </a:rPr>
                        <a:t>MDS (auto in some cases), NIC optimization</a:t>
                      </a:r>
                      <a:endParaRPr lang="en-US" sz="1800" dirty="0">
                        <a:effectLst/>
                        <a:latin typeface="+mj-lt"/>
                        <a:ea typeface="Calibri" panose="020F0502020204030204" pitchFamily="34" charset="0"/>
                        <a:cs typeface="Times New Roman" panose="02020603050405020304" pitchFamily="18" charset="0"/>
                      </a:endParaRPr>
                    </a:p>
                  </a:txBody>
                  <a:tcPr marL="68580" marR="68580" marT="0" marB="0"/>
                </a:tc>
              </a:tr>
              <a:tr h="1388237">
                <a:tc>
                  <a:txBody>
                    <a:bodyPr/>
                    <a:lstStyle/>
                    <a:p>
                      <a:pPr marL="0" marR="0">
                        <a:lnSpc>
                          <a:spcPct val="107000"/>
                        </a:lnSpc>
                        <a:spcBef>
                          <a:spcPts val="400"/>
                        </a:spcBef>
                        <a:spcAft>
                          <a:spcPts val="400"/>
                        </a:spcAft>
                      </a:pPr>
                      <a:r>
                        <a:rPr lang="en-US" sz="1800" dirty="0" smtClean="0">
                          <a:effectLst/>
                          <a:latin typeface="+mj-lt"/>
                          <a:ea typeface="Calibri" panose="020F0502020204030204" pitchFamily="34" charset="0"/>
                          <a:cs typeface="Times New Roman" panose="02020603050405020304" pitchFamily="18" charset="0"/>
                        </a:rPr>
                        <a:t>Intranet SharePoint Performance</a:t>
                      </a:r>
                      <a:endParaRPr lang="en-US" sz="18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400"/>
                        </a:spcBef>
                        <a:spcAft>
                          <a:spcPts val="400"/>
                        </a:spcAft>
                      </a:pPr>
                      <a:r>
                        <a:rPr lang="en-US" sz="1800" dirty="0" smtClean="0">
                          <a:effectLst/>
                          <a:latin typeface="+mj-lt"/>
                          <a:ea typeface="Calibri" panose="020F0502020204030204" pitchFamily="34" charset="0"/>
                          <a:cs typeface="Times New Roman" panose="02020603050405020304" pitchFamily="18" charset="0"/>
                        </a:rPr>
                        <a:t>Browser compression, IIS File Compression (static and dynamic), BLOB Caching, Output Caching, Object Caching</a:t>
                      </a:r>
                      <a:endParaRPr lang="en-US" sz="18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400"/>
                        </a:spcBef>
                        <a:spcAft>
                          <a:spcPts val="400"/>
                        </a:spcAft>
                      </a:pPr>
                      <a:r>
                        <a:rPr lang="en-US" sz="1800" dirty="0" smtClean="0">
                          <a:effectLst/>
                          <a:latin typeface="+mj-lt"/>
                          <a:ea typeface="Calibri" panose="020F0502020204030204" pitchFamily="34" charset="0"/>
                          <a:cs typeface="Times New Roman" panose="02020603050405020304" pitchFamily="18" charset="0"/>
                        </a:rPr>
                        <a:t>Branch Cache</a:t>
                      </a:r>
                      <a:endParaRPr lang="en-US" sz="1800" dirty="0">
                        <a:effectLst/>
                        <a:latin typeface="+mj-lt"/>
                        <a:ea typeface="Calibri" panose="020F0502020204030204" pitchFamily="34" charset="0"/>
                        <a:cs typeface="Times New Roman" panose="02020603050405020304" pitchFamily="18" charset="0"/>
                      </a:endParaRPr>
                    </a:p>
                  </a:txBody>
                  <a:tcPr marL="68580" marR="68580" marT="0" marB="0"/>
                </a:tc>
              </a:tr>
              <a:tr h="939009">
                <a:tc>
                  <a:txBody>
                    <a:bodyPr/>
                    <a:lstStyle/>
                    <a:p>
                      <a:pPr marL="0" marR="0">
                        <a:lnSpc>
                          <a:spcPct val="107000"/>
                        </a:lnSpc>
                        <a:spcBef>
                          <a:spcPts val="400"/>
                        </a:spcBef>
                        <a:spcAft>
                          <a:spcPts val="400"/>
                        </a:spcAft>
                      </a:pPr>
                      <a:r>
                        <a:rPr lang="en-US" sz="1800" dirty="0">
                          <a:effectLst/>
                          <a:latin typeface="+mj-lt"/>
                          <a:ea typeface="Calibri" panose="020F0502020204030204" pitchFamily="34" charset="0"/>
                          <a:cs typeface="Times New Roman" panose="02020603050405020304" pitchFamily="18" charset="0"/>
                        </a:rPr>
                        <a:t>SQL </a:t>
                      </a:r>
                      <a:r>
                        <a:rPr lang="en-US" sz="1800" dirty="0" smtClean="0">
                          <a:effectLst/>
                          <a:latin typeface="+mj-lt"/>
                          <a:ea typeface="Calibri" panose="020F0502020204030204" pitchFamily="34" charset="0"/>
                          <a:cs typeface="Times New Roman" panose="02020603050405020304" pitchFamily="18" charset="0"/>
                        </a:rPr>
                        <a:t>performance optimization</a:t>
                      </a:r>
                      <a:endParaRPr lang="en-US" sz="18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400"/>
                        </a:spcBef>
                        <a:spcAft>
                          <a:spcPts val="400"/>
                        </a:spcAft>
                      </a:pPr>
                      <a:r>
                        <a:rPr lang="en-US" sz="1800" dirty="0" smtClean="0">
                          <a:effectLst/>
                          <a:latin typeface="+mj-lt"/>
                          <a:ea typeface="Calibri" panose="020F0502020204030204" pitchFamily="34" charset="0"/>
                          <a:cs typeface="Times New Roman" panose="02020603050405020304" pitchFamily="18" charset="0"/>
                        </a:rPr>
                        <a:t>Memory tuning, reducing databases, reorganizing indexes and rebalancing the virtual log files</a:t>
                      </a:r>
                      <a:endParaRPr lang="en-US" sz="18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400"/>
                        </a:spcBef>
                        <a:spcAft>
                          <a:spcPts val="400"/>
                        </a:spcAft>
                      </a:pPr>
                      <a:r>
                        <a:rPr lang="en-US" sz="1800" dirty="0" smtClean="0">
                          <a:effectLst/>
                          <a:latin typeface="+mj-lt"/>
                          <a:ea typeface="Calibri" panose="020F0502020204030204" pitchFamily="34" charset="0"/>
                          <a:cs typeface="Times New Roman" panose="02020603050405020304" pitchFamily="18" charset="0"/>
                        </a:rPr>
                        <a:t>Do not enable auto-create statistics</a:t>
                      </a:r>
                    </a:p>
                    <a:p>
                      <a:pPr marL="0" marR="0">
                        <a:lnSpc>
                          <a:spcPct val="107000"/>
                        </a:lnSpc>
                        <a:spcBef>
                          <a:spcPts val="400"/>
                        </a:spcBef>
                        <a:spcAft>
                          <a:spcPts val="400"/>
                        </a:spcAft>
                      </a:pPr>
                      <a:r>
                        <a:rPr lang="en-US" sz="1800" dirty="0" smtClean="0">
                          <a:effectLst/>
                          <a:latin typeface="+mj-lt"/>
                          <a:ea typeface="Calibri" panose="020F0502020204030204" pitchFamily="34" charset="0"/>
                          <a:cs typeface="Times New Roman" panose="02020603050405020304" pitchFamily="18" charset="0"/>
                        </a:rPr>
                        <a:t>Set max degree of parallelism (MAXDOP)</a:t>
                      </a:r>
                      <a:r>
                        <a:rPr lang="en-US" sz="1800" baseline="0" dirty="0" smtClean="0">
                          <a:effectLst/>
                          <a:latin typeface="+mj-lt"/>
                          <a:ea typeface="Calibri" panose="020F0502020204030204" pitchFamily="34" charset="0"/>
                          <a:cs typeface="Times New Roman" panose="02020603050405020304" pitchFamily="18" charset="0"/>
                        </a:rPr>
                        <a:t> to 1</a:t>
                      </a:r>
                      <a:endParaRPr lang="en-US" sz="1800" dirty="0">
                        <a:effectLst/>
                        <a:latin typeface="+mj-lt"/>
                        <a:ea typeface="Calibri" panose="020F0502020204030204" pitchFamily="34" charset="0"/>
                        <a:cs typeface="Times New Roman" panose="02020603050405020304" pitchFamily="18" charset="0"/>
                      </a:endParaRPr>
                    </a:p>
                  </a:txBody>
                  <a:tcPr marL="68580" marR="68580" marT="0" marB="0"/>
                </a:tc>
              </a:tr>
            </a:tbl>
          </a:graphicData>
        </a:graphic>
      </p:graphicFrame>
      <p:pic>
        <p:nvPicPr>
          <p:cNvPr id="5" name="Picture 4"/>
          <p:cNvPicPr>
            <a:picLocks noChangeAspect="1"/>
          </p:cNvPicPr>
          <p:nvPr/>
        </p:nvPicPr>
        <p:blipFill>
          <a:blip r:embed="rId3"/>
          <a:stretch>
            <a:fillRect/>
          </a:stretch>
        </p:blipFill>
        <p:spPr>
          <a:xfrm>
            <a:off x="12178451" y="6674242"/>
            <a:ext cx="228488" cy="304800"/>
          </a:xfrm>
          <a:prstGeom prst="rect">
            <a:avLst/>
          </a:prstGeom>
        </p:spPr>
      </p:pic>
    </p:spTree>
    <p:extLst>
      <p:ext uri="{BB962C8B-B14F-4D97-AF65-F5344CB8AC3E}">
        <p14:creationId xmlns:p14="http://schemas.microsoft.com/office/powerpoint/2010/main" val="2460848883"/>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Central sites with multiple farms</a:t>
            </a:r>
            <a:endParaRPr lang="en-US" dirty="0"/>
          </a:p>
        </p:txBody>
      </p:sp>
      <p:sp>
        <p:nvSpPr>
          <p:cNvPr id="5" name="Text Placeholder 4"/>
          <p:cNvSpPr>
            <a:spLocks noGrp="1"/>
          </p:cNvSpPr>
          <p:nvPr>
            <p:ph type="body" sz="quarter" idx="10"/>
          </p:nvPr>
        </p:nvSpPr>
        <p:spPr>
          <a:xfrm>
            <a:off x="274638" y="1212850"/>
            <a:ext cx="11887200" cy="5139869"/>
          </a:xfrm>
        </p:spPr>
        <p:txBody>
          <a:bodyPr/>
          <a:lstStyle/>
          <a:p>
            <a:r>
              <a:rPr lang="en-US" dirty="0" smtClean="0"/>
              <a:t>Large environments, single data center</a:t>
            </a:r>
          </a:p>
          <a:p>
            <a:r>
              <a:rPr lang="en-US" dirty="0" smtClean="0"/>
              <a:t>Rules of engagement</a:t>
            </a:r>
          </a:p>
          <a:p>
            <a:pPr marL="457200" lvl="1" indent="-457200">
              <a:buFont typeface="+mj-lt"/>
              <a:buAutoNum type="arabicPeriod"/>
            </a:pPr>
            <a:r>
              <a:rPr lang="en-US" dirty="0" smtClean="0"/>
              <a:t>User Profile Service must reside in same datacenter as content it supports.</a:t>
            </a:r>
          </a:p>
          <a:p>
            <a:pPr marL="457200" lvl="1" indent="-457200">
              <a:buFont typeface="+mj-lt"/>
              <a:buAutoNum type="arabicPeriod"/>
            </a:pPr>
            <a:r>
              <a:rPr lang="en-US" dirty="0" smtClean="0"/>
              <a:t>Social features work best with one My Site farm.</a:t>
            </a:r>
          </a:p>
          <a:p>
            <a:pPr marL="457200" lvl="1" indent="-457200">
              <a:buFont typeface="+mj-lt"/>
              <a:buAutoNum type="arabicPeriod"/>
            </a:pPr>
            <a:r>
              <a:rPr lang="en-US" dirty="0" smtClean="0"/>
              <a:t>Multiple My Site farms require multiple User Profile service applications.</a:t>
            </a:r>
          </a:p>
          <a:p>
            <a:pPr marL="457200" lvl="1" indent="-457200">
              <a:buFont typeface="+mj-lt"/>
              <a:buAutoNum type="arabicPeriod"/>
            </a:pPr>
            <a:r>
              <a:rPr lang="en-US" dirty="0" smtClean="0"/>
              <a:t>Stretched farms are NOT supported. All servers for a farm must reside in the same datacenter.</a:t>
            </a:r>
          </a:p>
          <a:p>
            <a:r>
              <a:rPr lang="en-US" dirty="0" smtClean="0"/>
              <a:t>Why</a:t>
            </a:r>
          </a:p>
          <a:p>
            <a:pPr lvl="1"/>
            <a:r>
              <a:rPr lang="en-US" dirty="0" smtClean="0"/>
              <a:t>Social features create greater performance dependencies between Web servers and databases.</a:t>
            </a:r>
          </a:p>
          <a:p>
            <a:pPr lvl="1"/>
            <a:r>
              <a:rPr lang="en-US" dirty="0" smtClean="0"/>
              <a:t>The User Profile service application is tied more closely to content.</a:t>
            </a:r>
          </a:p>
          <a:p>
            <a:pPr lvl="1"/>
            <a:endParaRPr lang="en-US" dirty="0"/>
          </a:p>
          <a:p>
            <a:pPr lvl="1"/>
            <a:r>
              <a:rPr lang="en-US" dirty="0" smtClean="0"/>
              <a:t>Some Feed activity is stored in a My Site Content DB or a Team Site Content DB</a:t>
            </a:r>
          </a:p>
          <a:p>
            <a:pPr lvl="1"/>
            <a:endParaRPr lang="en-US" dirty="0"/>
          </a:p>
        </p:txBody>
      </p:sp>
      <p:pic>
        <p:nvPicPr>
          <p:cNvPr id="6" name="Picture 5"/>
          <p:cNvPicPr>
            <a:picLocks noChangeAspect="1"/>
          </p:cNvPicPr>
          <p:nvPr/>
        </p:nvPicPr>
        <p:blipFill>
          <a:blip r:embed="rId3"/>
          <a:stretch>
            <a:fillRect/>
          </a:stretch>
        </p:blipFill>
        <p:spPr>
          <a:xfrm>
            <a:off x="12178451" y="6674242"/>
            <a:ext cx="228488" cy="304800"/>
          </a:xfrm>
          <a:prstGeom prst="rect">
            <a:avLst/>
          </a:prstGeom>
        </p:spPr>
      </p:pic>
    </p:spTree>
    <p:extLst>
      <p:ext uri="{BB962C8B-B14F-4D97-AF65-F5344CB8AC3E}">
        <p14:creationId xmlns:p14="http://schemas.microsoft.com/office/powerpoint/2010/main" val="825193596"/>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Customer example — Fabrikam </a:t>
            </a:r>
            <a:endParaRPr lang="en-US" dirty="0"/>
          </a:p>
        </p:txBody>
      </p:sp>
      <p:sp>
        <p:nvSpPr>
          <p:cNvPr id="3" name="Text Placeholder 2"/>
          <p:cNvSpPr>
            <a:spLocks noGrp="1"/>
          </p:cNvSpPr>
          <p:nvPr>
            <p:ph type="body" sz="quarter" idx="10"/>
          </p:nvPr>
        </p:nvSpPr>
        <p:spPr>
          <a:xfrm>
            <a:off x="274638" y="1212850"/>
            <a:ext cx="2727305" cy="5552289"/>
          </a:xfrm>
        </p:spPr>
        <p:txBody>
          <a:bodyPr/>
          <a:lstStyle/>
          <a:p>
            <a:r>
              <a:rPr lang="en-US" sz="3200" dirty="0" smtClean="0"/>
              <a:t>Datacenter 1</a:t>
            </a:r>
          </a:p>
          <a:p>
            <a:pPr marL="342900" indent="-342900">
              <a:buFont typeface="Arial" panose="020B0604020202020204" pitchFamily="34" charset="0"/>
              <a:buChar char="•"/>
            </a:pPr>
            <a:r>
              <a:rPr lang="en-US" sz="2400" dirty="0" smtClean="0"/>
              <a:t>Services farm</a:t>
            </a:r>
          </a:p>
          <a:p>
            <a:pPr marL="342900" indent="-342900">
              <a:buFont typeface="Arial" panose="020B0604020202020204" pitchFamily="34" charset="0"/>
              <a:buChar char="•"/>
            </a:pPr>
            <a:r>
              <a:rPr lang="en-US" sz="2400" dirty="0" smtClean="0"/>
              <a:t>1 My Site farm</a:t>
            </a:r>
          </a:p>
          <a:p>
            <a:pPr marL="342900" indent="-342900">
              <a:buFont typeface="Arial" panose="020B0604020202020204" pitchFamily="34" charset="0"/>
              <a:buChar char="•"/>
            </a:pPr>
            <a:r>
              <a:rPr lang="en-US" sz="2400" dirty="0" smtClean="0"/>
              <a:t>Multiple content farms</a:t>
            </a:r>
          </a:p>
          <a:p>
            <a:pPr marL="342900" indent="-342900">
              <a:buFont typeface="Arial" panose="020B0604020202020204" pitchFamily="34" charset="0"/>
              <a:buChar char="•"/>
            </a:pPr>
            <a:r>
              <a:rPr lang="en-US" sz="2400" dirty="0" smtClean="0"/>
              <a:t>User Profile service in same datacenter as content farms</a:t>
            </a:r>
          </a:p>
          <a:p>
            <a:pPr>
              <a:spcAft>
                <a:spcPts val="1200"/>
              </a:spcAft>
            </a:pPr>
            <a:endParaRPr lang="en-US" sz="2400" dirty="0" smtClean="0"/>
          </a:p>
          <a:p>
            <a:pPr>
              <a:spcBef>
                <a:spcPts val="1200"/>
              </a:spcBef>
            </a:pPr>
            <a:r>
              <a:rPr lang="en-US" sz="3200" dirty="0" smtClean="0"/>
              <a:t>Datacenter 2</a:t>
            </a:r>
          </a:p>
          <a:p>
            <a:pPr marL="342900" indent="-342900">
              <a:buFont typeface="Arial" panose="020B0604020202020204" pitchFamily="34" charset="0"/>
              <a:buChar char="•"/>
            </a:pPr>
            <a:r>
              <a:rPr lang="en-US" sz="2400" dirty="0" smtClean="0"/>
              <a:t>Search farm</a:t>
            </a:r>
          </a:p>
          <a:p>
            <a:pPr marL="342900" indent="-342900">
              <a:buFont typeface="Arial" panose="020B0604020202020204" pitchFamily="34" charset="0"/>
              <a:buChar char="•"/>
            </a:pPr>
            <a:endParaRPr lang="en-US" sz="2400" dirty="0"/>
          </a:p>
        </p:txBody>
      </p:sp>
      <p:pic>
        <p:nvPicPr>
          <p:cNvPr id="5" name="Picture 4"/>
          <p:cNvPicPr>
            <a:picLocks noChangeAspect="1"/>
          </p:cNvPicPr>
          <p:nvPr/>
        </p:nvPicPr>
        <p:blipFill>
          <a:blip r:embed="rId2"/>
          <a:stretch>
            <a:fillRect/>
          </a:stretch>
        </p:blipFill>
        <p:spPr>
          <a:xfrm>
            <a:off x="12211907" y="6689725"/>
            <a:ext cx="241181" cy="304800"/>
          </a:xfrm>
          <a:prstGeom prst="rect">
            <a:avLst/>
          </a:prstGeom>
        </p:spPr>
      </p:pic>
      <p:pic>
        <p:nvPicPr>
          <p:cNvPr id="9" name="Picture 8"/>
          <p:cNvPicPr>
            <a:picLocks noChangeAspect="1"/>
          </p:cNvPicPr>
          <p:nvPr/>
        </p:nvPicPr>
        <p:blipFill>
          <a:blip r:embed="rId3"/>
          <a:stretch>
            <a:fillRect/>
          </a:stretch>
        </p:blipFill>
        <p:spPr>
          <a:xfrm>
            <a:off x="2989762" y="1287462"/>
            <a:ext cx="9220201" cy="5397162"/>
          </a:xfrm>
          <a:prstGeom prst="rect">
            <a:avLst/>
          </a:prstGeom>
        </p:spPr>
      </p:pic>
    </p:spTree>
    <p:extLst>
      <p:ext uri="{BB962C8B-B14F-4D97-AF65-F5344CB8AC3E}">
        <p14:creationId xmlns:p14="http://schemas.microsoft.com/office/powerpoint/2010/main" val="208456723"/>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t>Stretched farm alternative — United Airlines</a:t>
            </a:r>
            <a:endParaRPr lang="en-US" sz="4800" dirty="0"/>
          </a:p>
        </p:txBody>
      </p:sp>
      <p:sp>
        <p:nvSpPr>
          <p:cNvPr id="3" name="Text Placeholder 2"/>
          <p:cNvSpPr>
            <a:spLocks noGrp="1"/>
          </p:cNvSpPr>
          <p:nvPr>
            <p:ph type="body" sz="quarter" idx="10"/>
          </p:nvPr>
        </p:nvSpPr>
        <p:spPr>
          <a:xfrm>
            <a:off x="274638" y="1221157"/>
            <a:ext cx="4495799" cy="5586145"/>
          </a:xfrm>
        </p:spPr>
        <p:txBody>
          <a:bodyPr/>
          <a:lstStyle/>
          <a:p>
            <a:pPr marL="457200" lvl="0" indent="-457200" fontAlgn="ctr">
              <a:spcAft>
                <a:spcPts val="600"/>
              </a:spcAft>
              <a:buFont typeface="Arial" panose="020B0604020202020204" pitchFamily="34" charset="0"/>
              <a:buChar char="•"/>
            </a:pPr>
            <a:r>
              <a:rPr lang="en-US" sz="2800" dirty="0"/>
              <a:t>Log-ship between farms across WAN</a:t>
            </a:r>
          </a:p>
          <a:p>
            <a:pPr marL="457200" lvl="0" indent="-457200" fontAlgn="ctr">
              <a:spcAft>
                <a:spcPts val="600"/>
              </a:spcAft>
              <a:buFont typeface="Arial" panose="020B0604020202020204" pitchFamily="34" charset="0"/>
              <a:buChar char="•"/>
            </a:pPr>
            <a:r>
              <a:rPr lang="en-US" sz="2800" dirty="0"/>
              <a:t>High / med SLA (‘services’, ‘team’) log shipped</a:t>
            </a:r>
          </a:p>
          <a:p>
            <a:pPr marL="457200" lvl="0" indent="-457200" fontAlgn="ctr">
              <a:spcAft>
                <a:spcPts val="600"/>
              </a:spcAft>
              <a:buFont typeface="Arial" panose="020B0604020202020204" pitchFamily="34" charset="0"/>
              <a:buChar char="•"/>
            </a:pPr>
            <a:r>
              <a:rPr lang="en-US" sz="2800" dirty="0"/>
              <a:t>Low SLA sites (‘</a:t>
            </a:r>
            <a:r>
              <a:rPr lang="en-US" sz="2800" dirty="0" err="1"/>
              <a:t>collab</a:t>
            </a:r>
            <a:r>
              <a:rPr lang="en-US" sz="2800" dirty="0"/>
              <a:t>’) use backup</a:t>
            </a:r>
          </a:p>
          <a:p>
            <a:pPr marL="457200" lvl="0" indent="-457200" fontAlgn="ctr">
              <a:spcAft>
                <a:spcPts val="600"/>
              </a:spcAft>
              <a:buFont typeface="Arial" panose="020B0604020202020204" pitchFamily="34" charset="0"/>
              <a:buChar char="•"/>
            </a:pPr>
            <a:r>
              <a:rPr lang="en-US" sz="2800" dirty="0"/>
              <a:t>Fail over between data centers with scripts in about </a:t>
            </a:r>
            <a:r>
              <a:rPr lang="en-US" sz="2800"/>
              <a:t>15 minutes</a:t>
            </a:r>
            <a:r>
              <a:rPr lang="en-US" sz="3200"/>
              <a:t> </a:t>
            </a:r>
            <a:endParaRPr lang="en-US" sz="2800" dirty="0"/>
          </a:p>
        </p:txBody>
      </p:sp>
      <p:pic>
        <p:nvPicPr>
          <p:cNvPr id="4" name="Picture 26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69423" y="1727415"/>
            <a:ext cx="7192414" cy="49702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p:cNvPicPr>
          <p:nvPr/>
        </p:nvPicPr>
        <p:blipFill>
          <a:blip r:embed="rId3"/>
          <a:stretch>
            <a:fillRect/>
          </a:stretch>
        </p:blipFill>
        <p:spPr>
          <a:xfrm>
            <a:off x="12178451" y="6674242"/>
            <a:ext cx="228488" cy="304800"/>
          </a:xfrm>
          <a:prstGeom prst="rect">
            <a:avLst/>
          </a:prstGeom>
        </p:spPr>
      </p:pic>
    </p:spTree>
    <p:extLst>
      <p:ext uri="{BB962C8B-B14F-4D97-AF65-F5344CB8AC3E}">
        <p14:creationId xmlns:p14="http://schemas.microsoft.com/office/powerpoint/2010/main" val="1810874075"/>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Two-to-three environment solutions</a:t>
            </a:r>
            <a:endParaRPr lang="en-US" dirty="0"/>
          </a:p>
        </p:txBody>
      </p:sp>
    </p:spTree>
    <p:extLst>
      <p:ext uri="{BB962C8B-B14F-4D97-AF65-F5344CB8AC3E}">
        <p14:creationId xmlns:p14="http://schemas.microsoft.com/office/powerpoint/2010/main" val="1450120223"/>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89637" y="3040062"/>
            <a:ext cx="6248400" cy="37869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tle 2"/>
          <p:cNvSpPr>
            <a:spLocks noGrp="1"/>
          </p:cNvSpPr>
          <p:nvPr>
            <p:ph type="title"/>
          </p:nvPr>
        </p:nvSpPr>
        <p:spPr/>
        <p:txBody>
          <a:bodyPr/>
          <a:lstStyle/>
          <a:p>
            <a:r>
              <a:rPr lang="en-US" dirty="0" smtClean="0"/>
              <a:t>Two-to-three environment solutions</a:t>
            </a:r>
            <a:endParaRPr lang="en-US" dirty="0"/>
          </a:p>
        </p:txBody>
      </p:sp>
      <p:sp>
        <p:nvSpPr>
          <p:cNvPr id="4" name="Text Placeholder 3"/>
          <p:cNvSpPr>
            <a:spLocks noGrp="1"/>
          </p:cNvSpPr>
          <p:nvPr>
            <p:ph type="body" sz="quarter" idx="10"/>
          </p:nvPr>
        </p:nvSpPr>
        <p:spPr>
          <a:xfrm>
            <a:off x="274638" y="1221157"/>
            <a:ext cx="6629399" cy="1860509"/>
          </a:xfrm>
        </p:spPr>
        <p:txBody>
          <a:bodyPr/>
          <a:lstStyle/>
          <a:p>
            <a:r>
              <a:rPr lang="en-US" dirty="0" smtClean="0"/>
              <a:t>Description</a:t>
            </a:r>
          </a:p>
          <a:p>
            <a:pPr marL="342900" indent="-342900">
              <a:buFont typeface="Arial" panose="020B0604020202020204" pitchFamily="34" charset="0"/>
              <a:buChar char="•"/>
            </a:pPr>
            <a:r>
              <a:rPr lang="en-US" sz="2400" dirty="0" smtClean="0"/>
              <a:t>Central site</a:t>
            </a:r>
          </a:p>
          <a:p>
            <a:pPr marL="342900" indent="-342900">
              <a:buFont typeface="Arial" panose="020B0604020202020204" pitchFamily="34" charset="0"/>
              <a:buChar char="•"/>
            </a:pPr>
            <a:r>
              <a:rPr lang="en-US" sz="2400" dirty="0" smtClean="0"/>
              <a:t>Plus one or two regional farms</a:t>
            </a:r>
          </a:p>
          <a:p>
            <a:pPr marL="342900" indent="-342900">
              <a:buFont typeface="Arial" panose="020B0604020202020204" pitchFamily="34" charset="0"/>
              <a:buChar char="•"/>
            </a:pPr>
            <a:r>
              <a:rPr lang="en-US" sz="2400" dirty="0" smtClean="0"/>
              <a:t>User Profile Replication Engine (UPRE)</a:t>
            </a:r>
            <a:endParaRPr lang="en-US" sz="2400" dirty="0"/>
          </a:p>
        </p:txBody>
      </p:sp>
      <p:pic>
        <p:nvPicPr>
          <p:cNvPr id="6" name="Picture 5"/>
          <p:cNvPicPr>
            <a:picLocks noChangeAspect="1"/>
          </p:cNvPicPr>
          <p:nvPr/>
        </p:nvPicPr>
        <p:blipFill>
          <a:blip r:embed="rId4"/>
          <a:stretch>
            <a:fillRect/>
          </a:stretch>
        </p:blipFill>
        <p:spPr>
          <a:xfrm>
            <a:off x="12211907" y="6689725"/>
            <a:ext cx="241181" cy="304800"/>
          </a:xfrm>
          <a:prstGeom prst="rect">
            <a:avLst/>
          </a:prstGeom>
        </p:spPr>
      </p:pic>
      <p:pic>
        <p:nvPicPr>
          <p:cNvPr id="7" name="Picture 6"/>
          <p:cNvPicPr>
            <a:picLocks noChangeAspect="1"/>
          </p:cNvPicPr>
          <p:nvPr/>
        </p:nvPicPr>
        <p:blipFill>
          <a:blip r:embed="rId5"/>
          <a:stretch>
            <a:fillRect/>
          </a:stretch>
        </p:blipFill>
        <p:spPr>
          <a:xfrm>
            <a:off x="274637" y="3537837"/>
            <a:ext cx="5791200" cy="3007425"/>
          </a:xfrm>
          <a:prstGeom prst="rect">
            <a:avLst/>
          </a:prstGeom>
        </p:spPr>
      </p:pic>
    </p:spTree>
    <p:extLst>
      <p:ext uri="{BB962C8B-B14F-4D97-AF65-F5344CB8AC3E}">
        <p14:creationId xmlns:p14="http://schemas.microsoft.com/office/powerpoint/2010/main" val="2034289298"/>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Two-to-three farm solutions</a:t>
            </a:r>
            <a:endParaRPr lang="en-US" dirty="0"/>
          </a:p>
        </p:txBody>
      </p:sp>
      <p:sp>
        <p:nvSpPr>
          <p:cNvPr id="5" name="Text Placeholder 4"/>
          <p:cNvSpPr>
            <a:spLocks noGrp="1"/>
          </p:cNvSpPr>
          <p:nvPr>
            <p:ph type="body" sz="quarter" idx="10"/>
          </p:nvPr>
        </p:nvSpPr>
        <p:spPr>
          <a:xfrm>
            <a:off x="274638" y="1212850"/>
            <a:ext cx="11887200" cy="5909310"/>
          </a:xfrm>
        </p:spPr>
        <p:txBody>
          <a:bodyPr/>
          <a:lstStyle/>
          <a:p>
            <a:r>
              <a:rPr lang="en-US" dirty="0"/>
              <a:t>Local access to services that regional users are likely to use </a:t>
            </a:r>
            <a:r>
              <a:rPr lang="en-US" dirty="0" smtClean="0"/>
              <a:t>most</a:t>
            </a:r>
            <a:endParaRPr lang="en-US" dirty="0"/>
          </a:p>
          <a:p>
            <a:pPr lvl="1"/>
            <a:r>
              <a:rPr lang="en-US" dirty="0"/>
              <a:t>Collaboration sites</a:t>
            </a:r>
          </a:p>
          <a:p>
            <a:pPr lvl="1"/>
            <a:r>
              <a:rPr lang="en-US" dirty="0"/>
              <a:t>My Sites</a:t>
            </a:r>
          </a:p>
          <a:p>
            <a:pPr lvl="1"/>
            <a:r>
              <a:rPr lang="en-US" dirty="0"/>
              <a:t>Local search for local content</a:t>
            </a:r>
          </a:p>
          <a:p>
            <a:r>
              <a:rPr lang="en-US" dirty="0"/>
              <a:t>Greatly increases complexity</a:t>
            </a:r>
          </a:p>
          <a:p>
            <a:pPr lvl="1"/>
            <a:r>
              <a:rPr lang="en-US" dirty="0"/>
              <a:t>Managing services across farms</a:t>
            </a:r>
          </a:p>
          <a:p>
            <a:pPr lvl="1"/>
            <a:r>
              <a:rPr lang="en-US" dirty="0"/>
              <a:t>User Profile Replication Engine</a:t>
            </a:r>
          </a:p>
          <a:p>
            <a:pPr lvl="1"/>
            <a:r>
              <a:rPr lang="en-US" dirty="0"/>
              <a:t>Trust relationships &amp; </a:t>
            </a:r>
            <a:r>
              <a:rPr lang="en-US" dirty="0" smtClean="0"/>
              <a:t>server-to-server authentication (S2S)</a:t>
            </a:r>
            <a:endParaRPr lang="en-US" dirty="0"/>
          </a:p>
          <a:p>
            <a:r>
              <a:rPr lang="en-US" dirty="0"/>
              <a:t>Some social capabilities not yet supported across environments with multiple My </a:t>
            </a:r>
            <a:r>
              <a:rPr lang="en-US" dirty="0" smtClean="0"/>
              <a:t>Sites</a:t>
            </a:r>
            <a:endParaRPr lang="en-US" dirty="0"/>
          </a:p>
          <a:p>
            <a:endParaRPr lang="en-US" dirty="0"/>
          </a:p>
        </p:txBody>
      </p:sp>
      <p:pic>
        <p:nvPicPr>
          <p:cNvPr id="7" name="Picture 6"/>
          <p:cNvPicPr>
            <a:picLocks noChangeAspect="1"/>
          </p:cNvPicPr>
          <p:nvPr/>
        </p:nvPicPr>
        <p:blipFill>
          <a:blip r:embed="rId3"/>
          <a:stretch>
            <a:fillRect/>
          </a:stretch>
        </p:blipFill>
        <p:spPr>
          <a:xfrm>
            <a:off x="12178451" y="6674242"/>
            <a:ext cx="228488" cy="304800"/>
          </a:xfrm>
          <a:prstGeom prst="rect">
            <a:avLst/>
          </a:prstGeom>
        </p:spPr>
      </p:pic>
    </p:spTree>
    <p:extLst>
      <p:ext uri="{BB962C8B-B14F-4D97-AF65-F5344CB8AC3E}">
        <p14:creationId xmlns:p14="http://schemas.microsoft.com/office/powerpoint/2010/main" val="2761650479"/>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Two-to-three farm solution example</a:t>
            </a:r>
            <a:endParaRPr lang="en-US" dirty="0"/>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326" y="1332510"/>
            <a:ext cx="12138911" cy="56421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p:cNvPicPr>
          <p:nvPr/>
        </p:nvPicPr>
        <p:blipFill>
          <a:blip r:embed="rId4"/>
          <a:stretch>
            <a:fillRect/>
          </a:stretch>
        </p:blipFill>
        <p:spPr>
          <a:xfrm>
            <a:off x="12211907" y="6689725"/>
            <a:ext cx="241181" cy="304800"/>
          </a:xfrm>
          <a:prstGeom prst="rect">
            <a:avLst/>
          </a:prstGeom>
        </p:spPr>
      </p:pic>
    </p:spTree>
    <p:extLst>
      <p:ext uri="{BB962C8B-B14F-4D97-AF65-F5344CB8AC3E}">
        <p14:creationId xmlns:p14="http://schemas.microsoft.com/office/powerpoint/2010/main" val="3261581532"/>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Cross-farm service recommendations</a:t>
            </a:r>
            <a:endParaRPr lang="en-US" dirty="0"/>
          </a:p>
        </p:txBody>
      </p:sp>
      <p:pic>
        <p:nvPicPr>
          <p:cNvPr id="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32444" b="7409"/>
          <a:stretch/>
        </p:blipFill>
        <p:spPr bwMode="auto">
          <a:xfrm>
            <a:off x="1989528" y="1439863"/>
            <a:ext cx="8459786"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p:cNvPicPr>
          <p:nvPr/>
        </p:nvPicPr>
        <p:blipFill>
          <a:blip r:embed="rId4"/>
          <a:stretch>
            <a:fillRect/>
          </a:stretch>
        </p:blipFill>
        <p:spPr>
          <a:xfrm>
            <a:off x="12178451" y="6674242"/>
            <a:ext cx="228488" cy="304800"/>
          </a:xfrm>
          <a:prstGeom prst="rect">
            <a:avLst/>
          </a:prstGeom>
        </p:spPr>
      </p:pic>
      <p:sp>
        <p:nvSpPr>
          <p:cNvPr id="6" name="Rectangle 5"/>
          <p:cNvSpPr/>
          <p:nvPr/>
        </p:nvSpPr>
        <p:spPr bwMode="auto">
          <a:xfrm>
            <a:off x="960437" y="2430462"/>
            <a:ext cx="10896600" cy="762000"/>
          </a:xfrm>
          <a:prstGeom prst="rect">
            <a:avLst/>
          </a:prstGeom>
          <a:noFill/>
          <a:ln w="38100">
            <a:solidFill>
              <a:schemeClr val="bg2"/>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963225" y="3192462"/>
            <a:ext cx="10896600" cy="457200"/>
          </a:xfrm>
          <a:prstGeom prst="rect">
            <a:avLst/>
          </a:prstGeom>
          <a:noFill/>
          <a:ln w="38100">
            <a:solidFill>
              <a:schemeClr val="bg2"/>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960437" y="3573462"/>
            <a:ext cx="10896600" cy="990600"/>
          </a:xfrm>
          <a:prstGeom prst="rect">
            <a:avLst/>
          </a:prstGeom>
          <a:noFill/>
          <a:ln w="38100">
            <a:solidFill>
              <a:schemeClr val="bg2"/>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960437" y="4545827"/>
            <a:ext cx="10896600" cy="990600"/>
          </a:xfrm>
          <a:prstGeom prst="rect">
            <a:avLst/>
          </a:prstGeom>
          <a:noFill/>
          <a:ln w="38100">
            <a:solidFill>
              <a:schemeClr val="bg2"/>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p:nvSpPr>
        <p:spPr bwMode="auto">
          <a:xfrm>
            <a:off x="960437" y="5531022"/>
            <a:ext cx="10896600" cy="709440"/>
          </a:xfrm>
          <a:prstGeom prst="rect">
            <a:avLst/>
          </a:prstGeom>
          <a:noFill/>
          <a:ln w="38100">
            <a:solidFill>
              <a:schemeClr val="bg2"/>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960437" y="6227126"/>
            <a:ext cx="10896600" cy="470537"/>
          </a:xfrm>
          <a:prstGeom prst="rect">
            <a:avLst/>
          </a:prstGeom>
          <a:noFill/>
          <a:ln w="38100">
            <a:solidFill>
              <a:schemeClr val="bg2"/>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8644842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Implementing search across farms</a:t>
            </a:r>
            <a:endParaRPr lang="en-US" dirty="0"/>
          </a:p>
        </p:txBody>
      </p:sp>
      <p:sp>
        <p:nvSpPr>
          <p:cNvPr id="3" name="Text Placeholder 2"/>
          <p:cNvSpPr>
            <a:spLocks noGrp="1"/>
          </p:cNvSpPr>
          <p:nvPr>
            <p:ph type="body" sz="quarter" idx="10"/>
          </p:nvPr>
        </p:nvSpPr>
        <p:spPr>
          <a:xfrm>
            <a:off x="274638" y="1221157"/>
            <a:ext cx="11887199" cy="641714"/>
          </a:xfrm>
        </p:spPr>
        <p:txBody>
          <a:bodyPr/>
          <a:lstStyle/>
          <a:p>
            <a:r>
              <a:rPr lang="en-US" dirty="0" smtClean="0"/>
              <a:t> </a:t>
            </a:r>
            <a:endParaRPr lang="en-US" dirty="0"/>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96901" y="1505804"/>
            <a:ext cx="10231536" cy="5488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p:cNvPicPr>
          <p:nvPr/>
        </p:nvPicPr>
        <p:blipFill>
          <a:blip r:embed="rId3"/>
          <a:stretch>
            <a:fillRect/>
          </a:stretch>
        </p:blipFill>
        <p:spPr>
          <a:xfrm>
            <a:off x="12178451" y="6674242"/>
            <a:ext cx="228488" cy="304800"/>
          </a:xfrm>
          <a:prstGeom prst="rect">
            <a:avLst/>
          </a:prstGeom>
        </p:spPr>
      </p:pic>
    </p:spTree>
    <p:extLst>
      <p:ext uri="{BB962C8B-B14F-4D97-AF65-F5344CB8AC3E}">
        <p14:creationId xmlns:p14="http://schemas.microsoft.com/office/powerpoint/2010/main" val="2026396167"/>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0"/>
          </p:nvPr>
        </p:nvSpPr>
        <p:spPr/>
        <p:txBody>
          <a:bodyPr/>
          <a:lstStyle/>
          <a:p>
            <a:endParaRPr lang="en-US"/>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t="-19429" b="-1"/>
          <a:stretch/>
        </p:blipFill>
        <p:spPr>
          <a:xfrm>
            <a:off x="-30163" y="-1368510"/>
            <a:ext cx="12466638" cy="8363036"/>
          </a:xfrm>
          <a:prstGeom prst="rect">
            <a:avLst/>
          </a:prstGeom>
        </p:spPr>
      </p:pic>
      <p:sp>
        <p:nvSpPr>
          <p:cNvPr id="7" name="Rectangle 6"/>
          <p:cNvSpPr/>
          <p:nvPr/>
        </p:nvSpPr>
        <p:spPr bwMode="auto">
          <a:xfrm>
            <a:off x="274637" y="296862"/>
            <a:ext cx="7086600" cy="4191000"/>
          </a:xfrm>
          <a:prstGeom prst="rect">
            <a:avLst/>
          </a:prstGeom>
          <a:solidFill>
            <a:schemeClr val="tx2">
              <a:alpha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defTabSz="932472" fontAlgn="base">
              <a:lnSpc>
                <a:spcPct val="90000"/>
              </a:lnSpc>
              <a:spcBef>
                <a:spcPct val="0"/>
              </a:spcBef>
              <a:spcAft>
                <a:spcPts val="1200"/>
              </a:spcAft>
            </a:pPr>
            <a:r>
              <a:rPr lang="en-US" sz="4000" dirty="0">
                <a:gradFill>
                  <a:gsLst>
                    <a:gs pos="0">
                      <a:srgbClr val="FFFFFF"/>
                    </a:gs>
                    <a:gs pos="100000">
                      <a:srgbClr val="FFFFFF"/>
                    </a:gs>
                  </a:gsLst>
                  <a:lin ang="5400000" scaled="0"/>
                </a:gradFill>
                <a:latin typeface="Segoe UI Light"/>
                <a:ea typeface="Segoe UI" pitchFamily="34" charset="0"/>
                <a:cs typeface="Segoe UI" pitchFamily="34" charset="0"/>
              </a:rPr>
              <a:t>Agenda</a:t>
            </a:r>
          </a:p>
          <a:p>
            <a:pPr lvl="1" defTabSz="932472" fontAlgn="base">
              <a:lnSpc>
                <a:spcPct val="90000"/>
              </a:lnSpc>
              <a:spcBef>
                <a:spcPct val="0"/>
              </a:spcBef>
              <a:spcAft>
                <a:spcPts val="1200"/>
              </a:spcAft>
            </a:pPr>
            <a:r>
              <a:rPr lang="en-US" sz="2400" b="1" dirty="0">
                <a:gradFill>
                  <a:gsLst>
                    <a:gs pos="0">
                      <a:srgbClr val="FFFFFF"/>
                    </a:gs>
                    <a:gs pos="100000">
                      <a:srgbClr val="FFFFFF"/>
                    </a:gs>
                  </a:gsLst>
                  <a:lin ang="5400000" scaled="0"/>
                </a:gradFill>
                <a:latin typeface="Segoe UI Light"/>
                <a:ea typeface="Segoe UI" pitchFamily="34" charset="0"/>
                <a:cs typeface="Segoe UI" pitchFamily="34" charset="0"/>
              </a:rPr>
              <a:t>Engineering optimizations for WAN performance</a:t>
            </a:r>
          </a:p>
          <a:p>
            <a:pPr lvl="1" defTabSz="932472" fontAlgn="base">
              <a:lnSpc>
                <a:spcPct val="90000"/>
              </a:lnSpc>
              <a:spcBef>
                <a:spcPct val="0"/>
              </a:spcBef>
              <a:spcAft>
                <a:spcPts val="1200"/>
              </a:spcAft>
            </a:pPr>
            <a:r>
              <a:rPr lang="en-US" sz="2400" dirty="0">
                <a:gradFill>
                  <a:gsLst>
                    <a:gs pos="0">
                      <a:srgbClr val="FFFFFF"/>
                    </a:gs>
                    <a:gs pos="100000">
                      <a:srgbClr val="FFFFFF"/>
                    </a:gs>
                  </a:gsLst>
                  <a:lin ang="5400000" scaled="0"/>
                </a:gradFill>
                <a:ea typeface="Segoe UI" pitchFamily="34" charset="0"/>
                <a:cs typeface="Segoe UI" pitchFamily="34" charset="0"/>
              </a:rPr>
              <a:t>WAN testing recommendations</a:t>
            </a:r>
            <a:endParaRPr lang="en-US" sz="2400" dirty="0">
              <a:gradFill>
                <a:gsLst>
                  <a:gs pos="0">
                    <a:srgbClr val="FFFFFF"/>
                  </a:gs>
                  <a:gs pos="100000">
                    <a:srgbClr val="FFFFFF"/>
                  </a:gs>
                </a:gsLst>
                <a:lin ang="5400000" scaled="0"/>
              </a:gradFill>
            </a:endParaRPr>
          </a:p>
          <a:p>
            <a:pPr lvl="1" defTabSz="932472" fontAlgn="base">
              <a:lnSpc>
                <a:spcPct val="90000"/>
              </a:lnSpc>
              <a:spcBef>
                <a:spcPct val="0"/>
              </a:spcBef>
              <a:spcAft>
                <a:spcPts val="1200"/>
              </a:spcAft>
            </a:pPr>
            <a:r>
              <a:rPr lang="en-US" sz="2400" b="1" dirty="0" smtClean="0">
                <a:gradFill>
                  <a:gsLst>
                    <a:gs pos="0">
                      <a:srgbClr val="FFFFFF"/>
                    </a:gs>
                    <a:gs pos="100000">
                      <a:srgbClr val="FFFFFF"/>
                    </a:gs>
                  </a:gsLst>
                  <a:lin ang="5400000" scaled="0"/>
                </a:gradFill>
                <a:latin typeface="Segoe UI Light"/>
                <a:ea typeface="Segoe UI" pitchFamily="34" charset="0"/>
                <a:cs typeface="Segoe UI" pitchFamily="34" charset="0"/>
              </a:rPr>
              <a:t>Optimizing </a:t>
            </a:r>
            <a:r>
              <a:rPr lang="en-US" sz="2400" b="1" dirty="0">
                <a:gradFill>
                  <a:gsLst>
                    <a:gs pos="0">
                      <a:srgbClr val="FFFFFF"/>
                    </a:gs>
                    <a:gs pos="100000">
                      <a:srgbClr val="FFFFFF"/>
                    </a:gs>
                  </a:gsLst>
                  <a:lin ang="5400000" scaled="0"/>
                </a:gradFill>
                <a:latin typeface="Segoe UI Light"/>
                <a:ea typeface="Segoe UI" pitchFamily="34" charset="0"/>
                <a:cs typeface="Segoe UI" pitchFamily="34" charset="0"/>
              </a:rPr>
              <a:t>a central site</a:t>
            </a:r>
          </a:p>
          <a:p>
            <a:pPr lvl="1" defTabSz="932472" fontAlgn="base">
              <a:lnSpc>
                <a:spcPct val="90000"/>
              </a:lnSpc>
              <a:spcBef>
                <a:spcPct val="0"/>
              </a:spcBef>
              <a:spcAft>
                <a:spcPts val="1200"/>
              </a:spcAft>
            </a:pPr>
            <a:r>
              <a:rPr lang="en-US" sz="2400" b="1" dirty="0" smtClean="0">
                <a:gradFill>
                  <a:gsLst>
                    <a:gs pos="0">
                      <a:srgbClr val="FFFFFF"/>
                    </a:gs>
                    <a:gs pos="100000">
                      <a:srgbClr val="FFFFFF"/>
                    </a:gs>
                  </a:gsLst>
                  <a:lin ang="5400000" scaled="0"/>
                </a:gradFill>
                <a:latin typeface="Segoe UI Light"/>
                <a:ea typeface="Segoe UI" pitchFamily="34" charset="0"/>
                <a:cs typeface="Segoe UI" pitchFamily="34" charset="0"/>
              </a:rPr>
              <a:t>Two-to-three environment solutions</a:t>
            </a:r>
            <a:endParaRPr lang="en-US" sz="2400" b="1" dirty="0">
              <a:gradFill>
                <a:gsLst>
                  <a:gs pos="0">
                    <a:srgbClr val="FFFFFF"/>
                  </a:gs>
                  <a:gs pos="100000">
                    <a:srgbClr val="FFFFFF"/>
                  </a:gs>
                </a:gsLst>
                <a:lin ang="5400000" scaled="0"/>
              </a:gradFill>
              <a:latin typeface="Segoe UI Light"/>
              <a:ea typeface="Segoe UI" pitchFamily="34" charset="0"/>
              <a:cs typeface="Segoe UI" pitchFamily="34" charset="0"/>
            </a:endParaRPr>
          </a:p>
          <a:p>
            <a:pPr lvl="1" defTabSz="932472" fontAlgn="base">
              <a:lnSpc>
                <a:spcPct val="90000"/>
              </a:lnSpc>
              <a:spcBef>
                <a:spcPct val="0"/>
              </a:spcBef>
              <a:spcAft>
                <a:spcPts val="1200"/>
              </a:spcAft>
            </a:pPr>
            <a:r>
              <a:rPr lang="en-US" sz="2400" b="1" dirty="0">
                <a:gradFill>
                  <a:gsLst>
                    <a:gs pos="0">
                      <a:srgbClr val="FFFFFF"/>
                    </a:gs>
                    <a:gs pos="100000">
                      <a:srgbClr val="FFFFFF"/>
                    </a:gs>
                  </a:gsLst>
                  <a:lin ang="5400000" scaled="0"/>
                </a:gradFill>
                <a:latin typeface="Segoe UI Light"/>
                <a:ea typeface="Segoe UI" pitchFamily="34" charset="0"/>
                <a:cs typeface="Segoe UI" pitchFamily="34" charset="0"/>
              </a:rPr>
              <a:t>Cross-farm service recommendations</a:t>
            </a:r>
          </a:p>
          <a:p>
            <a:pPr lvl="1" defTabSz="932472" fontAlgn="base">
              <a:lnSpc>
                <a:spcPct val="90000"/>
              </a:lnSpc>
              <a:spcBef>
                <a:spcPct val="0"/>
              </a:spcBef>
              <a:spcAft>
                <a:spcPts val="1200"/>
              </a:spcAft>
            </a:pPr>
            <a:r>
              <a:rPr lang="en-US" sz="2400" b="1" dirty="0">
                <a:gradFill>
                  <a:gsLst>
                    <a:gs pos="0">
                      <a:srgbClr val="FFFFFF"/>
                    </a:gs>
                    <a:gs pos="100000">
                      <a:srgbClr val="FFFFFF"/>
                    </a:gs>
                  </a:gsLst>
                  <a:lin ang="5400000" scaled="0"/>
                </a:gradFill>
                <a:latin typeface="Segoe UI Light"/>
                <a:ea typeface="Segoe UI" pitchFamily="34" charset="0"/>
                <a:cs typeface="Segoe UI" pitchFamily="34" charset="0"/>
              </a:rPr>
              <a:t>Deploying many distributed </a:t>
            </a:r>
            <a:r>
              <a:rPr lang="en-US" sz="2400" b="1" dirty="0" smtClean="0">
                <a:gradFill>
                  <a:gsLst>
                    <a:gs pos="0">
                      <a:srgbClr val="FFFFFF"/>
                    </a:gs>
                    <a:gs pos="100000">
                      <a:srgbClr val="FFFFFF"/>
                    </a:gs>
                  </a:gsLst>
                  <a:lin ang="5400000" scaled="0"/>
                </a:gradFill>
                <a:latin typeface="Segoe UI Light"/>
                <a:ea typeface="Segoe UI" pitchFamily="34" charset="0"/>
                <a:cs typeface="Segoe UI" pitchFamily="34" charset="0"/>
              </a:rPr>
              <a:t>farms</a:t>
            </a:r>
            <a:endParaRPr lang="en-US" sz="2400" b="1"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pic>
        <p:nvPicPr>
          <p:cNvPr id="8" name="Picture 7"/>
          <p:cNvPicPr>
            <a:picLocks noChangeAspect="1"/>
          </p:cNvPicPr>
          <p:nvPr/>
        </p:nvPicPr>
        <p:blipFill>
          <a:blip r:embed="rId3"/>
          <a:stretch>
            <a:fillRect/>
          </a:stretch>
        </p:blipFill>
        <p:spPr>
          <a:xfrm>
            <a:off x="11476037" y="6406198"/>
            <a:ext cx="465530" cy="588328"/>
          </a:xfrm>
          <a:prstGeom prst="rect">
            <a:avLst/>
          </a:prstGeom>
        </p:spPr>
      </p:pic>
    </p:spTree>
    <p:extLst>
      <p:ext uri="{BB962C8B-B14F-4D97-AF65-F5344CB8AC3E}">
        <p14:creationId xmlns:p14="http://schemas.microsoft.com/office/powerpoint/2010/main" val="1829699119"/>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Remote search index</a:t>
            </a:r>
            <a:endParaRPr lang="en-US" dirty="0"/>
          </a:p>
        </p:txBody>
      </p:sp>
      <p:sp>
        <p:nvSpPr>
          <p:cNvPr id="5" name="Text Placeholder 4"/>
          <p:cNvSpPr>
            <a:spLocks noGrp="1"/>
          </p:cNvSpPr>
          <p:nvPr>
            <p:ph type="body" sz="quarter" idx="10"/>
          </p:nvPr>
        </p:nvSpPr>
        <p:spPr>
          <a:xfrm>
            <a:off x="274638" y="1212850"/>
            <a:ext cx="11887200" cy="738664"/>
          </a:xfrm>
        </p:spPr>
        <p:txBody>
          <a:bodyPr/>
          <a:lstStyle/>
          <a:p>
            <a:r>
              <a:rPr lang="en-US" dirty="0" smtClean="0"/>
              <a:t>                                  </a:t>
            </a:r>
            <a:endParaRPr lang="en-US"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99237" y="390632"/>
            <a:ext cx="5193588" cy="6383230"/>
          </a:xfrm>
          <a:prstGeom prst="rect">
            <a:avLst/>
          </a:prstGeom>
        </p:spPr>
      </p:pic>
      <p:pic>
        <p:nvPicPr>
          <p:cNvPr id="6" name="Picture 5"/>
          <p:cNvPicPr>
            <a:picLocks noChangeAspect="1"/>
          </p:cNvPicPr>
          <p:nvPr/>
        </p:nvPicPr>
        <p:blipFill>
          <a:blip r:embed="rId3"/>
          <a:stretch>
            <a:fillRect/>
          </a:stretch>
        </p:blipFill>
        <p:spPr>
          <a:xfrm>
            <a:off x="12178451" y="6674242"/>
            <a:ext cx="228488" cy="304800"/>
          </a:xfrm>
          <a:prstGeom prst="rect">
            <a:avLst/>
          </a:prstGeom>
        </p:spPr>
      </p:pic>
    </p:spTree>
    <p:extLst>
      <p:ext uri="{BB962C8B-B14F-4D97-AF65-F5344CB8AC3E}">
        <p14:creationId xmlns:p14="http://schemas.microsoft.com/office/powerpoint/2010/main" val="3667623858"/>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 Profile Replication Engine</a:t>
            </a:r>
            <a:endParaRPr lang="en-US" dirty="0"/>
          </a:p>
        </p:txBody>
      </p:sp>
      <p:sp>
        <p:nvSpPr>
          <p:cNvPr id="3" name="Text Placeholder 2"/>
          <p:cNvSpPr>
            <a:spLocks noGrp="1"/>
          </p:cNvSpPr>
          <p:nvPr>
            <p:ph type="body" sz="quarter" idx="10"/>
          </p:nvPr>
        </p:nvSpPr>
        <p:spPr>
          <a:xfrm>
            <a:off x="274638" y="1221157"/>
            <a:ext cx="4876799" cy="4302716"/>
          </a:xfrm>
        </p:spPr>
        <p:txBody>
          <a:bodyPr/>
          <a:lstStyle/>
          <a:p>
            <a:pPr marL="571500" indent="-571500">
              <a:spcAft>
                <a:spcPts val="1200"/>
              </a:spcAft>
              <a:buFont typeface="Arial" panose="020B0604020202020204" pitchFamily="34" charset="0"/>
              <a:buChar char="•"/>
            </a:pPr>
            <a:r>
              <a:rPr lang="en-US" sz="2800" dirty="0"/>
              <a:t>Replicates user profile information and social data between two or more User Profile service applications.</a:t>
            </a:r>
          </a:p>
          <a:p>
            <a:pPr marL="571500" indent="-571500">
              <a:spcAft>
                <a:spcPts val="1200"/>
              </a:spcAft>
              <a:buFont typeface="Arial" panose="020B0604020202020204" pitchFamily="34" charset="0"/>
              <a:buChar char="•"/>
            </a:pPr>
            <a:r>
              <a:rPr lang="en-US" sz="2800" dirty="0"/>
              <a:t>May require an inbound and outbound connection for each User Profile service application</a:t>
            </a:r>
            <a:r>
              <a:rPr lang="en-US" sz="2800" dirty="0" smtClean="0"/>
              <a:t>.</a:t>
            </a:r>
            <a:endParaRPr lang="en-US" sz="2800" dirty="0"/>
          </a:p>
        </p:txBody>
      </p:sp>
      <p:pic>
        <p:nvPicPr>
          <p:cNvPr id="4" name="Picture 3"/>
          <p:cNvPicPr>
            <a:picLocks noChangeAspect="1"/>
          </p:cNvPicPr>
          <p:nvPr/>
        </p:nvPicPr>
        <p:blipFill>
          <a:blip r:embed="rId3"/>
          <a:stretch>
            <a:fillRect/>
          </a:stretch>
        </p:blipFill>
        <p:spPr>
          <a:xfrm>
            <a:off x="12178451" y="6674242"/>
            <a:ext cx="228488" cy="304800"/>
          </a:xfrm>
          <a:prstGeom prst="rect">
            <a:avLst/>
          </a:prstGeom>
        </p:spPr>
      </p:pic>
      <p:pic>
        <p:nvPicPr>
          <p:cNvPr id="5" name="Picture 4"/>
          <p:cNvPicPr>
            <a:picLocks noChangeAspect="1"/>
          </p:cNvPicPr>
          <p:nvPr/>
        </p:nvPicPr>
        <p:blipFill>
          <a:blip r:embed="rId4"/>
          <a:stretch>
            <a:fillRect/>
          </a:stretch>
        </p:blipFill>
        <p:spPr>
          <a:xfrm>
            <a:off x="5380037" y="3119237"/>
            <a:ext cx="6450537" cy="3349825"/>
          </a:xfrm>
          <a:prstGeom prst="rect">
            <a:avLst/>
          </a:prstGeom>
        </p:spPr>
      </p:pic>
    </p:spTree>
    <p:extLst>
      <p:ext uri="{BB962C8B-B14F-4D97-AF65-F5344CB8AC3E}">
        <p14:creationId xmlns:p14="http://schemas.microsoft.com/office/powerpoint/2010/main" val="4211773567"/>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User Profile Replication Engine</a:t>
            </a:r>
            <a:endParaRPr lang="en-US" dirty="0"/>
          </a:p>
        </p:txBody>
      </p:sp>
      <p:sp>
        <p:nvSpPr>
          <p:cNvPr id="5" name="Text Placeholder 4"/>
          <p:cNvSpPr>
            <a:spLocks noGrp="1"/>
          </p:cNvSpPr>
          <p:nvPr>
            <p:ph type="body" sz="quarter" idx="10"/>
          </p:nvPr>
        </p:nvSpPr>
        <p:spPr>
          <a:xfrm>
            <a:off x="274638" y="1221157"/>
            <a:ext cx="11887199" cy="960263"/>
          </a:xfrm>
        </p:spPr>
        <p:txBody>
          <a:bodyPr/>
          <a:lstStyle/>
          <a:p>
            <a:r>
              <a:rPr lang="en-US" sz="2800" dirty="0"/>
              <a:t>Minimum properties required to replicate to support social features across User Profile Service Application Instances</a:t>
            </a:r>
          </a:p>
        </p:txBody>
      </p:sp>
      <p:graphicFrame>
        <p:nvGraphicFramePr>
          <p:cNvPr id="8" name="Table 7"/>
          <p:cNvGraphicFramePr>
            <a:graphicFrameLocks noGrp="1"/>
          </p:cNvGraphicFramePr>
          <p:nvPr>
            <p:extLst>
              <p:ext uri="{D42A27DB-BD31-4B8C-83A1-F6EECF244321}">
                <p14:modId xmlns:p14="http://schemas.microsoft.com/office/powerpoint/2010/main" val="1819441707"/>
              </p:ext>
            </p:extLst>
          </p:nvPr>
        </p:nvGraphicFramePr>
        <p:xfrm>
          <a:off x="808036" y="2125662"/>
          <a:ext cx="10972801" cy="4366306"/>
        </p:xfrm>
        <a:graphic>
          <a:graphicData uri="http://schemas.openxmlformats.org/drawingml/2006/table">
            <a:tbl>
              <a:tblPr firstRow="1" firstCol="1" bandRow="1"/>
              <a:tblGrid>
                <a:gridCol w="1568872"/>
                <a:gridCol w="4999880"/>
                <a:gridCol w="4404049"/>
              </a:tblGrid>
              <a:tr h="296640">
                <a:tc>
                  <a:txBody>
                    <a:bodyPr/>
                    <a:lstStyle/>
                    <a:p>
                      <a:pPr marL="0" marR="0" algn="just">
                        <a:lnSpc>
                          <a:spcPct val="115000"/>
                        </a:lnSpc>
                        <a:spcBef>
                          <a:spcPts val="400"/>
                        </a:spcBef>
                        <a:spcAft>
                          <a:spcPts val="400"/>
                        </a:spcAft>
                      </a:pPr>
                      <a:r>
                        <a:rPr lang="en-US" sz="16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Database</a:t>
                      </a:r>
                      <a:endParaRPr lang="en-US"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7223" marR="47223" marT="0" marB="0">
                    <a:lnL>
                      <a:noFill/>
                    </a:lnL>
                    <a:lnR>
                      <a:noFill/>
                    </a:lnR>
                    <a:lnT>
                      <a:noFill/>
                    </a:lnT>
                    <a:lnB w="38100" cap="flat" cmpd="sng" algn="ctr">
                      <a:solidFill>
                        <a:srgbClr val="4BACC6"/>
                      </a:solidFill>
                      <a:prstDash val="solid"/>
                      <a:round/>
                      <a:headEnd type="none" w="med" len="med"/>
                      <a:tailEnd type="none" w="med" len="med"/>
                    </a:lnB>
                    <a:solidFill>
                      <a:srgbClr val="FFFFFF"/>
                    </a:solidFill>
                  </a:tcPr>
                </a:tc>
                <a:tc>
                  <a:txBody>
                    <a:bodyPr/>
                    <a:lstStyle/>
                    <a:p>
                      <a:pPr marL="0" marR="0" algn="just">
                        <a:lnSpc>
                          <a:spcPct val="115000"/>
                        </a:lnSpc>
                        <a:spcBef>
                          <a:spcPts val="400"/>
                        </a:spcBef>
                        <a:spcAft>
                          <a:spcPts val="400"/>
                        </a:spcAft>
                      </a:pPr>
                      <a:r>
                        <a:rPr lang="en-US" sz="16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Property</a:t>
                      </a:r>
                      <a:endParaRPr lang="en-US"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7223" marR="47223" marT="0" marB="0">
                    <a:lnL>
                      <a:noFill/>
                    </a:lnL>
                    <a:lnR>
                      <a:noFill/>
                    </a:lnR>
                    <a:lnT>
                      <a:noFill/>
                    </a:lnT>
                    <a:lnB w="38100" cap="flat" cmpd="sng" algn="ctr">
                      <a:solidFill>
                        <a:srgbClr val="4BACC6"/>
                      </a:solidFill>
                      <a:prstDash val="solid"/>
                      <a:round/>
                      <a:headEnd type="none" w="med" len="med"/>
                      <a:tailEnd type="none" w="med" len="med"/>
                    </a:lnB>
                    <a:solidFill>
                      <a:srgbClr val="FFFFFF"/>
                    </a:solidFill>
                  </a:tcPr>
                </a:tc>
                <a:tc>
                  <a:txBody>
                    <a:bodyPr/>
                    <a:lstStyle/>
                    <a:p>
                      <a:pPr marL="0" marR="0">
                        <a:lnSpc>
                          <a:spcPct val="115000"/>
                        </a:lnSpc>
                        <a:spcBef>
                          <a:spcPts val="400"/>
                        </a:spcBef>
                        <a:spcAft>
                          <a:spcPts val="400"/>
                        </a:spcAft>
                      </a:pPr>
                      <a:r>
                        <a:rPr lang="en-US" sz="16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Notes</a:t>
                      </a:r>
                      <a:endParaRPr lang="en-US"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7223" marR="47223" marT="0" marB="0">
                    <a:lnL>
                      <a:noFill/>
                    </a:lnL>
                    <a:lnR>
                      <a:noFill/>
                    </a:lnR>
                    <a:lnT>
                      <a:noFill/>
                    </a:lnT>
                    <a:lnB w="38100" cap="flat" cmpd="sng" algn="ctr">
                      <a:solidFill>
                        <a:srgbClr val="4BACC6"/>
                      </a:solidFill>
                      <a:prstDash val="solid"/>
                      <a:round/>
                      <a:headEnd type="none" w="med" len="med"/>
                      <a:tailEnd type="none" w="med" len="med"/>
                    </a:lnB>
                    <a:solidFill>
                      <a:srgbClr val="FFFFFF"/>
                    </a:solidFill>
                  </a:tcPr>
                </a:tc>
              </a:tr>
              <a:tr h="1324002">
                <a:tc>
                  <a:txBody>
                    <a:bodyPr/>
                    <a:lstStyle/>
                    <a:p>
                      <a:pPr marL="0" marR="0">
                        <a:lnSpc>
                          <a:spcPct val="100000"/>
                        </a:lnSpc>
                        <a:spcBef>
                          <a:spcPts val="400"/>
                        </a:spcBef>
                        <a:spcAft>
                          <a:spcPts val="4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Profile database</a:t>
                      </a:r>
                      <a:endParaRPr lang="en-US"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7223" marR="47223" marT="0" marB="0">
                    <a:lnL>
                      <a:noFill/>
                    </a:lnL>
                    <a:lnR w="12700" cap="flat" cmpd="sng" algn="ctr">
                      <a:solidFill>
                        <a:srgbClr val="4BACC6"/>
                      </a:solidFill>
                      <a:prstDash val="solid"/>
                      <a:round/>
                      <a:headEnd type="none" w="med" len="med"/>
                      <a:tailEnd type="none" w="med" len="med"/>
                    </a:lnR>
                    <a:lnT w="38100" cap="flat" cmpd="sng" algn="ctr">
                      <a:solidFill>
                        <a:srgbClr val="4BACC6"/>
                      </a:solidFill>
                      <a:prstDash val="solid"/>
                      <a:round/>
                      <a:headEnd type="none" w="med" len="med"/>
                      <a:tailEnd type="none" w="med" len="med"/>
                    </a:lnT>
                    <a:lnB>
                      <a:noFill/>
                    </a:lnB>
                    <a:solidFill>
                      <a:srgbClr val="FFFFFF"/>
                    </a:solidFill>
                  </a:tcPr>
                </a:tc>
                <a:tc>
                  <a:txBody>
                    <a:bodyPr/>
                    <a:lstStyle/>
                    <a:p>
                      <a:pPr marL="342900" marR="0" lvl="0" indent="-342900">
                        <a:lnSpc>
                          <a:spcPct val="100000"/>
                        </a:lnSpc>
                        <a:spcBef>
                          <a:spcPts val="200"/>
                        </a:spcBef>
                        <a:spcAft>
                          <a:spcPts val="200"/>
                        </a:spcAft>
                        <a:buFont typeface="Wingdings" panose="05000000000000000000" pitchFamily="2" charset="2"/>
                        <a:buChar char=""/>
                      </a:pPr>
                      <a:r>
                        <a:rPr lang="en-US" sz="1600" dirty="0" smtClea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The Windows Security Identifier (SID)</a:t>
                      </a:r>
                    </a:p>
                    <a:p>
                      <a:pPr marL="342900" marR="0" lvl="0" indent="-342900">
                        <a:lnSpc>
                          <a:spcPct val="100000"/>
                        </a:lnSpc>
                        <a:spcBef>
                          <a:spcPts val="200"/>
                        </a:spcBef>
                        <a:spcAft>
                          <a:spcPts val="200"/>
                        </a:spcAft>
                        <a:buFont typeface="Wingdings" panose="05000000000000000000" pitchFamily="2" charset="2"/>
                        <a:buChar char=""/>
                      </a:pPr>
                      <a:r>
                        <a:rPr lang="en-US" sz="1600" dirty="0" smtClea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The Active Directory Domain Services (AD DS) user principal name (UPN)</a:t>
                      </a:r>
                    </a:p>
                    <a:p>
                      <a:pPr marL="342900" marR="0" lvl="0" indent="-342900">
                        <a:lnSpc>
                          <a:spcPct val="100000"/>
                        </a:lnSpc>
                        <a:spcBef>
                          <a:spcPts val="200"/>
                        </a:spcBef>
                        <a:spcAft>
                          <a:spcPts val="200"/>
                        </a:spcAft>
                        <a:buFont typeface="Wingdings" panose="05000000000000000000" pitchFamily="2" charset="2"/>
                        <a:buChar char=""/>
                      </a:pPr>
                      <a:r>
                        <a:rPr lang="en-US" sz="1600" dirty="0" smtClea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The Simple Mail Transfer Protocol (SMTP) address</a:t>
                      </a:r>
                    </a:p>
                    <a:p>
                      <a:pPr marL="342900" marR="0" lvl="0" indent="-342900">
                        <a:lnSpc>
                          <a:spcPct val="100000"/>
                        </a:lnSpc>
                        <a:spcBef>
                          <a:spcPts val="200"/>
                        </a:spcBef>
                        <a:spcAft>
                          <a:spcPts val="200"/>
                        </a:spcAft>
                        <a:buFont typeface="Wingdings" panose="05000000000000000000" pitchFamily="2" charset="2"/>
                        <a:buChar char=""/>
                      </a:pPr>
                      <a:r>
                        <a:rPr lang="en-US" sz="1600" dirty="0" smtClea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The Session Initiation Protocol (SIP) address</a:t>
                      </a:r>
                    </a:p>
                    <a:p>
                      <a:pPr marL="342900" marR="0" lvl="0" indent="-342900">
                        <a:lnSpc>
                          <a:spcPct val="100000"/>
                        </a:lnSpc>
                        <a:spcBef>
                          <a:spcPts val="200"/>
                        </a:spcBef>
                        <a:spcAft>
                          <a:spcPts val="200"/>
                        </a:spcAft>
                        <a:buFont typeface="Wingdings" panose="05000000000000000000" pitchFamily="2" charset="2"/>
                        <a:buChar char=""/>
                      </a:pPr>
                      <a:endParaRPr lang="en-US" sz="1600" dirty="0" smtClean="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a:txBody>
                  <a:tcPr marL="47223" marR="47223" marT="0" marB="0">
                    <a:lnL w="12700" cap="flat" cmpd="sng" algn="ctr">
                      <a:solidFill>
                        <a:srgbClr val="4BACC6"/>
                      </a:solidFill>
                      <a:prstDash val="solid"/>
                      <a:round/>
                      <a:headEnd type="none" w="med" len="med"/>
                      <a:tailEnd type="none" w="med" len="med"/>
                    </a:lnL>
                    <a:lnR>
                      <a:noFill/>
                    </a:lnR>
                    <a:lnT w="38100" cap="flat" cmpd="sng" algn="ctr">
                      <a:solidFill>
                        <a:srgbClr val="4BACC6"/>
                      </a:solidFill>
                      <a:prstDash val="solid"/>
                      <a:round/>
                      <a:headEnd type="none" w="med" len="med"/>
                      <a:tailEnd type="none" w="med" len="med"/>
                    </a:lnT>
                    <a:lnB>
                      <a:noFill/>
                    </a:lnB>
                    <a:solidFill>
                      <a:srgbClr val="D2EAF1"/>
                    </a:solidFill>
                  </a:tcPr>
                </a:tc>
                <a:tc>
                  <a:txBody>
                    <a:bodyPr/>
                    <a:lstStyle/>
                    <a:p>
                      <a:pPr marL="0" marR="0">
                        <a:lnSpc>
                          <a:spcPct val="100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Required to rehydrate a user’s identity for server-to-server authentication.</a:t>
                      </a:r>
                      <a:endParaRPr lang="en-US"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7223" marR="47223" marT="0" marB="0">
                    <a:lnL>
                      <a:noFill/>
                    </a:lnL>
                    <a:lnR w="12700" cap="flat" cmpd="sng" algn="ctr">
                      <a:solidFill>
                        <a:srgbClr val="4BACC6"/>
                      </a:solidFill>
                      <a:prstDash val="solid"/>
                      <a:round/>
                      <a:headEnd type="none" w="med" len="med"/>
                      <a:tailEnd type="none" w="med" len="med"/>
                    </a:lnR>
                    <a:lnT w="38100" cap="flat" cmpd="sng" algn="ctr">
                      <a:solidFill>
                        <a:srgbClr val="4BACC6"/>
                      </a:solidFill>
                      <a:prstDash val="solid"/>
                      <a:round/>
                      <a:headEnd type="none" w="med" len="med"/>
                      <a:tailEnd type="none" w="med" len="med"/>
                    </a:lnT>
                    <a:lnB>
                      <a:noFill/>
                    </a:lnB>
                    <a:solidFill>
                      <a:srgbClr val="D2EAF1"/>
                    </a:solidFill>
                  </a:tcPr>
                </a:tc>
              </a:tr>
              <a:tr h="1910167">
                <a:tc>
                  <a:txBody>
                    <a:bodyPr/>
                    <a:lstStyle/>
                    <a:p>
                      <a:pPr marL="0" marR="0">
                        <a:lnSpc>
                          <a:spcPct val="100000"/>
                        </a:lnSpc>
                        <a:spcBef>
                          <a:spcPts val="400"/>
                        </a:spcBef>
                        <a:spcAft>
                          <a:spcPts val="4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Social database</a:t>
                      </a:r>
                      <a:endParaRPr lang="en-US"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7223" marR="47223" marT="0" marB="0">
                    <a:lnL>
                      <a:noFill/>
                    </a:lnL>
                    <a:lnR w="12700" cap="flat" cmpd="sng" algn="ctr">
                      <a:solidFill>
                        <a:srgbClr val="4BACC6"/>
                      </a:solidFill>
                      <a:prstDash val="solid"/>
                      <a:round/>
                      <a:headEnd type="none" w="med" len="med"/>
                      <a:tailEnd type="none" w="med" len="med"/>
                    </a:lnR>
                    <a:lnT>
                      <a:noFill/>
                    </a:lnT>
                    <a:lnB>
                      <a:noFill/>
                    </a:lnB>
                    <a:solidFill>
                      <a:srgbClr val="FFFFFF"/>
                    </a:solidFill>
                  </a:tcPr>
                </a:tc>
                <a:tc>
                  <a:txBody>
                    <a:bodyPr/>
                    <a:lstStyle/>
                    <a:p>
                      <a:pPr marL="342900" marR="0" lvl="0" indent="-342900">
                        <a:lnSpc>
                          <a:spcPct val="100000"/>
                        </a:lnSpc>
                        <a:spcBef>
                          <a:spcPts val="200"/>
                        </a:spcBef>
                        <a:spcAft>
                          <a:spcPts val="200"/>
                        </a:spcAft>
                        <a:buFont typeface="Wingdings" panose="05000000000000000000" pitchFamily="2" charset="2"/>
                        <a:buChar char=""/>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Followed Persons (Colleagues)</a:t>
                      </a:r>
                      <a:endParaRPr lang="en-US"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0000"/>
                        </a:lnSpc>
                        <a:spcBef>
                          <a:spcPts val="200"/>
                        </a:spcBef>
                        <a:spcAft>
                          <a:spcPts val="200"/>
                        </a:spcAft>
                        <a:buFont typeface="Wingdings" panose="05000000000000000000" pitchFamily="2" charset="2"/>
                        <a:buChar char=""/>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Personal Site URL (</a:t>
                      </a:r>
                      <a:r>
                        <a:rPr lang="en-US" sz="16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PersonalSpace</a:t>
                      </a: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t>
                      </a:r>
                      <a:endParaRPr lang="en-US"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0000"/>
                        </a:lnSpc>
                        <a:spcBef>
                          <a:spcPts val="200"/>
                        </a:spcBef>
                        <a:spcAft>
                          <a:spcPts val="200"/>
                        </a:spcAft>
                        <a:buFont typeface="Wingdings" panose="05000000000000000000" pitchFamily="2" charset="2"/>
                        <a:buChar char=""/>
                      </a:pPr>
                      <a:r>
                        <a:rPr lang="en-US" sz="16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MicroFeed</a:t>
                      </a: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idenfier</a:t>
                      </a: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(SPS-</a:t>
                      </a:r>
                      <a:r>
                        <a:rPr lang="en-US" sz="16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FeedIdentifier</a:t>
                      </a: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t>
                      </a:r>
                      <a:endParaRPr lang="en-US"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0000"/>
                        </a:lnSpc>
                        <a:spcBef>
                          <a:spcPts val="200"/>
                        </a:spcBef>
                        <a:spcAft>
                          <a:spcPts val="200"/>
                        </a:spcAft>
                        <a:buFont typeface="Wingdings" panose="05000000000000000000" pitchFamily="2" charset="2"/>
                        <a:buChar char=""/>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Personal Site Capabilities (SPS-</a:t>
                      </a:r>
                      <a:r>
                        <a:rPr lang="en-US" sz="16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PersonalSiteCapabilities</a:t>
                      </a: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t>
                      </a:r>
                      <a:endParaRPr lang="en-US"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0000"/>
                        </a:lnSpc>
                        <a:spcBef>
                          <a:spcPts val="200"/>
                        </a:spcBef>
                        <a:spcAft>
                          <a:spcPts val="200"/>
                        </a:spcAft>
                        <a:buFont typeface="Wingdings" panose="05000000000000000000" pitchFamily="2" charset="2"/>
                        <a:buChar char=""/>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Followed Tags (</a:t>
                      </a:r>
                      <a:r>
                        <a:rPr lang="en-US" sz="1600" dirty="0" smtClea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SPS-Interests) </a:t>
                      </a:r>
                    </a:p>
                    <a:p>
                      <a:pPr marL="342900" marR="0" lvl="0" indent="-342900">
                        <a:lnSpc>
                          <a:spcPct val="100000"/>
                        </a:lnSpc>
                        <a:spcBef>
                          <a:spcPts val="200"/>
                        </a:spcBef>
                        <a:spcAft>
                          <a:spcPts val="200"/>
                        </a:spcAft>
                        <a:buFont typeface="Wingdings" panose="05000000000000000000" pitchFamily="2" charset="2"/>
                        <a:buChar char=""/>
                      </a:pPr>
                      <a:r>
                        <a:rPr lang="en-US" sz="1600" dirty="0" smtClea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Status (SPS-</a:t>
                      </a:r>
                      <a:r>
                        <a:rPr lang="en-US" sz="1600" dirty="0" err="1" smtClea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StatusNotes</a:t>
                      </a:r>
                      <a:r>
                        <a:rPr lang="en-US" sz="1600" dirty="0" smtClea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7223" marR="47223" marT="0" marB="0">
                    <a:lnL w="12700" cap="flat" cmpd="sng" algn="ctr">
                      <a:solidFill>
                        <a:srgbClr val="4BACC6"/>
                      </a:solidFill>
                      <a:prstDash val="solid"/>
                      <a:round/>
                      <a:headEnd type="none" w="med" len="med"/>
                      <a:tailEnd type="none" w="med" len="med"/>
                    </a:lnL>
                    <a:lnR>
                      <a:noFill/>
                    </a:lnR>
                    <a:lnT>
                      <a:noFill/>
                    </a:lnT>
                    <a:lnB>
                      <a:noFill/>
                    </a:lnB>
                  </a:tcPr>
                </a:tc>
                <a:tc>
                  <a:txBody>
                    <a:bodyPr/>
                    <a:lstStyle/>
                    <a:p>
                      <a:pPr marL="0" marR="0">
                        <a:lnSpc>
                          <a:spcPct val="100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Used for microblogging and updating My Site feeds (for example notes, tags, and ratings).</a:t>
                      </a:r>
                      <a:endParaRPr lang="en-US"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0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Status (SPS-</a:t>
                      </a:r>
                      <a:r>
                        <a:rPr lang="en-US" sz="16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StatusNotes</a:t>
                      </a: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is optional.</a:t>
                      </a:r>
                      <a:endParaRPr lang="en-US"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7223" marR="47223" marT="0" marB="0">
                    <a:lnL>
                      <a:noFill/>
                    </a:lnL>
                    <a:lnR w="12700" cap="flat" cmpd="sng" algn="ctr">
                      <a:solidFill>
                        <a:srgbClr val="4BACC6"/>
                      </a:solidFill>
                      <a:prstDash val="solid"/>
                      <a:round/>
                      <a:headEnd type="none" w="med" len="med"/>
                      <a:tailEnd type="none" w="med" len="med"/>
                    </a:lnR>
                    <a:lnT>
                      <a:noFill/>
                    </a:lnT>
                    <a:lnB>
                      <a:noFill/>
                    </a:lnB>
                  </a:tcPr>
                </a:tc>
              </a:tr>
              <a:tr h="493259">
                <a:tc>
                  <a:txBody>
                    <a:bodyPr/>
                    <a:lstStyle/>
                    <a:p>
                      <a:pPr marL="0" marR="0">
                        <a:lnSpc>
                          <a:spcPct val="100000"/>
                        </a:lnSpc>
                        <a:spcBef>
                          <a:spcPts val="400"/>
                        </a:spcBef>
                        <a:spcAft>
                          <a:spcPts val="4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MMS database</a:t>
                      </a:r>
                      <a:endParaRPr lang="en-US"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7223" marR="47223" marT="0" marB="0">
                    <a:lnL>
                      <a:noFill/>
                    </a:lnL>
                    <a:lnR w="12700" cap="flat" cmpd="sng" algn="ctr">
                      <a:solidFill>
                        <a:srgbClr val="4BACC6"/>
                      </a:solidFill>
                      <a:prstDash val="solid"/>
                      <a:round/>
                      <a:headEnd type="none" w="med" len="med"/>
                      <a:tailEnd type="none" w="med" len="med"/>
                    </a:lnR>
                    <a:lnT>
                      <a:noFill/>
                    </a:lnT>
                    <a:lnB>
                      <a:noFill/>
                    </a:lnB>
                    <a:solidFill>
                      <a:srgbClr val="FFFFFF"/>
                    </a:solidFill>
                  </a:tcPr>
                </a:tc>
                <a:tc>
                  <a:txBody>
                    <a:bodyPr/>
                    <a:lstStyle/>
                    <a:p>
                      <a:pPr marL="0" marR="0">
                        <a:lnSpc>
                          <a:spcPct val="100000"/>
                        </a:lnSpc>
                        <a:spcBef>
                          <a:spcPts val="200"/>
                        </a:spcBef>
                        <a:spcAft>
                          <a:spcPts val="200"/>
                        </a:spcAft>
                      </a:pPr>
                      <a:endParaRPr lang="en-US"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7223" marR="47223" marT="0" marB="0">
                    <a:lnL w="12700" cap="flat" cmpd="sng" algn="ctr">
                      <a:solidFill>
                        <a:srgbClr val="4BACC6"/>
                      </a:solidFill>
                      <a:prstDash val="solid"/>
                      <a:round/>
                      <a:headEnd type="none" w="med" len="med"/>
                      <a:tailEnd type="none" w="med" len="med"/>
                    </a:lnL>
                    <a:lnR>
                      <a:noFill/>
                    </a:lnR>
                    <a:lnT>
                      <a:noFill/>
                    </a:lnT>
                    <a:lnB w="12700" cap="flat" cmpd="sng" algn="ctr">
                      <a:solidFill>
                        <a:srgbClr val="4BACC6"/>
                      </a:solidFill>
                      <a:prstDash val="solid"/>
                      <a:round/>
                      <a:headEnd type="none" w="med" len="med"/>
                      <a:tailEnd type="none" w="med" len="med"/>
                    </a:lnB>
                    <a:solidFill>
                      <a:srgbClr val="D2EAF1"/>
                    </a:solidFill>
                  </a:tcPr>
                </a:tc>
                <a:tc>
                  <a:txBody>
                    <a:bodyPr/>
                    <a:lstStyle/>
                    <a:p>
                      <a:pPr marL="0" marR="0">
                        <a:lnSpc>
                          <a:spcPct val="100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Only if multiple Managed Metadata service applications are deployed. </a:t>
                      </a:r>
                      <a:endParaRPr lang="en-US"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7223" marR="47223" marT="0" marB="0">
                    <a:lnL>
                      <a:noFill/>
                    </a:lnL>
                    <a:lnR w="12700" cap="flat" cmpd="sng" algn="ctr">
                      <a:solidFill>
                        <a:srgbClr val="4BACC6"/>
                      </a:solidFill>
                      <a:prstDash val="solid"/>
                      <a:round/>
                      <a:headEnd type="none" w="med" len="med"/>
                      <a:tailEnd type="none" w="med" len="med"/>
                    </a:lnR>
                    <a:lnT>
                      <a:noFill/>
                    </a:lnT>
                    <a:lnB w="12700" cap="flat" cmpd="sng" algn="ctr">
                      <a:solidFill>
                        <a:srgbClr val="4BACC6"/>
                      </a:solidFill>
                      <a:prstDash val="solid"/>
                      <a:round/>
                      <a:headEnd type="none" w="med" len="med"/>
                      <a:tailEnd type="none" w="med" len="med"/>
                    </a:lnB>
                    <a:solidFill>
                      <a:srgbClr val="D2EAF1"/>
                    </a:solidFill>
                  </a:tcPr>
                </a:tc>
              </a:tr>
            </a:tbl>
          </a:graphicData>
        </a:graphic>
      </p:graphicFrame>
      <p:sp>
        <p:nvSpPr>
          <p:cNvPr id="9" name="Rectangle 8"/>
          <p:cNvSpPr/>
          <p:nvPr/>
        </p:nvSpPr>
        <p:spPr>
          <a:xfrm>
            <a:off x="304633" y="6469062"/>
            <a:ext cx="11552404" cy="410882"/>
          </a:xfrm>
          <a:prstGeom prst="rect">
            <a:avLst/>
          </a:prstGeom>
        </p:spPr>
        <p:txBody>
          <a:bodyPr wrap="square">
            <a:spAutoFit/>
          </a:bodyPr>
          <a:lstStyle/>
          <a:p>
            <a:pPr>
              <a:lnSpc>
                <a:spcPct val="115000"/>
              </a:lnSpc>
            </a:pPr>
            <a:r>
              <a:rPr lang="en-US" dirty="0">
                <a:solidFill>
                  <a:srgbClr val="505050"/>
                </a:solidFill>
                <a:latin typeface="Calibri" panose="020F0502020204030204" pitchFamily="34" charset="0"/>
                <a:ea typeface="Calibri" panose="020F0502020204030204" pitchFamily="34" charset="0"/>
                <a:cs typeface="Calibri" panose="020F0502020204030204" pitchFamily="34" charset="0"/>
              </a:rPr>
              <a:t>You can run the Get-</a:t>
            </a:r>
            <a:r>
              <a:rPr lang="en-US" dirty="0" err="1">
                <a:solidFill>
                  <a:srgbClr val="505050"/>
                </a:solidFill>
                <a:latin typeface="Calibri" panose="020F0502020204030204" pitchFamily="34" charset="0"/>
                <a:ea typeface="Calibri" panose="020F0502020204030204" pitchFamily="34" charset="0"/>
                <a:cs typeface="Calibri" panose="020F0502020204030204" pitchFamily="34" charset="0"/>
              </a:rPr>
              <a:t>SPProfilePropertyCollection</a:t>
            </a:r>
            <a:r>
              <a:rPr lang="en-US" dirty="0">
                <a:solidFill>
                  <a:srgbClr val="505050"/>
                </a:solidFill>
                <a:latin typeface="Calibri" panose="020F0502020204030204" pitchFamily="34" charset="0"/>
                <a:ea typeface="Calibri" panose="020F0502020204030204" pitchFamily="34" charset="0"/>
                <a:cs typeface="Calibri" panose="020F0502020204030204" pitchFamily="34" charset="0"/>
              </a:rPr>
              <a:t> </a:t>
            </a:r>
            <a:r>
              <a:rPr lang="en-US" dirty="0" err="1">
                <a:solidFill>
                  <a:srgbClr val="505050"/>
                </a:solidFill>
                <a:latin typeface="Calibri" panose="020F0502020204030204" pitchFamily="34" charset="0"/>
                <a:ea typeface="Calibri" panose="020F0502020204030204" pitchFamily="34" charset="0"/>
                <a:cs typeface="Calibri" panose="020F0502020204030204" pitchFamily="34" charset="0"/>
              </a:rPr>
              <a:t>cmdlet</a:t>
            </a:r>
            <a:r>
              <a:rPr lang="en-US" dirty="0">
                <a:solidFill>
                  <a:srgbClr val="505050"/>
                </a:solidFill>
                <a:latin typeface="Calibri" panose="020F0502020204030204" pitchFamily="34" charset="0"/>
                <a:ea typeface="Calibri" panose="020F0502020204030204" pitchFamily="34" charset="0"/>
                <a:cs typeface="Calibri" panose="020F0502020204030204" pitchFamily="34" charset="0"/>
              </a:rPr>
              <a:t> of UPRE to retrieve the list of all profile and social properties.</a:t>
            </a:r>
            <a:endParaRPr lang="en-US" dirty="0">
              <a:solidFill>
                <a:srgbClr val="505050"/>
              </a:solidFill>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p:cNvPicPr>
            <a:picLocks noChangeAspect="1"/>
          </p:cNvPicPr>
          <p:nvPr/>
        </p:nvPicPr>
        <p:blipFill>
          <a:blip r:embed="rId3"/>
          <a:stretch>
            <a:fillRect/>
          </a:stretch>
        </p:blipFill>
        <p:spPr>
          <a:xfrm>
            <a:off x="12178451" y="6674242"/>
            <a:ext cx="228488" cy="304800"/>
          </a:xfrm>
          <a:prstGeom prst="rect">
            <a:avLst/>
          </a:prstGeom>
        </p:spPr>
      </p:pic>
    </p:spTree>
    <p:extLst>
      <p:ext uri="{BB962C8B-B14F-4D97-AF65-F5344CB8AC3E}">
        <p14:creationId xmlns:p14="http://schemas.microsoft.com/office/powerpoint/2010/main" val="3555267374"/>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Many distributed farms</a:t>
            </a:r>
            <a:endParaRPr lang="en-US" dirty="0"/>
          </a:p>
        </p:txBody>
      </p:sp>
    </p:spTree>
    <p:extLst>
      <p:ext uri="{BB962C8B-B14F-4D97-AF65-F5344CB8AC3E}">
        <p14:creationId xmlns:p14="http://schemas.microsoft.com/office/powerpoint/2010/main" val="3144438473"/>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61037" y="3081666"/>
            <a:ext cx="6172200" cy="37358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tle 2"/>
          <p:cNvSpPr>
            <a:spLocks noGrp="1"/>
          </p:cNvSpPr>
          <p:nvPr>
            <p:ph type="title"/>
          </p:nvPr>
        </p:nvSpPr>
        <p:spPr/>
        <p:txBody>
          <a:bodyPr/>
          <a:lstStyle/>
          <a:p>
            <a:r>
              <a:rPr lang="en-US" dirty="0" smtClean="0"/>
              <a:t>Deploying many distributed farms</a:t>
            </a:r>
            <a:endParaRPr lang="en-US" dirty="0"/>
          </a:p>
        </p:txBody>
      </p:sp>
      <p:sp>
        <p:nvSpPr>
          <p:cNvPr id="4" name="Text Placeholder 3"/>
          <p:cNvSpPr>
            <a:spLocks noGrp="1"/>
          </p:cNvSpPr>
          <p:nvPr>
            <p:ph type="body" sz="quarter" idx="10"/>
          </p:nvPr>
        </p:nvSpPr>
        <p:spPr>
          <a:xfrm>
            <a:off x="274638" y="1221157"/>
            <a:ext cx="11048999" cy="1860509"/>
          </a:xfrm>
        </p:spPr>
        <p:txBody>
          <a:bodyPr/>
          <a:lstStyle/>
          <a:p>
            <a:r>
              <a:rPr lang="en-US" dirty="0" smtClean="0"/>
              <a:t>Description</a:t>
            </a:r>
            <a:endParaRPr lang="en-US" dirty="0"/>
          </a:p>
          <a:p>
            <a:r>
              <a:rPr lang="en-US" sz="2400" dirty="0"/>
              <a:t>Central site plus many distributed sites</a:t>
            </a:r>
          </a:p>
          <a:p>
            <a:r>
              <a:rPr lang="en-US" sz="2400" dirty="0"/>
              <a:t>Regional sites are autonomous</a:t>
            </a:r>
          </a:p>
          <a:p>
            <a:r>
              <a:rPr lang="en-US" sz="2400" dirty="0"/>
              <a:t>Regional sites can use SharePoint Server or Foundation 2013</a:t>
            </a:r>
          </a:p>
        </p:txBody>
      </p:sp>
      <p:pic>
        <p:nvPicPr>
          <p:cNvPr id="6" name="Picture 5"/>
          <p:cNvPicPr>
            <a:picLocks noChangeAspect="1"/>
          </p:cNvPicPr>
          <p:nvPr/>
        </p:nvPicPr>
        <p:blipFill>
          <a:blip r:embed="rId3"/>
          <a:stretch>
            <a:fillRect/>
          </a:stretch>
        </p:blipFill>
        <p:spPr>
          <a:xfrm>
            <a:off x="12211907" y="6689725"/>
            <a:ext cx="241181" cy="304800"/>
          </a:xfrm>
          <a:prstGeom prst="rect">
            <a:avLst/>
          </a:prstGeom>
        </p:spPr>
      </p:pic>
    </p:spTree>
    <p:extLst>
      <p:ext uri="{BB962C8B-B14F-4D97-AF65-F5344CB8AC3E}">
        <p14:creationId xmlns:p14="http://schemas.microsoft.com/office/powerpoint/2010/main" val="1022087334"/>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Many distributed farm solution example</a:t>
            </a:r>
            <a:endParaRPr lang="en-US" dirty="0"/>
          </a:p>
        </p:txBody>
      </p:sp>
      <p:sp>
        <p:nvSpPr>
          <p:cNvPr id="3" name="Text Placeholder 2"/>
          <p:cNvSpPr>
            <a:spLocks noGrp="1"/>
          </p:cNvSpPr>
          <p:nvPr>
            <p:ph type="body" sz="quarter" idx="10"/>
          </p:nvPr>
        </p:nvSpPr>
        <p:spPr>
          <a:xfrm>
            <a:off x="274638" y="1221157"/>
            <a:ext cx="11887199" cy="641714"/>
          </a:xfrm>
        </p:spPr>
        <p:txBody>
          <a:bodyPr/>
          <a:lstStyle/>
          <a:p>
            <a:r>
              <a:rPr lang="en-US" dirty="0" smtClean="0"/>
              <a:t>              </a:t>
            </a:r>
            <a:endParaRPr lang="en-US" dirty="0"/>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5637" y="1375388"/>
            <a:ext cx="10714037" cy="55481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p:cNvPicPr>
          <p:nvPr/>
        </p:nvPicPr>
        <p:blipFill>
          <a:blip r:embed="rId3"/>
          <a:stretch>
            <a:fillRect/>
          </a:stretch>
        </p:blipFill>
        <p:spPr>
          <a:xfrm>
            <a:off x="12211907" y="6689725"/>
            <a:ext cx="241181" cy="304800"/>
          </a:xfrm>
          <a:prstGeom prst="rect">
            <a:avLst/>
          </a:prstGeom>
        </p:spPr>
      </p:pic>
    </p:spTree>
    <p:extLst>
      <p:ext uri="{BB962C8B-B14F-4D97-AF65-F5344CB8AC3E}">
        <p14:creationId xmlns:p14="http://schemas.microsoft.com/office/powerpoint/2010/main" val="4091772935"/>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Many distributed farms</a:t>
            </a:r>
            <a:endParaRPr lang="en-US" dirty="0"/>
          </a:p>
        </p:txBody>
      </p:sp>
      <p:sp>
        <p:nvSpPr>
          <p:cNvPr id="3" name="Text Placeholder 2"/>
          <p:cNvSpPr>
            <a:spLocks noGrp="1"/>
          </p:cNvSpPr>
          <p:nvPr>
            <p:ph type="body" sz="quarter" idx="10"/>
          </p:nvPr>
        </p:nvSpPr>
        <p:spPr>
          <a:xfrm>
            <a:off x="274638" y="1221157"/>
            <a:ext cx="11887199" cy="641714"/>
          </a:xfrm>
        </p:spPr>
        <p:txBody>
          <a:bodyPr/>
          <a:lstStyle/>
          <a:p>
            <a:r>
              <a:rPr lang="en-US" dirty="0" smtClean="0"/>
              <a:t>Which version of SharePoint to deploy at regional farms?</a:t>
            </a:r>
            <a:endParaRPr lang="en-US" dirty="0"/>
          </a:p>
        </p:txBody>
      </p:sp>
      <p:pic>
        <p:nvPicPr>
          <p:cNvPr id="4"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40664" b="7843"/>
          <a:stretch/>
        </p:blipFill>
        <p:spPr bwMode="auto">
          <a:xfrm>
            <a:off x="3246437" y="1973262"/>
            <a:ext cx="6553200" cy="4696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p:cNvPicPr>
          <p:nvPr/>
        </p:nvPicPr>
        <p:blipFill>
          <a:blip r:embed="rId3"/>
          <a:stretch>
            <a:fillRect/>
          </a:stretch>
        </p:blipFill>
        <p:spPr>
          <a:xfrm>
            <a:off x="12211907" y="6689725"/>
            <a:ext cx="241181" cy="304800"/>
          </a:xfrm>
          <a:prstGeom prst="rect">
            <a:avLst/>
          </a:prstGeom>
        </p:spPr>
      </p:pic>
    </p:spTree>
    <p:extLst>
      <p:ext uri="{BB962C8B-B14F-4D97-AF65-F5344CB8AC3E}">
        <p14:creationId xmlns:p14="http://schemas.microsoft.com/office/powerpoint/2010/main" val="1385824187"/>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400" dirty="0" smtClean="0"/>
              <a:t>Design process for a distributed environment — </a:t>
            </a:r>
            <a:r>
              <a:rPr lang="en-US" sz="4400" dirty="0" err="1" smtClean="0"/>
              <a:t>Teck</a:t>
            </a:r>
            <a:r>
              <a:rPr lang="en-US" sz="4400" dirty="0" smtClean="0"/>
              <a:t> Resources</a:t>
            </a:r>
            <a:endParaRPr lang="en-US" sz="4400" dirty="0"/>
          </a:p>
        </p:txBody>
      </p:sp>
      <p:sp>
        <p:nvSpPr>
          <p:cNvPr id="5" name="Text Placeholder 4"/>
          <p:cNvSpPr>
            <a:spLocks noGrp="1"/>
          </p:cNvSpPr>
          <p:nvPr>
            <p:ph type="body" sz="quarter" idx="12"/>
          </p:nvPr>
        </p:nvSpPr>
        <p:spPr/>
        <p:txBody>
          <a:bodyPr/>
          <a:lstStyle/>
          <a:p>
            <a:r>
              <a:rPr lang="en-US" dirty="0" smtClean="0"/>
              <a:t>Brenda Carter</a:t>
            </a:r>
            <a:endParaRPr lang="en-US" dirty="0"/>
          </a:p>
        </p:txBody>
      </p:sp>
      <p:pic>
        <p:nvPicPr>
          <p:cNvPr id="6" name="Picture 5"/>
          <p:cNvPicPr>
            <a:picLocks noChangeAspect="1"/>
          </p:cNvPicPr>
          <p:nvPr/>
        </p:nvPicPr>
        <p:blipFill>
          <a:blip r:embed="rId2"/>
          <a:stretch>
            <a:fillRect/>
          </a:stretch>
        </p:blipFill>
        <p:spPr>
          <a:xfrm>
            <a:off x="12211907" y="6689725"/>
            <a:ext cx="241181" cy="304800"/>
          </a:xfrm>
          <a:prstGeom prst="rect">
            <a:avLst/>
          </a:prstGeom>
        </p:spPr>
      </p:pic>
    </p:spTree>
    <p:extLst>
      <p:ext uri="{BB962C8B-B14F-4D97-AF65-F5344CB8AC3E}">
        <p14:creationId xmlns:p14="http://schemas.microsoft.com/office/powerpoint/2010/main" val="3204416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Using UPRE in a distributed environment</a:t>
            </a:r>
            <a:endParaRPr lang="en-US" dirty="0"/>
          </a:p>
        </p:txBody>
      </p:sp>
      <p:sp>
        <p:nvSpPr>
          <p:cNvPr id="5" name="Text Placeholder 4"/>
          <p:cNvSpPr>
            <a:spLocks noGrp="1"/>
          </p:cNvSpPr>
          <p:nvPr>
            <p:ph type="body" sz="quarter" idx="10"/>
          </p:nvPr>
        </p:nvSpPr>
        <p:spPr>
          <a:xfrm>
            <a:off x="274638" y="1221157"/>
            <a:ext cx="5181599" cy="6063198"/>
          </a:xfrm>
        </p:spPr>
        <p:txBody>
          <a:bodyPr/>
          <a:lstStyle/>
          <a:p>
            <a:pPr>
              <a:lnSpc>
                <a:spcPct val="100000"/>
              </a:lnSpc>
              <a:spcAft>
                <a:spcPts val="1200"/>
              </a:spcAft>
            </a:pPr>
            <a:r>
              <a:rPr lang="en-US" sz="2000" dirty="0" smtClean="0"/>
              <a:t>Caveats</a:t>
            </a:r>
          </a:p>
          <a:p>
            <a:pPr marL="342900" indent="-342900">
              <a:lnSpc>
                <a:spcPct val="100000"/>
              </a:lnSpc>
              <a:spcAft>
                <a:spcPts val="1200"/>
              </a:spcAft>
              <a:buFont typeface="Arial" panose="020B0604020202020204" pitchFamily="34" charset="0"/>
              <a:buChar char="•"/>
            </a:pPr>
            <a:r>
              <a:rPr lang="en-US" sz="2000" dirty="0" smtClean="0"/>
              <a:t>If </a:t>
            </a:r>
            <a:r>
              <a:rPr lang="en-US" sz="2000" dirty="0"/>
              <a:t>a piece of data changes in two places UPRE cannot specify which change will end up being </a:t>
            </a:r>
            <a:r>
              <a:rPr lang="en-US" sz="2000" dirty="0" smtClean="0"/>
              <a:t>synced.</a:t>
            </a:r>
            <a:endParaRPr lang="en-US" sz="2000" dirty="0"/>
          </a:p>
          <a:p>
            <a:pPr marL="342900" indent="-342900">
              <a:lnSpc>
                <a:spcPct val="100000"/>
              </a:lnSpc>
              <a:spcAft>
                <a:spcPts val="1200"/>
              </a:spcAft>
              <a:buFont typeface="Arial" panose="020B0604020202020204" pitchFamily="34" charset="0"/>
              <a:buChar char="•"/>
            </a:pPr>
            <a:r>
              <a:rPr lang="en-US" sz="2000" dirty="0"/>
              <a:t>User account names cannot be changed or re-used without compromising the integrity of replication for </a:t>
            </a:r>
            <a:r>
              <a:rPr lang="en-US" sz="2000" dirty="0" smtClean="0"/>
              <a:t>the </a:t>
            </a:r>
            <a:r>
              <a:rPr lang="en-US" sz="2000" dirty="0"/>
              <a:t>affected objects.  The  affected objects will need to be deleted and re-added, or the customer must run </a:t>
            </a:r>
            <a:r>
              <a:rPr lang="en-US" sz="2000" dirty="0" err="1"/>
              <a:t>stadm</a:t>
            </a:r>
            <a:r>
              <a:rPr lang="en-US" sz="2000" dirty="0"/>
              <a:t>-migrate user to make this type of change.</a:t>
            </a:r>
          </a:p>
          <a:p>
            <a:pPr marL="342900" indent="-342900">
              <a:lnSpc>
                <a:spcPct val="100000"/>
              </a:lnSpc>
              <a:spcAft>
                <a:spcPts val="1200"/>
              </a:spcAft>
              <a:buFont typeface="Arial" panose="020B0604020202020204" pitchFamily="34" charset="0"/>
              <a:buChar char="•"/>
            </a:pPr>
            <a:r>
              <a:rPr lang="en-US" sz="2000" dirty="0"/>
              <a:t>Deletion of accounts is not propagated through UPRE.  Accounts at remote locations need to be either deleted manually or deleted through AD Sync.</a:t>
            </a:r>
          </a:p>
        </p:txBody>
      </p:sp>
      <p:pic>
        <p:nvPicPr>
          <p:cNvPr id="6" name="Picture 5"/>
          <p:cNvPicPr>
            <a:picLocks noChangeAspect="1"/>
          </p:cNvPicPr>
          <p:nvPr/>
        </p:nvPicPr>
        <p:blipFill rotWithShape="1">
          <a:blip r:embed="rId2"/>
          <a:srcRect t="1887"/>
          <a:stretch/>
        </p:blipFill>
        <p:spPr>
          <a:xfrm>
            <a:off x="5532437" y="1363662"/>
            <a:ext cx="6763177" cy="3962400"/>
          </a:xfrm>
          <a:prstGeom prst="rect">
            <a:avLst/>
          </a:prstGeom>
        </p:spPr>
      </p:pic>
      <p:pic>
        <p:nvPicPr>
          <p:cNvPr id="8" name="Picture 7"/>
          <p:cNvPicPr>
            <a:picLocks noChangeAspect="1"/>
          </p:cNvPicPr>
          <p:nvPr/>
        </p:nvPicPr>
        <p:blipFill>
          <a:blip r:embed="rId3"/>
          <a:stretch>
            <a:fillRect/>
          </a:stretch>
        </p:blipFill>
        <p:spPr>
          <a:xfrm>
            <a:off x="12178451" y="6674242"/>
            <a:ext cx="228488" cy="304800"/>
          </a:xfrm>
          <a:prstGeom prst="rect">
            <a:avLst/>
          </a:prstGeom>
        </p:spPr>
      </p:pic>
    </p:spTree>
    <p:extLst>
      <p:ext uri="{BB962C8B-B14F-4D97-AF65-F5344CB8AC3E}">
        <p14:creationId xmlns:p14="http://schemas.microsoft.com/office/powerpoint/2010/main" val="190465425"/>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More information</a:t>
            </a:r>
            <a:endParaRPr lang="en-US" dirty="0"/>
          </a:p>
        </p:txBody>
      </p:sp>
      <p:sp>
        <p:nvSpPr>
          <p:cNvPr id="5" name="Text Placeholder 4"/>
          <p:cNvSpPr>
            <a:spLocks noGrp="1"/>
          </p:cNvSpPr>
          <p:nvPr>
            <p:ph type="body" sz="quarter" idx="10"/>
          </p:nvPr>
        </p:nvSpPr>
        <p:spPr>
          <a:xfrm>
            <a:off x="274638" y="1212850"/>
            <a:ext cx="11887200" cy="2431435"/>
          </a:xfrm>
        </p:spPr>
        <p:txBody>
          <a:bodyPr/>
          <a:lstStyle/>
          <a:p>
            <a:r>
              <a:rPr lang="en-US" dirty="0" smtClean="0"/>
              <a:t>Articles and models</a:t>
            </a:r>
          </a:p>
          <a:p>
            <a:pPr lvl="1"/>
            <a:r>
              <a:rPr lang="en-US" dirty="0">
                <a:hlinkClick r:id="rId2"/>
              </a:rPr>
              <a:t>Plan for server-to-server authentication in SharePoint 2013</a:t>
            </a:r>
            <a:endParaRPr lang="en-US" dirty="0" smtClean="0"/>
          </a:p>
          <a:p>
            <a:pPr lvl="1"/>
            <a:r>
              <a:rPr lang="en-US" dirty="0">
                <a:hlinkClick r:id="rId3"/>
              </a:rPr>
              <a:t>Share service applications across farms in SharePoint </a:t>
            </a:r>
            <a:r>
              <a:rPr lang="en-US" dirty="0" smtClean="0">
                <a:hlinkClick r:id="rId3"/>
              </a:rPr>
              <a:t>2013</a:t>
            </a:r>
            <a:endParaRPr lang="en-US" dirty="0" smtClean="0"/>
          </a:p>
          <a:p>
            <a:pPr lvl="1"/>
            <a:r>
              <a:rPr lang="en-US" dirty="0">
                <a:hlinkClick r:id="rId4"/>
              </a:rPr>
              <a:t>Configure result sources for search in SharePoint Server </a:t>
            </a:r>
            <a:r>
              <a:rPr lang="en-US" dirty="0" smtClean="0">
                <a:hlinkClick r:id="rId4"/>
              </a:rPr>
              <a:t>2013</a:t>
            </a:r>
            <a:endParaRPr lang="en-US" dirty="0" smtClean="0"/>
          </a:p>
          <a:p>
            <a:pPr lvl="1"/>
            <a:endParaRPr lang="en-US" dirty="0"/>
          </a:p>
          <a:p>
            <a:pPr lvl="1"/>
            <a:r>
              <a:rPr lang="en-US" dirty="0" smtClean="0">
                <a:hlinkClick r:id="rId5"/>
              </a:rPr>
              <a:t>Technical diagrams for SharePoint 2013</a:t>
            </a:r>
            <a:endParaRPr lang="en-US" dirty="0"/>
          </a:p>
        </p:txBody>
      </p:sp>
      <p:sp>
        <p:nvSpPr>
          <p:cNvPr id="6" name="Rectangle 1"/>
          <p:cNvSpPr>
            <a:spLocks noChangeArrowheads="1"/>
          </p:cNvSpPr>
          <p:nvPr/>
        </p:nvSpPr>
        <p:spPr bwMode="auto">
          <a:xfrm>
            <a:off x="427037" y="3854624"/>
            <a:ext cx="3150221" cy="23852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400" eaLnBrk="0" fontAlgn="base" hangingPunct="0">
              <a:spcBef>
                <a:spcPct val="0"/>
              </a:spcBef>
              <a:spcAft>
                <a:spcPct val="0"/>
              </a:spcAft>
            </a:pPr>
            <a:r>
              <a:rPr lang="en-US" sz="1400" dirty="0" smtClean="0">
                <a:solidFill>
                  <a:srgbClr val="FFFFFF"/>
                </a:solidFill>
                <a:latin typeface="Arial" panose="020B0604020202020204" pitchFamily="34" charset="0"/>
              </a:rPr>
              <a:t>Global solutions for SharePoint 2013 </a:t>
            </a:r>
          </a:p>
          <a:p>
            <a:pPr defTabSz="914400" eaLnBrk="0" fontAlgn="base" hangingPunct="0">
              <a:spcBef>
                <a:spcPct val="0"/>
              </a:spcBef>
              <a:spcAft>
                <a:spcPct val="0"/>
              </a:spcAft>
            </a:pPr>
            <a:r>
              <a:rPr lang="en-US" dirty="0" smtClean="0">
                <a:solidFill>
                  <a:srgbClr val="FFFFFF"/>
                </a:solidFill>
                <a:latin typeface="Arial" panose="020B0604020202020204" pitchFamily="34" charset="0"/>
              </a:rPr>
              <a:t>  </a:t>
            </a:r>
            <a:r>
              <a:rPr lang="en-US" sz="13500" dirty="0" smtClean="0">
                <a:solidFill>
                  <a:srgbClr val="FFFFFF"/>
                </a:solidFill>
                <a:latin typeface="Arial" panose="020B0604020202020204" pitchFamily="34" charset="0"/>
              </a:rPr>
              <a:t> </a:t>
            </a:r>
            <a:endParaRPr lang="en-US" dirty="0" smtClean="0">
              <a:solidFill>
                <a:srgbClr val="FFFFFF"/>
              </a:solidFill>
              <a:latin typeface="Arial" panose="020B0604020202020204" pitchFamily="34" charset="0"/>
            </a:endParaRPr>
          </a:p>
        </p:txBody>
      </p:sp>
      <p:pic>
        <p:nvPicPr>
          <p:cNvPr id="2050" name="Picture 2" descr="Global Solutions for SharePoint 20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1051" y="4206874"/>
            <a:ext cx="2695575" cy="2143126"/>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3"/>
          <p:cNvSpPr>
            <a:spLocks noChangeArrowheads="1"/>
          </p:cNvSpPr>
          <p:nvPr/>
        </p:nvSpPr>
        <p:spPr bwMode="auto">
          <a:xfrm>
            <a:off x="3856037" y="3854624"/>
            <a:ext cx="4432624" cy="23852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400" eaLnBrk="0" fontAlgn="base" hangingPunct="0">
              <a:spcBef>
                <a:spcPct val="0"/>
              </a:spcBef>
              <a:spcAft>
                <a:spcPct val="0"/>
              </a:spcAft>
            </a:pPr>
            <a:r>
              <a:rPr lang="en-US" sz="1400" dirty="0" smtClean="0">
                <a:solidFill>
                  <a:srgbClr val="FFFFFF"/>
                </a:solidFill>
                <a:latin typeface="Arial" panose="020B0604020202020204" pitchFamily="34" charset="0"/>
              </a:rPr>
              <a:t>Multi-farm architectures with SharePoint Server 2013 </a:t>
            </a:r>
          </a:p>
          <a:p>
            <a:pPr defTabSz="914400" eaLnBrk="0" fontAlgn="base" hangingPunct="0">
              <a:spcBef>
                <a:spcPct val="0"/>
              </a:spcBef>
              <a:spcAft>
                <a:spcPct val="0"/>
              </a:spcAft>
            </a:pPr>
            <a:r>
              <a:rPr lang="en-US" dirty="0" smtClean="0">
                <a:solidFill>
                  <a:srgbClr val="FFFFFF"/>
                </a:solidFill>
                <a:latin typeface="Arial" panose="020B0604020202020204" pitchFamily="34" charset="0"/>
              </a:rPr>
              <a:t>  </a:t>
            </a:r>
            <a:r>
              <a:rPr lang="en-US" sz="13500" dirty="0" smtClean="0">
                <a:solidFill>
                  <a:srgbClr val="FFFFFF"/>
                </a:solidFill>
                <a:latin typeface="Arial" panose="020B0604020202020204" pitchFamily="34" charset="0"/>
              </a:rPr>
              <a:t> </a:t>
            </a:r>
            <a:endParaRPr lang="en-US" dirty="0" smtClean="0">
              <a:solidFill>
                <a:srgbClr val="FFFFFF"/>
              </a:solidFill>
              <a:latin typeface="Arial" panose="020B0604020202020204" pitchFamily="34" charset="0"/>
            </a:endParaRPr>
          </a:p>
        </p:txBody>
      </p:sp>
      <p:pic>
        <p:nvPicPr>
          <p:cNvPr id="8" name="Picture 7"/>
          <p:cNvPicPr>
            <a:picLocks noChangeAspect="1"/>
          </p:cNvPicPr>
          <p:nvPr/>
        </p:nvPicPr>
        <p:blipFill>
          <a:blip r:embed="rId7"/>
          <a:stretch>
            <a:fillRect/>
          </a:stretch>
        </p:blipFill>
        <p:spPr>
          <a:xfrm>
            <a:off x="12149256" y="6689725"/>
            <a:ext cx="241181" cy="304800"/>
          </a:xfrm>
          <a:prstGeom prst="rect">
            <a:avLst/>
          </a:prstGeom>
        </p:spPr>
      </p:pic>
      <p:sp>
        <p:nvSpPr>
          <p:cNvPr id="3" name="TextBox 2"/>
          <p:cNvSpPr txBox="1"/>
          <p:nvPr/>
        </p:nvSpPr>
        <p:spPr>
          <a:xfrm>
            <a:off x="8567440" y="3726610"/>
            <a:ext cx="3276600" cy="960263"/>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rPr>
              <a:t>Windows 8 app: </a:t>
            </a:r>
            <a:br>
              <a:rPr lang="en-US" sz="2400" dirty="0" smtClean="0">
                <a:gradFill>
                  <a:gsLst>
                    <a:gs pos="2917">
                      <a:srgbClr val="FFFFFF"/>
                    </a:gs>
                    <a:gs pos="30000">
                      <a:srgbClr val="FFFFFF"/>
                    </a:gs>
                  </a:gsLst>
                  <a:lin ang="5400000" scaled="0"/>
                </a:gradFill>
              </a:rPr>
            </a:br>
            <a:r>
              <a:rPr lang="en-US" sz="2400" dirty="0" smtClean="0">
                <a:gradFill>
                  <a:gsLst>
                    <a:gs pos="2917">
                      <a:srgbClr val="FFFFFF"/>
                    </a:gs>
                    <a:gs pos="30000">
                      <a:srgbClr val="FFFFFF"/>
                    </a:gs>
                  </a:gsLst>
                  <a:lin ang="5400000" scaled="0"/>
                </a:gradFill>
              </a:rPr>
              <a:t>Server </a:t>
            </a:r>
            <a:r>
              <a:rPr lang="en-US" sz="2400" dirty="0" err="1" smtClean="0">
                <a:gradFill>
                  <a:gsLst>
                    <a:gs pos="2917">
                      <a:srgbClr val="FFFFFF"/>
                    </a:gs>
                    <a:gs pos="30000">
                      <a:srgbClr val="FFFFFF"/>
                    </a:gs>
                  </a:gsLst>
                  <a:lin ang="5400000" scaled="0"/>
                </a:gradFill>
              </a:rPr>
              <a:t>Posterpedia</a:t>
            </a:r>
            <a:r>
              <a:rPr lang="en-US" sz="2400" dirty="0" smtClean="0">
                <a:gradFill>
                  <a:gsLst>
                    <a:gs pos="2917">
                      <a:srgbClr val="FFFFFF"/>
                    </a:gs>
                    <a:gs pos="30000">
                      <a:srgbClr val="FFFFFF"/>
                    </a:gs>
                  </a:gsLst>
                  <a:lin ang="5400000" scaled="0"/>
                </a:gradFill>
              </a:rPr>
              <a:t> </a:t>
            </a:r>
          </a:p>
        </p:txBody>
      </p:sp>
      <p:pic>
        <p:nvPicPr>
          <p:cNvPr id="9" name="Picture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664017" y="4206874"/>
            <a:ext cx="2695575" cy="2143125"/>
          </a:xfrm>
          <a:prstGeom prst="rect">
            <a:avLst/>
          </a:prstGeom>
        </p:spPr>
      </p:pic>
      <p:pic>
        <p:nvPicPr>
          <p:cNvPr id="10" name="Picture 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340334" y="4609782"/>
            <a:ext cx="3592903" cy="1738502"/>
          </a:xfrm>
          <a:prstGeom prst="rect">
            <a:avLst/>
          </a:prstGeom>
        </p:spPr>
      </p:pic>
    </p:spTree>
    <p:extLst>
      <p:ext uri="{BB962C8B-B14F-4D97-AF65-F5344CB8AC3E}">
        <p14:creationId xmlns:p14="http://schemas.microsoft.com/office/powerpoint/2010/main" val="111228733"/>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concepts</a:t>
            </a:r>
            <a:endParaRPr lang="en-US" dirty="0"/>
          </a:p>
        </p:txBody>
      </p:sp>
      <p:sp>
        <p:nvSpPr>
          <p:cNvPr id="3" name="Text Placeholder 2"/>
          <p:cNvSpPr>
            <a:spLocks noGrp="1"/>
          </p:cNvSpPr>
          <p:nvPr>
            <p:ph type="body" sz="quarter" idx="10"/>
          </p:nvPr>
        </p:nvSpPr>
        <p:spPr>
          <a:xfrm>
            <a:off x="274638" y="1212850"/>
            <a:ext cx="11887200" cy="4739759"/>
          </a:xfrm>
        </p:spPr>
        <p:txBody>
          <a:bodyPr/>
          <a:lstStyle/>
          <a:p>
            <a:r>
              <a:rPr lang="en-US" dirty="0" smtClean="0"/>
              <a:t>Central site</a:t>
            </a:r>
          </a:p>
          <a:p>
            <a:pPr lvl="1"/>
            <a:r>
              <a:rPr lang="en-US" dirty="0"/>
              <a:t>The location that hosts the majority of company data and employee computers. </a:t>
            </a:r>
          </a:p>
          <a:p>
            <a:r>
              <a:rPr lang="en-US" dirty="0" smtClean="0"/>
              <a:t>Regional site</a:t>
            </a:r>
          </a:p>
          <a:p>
            <a:pPr lvl="1"/>
            <a:r>
              <a:rPr lang="en-US" dirty="0"/>
              <a:t>Locations that host a subset of corporate data and employee computers that are connected by using a combination of LAN and WAN links</a:t>
            </a:r>
            <a:r>
              <a:rPr lang="en-US" dirty="0" smtClean="0"/>
              <a:t>.</a:t>
            </a:r>
          </a:p>
          <a:p>
            <a:r>
              <a:rPr lang="en-US" dirty="0"/>
              <a:t>WAN performance </a:t>
            </a:r>
            <a:endParaRPr lang="en-US" dirty="0" smtClean="0"/>
          </a:p>
          <a:p>
            <a:pPr lvl="1"/>
            <a:r>
              <a:rPr lang="en-US" dirty="0"/>
              <a:t>Bandwidth</a:t>
            </a:r>
          </a:p>
          <a:p>
            <a:pPr lvl="1"/>
            <a:r>
              <a:rPr lang="en-US" dirty="0" smtClean="0"/>
              <a:t>Latency</a:t>
            </a:r>
          </a:p>
          <a:p>
            <a:pPr lvl="1"/>
            <a:r>
              <a:rPr lang="en-US" dirty="0" smtClean="0"/>
              <a:t>Congestion </a:t>
            </a:r>
          </a:p>
          <a:p>
            <a:pPr lvl="1"/>
            <a:r>
              <a:rPr lang="en-US" dirty="0" smtClean="0"/>
              <a:t>Availability</a:t>
            </a:r>
            <a:endParaRPr lang="en-US" dirty="0"/>
          </a:p>
          <a:p>
            <a:pPr lvl="1"/>
            <a:endParaRPr lang="en-US" dirty="0"/>
          </a:p>
        </p:txBody>
      </p:sp>
      <p:pic>
        <p:nvPicPr>
          <p:cNvPr id="5" name="Picture 4"/>
          <p:cNvPicPr>
            <a:picLocks noChangeAspect="1"/>
          </p:cNvPicPr>
          <p:nvPr/>
        </p:nvPicPr>
        <p:blipFill>
          <a:blip r:embed="rId3"/>
          <a:stretch>
            <a:fillRect/>
          </a:stretch>
        </p:blipFill>
        <p:spPr>
          <a:xfrm>
            <a:off x="12178451" y="6674242"/>
            <a:ext cx="228488" cy="304800"/>
          </a:xfrm>
          <a:prstGeom prst="rect">
            <a:avLst/>
          </a:prstGeom>
        </p:spPr>
      </p:pic>
      <p:pic>
        <p:nvPicPr>
          <p:cNvPr id="9" name="Picture 8"/>
          <p:cNvPicPr>
            <a:picLocks noChangeAspect="1"/>
          </p:cNvPicPr>
          <p:nvPr/>
        </p:nvPicPr>
        <p:blipFill>
          <a:blip r:embed="rId4"/>
          <a:stretch>
            <a:fillRect/>
          </a:stretch>
        </p:blipFill>
        <p:spPr>
          <a:xfrm>
            <a:off x="12188996" y="6559117"/>
            <a:ext cx="219255" cy="277091"/>
          </a:xfrm>
          <a:prstGeom prst="rect">
            <a:avLst/>
          </a:prstGeom>
        </p:spPr>
      </p:pic>
    </p:spTree>
    <p:extLst>
      <p:ext uri="{BB962C8B-B14F-4D97-AF65-F5344CB8AC3E}">
        <p14:creationId xmlns:p14="http://schemas.microsoft.com/office/powerpoint/2010/main" val="1627086991"/>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Font typeface="Arial" pitchFamily="34" charset="0"/>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510563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916081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Screenshots</a:t>
            </a:r>
            <a:endParaRPr lang="en-US" dirty="0"/>
          </a:p>
        </p:txBody>
      </p:sp>
      <p:sp>
        <p:nvSpPr>
          <p:cNvPr id="3" name="Text Placeholder 2"/>
          <p:cNvSpPr>
            <a:spLocks noGrp="1"/>
          </p:cNvSpPr>
          <p:nvPr>
            <p:ph type="body" sz="quarter" idx="12"/>
          </p:nvPr>
        </p:nvSpPr>
        <p:spPr/>
        <p:txBody>
          <a:bodyPr/>
          <a:lstStyle/>
          <a:p>
            <a:r>
              <a:rPr lang="en-US" dirty="0" smtClean="0"/>
              <a:t>Faizan Khan</a:t>
            </a:r>
            <a:endParaRPr lang="en-US" dirty="0"/>
          </a:p>
        </p:txBody>
      </p:sp>
    </p:spTree>
    <p:extLst>
      <p:ext uri="{BB962C8B-B14F-4D97-AF65-F5344CB8AC3E}">
        <p14:creationId xmlns:p14="http://schemas.microsoft.com/office/powerpoint/2010/main" val="252184970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74637" y="26363"/>
            <a:ext cx="11811000" cy="6897294"/>
          </a:xfrm>
          <a:prstGeom prst="rect">
            <a:avLst/>
          </a:prstGeom>
          <a:noFill/>
          <a:ln>
            <a:noFill/>
          </a:ln>
        </p:spPr>
      </p:pic>
    </p:spTree>
    <p:extLst>
      <p:ext uri="{BB962C8B-B14F-4D97-AF65-F5344CB8AC3E}">
        <p14:creationId xmlns:p14="http://schemas.microsoft.com/office/powerpoint/2010/main" val="2275974175"/>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03237" y="0"/>
            <a:ext cx="11794117" cy="6858000"/>
          </a:xfrm>
          <a:prstGeom prst="rect">
            <a:avLst/>
          </a:prstGeom>
        </p:spPr>
      </p:pic>
      <p:pic>
        <p:nvPicPr>
          <p:cNvPr id="3" name="Picture 2"/>
          <p:cNvPicPr>
            <a:picLocks noChangeAspect="1"/>
          </p:cNvPicPr>
          <p:nvPr/>
        </p:nvPicPr>
        <p:blipFill>
          <a:blip r:embed="rId3"/>
          <a:stretch>
            <a:fillRect/>
          </a:stretch>
        </p:blipFill>
        <p:spPr>
          <a:xfrm>
            <a:off x="-411163" y="247875"/>
            <a:ext cx="2645893" cy="999831"/>
          </a:xfrm>
          <a:prstGeom prst="rect">
            <a:avLst/>
          </a:prstGeom>
        </p:spPr>
      </p:pic>
    </p:spTree>
    <p:extLst>
      <p:ext uri="{BB962C8B-B14F-4D97-AF65-F5344CB8AC3E}">
        <p14:creationId xmlns:p14="http://schemas.microsoft.com/office/powerpoint/2010/main" val="3346342391"/>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808037" y="754062"/>
            <a:ext cx="10972800" cy="4983480"/>
          </a:xfrm>
          <a:prstGeom prst="rect">
            <a:avLst/>
          </a:prstGeom>
        </p:spPr>
      </p:pic>
    </p:spTree>
    <p:extLst>
      <p:ext uri="{BB962C8B-B14F-4D97-AF65-F5344CB8AC3E}">
        <p14:creationId xmlns:p14="http://schemas.microsoft.com/office/powerpoint/2010/main" val="3457147594"/>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808037" y="449262"/>
            <a:ext cx="10972800" cy="6027420"/>
          </a:xfrm>
          <a:prstGeom prst="rect">
            <a:avLst/>
          </a:prstGeom>
        </p:spPr>
      </p:pic>
      <p:pic>
        <p:nvPicPr>
          <p:cNvPr id="2" name="Picture 1"/>
          <p:cNvPicPr>
            <a:picLocks noChangeAspect="1"/>
          </p:cNvPicPr>
          <p:nvPr/>
        </p:nvPicPr>
        <p:blipFill>
          <a:blip r:embed="rId3"/>
          <a:stretch>
            <a:fillRect/>
          </a:stretch>
        </p:blipFill>
        <p:spPr>
          <a:xfrm>
            <a:off x="274637" y="144462"/>
            <a:ext cx="2048161" cy="3677163"/>
          </a:xfrm>
          <a:prstGeom prst="rect">
            <a:avLst/>
          </a:prstGeom>
        </p:spPr>
      </p:pic>
    </p:spTree>
    <p:extLst>
      <p:ext uri="{BB962C8B-B14F-4D97-AF65-F5344CB8AC3E}">
        <p14:creationId xmlns:p14="http://schemas.microsoft.com/office/powerpoint/2010/main" val="31397728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027237" y="296862"/>
            <a:ext cx="8071569" cy="6400800"/>
          </a:xfrm>
          <a:prstGeom prst="rect">
            <a:avLst/>
          </a:prstGeom>
        </p:spPr>
      </p:pic>
    </p:spTree>
    <p:extLst>
      <p:ext uri="{BB962C8B-B14F-4D97-AF65-F5344CB8AC3E}">
        <p14:creationId xmlns:p14="http://schemas.microsoft.com/office/powerpoint/2010/main" val="163008735"/>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84237" y="906462"/>
            <a:ext cx="10972800" cy="4276739"/>
          </a:xfrm>
          <a:prstGeom prst="rect">
            <a:avLst/>
          </a:prstGeom>
        </p:spPr>
      </p:pic>
    </p:spTree>
    <p:extLst>
      <p:ext uri="{BB962C8B-B14F-4D97-AF65-F5344CB8AC3E}">
        <p14:creationId xmlns:p14="http://schemas.microsoft.com/office/powerpoint/2010/main" val="924224552"/>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212151" y="887047"/>
            <a:ext cx="10012172" cy="5220429"/>
          </a:xfrm>
          <a:prstGeom prst="rect">
            <a:avLst/>
          </a:prstGeom>
        </p:spPr>
      </p:pic>
    </p:spTree>
    <p:extLst>
      <p:ext uri="{BB962C8B-B14F-4D97-AF65-F5344CB8AC3E}">
        <p14:creationId xmlns:p14="http://schemas.microsoft.com/office/powerpoint/2010/main" val="1738837236"/>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Engineering optimizations for WAN performance</a:t>
            </a:r>
          </a:p>
        </p:txBody>
      </p:sp>
      <p:sp>
        <p:nvSpPr>
          <p:cNvPr id="3" name="Text Placeholder 2"/>
          <p:cNvSpPr>
            <a:spLocks noGrp="1"/>
          </p:cNvSpPr>
          <p:nvPr>
            <p:ph type="body" sz="quarter" idx="10"/>
          </p:nvPr>
        </p:nvSpPr>
        <p:spPr>
          <a:xfrm>
            <a:off x="274638" y="1862593"/>
            <a:ext cx="11887200" cy="4462760"/>
          </a:xfrm>
        </p:spPr>
        <p:txBody>
          <a:bodyPr/>
          <a:lstStyle/>
          <a:p>
            <a:r>
              <a:rPr lang="en-US" dirty="0"/>
              <a:t>Engineering improvements</a:t>
            </a:r>
          </a:p>
          <a:p>
            <a:pPr lvl="1"/>
            <a:r>
              <a:rPr lang="en-US" dirty="0"/>
              <a:t>Better use of available </a:t>
            </a:r>
            <a:r>
              <a:rPr lang="en-US" dirty="0" smtClean="0"/>
              <a:t>bandwidth</a:t>
            </a:r>
            <a:endParaRPr lang="en-US" dirty="0"/>
          </a:p>
          <a:p>
            <a:pPr lvl="1"/>
            <a:r>
              <a:rPr lang="en-US" dirty="0"/>
              <a:t>Optimizations for utilizing client ports more </a:t>
            </a:r>
            <a:r>
              <a:rPr lang="en-US" dirty="0" smtClean="0"/>
              <a:t>efficiently</a:t>
            </a:r>
            <a:endParaRPr lang="en-US" dirty="0"/>
          </a:p>
          <a:p>
            <a:pPr lvl="1"/>
            <a:r>
              <a:rPr lang="en-US" dirty="0" smtClean="0"/>
              <a:t>Minimal </a:t>
            </a:r>
            <a:r>
              <a:rPr lang="en-US" dirty="0"/>
              <a:t>Download Strategy</a:t>
            </a:r>
          </a:p>
          <a:p>
            <a:pPr lvl="1"/>
            <a:r>
              <a:rPr lang="en-US" dirty="0" smtClean="0"/>
              <a:t>Image Compression and IIS compression</a:t>
            </a:r>
            <a:endParaRPr lang="en-US" dirty="0"/>
          </a:p>
          <a:p>
            <a:pPr lvl="1"/>
            <a:r>
              <a:rPr lang="en-US" dirty="0" smtClean="0"/>
              <a:t>Mobile views</a:t>
            </a:r>
          </a:p>
          <a:p>
            <a:pPr lvl="1"/>
            <a:r>
              <a:rPr lang="en-US" dirty="0" smtClean="0"/>
              <a:t>Office Web Apps</a:t>
            </a:r>
          </a:p>
          <a:p>
            <a:r>
              <a:rPr lang="en-US" dirty="0" smtClean="0"/>
              <a:t>User experience improvements</a:t>
            </a:r>
          </a:p>
          <a:p>
            <a:pPr lvl="1"/>
            <a:r>
              <a:rPr lang="en-US" dirty="0" smtClean="0"/>
              <a:t>Content </a:t>
            </a:r>
            <a:r>
              <a:rPr lang="en-US" dirty="0"/>
              <a:t>users care about comes </a:t>
            </a:r>
            <a:r>
              <a:rPr lang="en-US" dirty="0" smtClean="0"/>
              <a:t>first </a:t>
            </a:r>
          </a:p>
          <a:p>
            <a:pPr lvl="1"/>
            <a:r>
              <a:rPr lang="en-US" dirty="0" smtClean="0"/>
              <a:t>Smoother </a:t>
            </a:r>
            <a:r>
              <a:rPr lang="en-US" dirty="0"/>
              <a:t>page transitions with </a:t>
            </a:r>
            <a:r>
              <a:rPr lang="en-US" dirty="0" smtClean="0"/>
              <a:t>animation</a:t>
            </a:r>
            <a:endParaRPr lang="en-US" dirty="0"/>
          </a:p>
          <a:p>
            <a:pPr lvl="1"/>
            <a:r>
              <a:rPr lang="en-US" dirty="0"/>
              <a:t>Richer user interface with cleaner client-side </a:t>
            </a:r>
            <a:r>
              <a:rPr lang="en-US" dirty="0" smtClean="0"/>
              <a:t>rendering</a:t>
            </a:r>
            <a:endParaRPr lang="en-US" dirty="0"/>
          </a:p>
        </p:txBody>
      </p:sp>
      <p:pic>
        <p:nvPicPr>
          <p:cNvPr id="6" name="Picture 5"/>
          <p:cNvPicPr>
            <a:picLocks noChangeAspect="1"/>
          </p:cNvPicPr>
          <p:nvPr/>
        </p:nvPicPr>
        <p:blipFill>
          <a:blip r:embed="rId3"/>
          <a:stretch>
            <a:fillRect/>
          </a:stretch>
        </p:blipFill>
        <p:spPr>
          <a:xfrm>
            <a:off x="12178451" y="6674242"/>
            <a:ext cx="228488" cy="304800"/>
          </a:xfrm>
          <a:prstGeom prst="rect">
            <a:avLst/>
          </a:prstGeom>
        </p:spPr>
      </p:pic>
    </p:spTree>
    <p:extLst>
      <p:ext uri="{BB962C8B-B14F-4D97-AF65-F5344CB8AC3E}">
        <p14:creationId xmlns:p14="http://schemas.microsoft.com/office/powerpoint/2010/main" val="2553218570"/>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878994" y="401205"/>
            <a:ext cx="8678486" cy="6192114"/>
          </a:xfrm>
          <a:prstGeom prst="rect">
            <a:avLst/>
          </a:prstGeom>
        </p:spPr>
      </p:pic>
      <p:sp>
        <p:nvSpPr>
          <p:cNvPr id="3" name="Rectangle 2"/>
          <p:cNvSpPr/>
          <p:nvPr/>
        </p:nvSpPr>
        <p:spPr bwMode="auto">
          <a:xfrm>
            <a:off x="6980237" y="1287462"/>
            <a:ext cx="1752600" cy="381000"/>
          </a:xfrm>
          <a:prstGeom prst="rect">
            <a:avLst/>
          </a:prstGeom>
          <a:noFill/>
          <a:ln w="3810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p:nvSpPr>
        <p:spPr bwMode="auto">
          <a:xfrm>
            <a:off x="1906743" y="3878262"/>
            <a:ext cx="1752600" cy="381000"/>
          </a:xfrm>
          <a:prstGeom prst="rect">
            <a:avLst/>
          </a:prstGeom>
          <a:noFill/>
          <a:ln w="3810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4770437" y="2963862"/>
            <a:ext cx="1752600" cy="381000"/>
          </a:xfrm>
          <a:prstGeom prst="rect">
            <a:avLst/>
          </a:prstGeom>
          <a:noFill/>
          <a:ln w="3810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4267156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98437" y="144462"/>
            <a:ext cx="8716591" cy="5258534"/>
          </a:xfrm>
          <a:prstGeom prst="rect">
            <a:avLst/>
          </a:prstGeom>
        </p:spPr>
      </p:pic>
      <p:pic>
        <p:nvPicPr>
          <p:cNvPr id="3" name="Picture 2"/>
          <p:cNvPicPr>
            <a:picLocks noChangeAspect="1"/>
          </p:cNvPicPr>
          <p:nvPr/>
        </p:nvPicPr>
        <p:blipFill>
          <a:blip r:embed="rId3"/>
          <a:stretch>
            <a:fillRect/>
          </a:stretch>
        </p:blipFill>
        <p:spPr>
          <a:xfrm>
            <a:off x="367511" y="333285"/>
            <a:ext cx="8668960" cy="5249008"/>
          </a:xfrm>
          <a:prstGeom prst="rect">
            <a:avLst/>
          </a:prstGeom>
        </p:spPr>
      </p:pic>
      <p:pic>
        <p:nvPicPr>
          <p:cNvPr id="4" name="Picture 3"/>
          <p:cNvPicPr>
            <a:picLocks noChangeAspect="1"/>
          </p:cNvPicPr>
          <p:nvPr/>
        </p:nvPicPr>
        <p:blipFill>
          <a:blip r:embed="rId4"/>
          <a:stretch>
            <a:fillRect/>
          </a:stretch>
        </p:blipFill>
        <p:spPr>
          <a:xfrm>
            <a:off x="629450" y="580176"/>
            <a:ext cx="8649907" cy="5249008"/>
          </a:xfrm>
          <a:prstGeom prst="rect">
            <a:avLst/>
          </a:prstGeom>
        </p:spPr>
      </p:pic>
      <p:pic>
        <p:nvPicPr>
          <p:cNvPr id="5" name="Picture 4"/>
          <p:cNvPicPr>
            <a:picLocks noChangeAspect="1"/>
          </p:cNvPicPr>
          <p:nvPr/>
        </p:nvPicPr>
        <p:blipFill>
          <a:blip r:embed="rId5"/>
          <a:stretch>
            <a:fillRect/>
          </a:stretch>
        </p:blipFill>
        <p:spPr>
          <a:xfrm>
            <a:off x="853285" y="768999"/>
            <a:ext cx="8668960" cy="5239481"/>
          </a:xfrm>
          <a:prstGeom prst="rect">
            <a:avLst/>
          </a:prstGeom>
        </p:spPr>
      </p:pic>
      <p:pic>
        <p:nvPicPr>
          <p:cNvPr id="6" name="Picture 5"/>
          <p:cNvPicPr>
            <a:picLocks noChangeAspect="1"/>
          </p:cNvPicPr>
          <p:nvPr/>
        </p:nvPicPr>
        <p:blipFill>
          <a:blip r:embed="rId6"/>
          <a:stretch>
            <a:fillRect/>
          </a:stretch>
        </p:blipFill>
        <p:spPr>
          <a:xfrm>
            <a:off x="1048857" y="945160"/>
            <a:ext cx="8649907" cy="5249008"/>
          </a:xfrm>
          <a:prstGeom prst="rect">
            <a:avLst/>
          </a:prstGeom>
        </p:spPr>
      </p:pic>
      <p:pic>
        <p:nvPicPr>
          <p:cNvPr id="7" name="Picture 6"/>
          <p:cNvPicPr>
            <a:picLocks noChangeAspect="1"/>
          </p:cNvPicPr>
          <p:nvPr/>
        </p:nvPicPr>
        <p:blipFill>
          <a:blip r:embed="rId7"/>
          <a:stretch>
            <a:fillRect/>
          </a:stretch>
        </p:blipFill>
        <p:spPr>
          <a:xfrm>
            <a:off x="1246194" y="1157081"/>
            <a:ext cx="8668960" cy="5277587"/>
          </a:xfrm>
          <a:prstGeom prst="rect">
            <a:avLst/>
          </a:prstGeom>
        </p:spPr>
      </p:pic>
      <p:pic>
        <p:nvPicPr>
          <p:cNvPr id="8" name="Picture 7"/>
          <p:cNvPicPr>
            <a:picLocks noChangeAspect="1"/>
          </p:cNvPicPr>
          <p:nvPr/>
        </p:nvPicPr>
        <p:blipFill>
          <a:blip r:embed="rId8"/>
          <a:stretch>
            <a:fillRect/>
          </a:stretch>
        </p:blipFill>
        <p:spPr>
          <a:xfrm>
            <a:off x="1570037" y="1382127"/>
            <a:ext cx="8707065" cy="5287113"/>
          </a:xfrm>
          <a:prstGeom prst="rect">
            <a:avLst/>
          </a:prstGeom>
        </p:spPr>
      </p:pic>
      <p:pic>
        <p:nvPicPr>
          <p:cNvPr id="9" name="Picture 8"/>
          <p:cNvPicPr>
            <a:picLocks noChangeAspect="1"/>
          </p:cNvPicPr>
          <p:nvPr/>
        </p:nvPicPr>
        <p:blipFill>
          <a:blip r:embed="rId9"/>
          <a:stretch>
            <a:fillRect/>
          </a:stretch>
        </p:blipFill>
        <p:spPr>
          <a:xfrm>
            <a:off x="1886745" y="1592953"/>
            <a:ext cx="8678486" cy="5249008"/>
          </a:xfrm>
          <a:prstGeom prst="rect">
            <a:avLst/>
          </a:prstGeom>
        </p:spPr>
      </p:pic>
      <p:pic>
        <p:nvPicPr>
          <p:cNvPr id="10" name="Picture 9"/>
          <p:cNvPicPr>
            <a:picLocks noChangeAspect="1"/>
          </p:cNvPicPr>
          <p:nvPr/>
        </p:nvPicPr>
        <p:blipFill>
          <a:blip r:embed="rId10"/>
          <a:stretch>
            <a:fillRect/>
          </a:stretch>
        </p:blipFill>
        <p:spPr>
          <a:xfrm>
            <a:off x="2193927" y="1726465"/>
            <a:ext cx="8688012" cy="5268060"/>
          </a:xfrm>
          <a:prstGeom prst="rect">
            <a:avLst/>
          </a:prstGeom>
        </p:spPr>
      </p:pic>
      <p:sp>
        <p:nvSpPr>
          <p:cNvPr id="11" name="Rectangle 10"/>
          <p:cNvSpPr/>
          <p:nvPr/>
        </p:nvSpPr>
        <p:spPr bwMode="auto">
          <a:xfrm>
            <a:off x="8389777" y="6434668"/>
            <a:ext cx="1752600" cy="381000"/>
          </a:xfrm>
          <a:prstGeom prst="rect">
            <a:avLst/>
          </a:prstGeom>
          <a:noFill/>
          <a:ln w="3810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8926052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27037" y="982662"/>
            <a:ext cx="10972800" cy="4845430"/>
          </a:xfrm>
          <a:prstGeom prst="rect">
            <a:avLst/>
          </a:prstGeom>
        </p:spPr>
      </p:pic>
    </p:spTree>
    <p:extLst>
      <p:ext uri="{BB962C8B-B14F-4D97-AF65-F5344CB8AC3E}">
        <p14:creationId xmlns:p14="http://schemas.microsoft.com/office/powerpoint/2010/main" val="4196983845"/>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50837" y="296862"/>
            <a:ext cx="10972800" cy="5252272"/>
          </a:xfrm>
          <a:prstGeom prst="rect">
            <a:avLst/>
          </a:prstGeom>
        </p:spPr>
      </p:pic>
      <p:pic>
        <p:nvPicPr>
          <p:cNvPr id="3" name="Picture 2"/>
          <p:cNvPicPr>
            <a:picLocks noChangeAspect="1"/>
          </p:cNvPicPr>
          <p:nvPr/>
        </p:nvPicPr>
        <p:blipFill>
          <a:blip r:embed="rId3"/>
          <a:stretch>
            <a:fillRect/>
          </a:stretch>
        </p:blipFill>
        <p:spPr>
          <a:xfrm>
            <a:off x="960437" y="906462"/>
            <a:ext cx="10972800" cy="5288377"/>
          </a:xfrm>
          <a:prstGeom prst="rect">
            <a:avLst/>
          </a:prstGeom>
        </p:spPr>
      </p:pic>
    </p:spTree>
    <p:extLst>
      <p:ext uri="{BB962C8B-B14F-4D97-AF65-F5344CB8AC3E}">
        <p14:creationId xmlns:p14="http://schemas.microsoft.com/office/powerpoint/2010/main" val="3236908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79437" y="754062"/>
            <a:ext cx="10972800" cy="5186149"/>
          </a:xfrm>
          <a:prstGeom prst="rect">
            <a:avLst/>
          </a:prstGeom>
        </p:spPr>
      </p:pic>
    </p:spTree>
    <p:extLst>
      <p:ext uri="{BB962C8B-B14F-4D97-AF65-F5344CB8AC3E}">
        <p14:creationId xmlns:p14="http://schemas.microsoft.com/office/powerpoint/2010/main" val="437650615"/>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884237" y="16247"/>
            <a:ext cx="10972800" cy="6988628"/>
          </a:xfrm>
          <a:prstGeom prst="rect">
            <a:avLst/>
          </a:prstGeom>
        </p:spPr>
      </p:pic>
      <p:pic>
        <p:nvPicPr>
          <p:cNvPr id="3" name="Picture 2"/>
          <p:cNvPicPr>
            <a:picLocks noChangeAspect="1"/>
          </p:cNvPicPr>
          <p:nvPr/>
        </p:nvPicPr>
        <p:blipFill>
          <a:blip r:embed="rId4"/>
          <a:stretch>
            <a:fillRect/>
          </a:stretch>
        </p:blipFill>
        <p:spPr>
          <a:xfrm>
            <a:off x="122237" y="144462"/>
            <a:ext cx="3065827" cy="6291811"/>
          </a:xfrm>
          <a:prstGeom prst="rect">
            <a:avLst/>
          </a:prstGeom>
        </p:spPr>
      </p:pic>
      <p:sp>
        <p:nvSpPr>
          <p:cNvPr id="4" name="5-Point Star 3">
            <a:hlinkClick r:id="rId5" action="ppaction://hlinksldjump"/>
          </p:cNvPr>
          <p:cNvSpPr/>
          <p:nvPr/>
        </p:nvSpPr>
        <p:spPr bwMode="auto">
          <a:xfrm>
            <a:off x="12009437" y="6436273"/>
            <a:ext cx="228600" cy="261389"/>
          </a:xfrm>
          <a:prstGeom prst="star5">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5776675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Engineering </a:t>
            </a:r>
            <a:r>
              <a:rPr lang="en-US" dirty="0" smtClean="0"/>
              <a:t>optimizations for WANs </a:t>
            </a:r>
            <a:endParaRPr lang="en-US" dirty="0"/>
          </a:p>
        </p:txBody>
      </p:sp>
      <p:sp>
        <p:nvSpPr>
          <p:cNvPr id="3" name="Text Placeholder 2"/>
          <p:cNvSpPr>
            <a:spLocks noGrp="1"/>
          </p:cNvSpPr>
          <p:nvPr>
            <p:ph type="body" sz="quarter" idx="10"/>
          </p:nvPr>
        </p:nvSpPr>
        <p:spPr>
          <a:xfrm>
            <a:off x="198438" y="1363662"/>
            <a:ext cx="5038724" cy="4487382"/>
          </a:xfrm>
        </p:spPr>
        <p:txBody>
          <a:bodyPr/>
          <a:lstStyle/>
          <a:p>
            <a:r>
              <a:rPr lang="en-US" sz="3200" dirty="0" smtClean="0"/>
              <a:t>Latency targets</a:t>
            </a:r>
            <a:endParaRPr lang="en-US" sz="3200" dirty="0"/>
          </a:p>
          <a:p>
            <a:pPr lvl="1"/>
            <a:r>
              <a:rPr lang="en-US" sz="2000" dirty="0" smtClean="0"/>
              <a:t>125ms </a:t>
            </a:r>
            <a:r>
              <a:rPr lang="en-US" sz="2000" dirty="0"/>
              <a:t>latency and 1 Mbps bandwidth</a:t>
            </a:r>
          </a:p>
          <a:p>
            <a:pPr lvl="1"/>
            <a:r>
              <a:rPr lang="en-US" sz="2000" dirty="0" smtClean="0"/>
              <a:t>300ms and </a:t>
            </a:r>
            <a:r>
              <a:rPr lang="en-US" sz="2000" dirty="0"/>
              <a:t>1 Mbps </a:t>
            </a:r>
            <a:r>
              <a:rPr lang="en-US" sz="2000" dirty="0" smtClean="0"/>
              <a:t>bandwidth</a:t>
            </a:r>
          </a:p>
          <a:p>
            <a:pPr lvl="2"/>
            <a:endParaRPr lang="en-US" sz="1200" dirty="0"/>
          </a:p>
          <a:p>
            <a:r>
              <a:rPr lang="en-US" sz="3200" dirty="0" smtClean="0"/>
              <a:t>Page </a:t>
            </a:r>
            <a:r>
              <a:rPr lang="en-US" sz="3200" dirty="0"/>
              <a:t>load times </a:t>
            </a:r>
            <a:r>
              <a:rPr lang="en-US" sz="3200" dirty="0" smtClean="0"/>
              <a:t>at 125ms</a:t>
            </a:r>
            <a:endParaRPr lang="en-US" sz="3200" dirty="0"/>
          </a:p>
          <a:p>
            <a:pPr lvl="1"/>
            <a:r>
              <a:rPr lang="en-US" sz="2000" dirty="0"/>
              <a:t>First page load—3-4 seconds</a:t>
            </a:r>
          </a:p>
          <a:p>
            <a:pPr lvl="1"/>
            <a:r>
              <a:rPr lang="en-US" sz="2000" dirty="0"/>
              <a:t>Second page load—1.5 seconds</a:t>
            </a:r>
          </a:p>
          <a:p>
            <a:pPr lvl="1"/>
            <a:r>
              <a:rPr lang="en-US" sz="2000" dirty="0"/>
              <a:t>Third page load—0.5 second</a:t>
            </a:r>
          </a:p>
          <a:p>
            <a:pPr lvl="1"/>
            <a:r>
              <a:rPr lang="en-US" sz="2000" dirty="0"/>
              <a:t>Subsequent page loads—1 </a:t>
            </a:r>
            <a:r>
              <a:rPr lang="en-US" sz="2000" dirty="0" smtClean="0"/>
              <a:t>second</a:t>
            </a:r>
          </a:p>
          <a:p>
            <a:pPr lvl="2"/>
            <a:endParaRPr lang="en-US" sz="1200" dirty="0"/>
          </a:p>
          <a:p>
            <a:r>
              <a:rPr lang="en-US" sz="3200" dirty="0" smtClean="0"/>
              <a:t>Page load times at 300ms </a:t>
            </a:r>
          </a:p>
          <a:p>
            <a:pPr lvl="1"/>
            <a:r>
              <a:rPr lang="en-US" sz="2000" dirty="0" smtClean="0"/>
              <a:t>2-3 times slower</a:t>
            </a:r>
            <a:endParaRPr lang="en-US" sz="200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48194" y="1897062"/>
            <a:ext cx="4497110" cy="2226873"/>
          </a:xfrm>
          <a:prstGeom prst="rect">
            <a:avLst/>
          </a:prstGeom>
        </p:spPr>
      </p:pic>
      <p:sp>
        <p:nvSpPr>
          <p:cNvPr id="7" name="TextBox 6"/>
          <p:cNvSpPr txBox="1"/>
          <p:nvPr/>
        </p:nvSpPr>
        <p:spPr>
          <a:xfrm>
            <a:off x="5380037" y="1279092"/>
            <a:ext cx="5082090" cy="489365"/>
          </a:xfrm>
          <a:prstGeom prst="rect">
            <a:avLst/>
          </a:prstGeom>
          <a:noFill/>
        </p:spPr>
        <p:txBody>
          <a:bodyPr wrap="square" lIns="182880" tIns="146304" rIns="182880" bIns="146304" rtlCol="0">
            <a:spAutoFit/>
          </a:bodyPr>
          <a:lstStyle/>
          <a:p>
            <a:pPr>
              <a:lnSpc>
                <a:spcPct val="90000"/>
              </a:lnSpc>
              <a:spcAft>
                <a:spcPts val="600"/>
              </a:spcAft>
            </a:pPr>
            <a:r>
              <a:rPr lang="en-US" sz="1400" b="1" dirty="0">
                <a:solidFill>
                  <a:srgbClr val="505050"/>
                </a:solidFill>
              </a:rPr>
              <a:t>Network Trace Comparison </a:t>
            </a:r>
          </a:p>
        </p:txBody>
      </p:sp>
      <p:sp>
        <p:nvSpPr>
          <p:cNvPr id="8" name="TextBox 7"/>
          <p:cNvSpPr txBox="1"/>
          <p:nvPr/>
        </p:nvSpPr>
        <p:spPr>
          <a:xfrm>
            <a:off x="10213461" y="2651274"/>
            <a:ext cx="2024576" cy="1535805"/>
          </a:xfrm>
          <a:prstGeom prst="rect">
            <a:avLst/>
          </a:prstGeom>
          <a:noFill/>
        </p:spPr>
        <p:txBody>
          <a:bodyPr wrap="square" lIns="182880" tIns="146304" rIns="182880" bIns="146304" rtlCol="0">
            <a:spAutoFit/>
          </a:bodyPr>
          <a:lstStyle/>
          <a:p>
            <a:pPr>
              <a:lnSpc>
                <a:spcPct val="90000"/>
              </a:lnSpc>
              <a:spcAft>
                <a:spcPts val="600"/>
              </a:spcAft>
            </a:pPr>
            <a:r>
              <a:rPr lang="en-US" sz="1400" b="1" dirty="0" smtClean="0">
                <a:solidFill>
                  <a:srgbClr val="505050"/>
                </a:solidFill>
              </a:rPr>
              <a:t>Time to Content Ready</a:t>
            </a:r>
          </a:p>
          <a:p>
            <a:pPr>
              <a:lnSpc>
                <a:spcPct val="90000"/>
              </a:lnSpc>
              <a:spcAft>
                <a:spcPts val="600"/>
              </a:spcAft>
            </a:pPr>
            <a:r>
              <a:rPr lang="en-US" sz="1400" dirty="0" smtClean="0">
                <a:solidFill>
                  <a:srgbClr val="505050"/>
                </a:solidFill>
              </a:rPr>
              <a:t>SharePoint 2013 delivers content quicker than previous versions</a:t>
            </a:r>
          </a:p>
        </p:txBody>
      </p:sp>
      <p:sp>
        <p:nvSpPr>
          <p:cNvPr id="10" name="TextBox 9"/>
          <p:cNvSpPr txBox="1"/>
          <p:nvPr/>
        </p:nvSpPr>
        <p:spPr>
          <a:xfrm>
            <a:off x="10213462" y="4197611"/>
            <a:ext cx="2223014" cy="1148007"/>
          </a:xfrm>
          <a:prstGeom prst="rect">
            <a:avLst/>
          </a:prstGeom>
          <a:noFill/>
        </p:spPr>
        <p:txBody>
          <a:bodyPr wrap="square" lIns="182880" tIns="146304" rIns="182880" bIns="146304" rtlCol="0">
            <a:spAutoFit/>
          </a:bodyPr>
          <a:lstStyle/>
          <a:p>
            <a:pPr>
              <a:lnSpc>
                <a:spcPct val="90000"/>
              </a:lnSpc>
              <a:spcAft>
                <a:spcPts val="600"/>
              </a:spcAft>
            </a:pPr>
            <a:r>
              <a:rPr lang="en-US" sz="1400" b="1" dirty="0" smtClean="0">
                <a:solidFill>
                  <a:srgbClr val="505050"/>
                </a:solidFill>
              </a:rPr>
              <a:t>Client Port Utilization</a:t>
            </a:r>
          </a:p>
          <a:p>
            <a:pPr>
              <a:lnSpc>
                <a:spcPct val="90000"/>
              </a:lnSpc>
              <a:spcAft>
                <a:spcPts val="600"/>
              </a:spcAft>
            </a:pPr>
            <a:r>
              <a:rPr lang="en-US" sz="1400" dirty="0" smtClean="0">
                <a:solidFill>
                  <a:srgbClr val="505050"/>
                </a:solidFill>
              </a:rPr>
              <a:t>SharePoint 2013 uses client ports more effectively</a:t>
            </a:r>
          </a:p>
        </p:txBody>
      </p:sp>
      <p:sp>
        <p:nvSpPr>
          <p:cNvPr id="11" name="TextBox 10"/>
          <p:cNvSpPr txBox="1"/>
          <p:nvPr/>
        </p:nvSpPr>
        <p:spPr>
          <a:xfrm>
            <a:off x="10213462" y="5249862"/>
            <a:ext cx="2024576" cy="1729704"/>
          </a:xfrm>
          <a:prstGeom prst="rect">
            <a:avLst/>
          </a:prstGeom>
          <a:noFill/>
        </p:spPr>
        <p:txBody>
          <a:bodyPr wrap="square" lIns="182880" tIns="146304" rIns="182880" bIns="146304" rtlCol="0">
            <a:spAutoFit/>
          </a:bodyPr>
          <a:lstStyle/>
          <a:p>
            <a:pPr>
              <a:lnSpc>
                <a:spcPct val="90000"/>
              </a:lnSpc>
              <a:spcAft>
                <a:spcPts val="600"/>
              </a:spcAft>
            </a:pPr>
            <a:r>
              <a:rPr lang="en-US" sz="1400" b="1" dirty="0" smtClean="0">
                <a:solidFill>
                  <a:srgbClr val="505050"/>
                </a:solidFill>
              </a:rPr>
              <a:t>Bandwidth Utilization</a:t>
            </a:r>
          </a:p>
          <a:p>
            <a:pPr>
              <a:lnSpc>
                <a:spcPct val="90000"/>
              </a:lnSpc>
              <a:spcAft>
                <a:spcPts val="600"/>
              </a:spcAft>
            </a:pPr>
            <a:r>
              <a:rPr lang="en-US" sz="1400" dirty="0" smtClean="0">
                <a:solidFill>
                  <a:srgbClr val="505050"/>
                </a:solidFill>
              </a:rPr>
              <a:t>SharePoint 2013 is more efficient in using available bandwidth resulting in quicker ramp-up</a:t>
            </a:r>
          </a:p>
        </p:txBody>
      </p: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48194" y="4448208"/>
            <a:ext cx="4498848" cy="2325654"/>
          </a:xfrm>
          <a:prstGeom prst="rect">
            <a:avLst/>
          </a:prstGeom>
        </p:spPr>
      </p:pic>
      <p:sp>
        <p:nvSpPr>
          <p:cNvPr id="13" name="TextBox 12"/>
          <p:cNvSpPr txBox="1"/>
          <p:nvPr/>
        </p:nvSpPr>
        <p:spPr>
          <a:xfrm>
            <a:off x="5392280" y="1560097"/>
            <a:ext cx="5082090" cy="489365"/>
          </a:xfrm>
          <a:prstGeom prst="rect">
            <a:avLst/>
          </a:prstGeom>
          <a:noFill/>
        </p:spPr>
        <p:txBody>
          <a:bodyPr wrap="square" lIns="182880" tIns="146304" rIns="182880" bIns="146304" rtlCol="0">
            <a:spAutoFit/>
          </a:bodyPr>
          <a:lstStyle/>
          <a:p>
            <a:pPr>
              <a:lnSpc>
                <a:spcPct val="90000"/>
              </a:lnSpc>
              <a:spcAft>
                <a:spcPts val="600"/>
              </a:spcAft>
            </a:pPr>
            <a:r>
              <a:rPr lang="en-US" sz="1400" b="1" dirty="0" smtClean="0">
                <a:solidFill>
                  <a:srgbClr val="505050"/>
                </a:solidFill>
              </a:rPr>
              <a:t>SharePoint 2010</a:t>
            </a:r>
            <a:endParaRPr lang="en-US" sz="1400" b="1" dirty="0">
              <a:solidFill>
                <a:srgbClr val="505050"/>
              </a:solidFill>
            </a:endParaRPr>
          </a:p>
        </p:txBody>
      </p:sp>
      <p:sp>
        <p:nvSpPr>
          <p:cNvPr id="14" name="TextBox 13"/>
          <p:cNvSpPr txBox="1"/>
          <p:nvPr/>
        </p:nvSpPr>
        <p:spPr>
          <a:xfrm>
            <a:off x="5380037" y="4045718"/>
            <a:ext cx="5082090" cy="489365"/>
          </a:xfrm>
          <a:prstGeom prst="rect">
            <a:avLst/>
          </a:prstGeom>
          <a:noFill/>
        </p:spPr>
        <p:txBody>
          <a:bodyPr wrap="square" lIns="182880" tIns="146304" rIns="182880" bIns="146304" rtlCol="0">
            <a:spAutoFit/>
          </a:bodyPr>
          <a:lstStyle/>
          <a:p>
            <a:pPr>
              <a:lnSpc>
                <a:spcPct val="90000"/>
              </a:lnSpc>
              <a:spcAft>
                <a:spcPts val="600"/>
              </a:spcAft>
            </a:pPr>
            <a:r>
              <a:rPr lang="en-US" sz="1400" b="1" dirty="0" smtClean="0">
                <a:solidFill>
                  <a:srgbClr val="505050"/>
                </a:solidFill>
              </a:rPr>
              <a:t>SharePoint 2013</a:t>
            </a:r>
            <a:endParaRPr lang="en-US" sz="1400" b="1" dirty="0">
              <a:solidFill>
                <a:srgbClr val="505050"/>
              </a:solidFill>
            </a:endParaRPr>
          </a:p>
        </p:txBody>
      </p:sp>
      <p:cxnSp>
        <p:nvCxnSpPr>
          <p:cNvPr id="16" name="Straight Arrow Connector 15"/>
          <p:cNvCxnSpPr/>
          <p:nvPr/>
        </p:nvCxnSpPr>
        <p:spPr>
          <a:xfrm flipH="1">
            <a:off x="8929940" y="5611035"/>
            <a:ext cx="1383255" cy="4008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a:off x="8929940" y="5611035"/>
            <a:ext cx="1281784" cy="400827"/>
          </a:xfrm>
          <a:prstGeom prst="straightConnector1">
            <a:avLst/>
          </a:prstGeom>
          <a:ln w="38100">
            <a:headEnd type="none"/>
            <a:tailEnd type="triangle"/>
          </a:ln>
        </p:spPr>
        <p:style>
          <a:lnRef idx="2">
            <a:schemeClr val="accent6"/>
          </a:lnRef>
          <a:fillRef idx="0">
            <a:schemeClr val="accent6"/>
          </a:fillRef>
          <a:effectRef idx="1">
            <a:schemeClr val="accent6"/>
          </a:effectRef>
          <a:fontRef idx="minor">
            <a:schemeClr val="tx1"/>
          </a:fontRef>
        </p:style>
      </p:cxnSp>
      <p:cxnSp>
        <p:nvCxnSpPr>
          <p:cNvPr id="19" name="Straight Arrow Connector 18"/>
          <p:cNvCxnSpPr/>
          <p:nvPr/>
        </p:nvCxnSpPr>
        <p:spPr>
          <a:xfrm flipH="1">
            <a:off x="8123237" y="4502321"/>
            <a:ext cx="2186736" cy="393935"/>
          </a:xfrm>
          <a:prstGeom prst="straightConnector1">
            <a:avLst/>
          </a:prstGeom>
          <a:ln w="38100">
            <a:headEnd type="none"/>
            <a:tailEnd type="triangle"/>
          </a:ln>
        </p:spPr>
        <p:style>
          <a:lnRef idx="2">
            <a:schemeClr val="accent6"/>
          </a:lnRef>
          <a:fillRef idx="0">
            <a:schemeClr val="accent6"/>
          </a:fillRef>
          <a:effectRef idx="1">
            <a:schemeClr val="accent6"/>
          </a:effectRef>
          <a:fontRef idx="minor">
            <a:schemeClr val="tx1"/>
          </a:fontRef>
        </p:style>
      </p:cxnSp>
      <p:cxnSp>
        <p:nvCxnSpPr>
          <p:cNvPr id="20" name="Straight Arrow Connector 19"/>
          <p:cNvCxnSpPr/>
          <p:nvPr/>
        </p:nvCxnSpPr>
        <p:spPr>
          <a:xfrm flipH="1" flipV="1">
            <a:off x="7208837" y="2651274"/>
            <a:ext cx="3101136" cy="359224"/>
          </a:xfrm>
          <a:prstGeom prst="straightConnector1">
            <a:avLst/>
          </a:prstGeom>
          <a:ln w="38100">
            <a:headEnd type="none"/>
            <a:tailEnd type="triangle"/>
          </a:ln>
        </p:spPr>
        <p:style>
          <a:lnRef idx="2">
            <a:schemeClr val="accent6"/>
          </a:lnRef>
          <a:fillRef idx="0">
            <a:schemeClr val="accent6"/>
          </a:fillRef>
          <a:effectRef idx="1">
            <a:schemeClr val="accent6"/>
          </a:effectRef>
          <a:fontRef idx="minor">
            <a:schemeClr val="tx1"/>
          </a:fontRef>
        </p:style>
      </p:cxnSp>
      <p:cxnSp>
        <p:nvCxnSpPr>
          <p:cNvPr id="32" name="Straight Arrow Connector 31"/>
          <p:cNvCxnSpPr/>
          <p:nvPr/>
        </p:nvCxnSpPr>
        <p:spPr>
          <a:xfrm flipH="1">
            <a:off x="6065837" y="3155707"/>
            <a:ext cx="4244136" cy="1433862"/>
          </a:xfrm>
          <a:prstGeom prst="straightConnector1">
            <a:avLst/>
          </a:prstGeom>
          <a:ln w="38100">
            <a:headEnd type="none"/>
            <a:tailEnd type="triangle"/>
          </a:ln>
        </p:spPr>
        <p:style>
          <a:lnRef idx="2">
            <a:schemeClr val="accent6"/>
          </a:lnRef>
          <a:fillRef idx="0">
            <a:schemeClr val="accent6"/>
          </a:fillRef>
          <a:effectRef idx="1">
            <a:schemeClr val="accent6"/>
          </a:effectRef>
          <a:fontRef idx="minor">
            <a:schemeClr val="tx1"/>
          </a:fontRef>
        </p:style>
      </p:cxnSp>
      <p:cxnSp>
        <p:nvCxnSpPr>
          <p:cNvPr id="35" name="Straight Arrow Connector 34"/>
          <p:cNvCxnSpPr/>
          <p:nvPr/>
        </p:nvCxnSpPr>
        <p:spPr>
          <a:xfrm flipH="1" flipV="1">
            <a:off x="6956821" y="2516597"/>
            <a:ext cx="3400445" cy="1819434"/>
          </a:xfrm>
          <a:prstGeom prst="straightConnector1">
            <a:avLst/>
          </a:prstGeom>
          <a:ln w="38100">
            <a:headEnd type="none"/>
            <a:tailEnd type="triangle"/>
          </a:ln>
        </p:spPr>
        <p:style>
          <a:lnRef idx="2">
            <a:schemeClr val="accent6"/>
          </a:lnRef>
          <a:fillRef idx="0">
            <a:schemeClr val="accent6"/>
          </a:fillRef>
          <a:effectRef idx="1">
            <a:schemeClr val="accent6"/>
          </a:effectRef>
          <a:fontRef idx="minor">
            <a:schemeClr val="tx1"/>
          </a:fontRef>
        </p:style>
      </p:cxnSp>
      <p:cxnSp>
        <p:nvCxnSpPr>
          <p:cNvPr id="38" name="Straight Arrow Connector 37"/>
          <p:cNvCxnSpPr/>
          <p:nvPr/>
        </p:nvCxnSpPr>
        <p:spPr>
          <a:xfrm flipH="1" flipV="1">
            <a:off x="7921082" y="3844005"/>
            <a:ext cx="2306699" cy="1598271"/>
          </a:xfrm>
          <a:prstGeom prst="straightConnector1">
            <a:avLst/>
          </a:prstGeom>
          <a:ln w="38100">
            <a:headEnd type="none"/>
            <a:tailEnd type="triangle"/>
          </a:ln>
        </p:spPr>
        <p:style>
          <a:lnRef idx="2">
            <a:schemeClr val="accent6"/>
          </a:lnRef>
          <a:fillRef idx="0">
            <a:schemeClr val="accent6"/>
          </a:fillRef>
          <a:effectRef idx="1">
            <a:schemeClr val="accent6"/>
          </a:effectRef>
          <a:fontRef idx="minor">
            <a:schemeClr val="tx1"/>
          </a:fontRef>
        </p:style>
      </p:cxnSp>
      <p:pic>
        <p:nvPicPr>
          <p:cNvPr id="22" name="Picture 21"/>
          <p:cNvPicPr>
            <a:picLocks noChangeAspect="1"/>
          </p:cNvPicPr>
          <p:nvPr/>
        </p:nvPicPr>
        <p:blipFill>
          <a:blip r:embed="rId5"/>
          <a:stretch>
            <a:fillRect/>
          </a:stretch>
        </p:blipFill>
        <p:spPr>
          <a:xfrm>
            <a:off x="12178451" y="6674242"/>
            <a:ext cx="228488" cy="304800"/>
          </a:xfrm>
          <a:prstGeom prst="rect">
            <a:avLst/>
          </a:prstGeom>
        </p:spPr>
      </p:pic>
    </p:spTree>
    <p:extLst>
      <p:ext uri="{BB962C8B-B14F-4D97-AF65-F5344CB8AC3E}">
        <p14:creationId xmlns:p14="http://schemas.microsoft.com/office/powerpoint/2010/main" val="19295114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0"/>
                                        </p:tgtEl>
                                        <p:attrNameLst>
                                          <p:attrName>style.visibility</p:attrName>
                                        </p:attrNameLst>
                                      </p:cBhvr>
                                      <p:to>
                                        <p:strVal val="visible"/>
                                      </p:to>
                                    </p:set>
                                  </p:childTnLst>
                                  <p:subTnLst>
                                    <p:set>
                                      <p:cBhvr override="childStyle">
                                        <p:cTn dur="1" fill="hold" display="0" masterRel="nextClick" afterEffect="1"/>
                                        <p:tgtEl>
                                          <p:spTgt spid="20"/>
                                        </p:tgtEl>
                                        <p:attrNameLst>
                                          <p:attrName>style.visibility</p:attrName>
                                        </p:attrNameLst>
                                      </p:cBhvr>
                                      <p:to>
                                        <p:strVal val="hidden"/>
                                      </p:to>
                                    </p:set>
                                  </p:subTnLst>
                                </p:cTn>
                              </p:par>
                              <p:par>
                                <p:cTn id="25" presetID="1" presetClass="entr" presetSubtype="0" fill="hold" nodeType="withEffect">
                                  <p:stCondLst>
                                    <p:cond delay="0"/>
                                  </p:stCondLst>
                                  <p:childTnLst>
                                    <p:set>
                                      <p:cBhvr>
                                        <p:cTn id="26" dur="1" fill="hold">
                                          <p:stCondLst>
                                            <p:cond delay="0"/>
                                          </p:stCondLst>
                                        </p:cTn>
                                        <p:tgtEl>
                                          <p:spTgt spid="32"/>
                                        </p:tgtEl>
                                        <p:attrNameLst>
                                          <p:attrName>style.visibility</p:attrName>
                                        </p:attrNameLst>
                                      </p:cBhvr>
                                      <p:to>
                                        <p:strVal val="visible"/>
                                      </p:to>
                                    </p:set>
                                  </p:childTnLst>
                                  <p:subTnLst>
                                    <p:set>
                                      <p:cBhvr override="childStyle">
                                        <p:cTn dur="1" fill="hold" display="0" masterRel="nextClick" afterEffect="1"/>
                                        <p:tgtEl>
                                          <p:spTgt spid="32"/>
                                        </p:tgtEl>
                                        <p:attrNameLst>
                                          <p:attrName>style.visibility</p:attrName>
                                        </p:attrNameLst>
                                      </p:cBhvr>
                                      <p:to>
                                        <p:strVal val="hidden"/>
                                      </p:to>
                                    </p:set>
                                  </p:subTnLst>
                                </p:cTn>
                              </p:par>
                              <p:par>
                                <p:cTn id="27" presetID="1"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9"/>
                                        </p:tgtEl>
                                        <p:attrNameLst>
                                          <p:attrName>style.visibility</p:attrName>
                                        </p:attrNameLst>
                                      </p:cBhvr>
                                      <p:to>
                                        <p:strVal val="visible"/>
                                      </p:to>
                                    </p:set>
                                  </p:childTnLst>
                                  <p:subTnLst>
                                    <p:set>
                                      <p:cBhvr override="childStyle">
                                        <p:cTn dur="1" fill="hold" display="0" masterRel="nextClick" afterEffect="1"/>
                                        <p:tgtEl>
                                          <p:spTgt spid="19"/>
                                        </p:tgtEl>
                                        <p:attrNameLst>
                                          <p:attrName>style.visibility</p:attrName>
                                        </p:attrNameLst>
                                      </p:cBhvr>
                                      <p:to>
                                        <p:strVal val="hidden"/>
                                      </p:to>
                                    </p:set>
                                  </p:subTnLst>
                                </p:cTn>
                              </p:par>
                              <p:par>
                                <p:cTn id="33" presetID="1" presetClass="entr" presetSubtype="0" fill="hold" nodeType="withEffect">
                                  <p:stCondLst>
                                    <p:cond delay="0"/>
                                  </p:stCondLst>
                                  <p:childTnLst>
                                    <p:set>
                                      <p:cBhvr>
                                        <p:cTn id="34" dur="1" fill="hold">
                                          <p:stCondLst>
                                            <p:cond delay="0"/>
                                          </p:stCondLst>
                                        </p:cTn>
                                        <p:tgtEl>
                                          <p:spTgt spid="35"/>
                                        </p:tgtEl>
                                        <p:attrNameLst>
                                          <p:attrName>style.visibility</p:attrName>
                                        </p:attrNameLst>
                                      </p:cBhvr>
                                      <p:to>
                                        <p:strVal val="visible"/>
                                      </p:to>
                                    </p:set>
                                  </p:childTnLst>
                                  <p:subTnLst>
                                    <p:set>
                                      <p:cBhvr override="childStyle">
                                        <p:cTn dur="1" fill="hold" display="0" masterRel="nextClick" afterEffect="1"/>
                                        <p:tgtEl>
                                          <p:spTgt spid="35"/>
                                        </p:tgtEl>
                                        <p:attrNameLst>
                                          <p:attrName>style.visibility</p:attrName>
                                        </p:attrNameLst>
                                      </p:cBhvr>
                                      <p:to>
                                        <p:strVal val="hidden"/>
                                      </p:to>
                                    </p:set>
                                  </p:subTnLst>
                                </p:cTn>
                              </p:par>
                              <p:par>
                                <p:cTn id="35" presetID="1"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38"/>
                                        </p:tgtEl>
                                        <p:attrNameLst>
                                          <p:attrName>style.visibility</p:attrName>
                                        </p:attrNameLst>
                                      </p:cBhvr>
                                      <p:to>
                                        <p:strVal val="visible"/>
                                      </p:to>
                                    </p:set>
                                  </p:childTnLst>
                                  <p:subTnLst>
                                    <p:set>
                                      <p:cBhvr override="childStyle">
                                        <p:cTn dur="1" fill="hold" display="0" masterRel="nextClick" afterEffect="1"/>
                                        <p:tgtEl>
                                          <p:spTgt spid="38"/>
                                        </p:tgtEl>
                                        <p:attrNameLst>
                                          <p:attrName>style.visibility</p:attrName>
                                        </p:attrNameLst>
                                      </p:cBhvr>
                                      <p:to>
                                        <p:strVal val="hidden"/>
                                      </p:to>
                                    </p:set>
                                  </p:subTnLst>
                                </p:cTn>
                              </p:par>
                              <p:par>
                                <p:cTn id="41" presetID="1" presetClass="entr" presetSubtype="0"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childTnLst>
                                  <p:subTnLst>
                                    <p:set>
                                      <p:cBhvr override="childStyle">
                                        <p:cTn dur="1" fill="hold" display="0" masterRel="nextClick" afterEffect="1"/>
                                        <p:tgtEl>
                                          <p:spTgt spid="18"/>
                                        </p:tgtEl>
                                        <p:attrNameLst>
                                          <p:attrName>style.visibility</p:attrName>
                                        </p:attrNameLst>
                                      </p:cBhvr>
                                      <p:to>
                                        <p:strVal val="hidden"/>
                                      </p:to>
                                    </p:set>
                                  </p:subTnLst>
                                </p:cTn>
                              </p:par>
                              <p:par>
                                <p:cTn id="43" presetID="1"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1" grpId="0"/>
      <p:bldP spid="13"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Bandwidth and latency model</a:t>
            </a:r>
            <a:endParaRPr lang="en-US" dirty="0"/>
          </a:p>
        </p:txBody>
      </p:sp>
      <p:pic>
        <p:nvPicPr>
          <p:cNvPr id="5"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7843" r="31338" b="8470"/>
          <a:stretch/>
        </p:blipFill>
        <p:spPr bwMode="auto">
          <a:xfrm>
            <a:off x="2865437" y="2430462"/>
            <a:ext cx="9372600" cy="44054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 Placeholder 2"/>
          <p:cNvSpPr>
            <a:spLocks noGrp="1"/>
          </p:cNvSpPr>
          <p:nvPr>
            <p:ph type="body" sz="quarter" idx="10"/>
          </p:nvPr>
        </p:nvSpPr>
        <p:spPr>
          <a:xfrm>
            <a:off x="198438" y="1363663"/>
            <a:ext cx="2362199" cy="2400657"/>
          </a:xfrm>
        </p:spPr>
        <p:txBody>
          <a:bodyPr/>
          <a:lstStyle/>
          <a:p>
            <a:pPr>
              <a:spcAft>
                <a:spcPts val="1200"/>
              </a:spcAft>
            </a:pPr>
            <a:r>
              <a:rPr lang="en-US" sz="2000" dirty="0" smtClean="0"/>
              <a:t>This SharePoint-agnostic model demonstrates the relationship between bandwidth and latency for WAN performance.</a:t>
            </a:r>
            <a:endParaRPr lang="en-US" sz="2000" dirty="0"/>
          </a:p>
        </p:txBody>
      </p:sp>
      <p:pic>
        <p:nvPicPr>
          <p:cNvPr id="7" name="Picture 6"/>
          <p:cNvPicPr>
            <a:picLocks noChangeAspect="1"/>
          </p:cNvPicPr>
          <p:nvPr/>
        </p:nvPicPr>
        <p:blipFill>
          <a:blip r:embed="rId4"/>
          <a:stretch>
            <a:fillRect/>
          </a:stretch>
        </p:blipFill>
        <p:spPr>
          <a:xfrm>
            <a:off x="12178451" y="6674242"/>
            <a:ext cx="228488" cy="304800"/>
          </a:xfrm>
          <a:prstGeom prst="rect">
            <a:avLst/>
          </a:prstGeom>
        </p:spPr>
      </p:pic>
      <p:sp>
        <p:nvSpPr>
          <p:cNvPr id="6" name="Rectangle 5"/>
          <p:cNvSpPr/>
          <p:nvPr/>
        </p:nvSpPr>
        <p:spPr bwMode="auto">
          <a:xfrm>
            <a:off x="3779837" y="3147285"/>
            <a:ext cx="8384366" cy="883377"/>
          </a:xfrm>
          <a:prstGeom prst="rect">
            <a:avLst/>
          </a:prstGeom>
          <a:noFill/>
          <a:ln w="38100">
            <a:solidFill>
              <a:schemeClr val="bg2"/>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3779837" y="5935662"/>
            <a:ext cx="8384366" cy="883377"/>
          </a:xfrm>
          <a:prstGeom prst="rect">
            <a:avLst/>
          </a:prstGeom>
          <a:noFill/>
          <a:ln w="38100">
            <a:solidFill>
              <a:schemeClr val="bg2"/>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3779837" y="4792661"/>
            <a:ext cx="8384366" cy="1126131"/>
          </a:xfrm>
          <a:prstGeom prst="rect">
            <a:avLst/>
          </a:prstGeom>
          <a:noFill/>
          <a:ln w="38100">
            <a:solidFill>
              <a:schemeClr val="bg2"/>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Box 2"/>
          <p:cNvSpPr txBox="1"/>
          <p:nvPr/>
        </p:nvSpPr>
        <p:spPr>
          <a:xfrm>
            <a:off x="2713037" y="1346318"/>
            <a:ext cx="9723438" cy="1092607"/>
          </a:xfrm>
          <a:prstGeom prst="rect">
            <a:avLst/>
          </a:prstGeom>
          <a:noFill/>
        </p:spPr>
        <p:txBody>
          <a:bodyPr wrap="square" lIns="182880" tIns="146304" rIns="182880" bIns="146304" rtlCol="0">
            <a:spAutoFit/>
          </a:bodyPr>
          <a:lstStyle/>
          <a:p>
            <a:pPr>
              <a:lnSpc>
                <a:spcPct val="90000"/>
              </a:lnSpc>
              <a:spcAft>
                <a:spcPts val="600"/>
              </a:spcAft>
            </a:pPr>
            <a:r>
              <a:rPr lang="en-US" sz="2000" dirty="0">
                <a:solidFill>
                  <a:srgbClr val="505050"/>
                </a:solidFill>
              </a:rPr>
              <a:t>Download</a:t>
            </a:r>
            <a:r>
              <a:rPr lang="en-US" sz="1700" dirty="0">
                <a:solidFill>
                  <a:srgbClr val="505050"/>
                </a:solidFill>
              </a:rPr>
              <a:t> times (in seconds) for a 1.5 MB file at various latency and bandwidth </a:t>
            </a:r>
            <a:r>
              <a:rPr lang="en-US" sz="1700" dirty="0" smtClean="0">
                <a:solidFill>
                  <a:srgbClr val="505050"/>
                </a:solidFill>
              </a:rPr>
              <a:t>combinations.</a:t>
            </a:r>
          </a:p>
          <a:p>
            <a:pPr>
              <a:lnSpc>
                <a:spcPct val="90000"/>
              </a:lnSpc>
              <a:spcAft>
                <a:spcPts val="600"/>
              </a:spcAft>
            </a:pPr>
            <a:r>
              <a:rPr lang="en-US" sz="1600" dirty="0" smtClean="0">
                <a:solidFill>
                  <a:srgbClr val="C00000"/>
                </a:solidFill>
              </a:rPr>
              <a:t>Red </a:t>
            </a:r>
            <a:r>
              <a:rPr lang="en-US" sz="1600" dirty="0">
                <a:solidFill>
                  <a:srgbClr val="C00000"/>
                </a:solidFill>
              </a:rPr>
              <a:t>numbers indicate combinations in which latency begins to affect performance, in addition to bandwidth</a:t>
            </a:r>
            <a:r>
              <a:rPr lang="en-US" sz="1600" dirty="0" smtClean="0">
                <a:solidFill>
                  <a:srgbClr val="C00000"/>
                </a:solidFill>
              </a:rPr>
              <a:t>.</a:t>
            </a:r>
          </a:p>
        </p:txBody>
      </p:sp>
    </p:spTree>
    <p:extLst>
      <p:ext uri="{BB962C8B-B14F-4D97-AF65-F5344CB8AC3E}">
        <p14:creationId xmlns:p14="http://schemas.microsoft.com/office/powerpoint/2010/main" val="35695781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WAN testing recommendations</a:t>
            </a:r>
            <a:endParaRPr lang="en-US" dirty="0"/>
          </a:p>
        </p:txBody>
      </p:sp>
      <p:sp>
        <p:nvSpPr>
          <p:cNvPr id="5" name="Text Placeholder 4"/>
          <p:cNvSpPr>
            <a:spLocks noGrp="1"/>
          </p:cNvSpPr>
          <p:nvPr>
            <p:ph type="body" sz="quarter" idx="10"/>
          </p:nvPr>
        </p:nvSpPr>
        <p:spPr>
          <a:xfrm>
            <a:off x="274638" y="1212851"/>
            <a:ext cx="11887200" cy="6494085"/>
          </a:xfrm>
        </p:spPr>
        <p:txBody>
          <a:bodyPr/>
          <a:lstStyle/>
          <a:p>
            <a:r>
              <a:rPr lang="en-US" dirty="0"/>
              <a:t>Understand Your Environment</a:t>
            </a:r>
          </a:p>
          <a:p>
            <a:r>
              <a:rPr lang="en-US" sz="2000" dirty="0">
                <a:gradFill>
                  <a:gsLst>
                    <a:gs pos="1250">
                      <a:schemeClr val="tx1"/>
                    </a:gs>
                    <a:gs pos="100000">
                      <a:schemeClr val="tx1"/>
                    </a:gs>
                  </a:gsLst>
                  <a:lin ang="5400000" scaled="0"/>
                </a:gradFill>
                <a:latin typeface="+mn-lt"/>
              </a:rPr>
              <a:t>Utilize monitoring tools to gain insight into your environment</a:t>
            </a:r>
          </a:p>
          <a:p>
            <a:r>
              <a:rPr lang="en-US" sz="2000" dirty="0">
                <a:gradFill>
                  <a:gsLst>
                    <a:gs pos="1250">
                      <a:schemeClr val="tx1"/>
                    </a:gs>
                    <a:gs pos="100000">
                      <a:schemeClr val="tx1"/>
                    </a:gs>
                  </a:gsLst>
                  <a:lin ang="5400000" scaled="0"/>
                </a:gradFill>
                <a:latin typeface="+mn-lt"/>
              </a:rPr>
              <a:t>What type of devices are users using?</a:t>
            </a:r>
          </a:p>
          <a:p>
            <a:r>
              <a:rPr lang="en-US" sz="2000" dirty="0">
                <a:gradFill>
                  <a:gsLst>
                    <a:gs pos="1250">
                      <a:schemeClr val="tx1"/>
                    </a:gs>
                    <a:gs pos="100000">
                      <a:schemeClr val="tx1"/>
                    </a:gs>
                  </a:gsLst>
                  <a:lin ang="5400000" scaled="0"/>
                </a:gradFill>
                <a:latin typeface="+mn-lt"/>
              </a:rPr>
              <a:t>What type of browsers are users using?</a:t>
            </a:r>
          </a:p>
          <a:p>
            <a:endParaRPr lang="en-US" sz="2000" dirty="0">
              <a:gradFill>
                <a:gsLst>
                  <a:gs pos="1250">
                    <a:schemeClr val="tx1"/>
                  </a:gs>
                  <a:gs pos="100000">
                    <a:schemeClr val="tx1"/>
                  </a:gs>
                </a:gsLst>
                <a:lin ang="5400000" scaled="0"/>
              </a:gradFill>
              <a:latin typeface="+mn-lt"/>
            </a:endParaRPr>
          </a:p>
          <a:p>
            <a:r>
              <a:rPr lang="en-US" dirty="0"/>
              <a:t>Utilize Scriptable Tools</a:t>
            </a:r>
          </a:p>
          <a:p>
            <a:r>
              <a:rPr lang="en-US" sz="2000" dirty="0">
                <a:gradFill>
                  <a:gsLst>
                    <a:gs pos="1250">
                      <a:schemeClr val="tx1"/>
                    </a:gs>
                    <a:gs pos="100000">
                      <a:schemeClr val="tx1"/>
                    </a:gs>
                  </a:gsLst>
                  <a:lin ang="5400000" scaled="0"/>
                </a:gradFill>
                <a:latin typeface="+mn-lt"/>
              </a:rPr>
              <a:t>Visual Studio 2012</a:t>
            </a:r>
          </a:p>
          <a:p>
            <a:r>
              <a:rPr lang="en-US" sz="2000" dirty="0">
                <a:gradFill>
                  <a:gsLst>
                    <a:gs pos="1250">
                      <a:schemeClr val="tx1"/>
                    </a:gs>
                    <a:gs pos="100000">
                      <a:schemeClr val="tx1"/>
                    </a:gs>
                  </a:gsLst>
                  <a:lin ang="5400000" scaled="0"/>
                </a:gradFill>
                <a:latin typeface="+mn-lt"/>
              </a:rPr>
              <a:t>3</a:t>
            </a:r>
            <a:r>
              <a:rPr lang="en-US" sz="2000" baseline="30000" dirty="0">
                <a:gradFill>
                  <a:gsLst>
                    <a:gs pos="1250">
                      <a:schemeClr val="tx1"/>
                    </a:gs>
                    <a:gs pos="100000">
                      <a:schemeClr val="tx1"/>
                    </a:gs>
                  </a:gsLst>
                  <a:lin ang="5400000" scaled="0"/>
                </a:gradFill>
                <a:latin typeface="+mn-lt"/>
              </a:rPr>
              <a:t>rd</a:t>
            </a:r>
            <a:r>
              <a:rPr lang="en-US" sz="2000" dirty="0">
                <a:gradFill>
                  <a:gsLst>
                    <a:gs pos="1250">
                      <a:schemeClr val="tx1"/>
                    </a:gs>
                    <a:gs pos="100000">
                      <a:schemeClr val="tx1"/>
                    </a:gs>
                  </a:gsLst>
                  <a:lin ang="5400000" scaled="0"/>
                </a:gradFill>
                <a:latin typeface="+mn-lt"/>
              </a:rPr>
              <a:t> </a:t>
            </a:r>
            <a:r>
              <a:rPr lang="en-US" sz="2000" dirty="0" smtClean="0">
                <a:gradFill>
                  <a:gsLst>
                    <a:gs pos="1250">
                      <a:schemeClr val="tx1"/>
                    </a:gs>
                    <a:gs pos="100000">
                      <a:schemeClr val="tx1"/>
                    </a:gs>
                  </a:gsLst>
                  <a:lin ang="5400000" scaled="0"/>
                </a:gradFill>
                <a:latin typeface="+mn-lt"/>
              </a:rPr>
              <a:t>Party </a:t>
            </a:r>
            <a:r>
              <a:rPr lang="en-US" sz="2000" dirty="0">
                <a:gradFill>
                  <a:gsLst>
                    <a:gs pos="1250">
                      <a:schemeClr val="tx1"/>
                    </a:gs>
                    <a:gs pos="100000">
                      <a:schemeClr val="tx1"/>
                    </a:gs>
                  </a:gsLst>
                  <a:lin ang="5400000" scaled="0"/>
                </a:gradFill>
                <a:latin typeface="+mn-lt"/>
              </a:rPr>
              <a:t>Tools</a:t>
            </a:r>
          </a:p>
          <a:p>
            <a:endParaRPr lang="en-US" sz="2000" dirty="0">
              <a:gradFill>
                <a:gsLst>
                  <a:gs pos="1250">
                    <a:schemeClr val="tx1"/>
                  </a:gs>
                  <a:gs pos="100000">
                    <a:schemeClr val="tx1"/>
                  </a:gs>
                </a:gsLst>
                <a:lin ang="5400000" scaled="0"/>
              </a:gradFill>
              <a:latin typeface="+mn-lt"/>
            </a:endParaRPr>
          </a:p>
          <a:p>
            <a:r>
              <a:rPr lang="en-US" dirty="0"/>
              <a:t>Load Testing Has Different Requirements</a:t>
            </a:r>
          </a:p>
          <a:p>
            <a:r>
              <a:rPr lang="en-US" sz="2000" dirty="0" smtClean="0">
                <a:gradFill>
                  <a:gsLst>
                    <a:gs pos="1250">
                      <a:schemeClr val="tx1"/>
                    </a:gs>
                    <a:gs pos="100000">
                      <a:schemeClr val="tx1"/>
                    </a:gs>
                  </a:gsLst>
                  <a:lin ang="5400000" scaled="0"/>
                </a:gradFill>
                <a:latin typeface="+mn-lt"/>
              </a:rPr>
              <a:t>Test User Accounts</a:t>
            </a:r>
          </a:p>
          <a:p>
            <a:r>
              <a:rPr lang="en-US" sz="2000" dirty="0" smtClean="0">
                <a:gradFill>
                  <a:gsLst>
                    <a:gs pos="1250">
                      <a:schemeClr val="tx1"/>
                    </a:gs>
                    <a:gs pos="100000">
                      <a:schemeClr val="tx1"/>
                    </a:gs>
                  </a:gsLst>
                  <a:lin ang="5400000" scaled="0"/>
                </a:gradFill>
                <a:latin typeface="+mn-lt"/>
              </a:rPr>
              <a:t>Test Data</a:t>
            </a:r>
          </a:p>
          <a:p>
            <a:r>
              <a:rPr lang="en-US" sz="2000" dirty="0" smtClean="0">
                <a:gradFill>
                  <a:gsLst>
                    <a:gs pos="1250">
                      <a:schemeClr val="tx1"/>
                    </a:gs>
                    <a:gs pos="100000">
                      <a:schemeClr val="tx1"/>
                    </a:gs>
                  </a:gsLst>
                  <a:lin ang="5400000" scaled="0"/>
                </a:gradFill>
                <a:latin typeface="+mn-lt"/>
              </a:rPr>
              <a:t>Typically larger test rig</a:t>
            </a:r>
            <a:endParaRPr lang="en-US" sz="2000" dirty="0">
              <a:gradFill>
                <a:gsLst>
                  <a:gs pos="1250">
                    <a:schemeClr val="tx1"/>
                  </a:gs>
                  <a:gs pos="100000">
                    <a:schemeClr val="tx1"/>
                  </a:gs>
                </a:gsLst>
                <a:lin ang="5400000" scaled="0"/>
              </a:gradFill>
              <a:latin typeface="+mn-lt"/>
            </a:endParaRPr>
          </a:p>
          <a:p>
            <a:endParaRPr lang="en-US" sz="2000" dirty="0">
              <a:gradFill>
                <a:gsLst>
                  <a:gs pos="1250">
                    <a:schemeClr val="tx1"/>
                  </a:gs>
                  <a:gs pos="100000">
                    <a:schemeClr val="tx1"/>
                  </a:gs>
                </a:gsLst>
                <a:lin ang="5400000" scaled="0"/>
              </a:gradFill>
              <a:latin typeface="+mn-lt"/>
            </a:endParaRPr>
          </a:p>
          <a:p>
            <a:endParaRPr lang="en-US" dirty="0"/>
          </a:p>
        </p:txBody>
      </p:sp>
      <p:pic>
        <p:nvPicPr>
          <p:cNvPr id="7" name="Picture 6"/>
          <p:cNvPicPr>
            <a:picLocks noChangeAspect="1"/>
          </p:cNvPicPr>
          <p:nvPr/>
        </p:nvPicPr>
        <p:blipFill>
          <a:blip r:embed="rId3"/>
          <a:stretch>
            <a:fillRect/>
          </a:stretch>
        </p:blipFill>
        <p:spPr>
          <a:xfrm>
            <a:off x="12178451" y="6674242"/>
            <a:ext cx="228488" cy="304800"/>
          </a:xfrm>
          <a:prstGeom prst="rect">
            <a:avLst/>
          </a:prstGeom>
        </p:spPr>
      </p:pic>
    </p:spTree>
    <p:extLst>
      <p:ext uri="{BB962C8B-B14F-4D97-AF65-F5344CB8AC3E}">
        <p14:creationId xmlns:p14="http://schemas.microsoft.com/office/powerpoint/2010/main" val="4026100538"/>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Web </a:t>
            </a:r>
            <a:r>
              <a:rPr lang="en-US" dirty="0" smtClean="0"/>
              <a:t>Test with Visual Studio 2012</a:t>
            </a:r>
            <a:endParaRPr lang="en-US" dirty="0"/>
          </a:p>
        </p:txBody>
      </p:sp>
      <p:sp>
        <p:nvSpPr>
          <p:cNvPr id="5" name="Text Placeholder 4"/>
          <p:cNvSpPr>
            <a:spLocks noGrp="1"/>
          </p:cNvSpPr>
          <p:nvPr>
            <p:ph type="body" sz="quarter" idx="12"/>
          </p:nvPr>
        </p:nvSpPr>
        <p:spPr/>
        <p:txBody>
          <a:bodyPr/>
          <a:lstStyle/>
          <a:p>
            <a:r>
              <a:rPr lang="en-US" dirty="0"/>
              <a:t>Faizan</a:t>
            </a:r>
            <a:r>
              <a:rPr lang="en-US"/>
              <a:t> Khan</a:t>
            </a:r>
            <a:endParaRPr lang="en-US" dirty="0"/>
          </a:p>
          <a:p>
            <a:endParaRPr lang="en-US"/>
          </a:p>
        </p:txBody>
      </p:sp>
      <p:pic>
        <p:nvPicPr>
          <p:cNvPr id="6" name="Picture 5"/>
          <p:cNvPicPr>
            <a:picLocks noChangeAspect="1"/>
          </p:cNvPicPr>
          <p:nvPr/>
        </p:nvPicPr>
        <p:blipFill>
          <a:blip r:embed="rId2"/>
          <a:stretch>
            <a:fillRect/>
          </a:stretch>
        </p:blipFill>
        <p:spPr>
          <a:xfrm>
            <a:off x="12178451" y="6674242"/>
            <a:ext cx="228488" cy="304800"/>
          </a:xfrm>
          <a:prstGeom prst="rect">
            <a:avLst/>
          </a:prstGeom>
        </p:spPr>
      </p:pic>
      <p:sp>
        <p:nvSpPr>
          <p:cNvPr id="2" name="5-Point Star 1">
            <a:hlinkClick r:id="rId3" action="ppaction://hlinksldjump"/>
          </p:cNvPr>
          <p:cNvSpPr/>
          <p:nvPr/>
        </p:nvSpPr>
        <p:spPr bwMode="auto">
          <a:xfrm>
            <a:off x="11552237" y="6392862"/>
            <a:ext cx="381000" cy="305595"/>
          </a:xfrm>
          <a:prstGeom prst="star5">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68722252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Faizan Khan, Brenda Carter</External_x0020_Speaker>
    <Session_x0020_Code xmlns="2295e2e7-0eeb-498e-8716-217bb2ee6ee3"> SPC166</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Brenda Carter, Faizan Khan </Speaker>
    <AverageRating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schemas.openxmlformats.org/package/2006/metadata/core-properties"/>
    <ds:schemaRef ds:uri="http://purl.org/dc/elements/1.1/"/>
    <ds:schemaRef ds:uri="032d541b-1b4e-4d91-93c7-b10533c52f73"/>
    <ds:schemaRef ds:uri="http://www.w3.org/XML/1998/namespace"/>
    <ds:schemaRef ds:uri="2295e2e7-0eeb-498e-8716-217bb2ee6ee3"/>
    <ds:schemaRef ds:uri="http://schemas.microsoft.com/office/2006/documentManagement/types"/>
    <ds:schemaRef ds:uri="http://schemas.microsoft.com/office/2006/metadata/properties"/>
    <ds:schemaRef ds:uri="http://purl.org/dc/terms/"/>
    <ds:schemaRef ds:uri="http://purl.org/dc/dcmitype/"/>
    <ds:schemaRef ds:uri="http://schemas.microsoft.com/office/infopath/2007/PartnerControls"/>
    <ds:schemaRef ds:uri="230e9df3-be65-4c73-a93b-d1236ebd677e"/>
    <ds:schemaRef ds:uri="http://schemas.microsoft.com/sharepoint/v3"/>
  </ds:schemaRefs>
</ds:datastoreItem>
</file>

<file path=customXml/itemProps2.xml><?xml version="1.0" encoding="utf-8"?>
<ds:datastoreItem xmlns:ds="http://schemas.openxmlformats.org/officeDocument/2006/customXml" ds:itemID="{F6065220-A328-46FF-828A-3653B4C6068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5</TotalTime>
  <Words>4075</Words>
  <Application>Microsoft Office PowerPoint</Application>
  <PresentationFormat>Custom</PresentationFormat>
  <Paragraphs>395</Paragraphs>
  <Slides>55</Slides>
  <Notes>21</Notes>
  <HiddenSlides>0</HiddenSlides>
  <MMClips>0</MMClips>
  <ScaleCrop>false</ScaleCrop>
  <HeadingPairs>
    <vt:vector size="4" baseType="variant">
      <vt:variant>
        <vt:lpstr>Theme</vt:lpstr>
      </vt:variant>
      <vt:variant>
        <vt:i4>2</vt:i4>
      </vt:variant>
      <vt:variant>
        <vt:lpstr>Slide Titles</vt:lpstr>
      </vt:variant>
      <vt:variant>
        <vt:i4>55</vt:i4>
      </vt:variant>
    </vt:vector>
  </HeadingPairs>
  <TitlesOfParts>
    <vt:vector size="57" baseType="lpstr">
      <vt:lpstr>5-30072_SPC2012_IT-Pro_Template_16x9_Light</vt:lpstr>
      <vt:lpstr>5-30072_SPC2012_IT-Pro_Template_16x9</vt:lpstr>
      <vt:lpstr>PowerPoint Presentation</vt:lpstr>
      <vt:lpstr>Optimizing SharePoint 2013  for WAN Environments</vt:lpstr>
      <vt:lpstr>PowerPoint Presentation</vt:lpstr>
      <vt:lpstr>Key concepts</vt:lpstr>
      <vt:lpstr>Engineering optimizations for WAN performance</vt:lpstr>
      <vt:lpstr>Engineering optimizations for WANs </vt:lpstr>
      <vt:lpstr>Bandwidth and latency model</vt:lpstr>
      <vt:lpstr>WAN testing recommendations</vt:lpstr>
      <vt:lpstr>Web Test with Visual Studio 2012</vt:lpstr>
      <vt:lpstr>Test results — Fabrikam</vt:lpstr>
      <vt:lpstr>Test results — Fabrikam</vt:lpstr>
      <vt:lpstr>Results — Teck Resources vs. Microsoft</vt:lpstr>
      <vt:lpstr>Central Site Solutions</vt:lpstr>
      <vt:lpstr>Optimizing a central site</vt:lpstr>
      <vt:lpstr>Optimizing a central site</vt:lpstr>
      <vt:lpstr>WAN accelerators — considerations </vt:lpstr>
      <vt:lpstr>Client tools</vt:lpstr>
      <vt:lpstr>Client tools . . . SkyDrive Pro</vt:lpstr>
      <vt:lpstr>United Airlines — Central site solution</vt:lpstr>
      <vt:lpstr>United Airlines — WAN challenges</vt:lpstr>
      <vt:lpstr>Central sites with multiple farms</vt:lpstr>
      <vt:lpstr>Customer example — Fabrikam </vt:lpstr>
      <vt:lpstr>Stretched farm alternative — United Airlines</vt:lpstr>
      <vt:lpstr>Two-to-three environment solutions</vt:lpstr>
      <vt:lpstr>Two-to-three environment solutions</vt:lpstr>
      <vt:lpstr>Two-to-three farm solutions</vt:lpstr>
      <vt:lpstr>Two-to-three farm solution example</vt:lpstr>
      <vt:lpstr>Cross-farm service recommendations</vt:lpstr>
      <vt:lpstr>Implementing search across farms</vt:lpstr>
      <vt:lpstr>Remote search index</vt:lpstr>
      <vt:lpstr>User Profile Replication Engine</vt:lpstr>
      <vt:lpstr>User Profile Replication Engine</vt:lpstr>
      <vt:lpstr>Many distributed farms</vt:lpstr>
      <vt:lpstr>Deploying many distributed farms</vt:lpstr>
      <vt:lpstr>Many distributed farm solution example</vt:lpstr>
      <vt:lpstr>Many distributed farms</vt:lpstr>
      <vt:lpstr>Design process for a distributed environment — Teck Resources</vt:lpstr>
      <vt:lpstr>Using UPRE in a distributed environment</vt:lpstr>
      <vt:lpstr>More information</vt:lpstr>
      <vt:lpstr>PowerPoint Presentation</vt:lpstr>
      <vt:lpstr>PowerPoint Presentation</vt:lpstr>
      <vt:lpstr>Demo Screenshots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Optimizing SharePoint 2013 for WAN Environments</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3</cp:revision>
  <dcterms:created xsi:type="dcterms:W3CDTF">2012-11-13T19:27:50Z</dcterms:created>
  <dcterms:modified xsi:type="dcterms:W3CDTF">2012-12-07T03:58:25Z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