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heme/themeOverride1.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2" r:id="rId7"/>
    <p:sldMasterId id="2147484255" r:id="rId8"/>
  </p:sldMasterIdLst>
  <p:notesMasterIdLst>
    <p:notesMasterId r:id="rId67"/>
  </p:notesMasterIdLst>
  <p:handoutMasterIdLst>
    <p:handoutMasterId r:id="rId68"/>
  </p:handoutMasterIdLst>
  <p:sldIdLst>
    <p:sldId id="256" r:id="rId9"/>
    <p:sldId id="342" r:id="rId10"/>
    <p:sldId id="258" r:id="rId11"/>
    <p:sldId id="259" r:id="rId12"/>
    <p:sldId id="260" r:id="rId13"/>
    <p:sldId id="261" r:id="rId14"/>
    <p:sldId id="262" r:id="rId15"/>
    <p:sldId id="263" r:id="rId16"/>
    <p:sldId id="264" r:id="rId17"/>
    <p:sldId id="265" r:id="rId18"/>
    <p:sldId id="272" r:id="rId19"/>
    <p:sldId id="273" r:id="rId20"/>
    <p:sldId id="274" r:id="rId21"/>
    <p:sldId id="275" r:id="rId22"/>
    <p:sldId id="281" r:id="rId23"/>
    <p:sldId id="282" r:id="rId24"/>
    <p:sldId id="283" r:id="rId25"/>
    <p:sldId id="291" r:id="rId26"/>
    <p:sldId id="292" r:id="rId27"/>
    <p:sldId id="293" r:id="rId28"/>
    <p:sldId id="294" r:id="rId29"/>
    <p:sldId id="295" r:id="rId30"/>
    <p:sldId id="297" r:id="rId31"/>
    <p:sldId id="298" r:id="rId32"/>
    <p:sldId id="299" r:id="rId33"/>
    <p:sldId id="300" r:id="rId34"/>
    <p:sldId id="301" r:id="rId35"/>
    <p:sldId id="302" r:id="rId36"/>
    <p:sldId id="304" r:id="rId37"/>
    <p:sldId id="305" r:id="rId38"/>
    <p:sldId id="306" r:id="rId39"/>
    <p:sldId id="307" r:id="rId40"/>
    <p:sldId id="308" r:id="rId41"/>
    <p:sldId id="309" r:id="rId42"/>
    <p:sldId id="311" r:id="rId43"/>
    <p:sldId id="312" r:id="rId44"/>
    <p:sldId id="313" r:id="rId45"/>
    <p:sldId id="315" r:id="rId46"/>
    <p:sldId id="319" r:id="rId47"/>
    <p:sldId id="320" r:id="rId48"/>
    <p:sldId id="321" r:id="rId49"/>
    <p:sldId id="322" r:id="rId50"/>
    <p:sldId id="323" r:id="rId51"/>
    <p:sldId id="344" r:id="rId52"/>
    <p:sldId id="325" r:id="rId53"/>
    <p:sldId id="343" r:id="rId54"/>
    <p:sldId id="326" r:id="rId55"/>
    <p:sldId id="327" r:id="rId56"/>
    <p:sldId id="329" r:id="rId57"/>
    <p:sldId id="330" r:id="rId58"/>
    <p:sldId id="332" r:id="rId59"/>
    <p:sldId id="333" r:id="rId60"/>
    <p:sldId id="334" r:id="rId61"/>
    <p:sldId id="335" r:id="rId62"/>
    <p:sldId id="337" r:id="rId63"/>
    <p:sldId id="339" r:id="rId64"/>
    <p:sldId id="340" r:id="rId65"/>
    <p:sldId id="341" r:id="rId6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A71A700-58B9-4E38-8F9E-DDE625FFE81D}">
          <p14:sldIdLst>
            <p14:sldId id="256"/>
            <p14:sldId id="342"/>
            <p14:sldId id="258"/>
            <p14:sldId id="259"/>
            <p14:sldId id="260"/>
            <p14:sldId id="261"/>
            <p14:sldId id="262"/>
            <p14:sldId id="263"/>
            <p14:sldId id="264"/>
            <p14:sldId id="265"/>
            <p14:sldId id="272"/>
            <p14:sldId id="273"/>
            <p14:sldId id="274"/>
            <p14:sldId id="275"/>
            <p14:sldId id="281"/>
            <p14:sldId id="282"/>
            <p14:sldId id="283"/>
            <p14:sldId id="291"/>
            <p14:sldId id="292"/>
            <p14:sldId id="293"/>
            <p14:sldId id="294"/>
            <p14:sldId id="295"/>
            <p14:sldId id="297"/>
            <p14:sldId id="298"/>
            <p14:sldId id="299"/>
            <p14:sldId id="300"/>
            <p14:sldId id="301"/>
            <p14:sldId id="302"/>
            <p14:sldId id="304"/>
            <p14:sldId id="305"/>
            <p14:sldId id="306"/>
            <p14:sldId id="307"/>
            <p14:sldId id="308"/>
            <p14:sldId id="309"/>
            <p14:sldId id="311"/>
            <p14:sldId id="312"/>
            <p14:sldId id="313"/>
            <p14:sldId id="315"/>
            <p14:sldId id="319"/>
            <p14:sldId id="320"/>
            <p14:sldId id="321"/>
            <p14:sldId id="322"/>
            <p14:sldId id="323"/>
            <p14:sldId id="344"/>
            <p14:sldId id="325"/>
            <p14:sldId id="343"/>
            <p14:sldId id="326"/>
          </p14:sldIdLst>
        </p14:section>
        <p14:section name="Ditched Slides" id="{1023783A-FCA2-45DA-B815-D1D2C661A2AE}">
          <p14:sldIdLst>
            <p14:sldId id="327"/>
            <p14:sldId id="329"/>
            <p14:sldId id="330"/>
            <p14:sldId id="332"/>
            <p14:sldId id="333"/>
            <p14:sldId id="334"/>
            <p14:sldId id="335"/>
            <p14:sldId id="337"/>
            <p14:sldId id="339"/>
            <p14:sldId id="340"/>
            <p14:sldId id="34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75" autoAdjust="0"/>
    <p:restoredTop sz="88645" autoAdjust="0"/>
  </p:normalViewPr>
  <p:slideViewPr>
    <p:cSldViewPr>
      <p:cViewPr>
        <p:scale>
          <a:sx n="116" d="100"/>
          <a:sy n="116" d="100"/>
        </p:scale>
        <p:origin x="-72" y="-6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72810B-523D-4F9E-BDE8-10EACCDD1D93}" type="doc">
      <dgm:prSet loTypeId="urn:microsoft.com/office/officeart/2005/8/layout/process5" loCatId="process" qsTypeId="urn:microsoft.com/office/officeart/2005/8/quickstyle/simple1" qsCatId="simple" csTypeId="urn:microsoft.com/office/officeart/2005/8/colors/accent6_2" csCatId="accent6" phldr="1"/>
      <dgm:spPr/>
      <dgm:t>
        <a:bodyPr/>
        <a:lstStyle/>
        <a:p>
          <a:endParaRPr lang="en-US"/>
        </a:p>
      </dgm:t>
    </dgm:pt>
    <dgm:pt modelId="{CC07C215-2AC3-4E30-89D4-00A4DC2C7A7C}">
      <dgm:prSet custT="1"/>
      <dgm:spPr/>
      <dgm:t>
        <a:bodyPr/>
        <a:lstStyle/>
        <a:p>
          <a:pPr rtl="0"/>
          <a:r>
            <a:rPr lang="en-US" sz="1600" baseline="0" dirty="0" smtClean="0"/>
            <a:t>Automatic mobile redirect</a:t>
          </a:r>
          <a:endParaRPr lang="en-US" sz="1600" dirty="0"/>
        </a:p>
      </dgm:t>
    </dgm:pt>
    <dgm:pt modelId="{7E2C1FCF-97F7-4AD0-9777-66109A3BB31F}" type="parTrans" cxnId="{17BCFF21-CD10-4FF5-AD3A-339732F64D8D}">
      <dgm:prSet/>
      <dgm:spPr/>
      <dgm:t>
        <a:bodyPr/>
        <a:lstStyle/>
        <a:p>
          <a:endParaRPr lang="en-US"/>
        </a:p>
      </dgm:t>
    </dgm:pt>
    <dgm:pt modelId="{9F5E2475-4468-4F53-887C-B44D4812AD9D}" type="sibTrans" cxnId="{17BCFF21-CD10-4FF5-AD3A-339732F64D8D}">
      <dgm:prSet/>
      <dgm:spPr/>
      <dgm:t>
        <a:bodyPr/>
        <a:lstStyle/>
        <a:p>
          <a:endParaRPr lang="en-US"/>
        </a:p>
      </dgm:t>
    </dgm:pt>
    <dgm:pt modelId="{10E4C649-8C49-45E6-AC71-723BF2F834C4}">
      <dgm:prSet/>
      <dgm:spPr/>
      <dgm:t>
        <a:bodyPr/>
        <a:lstStyle/>
        <a:p>
          <a:pPr rtl="0"/>
          <a:r>
            <a:rPr lang="en-US" baseline="0" dirty="0" err="1" smtClean="0"/>
            <a:t>Compat.Browser</a:t>
          </a:r>
          <a:endParaRPr lang="en-US" dirty="0"/>
        </a:p>
      </dgm:t>
    </dgm:pt>
    <dgm:pt modelId="{B5E916B9-4753-4F36-BB72-530AD85B213C}" type="parTrans" cxnId="{3DF930E6-E542-4F22-97CF-958C2C4671CD}">
      <dgm:prSet/>
      <dgm:spPr/>
      <dgm:t>
        <a:bodyPr/>
        <a:lstStyle/>
        <a:p>
          <a:endParaRPr lang="en-US"/>
        </a:p>
      </dgm:t>
    </dgm:pt>
    <dgm:pt modelId="{7580A061-EA52-4FFD-887F-9D6F58B0E0F6}" type="sibTrans" cxnId="{3DF930E6-E542-4F22-97CF-958C2C4671CD}">
      <dgm:prSet/>
      <dgm:spPr/>
      <dgm:t>
        <a:bodyPr/>
        <a:lstStyle/>
        <a:p>
          <a:endParaRPr lang="en-US"/>
        </a:p>
      </dgm:t>
    </dgm:pt>
    <dgm:pt modelId="{E0B88E12-B512-4A3B-B5E8-41EF6EE66A70}">
      <dgm:prSet/>
      <dgm:spPr/>
      <dgm:t>
        <a:bodyPr/>
        <a:lstStyle/>
        <a:p>
          <a:pPr rtl="0"/>
          <a:r>
            <a:rPr lang="en-US" dirty="0" smtClean="0"/>
            <a:t>Return</a:t>
          </a:r>
          <a:endParaRPr lang="en-US" dirty="0"/>
        </a:p>
      </dgm:t>
    </dgm:pt>
    <dgm:pt modelId="{0EB85D70-84FF-4E8F-931F-961CAA34B53A}" type="parTrans" cxnId="{74C7ECF6-9BF4-4474-9C32-7591DB9D236B}">
      <dgm:prSet/>
      <dgm:spPr/>
      <dgm:t>
        <a:bodyPr/>
        <a:lstStyle/>
        <a:p>
          <a:endParaRPr lang="en-US"/>
        </a:p>
      </dgm:t>
    </dgm:pt>
    <dgm:pt modelId="{35C8CF12-C80C-4E5D-B50A-D5902F642C9E}" type="sibTrans" cxnId="{74C7ECF6-9BF4-4474-9C32-7591DB9D236B}">
      <dgm:prSet/>
      <dgm:spPr/>
      <dgm:t>
        <a:bodyPr/>
        <a:lstStyle/>
        <a:p>
          <a:endParaRPr lang="en-US"/>
        </a:p>
      </dgm:t>
    </dgm:pt>
    <dgm:pt modelId="{8C0502D8-2A93-41AB-8E12-70B815C73A15}">
      <dgm:prSet/>
      <dgm:spPr/>
      <dgm:t>
        <a:bodyPr/>
        <a:lstStyle/>
        <a:p>
          <a:pPr rtl="0"/>
          <a:r>
            <a:rPr lang="en-US" dirty="0" smtClean="0"/>
            <a:t>Classic, contemporary, or full screen</a:t>
          </a:r>
          <a:endParaRPr lang="en-US" dirty="0"/>
        </a:p>
      </dgm:t>
    </dgm:pt>
    <dgm:pt modelId="{98C13A65-687B-4ED3-A4CB-3D6B0A6EE1EC}" type="parTrans" cxnId="{DD70863A-3ABC-4EBA-A728-58C07E10875F}">
      <dgm:prSet/>
      <dgm:spPr/>
      <dgm:t>
        <a:bodyPr/>
        <a:lstStyle/>
        <a:p>
          <a:endParaRPr lang="en-US"/>
        </a:p>
      </dgm:t>
    </dgm:pt>
    <dgm:pt modelId="{D9778D8F-AB30-49E4-9F12-CADD9104434C}" type="sibTrans" cxnId="{DD70863A-3ABC-4EBA-A728-58C07E10875F}">
      <dgm:prSet/>
      <dgm:spPr/>
      <dgm:t>
        <a:bodyPr/>
        <a:lstStyle/>
        <a:p>
          <a:endParaRPr lang="en-US"/>
        </a:p>
      </dgm:t>
    </dgm:pt>
    <dgm:pt modelId="{6876A4A4-DD79-4EA7-AD2A-FC3B2F362994}">
      <dgm:prSet/>
      <dgm:spPr/>
      <dgm:t>
        <a:bodyPr/>
        <a:lstStyle/>
        <a:p>
          <a:pPr rtl="0"/>
          <a:r>
            <a:rPr lang="en-US" dirty="0" smtClean="0"/>
            <a:t>Compare agent string to supported list</a:t>
          </a:r>
          <a:endParaRPr lang="en-US" dirty="0"/>
        </a:p>
      </dgm:t>
    </dgm:pt>
    <dgm:pt modelId="{1ADFCB44-2374-49DF-B061-4F1DBCAD9D6B}" type="sibTrans" cxnId="{34DD42E9-B0BF-4B0F-AA57-5473FA2147F3}">
      <dgm:prSet/>
      <dgm:spPr/>
      <dgm:t>
        <a:bodyPr/>
        <a:lstStyle/>
        <a:p>
          <a:endParaRPr lang="en-US"/>
        </a:p>
      </dgm:t>
    </dgm:pt>
    <dgm:pt modelId="{08084F6C-35FE-4E1F-A7F7-D3A338243C91}" type="parTrans" cxnId="{34DD42E9-B0BF-4B0F-AA57-5473FA2147F3}">
      <dgm:prSet/>
      <dgm:spPr/>
      <dgm:t>
        <a:bodyPr/>
        <a:lstStyle/>
        <a:p>
          <a:endParaRPr lang="en-US"/>
        </a:p>
      </dgm:t>
    </dgm:pt>
    <dgm:pt modelId="{93143FF1-D41F-42E0-B57C-6CA6A7439E45}" type="pres">
      <dgm:prSet presAssocID="{E572810B-523D-4F9E-BDE8-10EACCDD1D93}" presName="diagram" presStyleCnt="0">
        <dgm:presLayoutVars>
          <dgm:dir/>
          <dgm:resizeHandles val="exact"/>
        </dgm:presLayoutVars>
      </dgm:prSet>
      <dgm:spPr/>
      <dgm:t>
        <a:bodyPr/>
        <a:lstStyle/>
        <a:p>
          <a:endParaRPr lang="en-US"/>
        </a:p>
      </dgm:t>
    </dgm:pt>
    <dgm:pt modelId="{31C3EA4A-E044-4B0F-945E-81F9D4AD3CE4}" type="pres">
      <dgm:prSet presAssocID="{CC07C215-2AC3-4E30-89D4-00A4DC2C7A7C}" presName="node" presStyleLbl="node1" presStyleIdx="0" presStyleCnt="3">
        <dgm:presLayoutVars>
          <dgm:bulletEnabled val="1"/>
        </dgm:presLayoutVars>
      </dgm:prSet>
      <dgm:spPr>
        <a:prstGeom prst="rect">
          <a:avLst/>
        </a:prstGeom>
      </dgm:spPr>
      <dgm:t>
        <a:bodyPr/>
        <a:lstStyle/>
        <a:p>
          <a:endParaRPr lang="en-US"/>
        </a:p>
      </dgm:t>
    </dgm:pt>
    <dgm:pt modelId="{EFFC6A45-3D8E-484D-B776-DAD04685B7BD}" type="pres">
      <dgm:prSet presAssocID="{9F5E2475-4468-4F53-887C-B44D4812AD9D}" presName="sibTrans" presStyleLbl="sibTrans2D1" presStyleIdx="0" presStyleCnt="2"/>
      <dgm:spPr/>
      <dgm:t>
        <a:bodyPr/>
        <a:lstStyle/>
        <a:p>
          <a:endParaRPr lang="en-US"/>
        </a:p>
      </dgm:t>
    </dgm:pt>
    <dgm:pt modelId="{ED50C6DD-67FF-4906-B302-5F5BF4CA52FD}" type="pres">
      <dgm:prSet presAssocID="{9F5E2475-4468-4F53-887C-B44D4812AD9D}" presName="connectorText" presStyleLbl="sibTrans2D1" presStyleIdx="0" presStyleCnt="2"/>
      <dgm:spPr/>
      <dgm:t>
        <a:bodyPr/>
        <a:lstStyle/>
        <a:p>
          <a:endParaRPr lang="en-US"/>
        </a:p>
      </dgm:t>
    </dgm:pt>
    <dgm:pt modelId="{86751C23-0709-4A14-9BDC-E4AA71013657}" type="pres">
      <dgm:prSet presAssocID="{10E4C649-8C49-45E6-AC71-723BF2F834C4}" presName="node" presStyleLbl="node1" presStyleIdx="1" presStyleCnt="3">
        <dgm:presLayoutVars>
          <dgm:bulletEnabled val="1"/>
        </dgm:presLayoutVars>
      </dgm:prSet>
      <dgm:spPr>
        <a:prstGeom prst="rect">
          <a:avLst/>
        </a:prstGeom>
      </dgm:spPr>
      <dgm:t>
        <a:bodyPr/>
        <a:lstStyle/>
        <a:p>
          <a:endParaRPr lang="en-US"/>
        </a:p>
      </dgm:t>
    </dgm:pt>
    <dgm:pt modelId="{B913F709-A676-435F-8991-5C70A2D354CC}" type="pres">
      <dgm:prSet presAssocID="{7580A061-EA52-4FFD-887F-9D6F58B0E0F6}" presName="sibTrans" presStyleLbl="sibTrans2D1" presStyleIdx="1" presStyleCnt="2"/>
      <dgm:spPr/>
      <dgm:t>
        <a:bodyPr/>
        <a:lstStyle/>
        <a:p>
          <a:endParaRPr lang="en-US"/>
        </a:p>
      </dgm:t>
    </dgm:pt>
    <dgm:pt modelId="{628375F6-1556-4C97-B2A4-2C117FD285D0}" type="pres">
      <dgm:prSet presAssocID="{7580A061-EA52-4FFD-887F-9D6F58B0E0F6}" presName="connectorText" presStyleLbl="sibTrans2D1" presStyleIdx="1" presStyleCnt="2"/>
      <dgm:spPr/>
      <dgm:t>
        <a:bodyPr/>
        <a:lstStyle/>
        <a:p>
          <a:endParaRPr lang="en-US"/>
        </a:p>
      </dgm:t>
    </dgm:pt>
    <dgm:pt modelId="{7698E1D6-08CE-4ABA-B6DF-0C8BE943FE4B}" type="pres">
      <dgm:prSet presAssocID="{E0B88E12-B512-4A3B-B5E8-41EF6EE66A70}" presName="node" presStyleLbl="node1" presStyleIdx="2" presStyleCnt="3">
        <dgm:presLayoutVars>
          <dgm:bulletEnabled val="1"/>
        </dgm:presLayoutVars>
      </dgm:prSet>
      <dgm:spPr>
        <a:prstGeom prst="rect">
          <a:avLst/>
        </a:prstGeom>
      </dgm:spPr>
      <dgm:t>
        <a:bodyPr/>
        <a:lstStyle/>
        <a:p>
          <a:endParaRPr lang="en-US"/>
        </a:p>
      </dgm:t>
    </dgm:pt>
  </dgm:ptLst>
  <dgm:cxnLst>
    <dgm:cxn modelId="{0B1043F7-C0F7-4075-942C-2752E4EC8134}" type="presOf" srcId="{10E4C649-8C49-45E6-AC71-723BF2F834C4}" destId="{86751C23-0709-4A14-9BDC-E4AA71013657}" srcOrd="0" destOrd="0" presId="urn:microsoft.com/office/officeart/2005/8/layout/process5"/>
    <dgm:cxn modelId="{01E6738A-E25D-481B-8D1B-7043CF2EC36A}" type="presOf" srcId="{CC07C215-2AC3-4E30-89D4-00A4DC2C7A7C}" destId="{31C3EA4A-E044-4B0F-945E-81F9D4AD3CE4}" srcOrd="0" destOrd="0" presId="urn:microsoft.com/office/officeart/2005/8/layout/process5"/>
    <dgm:cxn modelId="{17BCFF21-CD10-4FF5-AD3A-339732F64D8D}" srcId="{E572810B-523D-4F9E-BDE8-10EACCDD1D93}" destId="{CC07C215-2AC3-4E30-89D4-00A4DC2C7A7C}" srcOrd="0" destOrd="0" parTransId="{7E2C1FCF-97F7-4AD0-9777-66109A3BB31F}" sibTransId="{9F5E2475-4468-4F53-887C-B44D4812AD9D}"/>
    <dgm:cxn modelId="{34DD42E9-B0BF-4B0F-AA57-5473FA2147F3}" srcId="{10E4C649-8C49-45E6-AC71-723BF2F834C4}" destId="{6876A4A4-DD79-4EA7-AD2A-FC3B2F362994}" srcOrd="0" destOrd="0" parTransId="{08084F6C-35FE-4E1F-A7F7-D3A338243C91}" sibTransId="{1ADFCB44-2374-49DF-B061-4F1DBCAD9D6B}"/>
    <dgm:cxn modelId="{00063383-0E90-47BD-B79C-B77FC4D72004}" type="presOf" srcId="{E0B88E12-B512-4A3B-B5E8-41EF6EE66A70}" destId="{7698E1D6-08CE-4ABA-B6DF-0C8BE943FE4B}" srcOrd="0" destOrd="0" presId="urn:microsoft.com/office/officeart/2005/8/layout/process5"/>
    <dgm:cxn modelId="{68C44DB1-BD52-4F7F-A24A-196532BAFA5B}" type="presOf" srcId="{7580A061-EA52-4FFD-887F-9D6F58B0E0F6}" destId="{628375F6-1556-4C97-B2A4-2C117FD285D0}" srcOrd="1" destOrd="0" presId="urn:microsoft.com/office/officeart/2005/8/layout/process5"/>
    <dgm:cxn modelId="{DD70863A-3ABC-4EBA-A728-58C07E10875F}" srcId="{E0B88E12-B512-4A3B-B5E8-41EF6EE66A70}" destId="{8C0502D8-2A93-41AB-8E12-70B815C73A15}" srcOrd="0" destOrd="0" parTransId="{98C13A65-687B-4ED3-A4CB-3D6B0A6EE1EC}" sibTransId="{D9778D8F-AB30-49E4-9F12-CADD9104434C}"/>
    <dgm:cxn modelId="{65CC4BD0-5F12-43B9-9F70-B6AFD420EA1D}" type="presOf" srcId="{9F5E2475-4468-4F53-887C-B44D4812AD9D}" destId="{EFFC6A45-3D8E-484D-B776-DAD04685B7BD}" srcOrd="0" destOrd="0" presId="urn:microsoft.com/office/officeart/2005/8/layout/process5"/>
    <dgm:cxn modelId="{341C3D6E-F684-4B49-A7CE-115420AE4673}" type="presOf" srcId="{6876A4A4-DD79-4EA7-AD2A-FC3B2F362994}" destId="{86751C23-0709-4A14-9BDC-E4AA71013657}" srcOrd="0" destOrd="1" presId="urn:microsoft.com/office/officeart/2005/8/layout/process5"/>
    <dgm:cxn modelId="{74C7ECF6-9BF4-4474-9C32-7591DB9D236B}" srcId="{E572810B-523D-4F9E-BDE8-10EACCDD1D93}" destId="{E0B88E12-B512-4A3B-B5E8-41EF6EE66A70}" srcOrd="2" destOrd="0" parTransId="{0EB85D70-84FF-4E8F-931F-961CAA34B53A}" sibTransId="{35C8CF12-C80C-4E5D-B50A-D5902F642C9E}"/>
    <dgm:cxn modelId="{EC975FD6-EA67-458F-BF18-8008F8B06433}" type="presOf" srcId="{7580A061-EA52-4FFD-887F-9D6F58B0E0F6}" destId="{B913F709-A676-435F-8991-5C70A2D354CC}" srcOrd="0" destOrd="0" presId="urn:microsoft.com/office/officeart/2005/8/layout/process5"/>
    <dgm:cxn modelId="{3A7ACE26-A76B-45D1-8C5C-4E5A83172992}" type="presOf" srcId="{9F5E2475-4468-4F53-887C-B44D4812AD9D}" destId="{ED50C6DD-67FF-4906-B302-5F5BF4CA52FD}" srcOrd="1" destOrd="0" presId="urn:microsoft.com/office/officeart/2005/8/layout/process5"/>
    <dgm:cxn modelId="{55C62DE8-8375-48A8-8439-D4D110877915}" type="presOf" srcId="{8C0502D8-2A93-41AB-8E12-70B815C73A15}" destId="{7698E1D6-08CE-4ABA-B6DF-0C8BE943FE4B}" srcOrd="0" destOrd="1" presId="urn:microsoft.com/office/officeart/2005/8/layout/process5"/>
    <dgm:cxn modelId="{3DF930E6-E542-4F22-97CF-958C2C4671CD}" srcId="{E572810B-523D-4F9E-BDE8-10EACCDD1D93}" destId="{10E4C649-8C49-45E6-AC71-723BF2F834C4}" srcOrd="1" destOrd="0" parTransId="{B5E916B9-4753-4F36-BB72-530AD85B213C}" sibTransId="{7580A061-EA52-4FFD-887F-9D6F58B0E0F6}"/>
    <dgm:cxn modelId="{850607EC-73FC-448A-AE44-3DB948267755}" type="presOf" srcId="{E572810B-523D-4F9E-BDE8-10EACCDD1D93}" destId="{93143FF1-D41F-42E0-B57C-6CA6A7439E45}" srcOrd="0" destOrd="0" presId="urn:microsoft.com/office/officeart/2005/8/layout/process5"/>
    <dgm:cxn modelId="{EEF81C20-8B7F-4D05-82AE-2E02464EC0DF}" type="presParOf" srcId="{93143FF1-D41F-42E0-B57C-6CA6A7439E45}" destId="{31C3EA4A-E044-4B0F-945E-81F9D4AD3CE4}" srcOrd="0" destOrd="0" presId="urn:microsoft.com/office/officeart/2005/8/layout/process5"/>
    <dgm:cxn modelId="{BF656727-3958-40A3-9B6A-86030759064F}" type="presParOf" srcId="{93143FF1-D41F-42E0-B57C-6CA6A7439E45}" destId="{EFFC6A45-3D8E-484D-B776-DAD04685B7BD}" srcOrd="1" destOrd="0" presId="urn:microsoft.com/office/officeart/2005/8/layout/process5"/>
    <dgm:cxn modelId="{DA02F9F2-AA99-4FC6-941F-E9FCC7036C3C}" type="presParOf" srcId="{EFFC6A45-3D8E-484D-B776-DAD04685B7BD}" destId="{ED50C6DD-67FF-4906-B302-5F5BF4CA52FD}" srcOrd="0" destOrd="0" presId="urn:microsoft.com/office/officeart/2005/8/layout/process5"/>
    <dgm:cxn modelId="{E233C738-AEC2-48BE-BC24-F043A1BA3CBB}" type="presParOf" srcId="{93143FF1-D41F-42E0-B57C-6CA6A7439E45}" destId="{86751C23-0709-4A14-9BDC-E4AA71013657}" srcOrd="2" destOrd="0" presId="urn:microsoft.com/office/officeart/2005/8/layout/process5"/>
    <dgm:cxn modelId="{508A0B3F-A25C-4288-9567-90BC3B748191}" type="presParOf" srcId="{93143FF1-D41F-42E0-B57C-6CA6A7439E45}" destId="{B913F709-A676-435F-8991-5C70A2D354CC}" srcOrd="3" destOrd="0" presId="urn:microsoft.com/office/officeart/2005/8/layout/process5"/>
    <dgm:cxn modelId="{ADDD8E2C-FD43-4523-8096-742A0D86628F}" type="presParOf" srcId="{B913F709-A676-435F-8991-5C70A2D354CC}" destId="{628375F6-1556-4C97-B2A4-2C117FD285D0}" srcOrd="0" destOrd="0" presId="urn:microsoft.com/office/officeart/2005/8/layout/process5"/>
    <dgm:cxn modelId="{79F84AF4-C4A6-47F1-A2ED-7C0F9396C1D5}" type="presParOf" srcId="{93143FF1-D41F-42E0-B57C-6CA6A7439E45}" destId="{7698E1D6-08CE-4ABA-B6DF-0C8BE943FE4B}" srcOrd="4"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EBB791-7319-4B43-B459-DE5A941C11F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EFEBCD73-C703-4432-BB32-2F9EAB14FDCE}">
      <dgm:prSet phldrT="[Text]"/>
      <dgm:spPr>
        <a:solidFill>
          <a:schemeClr val="accent6">
            <a:lumMod val="75000"/>
          </a:schemeClr>
        </a:solidFill>
        <a:ln>
          <a:noFill/>
        </a:ln>
      </dgm:spPr>
      <dgm:t>
        <a:bodyPr/>
        <a:lstStyle/>
        <a:p>
          <a:r>
            <a:rPr lang="en-US" dirty="0" smtClean="0"/>
            <a:t>Windows Phone 8</a:t>
          </a:r>
          <a:endParaRPr lang="en-US" dirty="0"/>
        </a:p>
      </dgm:t>
    </dgm:pt>
    <dgm:pt modelId="{BCE688AD-B7C3-4FE5-BE27-B30231A5347C}" type="parTrans" cxnId="{1794471D-324E-4EFA-A983-E54E59C068AC}">
      <dgm:prSet/>
      <dgm:spPr/>
      <dgm:t>
        <a:bodyPr/>
        <a:lstStyle/>
        <a:p>
          <a:endParaRPr lang="en-US"/>
        </a:p>
      </dgm:t>
    </dgm:pt>
    <dgm:pt modelId="{D81D4C5F-6433-46B8-BFFC-2275C1373E03}" type="sibTrans" cxnId="{1794471D-324E-4EFA-A983-E54E59C068AC}">
      <dgm:prSet/>
      <dgm:spPr/>
      <dgm:t>
        <a:bodyPr/>
        <a:lstStyle/>
        <a:p>
          <a:endParaRPr lang="en-US"/>
        </a:p>
      </dgm:t>
    </dgm:pt>
    <dgm:pt modelId="{2336F4D0-61B5-43C3-B30B-43D58EF1ABA3}">
      <dgm:prSet phldrT="[Text]"/>
      <dgm:spPr>
        <a:solidFill>
          <a:schemeClr val="bg1">
            <a:alpha val="90000"/>
          </a:schemeClr>
        </a:solidFill>
      </dgm:spPr>
      <dgm:t>
        <a:bodyPr/>
        <a:lstStyle/>
        <a:p>
          <a:r>
            <a:rPr lang="en-US" dirty="0" smtClean="0"/>
            <a:t>Add Outlook account</a:t>
          </a:r>
          <a:endParaRPr lang="en-US" dirty="0"/>
        </a:p>
      </dgm:t>
    </dgm:pt>
    <dgm:pt modelId="{96431CD7-DF1E-4070-9F66-8AE9F67601C4}" type="parTrans" cxnId="{5EF60C69-9DC3-485D-B9F6-F002E7A6795E}">
      <dgm:prSet/>
      <dgm:spPr/>
      <dgm:t>
        <a:bodyPr/>
        <a:lstStyle/>
        <a:p>
          <a:endParaRPr lang="en-US"/>
        </a:p>
      </dgm:t>
    </dgm:pt>
    <dgm:pt modelId="{E82F3537-3454-4370-894D-1B4F96065157}" type="sibTrans" cxnId="{5EF60C69-9DC3-485D-B9F6-F002E7A6795E}">
      <dgm:prSet/>
      <dgm:spPr/>
      <dgm:t>
        <a:bodyPr/>
        <a:lstStyle/>
        <a:p>
          <a:endParaRPr lang="en-US"/>
        </a:p>
      </dgm:t>
    </dgm:pt>
    <dgm:pt modelId="{E68B6052-4B8E-4049-95DC-A503ADDA04FD}">
      <dgm:prSet phldrT="[Text]"/>
      <dgm:spPr>
        <a:solidFill>
          <a:schemeClr val="accent6">
            <a:lumMod val="75000"/>
          </a:schemeClr>
        </a:solidFill>
        <a:ln>
          <a:noFill/>
        </a:ln>
      </dgm:spPr>
      <dgm:t>
        <a:bodyPr/>
        <a:lstStyle/>
        <a:p>
          <a:r>
            <a:rPr lang="en-US" dirty="0" smtClean="0"/>
            <a:t>Exchange 2013 </a:t>
          </a:r>
          <a:endParaRPr lang="en-US" dirty="0"/>
        </a:p>
      </dgm:t>
    </dgm:pt>
    <dgm:pt modelId="{A8AD7530-776E-4948-B2B4-80A2BC955792}" type="parTrans" cxnId="{F1EE3613-0530-4214-A40C-89D020362ED6}">
      <dgm:prSet/>
      <dgm:spPr/>
      <dgm:t>
        <a:bodyPr/>
        <a:lstStyle/>
        <a:p>
          <a:endParaRPr lang="en-US"/>
        </a:p>
      </dgm:t>
    </dgm:pt>
    <dgm:pt modelId="{89F4AF40-4DFB-4200-B7DD-7549F5BB7DE9}" type="sibTrans" cxnId="{F1EE3613-0530-4214-A40C-89D020362ED6}">
      <dgm:prSet/>
      <dgm:spPr/>
      <dgm:t>
        <a:bodyPr/>
        <a:lstStyle/>
        <a:p>
          <a:endParaRPr lang="en-US"/>
        </a:p>
      </dgm:t>
    </dgm:pt>
    <dgm:pt modelId="{76496B6A-CEC6-40D9-9655-D7BA8A64B21A}">
      <dgm:prSet phldrT="[Text]"/>
      <dgm:spPr>
        <a:solidFill>
          <a:schemeClr val="bg1">
            <a:alpha val="90000"/>
          </a:schemeClr>
        </a:solidFill>
      </dgm:spPr>
      <dgm:t>
        <a:bodyPr/>
        <a:lstStyle/>
        <a:p>
          <a:r>
            <a:rPr lang="en-US" dirty="0" smtClean="0"/>
            <a:t>WP contacts exchange server</a:t>
          </a:r>
          <a:endParaRPr lang="en-US" dirty="0"/>
        </a:p>
      </dgm:t>
    </dgm:pt>
    <dgm:pt modelId="{2AAF67E4-54EA-41C9-A521-CB475F01370D}" type="parTrans" cxnId="{59093610-47FC-4C59-9A64-0DD30C9F932D}">
      <dgm:prSet/>
      <dgm:spPr/>
      <dgm:t>
        <a:bodyPr/>
        <a:lstStyle/>
        <a:p>
          <a:endParaRPr lang="en-US"/>
        </a:p>
      </dgm:t>
    </dgm:pt>
    <dgm:pt modelId="{444A1D7E-795C-41ED-AE05-2B8F1E41C826}" type="sibTrans" cxnId="{59093610-47FC-4C59-9A64-0DD30C9F932D}">
      <dgm:prSet/>
      <dgm:spPr/>
      <dgm:t>
        <a:bodyPr/>
        <a:lstStyle/>
        <a:p>
          <a:endParaRPr lang="en-US"/>
        </a:p>
      </dgm:t>
    </dgm:pt>
    <dgm:pt modelId="{8F934846-57C3-4171-9698-6320E6F956CC}">
      <dgm:prSet phldrT="[Text]"/>
      <dgm:spPr>
        <a:solidFill>
          <a:schemeClr val="bg1">
            <a:alpha val="90000"/>
          </a:schemeClr>
        </a:solidFill>
      </dgm:spPr>
      <dgm:t>
        <a:bodyPr/>
        <a:lstStyle/>
        <a:p>
          <a:r>
            <a:rPr lang="en-US" dirty="0" smtClean="0"/>
            <a:t>Discovers My Site host URL</a:t>
          </a:r>
          <a:endParaRPr lang="en-US" dirty="0"/>
        </a:p>
      </dgm:t>
    </dgm:pt>
    <dgm:pt modelId="{FA069130-DA2C-4E25-B920-80E7A927CB29}" type="parTrans" cxnId="{9020C91A-EF9E-40B1-A925-9B5F8CE1DF7F}">
      <dgm:prSet/>
      <dgm:spPr/>
      <dgm:t>
        <a:bodyPr/>
        <a:lstStyle/>
        <a:p>
          <a:endParaRPr lang="en-US"/>
        </a:p>
      </dgm:t>
    </dgm:pt>
    <dgm:pt modelId="{446E23EB-C59B-4A65-B435-AC38720511AA}" type="sibTrans" cxnId="{9020C91A-EF9E-40B1-A925-9B5F8CE1DF7F}">
      <dgm:prSet/>
      <dgm:spPr/>
      <dgm:t>
        <a:bodyPr/>
        <a:lstStyle/>
        <a:p>
          <a:endParaRPr lang="en-US"/>
        </a:p>
      </dgm:t>
    </dgm:pt>
    <dgm:pt modelId="{AE50E678-F177-4CE2-8B8F-C337F020833B}">
      <dgm:prSet phldrT="[Text]"/>
      <dgm:spPr>
        <a:solidFill>
          <a:schemeClr val="accent6">
            <a:lumMod val="75000"/>
          </a:schemeClr>
        </a:solidFill>
        <a:ln>
          <a:noFill/>
        </a:ln>
      </dgm:spPr>
      <dgm:t>
        <a:bodyPr/>
        <a:lstStyle/>
        <a:p>
          <a:r>
            <a:rPr lang="en-US" dirty="0" smtClean="0"/>
            <a:t>My Site Host</a:t>
          </a:r>
          <a:endParaRPr lang="en-US" dirty="0"/>
        </a:p>
      </dgm:t>
    </dgm:pt>
    <dgm:pt modelId="{249120FD-868E-4386-B405-0340A2999697}" type="parTrans" cxnId="{1152D60F-0727-4CE2-934F-6D37E6A62EEB}">
      <dgm:prSet/>
      <dgm:spPr/>
      <dgm:t>
        <a:bodyPr/>
        <a:lstStyle/>
        <a:p>
          <a:endParaRPr lang="en-US"/>
        </a:p>
      </dgm:t>
    </dgm:pt>
    <dgm:pt modelId="{DB76AC15-5056-4AA2-AAE5-7F23C2B4BA78}" type="sibTrans" cxnId="{1152D60F-0727-4CE2-934F-6D37E6A62EEB}">
      <dgm:prSet/>
      <dgm:spPr/>
      <dgm:t>
        <a:bodyPr/>
        <a:lstStyle/>
        <a:p>
          <a:endParaRPr lang="en-US"/>
        </a:p>
      </dgm:t>
    </dgm:pt>
    <dgm:pt modelId="{7848EB4E-A391-46C5-89C9-D39D1F350FE5}">
      <dgm:prSet phldrT="[Text]"/>
      <dgm:spPr>
        <a:solidFill>
          <a:schemeClr val="bg1">
            <a:alpha val="90000"/>
          </a:schemeClr>
        </a:solidFill>
      </dgm:spPr>
      <dgm:t>
        <a:bodyPr/>
        <a:lstStyle/>
        <a:p>
          <a:r>
            <a:rPr lang="en-US" dirty="0" smtClean="0"/>
            <a:t>Add SkyDrive Pro doc lib to Office Hub</a:t>
          </a:r>
          <a:endParaRPr lang="en-US" dirty="0"/>
        </a:p>
      </dgm:t>
    </dgm:pt>
    <dgm:pt modelId="{86139346-8F7E-4AC2-AB24-8BDF9F7CD2CC}" type="parTrans" cxnId="{6A2BDF28-ECF4-407A-A0E2-D787DA721427}">
      <dgm:prSet/>
      <dgm:spPr/>
      <dgm:t>
        <a:bodyPr/>
        <a:lstStyle/>
        <a:p>
          <a:endParaRPr lang="en-US"/>
        </a:p>
      </dgm:t>
    </dgm:pt>
    <dgm:pt modelId="{06510C49-0569-4ED6-ABE1-F6C0A51B0B5C}" type="sibTrans" cxnId="{6A2BDF28-ECF4-407A-A0E2-D787DA721427}">
      <dgm:prSet/>
      <dgm:spPr/>
      <dgm:t>
        <a:bodyPr/>
        <a:lstStyle/>
        <a:p>
          <a:endParaRPr lang="en-US"/>
        </a:p>
      </dgm:t>
    </dgm:pt>
    <dgm:pt modelId="{CF1A1E41-DD61-4776-9E30-7D150A52B7A9}">
      <dgm:prSet phldrT="[Text]"/>
      <dgm:spPr>
        <a:solidFill>
          <a:schemeClr val="accent6">
            <a:lumMod val="75000"/>
          </a:schemeClr>
        </a:solidFill>
        <a:ln>
          <a:noFill/>
        </a:ln>
      </dgm:spPr>
      <dgm:t>
        <a:bodyPr/>
        <a:lstStyle/>
        <a:p>
          <a:r>
            <a:rPr lang="en-US" dirty="0" smtClean="0"/>
            <a:t>SkyDrive Pro </a:t>
          </a:r>
          <a:endParaRPr lang="en-US" dirty="0"/>
        </a:p>
      </dgm:t>
    </dgm:pt>
    <dgm:pt modelId="{CC4BCE8E-8DA1-48F2-9706-E4B35E23EAC5}" type="parTrans" cxnId="{F27343C1-E3A2-4872-AE4D-E1F2C74B538B}">
      <dgm:prSet/>
      <dgm:spPr/>
      <dgm:t>
        <a:bodyPr/>
        <a:lstStyle/>
        <a:p>
          <a:endParaRPr lang="en-US"/>
        </a:p>
      </dgm:t>
    </dgm:pt>
    <dgm:pt modelId="{5FD8C2E3-A285-40A9-9969-88FBAC1EB50A}" type="sibTrans" cxnId="{F27343C1-E3A2-4872-AE4D-E1F2C74B538B}">
      <dgm:prSet/>
      <dgm:spPr/>
      <dgm:t>
        <a:bodyPr/>
        <a:lstStyle/>
        <a:p>
          <a:endParaRPr lang="en-US"/>
        </a:p>
      </dgm:t>
    </dgm:pt>
    <dgm:pt modelId="{98AC18A0-39A8-4401-976F-16CD8949483D}">
      <dgm:prSet phldrT="[Text]"/>
      <dgm:spPr>
        <a:solidFill>
          <a:schemeClr val="bg1">
            <a:alpha val="90000"/>
          </a:schemeClr>
        </a:solidFill>
      </dgm:spPr>
      <dgm:t>
        <a:bodyPr/>
        <a:lstStyle/>
        <a:p>
          <a:r>
            <a:rPr lang="en-US" dirty="0" smtClean="0"/>
            <a:t>Query host for My Site URL</a:t>
          </a:r>
          <a:endParaRPr lang="en-US" dirty="0"/>
        </a:p>
      </dgm:t>
    </dgm:pt>
    <dgm:pt modelId="{1F5C109A-11A8-4403-96A5-EE635FC02367}" type="parTrans" cxnId="{DC8000B2-F288-45FA-BF3C-22AB439E780C}">
      <dgm:prSet/>
      <dgm:spPr/>
      <dgm:t>
        <a:bodyPr/>
        <a:lstStyle/>
        <a:p>
          <a:endParaRPr lang="en-US"/>
        </a:p>
      </dgm:t>
    </dgm:pt>
    <dgm:pt modelId="{5ED8C3B9-8DDE-4113-922D-E4F5720AC852}" type="sibTrans" cxnId="{DC8000B2-F288-45FA-BF3C-22AB439E780C}">
      <dgm:prSet/>
      <dgm:spPr/>
      <dgm:t>
        <a:bodyPr/>
        <a:lstStyle/>
        <a:p>
          <a:endParaRPr lang="en-US"/>
        </a:p>
      </dgm:t>
    </dgm:pt>
    <dgm:pt modelId="{7843E369-AC2D-41A8-9BDD-D02FFAC81A34}" type="pres">
      <dgm:prSet presAssocID="{E1EBB791-7319-4B43-B459-DE5A941C11FB}" presName="Name0" presStyleCnt="0">
        <dgm:presLayoutVars>
          <dgm:dir/>
          <dgm:animLvl val="lvl"/>
          <dgm:resizeHandles val="exact"/>
        </dgm:presLayoutVars>
      </dgm:prSet>
      <dgm:spPr/>
      <dgm:t>
        <a:bodyPr/>
        <a:lstStyle/>
        <a:p>
          <a:endParaRPr lang="en-US"/>
        </a:p>
      </dgm:t>
    </dgm:pt>
    <dgm:pt modelId="{6D48C50A-234A-4B6F-85D5-0ACF6F006AF4}" type="pres">
      <dgm:prSet presAssocID="{EFEBCD73-C703-4432-BB32-2F9EAB14FDCE}" presName="linNode" presStyleCnt="0"/>
      <dgm:spPr/>
      <dgm:t>
        <a:bodyPr/>
        <a:lstStyle/>
        <a:p>
          <a:endParaRPr lang="en-US"/>
        </a:p>
      </dgm:t>
    </dgm:pt>
    <dgm:pt modelId="{7642E424-F84A-434F-ACBA-DE2676876683}" type="pres">
      <dgm:prSet presAssocID="{EFEBCD73-C703-4432-BB32-2F9EAB14FDCE}" presName="parentText" presStyleLbl="node1" presStyleIdx="0" presStyleCnt="4">
        <dgm:presLayoutVars>
          <dgm:chMax val="1"/>
          <dgm:bulletEnabled val="1"/>
        </dgm:presLayoutVars>
      </dgm:prSet>
      <dgm:spPr>
        <a:prstGeom prst="rect">
          <a:avLst/>
        </a:prstGeom>
      </dgm:spPr>
      <dgm:t>
        <a:bodyPr/>
        <a:lstStyle/>
        <a:p>
          <a:endParaRPr lang="en-US"/>
        </a:p>
      </dgm:t>
    </dgm:pt>
    <dgm:pt modelId="{31064499-2BE0-4008-A7F1-6DF9F093B88A}" type="pres">
      <dgm:prSet presAssocID="{EFEBCD73-C703-4432-BB32-2F9EAB14FDCE}" presName="descendantText" presStyleLbl="alignAccFollowNode1" presStyleIdx="0" presStyleCnt="4">
        <dgm:presLayoutVars>
          <dgm:bulletEnabled val="1"/>
        </dgm:presLayoutVars>
      </dgm:prSet>
      <dgm:spPr/>
      <dgm:t>
        <a:bodyPr/>
        <a:lstStyle/>
        <a:p>
          <a:endParaRPr lang="en-US"/>
        </a:p>
      </dgm:t>
    </dgm:pt>
    <dgm:pt modelId="{18D423BA-7573-4DBC-949A-878A75E809A7}" type="pres">
      <dgm:prSet presAssocID="{D81D4C5F-6433-46B8-BFFC-2275C1373E03}" presName="sp" presStyleCnt="0"/>
      <dgm:spPr/>
      <dgm:t>
        <a:bodyPr/>
        <a:lstStyle/>
        <a:p>
          <a:endParaRPr lang="en-US"/>
        </a:p>
      </dgm:t>
    </dgm:pt>
    <dgm:pt modelId="{597B1C2A-521B-4A7F-833E-735B009ED893}" type="pres">
      <dgm:prSet presAssocID="{E68B6052-4B8E-4049-95DC-A503ADDA04FD}" presName="linNode" presStyleCnt="0"/>
      <dgm:spPr/>
      <dgm:t>
        <a:bodyPr/>
        <a:lstStyle/>
        <a:p>
          <a:endParaRPr lang="en-US"/>
        </a:p>
      </dgm:t>
    </dgm:pt>
    <dgm:pt modelId="{B97D57C2-A79A-4975-85D4-FD7C409AD78B}" type="pres">
      <dgm:prSet presAssocID="{E68B6052-4B8E-4049-95DC-A503ADDA04FD}" presName="parentText" presStyleLbl="node1" presStyleIdx="1" presStyleCnt="4">
        <dgm:presLayoutVars>
          <dgm:chMax val="1"/>
          <dgm:bulletEnabled val="1"/>
        </dgm:presLayoutVars>
      </dgm:prSet>
      <dgm:spPr>
        <a:prstGeom prst="rect">
          <a:avLst/>
        </a:prstGeom>
      </dgm:spPr>
      <dgm:t>
        <a:bodyPr/>
        <a:lstStyle/>
        <a:p>
          <a:endParaRPr lang="en-US"/>
        </a:p>
      </dgm:t>
    </dgm:pt>
    <dgm:pt modelId="{32D17207-5ABB-4A5D-BEF6-E7C6C4F05A70}" type="pres">
      <dgm:prSet presAssocID="{E68B6052-4B8E-4049-95DC-A503ADDA04FD}" presName="descendantText" presStyleLbl="alignAccFollowNode1" presStyleIdx="1" presStyleCnt="4">
        <dgm:presLayoutVars>
          <dgm:bulletEnabled val="1"/>
        </dgm:presLayoutVars>
      </dgm:prSet>
      <dgm:spPr/>
      <dgm:t>
        <a:bodyPr/>
        <a:lstStyle/>
        <a:p>
          <a:endParaRPr lang="en-US"/>
        </a:p>
      </dgm:t>
    </dgm:pt>
    <dgm:pt modelId="{EB3EC79B-34BC-4244-947A-EA1CF2EB4454}" type="pres">
      <dgm:prSet presAssocID="{89F4AF40-4DFB-4200-B7DD-7549F5BB7DE9}" presName="sp" presStyleCnt="0"/>
      <dgm:spPr/>
      <dgm:t>
        <a:bodyPr/>
        <a:lstStyle/>
        <a:p>
          <a:endParaRPr lang="en-US"/>
        </a:p>
      </dgm:t>
    </dgm:pt>
    <dgm:pt modelId="{BB64A97D-B868-4706-AA18-3E0EC3DAA75E}" type="pres">
      <dgm:prSet presAssocID="{AE50E678-F177-4CE2-8B8F-C337F020833B}" presName="linNode" presStyleCnt="0"/>
      <dgm:spPr/>
      <dgm:t>
        <a:bodyPr/>
        <a:lstStyle/>
        <a:p>
          <a:endParaRPr lang="en-US"/>
        </a:p>
      </dgm:t>
    </dgm:pt>
    <dgm:pt modelId="{96664E4A-794C-401D-9291-DFDEE4D9E193}" type="pres">
      <dgm:prSet presAssocID="{AE50E678-F177-4CE2-8B8F-C337F020833B}" presName="parentText" presStyleLbl="node1" presStyleIdx="2" presStyleCnt="4">
        <dgm:presLayoutVars>
          <dgm:chMax val="1"/>
          <dgm:bulletEnabled val="1"/>
        </dgm:presLayoutVars>
      </dgm:prSet>
      <dgm:spPr>
        <a:prstGeom prst="rect">
          <a:avLst/>
        </a:prstGeom>
      </dgm:spPr>
      <dgm:t>
        <a:bodyPr/>
        <a:lstStyle/>
        <a:p>
          <a:endParaRPr lang="en-US"/>
        </a:p>
      </dgm:t>
    </dgm:pt>
    <dgm:pt modelId="{52805BC6-396D-4985-9801-08A655E37DBB}" type="pres">
      <dgm:prSet presAssocID="{AE50E678-F177-4CE2-8B8F-C337F020833B}" presName="descendantText" presStyleLbl="alignAccFollowNode1" presStyleIdx="2" presStyleCnt="4">
        <dgm:presLayoutVars>
          <dgm:bulletEnabled val="1"/>
        </dgm:presLayoutVars>
      </dgm:prSet>
      <dgm:spPr/>
      <dgm:t>
        <a:bodyPr/>
        <a:lstStyle/>
        <a:p>
          <a:endParaRPr lang="en-US"/>
        </a:p>
      </dgm:t>
    </dgm:pt>
    <dgm:pt modelId="{57F5B016-896A-44BD-986E-2F8092723C93}" type="pres">
      <dgm:prSet presAssocID="{DB76AC15-5056-4AA2-AAE5-7F23C2B4BA78}" presName="sp" presStyleCnt="0"/>
      <dgm:spPr/>
      <dgm:t>
        <a:bodyPr/>
        <a:lstStyle/>
        <a:p>
          <a:endParaRPr lang="en-US"/>
        </a:p>
      </dgm:t>
    </dgm:pt>
    <dgm:pt modelId="{1D59EFBB-33BC-45E3-B0E8-FA11ABFBB9B1}" type="pres">
      <dgm:prSet presAssocID="{CF1A1E41-DD61-4776-9E30-7D150A52B7A9}" presName="linNode" presStyleCnt="0"/>
      <dgm:spPr/>
      <dgm:t>
        <a:bodyPr/>
        <a:lstStyle/>
        <a:p>
          <a:endParaRPr lang="en-US"/>
        </a:p>
      </dgm:t>
    </dgm:pt>
    <dgm:pt modelId="{953A60E2-9D89-453D-87FB-7E43B65D2947}" type="pres">
      <dgm:prSet presAssocID="{CF1A1E41-DD61-4776-9E30-7D150A52B7A9}" presName="parentText" presStyleLbl="node1" presStyleIdx="3" presStyleCnt="4">
        <dgm:presLayoutVars>
          <dgm:chMax val="1"/>
          <dgm:bulletEnabled val="1"/>
        </dgm:presLayoutVars>
      </dgm:prSet>
      <dgm:spPr>
        <a:prstGeom prst="rect">
          <a:avLst/>
        </a:prstGeom>
      </dgm:spPr>
      <dgm:t>
        <a:bodyPr/>
        <a:lstStyle/>
        <a:p>
          <a:endParaRPr lang="en-US"/>
        </a:p>
      </dgm:t>
    </dgm:pt>
    <dgm:pt modelId="{5D52BF48-239B-4B84-9C3E-CC9129380B01}" type="pres">
      <dgm:prSet presAssocID="{CF1A1E41-DD61-4776-9E30-7D150A52B7A9}" presName="descendantText" presStyleLbl="alignAccFollowNode1" presStyleIdx="3" presStyleCnt="4">
        <dgm:presLayoutVars>
          <dgm:bulletEnabled val="1"/>
        </dgm:presLayoutVars>
      </dgm:prSet>
      <dgm:spPr/>
      <dgm:t>
        <a:bodyPr/>
        <a:lstStyle/>
        <a:p>
          <a:endParaRPr lang="en-US"/>
        </a:p>
      </dgm:t>
    </dgm:pt>
  </dgm:ptLst>
  <dgm:cxnLst>
    <dgm:cxn modelId="{F27343C1-E3A2-4872-AE4D-E1F2C74B538B}" srcId="{E1EBB791-7319-4B43-B459-DE5A941C11FB}" destId="{CF1A1E41-DD61-4776-9E30-7D150A52B7A9}" srcOrd="3" destOrd="0" parTransId="{CC4BCE8E-8DA1-48F2-9706-E4B35E23EAC5}" sibTransId="{5FD8C2E3-A285-40A9-9969-88FBAC1EB50A}"/>
    <dgm:cxn modelId="{DC8000B2-F288-45FA-BF3C-22AB439E780C}" srcId="{AE50E678-F177-4CE2-8B8F-C337F020833B}" destId="{98AC18A0-39A8-4401-976F-16CD8949483D}" srcOrd="0" destOrd="0" parTransId="{1F5C109A-11A8-4403-96A5-EE635FC02367}" sibTransId="{5ED8C3B9-8DDE-4113-922D-E4F5720AC852}"/>
    <dgm:cxn modelId="{59093610-47FC-4C59-9A64-0DD30C9F932D}" srcId="{E68B6052-4B8E-4049-95DC-A503ADDA04FD}" destId="{76496B6A-CEC6-40D9-9655-D7BA8A64B21A}" srcOrd="0" destOrd="0" parTransId="{2AAF67E4-54EA-41C9-A521-CB475F01370D}" sibTransId="{444A1D7E-795C-41ED-AE05-2B8F1E41C826}"/>
    <dgm:cxn modelId="{AA448D2D-B73A-4F66-8B9E-EFFF09CBDB2F}" type="presOf" srcId="{EFEBCD73-C703-4432-BB32-2F9EAB14FDCE}" destId="{7642E424-F84A-434F-ACBA-DE2676876683}" srcOrd="0" destOrd="0" presId="urn:microsoft.com/office/officeart/2005/8/layout/vList5"/>
    <dgm:cxn modelId="{F1EE3613-0530-4214-A40C-89D020362ED6}" srcId="{E1EBB791-7319-4B43-B459-DE5A941C11FB}" destId="{E68B6052-4B8E-4049-95DC-A503ADDA04FD}" srcOrd="1" destOrd="0" parTransId="{A8AD7530-776E-4948-B2B4-80A2BC955792}" sibTransId="{89F4AF40-4DFB-4200-B7DD-7549F5BB7DE9}"/>
    <dgm:cxn modelId="{0279675D-FFB5-49EF-A9B8-A446BEBC6916}" type="presOf" srcId="{E1EBB791-7319-4B43-B459-DE5A941C11FB}" destId="{7843E369-AC2D-41A8-9BDD-D02FFAC81A34}" srcOrd="0" destOrd="0" presId="urn:microsoft.com/office/officeart/2005/8/layout/vList5"/>
    <dgm:cxn modelId="{4EB51E8F-488D-4973-AA84-A783695DD977}" type="presOf" srcId="{AE50E678-F177-4CE2-8B8F-C337F020833B}" destId="{96664E4A-794C-401D-9291-DFDEE4D9E193}" srcOrd="0" destOrd="0" presId="urn:microsoft.com/office/officeart/2005/8/layout/vList5"/>
    <dgm:cxn modelId="{5EF60C69-9DC3-485D-B9F6-F002E7A6795E}" srcId="{EFEBCD73-C703-4432-BB32-2F9EAB14FDCE}" destId="{2336F4D0-61B5-43C3-B30B-43D58EF1ABA3}" srcOrd="0" destOrd="0" parTransId="{96431CD7-DF1E-4070-9F66-8AE9F67601C4}" sibTransId="{E82F3537-3454-4370-894D-1B4F96065157}"/>
    <dgm:cxn modelId="{7FBEAADF-8661-46A5-8860-B99444F2E03E}" type="presOf" srcId="{2336F4D0-61B5-43C3-B30B-43D58EF1ABA3}" destId="{31064499-2BE0-4008-A7F1-6DF9F093B88A}" srcOrd="0" destOrd="0" presId="urn:microsoft.com/office/officeart/2005/8/layout/vList5"/>
    <dgm:cxn modelId="{9020C91A-EF9E-40B1-A925-9B5F8CE1DF7F}" srcId="{E68B6052-4B8E-4049-95DC-A503ADDA04FD}" destId="{8F934846-57C3-4171-9698-6320E6F956CC}" srcOrd="1" destOrd="0" parTransId="{FA069130-DA2C-4E25-B920-80E7A927CB29}" sibTransId="{446E23EB-C59B-4A65-B435-AC38720511AA}"/>
    <dgm:cxn modelId="{37105E9A-B3C8-44EF-9364-C5909BB84157}" type="presOf" srcId="{76496B6A-CEC6-40D9-9655-D7BA8A64B21A}" destId="{32D17207-5ABB-4A5D-BEF6-E7C6C4F05A70}" srcOrd="0" destOrd="0" presId="urn:microsoft.com/office/officeart/2005/8/layout/vList5"/>
    <dgm:cxn modelId="{8ABB3D70-124A-499C-8637-DEED3B75269A}" type="presOf" srcId="{7848EB4E-A391-46C5-89C9-D39D1F350FE5}" destId="{5D52BF48-239B-4B84-9C3E-CC9129380B01}" srcOrd="0" destOrd="0" presId="urn:microsoft.com/office/officeart/2005/8/layout/vList5"/>
    <dgm:cxn modelId="{128A789B-B0CF-4EFA-9204-000A3A6F490B}" type="presOf" srcId="{98AC18A0-39A8-4401-976F-16CD8949483D}" destId="{52805BC6-396D-4985-9801-08A655E37DBB}" srcOrd="0" destOrd="0" presId="urn:microsoft.com/office/officeart/2005/8/layout/vList5"/>
    <dgm:cxn modelId="{664F5608-1BF8-4D45-A031-3B01C893FB00}" type="presOf" srcId="{E68B6052-4B8E-4049-95DC-A503ADDA04FD}" destId="{B97D57C2-A79A-4975-85D4-FD7C409AD78B}" srcOrd="0" destOrd="0" presId="urn:microsoft.com/office/officeart/2005/8/layout/vList5"/>
    <dgm:cxn modelId="{0480E9B9-BAC9-47B6-B49D-225AC9D0E697}" type="presOf" srcId="{CF1A1E41-DD61-4776-9E30-7D150A52B7A9}" destId="{953A60E2-9D89-453D-87FB-7E43B65D2947}" srcOrd="0" destOrd="0" presId="urn:microsoft.com/office/officeart/2005/8/layout/vList5"/>
    <dgm:cxn modelId="{6A2BDF28-ECF4-407A-A0E2-D787DA721427}" srcId="{CF1A1E41-DD61-4776-9E30-7D150A52B7A9}" destId="{7848EB4E-A391-46C5-89C9-D39D1F350FE5}" srcOrd="0" destOrd="0" parTransId="{86139346-8F7E-4AC2-AB24-8BDF9F7CD2CC}" sibTransId="{06510C49-0569-4ED6-ABE1-F6C0A51B0B5C}"/>
    <dgm:cxn modelId="{1152D60F-0727-4CE2-934F-6D37E6A62EEB}" srcId="{E1EBB791-7319-4B43-B459-DE5A941C11FB}" destId="{AE50E678-F177-4CE2-8B8F-C337F020833B}" srcOrd="2" destOrd="0" parTransId="{249120FD-868E-4386-B405-0340A2999697}" sibTransId="{DB76AC15-5056-4AA2-AAE5-7F23C2B4BA78}"/>
    <dgm:cxn modelId="{1794471D-324E-4EFA-A983-E54E59C068AC}" srcId="{E1EBB791-7319-4B43-B459-DE5A941C11FB}" destId="{EFEBCD73-C703-4432-BB32-2F9EAB14FDCE}" srcOrd="0" destOrd="0" parTransId="{BCE688AD-B7C3-4FE5-BE27-B30231A5347C}" sibTransId="{D81D4C5F-6433-46B8-BFFC-2275C1373E03}"/>
    <dgm:cxn modelId="{25A5016E-10C3-480E-883C-363F6CCE3659}" type="presOf" srcId="{8F934846-57C3-4171-9698-6320E6F956CC}" destId="{32D17207-5ABB-4A5D-BEF6-E7C6C4F05A70}" srcOrd="0" destOrd="1" presId="urn:microsoft.com/office/officeart/2005/8/layout/vList5"/>
    <dgm:cxn modelId="{34662170-49BA-4E18-9B56-D42AE22A22CC}" type="presParOf" srcId="{7843E369-AC2D-41A8-9BDD-D02FFAC81A34}" destId="{6D48C50A-234A-4B6F-85D5-0ACF6F006AF4}" srcOrd="0" destOrd="0" presId="urn:microsoft.com/office/officeart/2005/8/layout/vList5"/>
    <dgm:cxn modelId="{C707EDDB-E227-463B-8D1B-26EF2B01E612}" type="presParOf" srcId="{6D48C50A-234A-4B6F-85D5-0ACF6F006AF4}" destId="{7642E424-F84A-434F-ACBA-DE2676876683}" srcOrd="0" destOrd="0" presId="urn:microsoft.com/office/officeart/2005/8/layout/vList5"/>
    <dgm:cxn modelId="{F4811755-DE4D-43FC-9AC3-EF35AD0F71AB}" type="presParOf" srcId="{6D48C50A-234A-4B6F-85D5-0ACF6F006AF4}" destId="{31064499-2BE0-4008-A7F1-6DF9F093B88A}" srcOrd="1" destOrd="0" presId="urn:microsoft.com/office/officeart/2005/8/layout/vList5"/>
    <dgm:cxn modelId="{C143C57C-FB15-4F51-A76F-727A8B498657}" type="presParOf" srcId="{7843E369-AC2D-41A8-9BDD-D02FFAC81A34}" destId="{18D423BA-7573-4DBC-949A-878A75E809A7}" srcOrd="1" destOrd="0" presId="urn:microsoft.com/office/officeart/2005/8/layout/vList5"/>
    <dgm:cxn modelId="{C096E101-E622-4E32-AF30-E1CB9E9102E9}" type="presParOf" srcId="{7843E369-AC2D-41A8-9BDD-D02FFAC81A34}" destId="{597B1C2A-521B-4A7F-833E-735B009ED893}" srcOrd="2" destOrd="0" presId="urn:microsoft.com/office/officeart/2005/8/layout/vList5"/>
    <dgm:cxn modelId="{AA07082B-C21E-42A0-B61B-E781C7540978}" type="presParOf" srcId="{597B1C2A-521B-4A7F-833E-735B009ED893}" destId="{B97D57C2-A79A-4975-85D4-FD7C409AD78B}" srcOrd="0" destOrd="0" presId="urn:microsoft.com/office/officeart/2005/8/layout/vList5"/>
    <dgm:cxn modelId="{40043421-EBF4-43F1-ADD5-921140E0F603}" type="presParOf" srcId="{597B1C2A-521B-4A7F-833E-735B009ED893}" destId="{32D17207-5ABB-4A5D-BEF6-E7C6C4F05A70}" srcOrd="1" destOrd="0" presId="urn:microsoft.com/office/officeart/2005/8/layout/vList5"/>
    <dgm:cxn modelId="{32F930CD-8995-4ED6-B625-95A19930C40E}" type="presParOf" srcId="{7843E369-AC2D-41A8-9BDD-D02FFAC81A34}" destId="{EB3EC79B-34BC-4244-947A-EA1CF2EB4454}" srcOrd="3" destOrd="0" presId="urn:microsoft.com/office/officeart/2005/8/layout/vList5"/>
    <dgm:cxn modelId="{A7CB3921-0E8D-4E1D-AFE9-7D93063BF3E4}" type="presParOf" srcId="{7843E369-AC2D-41A8-9BDD-D02FFAC81A34}" destId="{BB64A97D-B868-4706-AA18-3E0EC3DAA75E}" srcOrd="4" destOrd="0" presId="urn:microsoft.com/office/officeart/2005/8/layout/vList5"/>
    <dgm:cxn modelId="{2A4A8DF0-68D5-4F0C-B3B3-BB7D157848AB}" type="presParOf" srcId="{BB64A97D-B868-4706-AA18-3E0EC3DAA75E}" destId="{96664E4A-794C-401D-9291-DFDEE4D9E193}" srcOrd="0" destOrd="0" presId="urn:microsoft.com/office/officeart/2005/8/layout/vList5"/>
    <dgm:cxn modelId="{BF134E0D-9210-4D87-BABD-9839E03F5599}" type="presParOf" srcId="{BB64A97D-B868-4706-AA18-3E0EC3DAA75E}" destId="{52805BC6-396D-4985-9801-08A655E37DBB}" srcOrd="1" destOrd="0" presId="urn:microsoft.com/office/officeart/2005/8/layout/vList5"/>
    <dgm:cxn modelId="{A8AC4D6B-E9E6-4292-B845-C9F423255FE1}" type="presParOf" srcId="{7843E369-AC2D-41A8-9BDD-D02FFAC81A34}" destId="{57F5B016-896A-44BD-986E-2F8092723C93}" srcOrd="5" destOrd="0" presId="urn:microsoft.com/office/officeart/2005/8/layout/vList5"/>
    <dgm:cxn modelId="{827DEF51-CBF0-45E4-A8D7-70DD03F6B1BD}" type="presParOf" srcId="{7843E369-AC2D-41A8-9BDD-D02FFAC81A34}" destId="{1D59EFBB-33BC-45E3-B0E8-FA11ABFBB9B1}" srcOrd="6" destOrd="0" presId="urn:microsoft.com/office/officeart/2005/8/layout/vList5"/>
    <dgm:cxn modelId="{CD46D57A-214B-4536-A1B6-774DD00E2F73}" type="presParOf" srcId="{1D59EFBB-33BC-45E3-B0E8-FA11ABFBB9B1}" destId="{953A60E2-9D89-453D-87FB-7E43B65D2947}" srcOrd="0" destOrd="0" presId="urn:microsoft.com/office/officeart/2005/8/layout/vList5"/>
    <dgm:cxn modelId="{3DDB7FDA-EC48-4782-94D8-06D008592EC5}" type="presParOf" srcId="{1D59EFBB-33BC-45E3-B0E8-FA11ABFBB9B1}" destId="{5D52BF48-239B-4B84-9C3E-CC9129380B0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C3EA4A-E044-4B0F-945E-81F9D4AD3CE4}">
      <dsp:nvSpPr>
        <dsp:cNvPr id="0" name=""/>
        <dsp:cNvSpPr/>
      </dsp:nvSpPr>
      <dsp:spPr>
        <a:xfrm>
          <a:off x="459692" y="2273"/>
          <a:ext cx="1747614" cy="1048568"/>
        </a:xfrm>
        <a:prstGeom prst="rect">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baseline="0" dirty="0" smtClean="0"/>
            <a:t>Automatic mobile redirect</a:t>
          </a:r>
          <a:endParaRPr lang="en-US" sz="1600" kern="1200" dirty="0"/>
        </a:p>
      </dsp:txBody>
      <dsp:txXfrm>
        <a:off x="459692" y="2273"/>
        <a:ext cx="1747614" cy="1048568"/>
      </dsp:txXfrm>
    </dsp:sp>
    <dsp:sp modelId="{EFFC6A45-3D8E-484D-B776-DAD04685B7BD}">
      <dsp:nvSpPr>
        <dsp:cNvPr id="0" name=""/>
        <dsp:cNvSpPr/>
      </dsp:nvSpPr>
      <dsp:spPr>
        <a:xfrm rot="5400000">
          <a:off x="1148252" y="1173175"/>
          <a:ext cx="370494" cy="433408"/>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a:off x="1203477" y="1204632"/>
        <a:ext cx="260044" cy="259346"/>
      </dsp:txXfrm>
    </dsp:sp>
    <dsp:sp modelId="{86751C23-0709-4A14-9BDC-E4AA71013657}">
      <dsp:nvSpPr>
        <dsp:cNvPr id="0" name=""/>
        <dsp:cNvSpPr/>
      </dsp:nvSpPr>
      <dsp:spPr>
        <a:xfrm>
          <a:off x="459692" y="1749887"/>
          <a:ext cx="1747614" cy="1048568"/>
        </a:xfrm>
        <a:prstGeom prst="rect">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kern="1200" baseline="0" dirty="0" err="1" smtClean="0"/>
            <a:t>Compat.Browser</a:t>
          </a:r>
          <a:endParaRPr lang="en-US" sz="1600" kern="1200" dirty="0"/>
        </a:p>
        <a:p>
          <a:pPr marL="114300" lvl="1" indent="-114300" algn="l" defTabSz="533400" rtl="0">
            <a:lnSpc>
              <a:spcPct val="90000"/>
            </a:lnSpc>
            <a:spcBef>
              <a:spcPct val="0"/>
            </a:spcBef>
            <a:spcAft>
              <a:spcPct val="15000"/>
            </a:spcAft>
            <a:buChar char="••"/>
          </a:pPr>
          <a:r>
            <a:rPr lang="en-US" sz="1200" kern="1200" dirty="0" smtClean="0"/>
            <a:t>Compare agent string to supported list</a:t>
          </a:r>
          <a:endParaRPr lang="en-US" sz="1200" kern="1200" dirty="0"/>
        </a:p>
      </dsp:txBody>
      <dsp:txXfrm>
        <a:off x="459692" y="1749887"/>
        <a:ext cx="1747614" cy="1048568"/>
      </dsp:txXfrm>
    </dsp:sp>
    <dsp:sp modelId="{B913F709-A676-435F-8991-5C70A2D354CC}">
      <dsp:nvSpPr>
        <dsp:cNvPr id="0" name=""/>
        <dsp:cNvSpPr/>
      </dsp:nvSpPr>
      <dsp:spPr>
        <a:xfrm rot="5400000">
          <a:off x="1148252" y="2920789"/>
          <a:ext cx="370494" cy="433408"/>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5400000">
        <a:off x="1203477" y="2952246"/>
        <a:ext cx="260044" cy="259346"/>
      </dsp:txXfrm>
    </dsp:sp>
    <dsp:sp modelId="{7698E1D6-08CE-4ABA-B6DF-0C8BE943FE4B}">
      <dsp:nvSpPr>
        <dsp:cNvPr id="0" name=""/>
        <dsp:cNvSpPr/>
      </dsp:nvSpPr>
      <dsp:spPr>
        <a:xfrm>
          <a:off x="459692" y="3497501"/>
          <a:ext cx="1747614" cy="1048568"/>
        </a:xfrm>
        <a:prstGeom prst="rect">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kern="1200" dirty="0" smtClean="0"/>
            <a:t>Return</a:t>
          </a:r>
          <a:endParaRPr lang="en-US" sz="1600" kern="1200" dirty="0"/>
        </a:p>
        <a:p>
          <a:pPr marL="114300" lvl="1" indent="-114300" algn="l" defTabSz="533400" rtl="0">
            <a:lnSpc>
              <a:spcPct val="90000"/>
            </a:lnSpc>
            <a:spcBef>
              <a:spcPct val="0"/>
            </a:spcBef>
            <a:spcAft>
              <a:spcPct val="15000"/>
            </a:spcAft>
            <a:buChar char="••"/>
          </a:pPr>
          <a:r>
            <a:rPr lang="en-US" sz="1200" kern="1200" dirty="0" smtClean="0"/>
            <a:t>Classic, contemporary, or full screen</a:t>
          </a:r>
          <a:endParaRPr lang="en-US" sz="1200" kern="1200" dirty="0"/>
        </a:p>
      </dsp:txBody>
      <dsp:txXfrm>
        <a:off x="459692" y="3497501"/>
        <a:ext cx="1747614" cy="10485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80FA8F2-FFA8-4E0D-8593-F67F515985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8920073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F2343B-2287-458B-8603-22F4A0DB037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580059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D861E8-0BF5-45FE-9496-4B5DBE6BDC1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241012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AFC244-CB8C-4537-ADD0-74A8E10ABD6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383262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0C4EBB8-6641-4155-A1D2-ADBDC4B2DD0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660996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F2343B-2287-458B-8603-22F4A0DB037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069503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486534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0C4EBB8-6641-4155-A1D2-ADBDC4B2DD0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43758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CABA0FA-67FF-418B-AA49-E55C6BF0826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120934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859AAC-CE67-49B1-800B-753A3F2F3C4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748367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561979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173449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4407816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4ECEDB-8570-4F80-B8E5-7FC0D5118FA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182775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9481109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9748805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5395161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536035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B4E119-AB8B-4540-9FDC-1B07E868AFD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6274401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4CAAA9-F3A4-40EB-B4BF-5448F8590FA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227429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6238" y="479425"/>
            <a:ext cx="3717925" cy="2092325"/>
          </a:xfrm>
        </p:spPr>
      </p:sp>
      <p:sp>
        <p:nvSpPr>
          <p:cNvPr id="3" name="Notes Placeholder 2"/>
          <p:cNvSpPr>
            <a:spLocks noGrp="1"/>
          </p:cNvSpPr>
          <p:nvPr>
            <p:ph type="body" idx="1"/>
          </p:nvPr>
        </p:nvSpPr>
        <p:spPr>
          <a:xfrm>
            <a:off x="195315" y="3213391"/>
            <a:ext cx="6543040" cy="4195613"/>
          </a:xfrm>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1408516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285042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7163779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334831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15AC422-D70E-4A72-B166-9EA7C9DC605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174084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4999052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16419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4CAAA9-F3A4-40EB-B4BF-5448F8590FA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7100344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39817600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9AE3A42-4BAB-46B8-B8B3-D8054283A7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5887908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4C55F5-649A-4EBF-AE1F-1B0946D7BEC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950867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3391783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9492D7-8F2D-442B-BE1C-22B93C88CC2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507814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0BE53D-259E-4ADF-9E6D-A8CDF07E031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537874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4:56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8068344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15171500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12/5/2012 4:56 PM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7883010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3144837" cy="1770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3105860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DD6834D-9F98-4B91-B563-5DC44C01951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27751925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DD6834D-9F98-4B91-B563-5DC44C01951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39682341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DD6834D-9F98-4B91-B563-5DC44C01951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30225889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21075" y="228600"/>
            <a:ext cx="3189288" cy="17938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560437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9492D7-8F2D-442B-BE1C-22B93C88CC2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507814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13753063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42387392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F9D44-DD73-4444-B934-40DADDA575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5066331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9AE3A42-4BAB-46B8-B8B3-D8054283A7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588790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859AAC-CE67-49B1-800B-753A3F2F3C4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825546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25B4BA0-3445-40D2-B786-032E96CD19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963319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F11ACE-411D-4CC2-980D-CC6B16BD116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10707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4CAAA9-F3A4-40EB-B4BF-5448F8590FA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8148901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862221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1"/>
            <a:ext cx="8550076" cy="387694"/>
          </a:xfrm>
          <a:prstGeom prst="rect">
            <a:avLst/>
          </a:prstGeom>
        </p:spPr>
        <p:txBody>
          <a:bodyPr/>
          <a:lstStyle/>
          <a:p>
            <a:endParaRPr lang="en-US" dirty="0">
              <a:solidFill>
                <a:srgbClr val="505050"/>
              </a:solidFill>
            </a:endParaRPr>
          </a:p>
        </p:txBody>
      </p:sp>
      <p:sp>
        <p:nvSpPr>
          <p:cNvPr id="5" name="Slide Number Placeholder 4"/>
          <p:cNvSpPr>
            <a:spLocks noGrp="1"/>
          </p:cNvSpPr>
          <p:nvPr>
            <p:ph type="sldNum" sz="quarter" idx="12"/>
          </p:nvPr>
        </p:nvSpPr>
        <p:spPr>
          <a:xfrm>
            <a:off x="11659196" y="6607559"/>
            <a:ext cx="777278" cy="386966"/>
          </a:xfrm>
          <a:prstGeom prst="rect">
            <a:avLst/>
          </a:prstGeom>
        </p:spPr>
        <p:txBody>
          <a:bodyPr/>
          <a:lstStyle/>
          <a:p>
            <a:fld id="{6A4C1A4A-E5E6-4CC1-B72C-A20A4EB3E2D2}" type="slidenum">
              <a:rPr lang="en-US" smtClean="0">
                <a:solidFill>
                  <a:srgbClr val="505050"/>
                </a:solidFill>
              </a:rPr>
              <a:pPr/>
              <a:t>‹#›</a:t>
            </a:fld>
            <a:endParaRPr lang="en-US" dirty="0">
              <a:solidFill>
                <a:srgbClr val="505050"/>
              </a:solidFill>
            </a:endParaRPr>
          </a:p>
        </p:txBody>
      </p:sp>
      <p:sp>
        <p:nvSpPr>
          <p:cNvPr id="6" name="Text Placeholder 5"/>
          <p:cNvSpPr>
            <a:spLocks noGrp="1"/>
          </p:cNvSpPr>
          <p:nvPr>
            <p:ph type="body" sz="quarter" idx="13" hasCustomPrompt="1"/>
          </p:nvPr>
        </p:nvSpPr>
        <p:spPr>
          <a:xfrm>
            <a:off x="1" y="585023"/>
            <a:ext cx="12436475" cy="380490"/>
          </a:xfrm>
          <a:prstGeom prst="rect">
            <a:avLst/>
          </a:prstGeom>
        </p:spPr>
        <p:txBody>
          <a:bodyPr lIns="380893" tIns="53325" rIns="53325" bIns="53325">
            <a:noAutofit/>
          </a:bodyPr>
          <a:lstStyle>
            <a:lvl1pPr marL="0" indent="0">
              <a:buNone/>
              <a:defRPr sz="2856">
                <a:latin typeface="Segoe UI Light" pitchFamily="34" charset="0"/>
              </a:defRPr>
            </a:lvl1pPr>
            <a:lvl2pPr marL="287279" indent="0">
              <a:buNone/>
              <a:defRPr/>
            </a:lvl2pPr>
            <a:lvl3pPr marL="600187" indent="0">
              <a:buNone/>
              <a:defRPr/>
            </a:lvl3pPr>
            <a:lvl4pPr marL="887466" indent="0">
              <a:buNone/>
              <a:defRPr/>
            </a:lvl4pPr>
            <a:lvl5pPr marL="1127540" indent="0">
              <a:buNone/>
              <a:defRPr/>
            </a:lvl5pPr>
          </a:lstStyle>
          <a:p>
            <a:pPr lvl="0"/>
            <a:r>
              <a:rPr lang="en-US" dirty="0" smtClean="0"/>
              <a:t>Click to add subtitle</a:t>
            </a:r>
          </a:p>
        </p:txBody>
      </p:sp>
    </p:spTree>
    <p:extLst>
      <p:ext uri="{BB962C8B-B14F-4D97-AF65-F5344CB8AC3E}">
        <p14:creationId xmlns:p14="http://schemas.microsoft.com/office/powerpoint/2010/main" val="121247334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50452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8865897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93748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692143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514981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781110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5197034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067246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1286703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8262699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959382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560490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140817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1944121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912770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412231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4313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48625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506666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50849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785975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8610274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2640308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7830316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86333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244067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0785598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857369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945811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081580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204160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150131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410960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603636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056302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878109"/>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786841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484255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101053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381431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88756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6942663"/>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3936366"/>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9858806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7324806"/>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0219366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2308629"/>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5419480"/>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14770172"/>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144891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402234"/>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4637344"/>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82715688"/>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338224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7.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image" Target="../media/image1.png"/><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theme" Target="../theme/theme4.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image" Target="../media/image7.png"/><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theme" Target="../theme/theme5.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9" r:id="rId12"/>
    <p:sldLayoutId id="2147484231"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7924068"/>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4942200"/>
      </p:ext>
    </p:extLst>
  </p:cSld>
  <p:clrMap bg1="dk1" tx1="lt1" bg2="dk2" tx2="lt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 id="2147484244" r:id="rId12"/>
    <p:sldLayoutId id="2147484245" r:id="rId13"/>
    <p:sldLayoutId id="2147484246" r:id="rId14"/>
    <p:sldLayoutId id="2147484247" r:id="rId15"/>
    <p:sldLayoutId id="2147484248" r:id="rId16"/>
    <p:sldLayoutId id="2147484249" r:id="rId17"/>
    <p:sldLayoutId id="2147484250" r:id="rId18"/>
    <p:sldLayoutId id="2147484251" r:id="rId19"/>
    <p:sldLayoutId id="2147484252" r:id="rId20"/>
    <p:sldLayoutId id="2147484253" r:id="rId21"/>
    <p:sldLayoutId id="2147484254"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1285401"/>
      </p:ext>
    </p:extLst>
  </p:cSld>
  <p:clrMap bg1="lt1" tx1="dk1" bg2="lt2" tx2="dk2" accent1="accent1" accent2="accent2" accent3="accent3" accent4="accent4" accent5="accent5" accent6="accent6" hlink="hlink" folHlink="folHlink"/>
  <p:sldLayoutIdLst>
    <p:sldLayoutId id="2147484256" r:id="rId1"/>
    <p:sldLayoutId id="2147484257" r:id="rId2"/>
    <p:sldLayoutId id="2147484258" r:id="rId3"/>
    <p:sldLayoutId id="2147484259" r:id="rId4"/>
    <p:sldLayoutId id="2147484260" r:id="rId5"/>
    <p:sldLayoutId id="2147484261" r:id="rId6"/>
    <p:sldLayoutId id="2147484262" r:id="rId7"/>
    <p:sldLayoutId id="2147484263" r:id="rId8"/>
    <p:sldLayoutId id="2147484264" r:id="rId9"/>
    <p:sldLayoutId id="214748426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27.xml"/><Relationship Id="rId6" Type="http://schemas.openxmlformats.org/officeDocument/2006/relationships/image" Target="../media/image28.png"/><Relationship Id="rId5" Type="http://schemas.microsoft.com/office/2007/relationships/hdphoto" Target="../media/hdphoto1.wdp"/><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2.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7.xml"/><Relationship Id="rId6" Type="http://schemas.openxmlformats.org/officeDocument/2006/relationships/image" Target="../media/image40.jpg"/><Relationship Id="rId5" Type="http://schemas.openxmlformats.org/officeDocument/2006/relationships/image" Target="../media/image39.jp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4.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33.png"/><Relationship Id="rId4" Type="http://schemas.openxmlformats.org/officeDocument/2006/relationships/image" Target="../media/image35.png"/><Relationship Id="rId9" Type="http://schemas.microsoft.com/office/2007/relationships/hdphoto" Target="../media/hdphoto2.wdp"/></Relationships>
</file>

<file path=ppt/slides/_rels/slide2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27.xml"/><Relationship Id="rId7" Type="http://schemas.openxmlformats.org/officeDocument/2006/relationships/image" Target="../media/image37.png"/><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36.png"/><Relationship Id="rId11" Type="http://schemas.openxmlformats.org/officeDocument/2006/relationships/image" Target="../media/image33.png"/><Relationship Id="rId5" Type="http://schemas.openxmlformats.org/officeDocument/2006/relationships/image" Target="../media/image35.png"/><Relationship Id="rId10" Type="http://schemas.microsoft.com/office/2007/relationships/hdphoto" Target="../media/hdphoto2.wdp"/><Relationship Id="rId4" Type="http://schemas.openxmlformats.org/officeDocument/2006/relationships/image" Target="../media/image34.png"/><Relationship Id="rId9" Type="http://schemas.openxmlformats.org/officeDocument/2006/relationships/image" Target="../media/image4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5.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33.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24.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33.png"/><Relationship Id="rId4" Type="http://schemas.openxmlformats.org/officeDocument/2006/relationships/image" Target="../media/image35.png"/><Relationship Id="rId9" Type="http://schemas.microsoft.com/office/2007/relationships/hdphoto" Target="../media/hdphoto2.wdp"/></Relationships>
</file>

<file path=ppt/slides/_rels/slide3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4.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33.png"/><Relationship Id="rId4" Type="http://schemas.openxmlformats.org/officeDocument/2006/relationships/image" Target="../media/image35.png"/><Relationship Id="rId9" Type="http://schemas.microsoft.com/office/2007/relationships/hdphoto" Target="../media/hdphoto2.wd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4.xml"/><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51.png"/><Relationship Id="rId3" Type="http://schemas.openxmlformats.org/officeDocument/2006/relationships/image" Target="../media/image49.png"/><Relationship Id="rId7" Type="http://schemas.openxmlformats.org/officeDocument/2006/relationships/image" Target="../media/image36.png"/><Relationship Id="rId12"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4.xml"/><Relationship Id="rId6" Type="http://schemas.microsoft.com/office/2007/relationships/hdphoto" Target="../media/hdphoto5.wdp"/><Relationship Id="rId11" Type="http://schemas.microsoft.com/office/2007/relationships/hdphoto" Target="../media/hdphoto2.wdp"/><Relationship Id="rId5" Type="http://schemas.openxmlformats.org/officeDocument/2006/relationships/image" Target="../media/image50.png"/><Relationship Id="rId10" Type="http://schemas.openxmlformats.org/officeDocument/2006/relationships/image" Target="../media/image44.png"/><Relationship Id="rId4" Type="http://schemas.microsoft.com/office/2007/relationships/hdphoto" Target="../media/hdphoto4.wdp"/><Relationship Id="rId9" Type="http://schemas.openxmlformats.org/officeDocument/2006/relationships/image" Target="../media/image38.png"/><Relationship Id="rId14" Type="http://schemas.microsoft.com/office/2007/relationships/hdphoto" Target="../media/hdphoto6.wdp"/></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28.xml"/><Relationship Id="rId4" Type="http://schemas.openxmlformats.org/officeDocument/2006/relationships/image" Target="../media/image53.jpeg"/></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28.xml"/><Relationship Id="rId6" Type="http://schemas.openxmlformats.org/officeDocument/2006/relationships/image" Target="../media/image54.png"/><Relationship Id="rId5" Type="http://schemas.openxmlformats.org/officeDocument/2006/relationships/image" Target="../media/image30.png"/><Relationship Id="rId4" Type="http://schemas.openxmlformats.org/officeDocument/2006/relationships/image" Target="../media/image29.jp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myspc.sharepointconference.com/" TargetMode="External"/><Relationship Id="rId1" Type="http://schemas.openxmlformats.org/officeDocument/2006/relationships/slideLayout" Target="../slideLayouts/slideLayout8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2.xml"/><Relationship Id="rId1" Type="http://schemas.openxmlformats.org/officeDocument/2006/relationships/slideLayout" Target="../slideLayouts/slideLayout5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2.xml"/></Relationships>
</file>

<file path=ppt/slides/_rels/slide49.xml.rels><?xml version="1.0" encoding="UTF-8" standalone="yes"?>
<Relationships xmlns="http://schemas.openxmlformats.org/package/2006/relationships"><Relationship Id="rId3" Type="http://schemas.openxmlformats.org/officeDocument/2006/relationships/hyperlink" Target="file:///\\showsrus\images\Corporate_Fonts\PC\Segoe%20UI\Segoe_UI_Font_family" TargetMode="External"/><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png"/><Relationship Id="rId2" Type="http://schemas.openxmlformats.org/officeDocument/2006/relationships/notesSlide" Target="../notesSlides/notesSlide45.xml"/><Relationship Id="rId1" Type="http://schemas.openxmlformats.org/officeDocument/2006/relationships/slideLayout" Target="../slideLayouts/slideLayout25.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jpeg"/><Relationship Id="rId10" Type="http://schemas.openxmlformats.org/officeDocument/2006/relationships/image" Target="../media/image67.png"/><Relationship Id="rId4" Type="http://schemas.openxmlformats.org/officeDocument/2006/relationships/image" Target="../media/image61.jpeg"/><Relationship Id="rId9" Type="http://schemas.openxmlformats.org/officeDocument/2006/relationships/image" Target="../media/image6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3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2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56.xml.rels><?xml version="1.0" encoding="UTF-8" standalone="yes"?>
<Relationships xmlns="http://schemas.openxmlformats.org/package/2006/relationships"><Relationship Id="rId8" Type="http://schemas.openxmlformats.org/officeDocument/2006/relationships/image" Target="../media/image37.png"/><Relationship Id="rId13" Type="http://schemas.microsoft.com/office/2007/relationships/hdphoto" Target="../media/hdphoto7.wdp"/><Relationship Id="rId3" Type="http://schemas.openxmlformats.org/officeDocument/2006/relationships/image" Target="../media/image49.png"/><Relationship Id="rId7" Type="http://schemas.openxmlformats.org/officeDocument/2006/relationships/image" Target="../media/image36.png"/><Relationship Id="rId12" Type="http://schemas.openxmlformats.org/officeDocument/2006/relationships/image" Target="../media/image73.png"/><Relationship Id="rId2" Type="http://schemas.openxmlformats.org/officeDocument/2006/relationships/notesSlide" Target="../notesSlides/notesSlide51.xml"/><Relationship Id="rId1" Type="http://schemas.openxmlformats.org/officeDocument/2006/relationships/slideLayout" Target="../slideLayouts/slideLayout24.xml"/><Relationship Id="rId6" Type="http://schemas.microsoft.com/office/2007/relationships/hdphoto" Target="../media/hdphoto5.wdp"/><Relationship Id="rId11" Type="http://schemas.microsoft.com/office/2007/relationships/hdphoto" Target="../media/hdphoto6.wdp"/><Relationship Id="rId5" Type="http://schemas.openxmlformats.org/officeDocument/2006/relationships/image" Target="../media/image50.png"/><Relationship Id="rId10" Type="http://schemas.openxmlformats.org/officeDocument/2006/relationships/image" Target="../media/image51.png"/><Relationship Id="rId4" Type="http://schemas.microsoft.com/office/2007/relationships/hdphoto" Target="../media/hdphoto4.wdp"/><Relationship Id="rId9" Type="http://schemas.openxmlformats.org/officeDocument/2006/relationships/image" Target="../media/image38.png"/><Relationship Id="rId14" Type="http://schemas.openxmlformats.org/officeDocument/2006/relationships/image" Target="../media/image33.png"/></Relationships>
</file>

<file path=ppt/slides/_rels/slide5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2.xml"/><Relationship Id="rId1" Type="http://schemas.openxmlformats.org/officeDocument/2006/relationships/slideLayout" Target="../slideLayouts/slideLayout24.xml"/><Relationship Id="rId5" Type="http://schemas.openxmlformats.org/officeDocument/2006/relationships/image" Target="../media/image40.jpg"/><Relationship Id="rId4" Type="http://schemas.openxmlformats.org/officeDocument/2006/relationships/image" Target="../media/image75.jpg"/></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3.xml"/><Relationship Id="rId1" Type="http://schemas.openxmlformats.org/officeDocument/2006/relationships/slideLayout" Target="../slideLayouts/slideLayout28.xml"/><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1.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547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9599" cy="1680219"/>
          </a:xfrm>
        </p:spPr>
        <p:txBody>
          <a:bodyPr/>
          <a:lstStyle/>
          <a:p>
            <a:r>
              <a:rPr lang="en-US" sz="4800" dirty="0" smtClean="0"/>
              <a:t>Mobile browser views</a:t>
            </a:r>
            <a:r>
              <a:rPr lang="en-US" sz="4800" dirty="0"/>
              <a:t/>
            </a:r>
            <a:br>
              <a:rPr lang="en-US" sz="4800" dirty="0"/>
            </a:br>
            <a:r>
              <a:rPr lang="en-US" sz="3000" dirty="0" smtClean="0"/>
              <a:t>HTML5 </a:t>
            </a:r>
            <a:r>
              <a:rPr lang="en-US" sz="3000" dirty="0"/>
              <a:t>contemporary view on Windows Phone 8</a:t>
            </a:r>
          </a:p>
        </p:txBody>
      </p:sp>
      <p:sp>
        <p:nvSpPr>
          <p:cNvPr id="5" name="Text Placeholder 4"/>
          <p:cNvSpPr>
            <a:spLocks noGrp="1"/>
          </p:cNvSpPr>
          <p:nvPr>
            <p:ph type="body" sz="quarter" idx="12"/>
          </p:nvPr>
        </p:nvSpPr>
        <p:spPr/>
        <p:txBody>
          <a:bodyPr/>
          <a:lstStyle/>
          <a:p>
            <a:endParaRPr lang="en-US" dirty="0" smtClean="0"/>
          </a:p>
          <a:p>
            <a:r>
              <a:rPr lang="en-US" dirty="0" smtClean="0"/>
              <a:t>Abbott Lowell</a:t>
            </a:r>
            <a:endParaRPr lang="en-US" dirty="0"/>
          </a:p>
        </p:txBody>
      </p:sp>
    </p:spTree>
    <p:extLst>
      <p:ext uri="{BB962C8B-B14F-4D97-AF65-F5344CB8AC3E}">
        <p14:creationId xmlns:p14="http://schemas.microsoft.com/office/powerpoint/2010/main" val="3228876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518794" y="1490028"/>
            <a:ext cx="3657600" cy="21336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Mobile Ready</a:t>
            </a:r>
            <a:endParaRPr lang="en-US" sz="4000" dirty="0">
              <a:gradFill>
                <a:gsLst>
                  <a:gs pos="0">
                    <a:srgbClr val="FFFFFF"/>
                  </a:gs>
                  <a:gs pos="100000">
                    <a:srgbClr val="FFFFFF"/>
                  </a:gs>
                </a:gsLst>
                <a:lin ang="5400000" scaled="0"/>
              </a:gradFill>
              <a:latin typeface="Segoe UI Light"/>
            </a:endParaRPr>
          </a:p>
        </p:txBody>
      </p:sp>
      <p:sp>
        <p:nvSpPr>
          <p:cNvPr id="10" name="Rectangle 9"/>
          <p:cNvSpPr/>
          <p:nvPr/>
        </p:nvSpPr>
        <p:spPr bwMode="auto">
          <a:xfrm>
            <a:off x="8288336" y="1135062"/>
            <a:ext cx="3657600" cy="2133600"/>
          </a:xfrm>
          <a:prstGeom prst="rect">
            <a:avLst/>
          </a:prstGeom>
          <a:solidFill>
            <a:schemeClr val="accent3">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a:solidFill>
                  <a:srgbClr val="BA141A">
                    <a:lumMod val="60000"/>
                    <a:lumOff val="40000"/>
                  </a:srgbClr>
                </a:solidFill>
                <a:latin typeface="Segoe UI Light"/>
              </a:rPr>
              <a:t>Fine Tuning</a:t>
            </a:r>
            <a:endParaRPr lang="en-US" sz="2000" dirty="0">
              <a:solidFill>
                <a:srgbClr val="BA141A">
                  <a:lumMod val="60000"/>
                  <a:lumOff val="40000"/>
                </a:srgbClr>
              </a:solidFill>
            </a:endParaRPr>
          </a:p>
        </p:txBody>
      </p:sp>
      <p:sp>
        <p:nvSpPr>
          <p:cNvPr id="7" name="Rectangle 6"/>
          <p:cNvSpPr/>
          <p:nvPr/>
        </p:nvSpPr>
        <p:spPr bwMode="auto">
          <a:xfrm>
            <a:off x="4387849" y="1135062"/>
            <a:ext cx="3657600" cy="2133600"/>
          </a:xfrm>
          <a:prstGeom prst="rect">
            <a:avLst/>
          </a:prstGeom>
          <a:solidFill>
            <a:schemeClr val="accent4">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AB3ACA"/>
                </a:solidFill>
                <a:latin typeface="Segoe UI Light"/>
              </a:rPr>
              <a:t>Infrastructure</a:t>
            </a:r>
            <a:endParaRPr lang="en-US" sz="2000" dirty="0">
              <a:solidFill>
                <a:srgbClr val="AB3ACA"/>
              </a:solidFill>
            </a:endParaRPr>
          </a:p>
        </p:txBody>
      </p:sp>
      <p:sp>
        <p:nvSpPr>
          <p:cNvPr id="8" name="Rectangle 7"/>
          <p:cNvSpPr/>
          <p:nvPr/>
        </p:nvSpPr>
        <p:spPr bwMode="auto">
          <a:xfrm>
            <a:off x="518794" y="3776028"/>
            <a:ext cx="3657600"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apps</a:t>
            </a:r>
            <a:endParaRPr lang="en-US" sz="2800" dirty="0">
              <a:gradFill>
                <a:gsLst>
                  <a:gs pos="0">
                    <a:srgbClr val="FFFFFF"/>
                  </a:gs>
                  <a:gs pos="100000">
                    <a:srgbClr val="FFFFFF"/>
                  </a:gs>
                </a:gsLst>
                <a:lin ang="5400000" scaled="0"/>
              </a:gradFill>
              <a:latin typeface="Segoe UI Light"/>
            </a:endParaRPr>
          </a:p>
        </p:txBody>
      </p:sp>
      <p:sp>
        <p:nvSpPr>
          <p:cNvPr id="9" name="Rectangle 8"/>
          <p:cNvSpPr/>
          <p:nvPr/>
        </p:nvSpPr>
        <p:spPr bwMode="auto">
          <a:xfrm>
            <a:off x="518794" y="3776028"/>
            <a:ext cx="3657600" cy="73152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browsers</a:t>
            </a:r>
            <a:endParaRPr lang="en-US" sz="2800" dirty="0">
              <a:gradFill>
                <a:gsLst>
                  <a:gs pos="0">
                    <a:srgbClr val="FFFFFF"/>
                  </a:gs>
                  <a:gs pos="100000">
                    <a:srgbClr val="FFFFFF"/>
                  </a:gs>
                </a:gsLst>
                <a:lin ang="5400000" scaled="0"/>
              </a:gradFill>
              <a:latin typeface="Segoe UI Light"/>
            </a:endParaRPr>
          </a:p>
        </p:txBody>
      </p:sp>
      <p:sp>
        <p:nvSpPr>
          <p:cNvPr id="11" name="Rectangle 10"/>
          <p:cNvSpPr/>
          <p:nvPr/>
        </p:nvSpPr>
        <p:spPr bwMode="auto">
          <a:xfrm>
            <a:off x="518794" y="4655548"/>
            <a:ext cx="3657600"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apps</a:t>
            </a:r>
            <a:endParaRPr lang="en-US" sz="28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2857315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0"/>
                                  </p:stCondLst>
                                  <p:childTnLst>
                                    <p:animMotion origin="layout" path="M -2.4432E-6 2.92783E-6 L -2.4432E-6 0.12573 " pathEditMode="relative" rAng="0" ptsTypes="AA">
                                      <p:cBhvr>
                                        <p:cTn id="6" dur="1000" fill="hold"/>
                                        <p:tgtEl>
                                          <p:spTgt spid="8"/>
                                        </p:tgtEl>
                                        <p:attrNameLst>
                                          <p:attrName>ppt_x</p:attrName>
                                          <p:attrName>ppt_y</p:attrName>
                                        </p:attrNameLst>
                                      </p:cBhvr>
                                      <p:rCtr x="0" y="6287"/>
                                    </p:animMotion>
                                  </p:childTnLst>
                                </p:cTn>
                              </p:par>
                            </p:childTnLst>
                          </p:cTn>
                        </p:par>
                        <p:par>
                          <p:cTn id="7" fill="hold">
                            <p:stCondLst>
                              <p:cond delay="200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Apps for Target Scenarios</a:t>
            </a:r>
          </a:p>
        </p:txBody>
      </p:sp>
      <p:sp>
        <p:nvSpPr>
          <p:cNvPr id="3" name="Text Placeholder 2"/>
          <p:cNvSpPr>
            <a:spLocks noGrp="1"/>
          </p:cNvSpPr>
          <p:nvPr>
            <p:ph type="body" sz="quarter" idx="10"/>
          </p:nvPr>
        </p:nvSpPr>
        <p:spPr>
          <a:xfrm>
            <a:off x="274639" y="1212849"/>
            <a:ext cx="5486399" cy="2326791"/>
          </a:xfrm>
        </p:spPr>
        <p:txBody>
          <a:bodyPr/>
          <a:lstStyle/>
          <a:p>
            <a:r>
              <a:rPr lang="en-US" dirty="0" smtClean="0"/>
              <a:t>Office Hub</a:t>
            </a:r>
          </a:p>
          <a:p>
            <a:pPr lvl="1"/>
            <a:r>
              <a:rPr lang="en-US" dirty="0" smtClean="0"/>
              <a:t>SkyDrive Pro, Recent documents</a:t>
            </a:r>
            <a:endParaRPr lang="en-US" dirty="0"/>
          </a:p>
          <a:p>
            <a:r>
              <a:rPr lang="en-US" dirty="0" smtClean="0"/>
              <a:t>	</a:t>
            </a:r>
            <a:endParaRPr lang="en-US" dirty="0"/>
          </a:p>
          <a:p>
            <a:r>
              <a:rPr lang="en-US" dirty="0" smtClean="0"/>
              <a:t>	</a:t>
            </a:r>
            <a:endParaRPr lang="en-US" dirty="0"/>
          </a:p>
        </p:txBody>
      </p:sp>
      <p:sp>
        <p:nvSpPr>
          <p:cNvPr id="4" name="Text Placeholder 3"/>
          <p:cNvSpPr>
            <a:spLocks noGrp="1"/>
          </p:cNvSpPr>
          <p:nvPr>
            <p:ph type="body" sz="quarter" idx="11"/>
          </p:nvPr>
        </p:nvSpPr>
        <p:spPr>
          <a:xfrm>
            <a:off x="5792232" y="1241834"/>
            <a:ext cx="5486399" cy="1021818"/>
          </a:xfrm>
        </p:spPr>
        <p:txBody>
          <a:bodyPr/>
          <a:lstStyle/>
          <a:p>
            <a:r>
              <a:rPr lang="en-US" dirty="0" smtClean="0"/>
              <a:t>Newsfeed</a:t>
            </a:r>
            <a:endParaRPr lang="en-US" dirty="0"/>
          </a:p>
          <a:p>
            <a:pPr lvl="1"/>
            <a:r>
              <a:rPr lang="en-US" dirty="0" smtClean="0"/>
              <a:t>SharePoint Newsfeed helps you keep in touch</a:t>
            </a:r>
            <a:endParaRPr lang="en-US" dirty="0"/>
          </a:p>
        </p:txBody>
      </p:sp>
      <p:grpSp>
        <p:nvGrpSpPr>
          <p:cNvPr id="5" name="Group 3"/>
          <p:cNvGrpSpPr/>
          <p:nvPr/>
        </p:nvGrpSpPr>
        <p:grpSpPr>
          <a:xfrm>
            <a:off x="274639" y="6400269"/>
            <a:ext cx="8610598" cy="675316"/>
            <a:chOff x="5873792" y="6299753"/>
            <a:chExt cx="7271207" cy="675316"/>
          </a:xfrm>
        </p:grpSpPr>
        <p:sp>
          <p:nvSpPr>
            <p:cNvPr id="6" name="Freeform 33"/>
            <p:cNvSpPr>
              <a:spLocks noEditPoints="1"/>
            </p:cNvSpPr>
            <p:nvPr/>
          </p:nvSpPr>
          <p:spPr bwMode="black">
            <a:xfrm>
              <a:off x="5873792" y="6299753"/>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7" name="Rectangle 11"/>
            <p:cNvSpPr/>
            <p:nvPr/>
          </p:nvSpPr>
          <p:spPr>
            <a:xfrm>
              <a:off x="6302769" y="6328738"/>
              <a:ext cx="6842230" cy="646331"/>
            </a:xfrm>
            <a:prstGeom prst="rect">
              <a:avLst/>
            </a:prstGeom>
          </p:spPr>
          <p:txBody>
            <a:bodyPr wrap="square">
              <a:spAutoFit/>
            </a:bodyPr>
            <a:lstStyle/>
            <a:p>
              <a:pPr>
                <a:lnSpc>
                  <a:spcPct val="90000"/>
                </a:lnSpc>
                <a:spcBef>
                  <a:spcPts val="1224"/>
                </a:spcBef>
                <a:buClr>
                  <a:srgbClr val="505050"/>
                </a:buClr>
                <a:buSzPct val="90000"/>
              </a:pPr>
              <a:r>
                <a:rPr lang="en-US" sz="2000" dirty="0">
                  <a:solidFill>
                    <a:srgbClr val="505050"/>
                  </a:solidFill>
                  <a:latin typeface="Segoe UI Light"/>
                </a:rPr>
                <a:t>SPC096	Overview of SharePoint Mobile </a:t>
              </a:r>
              <a:r>
                <a:rPr lang="en-US" sz="2000" dirty="0" smtClean="0">
                  <a:solidFill>
                    <a:srgbClr val="505050"/>
                  </a:solidFill>
                  <a:latin typeface="Segoe UI Light"/>
                </a:rPr>
                <a:t>and the new SharePoint apps</a:t>
              </a:r>
              <a:endParaRPr lang="en-US" sz="2000" dirty="0">
                <a:solidFill>
                  <a:srgbClr val="505050"/>
                </a:solidFill>
                <a:latin typeface="Segoe UI Light"/>
              </a:endParaRPr>
            </a:p>
          </p:txBody>
        </p:sp>
      </p:grpSp>
      <p:grpSp>
        <p:nvGrpSpPr>
          <p:cNvPr id="8" name="Group 7"/>
          <p:cNvGrpSpPr>
            <a:grpSpLocks noChangeAspect="1"/>
          </p:cNvGrpSpPr>
          <p:nvPr/>
        </p:nvGrpSpPr>
        <p:grpSpPr>
          <a:xfrm>
            <a:off x="822979" y="2218107"/>
            <a:ext cx="2217449" cy="4098555"/>
            <a:chOff x="4705815" y="284988"/>
            <a:chExt cx="3402020" cy="6288022"/>
          </a:xfrm>
        </p:grpSpPr>
        <p:pic>
          <p:nvPicPr>
            <p:cNvPr id="11" name="Picture 10"/>
            <p:cNvPicPr>
              <a:picLocks noChangeAspect="1"/>
            </p:cNvPicPr>
            <p:nvPr/>
          </p:nvPicPr>
          <p:blipFill>
            <a:blip r:embed="rId3"/>
            <a:stretch>
              <a:fillRect/>
            </a:stretch>
          </p:blipFill>
          <p:spPr>
            <a:xfrm>
              <a:off x="4825508" y="647428"/>
              <a:ext cx="3101531" cy="5118164"/>
            </a:xfrm>
            <a:prstGeom prst="rect">
              <a:avLst/>
            </a:prstGeom>
          </p:spPr>
        </p:pic>
        <p:grpSp>
          <p:nvGrpSpPr>
            <p:cNvPr id="12" name="Group 11"/>
            <p:cNvGrpSpPr>
              <a:grpSpLocks noChangeAspect="1"/>
            </p:cNvGrpSpPr>
            <p:nvPr/>
          </p:nvGrpSpPr>
          <p:grpSpPr>
            <a:xfrm>
              <a:off x="4705815" y="284988"/>
              <a:ext cx="3402020" cy="6288022"/>
              <a:chOff x="3124197" y="1238250"/>
              <a:chExt cx="2626514" cy="4879179"/>
            </a:xfrm>
          </p:grpSpPr>
          <p:grpSp>
            <p:nvGrpSpPr>
              <p:cNvPr id="13" name="Group 12"/>
              <p:cNvGrpSpPr/>
              <p:nvPr/>
            </p:nvGrpSpPr>
            <p:grpSpPr>
              <a:xfrm>
                <a:off x="3124197" y="1238250"/>
                <a:ext cx="2626514" cy="4879179"/>
                <a:chOff x="3124197" y="1238250"/>
                <a:chExt cx="2626514" cy="4879179"/>
              </a:xfrm>
              <a:solidFill>
                <a:schemeClr val="tx1">
                  <a:lumMod val="75000"/>
                  <a:lumOff val="25000"/>
                </a:schemeClr>
              </a:solidFill>
            </p:grpSpPr>
            <p:sp>
              <p:nvSpPr>
                <p:cNvPr id="23" name="Round Same Side Corner Rectangle 22"/>
                <p:cNvSpPr/>
                <p:nvPr/>
              </p:nvSpPr>
              <p:spPr>
                <a:xfrm>
                  <a:off x="3124200" y="1238250"/>
                  <a:ext cx="2626510" cy="285749"/>
                </a:xfrm>
                <a:prstGeom prst="round2SameRect">
                  <a:avLst>
                    <a:gd name="adj1" fmla="val 19584"/>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24" name="Rectangle 23"/>
                <p:cNvSpPr/>
                <p:nvPr/>
              </p:nvSpPr>
              <p:spPr>
                <a:xfrm>
                  <a:off x="5612595"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25" name="Rectangle 24"/>
                <p:cNvSpPr/>
                <p:nvPr/>
              </p:nvSpPr>
              <p:spPr>
                <a:xfrm>
                  <a:off x="3124197"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26" name="Round Same Side Corner Rectangle 25"/>
                <p:cNvSpPr/>
                <p:nvPr/>
              </p:nvSpPr>
              <p:spPr>
                <a:xfrm rot="10800000">
                  <a:off x="3124197" y="5486400"/>
                  <a:ext cx="2626513" cy="631029"/>
                </a:xfrm>
                <a:prstGeom prst="round2SameRect">
                  <a:avLst>
                    <a:gd name="adj1" fmla="val 12697"/>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14" name="Group 13"/>
              <p:cNvGrpSpPr/>
              <p:nvPr/>
            </p:nvGrpSpPr>
            <p:grpSpPr>
              <a:xfrm>
                <a:off x="3334085" y="5699307"/>
                <a:ext cx="253507" cy="100607"/>
                <a:chOff x="6662119" y="5853708"/>
                <a:chExt cx="253507" cy="100607"/>
              </a:xfrm>
            </p:grpSpPr>
            <p:sp>
              <p:nvSpPr>
                <p:cNvPr id="20" name="Isosceles Triangle 19"/>
                <p:cNvSpPr/>
                <p:nvPr/>
              </p:nvSpPr>
              <p:spPr>
                <a:xfrm rot="16200000">
                  <a:off x="6652098" y="5863729"/>
                  <a:ext cx="100607" cy="80565"/>
                </a:xfrm>
                <a:prstGeom prst="triangl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21" name="Oval 20"/>
                <p:cNvSpPr/>
                <p:nvPr/>
              </p:nvSpPr>
              <p:spPr>
                <a:xfrm>
                  <a:off x="6791326"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22" name="Oval 21"/>
                <p:cNvSpPr/>
                <p:nvPr/>
              </p:nvSpPr>
              <p:spPr>
                <a:xfrm>
                  <a:off x="6869907"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15" name="Group 14"/>
              <p:cNvGrpSpPr/>
              <p:nvPr/>
            </p:nvGrpSpPr>
            <p:grpSpPr>
              <a:xfrm>
                <a:off x="5274462" y="5693769"/>
                <a:ext cx="268853" cy="111683"/>
                <a:chOff x="5274462" y="5808105"/>
                <a:chExt cx="268853" cy="111683"/>
              </a:xfrm>
            </p:grpSpPr>
            <p:sp>
              <p:nvSpPr>
                <p:cNvPr id="17" name="Oval 16"/>
                <p:cNvSpPr/>
                <p:nvPr/>
              </p:nvSpPr>
              <p:spPr>
                <a:xfrm>
                  <a:off x="5274462"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8" name="Oval 17"/>
                <p:cNvSpPr/>
                <p:nvPr/>
              </p:nvSpPr>
              <p:spPr>
                <a:xfrm>
                  <a:off x="5353043"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9" name="Oval 18"/>
                <p:cNvSpPr/>
                <p:nvPr/>
              </p:nvSpPr>
              <p:spPr>
                <a:xfrm>
                  <a:off x="5431632" y="5808105"/>
                  <a:ext cx="111683" cy="111683"/>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pic>
            <p:nvPicPr>
              <p:cNvPr id="16" name="Picture 15"/>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308159" y="5611836"/>
                <a:ext cx="258591" cy="275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grpSp>
        <p:nvGrpSpPr>
          <p:cNvPr id="27" name="Group 20"/>
          <p:cNvGrpSpPr>
            <a:grpSpLocks noChangeAspect="1"/>
          </p:cNvGrpSpPr>
          <p:nvPr/>
        </p:nvGrpSpPr>
        <p:grpSpPr>
          <a:xfrm>
            <a:off x="5761038" y="2263652"/>
            <a:ext cx="6477888" cy="4053010"/>
            <a:chOff x="1422162" y="3877744"/>
            <a:chExt cx="4749206" cy="2971428"/>
          </a:xfrm>
        </p:grpSpPr>
        <p:pic>
          <p:nvPicPr>
            <p:cNvPr id="28"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2162" y="3877744"/>
              <a:ext cx="4749206" cy="2971428"/>
            </a:xfrm>
            <a:prstGeom prst="rect">
              <a:avLst/>
            </a:prstGeom>
          </p:spPr>
        </p:pic>
        <p:pic>
          <p:nvPicPr>
            <p:cNvPr id="29"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13922" y="4181183"/>
              <a:ext cx="4150276" cy="2331684"/>
            </a:xfrm>
            <a:prstGeom prst="rect">
              <a:avLst/>
            </a:prstGeom>
            <a:effectLst>
              <a:softEdge rad="12700"/>
            </a:effectLst>
          </p:spPr>
        </p:pic>
      </p:grpSp>
    </p:spTree>
    <p:extLst>
      <p:ext uri="{BB962C8B-B14F-4D97-AF65-F5344CB8AC3E}">
        <p14:creationId xmlns:p14="http://schemas.microsoft.com/office/powerpoint/2010/main" val="314787055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206305" y="1107367"/>
            <a:ext cx="5918751" cy="4454409"/>
            <a:chOff x="6206305" y="1107367"/>
            <a:chExt cx="5918751" cy="4454409"/>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305" y="1107367"/>
              <a:ext cx="5918751" cy="4454409"/>
            </a:xfrm>
            <a:prstGeom prst="rect">
              <a:avLst/>
            </a:prstGeom>
          </p:spPr>
        </p:pic>
        <p:pic>
          <p:nvPicPr>
            <p:cNvPr id="6" name="Picture 5"/>
            <p:cNvPicPr>
              <a:picLocks noChangeAspect="1"/>
            </p:cNvPicPr>
            <p:nvPr/>
          </p:nvPicPr>
          <p:blipFill>
            <a:blip r:embed="rId4"/>
            <a:stretch>
              <a:fillRect/>
            </a:stretch>
          </p:blipFill>
          <p:spPr>
            <a:xfrm>
              <a:off x="6841211" y="1575454"/>
              <a:ext cx="4633929" cy="3475447"/>
            </a:xfrm>
            <a:prstGeom prst="rect">
              <a:avLst/>
            </a:prstGeom>
          </p:spPr>
        </p:pic>
      </p:grpSp>
      <p:sp>
        <p:nvSpPr>
          <p:cNvPr id="8" name="Text Placeholder 2"/>
          <p:cNvSpPr txBox="1">
            <a:spLocks/>
          </p:cNvSpPr>
          <p:nvPr/>
        </p:nvSpPr>
        <p:spPr>
          <a:xfrm>
            <a:off x="274639" y="1212849"/>
            <a:ext cx="5486399" cy="336707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gradFill>
                  <a:gsLst>
                    <a:gs pos="1250">
                      <a:srgbClr val="505050"/>
                    </a:gs>
                    <a:gs pos="100000">
                      <a:srgbClr val="505050"/>
                    </a:gs>
                  </a:gsLst>
                  <a:lin ang="5400000" scaled="0"/>
                </a:gradFill>
              </a:rPr>
              <a:t>Office Web Apps</a:t>
            </a:r>
          </a:p>
          <a:p>
            <a:pPr marL="0" lvl="1" indent="0">
              <a:buFont typeface="Arial" pitchFamily="34" charset="0"/>
              <a:buNone/>
            </a:pPr>
            <a:r>
              <a:rPr lang="en-US" dirty="0" smtClean="0">
                <a:gradFill>
                  <a:gsLst>
                    <a:gs pos="1250">
                      <a:srgbClr val="505050"/>
                    </a:gs>
                    <a:gs pos="100000">
                      <a:srgbClr val="505050"/>
                    </a:gs>
                  </a:gsLst>
                  <a:lin ang="5400000" scaled="0"/>
                </a:gradFill>
              </a:rPr>
              <a:t>SharePoint Online</a:t>
            </a:r>
          </a:p>
          <a:p>
            <a:pPr marL="0" lvl="1" indent="0">
              <a:buFont typeface="Arial" pitchFamily="34" charset="0"/>
              <a:buNone/>
            </a:pPr>
            <a:r>
              <a:rPr lang="en-US" dirty="0" smtClean="0">
                <a:gradFill>
                  <a:gsLst>
                    <a:gs pos="1250">
                      <a:srgbClr val="505050"/>
                    </a:gs>
                    <a:gs pos="100000">
                      <a:srgbClr val="505050"/>
                    </a:gs>
                  </a:gsLst>
                  <a:lin ang="5400000" scaled="0"/>
                </a:gradFill>
              </a:rPr>
              <a:t>    as part of multiple plans</a:t>
            </a:r>
          </a:p>
          <a:p>
            <a:pPr lvl="1"/>
            <a:endParaRPr lang="en-US" dirty="0" smtClean="0">
              <a:gradFill>
                <a:gsLst>
                  <a:gs pos="1250">
                    <a:srgbClr val="505050"/>
                  </a:gs>
                  <a:gs pos="100000">
                    <a:srgbClr val="505050"/>
                  </a:gs>
                </a:gsLst>
                <a:lin ang="5400000" scaled="0"/>
              </a:gradFill>
            </a:endParaRPr>
          </a:p>
          <a:p>
            <a:pPr marL="0" lvl="1" indent="0">
              <a:buFont typeface="Arial" pitchFamily="34" charset="0"/>
              <a:buNone/>
            </a:pPr>
            <a:r>
              <a:rPr lang="en-US" dirty="0" smtClean="0">
                <a:gradFill>
                  <a:gsLst>
                    <a:gs pos="1250">
                      <a:srgbClr val="505050"/>
                    </a:gs>
                    <a:gs pos="100000">
                      <a:srgbClr val="505050"/>
                    </a:gs>
                  </a:gsLst>
                  <a:lin ang="5400000" scaled="0"/>
                </a:gradFill>
              </a:rPr>
              <a:t>SharePoint On-Premises: </a:t>
            </a:r>
          </a:p>
          <a:p>
            <a:pPr marL="342900" lvl="1" indent="0">
              <a:buFont typeface="Arial" pitchFamily="34" charset="0"/>
              <a:buNone/>
            </a:pPr>
            <a:r>
              <a:rPr lang="en-US" dirty="0" smtClean="0">
                <a:gradFill>
                  <a:gsLst>
                    <a:gs pos="1250">
                      <a:srgbClr val="505050"/>
                    </a:gs>
                    <a:gs pos="100000">
                      <a:srgbClr val="505050"/>
                    </a:gs>
                  </a:gsLst>
                  <a:lin ang="5400000" scaled="0"/>
                </a:gradFill>
              </a:rPr>
              <a:t>requires dedicated server</a:t>
            </a:r>
          </a:p>
          <a:p>
            <a:pPr marL="342900" lvl="1" indent="0">
              <a:buFont typeface="Arial" pitchFamily="34" charset="0"/>
              <a:buNone/>
            </a:pPr>
            <a:r>
              <a:rPr lang="en-US" dirty="0" smtClean="0">
                <a:gradFill>
                  <a:gsLst>
                    <a:gs pos="1250">
                      <a:srgbClr val="505050"/>
                    </a:gs>
                    <a:gs pos="100000">
                      <a:srgbClr val="505050"/>
                    </a:gs>
                  </a:gsLst>
                  <a:lin ang="5400000" scaled="0"/>
                </a:gradFill>
              </a:rPr>
              <a:t>configure SharePoint to use Web Apps Server</a:t>
            </a:r>
          </a:p>
          <a:p>
            <a:endParaRPr lang="en-US" dirty="0" smtClean="0">
              <a:gradFill>
                <a:gsLst>
                  <a:gs pos="1250">
                    <a:srgbClr val="505050"/>
                  </a:gs>
                  <a:gs pos="100000">
                    <a:srgbClr val="505050"/>
                  </a:gs>
                </a:gsLst>
                <a:lin ang="5400000" scaled="0"/>
              </a:gradFill>
            </a:endParaRPr>
          </a:p>
        </p:txBody>
      </p:sp>
      <p:grpSp>
        <p:nvGrpSpPr>
          <p:cNvPr id="9" name="Group 2"/>
          <p:cNvGrpSpPr/>
          <p:nvPr/>
        </p:nvGrpSpPr>
        <p:grpSpPr>
          <a:xfrm>
            <a:off x="427037" y="6484012"/>
            <a:ext cx="4212187" cy="427302"/>
            <a:chOff x="6385856" y="5655007"/>
            <a:chExt cx="4212187" cy="427302"/>
          </a:xfrm>
        </p:grpSpPr>
        <p:sp>
          <p:nvSpPr>
            <p:cNvPr id="10" name="Freeform 33"/>
            <p:cNvSpPr>
              <a:spLocks noEditPoints="1"/>
            </p:cNvSpPr>
            <p:nvPr/>
          </p:nvSpPr>
          <p:spPr bwMode="black">
            <a:xfrm>
              <a:off x="6385856" y="5655007"/>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1" name="Rectangle 10"/>
            <p:cNvSpPr/>
            <p:nvPr/>
          </p:nvSpPr>
          <p:spPr>
            <a:xfrm>
              <a:off x="6814832" y="5683992"/>
              <a:ext cx="3783211" cy="369332"/>
            </a:xfrm>
            <a:prstGeom prst="rect">
              <a:avLst/>
            </a:prstGeom>
          </p:spPr>
          <p:txBody>
            <a:bodyPr wrap="square">
              <a:spAutoFit/>
            </a:bodyPr>
            <a:lstStyle/>
            <a:p>
              <a:pPr>
                <a:lnSpc>
                  <a:spcPct val="90000"/>
                </a:lnSpc>
                <a:spcBef>
                  <a:spcPts val="1224"/>
                </a:spcBef>
                <a:buClr>
                  <a:srgbClr val="505050"/>
                </a:buClr>
                <a:buSzPct val="90000"/>
              </a:pPr>
              <a:r>
                <a:rPr lang="en-US" sz="2000" dirty="0">
                  <a:solidFill>
                    <a:srgbClr val="505050"/>
                  </a:solidFill>
                  <a:latin typeface="Segoe UI Light"/>
                </a:rPr>
                <a:t>SPC162	Office Web Apps </a:t>
              </a:r>
              <a:r>
                <a:rPr lang="en-US" sz="2000" dirty="0" smtClean="0">
                  <a:solidFill>
                    <a:srgbClr val="505050"/>
                  </a:solidFill>
                  <a:latin typeface="Segoe UI Light"/>
                </a:rPr>
                <a:t>Server</a:t>
              </a:r>
            </a:p>
          </p:txBody>
        </p:sp>
      </p:grpSp>
    </p:spTree>
    <p:extLst>
      <p:ext uri="{BB962C8B-B14F-4D97-AF65-F5344CB8AC3E}">
        <p14:creationId xmlns:p14="http://schemas.microsoft.com/office/powerpoint/2010/main" val="211323620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9599" cy="1680219"/>
          </a:xfrm>
        </p:spPr>
        <p:txBody>
          <a:bodyPr/>
          <a:lstStyle/>
          <a:p>
            <a:r>
              <a:rPr lang="en-US" sz="4800" dirty="0" smtClean="0"/>
              <a:t>Office Web Apps</a:t>
            </a:r>
            <a:br>
              <a:rPr lang="en-US" sz="4800" dirty="0" smtClean="0"/>
            </a:br>
            <a:r>
              <a:rPr lang="en-US" sz="3000" dirty="0" smtClean="0"/>
              <a:t>mobile browser support on iPad</a:t>
            </a:r>
            <a:endParaRPr lang="en-US" sz="3000" dirty="0"/>
          </a:p>
        </p:txBody>
      </p:sp>
      <p:sp>
        <p:nvSpPr>
          <p:cNvPr id="5" name="Text Placeholder 4"/>
          <p:cNvSpPr>
            <a:spLocks noGrp="1"/>
          </p:cNvSpPr>
          <p:nvPr>
            <p:ph type="body" sz="quarter" idx="12"/>
          </p:nvPr>
        </p:nvSpPr>
        <p:spPr/>
        <p:txBody>
          <a:bodyPr/>
          <a:lstStyle/>
          <a:p>
            <a:endParaRPr lang="en-US" dirty="0" smtClean="0"/>
          </a:p>
          <a:p>
            <a:r>
              <a:rPr lang="en-US" dirty="0" smtClean="0"/>
              <a:t>Abbott Lowell</a:t>
            </a:r>
            <a:endParaRPr lang="en-US" i="1" dirty="0"/>
          </a:p>
        </p:txBody>
      </p:sp>
    </p:spTree>
    <p:extLst>
      <p:ext uri="{BB962C8B-B14F-4D97-AF65-F5344CB8AC3E}">
        <p14:creationId xmlns:p14="http://schemas.microsoft.com/office/powerpoint/2010/main" val="2552201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518794" y="4653325"/>
            <a:ext cx="3657600"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role of Exchange 2013</a:t>
            </a:r>
            <a:endParaRPr lang="en-US" sz="2800" dirty="0">
              <a:gradFill>
                <a:gsLst>
                  <a:gs pos="0">
                    <a:srgbClr val="FFFFFF"/>
                  </a:gs>
                  <a:gs pos="100000">
                    <a:srgbClr val="FFFFFF"/>
                  </a:gs>
                </a:gsLst>
                <a:lin ang="5400000" scaled="0"/>
              </a:gradFill>
              <a:latin typeface="Segoe UI Light"/>
            </a:endParaRPr>
          </a:p>
        </p:txBody>
      </p:sp>
      <p:sp>
        <p:nvSpPr>
          <p:cNvPr id="12" name="Rectangle 11"/>
          <p:cNvSpPr/>
          <p:nvPr/>
        </p:nvSpPr>
        <p:spPr bwMode="auto">
          <a:xfrm>
            <a:off x="518794" y="4642485"/>
            <a:ext cx="3657600" cy="73152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apps</a:t>
            </a:r>
            <a:endParaRPr lang="en-US" sz="2800" dirty="0">
              <a:gradFill>
                <a:gsLst>
                  <a:gs pos="0">
                    <a:srgbClr val="FFFFFF"/>
                  </a:gs>
                  <a:gs pos="100000">
                    <a:srgbClr val="FFFFFF"/>
                  </a:gs>
                </a:gsLst>
                <a:lin ang="5400000" scaled="0"/>
              </a:gradFill>
              <a:latin typeface="Segoe UI Light"/>
            </a:endParaRPr>
          </a:p>
        </p:txBody>
      </p:sp>
      <p:sp>
        <p:nvSpPr>
          <p:cNvPr id="5" name="Rectangle 4"/>
          <p:cNvSpPr/>
          <p:nvPr/>
        </p:nvSpPr>
        <p:spPr bwMode="auto">
          <a:xfrm>
            <a:off x="518794" y="1490028"/>
            <a:ext cx="3657600" cy="21336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Mobile Ready</a:t>
            </a:r>
            <a:endParaRPr lang="en-US" sz="4000" dirty="0">
              <a:gradFill>
                <a:gsLst>
                  <a:gs pos="0">
                    <a:srgbClr val="FFFFFF"/>
                  </a:gs>
                  <a:gs pos="100000">
                    <a:srgbClr val="FFFFFF"/>
                  </a:gs>
                </a:gsLst>
                <a:lin ang="5400000" scaled="0"/>
              </a:gradFill>
              <a:latin typeface="Segoe UI Light"/>
            </a:endParaRPr>
          </a:p>
        </p:txBody>
      </p:sp>
      <p:sp>
        <p:nvSpPr>
          <p:cNvPr id="10" name="Rectangle 9"/>
          <p:cNvSpPr/>
          <p:nvPr/>
        </p:nvSpPr>
        <p:spPr bwMode="auto">
          <a:xfrm>
            <a:off x="8288336" y="1135062"/>
            <a:ext cx="3657600" cy="2133600"/>
          </a:xfrm>
          <a:prstGeom prst="rect">
            <a:avLst/>
          </a:prstGeom>
          <a:solidFill>
            <a:schemeClr val="accent3">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a:solidFill>
                  <a:srgbClr val="BA141A">
                    <a:lumMod val="60000"/>
                    <a:lumOff val="40000"/>
                  </a:srgbClr>
                </a:solidFill>
                <a:latin typeface="Segoe UI Light"/>
              </a:rPr>
              <a:t>Fine Tuning</a:t>
            </a:r>
            <a:endParaRPr lang="en-US" sz="2000" dirty="0">
              <a:solidFill>
                <a:srgbClr val="BA141A">
                  <a:lumMod val="60000"/>
                  <a:lumOff val="40000"/>
                </a:srgbClr>
              </a:solidFill>
            </a:endParaRPr>
          </a:p>
        </p:txBody>
      </p:sp>
      <p:sp>
        <p:nvSpPr>
          <p:cNvPr id="9" name="Rectangle 8"/>
          <p:cNvSpPr/>
          <p:nvPr/>
        </p:nvSpPr>
        <p:spPr bwMode="auto">
          <a:xfrm>
            <a:off x="4387849" y="1135062"/>
            <a:ext cx="3657600" cy="2133600"/>
          </a:xfrm>
          <a:prstGeom prst="rect">
            <a:avLst/>
          </a:prstGeom>
          <a:solidFill>
            <a:schemeClr val="accent4">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AB3ACA"/>
                </a:solidFill>
                <a:latin typeface="Segoe UI Light"/>
              </a:rPr>
              <a:t>Infrastructure</a:t>
            </a:r>
            <a:endParaRPr lang="en-US" sz="2000" dirty="0">
              <a:solidFill>
                <a:srgbClr val="AB3ACA"/>
              </a:solidFill>
            </a:endParaRPr>
          </a:p>
        </p:txBody>
      </p:sp>
      <p:sp>
        <p:nvSpPr>
          <p:cNvPr id="13" name="Rectangle 12"/>
          <p:cNvSpPr/>
          <p:nvPr/>
        </p:nvSpPr>
        <p:spPr bwMode="auto">
          <a:xfrm>
            <a:off x="518794" y="3776028"/>
            <a:ext cx="3657600" cy="73152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browsers</a:t>
            </a:r>
            <a:endParaRPr lang="en-US" sz="2800" dirty="0">
              <a:gradFill>
                <a:gsLst>
                  <a:gs pos="0">
                    <a:srgbClr val="FFFFFF"/>
                  </a:gs>
                  <a:gs pos="100000">
                    <a:srgbClr val="FFFFFF"/>
                  </a:gs>
                </a:gsLst>
                <a:lin ang="5400000" scaled="0"/>
              </a:gradFill>
              <a:latin typeface="Segoe UI Light"/>
            </a:endParaRPr>
          </a:p>
        </p:txBody>
      </p:sp>
      <p:sp>
        <p:nvSpPr>
          <p:cNvPr id="14" name="Rectangle 13"/>
          <p:cNvSpPr/>
          <p:nvPr/>
        </p:nvSpPr>
        <p:spPr bwMode="auto">
          <a:xfrm>
            <a:off x="518794" y="5491433"/>
            <a:ext cx="3657600"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role of Exchange 2013</a:t>
            </a:r>
            <a:endParaRPr lang="en-US" sz="28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922086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0"/>
                                  </p:stCondLst>
                                  <p:childTnLst>
                                    <p:animMotion origin="layout" path="M -2.4432E-6 -7.76214E-7 L -2.4432E-6 0.12165 " pathEditMode="relative" rAng="0" ptsTypes="AA">
                                      <p:cBhvr>
                                        <p:cTn id="6" dur="1000" fill="hold"/>
                                        <p:tgtEl>
                                          <p:spTgt spid="11"/>
                                        </p:tgtEl>
                                        <p:attrNameLst>
                                          <p:attrName>ppt_x</p:attrName>
                                          <p:attrName>ppt_y</p:attrName>
                                        </p:attrNameLst>
                                      </p:cBhvr>
                                      <p:rCtr x="0" y="6083"/>
                                    </p:animMotion>
                                  </p:childTnLst>
                                </p:cTn>
                              </p:par>
                            </p:childTnLst>
                          </p:cTn>
                        </p:par>
                        <p:par>
                          <p:cTn id="7" fill="hold">
                            <p:stCondLst>
                              <p:cond delay="2000"/>
                            </p:stCondLst>
                            <p:childTnLst>
                              <p:par>
                                <p:cTn id="8" presetID="1" presetClass="entr" presetSubtype="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6"/>
          <p:cNvSpPr txBox="1">
            <a:spLocks/>
          </p:cNvSpPr>
          <p:nvPr/>
        </p:nvSpPr>
        <p:spPr>
          <a:xfrm>
            <a:off x="204429" y="1292986"/>
            <a:ext cx="4947008" cy="555707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n-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chemeClr val="lt1"/>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chemeClr val="lt1"/>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endParaRPr lang="en-US" dirty="0">
              <a:gradFill>
                <a:gsLst>
                  <a:gs pos="1250">
                    <a:srgbClr val="012654"/>
                  </a:gs>
                  <a:gs pos="99000">
                    <a:srgbClr val="012654"/>
                  </a:gs>
                </a:gsLst>
                <a:lin ang="5400000" scaled="0"/>
              </a:gradFill>
            </a:endParaRPr>
          </a:p>
        </p:txBody>
      </p:sp>
      <p:sp>
        <p:nvSpPr>
          <p:cNvPr id="8" name="Text Placeholder 6"/>
          <p:cNvSpPr txBox="1">
            <a:spLocks/>
          </p:cNvSpPr>
          <p:nvPr/>
        </p:nvSpPr>
        <p:spPr>
          <a:xfrm>
            <a:off x="5791833" y="1292986"/>
            <a:ext cx="5001525" cy="55626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n-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chemeClr val="lt1"/>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chemeClr val="lt1"/>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endParaRPr lang="en-US" dirty="0">
              <a:gradFill>
                <a:gsLst>
                  <a:gs pos="1250">
                    <a:srgbClr val="012654"/>
                  </a:gs>
                  <a:gs pos="99000">
                    <a:srgbClr val="012654"/>
                  </a:gs>
                </a:gsLst>
                <a:lin ang="5400000" scaled="0"/>
              </a:gradFill>
            </a:endParaRPr>
          </a:p>
        </p:txBody>
      </p:sp>
      <p:sp>
        <p:nvSpPr>
          <p:cNvPr id="2" name="Title 1"/>
          <p:cNvSpPr>
            <a:spLocks noGrp="1"/>
          </p:cNvSpPr>
          <p:nvPr>
            <p:ph type="title"/>
          </p:nvPr>
        </p:nvSpPr>
        <p:spPr/>
        <p:txBody>
          <a:bodyPr/>
          <a:lstStyle/>
          <a:p>
            <a:r>
              <a:rPr lang="en-US" dirty="0" smtClean="0"/>
              <a:t>Exchange 2013</a:t>
            </a:r>
            <a:endParaRPr lang="en-US" dirty="0"/>
          </a:p>
        </p:txBody>
      </p:sp>
      <p:sp>
        <p:nvSpPr>
          <p:cNvPr id="3" name="Text Placeholder 2"/>
          <p:cNvSpPr>
            <a:spLocks noGrp="1"/>
          </p:cNvSpPr>
          <p:nvPr>
            <p:ph type="body" sz="quarter" idx="10"/>
          </p:nvPr>
        </p:nvSpPr>
        <p:spPr>
          <a:xfrm>
            <a:off x="274638" y="1289998"/>
            <a:ext cx="5257799" cy="683264"/>
          </a:xfrm>
        </p:spPr>
        <p:txBody>
          <a:bodyPr/>
          <a:lstStyle/>
          <a:p>
            <a:r>
              <a:rPr lang="en-US" sz="3600" dirty="0">
                <a:solidFill>
                  <a:schemeClr val="bg1"/>
                </a:solidFill>
              </a:rPr>
              <a:t>Managing </a:t>
            </a:r>
            <a:r>
              <a:rPr lang="en-US" sz="3600" dirty="0" smtClean="0">
                <a:solidFill>
                  <a:schemeClr val="bg1"/>
                </a:solidFill>
              </a:rPr>
              <a:t>devices</a:t>
            </a:r>
            <a:endParaRPr lang="en-US" sz="3600" dirty="0">
              <a:solidFill>
                <a:schemeClr val="bg1"/>
              </a:solidFill>
            </a:endParaRPr>
          </a:p>
        </p:txBody>
      </p:sp>
      <p:sp>
        <p:nvSpPr>
          <p:cNvPr id="5" name="Rectangle 4"/>
          <p:cNvSpPr/>
          <p:nvPr/>
        </p:nvSpPr>
        <p:spPr>
          <a:xfrm>
            <a:off x="5913438" y="1289996"/>
            <a:ext cx="4495800" cy="646331"/>
          </a:xfrm>
          <a:prstGeom prst="rect">
            <a:avLst/>
          </a:prstGeom>
        </p:spPr>
        <p:txBody>
          <a:bodyPr wrap="square">
            <a:spAutoFit/>
          </a:bodyPr>
          <a:lstStyle/>
          <a:p>
            <a:r>
              <a:rPr lang="en-US" sz="3600" dirty="0" smtClean="0">
                <a:solidFill>
                  <a:srgbClr val="FFFFFF"/>
                </a:solidFill>
                <a:latin typeface="Segoe UI Light"/>
              </a:rPr>
              <a:t>Auto-discovery</a:t>
            </a:r>
            <a:endParaRPr lang="en-US" sz="3600" dirty="0">
              <a:solidFill>
                <a:srgbClr val="FFFFFF"/>
              </a:solidFill>
              <a:latin typeface="Segoe UI Light"/>
            </a:endParaRPr>
          </a:p>
        </p:txBody>
      </p:sp>
      <p:graphicFrame>
        <p:nvGraphicFramePr>
          <p:cNvPr id="6" name="Diagram 5"/>
          <p:cNvGraphicFramePr/>
          <p:nvPr>
            <p:extLst>
              <p:ext uri="{D42A27DB-BD31-4B8C-83A1-F6EECF244321}">
                <p14:modId xmlns:p14="http://schemas.microsoft.com/office/powerpoint/2010/main" val="3320120788"/>
              </p:ext>
            </p:extLst>
          </p:nvPr>
        </p:nvGraphicFramePr>
        <p:xfrm>
          <a:off x="5949390" y="2125663"/>
          <a:ext cx="4624816" cy="4267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p:cNvPicPr>
            <a:picLocks noChangeAspect="1"/>
          </p:cNvPicPr>
          <p:nvPr/>
        </p:nvPicPr>
        <p:blipFill>
          <a:blip r:embed="rId8"/>
          <a:stretch>
            <a:fillRect/>
          </a:stretch>
        </p:blipFill>
        <p:spPr>
          <a:xfrm>
            <a:off x="427037" y="1936326"/>
            <a:ext cx="3657600" cy="4837941"/>
          </a:xfrm>
          <a:prstGeom prst="rect">
            <a:avLst/>
          </a:prstGeom>
        </p:spPr>
      </p:pic>
    </p:spTree>
    <p:extLst>
      <p:ext uri="{BB962C8B-B14F-4D97-AF65-F5344CB8AC3E}">
        <p14:creationId xmlns:p14="http://schemas.microsoft.com/office/powerpoint/2010/main" val="223853814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9599" cy="1680219"/>
          </a:xfrm>
        </p:spPr>
        <p:txBody>
          <a:bodyPr/>
          <a:lstStyle/>
          <a:p>
            <a:r>
              <a:rPr lang="en-US" sz="4800" dirty="0" smtClean="0"/>
              <a:t>Office Hub on WinPhone 8</a:t>
            </a:r>
            <a:br>
              <a:rPr lang="en-US" sz="4800" dirty="0" smtClean="0"/>
            </a:br>
            <a:r>
              <a:rPr lang="en-US" sz="3000" dirty="0" smtClean="0"/>
              <a:t>SkyDrive Pro auto discovery</a:t>
            </a:r>
            <a:endParaRPr lang="en-US" sz="3000" dirty="0"/>
          </a:p>
        </p:txBody>
      </p:sp>
      <p:sp>
        <p:nvSpPr>
          <p:cNvPr id="5" name="Text Placeholder 4"/>
          <p:cNvSpPr>
            <a:spLocks noGrp="1"/>
          </p:cNvSpPr>
          <p:nvPr>
            <p:ph type="body" sz="quarter" idx="12"/>
          </p:nvPr>
        </p:nvSpPr>
        <p:spPr/>
        <p:txBody>
          <a:bodyPr/>
          <a:lstStyle/>
          <a:p>
            <a:endParaRPr lang="en-US" dirty="0" smtClean="0"/>
          </a:p>
          <a:p>
            <a:r>
              <a:rPr lang="en-US" dirty="0" smtClean="0"/>
              <a:t>Abbott Lowell</a:t>
            </a:r>
            <a:endParaRPr lang="en-US" i="1" dirty="0"/>
          </a:p>
        </p:txBody>
      </p:sp>
    </p:spTree>
    <p:extLst>
      <p:ext uri="{BB962C8B-B14F-4D97-AF65-F5344CB8AC3E}">
        <p14:creationId xmlns:p14="http://schemas.microsoft.com/office/powerpoint/2010/main" val="4271536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Browser support matrix</a:t>
            </a:r>
            <a:endParaRPr lang="en-US" dirty="0"/>
          </a:p>
        </p:txBody>
      </p:sp>
      <p:graphicFrame>
        <p:nvGraphicFramePr>
          <p:cNvPr id="4" name="Table 4"/>
          <p:cNvGraphicFramePr>
            <a:graphicFrameLocks noGrp="1"/>
          </p:cNvGraphicFramePr>
          <p:nvPr>
            <p:extLst/>
          </p:nvPr>
        </p:nvGraphicFramePr>
        <p:xfrm>
          <a:off x="274641" y="1210681"/>
          <a:ext cx="12039595" cy="2452339"/>
        </p:xfrm>
        <a:graphic>
          <a:graphicData uri="http://schemas.openxmlformats.org/drawingml/2006/table">
            <a:tbl>
              <a:tblPr firstRow="1" firstCol="1" bandRow="1">
                <a:tableStyleId>{93296810-A885-4BE3-A3E7-6D5BEEA58F35}</a:tableStyleId>
              </a:tblPr>
              <a:tblGrid>
                <a:gridCol w="2485594"/>
                <a:gridCol w="3184667"/>
                <a:gridCol w="3184667"/>
                <a:gridCol w="3184667"/>
              </a:tblGrid>
              <a:tr h="828519">
                <a:tc>
                  <a:txBody>
                    <a:bodyPr/>
                    <a:lstStyle/>
                    <a:p>
                      <a:pPr marL="0" marR="0" algn="ctr">
                        <a:lnSpc>
                          <a:spcPct val="110000"/>
                        </a:lnSpc>
                        <a:spcBef>
                          <a:spcPts val="0"/>
                        </a:spcBef>
                        <a:spcAft>
                          <a:spcPts val="0"/>
                        </a:spcAft>
                      </a:pPr>
                      <a:r>
                        <a:rPr lang="en-US" sz="3600" b="0" dirty="0">
                          <a:effectLst/>
                          <a:latin typeface="+mj-lt"/>
                        </a:rPr>
                        <a:t>Mobile </a:t>
                      </a:r>
                      <a:r>
                        <a:rPr lang="en-US" sz="3600" b="0" dirty="0" smtClean="0">
                          <a:effectLst/>
                          <a:latin typeface="+mj-lt"/>
                        </a:rPr>
                        <a:t>OS</a:t>
                      </a:r>
                      <a:endParaRPr lang="en-US" sz="3600" b="0" dirty="0">
                        <a:effectLst/>
                        <a:latin typeface="+mj-lt"/>
                        <a:ea typeface="Times New Roman" panose="02020603050405020304" pitchFamily="18" charset="0"/>
                        <a:cs typeface="Times New Roman" panose="02020603050405020304" pitchFamily="18" charset="0"/>
                      </a:endParaRPr>
                    </a:p>
                  </a:txBody>
                  <a:tcPr marL="0" marR="59876" marT="0" marB="0"/>
                </a:tc>
                <a:tc>
                  <a:txBody>
                    <a:bodyPr/>
                    <a:lstStyle/>
                    <a:p>
                      <a:pPr marL="0" marR="0" algn="ctr">
                        <a:lnSpc>
                          <a:spcPct val="110000"/>
                        </a:lnSpc>
                        <a:spcBef>
                          <a:spcPts val="0"/>
                        </a:spcBef>
                        <a:spcAft>
                          <a:spcPts val="0"/>
                        </a:spcAft>
                      </a:pPr>
                      <a:r>
                        <a:rPr lang="en-US" sz="3600" b="0" dirty="0" smtClean="0">
                          <a:effectLst/>
                          <a:latin typeface="+mj-lt"/>
                        </a:rPr>
                        <a:t>OS version</a:t>
                      </a:r>
                      <a:endParaRPr lang="en-US" sz="3600" b="0" dirty="0">
                        <a:effectLst/>
                        <a:latin typeface="+mj-lt"/>
                        <a:ea typeface="Times New Roman" panose="02020603050405020304" pitchFamily="18" charset="0"/>
                        <a:cs typeface="Times New Roman" panose="02020603050405020304" pitchFamily="18" charset="0"/>
                      </a:endParaRPr>
                    </a:p>
                  </a:txBody>
                  <a:tcPr marL="59876" marR="59876" marT="0" marB="0"/>
                </a:tc>
                <a:tc>
                  <a:txBody>
                    <a:bodyPr/>
                    <a:lstStyle/>
                    <a:p>
                      <a:pPr marL="0" marR="0" algn="ctr">
                        <a:lnSpc>
                          <a:spcPct val="110000"/>
                        </a:lnSpc>
                        <a:spcBef>
                          <a:spcPts val="0"/>
                        </a:spcBef>
                        <a:spcAft>
                          <a:spcPts val="0"/>
                        </a:spcAft>
                      </a:pPr>
                      <a:r>
                        <a:rPr lang="en-US" sz="3600" b="0" dirty="0">
                          <a:effectLst/>
                          <a:latin typeface="+mj-lt"/>
                        </a:rPr>
                        <a:t>Browser </a:t>
                      </a:r>
                      <a:endParaRPr lang="en-US" sz="3600" b="0" dirty="0">
                        <a:effectLst/>
                        <a:latin typeface="+mj-lt"/>
                        <a:ea typeface="Times New Roman" panose="02020603050405020304" pitchFamily="18" charset="0"/>
                        <a:cs typeface="Times New Roman" panose="02020603050405020304" pitchFamily="18" charset="0"/>
                      </a:endParaRPr>
                    </a:p>
                  </a:txBody>
                  <a:tcPr marL="59876" marR="59876" marT="0" marB="0"/>
                </a:tc>
                <a:tc>
                  <a:txBody>
                    <a:bodyPr/>
                    <a:lstStyle/>
                    <a:p>
                      <a:pPr marL="0" marR="0" algn="ctr">
                        <a:lnSpc>
                          <a:spcPct val="110000"/>
                        </a:lnSpc>
                        <a:spcBef>
                          <a:spcPts val="0"/>
                        </a:spcBef>
                        <a:spcAft>
                          <a:spcPts val="0"/>
                        </a:spcAft>
                      </a:pPr>
                      <a:r>
                        <a:rPr lang="en-US" sz="3600" b="0" dirty="0" smtClean="0">
                          <a:effectLst/>
                          <a:latin typeface="+mj-lt"/>
                        </a:rPr>
                        <a:t>Device</a:t>
                      </a:r>
                      <a:endParaRPr lang="en-US" sz="3600" b="0" dirty="0">
                        <a:effectLst/>
                        <a:latin typeface="+mj-lt"/>
                        <a:ea typeface="Times New Roman" panose="02020603050405020304" pitchFamily="18" charset="0"/>
                        <a:cs typeface="Times New Roman" panose="02020603050405020304" pitchFamily="18" charset="0"/>
                      </a:endParaRPr>
                    </a:p>
                  </a:txBody>
                  <a:tcPr marL="59876" marR="59876" marT="0" marB="0"/>
                </a:tc>
              </a:tr>
              <a:tr h="405955">
                <a:tc>
                  <a:txBody>
                    <a:bodyPr/>
                    <a:lstStyle/>
                    <a:p>
                      <a:pPr marL="0" marR="0">
                        <a:lnSpc>
                          <a:spcPct val="110000"/>
                        </a:lnSpc>
                        <a:spcBef>
                          <a:spcPts val="0"/>
                        </a:spcBef>
                        <a:spcAft>
                          <a:spcPts val="600"/>
                        </a:spcAft>
                      </a:pPr>
                      <a:r>
                        <a:rPr lang="en-US" sz="2000" b="0" dirty="0">
                          <a:effectLst/>
                        </a:rPr>
                        <a:t>Windows Phone </a:t>
                      </a:r>
                      <a:endParaRPr lang="en-US" sz="20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4320" marR="59876" marT="0" marB="0"/>
                </a:tc>
                <a:tc>
                  <a:txBody>
                    <a:bodyPr/>
                    <a:lstStyle/>
                    <a:p>
                      <a:pPr marL="0" marR="0">
                        <a:lnSpc>
                          <a:spcPct val="110000"/>
                        </a:lnSpc>
                        <a:spcBef>
                          <a:spcPts val="0"/>
                        </a:spcBef>
                        <a:spcAft>
                          <a:spcPts val="600"/>
                        </a:spcAft>
                      </a:pPr>
                      <a:r>
                        <a:rPr lang="en-US" sz="2000" dirty="0">
                          <a:effectLst/>
                        </a:rPr>
                        <a:t>Windows Phone </a:t>
                      </a:r>
                      <a:r>
                        <a:rPr lang="en-US" sz="2000" dirty="0" smtClean="0">
                          <a:effectLst/>
                        </a:rPr>
                        <a:t>7.5</a:t>
                      </a:r>
                      <a:r>
                        <a:rPr lang="en-US" sz="2000" baseline="0" dirty="0" smtClean="0">
                          <a:effectLst/>
                        </a:rPr>
                        <a:t>, 8</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c>
                  <a:txBody>
                    <a:bodyPr/>
                    <a:lstStyle/>
                    <a:p>
                      <a:pPr marL="0" marR="0">
                        <a:lnSpc>
                          <a:spcPct val="110000"/>
                        </a:lnSpc>
                        <a:spcBef>
                          <a:spcPts val="0"/>
                        </a:spcBef>
                        <a:spcAft>
                          <a:spcPts val="600"/>
                        </a:spcAft>
                      </a:pPr>
                      <a:r>
                        <a:rPr lang="en-US" sz="2000" dirty="0">
                          <a:effectLst/>
                        </a:rPr>
                        <a:t>Internet Explorer </a:t>
                      </a:r>
                      <a:r>
                        <a:rPr lang="en-US" sz="2000" dirty="0" smtClean="0">
                          <a:effectLst/>
                        </a:rPr>
                        <a:t>Mobile</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c>
                  <a:txBody>
                    <a:bodyPr/>
                    <a:lstStyle/>
                    <a:p>
                      <a:pPr marL="0" marR="0">
                        <a:lnSpc>
                          <a:spcPct val="110000"/>
                        </a:lnSpc>
                        <a:spcBef>
                          <a:spcPts val="0"/>
                        </a:spcBef>
                        <a:spcAft>
                          <a:spcPts val="600"/>
                        </a:spcAft>
                      </a:pPr>
                      <a:r>
                        <a:rPr lang="en-US" sz="2000" dirty="0" smtClean="0">
                          <a:effectLst/>
                        </a:rPr>
                        <a:t>Phone</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r>
              <a:tr h="405955">
                <a:tc>
                  <a:txBody>
                    <a:bodyPr/>
                    <a:lstStyle/>
                    <a:p>
                      <a:pPr marL="0" marR="0">
                        <a:lnSpc>
                          <a:spcPct val="110000"/>
                        </a:lnSpc>
                        <a:spcBef>
                          <a:spcPts val="0"/>
                        </a:spcBef>
                        <a:spcAft>
                          <a:spcPts val="600"/>
                        </a:spcAft>
                      </a:pPr>
                      <a:r>
                        <a:rPr lang="en-US" sz="2000" b="0" dirty="0">
                          <a:effectLst/>
                        </a:rPr>
                        <a:t>Windows</a:t>
                      </a:r>
                      <a:endParaRPr lang="en-US" sz="20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4320" marR="59876" marT="0" marB="0"/>
                </a:tc>
                <a:tc>
                  <a:txBody>
                    <a:bodyPr/>
                    <a:lstStyle/>
                    <a:p>
                      <a:pPr marL="0" marR="0">
                        <a:lnSpc>
                          <a:spcPct val="110000"/>
                        </a:lnSpc>
                        <a:spcBef>
                          <a:spcPts val="0"/>
                        </a:spcBef>
                        <a:spcAft>
                          <a:spcPts val="600"/>
                        </a:spcAft>
                      </a:pPr>
                      <a:r>
                        <a:rPr lang="en-US" sz="2000" dirty="0">
                          <a:effectLst/>
                        </a:rPr>
                        <a:t>Windows </a:t>
                      </a:r>
                      <a:r>
                        <a:rPr lang="en-US" sz="2000" dirty="0" smtClean="0">
                          <a:effectLst/>
                        </a:rPr>
                        <a:t>7</a:t>
                      </a:r>
                      <a:r>
                        <a:rPr lang="en-US" sz="2000" baseline="0" dirty="0" smtClean="0">
                          <a:effectLst/>
                        </a:rPr>
                        <a:t>, Windows 8</a:t>
                      </a:r>
                      <a:r>
                        <a:rPr lang="en-US" sz="2000" dirty="0" smtClean="0">
                          <a:effectLst/>
                        </a:rPr>
                        <a:t> </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c>
                  <a:txBody>
                    <a:bodyPr/>
                    <a:lstStyle/>
                    <a:p>
                      <a:pPr marL="0" marR="0">
                        <a:lnSpc>
                          <a:spcPct val="110000"/>
                        </a:lnSpc>
                        <a:spcBef>
                          <a:spcPts val="0"/>
                        </a:spcBef>
                        <a:spcAft>
                          <a:spcPts val="600"/>
                        </a:spcAft>
                      </a:pPr>
                      <a:r>
                        <a:rPr lang="en-US" sz="2000" dirty="0">
                          <a:effectLst/>
                        </a:rPr>
                        <a:t>Internet </a:t>
                      </a:r>
                      <a:r>
                        <a:rPr lang="en-US" sz="2000" dirty="0" smtClean="0">
                          <a:effectLst/>
                        </a:rPr>
                        <a:t>Explorer</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c>
                  <a:txBody>
                    <a:bodyPr/>
                    <a:lstStyle/>
                    <a:p>
                      <a:pPr marL="0" marR="0">
                        <a:lnSpc>
                          <a:spcPct val="110000"/>
                        </a:lnSpc>
                        <a:spcBef>
                          <a:spcPts val="0"/>
                        </a:spcBef>
                        <a:spcAft>
                          <a:spcPts val="600"/>
                        </a:spcAft>
                      </a:pPr>
                      <a:r>
                        <a:rPr lang="en-US" sz="2000" dirty="0" smtClean="0">
                          <a:effectLst/>
                        </a:rPr>
                        <a:t>Surface, W8, W8 RT</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r>
              <a:tr h="405955">
                <a:tc>
                  <a:txBody>
                    <a:bodyPr/>
                    <a:lstStyle/>
                    <a:p>
                      <a:pPr marL="0" marR="0">
                        <a:lnSpc>
                          <a:spcPct val="110000"/>
                        </a:lnSpc>
                        <a:spcBef>
                          <a:spcPts val="0"/>
                        </a:spcBef>
                        <a:spcAft>
                          <a:spcPts val="600"/>
                        </a:spcAft>
                      </a:pPr>
                      <a:r>
                        <a:rPr lang="en-US" sz="2000" b="0" dirty="0">
                          <a:effectLst/>
                        </a:rPr>
                        <a:t>iOS</a:t>
                      </a:r>
                      <a:endParaRPr lang="en-US" sz="20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4320" marR="59876" marT="0" marB="0"/>
                </a:tc>
                <a:tc>
                  <a:txBody>
                    <a:bodyPr/>
                    <a:lstStyle/>
                    <a:p>
                      <a:pPr marL="0" marR="0">
                        <a:lnSpc>
                          <a:spcPct val="110000"/>
                        </a:lnSpc>
                        <a:spcBef>
                          <a:spcPts val="0"/>
                        </a:spcBef>
                        <a:spcAft>
                          <a:spcPts val="600"/>
                        </a:spcAft>
                      </a:pPr>
                      <a:r>
                        <a:rPr lang="en-US" sz="2000" dirty="0">
                          <a:effectLst/>
                        </a:rPr>
                        <a:t>5.0 or later versions</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c>
                  <a:txBody>
                    <a:bodyPr/>
                    <a:lstStyle/>
                    <a:p>
                      <a:pPr marL="0" marR="0">
                        <a:lnSpc>
                          <a:spcPct val="110000"/>
                        </a:lnSpc>
                        <a:spcBef>
                          <a:spcPts val="0"/>
                        </a:spcBef>
                        <a:spcAft>
                          <a:spcPts val="600"/>
                        </a:spcAft>
                      </a:pPr>
                      <a:r>
                        <a:rPr lang="en-US" sz="2000" dirty="0" smtClean="0">
                          <a:effectLst/>
                        </a:rPr>
                        <a:t>Safari Mobile</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c>
                  <a:txBody>
                    <a:bodyPr/>
                    <a:lstStyle/>
                    <a:p>
                      <a:pPr marL="0" marR="0">
                        <a:lnSpc>
                          <a:spcPct val="110000"/>
                        </a:lnSpc>
                        <a:spcBef>
                          <a:spcPts val="0"/>
                        </a:spcBef>
                        <a:spcAft>
                          <a:spcPts val="600"/>
                        </a:spcAft>
                      </a:pPr>
                      <a:r>
                        <a:rPr lang="en-US" sz="2000" dirty="0" smtClean="0">
                          <a:effectLst/>
                        </a:rPr>
                        <a:t>iPhone, iPad</a:t>
                      </a:r>
                    </a:p>
                  </a:txBody>
                  <a:tcPr marL="182880" marR="59876" marT="0" marB="0"/>
                </a:tc>
              </a:tr>
              <a:tr h="405955">
                <a:tc>
                  <a:txBody>
                    <a:bodyPr/>
                    <a:lstStyle/>
                    <a:p>
                      <a:pPr marL="0" marR="0">
                        <a:lnSpc>
                          <a:spcPct val="110000"/>
                        </a:lnSpc>
                        <a:spcBef>
                          <a:spcPts val="0"/>
                        </a:spcBef>
                        <a:spcAft>
                          <a:spcPts val="600"/>
                        </a:spcAft>
                      </a:pPr>
                      <a:r>
                        <a:rPr lang="en-US" sz="2000" b="0" dirty="0">
                          <a:effectLst/>
                        </a:rPr>
                        <a:t>Android</a:t>
                      </a:r>
                      <a:endParaRPr lang="en-US" sz="20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4320" marR="59876" marT="0" marB="0"/>
                </a:tc>
                <a:tc>
                  <a:txBody>
                    <a:bodyPr/>
                    <a:lstStyle/>
                    <a:p>
                      <a:pPr marL="0" marR="0">
                        <a:lnSpc>
                          <a:spcPct val="110000"/>
                        </a:lnSpc>
                        <a:spcBef>
                          <a:spcPts val="0"/>
                        </a:spcBef>
                        <a:spcAft>
                          <a:spcPts val="600"/>
                        </a:spcAft>
                      </a:pPr>
                      <a:r>
                        <a:rPr lang="en-US" sz="2000">
                          <a:effectLst/>
                        </a:rPr>
                        <a:t>4.0 or later versions</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c>
                  <a:txBody>
                    <a:bodyPr/>
                    <a:lstStyle/>
                    <a:p>
                      <a:pPr marL="0" marR="0">
                        <a:lnSpc>
                          <a:spcPct val="110000"/>
                        </a:lnSpc>
                        <a:spcBef>
                          <a:spcPts val="0"/>
                        </a:spcBef>
                        <a:spcAft>
                          <a:spcPts val="600"/>
                        </a:spcAft>
                      </a:pPr>
                      <a:r>
                        <a:rPr lang="en-US" sz="2000">
                          <a:effectLst/>
                        </a:rPr>
                        <a:t>Android Browser</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c>
                  <a:txBody>
                    <a:bodyPr/>
                    <a:lstStyle/>
                    <a:p>
                      <a:pPr marL="0" marR="0">
                        <a:lnSpc>
                          <a:spcPct val="110000"/>
                        </a:lnSpc>
                        <a:spcBef>
                          <a:spcPts val="0"/>
                        </a:spcBef>
                        <a:spcAft>
                          <a:spcPts val="600"/>
                        </a:spcAft>
                      </a:pPr>
                      <a:r>
                        <a:rPr lang="en-US" sz="2000" dirty="0" smtClean="0">
                          <a:effectLst/>
                        </a:rPr>
                        <a:t>Phone only</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82880" marR="59876" marT="0" marB="0"/>
                </a:tc>
              </a:tr>
            </a:tbl>
          </a:graphicData>
        </a:graphic>
      </p:graphicFrame>
      <p:sp>
        <p:nvSpPr>
          <p:cNvPr id="3" name="Rectangle 2"/>
          <p:cNvSpPr/>
          <p:nvPr/>
        </p:nvSpPr>
        <p:spPr>
          <a:xfrm>
            <a:off x="274639" y="4411662"/>
            <a:ext cx="11508566" cy="646331"/>
          </a:xfrm>
          <a:prstGeom prst="rect">
            <a:avLst/>
          </a:prstGeom>
        </p:spPr>
        <p:txBody>
          <a:bodyPr wrap="square">
            <a:spAutoFit/>
          </a:bodyPr>
          <a:lstStyle/>
          <a:p>
            <a:r>
              <a:rPr lang="en-US" dirty="0">
                <a:solidFill>
                  <a:srgbClr val="505050"/>
                </a:solidFill>
              </a:rPr>
              <a:t>Note: Office Web Apps is fully supported on all iPads running </a:t>
            </a:r>
            <a:r>
              <a:rPr lang="en-US" dirty="0" smtClean="0">
                <a:solidFill>
                  <a:srgbClr val="505050"/>
                </a:solidFill>
              </a:rPr>
              <a:t>iOS </a:t>
            </a:r>
            <a:r>
              <a:rPr lang="en-US" dirty="0">
                <a:solidFill>
                  <a:srgbClr val="505050"/>
                </a:solidFill>
              </a:rPr>
              <a:t>6.0</a:t>
            </a:r>
            <a:r>
              <a:rPr lang="en-US" dirty="0" smtClean="0">
                <a:solidFill>
                  <a:srgbClr val="505050"/>
                </a:solidFill>
              </a:rPr>
              <a:t>+. </a:t>
            </a:r>
            <a:r>
              <a:rPr lang="en-US" dirty="0">
                <a:solidFill>
                  <a:srgbClr val="505050"/>
                </a:solidFill>
              </a:rPr>
              <a:t>Limited viewing and editing functionality is also supported on iPads running </a:t>
            </a:r>
            <a:r>
              <a:rPr lang="en-US" dirty="0" smtClean="0">
                <a:solidFill>
                  <a:srgbClr val="505050"/>
                </a:solidFill>
              </a:rPr>
              <a:t>iOS 5.1</a:t>
            </a:r>
            <a:r>
              <a:rPr lang="en-US" dirty="0">
                <a:solidFill>
                  <a:srgbClr val="505050"/>
                </a:solidFill>
              </a:rPr>
              <a:t>.</a:t>
            </a:r>
          </a:p>
        </p:txBody>
      </p:sp>
    </p:spTree>
    <p:extLst>
      <p:ext uri="{BB962C8B-B14F-4D97-AF65-F5344CB8AC3E}">
        <p14:creationId xmlns:p14="http://schemas.microsoft.com/office/powerpoint/2010/main" val="223585931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4389437" y="2537142"/>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on-premises</a:t>
            </a:r>
            <a:endParaRPr lang="en-US" sz="2800" dirty="0">
              <a:gradFill>
                <a:gsLst>
                  <a:gs pos="0">
                    <a:srgbClr val="FFFFFF"/>
                  </a:gs>
                  <a:gs pos="100000">
                    <a:srgbClr val="FFFFFF"/>
                  </a:gs>
                </a:gsLst>
                <a:lin ang="5400000" scaled="0"/>
              </a:gradFill>
              <a:latin typeface="Segoe UI Light"/>
            </a:endParaRPr>
          </a:p>
        </p:txBody>
      </p:sp>
      <p:sp>
        <p:nvSpPr>
          <p:cNvPr id="5" name="Rectangle 4"/>
          <p:cNvSpPr/>
          <p:nvPr/>
        </p:nvSpPr>
        <p:spPr bwMode="auto">
          <a:xfrm>
            <a:off x="503237" y="1135062"/>
            <a:ext cx="3657600" cy="2133600"/>
          </a:xfrm>
          <a:prstGeom prst="rect">
            <a:avLst/>
          </a:prstGeom>
          <a:solidFill>
            <a:schemeClr val="accent6">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008272"/>
                </a:solidFill>
                <a:latin typeface="Segoe UI Light"/>
              </a:rPr>
              <a:t>Mobile Ready</a:t>
            </a:r>
            <a:endParaRPr lang="en-US" sz="4000" dirty="0">
              <a:solidFill>
                <a:srgbClr val="008272"/>
              </a:solidFill>
              <a:latin typeface="Segoe UI Light"/>
            </a:endParaRPr>
          </a:p>
        </p:txBody>
      </p:sp>
      <p:sp>
        <p:nvSpPr>
          <p:cNvPr id="10" name="Rectangle 9"/>
          <p:cNvSpPr/>
          <p:nvPr/>
        </p:nvSpPr>
        <p:spPr bwMode="auto">
          <a:xfrm>
            <a:off x="8288336" y="1135062"/>
            <a:ext cx="3657600" cy="2133600"/>
          </a:xfrm>
          <a:prstGeom prst="rect">
            <a:avLst/>
          </a:prstGeom>
          <a:solidFill>
            <a:schemeClr val="accent3">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BA141A">
                    <a:lumMod val="60000"/>
                    <a:lumOff val="40000"/>
                  </a:srgbClr>
                </a:solidFill>
                <a:latin typeface="Segoe UI Light"/>
              </a:rPr>
              <a:t>Fine Tuning</a:t>
            </a:r>
            <a:endParaRPr lang="en-US" sz="2000" dirty="0">
              <a:solidFill>
                <a:srgbClr val="BA141A">
                  <a:lumMod val="60000"/>
                  <a:lumOff val="40000"/>
                </a:srgbClr>
              </a:solidFill>
            </a:endParaRPr>
          </a:p>
        </p:txBody>
      </p:sp>
      <p:sp>
        <p:nvSpPr>
          <p:cNvPr id="7" name="Rectangle 6"/>
          <p:cNvSpPr/>
          <p:nvPr/>
        </p:nvSpPr>
        <p:spPr bwMode="auto">
          <a:xfrm>
            <a:off x="4384311" y="3725862"/>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on-premises</a:t>
            </a:r>
            <a:endParaRPr lang="en-US" sz="2800" dirty="0">
              <a:gradFill>
                <a:gsLst>
                  <a:gs pos="0">
                    <a:srgbClr val="FFFFFF"/>
                  </a:gs>
                  <a:gs pos="100000">
                    <a:srgbClr val="FFFFFF"/>
                  </a:gs>
                </a:gsLst>
                <a:lin ang="5400000" scaled="0"/>
              </a:gradFill>
              <a:latin typeface="Segoe UI Light"/>
            </a:endParaRPr>
          </a:p>
        </p:txBody>
      </p:sp>
      <p:sp>
        <p:nvSpPr>
          <p:cNvPr id="9" name="Rectangle 8"/>
          <p:cNvSpPr/>
          <p:nvPr/>
        </p:nvSpPr>
        <p:spPr bwMode="auto">
          <a:xfrm>
            <a:off x="4389437" y="1138010"/>
            <a:ext cx="3657600" cy="21336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Infrastructure</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5511074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0"/>
                                  </p:stCondLst>
                                  <p:childTnLst>
                                    <p:animMotion origin="layout" path="M 0 -1.92919E-6 L 0 0.03904 " pathEditMode="relative" rAng="0" ptsTypes="AA">
                                      <p:cBhvr>
                                        <p:cTn id="6" dur="750" fill="hold"/>
                                        <p:tgtEl>
                                          <p:spTgt spid="9"/>
                                        </p:tgtEl>
                                        <p:attrNameLst>
                                          <p:attrName>ppt_x</p:attrName>
                                          <p:attrName>ppt_y</p:attrName>
                                        </p:attrNameLst>
                                      </p:cBhvr>
                                      <p:rCtr x="0" y="1952"/>
                                    </p:animMotion>
                                  </p:childTnLst>
                                </p:cTn>
                              </p:par>
                            </p:childTnLst>
                          </p:cTn>
                        </p:par>
                        <p:par>
                          <p:cTn id="7" fill="hold">
                            <p:stCondLst>
                              <p:cond delay="1750"/>
                            </p:stCondLst>
                            <p:childTnLst>
                              <p:par>
                                <p:cTn id="8" presetID="42" presetClass="path" presetSubtype="0" decel="100000" fill="hold" grpId="0" nodeType="afterEffect">
                                  <p:stCondLst>
                                    <p:cond delay="0"/>
                                  </p:stCondLst>
                                  <p:childTnLst>
                                    <p:animMotion origin="layout" path="M 0 1.21198E-6 L 0 0.16999 " pathEditMode="relative" rAng="0" ptsTypes="AA">
                                      <p:cBhvr>
                                        <p:cTn id="9" dur="1000" fill="hold"/>
                                        <p:tgtEl>
                                          <p:spTgt spid="8"/>
                                        </p:tgtEl>
                                        <p:attrNameLst>
                                          <p:attrName>ppt_x</p:attrName>
                                          <p:attrName>ppt_y</p:attrName>
                                        </p:attrNameLst>
                                      </p:cBhvr>
                                      <p:rCtr x="0" y="8488"/>
                                    </p:animMotion>
                                  </p:childTnLst>
                                </p:cTn>
                              </p:par>
                            </p:childTnLst>
                          </p:cTn>
                        </p:par>
                        <p:par>
                          <p:cTn id="10" fill="hold">
                            <p:stCondLst>
                              <p:cond delay="2750"/>
                            </p:stCondLst>
                            <p:childTnLst>
                              <p:par>
                                <p:cTn id="11" presetID="1"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solidFill>
                  <a:schemeClr val="tx1"/>
                </a:solidFill>
                <a:latin typeface="Segoe UI Light" pitchFamily="34" charset="0"/>
              </a:rPr>
              <a:t>Prepare for SharePoint </a:t>
            </a:r>
            <a:r>
              <a:rPr lang="en-US" sz="4400" dirty="0" smtClean="0">
                <a:solidFill>
                  <a:schemeClr val="tx1"/>
                </a:solidFill>
                <a:latin typeface="Segoe UI Light" pitchFamily="34" charset="0"/>
              </a:rPr>
              <a:t/>
            </a:r>
            <a:br>
              <a:rPr lang="en-US" sz="4400" dirty="0" smtClean="0">
                <a:solidFill>
                  <a:schemeClr val="tx1"/>
                </a:solidFill>
                <a:latin typeface="Segoe UI Light" pitchFamily="34" charset="0"/>
              </a:rPr>
            </a:br>
            <a:r>
              <a:rPr lang="en-US" sz="4400" dirty="0" smtClean="0">
                <a:solidFill>
                  <a:schemeClr val="tx1"/>
                </a:solidFill>
                <a:latin typeface="Segoe UI Light" pitchFamily="34" charset="0"/>
              </a:rPr>
              <a:t>on </a:t>
            </a:r>
            <a:r>
              <a:rPr lang="en-US" sz="4400" dirty="0">
                <a:solidFill>
                  <a:schemeClr val="tx1"/>
                </a:solidFill>
                <a:latin typeface="Segoe UI Light" pitchFamily="34" charset="0"/>
              </a:rPr>
              <a:t>Mobile</a:t>
            </a:r>
            <a:endParaRPr lang="en-US" dirty="0"/>
          </a:p>
        </p:txBody>
      </p:sp>
      <p:sp>
        <p:nvSpPr>
          <p:cNvPr id="5" name="Text Placeholder 4"/>
          <p:cNvSpPr>
            <a:spLocks noGrp="1"/>
          </p:cNvSpPr>
          <p:nvPr>
            <p:ph type="body" sz="quarter" idx="12"/>
          </p:nvPr>
        </p:nvSpPr>
        <p:spPr>
          <a:xfrm>
            <a:off x="4846637" y="5478462"/>
            <a:ext cx="7315201" cy="1219731"/>
          </a:xfrm>
        </p:spPr>
        <p:txBody>
          <a:bodyPr/>
          <a:lstStyle/>
          <a:p>
            <a:r>
              <a:rPr lang="en-US" sz="2800" b="1" dirty="0"/>
              <a:t>Abbott Lowell and Kieran Gupta</a:t>
            </a:r>
            <a:endParaRPr lang="en-US" b="1" dirty="0"/>
          </a:p>
          <a:p>
            <a:r>
              <a:rPr lang="en-US" sz="2800" dirty="0"/>
              <a:t>SharePoint </a:t>
            </a:r>
            <a:r>
              <a:rPr lang="en-US" sz="2800" dirty="0" smtClean="0"/>
              <a:t>Program Managers</a:t>
            </a:r>
            <a:endParaRPr lang="en-US" dirty="0"/>
          </a:p>
        </p:txBody>
      </p:sp>
      <p:sp>
        <p:nvSpPr>
          <p:cNvPr id="2" name="Text Placeholder 1"/>
          <p:cNvSpPr>
            <a:spLocks noGrp="1"/>
          </p:cNvSpPr>
          <p:nvPr>
            <p:ph type="body" sz="quarter" idx="13"/>
          </p:nvPr>
        </p:nvSpPr>
        <p:spPr/>
        <p:txBody>
          <a:bodyPr/>
          <a:lstStyle/>
          <a:p>
            <a:r>
              <a:rPr lang="en-US" dirty="0" smtClean="0"/>
              <a:t>SPC164</a:t>
            </a:r>
            <a:endParaRPr lang="en-US" dirty="0"/>
          </a:p>
        </p:txBody>
      </p:sp>
    </p:spTree>
    <p:extLst>
      <p:ext uri="{BB962C8B-B14F-4D97-AF65-F5344CB8AC3E}">
        <p14:creationId xmlns:p14="http://schemas.microsoft.com/office/powerpoint/2010/main" val="24373979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SharePoint On-Premises </a:t>
            </a:r>
            <a:r>
              <a:rPr lang="en-US" sz="4800" dirty="0" smtClean="0"/>
              <a:t>(Perimeter in Proxy)</a:t>
            </a:r>
            <a:endParaRPr lang="en-US" sz="4800" dirty="0"/>
          </a:p>
        </p:txBody>
      </p:sp>
      <p:sp>
        <p:nvSpPr>
          <p:cNvPr id="4" name="Rectangle 2"/>
          <p:cNvSpPr>
            <a:spLocks noChangeArrowheads="1"/>
          </p:cNvSpPr>
          <p:nvPr/>
        </p:nvSpPr>
        <p:spPr bwMode="auto">
          <a:xfrm>
            <a:off x="0" y="2256270"/>
            <a:ext cx="254934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solidFill>
                <a:srgbClr val="505050"/>
              </a:solidFill>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3166" y="2913979"/>
            <a:ext cx="808933" cy="862862"/>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2887" y="2466845"/>
            <a:ext cx="914400" cy="570586"/>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09688" y="2466845"/>
            <a:ext cx="703386" cy="548640"/>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12741" y="3119299"/>
            <a:ext cx="548640" cy="9144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68054" y="3145087"/>
            <a:ext cx="548641" cy="9144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22604" y="3128136"/>
            <a:ext cx="548640" cy="914400"/>
          </a:xfrm>
          <a:prstGeom prst="rect">
            <a:avLst/>
          </a:prstGeom>
        </p:spPr>
      </p:pic>
      <p:grpSp>
        <p:nvGrpSpPr>
          <p:cNvPr id="17" name="Group 16"/>
          <p:cNvGrpSpPr/>
          <p:nvPr/>
        </p:nvGrpSpPr>
        <p:grpSpPr>
          <a:xfrm>
            <a:off x="4078490" y="2203910"/>
            <a:ext cx="2736790" cy="1967880"/>
            <a:chOff x="4255911" y="2434787"/>
            <a:chExt cx="1140178" cy="1967880"/>
          </a:xfrm>
        </p:grpSpPr>
        <p:sp>
          <p:nvSpPr>
            <p:cNvPr id="18" name="Double Bracket 17"/>
            <p:cNvSpPr/>
            <p:nvPr/>
          </p:nvSpPr>
          <p:spPr>
            <a:xfrm>
              <a:off x="4255911" y="2664178"/>
              <a:ext cx="1140178" cy="1738489"/>
            </a:xfrm>
            <a:prstGeom prst="bracketPair">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9" name="TextBox 18"/>
            <p:cNvSpPr txBox="1"/>
            <p:nvPr/>
          </p:nvSpPr>
          <p:spPr>
            <a:xfrm>
              <a:off x="4510518" y="2434787"/>
              <a:ext cx="685821" cy="658962"/>
            </a:xfrm>
            <a:prstGeom prst="rect">
              <a:avLst/>
            </a:prstGeom>
            <a:noFill/>
          </p:spPr>
          <p:txBody>
            <a:bodyPr wrap="square" rtlCol="0">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Perimeter Network</a:t>
              </a:r>
              <a:endParaRPr lang="en-US" dirty="0">
                <a:solidFill>
                  <a:srgbClr val="FFFFFF">
                    <a:lumMod val="50000"/>
                  </a:srgbClr>
                </a:solidFill>
                <a:latin typeface="Consolas" panose="020B0609020204030204" pitchFamily="49" charset="0"/>
                <a:cs typeface="Consolas" panose="020B0609020204030204" pitchFamily="49" charset="0"/>
              </a:endParaRPr>
            </a:p>
          </p:txBody>
        </p:sp>
      </p:grpSp>
      <p:grpSp>
        <p:nvGrpSpPr>
          <p:cNvPr id="20" name="Group 19"/>
          <p:cNvGrpSpPr/>
          <p:nvPr/>
        </p:nvGrpSpPr>
        <p:grpSpPr>
          <a:xfrm>
            <a:off x="4992661" y="2913979"/>
            <a:ext cx="1087121" cy="1354642"/>
            <a:chOff x="5574349" y="2840705"/>
            <a:chExt cx="1087121" cy="1354642"/>
          </a:xfrm>
        </p:grpSpPr>
        <p:sp>
          <p:nvSpPr>
            <p:cNvPr id="21" name="Round Same Side Corner Rectangle 20"/>
            <p:cNvSpPr/>
            <p:nvPr/>
          </p:nvSpPr>
          <p:spPr>
            <a:xfrm>
              <a:off x="5854700" y="2840705"/>
              <a:ext cx="533400" cy="727995"/>
            </a:xfrm>
            <a:prstGeom prst="round2Same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2" name="Rectangle 21"/>
            <p:cNvSpPr/>
            <p:nvPr/>
          </p:nvSpPr>
          <p:spPr>
            <a:xfrm>
              <a:off x="5907088" y="2990849"/>
              <a:ext cx="428625" cy="80965"/>
            </a:xfrm>
            <a:prstGeom prst="rect">
              <a:avLst/>
            </a:prstGeom>
            <a:solidFill>
              <a:schemeClr val="bg1">
                <a:lumMod val="8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p:cNvSpPr/>
            <p:nvPr/>
          </p:nvSpPr>
          <p:spPr>
            <a:xfrm>
              <a:off x="5907088" y="3414710"/>
              <a:ext cx="428625" cy="80965"/>
            </a:xfrm>
            <a:prstGeom prst="rect">
              <a:avLst/>
            </a:prstGeom>
            <a:solidFill>
              <a:schemeClr val="bg1">
                <a:lumMod val="8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4" name="Rectangle 23"/>
            <p:cNvSpPr/>
            <p:nvPr/>
          </p:nvSpPr>
          <p:spPr>
            <a:xfrm>
              <a:off x="6072190" y="3159920"/>
              <a:ext cx="91440" cy="95250"/>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5" name="TextBox 24"/>
            <p:cNvSpPr txBox="1"/>
            <p:nvPr/>
          </p:nvSpPr>
          <p:spPr>
            <a:xfrm>
              <a:off x="5574349" y="3549016"/>
              <a:ext cx="1087121" cy="646331"/>
            </a:xfrm>
            <a:prstGeom prst="rect">
              <a:avLst/>
            </a:prstGeom>
            <a:noFill/>
          </p:spPr>
          <p:txBody>
            <a:bodyPr wrap="square" rtlCol="0">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REVERSE PROXY</a:t>
              </a:r>
              <a:endParaRPr lang="en-US" dirty="0">
                <a:solidFill>
                  <a:srgbClr val="FFFFFF">
                    <a:lumMod val="50000"/>
                  </a:srgbClr>
                </a:solidFill>
                <a:latin typeface="Consolas" panose="020B0609020204030204" pitchFamily="49" charset="0"/>
                <a:cs typeface="Consolas" panose="020B0609020204030204" pitchFamily="49" charset="0"/>
              </a:endParaRPr>
            </a:p>
          </p:txBody>
        </p:sp>
      </p:grpSp>
      <p:cxnSp>
        <p:nvCxnSpPr>
          <p:cNvPr id="27" name="Straight Arrow Connector 26"/>
          <p:cNvCxnSpPr/>
          <p:nvPr/>
        </p:nvCxnSpPr>
        <p:spPr>
          <a:xfrm>
            <a:off x="8100796" y="3233194"/>
            <a:ext cx="1530247" cy="0"/>
          </a:xfrm>
          <a:prstGeom prst="straightConnector1">
            <a:avLst/>
          </a:prstGeom>
          <a:ln w="19050">
            <a:solidFill>
              <a:schemeClr val="bg1">
                <a:lumMod val="50000"/>
              </a:schemeClr>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11" idx="1"/>
          </p:cNvCxnSpPr>
          <p:nvPr/>
        </p:nvCxnSpPr>
        <p:spPr>
          <a:xfrm>
            <a:off x="5869818" y="3345410"/>
            <a:ext cx="1233348" cy="0"/>
          </a:xfrm>
          <a:prstGeom prst="straightConnector1">
            <a:avLst/>
          </a:prstGeom>
          <a:ln w="25400">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3237" y="2016696"/>
            <a:ext cx="914400" cy="570586"/>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0038" y="2016696"/>
            <a:ext cx="703386" cy="548640"/>
          </a:xfrm>
          <a:prstGeom prst="rect">
            <a:avLst/>
          </a:prstGeom>
        </p:spPr>
      </p:pic>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8804" y="3649384"/>
            <a:ext cx="548640" cy="914400"/>
          </a:xfrm>
          <a:prstGeom prst="rect">
            <a:avLst/>
          </a:prstGeom>
        </p:spPr>
      </p:pic>
      <p:pic>
        <p:nvPicPr>
          <p:cNvPr id="33" name="Picture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1284" y="3649384"/>
            <a:ext cx="548641" cy="9144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93765" y="3649384"/>
            <a:ext cx="548640" cy="914400"/>
          </a:xfrm>
          <a:prstGeom prst="rect">
            <a:avLst/>
          </a:prstGeom>
        </p:spPr>
      </p:pic>
      <p:cxnSp>
        <p:nvCxnSpPr>
          <p:cNvPr id="37" name="Straight Arrow Connector 27"/>
          <p:cNvCxnSpPr/>
          <p:nvPr/>
        </p:nvCxnSpPr>
        <p:spPr>
          <a:xfrm>
            <a:off x="2058587" y="3053836"/>
            <a:ext cx="3131702"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grpSp>
        <p:nvGrpSpPr>
          <p:cNvPr id="41" name="Group 8"/>
          <p:cNvGrpSpPr/>
          <p:nvPr/>
        </p:nvGrpSpPr>
        <p:grpSpPr>
          <a:xfrm>
            <a:off x="5190289" y="6465713"/>
            <a:ext cx="7370011" cy="427302"/>
            <a:chOff x="5873792" y="6299753"/>
            <a:chExt cx="7370011" cy="427302"/>
          </a:xfrm>
        </p:grpSpPr>
        <p:sp>
          <p:nvSpPr>
            <p:cNvPr id="42" name="Freeform 33"/>
            <p:cNvSpPr>
              <a:spLocks noEditPoints="1"/>
            </p:cNvSpPr>
            <p:nvPr/>
          </p:nvSpPr>
          <p:spPr bwMode="black">
            <a:xfrm>
              <a:off x="5873792" y="6299753"/>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43" name="Rectangle 10"/>
            <p:cNvSpPr/>
            <p:nvPr/>
          </p:nvSpPr>
          <p:spPr>
            <a:xfrm>
              <a:off x="6302768" y="6328738"/>
              <a:ext cx="6941035" cy="369332"/>
            </a:xfrm>
            <a:prstGeom prst="rect">
              <a:avLst/>
            </a:prstGeom>
          </p:spPr>
          <p:txBody>
            <a:bodyPr wrap="square">
              <a:spAutoFit/>
            </a:bodyPr>
            <a:lstStyle/>
            <a:p>
              <a:pPr>
                <a:lnSpc>
                  <a:spcPct val="90000"/>
                </a:lnSpc>
                <a:spcBef>
                  <a:spcPts val="1224"/>
                </a:spcBef>
                <a:buClr>
                  <a:srgbClr val="505050"/>
                </a:buClr>
                <a:buSzPct val="90000"/>
              </a:pPr>
              <a:r>
                <a:rPr lang="en-US" sz="2000" dirty="0" smtClean="0">
                  <a:solidFill>
                    <a:srgbClr val="505050"/>
                  </a:solidFill>
                  <a:latin typeface="Segoe UI Light"/>
                </a:rPr>
                <a:t>SPC238</a:t>
              </a:r>
              <a:r>
                <a:rPr lang="en-US" sz="2000" dirty="0">
                  <a:solidFill>
                    <a:srgbClr val="505050"/>
                  </a:solidFill>
                  <a:latin typeface="Segoe UI Light"/>
                </a:rPr>
                <a:t>	 SharePoint Extranets: Approach, Options and Benefits</a:t>
              </a:r>
              <a:endParaRPr lang="en-US" sz="2000" dirty="0" smtClean="0">
                <a:solidFill>
                  <a:srgbClr val="505050"/>
                </a:solidFill>
                <a:latin typeface="Segoe UI Light"/>
              </a:endParaRPr>
            </a:p>
          </p:txBody>
        </p:sp>
      </p:grpSp>
    </p:spTree>
    <p:extLst>
      <p:ext uri="{BB962C8B-B14F-4D97-AF65-F5344CB8AC3E}">
        <p14:creationId xmlns:p14="http://schemas.microsoft.com/office/powerpoint/2010/main" val="906797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fill="hold" nodeType="withEffect">
                                  <p:stCondLst>
                                    <p:cond delay="250"/>
                                  </p:stCondLst>
                                  <p:childTnLst>
                                    <p:animClr clrSpc="rgb" dir="cw">
                                      <p:cBhvr>
                                        <p:cTn id="6" dur="500" fill="hold"/>
                                        <p:tgtEl>
                                          <p:spTgt spid="37"/>
                                        </p:tgtEl>
                                        <p:attrNameLst>
                                          <p:attrName>stroke.color</p:attrName>
                                        </p:attrNameLst>
                                      </p:cBhvr>
                                      <p:to>
                                        <a:schemeClr val="bg1"/>
                                      </p:to>
                                    </p:animClr>
                                    <p:set>
                                      <p:cBhvr>
                                        <p:cTn id="7" dur="500" fill="hold"/>
                                        <p:tgtEl>
                                          <p:spTgt spid="37"/>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00" y="269331"/>
            <a:ext cx="11889564" cy="917575"/>
          </a:xfrm>
        </p:spPr>
        <p:txBody>
          <a:bodyPr/>
          <a:lstStyle/>
          <a:p>
            <a:r>
              <a:rPr lang="en-US" sz="4400" dirty="0" smtClean="0"/>
              <a:t>SharePoint On-Premises (Back to Back Perimeter)</a:t>
            </a:r>
            <a:endParaRPr lang="en-US" sz="4400" dirty="0"/>
          </a:p>
        </p:txBody>
      </p:sp>
      <p:pic>
        <p:nvPicPr>
          <p:cNvPr id="59"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4213" y="4341611"/>
            <a:ext cx="914400" cy="570586"/>
          </a:xfrm>
          <a:prstGeom prst="rect">
            <a:avLst/>
          </a:prstGeom>
        </p:spPr>
      </p:pic>
      <p:pic>
        <p:nvPicPr>
          <p:cNvPr id="60" name="Picture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4213" y="5475809"/>
            <a:ext cx="703386" cy="548640"/>
          </a:xfrm>
          <a:prstGeom prst="rect">
            <a:avLst/>
          </a:prstGeom>
        </p:spPr>
      </p:pic>
      <p:grpSp>
        <p:nvGrpSpPr>
          <p:cNvPr id="74" name="Group 3"/>
          <p:cNvGrpSpPr/>
          <p:nvPr/>
        </p:nvGrpSpPr>
        <p:grpSpPr>
          <a:xfrm>
            <a:off x="2885573" y="1772113"/>
            <a:ext cx="2133601" cy="914400"/>
            <a:chOff x="4015169" y="3845204"/>
            <a:chExt cx="2133601" cy="914400"/>
          </a:xfrm>
        </p:grpSpPr>
        <p:pic>
          <p:nvPicPr>
            <p:cNvPr id="61"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15169" y="3845204"/>
              <a:ext cx="548640" cy="914400"/>
            </a:xfrm>
            <a:prstGeom prst="rect">
              <a:avLst/>
            </a:prstGeom>
          </p:spPr>
        </p:pic>
        <p:pic>
          <p:nvPicPr>
            <p:cNvPr id="62"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7649" y="3845204"/>
              <a:ext cx="548641" cy="914400"/>
            </a:xfrm>
            <a:prstGeom prst="rect">
              <a:avLst/>
            </a:prstGeom>
          </p:spPr>
        </p:pic>
        <p:pic>
          <p:nvPicPr>
            <p:cNvPr id="63"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0130" y="3845204"/>
              <a:ext cx="548640" cy="914400"/>
            </a:xfrm>
            <a:prstGeom prst="rect">
              <a:avLst/>
            </a:prstGeom>
          </p:spPr>
        </p:pic>
      </p:grpSp>
      <p:sp>
        <p:nvSpPr>
          <p:cNvPr id="70" name="TextBox 69"/>
          <p:cNvSpPr txBox="1"/>
          <p:nvPr/>
        </p:nvSpPr>
        <p:spPr>
          <a:xfrm>
            <a:off x="-30163" y="1956930"/>
            <a:ext cx="2915736"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mobile browsers (FBA)</a:t>
            </a:r>
          </a:p>
        </p:txBody>
      </p:sp>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70534" y="5475809"/>
            <a:ext cx="548640" cy="914400"/>
          </a:xfrm>
          <a:prstGeom prst="rect">
            <a:avLst/>
          </a:prstGeom>
        </p:spPr>
      </p:pic>
      <p:pic>
        <p:nvPicPr>
          <p:cNvPr id="73" name="Picture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70534" y="4341611"/>
            <a:ext cx="548640" cy="914400"/>
          </a:xfrm>
          <a:prstGeom prst="rect">
            <a:avLst/>
          </a:prstGeom>
        </p:spPr>
      </p:pic>
      <p:pic>
        <p:nvPicPr>
          <p:cNvPr id="7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70534" y="2898793"/>
            <a:ext cx="548640" cy="914400"/>
          </a:xfrm>
          <a:prstGeom prst="rect">
            <a:avLst/>
          </a:prstGeom>
        </p:spPr>
      </p:pic>
      <p:sp>
        <p:nvSpPr>
          <p:cNvPr id="76" name="TextBox 75"/>
          <p:cNvSpPr txBox="1"/>
          <p:nvPr/>
        </p:nvSpPr>
        <p:spPr>
          <a:xfrm>
            <a:off x="800913" y="2924248"/>
            <a:ext cx="3517220" cy="871008"/>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Office Hub</a:t>
            </a:r>
          </a:p>
          <a:p>
            <a:pPr algn="r">
              <a:lnSpc>
                <a:spcPct val="90000"/>
              </a:lnSpc>
              <a:spcAft>
                <a:spcPts val="600"/>
              </a:spcAft>
            </a:pPr>
            <a:r>
              <a:rPr lang="en-US" dirty="0" smtClean="0">
                <a:solidFill>
                  <a:srgbClr val="012654"/>
                </a:solidFill>
                <a:latin typeface="Segoe UI Light"/>
              </a:rPr>
              <a:t>WP7 (FBA), WP8 (Basic </a:t>
            </a:r>
            <a:r>
              <a:rPr lang="en-US" dirty="0" err="1" smtClean="0">
                <a:solidFill>
                  <a:srgbClr val="012654"/>
                </a:solidFill>
                <a:latin typeface="Segoe UI Light"/>
              </a:rPr>
              <a:t>Auth</a:t>
            </a:r>
            <a:r>
              <a:rPr lang="en-US" dirty="0" smtClean="0">
                <a:solidFill>
                  <a:srgbClr val="012654"/>
                </a:solidFill>
                <a:latin typeface="Segoe UI Light"/>
              </a:rPr>
              <a:t>)</a:t>
            </a:r>
          </a:p>
        </p:txBody>
      </p:sp>
      <p:sp>
        <p:nvSpPr>
          <p:cNvPr id="78" name="TextBox 77"/>
          <p:cNvSpPr txBox="1"/>
          <p:nvPr/>
        </p:nvSpPr>
        <p:spPr>
          <a:xfrm>
            <a:off x="518477" y="4626904"/>
            <a:ext cx="2915736" cy="1523494"/>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W8 SP Newsfeed App</a:t>
            </a:r>
          </a:p>
          <a:p>
            <a:pPr algn="r">
              <a:lnSpc>
                <a:spcPct val="90000"/>
              </a:lnSpc>
              <a:spcAft>
                <a:spcPts val="600"/>
              </a:spcAft>
            </a:pPr>
            <a:r>
              <a:rPr lang="en-US" dirty="0" smtClean="0">
                <a:solidFill>
                  <a:srgbClr val="012654"/>
                </a:solidFill>
                <a:latin typeface="Segoe UI Light"/>
              </a:rPr>
              <a:t>WP SP Newsfeed App</a:t>
            </a:r>
          </a:p>
          <a:p>
            <a:pPr algn="r">
              <a:lnSpc>
                <a:spcPct val="90000"/>
              </a:lnSpc>
              <a:spcAft>
                <a:spcPts val="600"/>
              </a:spcAft>
            </a:pPr>
            <a:r>
              <a:rPr lang="en-US" dirty="0" smtClean="0">
                <a:solidFill>
                  <a:srgbClr val="012654"/>
                </a:solidFill>
                <a:latin typeface="Segoe UI Light"/>
              </a:rPr>
              <a:t>iOS SP Newsfeed app</a:t>
            </a:r>
          </a:p>
          <a:p>
            <a:pPr algn="r">
              <a:lnSpc>
                <a:spcPct val="90000"/>
              </a:lnSpc>
              <a:spcAft>
                <a:spcPts val="600"/>
              </a:spcAft>
            </a:pPr>
            <a:r>
              <a:rPr lang="en-US" dirty="0" smtClean="0">
                <a:solidFill>
                  <a:srgbClr val="012654"/>
                </a:solidFill>
                <a:latin typeface="Segoe UI Light"/>
              </a:rPr>
              <a:t>(Basic </a:t>
            </a:r>
            <a:r>
              <a:rPr lang="en-US" dirty="0" err="1" smtClean="0">
                <a:solidFill>
                  <a:srgbClr val="012654"/>
                </a:solidFill>
                <a:latin typeface="Segoe UI Light"/>
              </a:rPr>
              <a:t>Auth</a:t>
            </a:r>
            <a:r>
              <a:rPr lang="en-US" dirty="0" smtClean="0">
                <a:solidFill>
                  <a:srgbClr val="012654"/>
                </a:solidFill>
                <a:latin typeface="Segoe UI Light"/>
              </a:rPr>
              <a:t>)</a:t>
            </a:r>
          </a:p>
        </p:txBody>
      </p:sp>
      <p:grpSp>
        <p:nvGrpSpPr>
          <p:cNvPr id="28" name="Group 11"/>
          <p:cNvGrpSpPr/>
          <p:nvPr/>
        </p:nvGrpSpPr>
        <p:grpSpPr>
          <a:xfrm>
            <a:off x="7327296" y="1774404"/>
            <a:ext cx="3216482" cy="4694658"/>
            <a:chOff x="3920323" y="2664178"/>
            <a:chExt cx="1475766" cy="1738489"/>
          </a:xfrm>
        </p:grpSpPr>
        <p:sp>
          <p:nvSpPr>
            <p:cNvPr id="29" name="Double Bracket 12"/>
            <p:cNvSpPr/>
            <p:nvPr/>
          </p:nvSpPr>
          <p:spPr>
            <a:xfrm>
              <a:off x="4255911" y="2664178"/>
              <a:ext cx="1140178" cy="1738489"/>
            </a:xfrm>
            <a:prstGeom prst="bracketPair">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30" name="TextBox 13"/>
            <p:cNvSpPr txBox="1"/>
            <p:nvPr/>
          </p:nvSpPr>
          <p:spPr>
            <a:xfrm>
              <a:off x="3920323" y="3480159"/>
              <a:ext cx="622517" cy="136768"/>
            </a:xfrm>
            <a:prstGeom prst="rect">
              <a:avLst/>
            </a:prstGeom>
            <a:solidFill>
              <a:schemeClr val="bg1"/>
            </a:solidFill>
            <a:ln>
              <a:solidFill>
                <a:schemeClr val="tx2"/>
              </a:solidFill>
            </a:ln>
          </p:spPr>
          <p:txBody>
            <a:bodyPr wrap="square" rtlCol="0" anchor="ctr">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FIREWALL</a:t>
              </a:r>
              <a:endParaRPr lang="en-US" dirty="0">
                <a:solidFill>
                  <a:srgbClr val="FFFFFF">
                    <a:lumMod val="50000"/>
                  </a:srgbClr>
                </a:solidFill>
                <a:latin typeface="Consolas" panose="020B0609020204030204" pitchFamily="49" charset="0"/>
                <a:cs typeface="Consolas" panose="020B0609020204030204" pitchFamily="49" charset="0"/>
              </a:endParaRPr>
            </a:p>
          </p:txBody>
        </p:sp>
      </p:grpSp>
      <p:pic>
        <p:nvPicPr>
          <p:cNvPr id="27"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20744" y="3713677"/>
            <a:ext cx="808933" cy="862862"/>
          </a:xfrm>
          <a:prstGeom prst="rect">
            <a:avLst/>
          </a:prstGeom>
        </p:spPr>
      </p:pic>
      <p:grpSp>
        <p:nvGrpSpPr>
          <p:cNvPr id="31" name="Group 19"/>
          <p:cNvGrpSpPr/>
          <p:nvPr/>
        </p:nvGrpSpPr>
        <p:grpSpPr>
          <a:xfrm>
            <a:off x="7515160" y="4745388"/>
            <a:ext cx="1087121" cy="1460841"/>
            <a:chOff x="5537916" y="2840705"/>
            <a:chExt cx="1087121" cy="1460841"/>
          </a:xfrm>
        </p:grpSpPr>
        <p:sp>
          <p:nvSpPr>
            <p:cNvPr id="32" name="Round Same Side Corner Rectangle 22"/>
            <p:cNvSpPr/>
            <p:nvPr/>
          </p:nvSpPr>
          <p:spPr>
            <a:xfrm>
              <a:off x="5854700" y="2840705"/>
              <a:ext cx="533400" cy="727995"/>
            </a:xfrm>
            <a:prstGeom prst="round2Same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 name="Rectangle 23"/>
            <p:cNvSpPr/>
            <p:nvPr/>
          </p:nvSpPr>
          <p:spPr>
            <a:xfrm>
              <a:off x="5907088" y="2990849"/>
              <a:ext cx="428625" cy="80965"/>
            </a:xfrm>
            <a:prstGeom prst="rect">
              <a:avLst/>
            </a:prstGeom>
            <a:solidFill>
              <a:schemeClr val="bg1">
                <a:lumMod val="8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4" name="Rectangle 24"/>
            <p:cNvSpPr/>
            <p:nvPr/>
          </p:nvSpPr>
          <p:spPr>
            <a:xfrm>
              <a:off x="5907088" y="3414710"/>
              <a:ext cx="428625" cy="80965"/>
            </a:xfrm>
            <a:prstGeom prst="rect">
              <a:avLst/>
            </a:prstGeom>
            <a:solidFill>
              <a:schemeClr val="bg1">
                <a:lumMod val="8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5" name="Rectangle 25"/>
            <p:cNvSpPr/>
            <p:nvPr/>
          </p:nvSpPr>
          <p:spPr>
            <a:xfrm>
              <a:off x="6072190" y="3159920"/>
              <a:ext cx="91440" cy="95250"/>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6" name="TextBox 38"/>
            <p:cNvSpPr txBox="1"/>
            <p:nvPr/>
          </p:nvSpPr>
          <p:spPr>
            <a:xfrm>
              <a:off x="5537916" y="3655215"/>
              <a:ext cx="1087121" cy="646331"/>
            </a:xfrm>
            <a:prstGeom prst="rect">
              <a:avLst/>
            </a:prstGeom>
            <a:solidFill>
              <a:schemeClr val="bg1"/>
            </a:solidFill>
          </p:spPr>
          <p:txBody>
            <a:bodyPr wrap="square" rtlCol="0">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REVERSE PROXY</a:t>
              </a:r>
              <a:endParaRPr lang="en-US" dirty="0">
                <a:solidFill>
                  <a:srgbClr val="FFFFFF">
                    <a:lumMod val="50000"/>
                  </a:srgbClr>
                </a:solidFill>
                <a:latin typeface="Consolas" panose="020B0609020204030204" pitchFamily="49" charset="0"/>
                <a:cs typeface="Consolas" panose="020B0609020204030204" pitchFamily="49" charset="0"/>
              </a:endParaRPr>
            </a:p>
          </p:txBody>
        </p:sp>
      </p:grpSp>
      <p:cxnSp>
        <p:nvCxnSpPr>
          <p:cNvPr id="37" name="Straight Arrow Connector 20"/>
          <p:cNvCxnSpPr/>
          <p:nvPr/>
        </p:nvCxnSpPr>
        <p:spPr>
          <a:xfrm>
            <a:off x="9745429" y="4157285"/>
            <a:ext cx="699206" cy="0"/>
          </a:xfrm>
          <a:prstGeom prst="straightConnector1">
            <a:avLst/>
          </a:prstGeom>
          <a:ln w="25400">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Arrow Connector 21"/>
          <p:cNvCxnSpPr/>
          <p:nvPr/>
        </p:nvCxnSpPr>
        <p:spPr>
          <a:xfrm>
            <a:off x="8512823" y="4157285"/>
            <a:ext cx="699206" cy="0"/>
          </a:xfrm>
          <a:prstGeom prst="straightConnector1">
            <a:avLst/>
          </a:prstGeom>
          <a:ln w="25400">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42" name="Group 52"/>
          <p:cNvGrpSpPr/>
          <p:nvPr/>
        </p:nvGrpSpPr>
        <p:grpSpPr>
          <a:xfrm>
            <a:off x="5240339" y="1814732"/>
            <a:ext cx="1898054" cy="544765"/>
            <a:chOff x="5240339" y="1733297"/>
            <a:chExt cx="1898054" cy="544765"/>
          </a:xfrm>
        </p:grpSpPr>
        <p:cxnSp>
          <p:nvCxnSpPr>
            <p:cNvPr id="43" name="Straight Arrow Connector 53"/>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4" name="TextBox 54"/>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grpSp>
        <p:nvGrpSpPr>
          <p:cNvPr id="45" name="Group 57"/>
          <p:cNvGrpSpPr/>
          <p:nvPr/>
        </p:nvGrpSpPr>
        <p:grpSpPr>
          <a:xfrm>
            <a:off x="5240339" y="2962767"/>
            <a:ext cx="1898054" cy="544765"/>
            <a:chOff x="5240339" y="2962767"/>
            <a:chExt cx="1898054" cy="544765"/>
          </a:xfrm>
        </p:grpSpPr>
        <p:cxnSp>
          <p:nvCxnSpPr>
            <p:cNvPr id="46" name="Straight Arrow Connector 65"/>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47" name="TextBox 66"/>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grpSp>
      <p:grpSp>
        <p:nvGrpSpPr>
          <p:cNvPr id="48" name="Group 71"/>
          <p:cNvGrpSpPr/>
          <p:nvPr/>
        </p:nvGrpSpPr>
        <p:grpSpPr>
          <a:xfrm>
            <a:off x="5240339" y="4341611"/>
            <a:ext cx="1898054" cy="544765"/>
            <a:chOff x="5240339" y="2962767"/>
            <a:chExt cx="1898054" cy="544765"/>
          </a:xfrm>
        </p:grpSpPr>
        <p:cxnSp>
          <p:nvCxnSpPr>
            <p:cNvPr id="49" name="Straight Arrow Connector 76"/>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50" name="TextBox 78"/>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grpSp>
      <p:grpSp>
        <p:nvGrpSpPr>
          <p:cNvPr id="51" name="Group 82"/>
          <p:cNvGrpSpPr/>
          <p:nvPr/>
        </p:nvGrpSpPr>
        <p:grpSpPr>
          <a:xfrm>
            <a:off x="5240339" y="5376516"/>
            <a:ext cx="1898054" cy="544765"/>
            <a:chOff x="5240339" y="2962767"/>
            <a:chExt cx="1898054" cy="544765"/>
          </a:xfrm>
        </p:grpSpPr>
        <p:cxnSp>
          <p:nvCxnSpPr>
            <p:cNvPr id="52" name="Straight Arrow Connector 83"/>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53" name="TextBox 84"/>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grpSp>
      <p:grpSp>
        <p:nvGrpSpPr>
          <p:cNvPr id="40" name="Group 8"/>
          <p:cNvGrpSpPr/>
          <p:nvPr/>
        </p:nvGrpSpPr>
        <p:grpSpPr>
          <a:xfrm>
            <a:off x="100900" y="6522653"/>
            <a:ext cx="7370011" cy="427302"/>
            <a:chOff x="5873792" y="6299753"/>
            <a:chExt cx="7370011" cy="427302"/>
          </a:xfrm>
        </p:grpSpPr>
        <p:sp>
          <p:nvSpPr>
            <p:cNvPr id="41" name="Freeform 33"/>
            <p:cNvSpPr>
              <a:spLocks noEditPoints="1"/>
            </p:cNvSpPr>
            <p:nvPr/>
          </p:nvSpPr>
          <p:spPr bwMode="black">
            <a:xfrm>
              <a:off x="5873792" y="6299753"/>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4" name="Rectangle 10"/>
            <p:cNvSpPr/>
            <p:nvPr/>
          </p:nvSpPr>
          <p:spPr>
            <a:xfrm>
              <a:off x="6302768" y="6328738"/>
              <a:ext cx="6941035" cy="369332"/>
            </a:xfrm>
            <a:prstGeom prst="rect">
              <a:avLst/>
            </a:prstGeom>
          </p:spPr>
          <p:txBody>
            <a:bodyPr wrap="square">
              <a:spAutoFit/>
            </a:bodyPr>
            <a:lstStyle/>
            <a:p>
              <a:pPr>
                <a:lnSpc>
                  <a:spcPct val="90000"/>
                </a:lnSpc>
                <a:spcBef>
                  <a:spcPts val="1224"/>
                </a:spcBef>
                <a:buClr>
                  <a:srgbClr val="505050"/>
                </a:buClr>
                <a:buSzPct val="90000"/>
              </a:pPr>
              <a:r>
                <a:rPr lang="en-US" sz="2000" dirty="0" smtClean="0">
                  <a:solidFill>
                    <a:srgbClr val="505050"/>
                  </a:solidFill>
                  <a:latin typeface="Segoe UI Light"/>
                </a:rPr>
                <a:t>SPC238</a:t>
              </a:r>
              <a:r>
                <a:rPr lang="en-US" sz="2000" dirty="0">
                  <a:solidFill>
                    <a:srgbClr val="505050"/>
                  </a:solidFill>
                  <a:latin typeface="Segoe UI Light"/>
                </a:rPr>
                <a:t>	 SharePoint Extranets: Approach, Options and Benefits</a:t>
              </a:r>
              <a:endParaRPr lang="en-US" sz="2000" dirty="0" smtClean="0">
                <a:solidFill>
                  <a:srgbClr val="505050"/>
                </a:solidFill>
                <a:latin typeface="Segoe UI Light"/>
              </a:endParaRPr>
            </a:p>
          </p:txBody>
        </p:sp>
      </p:grpSp>
      <p:sp>
        <p:nvSpPr>
          <p:cNvPr id="55" name="TextBox 13"/>
          <p:cNvSpPr txBox="1"/>
          <p:nvPr/>
        </p:nvSpPr>
        <p:spPr>
          <a:xfrm>
            <a:off x="10085197" y="3951065"/>
            <a:ext cx="1352769" cy="369332"/>
          </a:xfrm>
          <a:prstGeom prst="rect">
            <a:avLst/>
          </a:prstGeom>
          <a:solidFill>
            <a:schemeClr val="bg1"/>
          </a:solidFill>
          <a:ln>
            <a:solidFill>
              <a:schemeClr val="tx2"/>
            </a:solidFill>
          </a:ln>
        </p:spPr>
        <p:txBody>
          <a:bodyPr wrap="square" rtlCol="0" anchor="ctr">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FIREWALL</a:t>
            </a:r>
            <a:endParaRPr lang="en-US" dirty="0">
              <a:solidFill>
                <a:srgbClr val="FFFFFF">
                  <a:lumMod val="50000"/>
                </a:srgbClr>
              </a:solidFill>
              <a:latin typeface="Consolas" panose="020B0609020204030204" pitchFamily="49" charset="0"/>
              <a:cs typeface="Consolas" panose="020B0609020204030204" pitchFamily="49" charset="0"/>
            </a:endParaRPr>
          </a:p>
        </p:txBody>
      </p:sp>
      <p:sp>
        <p:nvSpPr>
          <p:cNvPr id="58" name="TextBox 57"/>
          <p:cNvSpPr txBox="1"/>
          <p:nvPr/>
        </p:nvSpPr>
        <p:spPr>
          <a:xfrm>
            <a:off x="8521589" y="1463758"/>
            <a:ext cx="1646189" cy="658962"/>
          </a:xfrm>
          <a:prstGeom prst="rect">
            <a:avLst/>
          </a:prstGeom>
          <a:noFill/>
        </p:spPr>
        <p:txBody>
          <a:bodyPr wrap="square" rtlCol="0">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Perimeter Network</a:t>
            </a:r>
            <a:endParaRPr lang="en-US" dirty="0">
              <a:solidFill>
                <a:srgbClr val="FFFFFF">
                  <a:lumMod val="50000"/>
                </a:srgbClr>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418405741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3322638" y="1604060"/>
            <a:ext cx="2426269" cy="4423642"/>
            <a:chOff x="3124197" y="1238250"/>
            <a:chExt cx="2626514" cy="4842839"/>
          </a:xfrm>
          <a:solidFill>
            <a:schemeClr val="tx1">
              <a:lumMod val="75000"/>
              <a:lumOff val="25000"/>
            </a:schemeClr>
          </a:solidFill>
        </p:grpSpPr>
        <p:sp>
          <p:nvSpPr>
            <p:cNvPr id="34" name="Round Same Side Corner Rectangle 33"/>
            <p:cNvSpPr/>
            <p:nvPr/>
          </p:nvSpPr>
          <p:spPr>
            <a:xfrm>
              <a:off x="3124200" y="1238250"/>
              <a:ext cx="2626510" cy="285749"/>
            </a:xfrm>
            <a:prstGeom prst="round2SameRect">
              <a:avLst>
                <a:gd name="adj1" fmla="val 19584"/>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35" name="Rectangle 34"/>
            <p:cNvSpPr/>
            <p:nvPr/>
          </p:nvSpPr>
          <p:spPr>
            <a:xfrm>
              <a:off x="5612595"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36" name="Rectangle 35"/>
            <p:cNvSpPr/>
            <p:nvPr/>
          </p:nvSpPr>
          <p:spPr>
            <a:xfrm>
              <a:off x="3124197"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37" name="Round Same Side Corner Rectangle 36"/>
            <p:cNvSpPr/>
            <p:nvPr/>
          </p:nvSpPr>
          <p:spPr>
            <a:xfrm rot="10800000">
              <a:off x="3124197" y="5450060"/>
              <a:ext cx="2626513" cy="631029"/>
            </a:xfrm>
            <a:prstGeom prst="round2SameRect">
              <a:avLst>
                <a:gd name="adj1" fmla="val 12697"/>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25" name="Group 24"/>
          <p:cNvGrpSpPr/>
          <p:nvPr/>
        </p:nvGrpSpPr>
        <p:grpSpPr>
          <a:xfrm>
            <a:off x="3638498" y="5480253"/>
            <a:ext cx="221385" cy="87417"/>
            <a:chOff x="6662119" y="5853708"/>
            <a:chExt cx="253507" cy="100607"/>
          </a:xfrm>
        </p:grpSpPr>
        <p:sp>
          <p:nvSpPr>
            <p:cNvPr id="31" name="Isosceles Triangle 30"/>
            <p:cNvSpPr/>
            <p:nvPr/>
          </p:nvSpPr>
          <p:spPr>
            <a:xfrm rot="16200000">
              <a:off x="6652098" y="5863729"/>
              <a:ext cx="100607" cy="80565"/>
            </a:xfrm>
            <a:prstGeom prst="triangl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32" name="Oval 31"/>
            <p:cNvSpPr/>
            <p:nvPr/>
          </p:nvSpPr>
          <p:spPr>
            <a:xfrm>
              <a:off x="6791326"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33" name="Oval 32"/>
            <p:cNvSpPr/>
            <p:nvPr/>
          </p:nvSpPr>
          <p:spPr>
            <a:xfrm>
              <a:off x="6869907"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26" name="Group 25"/>
          <p:cNvGrpSpPr/>
          <p:nvPr/>
        </p:nvGrpSpPr>
        <p:grpSpPr>
          <a:xfrm>
            <a:off x="5333005" y="5475441"/>
            <a:ext cx="234786" cy="97041"/>
            <a:chOff x="5274462" y="5808105"/>
            <a:chExt cx="268853" cy="111683"/>
          </a:xfrm>
        </p:grpSpPr>
        <p:sp>
          <p:nvSpPr>
            <p:cNvPr id="28" name="Oval 27"/>
            <p:cNvSpPr/>
            <p:nvPr/>
          </p:nvSpPr>
          <p:spPr>
            <a:xfrm>
              <a:off x="5274462"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29" name="Oval 28"/>
            <p:cNvSpPr/>
            <p:nvPr/>
          </p:nvSpPr>
          <p:spPr>
            <a:xfrm>
              <a:off x="5353043"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30" name="Oval 29"/>
            <p:cNvSpPr/>
            <p:nvPr/>
          </p:nvSpPr>
          <p:spPr>
            <a:xfrm>
              <a:off x="5431632" y="5808105"/>
              <a:ext cx="111683" cy="111683"/>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pic>
        <p:nvPicPr>
          <p:cNvPr id="27" name="Picture 26"/>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419917" y="5652981"/>
            <a:ext cx="225824" cy="2394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74639" y="295274"/>
            <a:ext cx="11889564" cy="842031"/>
          </a:xfrm>
        </p:spPr>
        <p:txBody>
          <a:bodyPr/>
          <a:lstStyle/>
          <a:p>
            <a:r>
              <a:rPr lang="en-US" dirty="0" smtClean="0"/>
              <a:t>SharePoint On-Premises (Extranet)</a:t>
            </a:r>
            <a:endParaRPr lang="en-US" dirty="0"/>
          </a:p>
        </p:txBody>
      </p:sp>
      <p:sp>
        <p:nvSpPr>
          <p:cNvPr id="6" name="Text Placeholder 5"/>
          <p:cNvSpPr>
            <a:spLocks noGrp="1"/>
          </p:cNvSpPr>
          <p:nvPr>
            <p:ph type="body" sz="quarter" idx="10"/>
          </p:nvPr>
        </p:nvSpPr>
        <p:spPr>
          <a:xfrm>
            <a:off x="274640" y="1795281"/>
            <a:ext cx="3047998" cy="2819233"/>
          </a:xfrm>
        </p:spPr>
        <p:txBody>
          <a:bodyPr/>
          <a:lstStyle/>
          <a:p>
            <a:r>
              <a:rPr lang="en-US" sz="2800" dirty="0" smtClean="0"/>
              <a:t>FBA </a:t>
            </a:r>
          </a:p>
          <a:p>
            <a:r>
              <a:rPr lang="en-US" sz="2800" dirty="0" smtClean="0"/>
              <a:t>UI controlled by the Proxy</a:t>
            </a:r>
          </a:p>
          <a:p>
            <a:r>
              <a:rPr lang="en-US" sz="2800" dirty="0" smtClean="0"/>
              <a:t>Support for Mobile Web Browsers</a:t>
            </a:r>
            <a:endParaRPr lang="en-US" sz="2800" dirty="0"/>
          </a:p>
        </p:txBody>
      </p:sp>
      <p:sp>
        <p:nvSpPr>
          <p:cNvPr id="7" name="Text Placeholder 6"/>
          <p:cNvSpPr>
            <a:spLocks noGrp="1"/>
          </p:cNvSpPr>
          <p:nvPr>
            <p:ph type="body" sz="quarter" idx="11"/>
          </p:nvPr>
        </p:nvSpPr>
        <p:spPr>
          <a:xfrm>
            <a:off x="6675440" y="1795282"/>
            <a:ext cx="3124198" cy="2431435"/>
          </a:xfrm>
        </p:spPr>
        <p:txBody>
          <a:bodyPr/>
          <a:lstStyle/>
          <a:p>
            <a:r>
              <a:rPr lang="en-US" sz="2800" dirty="0" smtClean="0"/>
              <a:t>Basic </a:t>
            </a:r>
            <a:r>
              <a:rPr lang="en-US" sz="2800" dirty="0" err="1" smtClean="0"/>
              <a:t>Auth</a:t>
            </a:r>
            <a:r>
              <a:rPr lang="en-US" sz="2800" dirty="0" smtClean="0"/>
              <a:t> </a:t>
            </a:r>
          </a:p>
          <a:p>
            <a:r>
              <a:rPr lang="en-US" sz="2800" dirty="0" smtClean="0"/>
              <a:t>UI controlled by the app</a:t>
            </a:r>
          </a:p>
          <a:p>
            <a:r>
              <a:rPr lang="en-US" sz="2800" dirty="0" smtClean="0"/>
              <a:t>App specific implementation</a:t>
            </a:r>
            <a:endParaRPr lang="en-US" sz="2800" dirty="0"/>
          </a:p>
        </p:txBody>
      </p:sp>
      <p:pic>
        <p:nvPicPr>
          <p:cNvPr id="9"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5733" y="1878750"/>
            <a:ext cx="2210345" cy="3677385"/>
          </a:xfrm>
          <a:prstGeom prst="rect">
            <a:avLst/>
          </a:prstGeom>
        </p:spPr>
      </p:pic>
      <p:pic>
        <p:nvPicPr>
          <p:cNvPr id="17"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07806" y="1816652"/>
            <a:ext cx="2194560" cy="3657599"/>
          </a:xfrm>
          <a:prstGeom prst="rect">
            <a:avLst/>
          </a:prstGeom>
        </p:spPr>
      </p:pic>
      <p:sp>
        <p:nvSpPr>
          <p:cNvPr id="18" name="Rectangle 20"/>
          <p:cNvSpPr/>
          <p:nvPr/>
        </p:nvSpPr>
        <p:spPr bwMode="auto">
          <a:xfrm>
            <a:off x="9799638" y="6441895"/>
            <a:ext cx="2441066" cy="484367"/>
          </a:xfrm>
          <a:prstGeom prst="rect">
            <a:avLst/>
          </a:prstGeom>
          <a:solidFill>
            <a:schemeClr val="accent4"/>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WinPhone app</a:t>
            </a:r>
            <a:endParaRPr lang="en-US" sz="2000" dirty="0">
              <a:gradFill>
                <a:gsLst>
                  <a:gs pos="0">
                    <a:srgbClr val="FFFFFF"/>
                  </a:gs>
                  <a:gs pos="100000">
                    <a:srgbClr val="FFFFFF"/>
                  </a:gs>
                </a:gsLst>
                <a:lin ang="5400000" scaled="0"/>
              </a:gradFill>
            </a:endParaRPr>
          </a:p>
        </p:txBody>
      </p:sp>
      <p:grpSp>
        <p:nvGrpSpPr>
          <p:cNvPr id="38" name="Group 37"/>
          <p:cNvGrpSpPr>
            <a:grpSpLocks noChangeAspect="1"/>
          </p:cNvGrpSpPr>
          <p:nvPr/>
        </p:nvGrpSpPr>
        <p:grpSpPr>
          <a:xfrm>
            <a:off x="9787067" y="1525786"/>
            <a:ext cx="2453638" cy="4535109"/>
            <a:chOff x="3124197" y="1238250"/>
            <a:chExt cx="2626514" cy="4879179"/>
          </a:xfrm>
        </p:grpSpPr>
        <p:grpSp>
          <p:nvGrpSpPr>
            <p:cNvPr id="39" name="Group 38"/>
            <p:cNvGrpSpPr/>
            <p:nvPr/>
          </p:nvGrpSpPr>
          <p:grpSpPr>
            <a:xfrm>
              <a:off x="3124197" y="1238250"/>
              <a:ext cx="2626514" cy="4879179"/>
              <a:chOff x="3124197" y="1238250"/>
              <a:chExt cx="2626514" cy="4879179"/>
            </a:xfrm>
            <a:solidFill>
              <a:schemeClr val="tx1">
                <a:lumMod val="75000"/>
                <a:lumOff val="25000"/>
              </a:schemeClr>
            </a:solidFill>
          </p:grpSpPr>
          <p:sp>
            <p:nvSpPr>
              <p:cNvPr id="49" name="Round Same Side Corner Rectangle 48"/>
              <p:cNvSpPr/>
              <p:nvPr/>
            </p:nvSpPr>
            <p:spPr>
              <a:xfrm>
                <a:off x="3124200" y="1238250"/>
                <a:ext cx="2626510" cy="285749"/>
              </a:xfrm>
              <a:prstGeom prst="round2SameRect">
                <a:avLst>
                  <a:gd name="adj1" fmla="val 19584"/>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50" name="Rectangle 49"/>
              <p:cNvSpPr/>
              <p:nvPr/>
            </p:nvSpPr>
            <p:spPr>
              <a:xfrm>
                <a:off x="5612595"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51" name="Rectangle 50"/>
              <p:cNvSpPr/>
              <p:nvPr/>
            </p:nvSpPr>
            <p:spPr>
              <a:xfrm>
                <a:off x="3124197"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52" name="Round Same Side Corner Rectangle 51"/>
              <p:cNvSpPr/>
              <p:nvPr/>
            </p:nvSpPr>
            <p:spPr>
              <a:xfrm rot="10800000">
                <a:off x="3124197" y="5486400"/>
                <a:ext cx="2626513" cy="631029"/>
              </a:xfrm>
              <a:prstGeom prst="round2SameRect">
                <a:avLst>
                  <a:gd name="adj1" fmla="val 12697"/>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40" name="Group 39"/>
            <p:cNvGrpSpPr/>
            <p:nvPr/>
          </p:nvGrpSpPr>
          <p:grpSpPr>
            <a:xfrm>
              <a:off x="3334085" y="5699307"/>
              <a:ext cx="253507" cy="100607"/>
              <a:chOff x="6662119" y="5853708"/>
              <a:chExt cx="253507" cy="100607"/>
            </a:xfrm>
          </p:grpSpPr>
          <p:sp>
            <p:nvSpPr>
              <p:cNvPr id="46" name="Isosceles Triangle 45"/>
              <p:cNvSpPr/>
              <p:nvPr/>
            </p:nvSpPr>
            <p:spPr>
              <a:xfrm rot="16200000">
                <a:off x="6652098" y="5863729"/>
                <a:ext cx="100607" cy="80565"/>
              </a:xfrm>
              <a:prstGeom prst="triangl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47" name="Oval 46"/>
              <p:cNvSpPr/>
              <p:nvPr/>
            </p:nvSpPr>
            <p:spPr>
              <a:xfrm>
                <a:off x="6791326"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48" name="Oval 47"/>
              <p:cNvSpPr/>
              <p:nvPr/>
            </p:nvSpPr>
            <p:spPr>
              <a:xfrm>
                <a:off x="6869907"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41" name="Group 40"/>
            <p:cNvGrpSpPr/>
            <p:nvPr/>
          </p:nvGrpSpPr>
          <p:grpSpPr>
            <a:xfrm>
              <a:off x="5274462" y="5693769"/>
              <a:ext cx="268853" cy="111683"/>
              <a:chOff x="5274462" y="5808105"/>
              <a:chExt cx="268853" cy="111683"/>
            </a:xfrm>
          </p:grpSpPr>
          <p:sp>
            <p:nvSpPr>
              <p:cNvPr id="43" name="Oval 42"/>
              <p:cNvSpPr/>
              <p:nvPr/>
            </p:nvSpPr>
            <p:spPr>
              <a:xfrm>
                <a:off x="5274462"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44" name="Oval 43"/>
              <p:cNvSpPr/>
              <p:nvPr/>
            </p:nvSpPr>
            <p:spPr>
              <a:xfrm>
                <a:off x="5353043"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45" name="Oval 44"/>
              <p:cNvSpPr/>
              <p:nvPr/>
            </p:nvSpPr>
            <p:spPr>
              <a:xfrm>
                <a:off x="5431632" y="5808105"/>
                <a:ext cx="111683" cy="111683"/>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pic>
          <p:nvPicPr>
            <p:cNvPr id="42" name="Picture 41"/>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332096" y="5652757"/>
              <a:ext cx="258591" cy="275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53" name="Rectangle 26"/>
          <p:cNvSpPr/>
          <p:nvPr/>
        </p:nvSpPr>
        <p:spPr bwMode="auto">
          <a:xfrm>
            <a:off x="3322637" y="6466565"/>
            <a:ext cx="2426269" cy="456814"/>
          </a:xfrm>
          <a:prstGeom prst="rect">
            <a:avLst/>
          </a:prstGeom>
          <a:solidFill>
            <a:schemeClr val="accent4"/>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err="1" smtClean="0">
                <a:gradFill>
                  <a:gsLst>
                    <a:gs pos="0">
                      <a:srgbClr val="FFFFFF"/>
                    </a:gs>
                    <a:gs pos="100000">
                      <a:srgbClr val="FFFFFF"/>
                    </a:gs>
                  </a:gsLst>
                  <a:lin ang="5400000" scaled="0"/>
                </a:gradFill>
              </a:rPr>
              <a:t>WinPhone</a:t>
            </a:r>
            <a:r>
              <a:rPr lang="en-US" sz="2000" dirty="0" smtClean="0">
                <a:gradFill>
                  <a:gsLst>
                    <a:gs pos="0">
                      <a:srgbClr val="FFFFFF"/>
                    </a:gs>
                    <a:gs pos="100000">
                      <a:srgbClr val="FFFFFF"/>
                    </a:gs>
                  </a:gsLst>
                  <a:lin ang="5400000" scaled="0"/>
                </a:gradFill>
              </a:rPr>
              <a:t> Browser</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24579751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4397374" y="3725862"/>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in the cloud</a:t>
            </a:r>
            <a:endParaRPr lang="en-US" sz="2800" dirty="0">
              <a:gradFill>
                <a:gsLst>
                  <a:gs pos="0">
                    <a:srgbClr val="FFFFFF"/>
                  </a:gs>
                  <a:gs pos="100000">
                    <a:srgbClr val="FFFFFF"/>
                  </a:gs>
                </a:gsLst>
                <a:lin ang="5400000" scaled="0"/>
              </a:gradFill>
              <a:latin typeface="Segoe UI Light"/>
            </a:endParaRPr>
          </a:p>
        </p:txBody>
      </p:sp>
      <p:sp>
        <p:nvSpPr>
          <p:cNvPr id="5" name="Rectangle 4"/>
          <p:cNvSpPr/>
          <p:nvPr/>
        </p:nvSpPr>
        <p:spPr bwMode="auto">
          <a:xfrm>
            <a:off x="503237" y="1135062"/>
            <a:ext cx="3657600" cy="2133600"/>
          </a:xfrm>
          <a:prstGeom prst="rect">
            <a:avLst/>
          </a:prstGeom>
          <a:solidFill>
            <a:schemeClr val="accent6">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008272"/>
                </a:solidFill>
                <a:latin typeface="Segoe UI Light"/>
              </a:rPr>
              <a:t>Mobile Ready</a:t>
            </a:r>
            <a:endParaRPr lang="en-US" sz="4000" dirty="0">
              <a:solidFill>
                <a:srgbClr val="008272"/>
              </a:solidFill>
              <a:latin typeface="Segoe UI Light"/>
            </a:endParaRPr>
          </a:p>
        </p:txBody>
      </p:sp>
      <p:sp>
        <p:nvSpPr>
          <p:cNvPr id="6" name="Rectangle 5"/>
          <p:cNvSpPr/>
          <p:nvPr/>
        </p:nvSpPr>
        <p:spPr bwMode="auto">
          <a:xfrm>
            <a:off x="4389437" y="1439862"/>
            <a:ext cx="3657600" cy="21336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Infrastructure</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8288336" y="1135062"/>
            <a:ext cx="3657600" cy="2133600"/>
          </a:xfrm>
          <a:prstGeom prst="rect">
            <a:avLst/>
          </a:prstGeom>
          <a:solidFill>
            <a:schemeClr val="accent3">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BA141A">
                    <a:lumMod val="60000"/>
                    <a:lumOff val="40000"/>
                  </a:srgbClr>
                </a:solidFill>
                <a:latin typeface="Segoe UI Light"/>
              </a:rPr>
              <a:t>Fine Tuning</a:t>
            </a:r>
            <a:endParaRPr lang="en-US" sz="2000" dirty="0">
              <a:solidFill>
                <a:srgbClr val="BA141A">
                  <a:lumMod val="60000"/>
                  <a:lumOff val="40000"/>
                </a:srgbClr>
              </a:solidFill>
            </a:endParaRPr>
          </a:p>
        </p:txBody>
      </p:sp>
      <p:sp>
        <p:nvSpPr>
          <p:cNvPr id="7" name="Rectangle 6"/>
          <p:cNvSpPr/>
          <p:nvPr/>
        </p:nvSpPr>
        <p:spPr bwMode="auto">
          <a:xfrm>
            <a:off x="4397374" y="3725862"/>
            <a:ext cx="3657600"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on-premises</a:t>
            </a:r>
            <a:endParaRPr lang="en-US" sz="2800" dirty="0">
              <a:gradFill>
                <a:gsLst>
                  <a:gs pos="0">
                    <a:srgbClr val="FFFFFF"/>
                  </a:gs>
                  <a:gs pos="100000">
                    <a:srgbClr val="FFFFFF"/>
                  </a:gs>
                </a:gsLst>
                <a:lin ang="5400000" scaled="0"/>
              </a:gradFill>
              <a:latin typeface="Segoe UI Light"/>
            </a:endParaRPr>
          </a:p>
        </p:txBody>
      </p:sp>
      <p:sp>
        <p:nvSpPr>
          <p:cNvPr id="8" name="Rectangle 7"/>
          <p:cNvSpPr/>
          <p:nvPr/>
        </p:nvSpPr>
        <p:spPr bwMode="auto">
          <a:xfrm>
            <a:off x="4397374" y="4605382"/>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in the cloud</a:t>
            </a:r>
            <a:endParaRPr lang="en-US" sz="28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2077545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0"/>
                                  </p:stCondLst>
                                  <p:childTnLst>
                                    <p:animMotion origin="layout" path="M 1.75645E-6 -4.24875E-6 L 1.75645E-6 0.12574 " pathEditMode="relative" rAng="0" ptsTypes="AA">
                                      <p:cBhvr>
                                        <p:cTn id="6" dur="1000" fill="hold"/>
                                        <p:tgtEl>
                                          <p:spTgt spid="9"/>
                                        </p:tgtEl>
                                        <p:attrNameLst>
                                          <p:attrName>ppt_x</p:attrName>
                                          <p:attrName>ppt_y</p:attrName>
                                        </p:attrNameLst>
                                      </p:cBhvr>
                                      <p:rCtr x="0" y="6287"/>
                                    </p:animMotion>
                                  </p:childTnLst>
                                </p:cTn>
                              </p:par>
                            </p:childTnLst>
                          </p:cTn>
                        </p:par>
                        <p:par>
                          <p:cTn id="7" fill="hold">
                            <p:stCondLst>
                              <p:cond delay="200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SharePoint Online (SPO)</a:t>
            </a:r>
          </a:p>
        </p:txBody>
      </p:sp>
      <p:sp>
        <p:nvSpPr>
          <p:cNvPr id="3" name="Text Placeholder 2"/>
          <p:cNvSpPr>
            <a:spLocks noGrp="1"/>
          </p:cNvSpPr>
          <p:nvPr>
            <p:ph type="body" sz="quarter" idx="10"/>
          </p:nvPr>
        </p:nvSpPr>
        <p:spPr>
          <a:xfrm>
            <a:off x="274638" y="1606377"/>
            <a:ext cx="4645371" cy="4339650"/>
          </a:xfrm>
        </p:spPr>
        <p:txBody>
          <a:bodyPr/>
          <a:lstStyle/>
          <a:p>
            <a:r>
              <a:rPr lang="en-US" dirty="0">
                <a:gradFill>
                  <a:gsLst>
                    <a:gs pos="1250">
                      <a:srgbClr val="012654"/>
                    </a:gs>
                    <a:gs pos="99000">
                      <a:srgbClr val="012654"/>
                    </a:gs>
                  </a:gsLst>
                  <a:lin ang="5400000" scaled="0"/>
                </a:gradFill>
              </a:rPr>
              <a:t>Identity</a:t>
            </a:r>
            <a:r>
              <a:rPr lang="en-US">
                <a:gradFill>
                  <a:gsLst>
                    <a:gs pos="1250">
                      <a:srgbClr val="012654"/>
                    </a:gs>
                    <a:gs pos="99000">
                      <a:srgbClr val="012654"/>
                    </a:gs>
                  </a:gsLst>
                  <a:lin ang="5400000" scaled="0"/>
                </a:gradFill>
              </a:rPr>
              <a:t> Provider</a:t>
            </a:r>
            <a:endParaRPr lang="en-US" dirty="0">
              <a:gradFill>
                <a:gsLst>
                  <a:gs pos="1250">
                    <a:srgbClr val="012654"/>
                  </a:gs>
                  <a:gs pos="99000">
                    <a:srgbClr val="012654"/>
                  </a:gs>
                </a:gsLst>
                <a:lin ang="5400000" scaled="0"/>
              </a:gradFill>
            </a:endParaRPr>
          </a:p>
          <a:p>
            <a:pPr lvl="1"/>
            <a:r>
              <a:rPr lang="en-US"/>
              <a:t>Microsoft Online Services </a:t>
            </a:r>
            <a:r>
              <a:rPr lang="en-US" smtClean="0"/>
              <a:t>ID</a:t>
            </a:r>
            <a:endParaRPr lang="en-US" dirty="0"/>
          </a:p>
          <a:p>
            <a:pPr lvl="1"/>
            <a:r>
              <a:rPr lang="en-US" dirty="0"/>
              <a:t>anne.wallace@contoso.com</a:t>
            </a:r>
          </a:p>
          <a:p>
            <a:endParaRPr lang="en-US" dirty="0"/>
          </a:p>
          <a:p>
            <a:r>
              <a:rPr lang="en-US">
                <a:gradFill>
                  <a:gsLst>
                    <a:gs pos="1250">
                      <a:srgbClr val="012654"/>
                    </a:gs>
                    <a:gs pos="99000">
                      <a:srgbClr val="012654"/>
                    </a:gs>
                  </a:gsLst>
                  <a:lin ang="5400000" scaled="0"/>
                </a:gradFill>
              </a:rPr>
              <a:t>Claims-based </a:t>
            </a:r>
            <a:r>
              <a:rPr lang="en-US" smtClean="0">
                <a:gradFill>
                  <a:gsLst>
                    <a:gs pos="1250">
                      <a:srgbClr val="012654"/>
                    </a:gs>
                    <a:gs pos="99000">
                      <a:srgbClr val="012654"/>
                    </a:gs>
                  </a:gsLst>
                  <a:lin ang="5400000" scaled="0"/>
                </a:gradFill>
              </a:rPr>
              <a:t>authentication</a:t>
            </a:r>
            <a:endParaRPr lang="en-US" dirty="0"/>
          </a:p>
          <a:p>
            <a:pPr lvl="1"/>
            <a:r>
              <a:rPr lang="en-US"/>
              <a:t>- </a:t>
            </a:r>
            <a:r>
              <a:rPr lang="en-US" dirty="0"/>
              <a:t>simplified</a:t>
            </a:r>
            <a:r>
              <a:rPr lang="en-US"/>
              <a:t> authentication options</a:t>
            </a:r>
            <a:endParaRPr lang="en-US" dirty="0"/>
          </a:p>
          <a:p>
            <a:pPr lvl="1"/>
            <a:r>
              <a:rPr lang="en-US"/>
              <a:t>- configured </a:t>
            </a:r>
            <a:r>
              <a:rPr lang="en-US" dirty="0"/>
              <a:t>on </a:t>
            </a:r>
            <a:r>
              <a:rPr lang="en-US"/>
              <a:t>O365 cloud servers</a:t>
            </a:r>
            <a:endParaRPr lang="en-US" dirty="0"/>
          </a:p>
          <a:p>
            <a:pPr lvl="1"/>
            <a:r>
              <a:rPr lang="en-US"/>
              <a:t>- </a:t>
            </a:r>
            <a:r>
              <a:rPr lang="en-US" dirty="0"/>
              <a:t>two</a:t>
            </a:r>
            <a:r>
              <a:rPr lang="en-US"/>
              <a:t> ways to </a:t>
            </a:r>
            <a:r>
              <a:rPr lang="en-US" smtClean="0"/>
              <a:t>authenticate</a:t>
            </a:r>
            <a:endParaRPr lang="en-US" dirty="0"/>
          </a:p>
        </p:txBody>
      </p:sp>
      <p:pic>
        <p:nvPicPr>
          <p:cNvPr id="6" name="Picture 3"/>
          <p:cNvPicPr>
            <a:picLocks noChangeAspect="1"/>
          </p:cNvPicPr>
          <p:nvPr/>
        </p:nvPicPr>
        <p:blipFill>
          <a:blip r:embed="rId3"/>
          <a:stretch>
            <a:fillRect/>
          </a:stretch>
        </p:blipFill>
        <p:spPr>
          <a:xfrm>
            <a:off x="4920009" y="1606377"/>
            <a:ext cx="7516466" cy="5388148"/>
          </a:xfrm>
          <a:prstGeom prst="rect">
            <a:avLst/>
          </a:prstGeom>
          <a:ln>
            <a:noFill/>
          </a:ln>
          <a:effectLst>
            <a:softEdge rad="31750"/>
          </a:effectLst>
        </p:spPr>
      </p:pic>
      <p:sp>
        <p:nvSpPr>
          <p:cNvPr id="12" name="TextBox 4"/>
          <p:cNvSpPr txBox="1"/>
          <p:nvPr/>
        </p:nvSpPr>
        <p:spPr>
          <a:xfrm>
            <a:off x="8485633" y="6292078"/>
            <a:ext cx="3950842" cy="702447"/>
          </a:xfrm>
          <a:prstGeom prst="rect">
            <a:avLst/>
          </a:prstGeom>
          <a:solidFill>
            <a:schemeClr val="accent4">
              <a:alpha val="85000"/>
            </a:schemeClr>
          </a:solidFill>
        </p:spPr>
        <p:txBody>
          <a:bodyPr wrap="square" lIns="182880" tIns="146304" rIns="182880" bIns="146304" rtlCol="0">
            <a:noAutofit/>
          </a:bodyPr>
          <a:lstStyle/>
          <a:p>
            <a:pPr algn="ctr">
              <a:lnSpc>
                <a:spcPct val="90000"/>
              </a:lnSpc>
              <a:spcBef>
                <a:spcPct val="20000"/>
              </a:spcBef>
              <a:buSzPct val="90000"/>
            </a:pPr>
            <a:r>
              <a:rPr lang="en-US" sz="2800" dirty="0" smtClean="0">
                <a:gradFill>
                  <a:gsLst>
                    <a:gs pos="0">
                      <a:srgbClr val="FFFFFF"/>
                    </a:gs>
                    <a:gs pos="100000">
                      <a:srgbClr val="FFFFFF"/>
                    </a:gs>
                  </a:gsLst>
                  <a:lin ang="5400000" scaled="0"/>
                </a:gradFill>
                <a:latin typeface="Segoe UI Light"/>
              </a:rPr>
              <a:t>Office 365 sign in page</a:t>
            </a:r>
            <a:endParaRPr lang="en-US" sz="28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52260833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SharePoint Online (SPO)</a:t>
            </a:r>
          </a:p>
        </p:txBody>
      </p:sp>
      <p:sp>
        <p:nvSpPr>
          <p:cNvPr id="3" name="Text Placeholder 2"/>
          <p:cNvSpPr>
            <a:spLocks noGrp="1"/>
          </p:cNvSpPr>
          <p:nvPr>
            <p:ph type="body" sz="quarter" idx="10"/>
          </p:nvPr>
        </p:nvSpPr>
        <p:spPr>
          <a:xfrm>
            <a:off x="274638" y="1212850"/>
            <a:ext cx="8097837" cy="4801314"/>
          </a:xfrm>
        </p:spPr>
        <p:txBody>
          <a:bodyPr/>
          <a:lstStyle/>
          <a:p>
            <a:r>
              <a:rPr lang="en-US" dirty="0">
                <a:solidFill>
                  <a:schemeClr val="tx2"/>
                </a:solidFill>
              </a:rPr>
              <a:t>Passive </a:t>
            </a:r>
            <a:r>
              <a:rPr lang="en-US" err="1">
                <a:solidFill>
                  <a:schemeClr val="tx2"/>
                </a:solidFill>
              </a:rPr>
              <a:t>Auth</a:t>
            </a:r>
            <a:r>
              <a:rPr lang="en-US">
                <a:solidFill>
                  <a:schemeClr val="tx2"/>
                </a:solidFill>
              </a:rPr>
              <a:t> (Forms-Based </a:t>
            </a:r>
            <a:r>
              <a:rPr lang="en-US" smtClean="0">
                <a:solidFill>
                  <a:schemeClr val="tx2"/>
                </a:solidFill>
              </a:rPr>
              <a:t>Auth)</a:t>
            </a:r>
            <a:endParaRPr lang="en-US" dirty="0">
              <a:solidFill>
                <a:schemeClr val="tx2"/>
              </a:solidFill>
            </a:endParaRPr>
          </a:p>
          <a:p>
            <a:pPr lvl="1"/>
            <a:r>
              <a:rPr lang="en-US" dirty="0"/>
              <a:t>User interacts with a web form</a:t>
            </a:r>
          </a:p>
          <a:p>
            <a:pPr lvl="1"/>
            <a:r>
              <a:rPr lang="en-US" dirty="0"/>
              <a:t>Issued an authentication cookie</a:t>
            </a:r>
          </a:p>
          <a:p>
            <a:pPr lvl="1"/>
            <a:r>
              <a:rPr lang="en-US" dirty="0"/>
              <a:t>Once cookie expires, must re-login use web form</a:t>
            </a:r>
          </a:p>
          <a:p>
            <a:pPr lvl="1"/>
            <a:r>
              <a:rPr lang="en-US" dirty="0"/>
              <a:t>All</a:t>
            </a:r>
            <a:r>
              <a:rPr lang="en-US"/>
              <a:t> mobile browsers have built-in support for FBA</a:t>
            </a:r>
            <a:endParaRPr lang="en-US" dirty="0"/>
          </a:p>
          <a:p>
            <a:pPr lvl="1"/>
            <a:r>
              <a:rPr lang="en-US"/>
              <a:t>Rich clients </a:t>
            </a:r>
            <a:r>
              <a:rPr lang="en-US" smtClean="0"/>
              <a:t>can </a:t>
            </a:r>
            <a:r>
              <a:rPr lang="en-US" dirty="0"/>
              <a:t>use </a:t>
            </a:r>
            <a:r>
              <a:rPr lang="en-US"/>
              <a:t>MS-OFBA </a:t>
            </a:r>
            <a:r>
              <a:rPr lang="en-US" smtClean="0"/>
              <a:t>protocol</a:t>
            </a:r>
            <a:endParaRPr lang="en-US" dirty="0"/>
          </a:p>
          <a:p>
            <a:endParaRPr lang="en-US" dirty="0"/>
          </a:p>
          <a:p>
            <a:r>
              <a:rPr lang="en-US" dirty="0">
                <a:solidFill>
                  <a:schemeClr val="tx2"/>
                </a:solidFill>
              </a:rPr>
              <a:t>Active Authentication (IDCRL)</a:t>
            </a:r>
          </a:p>
          <a:p>
            <a:pPr lvl="1"/>
            <a:r>
              <a:rPr lang="en-US"/>
              <a:t>(</a:t>
            </a:r>
            <a:r>
              <a:rPr lang="en-US" dirty="0"/>
              <a:t>aka</a:t>
            </a:r>
            <a:r>
              <a:rPr lang="en-US"/>
              <a:t>: </a:t>
            </a:r>
            <a:r>
              <a:rPr lang="en-US" smtClean="0"/>
              <a:t>FBA-Enhanced, </a:t>
            </a:r>
            <a:r>
              <a:rPr lang="en-US" dirty="0"/>
              <a:t>SPO Active </a:t>
            </a:r>
            <a:r>
              <a:rPr lang="en-US" dirty="0" err="1"/>
              <a:t>Auth</a:t>
            </a:r>
            <a:r>
              <a:rPr lang="en-US" dirty="0"/>
              <a:t>)</a:t>
            </a:r>
          </a:p>
          <a:p>
            <a:pPr lvl="1"/>
            <a:r>
              <a:rPr lang="en-US" dirty="0"/>
              <a:t>Provides an enhanced login experience</a:t>
            </a:r>
          </a:p>
          <a:p>
            <a:pPr lvl="1"/>
            <a:r>
              <a:rPr lang="en-US" dirty="0"/>
              <a:t>Rich clients only</a:t>
            </a:r>
          </a:p>
        </p:txBody>
      </p:sp>
      <p:pic>
        <p:nvPicPr>
          <p:cNvPr id="19"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8056" y="-7109"/>
            <a:ext cx="3938419" cy="7001633"/>
          </a:xfrm>
          <a:prstGeom prst="rect">
            <a:avLst/>
          </a:prstGeom>
        </p:spPr>
      </p:pic>
      <p:sp>
        <p:nvSpPr>
          <p:cNvPr id="18" name="Rectangle 4"/>
          <p:cNvSpPr/>
          <p:nvPr/>
        </p:nvSpPr>
        <p:spPr bwMode="auto">
          <a:xfrm>
            <a:off x="8498056" y="5715002"/>
            <a:ext cx="2874794" cy="612776"/>
          </a:xfrm>
          <a:prstGeom prst="rect">
            <a:avLst/>
          </a:prstGeom>
          <a:solidFill>
            <a:schemeClr val="accent4">
              <a:alpha val="88000"/>
            </a:schemeClr>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Android browser</a:t>
            </a:r>
            <a:endParaRPr lang="en-US" sz="2800" dirty="0">
              <a:gradFill>
                <a:gsLst>
                  <a:gs pos="0">
                    <a:srgbClr val="FFFFFF"/>
                  </a:gs>
                  <a:gs pos="100000">
                    <a:srgbClr val="FFFFFF"/>
                  </a:gs>
                </a:gsLst>
                <a:lin ang="5400000" scaled="0"/>
              </a:gradFill>
              <a:latin typeface="Segoe UI Light"/>
            </a:endParaRPr>
          </a:p>
        </p:txBody>
      </p:sp>
      <p:grpSp>
        <p:nvGrpSpPr>
          <p:cNvPr id="9" name="Group 5"/>
          <p:cNvGrpSpPr/>
          <p:nvPr/>
        </p:nvGrpSpPr>
        <p:grpSpPr>
          <a:xfrm>
            <a:off x="430254" y="6240462"/>
            <a:ext cx="6370596" cy="646331"/>
            <a:chOff x="5873792" y="6244996"/>
            <a:chExt cx="6370596" cy="646331"/>
          </a:xfrm>
        </p:grpSpPr>
        <p:sp>
          <p:nvSpPr>
            <p:cNvPr id="10" name="Freeform 33"/>
            <p:cNvSpPr>
              <a:spLocks noEditPoints="1"/>
            </p:cNvSpPr>
            <p:nvPr/>
          </p:nvSpPr>
          <p:spPr bwMode="black">
            <a:xfrm>
              <a:off x="5873792" y="6244996"/>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1" name="Rectangle 5"/>
            <p:cNvSpPr/>
            <p:nvPr/>
          </p:nvSpPr>
          <p:spPr>
            <a:xfrm>
              <a:off x="6302768" y="6244996"/>
              <a:ext cx="5941620" cy="646331"/>
            </a:xfrm>
            <a:prstGeom prst="rect">
              <a:avLst/>
            </a:prstGeom>
          </p:spPr>
          <p:txBody>
            <a:bodyPr wrap="square">
              <a:spAutoFit/>
            </a:bodyPr>
            <a:lstStyle/>
            <a:p>
              <a:pPr>
                <a:lnSpc>
                  <a:spcPct val="90000"/>
                </a:lnSpc>
                <a:spcBef>
                  <a:spcPts val="1224"/>
                </a:spcBef>
                <a:buClr>
                  <a:srgbClr val="505050"/>
                </a:buClr>
                <a:buSzPct val="90000"/>
              </a:pPr>
              <a:r>
                <a:rPr lang="en-US" sz="2000" dirty="0" smtClean="0">
                  <a:solidFill>
                    <a:srgbClr val="505050"/>
                  </a:solidFill>
                  <a:latin typeface="Segoe UI Light"/>
                </a:rPr>
                <a:t>SPC216</a:t>
              </a:r>
              <a:r>
                <a:rPr lang="en-US" sz="2000" dirty="0">
                  <a:solidFill>
                    <a:srgbClr val="505050"/>
                  </a:solidFill>
                  <a:latin typeface="Segoe UI Light"/>
                </a:rPr>
                <a:t>	Best Practices for Configuring </a:t>
              </a:r>
              <a:r>
                <a:rPr lang="en-US" sz="2000" dirty="0" smtClean="0">
                  <a:solidFill>
                    <a:srgbClr val="505050"/>
                  </a:solidFill>
                  <a:latin typeface="Segoe UI Light"/>
                </a:rPr>
                <a:t>SharePoint 	Online </a:t>
              </a:r>
              <a:r>
                <a:rPr lang="en-US" sz="2000" dirty="0">
                  <a:solidFill>
                    <a:srgbClr val="505050"/>
                  </a:solidFill>
                  <a:latin typeface="Segoe UI Light"/>
                </a:rPr>
                <a:t>and </a:t>
              </a:r>
              <a:r>
                <a:rPr lang="en-US" sz="2000" dirty="0" smtClean="0">
                  <a:solidFill>
                    <a:srgbClr val="505050"/>
                  </a:solidFill>
                  <a:latin typeface="Segoe UI Light"/>
                </a:rPr>
                <a:t>Office 365 </a:t>
              </a:r>
              <a:r>
                <a:rPr lang="en-US" sz="2000" dirty="0">
                  <a:solidFill>
                    <a:srgbClr val="505050"/>
                  </a:solidFill>
                  <a:latin typeface="Segoe UI Light"/>
                </a:rPr>
                <a:t>Identities</a:t>
              </a:r>
              <a:endParaRPr lang="en-US" sz="2000" dirty="0" smtClean="0">
                <a:solidFill>
                  <a:srgbClr val="505050"/>
                </a:solidFill>
                <a:latin typeface="Segoe UI Light"/>
              </a:endParaRPr>
            </a:p>
          </p:txBody>
        </p:sp>
      </p:grpSp>
    </p:spTree>
    <p:extLst>
      <p:ext uri="{BB962C8B-B14F-4D97-AF65-F5344CB8AC3E}">
        <p14:creationId xmlns:p14="http://schemas.microsoft.com/office/powerpoint/2010/main" val="76680391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Online (SPO)</a:t>
            </a:r>
            <a:endParaRPr lang="en-US" dirty="0"/>
          </a:p>
        </p:txBody>
      </p:sp>
      <p:grpSp>
        <p:nvGrpSpPr>
          <p:cNvPr id="48" name="Group 3"/>
          <p:cNvGrpSpPr/>
          <p:nvPr/>
        </p:nvGrpSpPr>
        <p:grpSpPr>
          <a:xfrm>
            <a:off x="7243418" y="1828212"/>
            <a:ext cx="1418768" cy="4259850"/>
            <a:chOff x="4199466" y="2664178"/>
            <a:chExt cx="1253067" cy="1738489"/>
          </a:xfrm>
        </p:grpSpPr>
        <p:sp>
          <p:nvSpPr>
            <p:cNvPr id="49" name="Double Bracket 4"/>
            <p:cNvSpPr/>
            <p:nvPr/>
          </p:nvSpPr>
          <p:spPr>
            <a:xfrm>
              <a:off x="4255911" y="2664178"/>
              <a:ext cx="1140178" cy="1738489"/>
            </a:xfrm>
            <a:prstGeom prst="bracketPair">
              <a:avLst/>
            </a:prstGeom>
            <a:noFill/>
            <a:ln w="28575"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black"/>
                </a:solidFill>
                <a:latin typeface="Calibri" panose="020F0502020204030204"/>
              </a:endParaRPr>
            </a:p>
          </p:txBody>
        </p:sp>
        <p:sp>
          <p:nvSpPr>
            <p:cNvPr id="50" name="TextBox 5"/>
            <p:cNvSpPr txBox="1"/>
            <p:nvPr/>
          </p:nvSpPr>
          <p:spPr>
            <a:xfrm>
              <a:off x="4199466" y="3288489"/>
              <a:ext cx="1253067" cy="489867"/>
            </a:xfrm>
            <a:prstGeom prst="rect">
              <a:avLst/>
            </a:prstGeom>
            <a:noFill/>
          </p:spPr>
          <p:txBody>
            <a:bodyPr wrap="square" rtlCol="0" anchor="ctr">
              <a:spAutoFit/>
            </a:bodyPr>
            <a:lstStyle/>
            <a:p>
              <a:pPr algn="ctr" defTabSz="914400">
                <a:defRPr/>
              </a:pPr>
              <a:r>
                <a:rPr lang="en-US" kern="0" dirty="0" smtClean="0">
                  <a:solidFill>
                    <a:prstClr val="white">
                      <a:lumMod val="50000"/>
                    </a:prstClr>
                  </a:solidFill>
                  <a:latin typeface="Consolas" panose="020B0609020204030204" pitchFamily="49" charset="0"/>
                  <a:cs typeface="Consolas" panose="020B0609020204030204" pitchFamily="49" charset="0"/>
                </a:rPr>
                <a:t>MICROSOFT ONLINE</a:t>
              </a:r>
            </a:p>
            <a:p>
              <a:pPr algn="ctr" defTabSz="914400">
                <a:defRPr/>
              </a:pPr>
              <a:endParaRPr lang="en-US" kern="0" dirty="0" smtClean="0">
                <a:solidFill>
                  <a:prstClr val="white">
                    <a:lumMod val="50000"/>
                  </a:prstClr>
                </a:solidFill>
                <a:latin typeface="Consolas" panose="020B0609020204030204" pitchFamily="49" charset="0"/>
                <a:cs typeface="Consolas" panose="020B0609020204030204" pitchFamily="49" charset="0"/>
              </a:endParaRPr>
            </a:p>
            <a:p>
              <a:pPr algn="ctr" defTabSz="914400">
                <a:defRPr/>
              </a:pPr>
              <a:r>
                <a:rPr lang="en-US" kern="0" dirty="0" smtClean="0">
                  <a:solidFill>
                    <a:prstClr val="white">
                      <a:lumMod val="50000"/>
                    </a:prstClr>
                  </a:solidFill>
                  <a:latin typeface="Consolas" panose="020B0609020204030204" pitchFamily="49" charset="0"/>
                  <a:cs typeface="Consolas" panose="020B0609020204030204" pitchFamily="49" charset="0"/>
                </a:rPr>
                <a:t>LOGIN</a:t>
              </a:r>
            </a:p>
          </p:txBody>
        </p:sp>
      </p:grpSp>
      <p:pic>
        <p:nvPicPr>
          <p:cNvPr id="59"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4009" y="5431469"/>
            <a:ext cx="914400" cy="570586"/>
          </a:xfrm>
          <a:prstGeom prst="rect">
            <a:avLst/>
          </a:prstGeom>
        </p:spPr>
      </p:pic>
      <p:pic>
        <p:nvPicPr>
          <p:cNvPr id="60" name="Picture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0810" y="5431469"/>
            <a:ext cx="703386" cy="548640"/>
          </a:xfrm>
          <a:prstGeom prst="rect">
            <a:avLst/>
          </a:prstGeom>
        </p:spPr>
      </p:pic>
      <p:grpSp>
        <p:nvGrpSpPr>
          <p:cNvPr id="74" name="Group 12"/>
          <p:cNvGrpSpPr/>
          <p:nvPr/>
        </p:nvGrpSpPr>
        <p:grpSpPr>
          <a:xfrm>
            <a:off x="2941636" y="1772113"/>
            <a:ext cx="2133601" cy="914400"/>
            <a:chOff x="4015169" y="3845204"/>
            <a:chExt cx="2133601" cy="914400"/>
          </a:xfrm>
        </p:grpSpPr>
        <p:pic>
          <p:nvPicPr>
            <p:cNvPr id="61"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15169" y="3845204"/>
              <a:ext cx="548640" cy="914400"/>
            </a:xfrm>
            <a:prstGeom prst="rect">
              <a:avLst/>
            </a:prstGeom>
          </p:spPr>
        </p:pic>
        <p:pic>
          <p:nvPicPr>
            <p:cNvPr id="62"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7649" y="3845204"/>
              <a:ext cx="548641" cy="914400"/>
            </a:xfrm>
            <a:prstGeom prst="rect">
              <a:avLst/>
            </a:prstGeom>
          </p:spPr>
        </p:pic>
        <p:pic>
          <p:nvPicPr>
            <p:cNvPr id="63"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0130" y="3845204"/>
              <a:ext cx="548640" cy="914400"/>
            </a:xfrm>
            <a:prstGeom prst="rect">
              <a:avLst/>
            </a:prstGeom>
          </p:spPr>
        </p:pic>
      </p:grpSp>
      <p:grpSp>
        <p:nvGrpSpPr>
          <p:cNvPr id="4" name="Group 3"/>
          <p:cNvGrpSpPr/>
          <p:nvPr/>
        </p:nvGrpSpPr>
        <p:grpSpPr>
          <a:xfrm>
            <a:off x="8592431" y="2725032"/>
            <a:ext cx="3844044" cy="1899822"/>
            <a:chOff x="8592431" y="2725032"/>
            <a:chExt cx="3844044" cy="1899822"/>
          </a:xfrm>
        </p:grpSpPr>
        <p:grpSp>
          <p:nvGrpSpPr>
            <p:cNvPr id="3" name="Group 15"/>
            <p:cNvGrpSpPr/>
            <p:nvPr/>
          </p:nvGrpSpPr>
          <p:grpSpPr>
            <a:xfrm>
              <a:off x="8592431" y="2725032"/>
              <a:ext cx="3844044" cy="1899822"/>
              <a:chOff x="8592431" y="2725032"/>
              <a:chExt cx="3844044" cy="1899822"/>
            </a:xfrm>
          </p:grpSpPr>
          <p:pic>
            <p:nvPicPr>
              <p:cNvPr id="5" name="Picture 21"/>
              <p:cNvPicPr>
                <a:picLocks noChangeAspect="1"/>
              </p:cNvPicPr>
              <p:nvPr/>
            </p:nvPicPr>
            <p:blipFill>
              <a:blip r:embed="rId8">
                <a:lum bright="70000" contrast="-70000"/>
                <a:extLst>
                  <a:ext uri="{BEBA8EAE-BF5A-486C-A8C5-ECC9F3942E4B}">
                    <a14:imgProps xmlns:a14="http://schemas.microsoft.com/office/drawing/2010/main">
                      <a14:imgLayer r:embed="rId9">
                        <a14:imgEffect>
                          <a14:colorTemperature colorTemp="112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9077033" y="2725032"/>
                <a:ext cx="3359442" cy="1899822"/>
              </a:xfrm>
              <a:prstGeom prst="rect">
                <a:avLst/>
              </a:prstGeom>
            </p:spPr>
          </p:pic>
          <p:cxnSp>
            <p:nvCxnSpPr>
              <p:cNvPr id="58" name="Straight Arrow Connector 22"/>
              <p:cNvCxnSpPr/>
              <p:nvPr/>
            </p:nvCxnSpPr>
            <p:spPr>
              <a:xfrm>
                <a:off x="8592431" y="3913092"/>
                <a:ext cx="502920" cy="0"/>
              </a:xfrm>
              <a:prstGeom prst="straightConnector1">
                <a:avLst/>
              </a:prstGeom>
              <a:noFill/>
              <a:ln w="25400" cap="flat" cmpd="sng" algn="ctr">
                <a:solidFill>
                  <a:sysClr val="window" lastClr="FFFFFF">
                    <a:lumMod val="50000"/>
                  </a:sysClr>
                </a:solidFill>
                <a:prstDash val="solid"/>
                <a:miter lim="800000"/>
                <a:headEnd type="none" w="lg" len="med"/>
                <a:tailEnd type="none" w="lg" len="med"/>
              </a:ln>
              <a:effectLst/>
            </p:spPr>
          </p:cxnSp>
        </p:grpSp>
        <p:pic>
          <p:nvPicPr>
            <p:cNvPr id="67"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70229" y="3441475"/>
              <a:ext cx="808933" cy="862862"/>
            </a:xfrm>
            <a:prstGeom prst="rect">
              <a:avLst/>
            </a:prstGeom>
          </p:spPr>
        </p:pic>
      </p:grpSp>
      <p:sp>
        <p:nvSpPr>
          <p:cNvPr id="70" name="TextBox 69"/>
          <p:cNvSpPr txBox="1"/>
          <p:nvPr/>
        </p:nvSpPr>
        <p:spPr>
          <a:xfrm>
            <a:off x="25900" y="1956930"/>
            <a:ext cx="2915736"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mobile browsers (FBA)</a:t>
            </a:r>
          </a:p>
        </p:txBody>
      </p:sp>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6597" y="5408135"/>
            <a:ext cx="548640" cy="914400"/>
          </a:xfrm>
          <a:prstGeom prst="rect">
            <a:avLst/>
          </a:prstGeom>
        </p:spPr>
      </p:pic>
      <p:pic>
        <p:nvPicPr>
          <p:cNvPr id="73" name="Picture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6597" y="4041567"/>
            <a:ext cx="548640" cy="914400"/>
          </a:xfrm>
          <a:prstGeom prst="rect">
            <a:avLst/>
          </a:prstGeom>
        </p:spPr>
      </p:pic>
      <p:pic>
        <p:nvPicPr>
          <p:cNvPr id="7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6597" y="2898793"/>
            <a:ext cx="548640" cy="914400"/>
          </a:xfrm>
          <a:prstGeom prst="rect">
            <a:avLst/>
          </a:prstGeom>
        </p:spPr>
      </p:pic>
      <p:sp>
        <p:nvSpPr>
          <p:cNvPr id="76" name="TextBox 75"/>
          <p:cNvSpPr txBox="1"/>
          <p:nvPr/>
        </p:nvSpPr>
        <p:spPr>
          <a:xfrm>
            <a:off x="856976" y="2924248"/>
            <a:ext cx="3517220" cy="871008"/>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Office Hub</a:t>
            </a:r>
          </a:p>
          <a:p>
            <a:pPr algn="r">
              <a:lnSpc>
                <a:spcPct val="90000"/>
              </a:lnSpc>
              <a:spcAft>
                <a:spcPts val="600"/>
              </a:spcAft>
            </a:pPr>
            <a:r>
              <a:rPr lang="en-US" dirty="0" smtClean="0">
                <a:solidFill>
                  <a:srgbClr val="012654"/>
                </a:solidFill>
                <a:latin typeface="Segoe UI Light"/>
              </a:rPr>
              <a:t>WP7 (FBA), WP8 (Active </a:t>
            </a:r>
            <a:r>
              <a:rPr lang="en-US" dirty="0" err="1" smtClean="0">
                <a:solidFill>
                  <a:srgbClr val="012654"/>
                </a:solidFill>
                <a:latin typeface="Segoe UI Light"/>
              </a:rPr>
              <a:t>Auth</a:t>
            </a:r>
            <a:r>
              <a:rPr lang="en-US" dirty="0" smtClean="0">
                <a:solidFill>
                  <a:srgbClr val="012654"/>
                </a:solidFill>
                <a:latin typeface="Segoe UI Light"/>
              </a:rPr>
              <a:t>)</a:t>
            </a:r>
          </a:p>
        </p:txBody>
      </p:sp>
      <p:sp>
        <p:nvSpPr>
          <p:cNvPr id="77" name="TextBox 76"/>
          <p:cNvSpPr txBox="1"/>
          <p:nvPr/>
        </p:nvSpPr>
        <p:spPr>
          <a:xfrm>
            <a:off x="1369630" y="4252664"/>
            <a:ext cx="3158313"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App (FBA)</a:t>
            </a:r>
          </a:p>
        </p:txBody>
      </p:sp>
      <p:sp>
        <p:nvSpPr>
          <p:cNvPr id="78" name="TextBox 77"/>
          <p:cNvSpPr txBox="1"/>
          <p:nvPr/>
        </p:nvSpPr>
        <p:spPr>
          <a:xfrm>
            <a:off x="-245014" y="5266709"/>
            <a:ext cx="2915736" cy="1197251"/>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Win8 Modern App</a:t>
            </a:r>
          </a:p>
          <a:p>
            <a:pPr algn="r">
              <a:lnSpc>
                <a:spcPct val="90000"/>
              </a:lnSpc>
              <a:spcAft>
                <a:spcPts val="600"/>
              </a:spcAft>
            </a:pPr>
            <a:r>
              <a:rPr lang="en-US" dirty="0" smtClean="0">
                <a:solidFill>
                  <a:srgbClr val="012654"/>
                </a:solidFill>
                <a:latin typeface="Segoe UI Light"/>
              </a:rPr>
              <a:t>iPad, iPhone app</a:t>
            </a:r>
          </a:p>
          <a:p>
            <a:pPr algn="r">
              <a:lnSpc>
                <a:spcPct val="90000"/>
              </a:lnSpc>
              <a:spcAft>
                <a:spcPts val="600"/>
              </a:spcAft>
            </a:pPr>
            <a:r>
              <a:rPr lang="en-US" dirty="0" smtClean="0">
                <a:solidFill>
                  <a:srgbClr val="012654"/>
                </a:solidFill>
                <a:latin typeface="Segoe UI Light"/>
              </a:rPr>
              <a:t>(Active </a:t>
            </a:r>
            <a:r>
              <a:rPr lang="en-US" dirty="0" err="1" smtClean="0">
                <a:solidFill>
                  <a:srgbClr val="012654"/>
                </a:solidFill>
                <a:latin typeface="Segoe UI Light"/>
              </a:rPr>
              <a:t>Auth</a:t>
            </a:r>
            <a:r>
              <a:rPr lang="en-US" dirty="0" smtClean="0">
                <a:solidFill>
                  <a:srgbClr val="012654"/>
                </a:solidFill>
                <a:latin typeface="Segoe UI Light"/>
              </a:rPr>
              <a:t>)</a:t>
            </a:r>
          </a:p>
        </p:txBody>
      </p:sp>
      <p:grpSp>
        <p:nvGrpSpPr>
          <p:cNvPr id="10" name="Group 26"/>
          <p:cNvGrpSpPr/>
          <p:nvPr/>
        </p:nvGrpSpPr>
        <p:grpSpPr>
          <a:xfrm>
            <a:off x="5240339" y="1733297"/>
            <a:ext cx="1898054" cy="544765"/>
            <a:chOff x="5240339" y="1733297"/>
            <a:chExt cx="1898054" cy="544765"/>
          </a:xfrm>
        </p:grpSpPr>
        <p:cxnSp>
          <p:nvCxnSpPr>
            <p:cNvPr id="64" name="Straight Arrow Connector 27"/>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7" name="TextBox 28"/>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grpSp>
        <p:nvGrpSpPr>
          <p:cNvPr id="11" name="Group 30"/>
          <p:cNvGrpSpPr/>
          <p:nvPr/>
        </p:nvGrpSpPr>
        <p:grpSpPr>
          <a:xfrm>
            <a:off x="5240339" y="2962767"/>
            <a:ext cx="1898054" cy="544765"/>
            <a:chOff x="5240339" y="2962767"/>
            <a:chExt cx="1898054" cy="544765"/>
          </a:xfrm>
        </p:grpSpPr>
        <p:cxnSp>
          <p:nvCxnSpPr>
            <p:cNvPr id="36" name="Straight Arrow Connector 35"/>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37" name="TextBox 36"/>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grpSp>
        <p:nvGrpSpPr>
          <p:cNvPr id="40" name="Group 31"/>
          <p:cNvGrpSpPr/>
          <p:nvPr/>
        </p:nvGrpSpPr>
        <p:grpSpPr>
          <a:xfrm>
            <a:off x="5240339" y="5457290"/>
            <a:ext cx="1898054" cy="544765"/>
            <a:chOff x="5240339" y="2962767"/>
            <a:chExt cx="1898054" cy="544765"/>
          </a:xfrm>
        </p:grpSpPr>
        <p:cxnSp>
          <p:nvCxnSpPr>
            <p:cNvPr id="41" name="Straight Arrow Connector 40"/>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42" name="TextBox 41"/>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grpSp>
        <p:nvGrpSpPr>
          <p:cNvPr id="43" name="Group 32"/>
          <p:cNvGrpSpPr/>
          <p:nvPr/>
        </p:nvGrpSpPr>
        <p:grpSpPr>
          <a:xfrm>
            <a:off x="5240339" y="4138297"/>
            <a:ext cx="1898054" cy="544765"/>
            <a:chOff x="5240339" y="1733297"/>
            <a:chExt cx="1898054" cy="544765"/>
          </a:xfrm>
        </p:grpSpPr>
        <p:cxnSp>
          <p:nvCxnSpPr>
            <p:cNvPr id="44" name="Straight Arrow Connector 43"/>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5" name="TextBox 44"/>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spTree>
    <p:extLst>
      <p:ext uri="{BB962C8B-B14F-4D97-AF65-F5344CB8AC3E}">
        <p14:creationId xmlns:p14="http://schemas.microsoft.com/office/powerpoint/2010/main" val="300023180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p:cNvSpPr/>
          <p:nvPr/>
        </p:nvSpPr>
        <p:spPr bwMode="auto">
          <a:xfrm>
            <a:off x="1" y="1572015"/>
            <a:ext cx="7243418" cy="1258599"/>
          </a:xfrm>
          <a:prstGeom prst="rect">
            <a:avLst/>
          </a:prstGeom>
          <a:solidFill>
            <a:schemeClr val="accent4">
              <a:alpha val="6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SharePoint Online (SPO)</a:t>
            </a:r>
            <a:endParaRPr lang="en-US" dirty="0"/>
          </a:p>
        </p:txBody>
      </p:sp>
      <p:grpSp>
        <p:nvGrpSpPr>
          <p:cNvPr id="48" name="Group 3"/>
          <p:cNvGrpSpPr/>
          <p:nvPr/>
        </p:nvGrpSpPr>
        <p:grpSpPr>
          <a:xfrm>
            <a:off x="7243418" y="1828212"/>
            <a:ext cx="1418768" cy="4259850"/>
            <a:chOff x="4199466" y="2664178"/>
            <a:chExt cx="1253067" cy="1738489"/>
          </a:xfrm>
        </p:grpSpPr>
        <p:sp>
          <p:nvSpPr>
            <p:cNvPr id="49" name="Double Bracket 4"/>
            <p:cNvSpPr/>
            <p:nvPr/>
          </p:nvSpPr>
          <p:spPr>
            <a:xfrm>
              <a:off x="4255911" y="2664178"/>
              <a:ext cx="1140178" cy="1738489"/>
            </a:xfrm>
            <a:prstGeom prst="bracketPair">
              <a:avLst/>
            </a:prstGeom>
            <a:noFill/>
            <a:ln w="28575" cap="flat" cmpd="sng" algn="ctr">
              <a:solidFill>
                <a:schemeClr val="accent4"/>
              </a:solidFill>
              <a:prstDash val="solid"/>
              <a:miter lim="800000"/>
            </a:ln>
            <a:effectLst/>
          </p:spPr>
          <p:txBody>
            <a:bodyPr rtlCol="0" anchor="ctr"/>
            <a:lstStyle/>
            <a:p>
              <a:pPr algn="ctr" defTabSz="914400">
                <a:defRPr/>
              </a:pPr>
              <a:endParaRPr lang="en-US" kern="0" smtClean="0">
                <a:solidFill>
                  <a:prstClr val="black"/>
                </a:solidFill>
                <a:latin typeface="Calibri" panose="020F0502020204030204"/>
              </a:endParaRPr>
            </a:p>
          </p:txBody>
        </p:sp>
        <p:sp>
          <p:nvSpPr>
            <p:cNvPr id="50" name="TextBox 5"/>
            <p:cNvSpPr txBox="1"/>
            <p:nvPr/>
          </p:nvSpPr>
          <p:spPr>
            <a:xfrm>
              <a:off x="4199466" y="3288489"/>
              <a:ext cx="1253067" cy="489867"/>
            </a:xfrm>
            <a:prstGeom prst="rect">
              <a:avLst/>
            </a:prstGeom>
            <a:noFill/>
          </p:spPr>
          <p:txBody>
            <a:bodyPr wrap="square" rtlCol="0" anchor="ctr">
              <a:spAutoFit/>
            </a:bodyPr>
            <a:lstStyle/>
            <a:p>
              <a:pPr algn="ctr" defTabSz="914400">
                <a:defRPr/>
              </a:pPr>
              <a:r>
                <a:rPr lang="en-US" kern="0" dirty="0" smtClean="0">
                  <a:solidFill>
                    <a:srgbClr val="68217A"/>
                  </a:solidFill>
                  <a:latin typeface="Consolas" panose="020B0609020204030204" pitchFamily="49" charset="0"/>
                  <a:cs typeface="Consolas" panose="020B0609020204030204" pitchFamily="49" charset="0"/>
                </a:rPr>
                <a:t>MICROSOFT ONLINE</a:t>
              </a:r>
            </a:p>
            <a:p>
              <a:pPr algn="ctr" defTabSz="914400">
                <a:defRPr/>
              </a:pPr>
              <a:endParaRPr lang="en-US" kern="0" dirty="0" smtClean="0">
                <a:solidFill>
                  <a:srgbClr val="68217A"/>
                </a:solidFill>
                <a:latin typeface="Consolas" panose="020B0609020204030204" pitchFamily="49" charset="0"/>
                <a:cs typeface="Consolas" panose="020B0609020204030204" pitchFamily="49" charset="0"/>
              </a:endParaRPr>
            </a:p>
            <a:p>
              <a:pPr algn="ctr" defTabSz="914400">
                <a:defRPr/>
              </a:pPr>
              <a:r>
                <a:rPr lang="en-US" kern="0" dirty="0" smtClean="0">
                  <a:solidFill>
                    <a:srgbClr val="68217A"/>
                  </a:solidFill>
                  <a:latin typeface="Consolas" panose="020B0609020204030204" pitchFamily="49" charset="0"/>
                  <a:cs typeface="Consolas" panose="020B0609020204030204" pitchFamily="49" charset="0"/>
                </a:rPr>
                <a:t>LOGIN</a:t>
              </a:r>
            </a:p>
          </p:txBody>
        </p:sp>
      </p:grpSp>
      <p:pic>
        <p:nvPicPr>
          <p:cNvPr id="59" name="Picture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4009" y="5431469"/>
            <a:ext cx="914400" cy="570586"/>
          </a:xfrm>
          <a:prstGeom prst="rect">
            <a:avLst/>
          </a:prstGeom>
        </p:spPr>
      </p:pic>
      <p:pic>
        <p:nvPicPr>
          <p:cNvPr id="60" name="Picture 5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70810" y="5431469"/>
            <a:ext cx="703386" cy="548640"/>
          </a:xfrm>
          <a:prstGeom prst="rect">
            <a:avLst/>
          </a:prstGeom>
        </p:spPr>
      </p:pic>
      <p:pic>
        <p:nvPicPr>
          <p:cNvPr id="61"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1636" y="1772113"/>
            <a:ext cx="548640" cy="914400"/>
          </a:xfrm>
          <a:prstGeom prst="rect">
            <a:avLst/>
          </a:prstGeom>
        </p:spPr>
      </p:pic>
      <p:pic>
        <p:nvPicPr>
          <p:cNvPr id="62"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4116" y="1772113"/>
            <a:ext cx="548641" cy="914400"/>
          </a:xfrm>
          <a:prstGeom prst="rect">
            <a:avLst/>
          </a:prstGeom>
        </p:spPr>
      </p:pic>
      <p:pic>
        <p:nvPicPr>
          <p:cNvPr id="63"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6597" y="1772113"/>
            <a:ext cx="548640" cy="914400"/>
          </a:xfrm>
          <a:prstGeom prst="rect">
            <a:avLst/>
          </a:prstGeom>
        </p:spPr>
      </p:pic>
      <p:grpSp>
        <p:nvGrpSpPr>
          <p:cNvPr id="3" name="Group 2"/>
          <p:cNvGrpSpPr/>
          <p:nvPr/>
        </p:nvGrpSpPr>
        <p:grpSpPr>
          <a:xfrm>
            <a:off x="8592431" y="2725032"/>
            <a:ext cx="3844044" cy="1899822"/>
            <a:chOff x="8592431" y="2725032"/>
            <a:chExt cx="3844044" cy="1899822"/>
          </a:xfrm>
        </p:grpSpPr>
        <p:pic>
          <p:nvPicPr>
            <p:cNvPr id="5" name="Picture 21"/>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200"/>
                      </a14:imgEffect>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9077033" y="2725032"/>
              <a:ext cx="3359442" cy="1899822"/>
            </a:xfrm>
            <a:prstGeom prst="rect">
              <a:avLst/>
            </a:prstGeom>
          </p:spPr>
        </p:pic>
        <p:cxnSp>
          <p:nvCxnSpPr>
            <p:cNvPr id="58" name="Straight Arrow Connector 22"/>
            <p:cNvCxnSpPr/>
            <p:nvPr/>
          </p:nvCxnSpPr>
          <p:spPr>
            <a:xfrm>
              <a:off x="8592431" y="3913092"/>
              <a:ext cx="502920" cy="0"/>
            </a:xfrm>
            <a:prstGeom prst="straightConnector1">
              <a:avLst/>
            </a:prstGeom>
            <a:noFill/>
            <a:ln w="25400" cap="flat" cmpd="sng" algn="ctr">
              <a:solidFill>
                <a:schemeClr val="accent4"/>
              </a:solidFill>
              <a:prstDash val="solid"/>
              <a:miter lim="800000"/>
              <a:headEnd type="none" w="lg" len="med"/>
              <a:tailEnd type="none" w="lg" len="med"/>
            </a:ln>
            <a:effectLst/>
          </p:spPr>
        </p:cxnSp>
      </p:grpSp>
      <p:pic>
        <p:nvPicPr>
          <p:cNvPr id="67" name="Picture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270229" y="3441475"/>
            <a:ext cx="808933" cy="862862"/>
          </a:xfrm>
          <a:prstGeom prst="rect">
            <a:avLst/>
          </a:prstGeom>
        </p:spPr>
      </p:pic>
      <p:pic>
        <p:nvPicPr>
          <p:cNvPr id="71" name="Picture 7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6597" y="5408135"/>
            <a:ext cx="548640" cy="914400"/>
          </a:xfrm>
          <a:prstGeom prst="rect">
            <a:avLst/>
          </a:prstGeom>
        </p:spPr>
      </p:pic>
      <p:pic>
        <p:nvPicPr>
          <p:cNvPr id="73" name="Picture 7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6597" y="4041567"/>
            <a:ext cx="548640" cy="914400"/>
          </a:xfrm>
          <a:prstGeom prst="rect">
            <a:avLst/>
          </a:prstGeom>
        </p:spPr>
      </p:pic>
      <p:pic>
        <p:nvPicPr>
          <p:cNvPr id="75" name="Picture 7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6597" y="2898793"/>
            <a:ext cx="548640" cy="914400"/>
          </a:xfrm>
          <a:prstGeom prst="rect">
            <a:avLst/>
          </a:prstGeom>
        </p:spPr>
      </p:pic>
      <p:sp>
        <p:nvSpPr>
          <p:cNvPr id="76" name="TextBox 75"/>
          <p:cNvSpPr txBox="1"/>
          <p:nvPr/>
        </p:nvSpPr>
        <p:spPr>
          <a:xfrm>
            <a:off x="856976" y="2924248"/>
            <a:ext cx="3517220" cy="871008"/>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Office Hub</a:t>
            </a:r>
          </a:p>
          <a:p>
            <a:pPr algn="r">
              <a:lnSpc>
                <a:spcPct val="90000"/>
              </a:lnSpc>
              <a:spcAft>
                <a:spcPts val="600"/>
              </a:spcAft>
            </a:pPr>
            <a:r>
              <a:rPr lang="en-US" dirty="0" smtClean="0">
                <a:solidFill>
                  <a:srgbClr val="012654"/>
                </a:solidFill>
                <a:latin typeface="Segoe UI Light"/>
              </a:rPr>
              <a:t>WP7 (FBA), WP8 (Active </a:t>
            </a:r>
            <a:r>
              <a:rPr lang="en-US" dirty="0" err="1" smtClean="0">
                <a:solidFill>
                  <a:srgbClr val="012654"/>
                </a:solidFill>
                <a:latin typeface="Segoe UI Light"/>
              </a:rPr>
              <a:t>Auth</a:t>
            </a:r>
            <a:r>
              <a:rPr lang="en-US" dirty="0" smtClean="0">
                <a:solidFill>
                  <a:srgbClr val="012654"/>
                </a:solidFill>
                <a:latin typeface="Segoe UI Light"/>
              </a:rPr>
              <a:t>)</a:t>
            </a:r>
          </a:p>
        </p:txBody>
      </p:sp>
      <p:sp>
        <p:nvSpPr>
          <p:cNvPr id="77" name="TextBox 76"/>
          <p:cNvSpPr txBox="1"/>
          <p:nvPr/>
        </p:nvSpPr>
        <p:spPr>
          <a:xfrm>
            <a:off x="1369630" y="4252664"/>
            <a:ext cx="3158313"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App (FBA)</a:t>
            </a:r>
          </a:p>
        </p:txBody>
      </p:sp>
      <p:sp>
        <p:nvSpPr>
          <p:cNvPr id="78" name="TextBox 77"/>
          <p:cNvSpPr txBox="1"/>
          <p:nvPr/>
        </p:nvSpPr>
        <p:spPr>
          <a:xfrm>
            <a:off x="-245014" y="5266709"/>
            <a:ext cx="2915736" cy="1197251"/>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Win8 Modern App</a:t>
            </a:r>
          </a:p>
          <a:p>
            <a:pPr algn="r">
              <a:lnSpc>
                <a:spcPct val="90000"/>
              </a:lnSpc>
              <a:spcAft>
                <a:spcPts val="600"/>
              </a:spcAft>
            </a:pPr>
            <a:r>
              <a:rPr lang="en-US" dirty="0" smtClean="0">
                <a:solidFill>
                  <a:srgbClr val="012654"/>
                </a:solidFill>
                <a:latin typeface="Segoe UI Light"/>
              </a:rPr>
              <a:t>iPad, iPhone app</a:t>
            </a:r>
          </a:p>
          <a:p>
            <a:pPr algn="r">
              <a:lnSpc>
                <a:spcPct val="90000"/>
              </a:lnSpc>
              <a:spcAft>
                <a:spcPts val="600"/>
              </a:spcAft>
            </a:pPr>
            <a:r>
              <a:rPr lang="en-US" dirty="0" smtClean="0">
                <a:solidFill>
                  <a:srgbClr val="012654"/>
                </a:solidFill>
                <a:latin typeface="Segoe UI Light"/>
              </a:rPr>
              <a:t>(Active </a:t>
            </a:r>
            <a:r>
              <a:rPr lang="en-US" dirty="0" err="1" smtClean="0">
                <a:solidFill>
                  <a:srgbClr val="012654"/>
                </a:solidFill>
                <a:latin typeface="Segoe UI Light"/>
              </a:rPr>
              <a:t>Auth</a:t>
            </a:r>
            <a:r>
              <a:rPr lang="en-US" dirty="0" smtClean="0">
                <a:solidFill>
                  <a:srgbClr val="012654"/>
                </a:solidFill>
                <a:latin typeface="Segoe UI Light"/>
              </a:rPr>
              <a:t>)</a:t>
            </a:r>
          </a:p>
        </p:txBody>
      </p:sp>
      <p:grpSp>
        <p:nvGrpSpPr>
          <p:cNvPr id="11" name="Group 30"/>
          <p:cNvGrpSpPr/>
          <p:nvPr/>
        </p:nvGrpSpPr>
        <p:grpSpPr>
          <a:xfrm>
            <a:off x="5240339" y="2962767"/>
            <a:ext cx="1898054" cy="544765"/>
            <a:chOff x="5240339" y="2962767"/>
            <a:chExt cx="1898054" cy="544765"/>
          </a:xfrm>
        </p:grpSpPr>
        <p:cxnSp>
          <p:nvCxnSpPr>
            <p:cNvPr id="36" name="Straight Arrow Connector 35"/>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37" name="TextBox 36"/>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grpSp>
        <p:nvGrpSpPr>
          <p:cNvPr id="40" name="Group 31"/>
          <p:cNvGrpSpPr/>
          <p:nvPr/>
        </p:nvGrpSpPr>
        <p:grpSpPr>
          <a:xfrm>
            <a:off x="5240339" y="5457290"/>
            <a:ext cx="1898054" cy="544765"/>
            <a:chOff x="5240339" y="2962767"/>
            <a:chExt cx="1898054" cy="544765"/>
          </a:xfrm>
        </p:grpSpPr>
        <p:cxnSp>
          <p:nvCxnSpPr>
            <p:cNvPr id="41" name="Straight Arrow Connector 40"/>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42" name="TextBox 41"/>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grpSp>
        <p:nvGrpSpPr>
          <p:cNvPr id="43" name="Group 32"/>
          <p:cNvGrpSpPr/>
          <p:nvPr/>
        </p:nvGrpSpPr>
        <p:grpSpPr>
          <a:xfrm>
            <a:off x="5240339" y="4138297"/>
            <a:ext cx="1898054" cy="544765"/>
            <a:chOff x="5240339" y="1733297"/>
            <a:chExt cx="1898054" cy="544765"/>
          </a:xfrm>
        </p:grpSpPr>
        <p:cxnSp>
          <p:nvCxnSpPr>
            <p:cNvPr id="44" name="Straight Arrow Connector 43"/>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5" name="TextBox 44"/>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sp>
        <p:nvSpPr>
          <p:cNvPr id="35" name="TextBox 34"/>
          <p:cNvSpPr txBox="1"/>
          <p:nvPr/>
        </p:nvSpPr>
        <p:spPr>
          <a:xfrm>
            <a:off x="25900" y="1956930"/>
            <a:ext cx="2915736"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mobile browsers (FBA)</a:t>
            </a:r>
          </a:p>
        </p:txBody>
      </p:sp>
      <p:cxnSp>
        <p:nvCxnSpPr>
          <p:cNvPr id="39" name="Straight Arrow Connector 27"/>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6" name="TextBox 28"/>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spTree>
    <p:extLst>
      <p:ext uri="{BB962C8B-B14F-4D97-AF65-F5344CB8AC3E}">
        <p14:creationId xmlns:p14="http://schemas.microsoft.com/office/powerpoint/2010/main" val="9441366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250" fill="hold"/>
                                        <p:tgtEl>
                                          <p:spTgt spid="35"/>
                                        </p:tgtEl>
                                        <p:attrNameLst>
                                          <p:attrName>style.color</p:attrName>
                                        </p:attrNameLst>
                                      </p:cBhvr>
                                      <p:to>
                                        <a:schemeClr val="bg1"/>
                                      </p:to>
                                    </p:animClr>
                                  </p:childTnLst>
                                </p:cTn>
                              </p:par>
                              <p:par>
                                <p:cTn id="11" presetID="3" presetClass="emph" presetSubtype="2" fill="hold" grpId="0" nodeType="withEffect">
                                  <p:stCondLst>
                                    <p:cond delay="250"/>
                                  </p:stCondLst>
                                  <p:childTnLst>
                                    <p:animClr clrSpc="rgb" dir="cw">
                                      <p:cBhvr override="childStyle">
                                        <p:cTn id="12" dur="500" fill="hold"/>
                                        <p:tgtEl>
                                          <p:spTgt spid="46"/>
                                        </p:tgtEl>
                                        <p:attrNameLst>
                                          <p:attrName>style.color</p:attrName>
                                        </p:attrNameLst>
                                      </p:cBhvr>
                                      <p:to>
                                        <a:schemeClr val="bg1"/>
                                      </p:to>
                                    </p:animClr>
                                  </p:childTnLst>
                                </p:cTn>
                              </p:par>
                              <p:par>
                                <p:cTn id="13" presetID="7" presetClass="emph" presetSubtype="2" fill="hold" nodeType="withEffect">
                                  <p:stCondLst>
                                    <p:cond delay="250"/>
                                  </p:stCondLst>
                                  <p:childTnLst>
                                    <p:animClr clrSpc="rgb" dir="cw">
                                      <p:cBhvr>
                                        <p:cTn id="14" dur="500" fill="hold"/>
                                        <p:tgtEl>
                                          <p:spTgt spid="39"/>
                                        </p:tgtEl>
                                        <p:attrNameLst>
                                          <p:attrName>stroke.color</p:attrName>
                                        </p:attrNameLst>
                                      </p:cBhvr>
                                      <p:to>
                                        <a:schemeClr val="bg1"/>
                                      </p:to>
                                    </p:animClr>
                                    <p:set>
                                      <p:cBhvr>
                                        <p:cTn id="15" dur="500" fill="hold"/>
                                        <p:tgtEl>
                                          <p:spTgt spid="3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5"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iPhone Safari Mobile</a:t>
            </a:r>
            <a:br>
              <a:rPr lang="en-US" sz="4800" dirty="0" smtClean="0"/>
            </a:br>
            <a:r>
              <a:rPr lang="en-US" sz="3000" dirty="0" smtClean="0"/>
              <a:t>login </a:t>
            </a:r>
            <a:r>
              <a:rPr lang="en-US" sz="3000" dirty="0"/>
              <a:t>via forms-based authentication (FBA)</a:t>
            </a:r>
          </a:p>
        </p:txBody>
      </p:sp>
      <p:sp>
        <p:nvSpPr>
          <p:cNvPr id="5" name="Text Placeholder 4"/>
          <p:cNvSpPr>
            <a:spLocks noGrp="1"/>
          </p:cNvSpPr>
          <p:nvPr>
            <p:ph type="body" sz="quarter" idx="12"/>
          </p:nvPr>
        </p:nvSpPr>
        <p:spPr/>
        <p:txBody>
          <a:bodyPr/>
          <a:lstStyle/>
          <a:p>
            <a:endParaRPr lang="en-US" dirty="0" smtClean="0"/>
          </a:p>
          <a:p>
            <a:r>
              <a:rPr lang="en-US" dirty="0" smtClean="0"/>
              <a:t>Kieran Gupta</a:t>
            </a:r>
            <a:endParaRPr lang="en-US" dirty="0"/>
          </a:p>
        </p:txBody>
      </p:sp>
    </p:spTree>
    <p:extLst>
      <p:ext uri="{BB962C8B-B14F-4D97-AF65-F5344CB8AC3E}">
        <p14:creationId xmlns:p14="http://schemas.microsoft.com/office/powerpoint/2010/main" val="156598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Protocol Dance (MS-OFBA)</a:t>
            </a:r>
            <a:endParaRPr lang="en-US" dirty="0"/>
          </a:p>
        </p:txBody>
      </p:sp>
      <p:sp>
        <p:nvSpPr>
          <p:cNvPr id="6" name="Text Placeholder 2"/>
          <p:cNvSpPr>
            <a:spLocks noGrp="1"/>
          </p:cNvSpPr>
          <p:nvPr>
            <p:ph type="body" sz="quarter" idx="10"/>
          </p:nvPr>
        </p:nvSpPr>
        <p:spPr>
          <a:xfrm>
            <a:off x="274638" y="1164082"/>
            <a:ext cx="1582737" cy="738664"/>
          </a:xfrm>
        </p:spPr>
        <p:txBody>
          <a:bodyPr/>
          <a:lstStyle/>
          <a:p>
            <a:pPr marL="0" indent="0">
              <a:buNone/>
            </a:pPr>
            <a:r>
              <a:rPr lang="en-US" dirty="0" smtClean="0"/>
              <a:t>Client</a:t>
            </a:r>
            <a:endParaRPr lang="en-US" dirty="0"/>
          </a:p>
        </p:txBody>
      </p:sp>
      <p:cxnSp>
        <p:nvCxnSpPr>
          <p:cNvPr id="3" name="Straight Connector 2"/>
          <p:cNvCxnSpPr/>
          <p:nvPr/>
        </p:nvCxnSpPr>
        <p:spPr>
          <a:xfrm>
            <a:off x="274638" y="1889760"/>
            <a:ext cx="1582737"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a:xfrm>
            <a:off x="3550762" y="1891027"/>
            <a:ext cx="2022062"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rgbClr val="505050"/>
                </a:solidFill>
                <a:latin typeface="Segoe UI"/>
              </a:rPr>
              <a:t>HTTP request</a:t>
            </a:r>
            <a:endParaRPr lang="en-US" sz="3600" dirty="0">
              <a:solidFill>
                <a:srgbClr val="505050"/>
              </a:solidFill>
              <a:latin typeface="Segoe UI"/>
            </a:endParaRPr>
          </a:p>
        </p:txBody>
      </p:sp>
      <p:cxnSp>
        <p:nvCxnSpPr>
          <p:cNvPr id="12" name="Straight Arrow Connector 11"/>
          <p:cNvCxnSpPr/>
          <p:nvPr/>
        </p:nvCxnSpPr>
        <p:spPr>
          <a:xfrm>
            <a:off x="2451334" y="2321012"/>
            <a:ext cx="7049857" cy="0"/>
          </a:xfrm>
          <a:prstGeom prst="straightConnector1">
            <a:avLst/>
          </a:prstGeom>
          <a:ln w="44450" cmpd="sng">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451334" y="3006812"/>
            <a:ext cx="7049857" cy="0"/>
          </a:xfrm>
          <a:prstGeom prst="straightConnector1">
            <a:avLst/>
          </a:prstGeom>
          <a:ln w="44450" cmpd="dbl">
            <a:solidFill>
              <a:schemeClr val="accent4"/>
            </a:solidFill>
            <a:headEnd type="stealth" w="lg" len="lg"/>
            <a:tailEnd type="none" w="lg" len="med"/>
          </a:ln>
        </p:spPr>
        <p:style>
          <a:lnRef idx="1">
            <a:schemeClr val="accent1"/>
          </a:lnRef>
          <a:fillRef idx="0">
            <a:schemeClr val="accent1"/>
          </a:fillRef>
          <a:effectRef idx="0">
            <a:schemeClr val="accent1"/>
          </a:effectRef>
          <a:fontRef idx="minor">
            <a:schemeClr val="tx1"/>
          </a:fontRef>
        </p:style>
      </p:cxnSp>
      <p:sp>
        <p:nvSpPr>
          <p:cNvPr id="15" name="Text Placeholder 2"/>
          <p:cNvSpPr txBox="1">
            <a:spLocks/>
          </p:cNvSpPr>
          <p:nvPr/>
        </p:nvSpPr>
        <p:spPr>
          <a:xfrm>
            <a:off x="5843925" y="2508985"/>
            <a:ext cx="3607974" cy="95410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68217A"/>
                </a:solidFill>
                <a:latin typeface="Segoe UI"/>
              </a:rPr>
              <a:t>server returns FBA response with Login URL</a:t>
            </a:r>
            <a:endParaRPr lang="en-US" sz="3600" dirty="0">
              <a:solidFill>
                <a:srgbClr val="68217A"/>
              </a:solidFill>
              <a:latin typeface="Segoe UI"/>
            </a:endParaRPr>
          </a:p>
        </p:txBody>
      </p:sp>
      <p:cxnSp>
        <p:nvCxnSpPr>
          <p:cNvPr id="16" name="Straight Arrow Connector 15"/>
          <p:cNvCxnSpPr/>
          <p:nvPr/>
        </p:nvCxnSpPr>
        <p:spPr>
          <a:xfrm>
            <a:off x="2451334" y="3839106"/>
            <a:ext cx="7049857" cy="0"/>
          </a:xfrm>
          <a:prstGeom prst="straightConnector1">
            <a:avLst/>
          </a:prstGeom>
          <a:ln w="44450" cmpd="sng">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a:xfrm>
            <a:off x="274638" y="2066694"/>
            <a:ext cx="1968500" cy="8494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gradFill>
                  <a:gsLst>
                    <a:gs pos="1250">
                      <a:srgbClr val="505050"/>
                    </a:gs>
                    <a:gs pos="100000">
                      <a:srgbClr val="505050"/>
                    </a:gs>
                  </a:gsLst>
                  <a:lin ang="5400000" scaled="0"/>
                </a:gradFill>
              </a:rPr>
              <a:t>user</a:t>
            </a:r>
            <a:r>
              <a:rPr lang="en-US" sz="2400" dirty="0">
                <a:gradFill>
                  <a:gsLst>
                    <a:gs pos="1250">
                      <a:srgbClr val="505050"/>
                    </a:gs>
                    <a:gs pos="100000">
                      <a:srgbClr val="505050"/>
                    </a:gs>
                  </a:gsLst>
                  <a:lin ang="5400000" scaled="0"/>
                </a:gradFill>
              </a:rPr>
              <a:t> tries </a:t>
            </a:r>
            <a:r>
              <a:rPr lang="en-US" sz="2400" dirty="0" smtClean="0">
                <a:gradFill>
                  <a:gsLst>
                    <a:gs pos="1250">
                      <a:srgbClr val="505050"/>
                    </a:gs>
                    <a:gs pos="100000">
                      <a:srgbClr val="505050"/>
                    </a:gs>
                  </a:gsLst>
                  <a:lin ang="5400000" scaled="0"/>
                </a:gradFill>
              </a:rPr>
              <a:t>to </a:t>
            </a:r>
            <a:r>
              <a:rPr lang="en-US" sz="2400" dirty="0">
                <a:gradFill>
                  <a:gsLst>
                    <a:gs pos="1250">
                      <a:srgbClr val="505050"/>
                    </a:gs>
                    <a:gs pos="100000">
                      <a:srgbClr val="505050"/>
                    </a:gs>
                  </a:gsLst>
                  <a:lin ang="5400000" scaled="0"/>
                </a:gradFill>
              </a:rPr>
              <a:t>access </a:t>
            </a:r>
            <a:r>
              <a:rPr lang="en-US" sz="2400" dirty="0" smtClean="0">
                <a:gradFill>
                  <a:gsLst>
                    <a:gs pos="1250">
                      <a:srgbClr val="505050"/>
                    </a:gs>
                    <a:gs pos="100000">
                      <a:srgbClr val="505050"/>
                    </a:gs>
                  </a:gsLst>
                  <a:lin ang="5400000" scaled="0"/>
                </a:gradFill>
              </a:rPr>
              <a:t>SP</a:t>
            </a:r>
            <a:endParaRPr lang="en-US" sz="2400" dirty="0">
              <a:gradFill>
                <a:gsLst>
                  <a:gs pos="1250">
                    <a:srgbClr val="505050"/>
                  </a:gs>
                  <a:gs pos="100000">
                    <a:srgbClr val="505050"/>
                  </a:gs>
                </a:gsLst>
                <a:lin ang="5400000" scaled="0"/>
              </a:gradFill>
            </a:endParaRPr>
          </a:p>
        </p:txBody>
      </p:sp>
      <p:sp>
        <p:nvSpPr>
          <p:cNvPr id="18" name="Text Placeholder 2"/>
          <p:cNvSpPr txBox="1">
            <a:spLocks/>
          </p:cNvSpPr>
          <p:nvPr/>
        </p:nvSpPr>
        <p:spPr>
          <a:xfrm>
            <a:off x="274638" y="3080105"/>
            <a:ext cx="2078418" cy="118186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gradFill>
                  <a:gsLst>
                    <a:gs pos="1250">
                      <a:srgbClr val="505050"/>
                    </a:gs>
                    <a:gs pos="100000">
                      <a:srgbClr val="505050"/>
                    </a:gs>
                  </a:gsLst>
                  <a:lin ang="5400000" scaled="0"/>
                </a:gradFill>
              </a:rPr>
              <a:t>user</a:t>
            </a:r>
            <a:r>
              <a:rPr lang="en-US" sz="2400" dirty="0">
                <a:gradFill>
                  <a:gsLst>
                    <a:gs pos="1250">
                      <a:srgbClr val="505050"/>
                    </a:gs>
                    <a:gs pos="100000">
                      <a:srgbClr val="505050"/>
                    </a:gs>
                  </a:gsLst>
                  <a:lin ang="5400000" scaled="0"/>
                </a:gradFill>
              </a:rPr>
              <a:t> interacts with HTML web </a:t>
            </a:r>
            <a:r>
              <a:rPr lang="en-US" sz="2400" dirty="0" smtClean="0">
                <a:gradFill>
                  <a:gsLst>
                    <a:gs pos="1250">
                      <a:srgbClr val="505050"/>
                    </a:gs>
                    <a:gs pos="100000">
                      <a:srgbClr val="505050"/>
                    </a:gs>
                  </a:gsLst>
                  <a:lin ang="5400000" scaled="0"/>
                </a:gradFill>
              </a:rPr>
              <a:t>form(s)</a:t>
            </a:r>
            <a:endParaRPr lang="en-US" sz="2400" dirty="0">
              <a:gradFill>
                <a:gsLst>
                  <a:gs pos="1250">
                    <a:srgbClr val="505050"/>
                  </a:gs>
                  <a:gs pos="100000">
                    <a:srgbClr val="505050"/>
                  </a:gs>
                </a:gsLst>
                <a:lin ang="5400000" scaled="0"/>
              </a:gradFill>
            </a:endParaRPr>
          </a:p>
        </p:txBody>
      </p:sp>
      <p:sp>
        <p:nvSpPr>
          <p:cNvPr id="20" name="Text Placeholder 2"/>
          <p:cNvSpPr txBox="1">
            <a:spLocks/>
          </p:cNvSpPr>
          <p:nvPr/>
        </p:nvSpPr>
        <p:spPr>
          <a:xfrm>
            <a:off x="2757806" y="3353332"/>
            <a:ext cx="3607974" cy="91602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505050"/>
                </a:solidFill>
                <a:latin typeface="Segoe UI"/>
              </a:rPr>
              <a:t>POST to server as defined by HTML web form</a:t>
            </a:r>
            <a:endParaRPr lang="en-US" sz="3600" dirty="0">
              <a:solidFill>
                <a:srgbClr val="505050"/>
              </a:solidFill>
              <a:latin typeface="Segoe UI"/>
            </a:endParaRPr>
          </a:p>
        </p:txBody>
      </p:sp>
      <p:cxnSp>
        <p:nvCxnSpPr>
          <p:cNvPr id="21" name="Straight Arrow Connector 20"/>
          <p:cNvCxnSpPr/>
          <p:nvPr/>
        </p:nvCxnSpPr>
        <p:spPr>
          <a:xfrm>
            <a:off x="2451334" y="4805512"/>
            <a:ext cx="7049857" cy="0"/>
          </a:xfrm>
          <a:prstGeom prst="straightConnector1">
            <a:avLst/>
          </a:prstGeom>
          <a:ln w="44450" cmpd="dbl">
            <a:solidFill>
              <a:schemeClr val="accent4"/>
            </a:solidFill>
            <a:headEnd type="stealth" w="lg" len="lg"/>
            <a:tailEnd type="none" w="lg" len="med"/>
          </a:ln>
        </p:spPr>
        <p:style>
          <a:lnRef idx="1">
            <a:schemeClr val="accent1"/>
          </a:lnRef>
          <a:fillRef idx="0">
            <a:schemeClr val="accent1"/>
          </a:fillRef>
          <a:effectRef idx="0">
            <a:schemeClr val="accent1"/>
          </a:effectRef>
          <a:fontRef idx="minor">
            <a:schemeClr val="tx1"/>
          </a:fontRef>
        </p:style>
      </p:cxnSp>
      <p:sp>
        <p:nvSpPr>
          <p:cNvPr id="22" name="Text Placeholder 2"/>
          <p:cNvSpPr txBox="1">
            <a:spLocks/>
          </p:cNvSpPr>
          <p:nvPr/>
        </p:nvSpPr>
        <p:spPr>
          <a:xfrm>
            <a:off x="5843925" y="4307685"/>
            <a:ext cx="3607974"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68217A"/>
                </a:solidFill>
                <a:latin typeface="Segoe UI"/>
              </a:rPr>
              <a:t>set authentication cookie,</a:t>
            </a:r>
          </a:p>
          <a:p>
            <a:pPr marL="0" indent="0" algn="ctr">
              <a:lnSpc>
                <a:spcPts val="3000"/>
              </a:lnSpc>
              <a:buFont typeface="Arial" pitchFamily="34" charset="0"/>
              <a:buNone/>
            </a:pPr>
            <a:r>
              <a:rPr lang="en-US" sz="2000" dirty="0" smtClean="0">
                <a:solidFill>
                  <a:srgbClr val="68217A"/>
                </a:solidFill>
                <a:latin typeface="Segoe UI"/>
              </a:rPr>
              <a:t>redirect to return URL</a:t>
            </a:r>
            <a:endParaRPr lang="en-US" sz="3600" dirty="0">
              <a:solidFill>
                <a:srgbClr val="68217A"/>
              </a:solidFill>
              <a:latin typeface="Segoe UI"/>
            </a:endParaRPr>
          </a:p>
        </p:txBody>
      </p:sp>
      <p:sp>
        <p:nvSpPr>
          <p:cNvPr id="23" name="Text Placeholder 2"/>
          <p:cNvSpPr txBox="1">
            <a:spLocks/>
          </p:cNvSpPr>
          <p:nvPr/>
        </p:nvSpPr>
        <p:spPr>
          <a:xfrm>
            <a:off x="9599468" y="3507733"/>
            <a:ext cx="2263348" cy="118186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gradFill>
                  <a:gsLst>
                    <a:gs pos="1250">
                      <a:srgbClr val="505050"/>
                    </a:gs>
                    <a:gs pos="100000">
                      <a:srgbClr val="505050"/>
                    </a:gs>
                  </a:gsLst>
                  <a:lin ang="5400000" scaled="0"/>
                </a:gradFill>
              </a:rPr>
              <a:t>Office</a:t>
            </a:r>
            <a:r>
              <a:rPr lang="en-US" sz="2400">
                <a:gradFill>
                  <a:gsLst>
                    <a:gs pos="1250">
                      <a:srgbClr val="505050"/>
                    </a:gs>
                    <a:gs pos="100000">
                      <a:srgbClr val="505050"/>
                    </a:gs>
                  </a:gsLst>
                  <a:lin ang="5400000" scaled="0"/>
                </a:gradFill>
              </a:rPr>
              <a:t> 365 </a:t>
            </a:r>
            <a:r>
              <a:rPr lang="en-US" sz="2400" smtClean="0">
                <a:gradFill>
                  <a:gsLst>
                    <a:gs pos="1250">
                      <a:srgbClr val="505050"/>
                    </a:gs>
                    <a:gs pos="100000">
                      <a:srgbClr val="505050"/>
                    </a:gs>
                  </a:gsLst>
                  <a:lin ang="5400000" scaled="0"/>
                </a:gradFill>
              </a:rPr>
              <a:t>confirms </a:t>
            </a:r>
            <a:r>
              <a:rPr lang="en-US" sz="2400" dirty="0">
                <a:gradFill>
                  <a:gsLst>
                    <a:gs pos="1250">
                      <a:srgbClr val="505050"/>
                    </a:gs>
                    <a:gs pos="100000">
                      <a:srgbClr val="505050"/>
                    </a:gs>
                  </a:gsLst>
                  <a:lin ang="5400000" scaled="0"/>
                </a:gradFill>
              </a:rPr>
              <a:t>user identity</a:t>
            </a:r>
          </a:p>
        </p:txBody>
      </p:sp>
      <p:sp>
        <p:nvSpPr>
          <p:cNvPr id="24" name="Text Placeholder 2"/>
          <p:cNvSpPr txBox="1">
            <a:spLocks/>
          </p:cNvSpPr>
          <p:nvPr/>
        </p:nvSpPr>
        <p:spPr>
          <a:xfrm>
            <a:off x="9599468" y="1950085"/>
            <a:ext cx="2415620" cy="118186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gradFill>
                  <a:gsLst>
                    <a:gs pos="1250">
                      <a:srgbClr val="505050"/>
                    </a:gs>
                    <a:gs pos="100000">
                      <a:srgbClr val="505050"/>
                    </a:gs>
                  </a:gsLst>
                  <a:lin ang="5400000" scaled="0"/>
                </a:gradFill>
              </a:rPr>
              <a:t>server detects that user is unauthenticated</a:t>
            </a:r>
            <a:endParaRPr lang="en-US" sz="2400" dirty="0">
              <a:gradFill>
                <a:gsLst>
                  <a:gs pos="1250">
                    <a:srgbClr val="505050"/>
                  </a:gs>
                  <a:gs pos="100000">
                    <a:srgbClr val="505050"/>
                  </a:gs>
                </a:gsLst>
                <a:lin ang="5400000" scaled="0"/>
              </a:gradFill>
            </a:endParaRPr>
          </a:p>
        </p:txBody>
      </p:sp>
      <p:sp>
        <p:nvSpPr>
          <p:cNvPr id="26" name="Text Placeholder 2"/>
          <p:cNvSpPr txBox="1">
            <a:spLocks/>
          </p:cNvSpPr>
          <p:nvPr/>
        </p:nvSpPr>
        <p:spPr>
          <a:xfrm>
            <a:off x="274638" y="4600293"/>
            <a:ext cx="2078418" cy="1514261"/>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gradFill>
                  <a:gsLst>
                    <a:gs pos="1250">
                      <a:srgbClr val="505050"/>
                    </a:gs>
                    <a:gs pos="100000">
                      <a:srgbClr val="505050"/>
                    </a:gs>
                  </a:gsLst>
                  <a:lin ang="5400000" scaled="0"/>
                </a:gradFill>
              </a:rPr>
              <a:t>client</a:t>
            </a:r>
            <a:r>
              <a:rPr lang="en-US" sz="2400" dirty="0">
                <a:gradFill>
                  <a:gsLst>
                    <a:gs pos="1250">
                      <a:srgbClr val="505050"/>
                    </a:gs>
                    <a:gs pos="100000">
                      <a:srgbClr val="505050"/>
                    </a:gs>
                  </a:gsLst>
                  <a:lin ang="5400000" scaled="0"/>
                </a:gradFill>
              </a:rPr>
              <a:t> resends </a:t>
            </a:r>
            <a:r>
              <a:rPr lang="en-US" sz="2400" dirty="0" smtClean="0">
                <a:gradFill>
                  <a:gsLst>
                    <a:gs pos="1250">
                      <a:srgbClr val="505050"/>
                    </a:gs>
                    <a:gs pos="100000">
                      <a:srgbClr val="505050"/>
                    </a:gs>
                  </a:gsLst>
                  <a:lin ang="5400000" scaled="0"/>
                </a:gradFill>
              </a:rPr>
              <a:t>request </a:t>
            </a:r>
            <a:r>
              <a:rPr lang="en-US" sz="2400" dirty="0">
                <a:gradFill>
                  <a:gsLst>
                    <a:gs pos="1250">
                      <a:srgbClr val="505050"/>
                    </a:gs>
                    <a:gs pos="100000">
                      <a:srgbClr val="505050"/>
                    </a:gs>
                  </a:gsLst>
                  <a:lin ang="5400000" scaled="0"/>
                </a:gradFill>
              </a:rPr>
              <a:t>for data from SharePoint</a:t>
            </a:r>
          </a:p>
        </p:txBody>
      </p:sp>
      <p:cxnSp>
        <p:nvCxnSpPr>
          <p:cNvPr id="27" name="Straight Arrow Connector 26"/>
          <p:cNvCxnSpPr/>
          <p:nvPr/>
        </p:nvCxnSpPr>
        <p:spPr>
          <a:xfrm>
            <a:off x="2451334" y="5757771"/>
            <a:ext cx="7049857" cy="0"/>
          </a:xfrm>
          <a:prstGeom prst="straightConnector1">
            <a:avLst/>
          </a:prstGeom>
          <a:ln w="44450" cmpd="sng">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28" name="Text Placeholder 2"/>
          <p:cNvSpPr txBox="1">
            <a:spLocks/>
          </p:cNvSpPr>
          <p:nvPr/>
        </p:nvSpPr>
        <p:spPr>
          <a:xfrm>
            <a:off x="2757806" y="5254572"/>
            <a:ext cx="3607974"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505050"/>
                </a:solidFill>
                <a:latin typeface="Segoe UI"/>
              </a:rPr>
              <a:t>issue HTTP request</a:t>
            </a:r>
          </a:p>
          <a:p>
            <a:pPr marL="0" indent="0" algn="ctr">
              <a:lnSpc>
                <a:spcPts val="3000"/>
              </a:lnSpc>
              <a:buFont typeface="Arial" pitchFamily="34" charset="0"/>
              <a:buNone/>
            </a:pPr>
            <a:r>
              <a:rPr lang="en-US" sz="2000" dirty="0" smtClean="0">
                <a:solidFill>
                  <a:srgbClr val="505050"/>
                </a:solidFill>
                <a:latin typeface="Segoe UI"/>
              </a:rPr>
              <a:t>with authentication cookie</a:t>
            </a:r>
            <a:endParaRPr lang="en-US" sz="3600" dirty="0">
              <a:solidFill>
                <a:srgbClr val="505050"/>
              </a:solidFill>
              <a:latin typeface="Segoe UI"/>
            </a:endParaRPr>
          </a:p>
        </p:txBody>
      </p:sp>
      <p:sp>
        <p:nvSpPr>
          <p:cNvPr id="29" name="Text Placeholder 2"/>
          <p:cNvSpPr txBox="1">
            <a:spLocks/>
          </p:cNvSpPr>
          <p:nvPr/>
        </p:nvSpPr>
        <p:spPr>
          <a:xfrm>
            <a:off x="9599468" y="5445156"/>
            <a:ext cx="2263348" cy="118186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gradFill>
                  <a:gsLst>
                    <a:gs pos="1250">
                      <a:srgbClr val="505050"/>
                    </a:gs>
                    <a:gs pos="100000">
                      <a:srgbClr val="505050"/>
                    </a:gs>
                  </a:gsLst>
                  <a:lin ang="5400000" scaled="0"/>
                </a:gradFill>
              </a:rPr>
              <a:t>server looks up identity and permissions</a:t>
            </a:r>
            <a:endParaRPr lang="en-US" sz="2400" dirty="0">
              <a:gradFill>
                <a:gsLst>
                  <a:gs pos="1250">
                    <a:srgbClr val="505050"/>
                  </a:gs>
                  <a:gs pos="100000">
                    <a:srgbClr val="505050"/>
                  </a:gs>
                </a:gsLst>
                <a:lin ang="5400000" scaled="0"/>
              </a:gradFill>
            </a:endParaRPr>
          </a:p>
        </p:txBody>
      </p:sp>
      <p:cxnSp>
        <p:nvCxnSpPr>
          <p:cNvPr id="30" name="Straight Arrow Connector 29"/>
          <p:cNvCxnSpPr/>
          <p:nvPr/>
        </p:nvCxnSpPr>
        <p:spPr>
          <a:xfrm>
            <a:off x="2451334" y="6480714"/>
            <a:ext cx="7049857" cy="0"/>
          </a:xfrm>
          <a:prstGeom prst="straightConnector1">
            <a:avLst/>
          </a:prstGeom>
          <a:ln w="44450" cmpd="dbl">
            <a:solidFill>
              <a:schemeClr val="accent4"/>
            </a:solidFill>
            <a:headEnd type="stealth" w="lg" len="lg"/>
            <a:tailEnd type="none" w="lg" len="med"/>
          </a:ln>
        </p:spPr>
        <p:style>
          <a:lnRef idx="1">
            <a:schemeClr val="accent1"/>
          </a:lnRef>
          <a:fillRef idx="0">
            <a:schemeClr val="accent1"/>
          </a:fillRef>
          <a:effectRef idx="0">
            <a:schemeClr val="accent1"/>
          </a:effectRef>
          <a:fontRef idx="minor">
            <a:schemeClr val="tx1"/>
          </a:fontRef>
        </p:style>
      </p:cxnSp>
      <p:sp>
        <p:nvSpPr>
          <p:cNvPr id="31" name="Text Placeholder 2"/>
          <p:cNvSpPr txBox="1">
            <a:spLocks/>
          </p:cNvSpPr>
          <p:nvPr/>
        </p:nvSpPr>
        <p:spPr>
          <a:xfrm>
            <a:off x="5843925" y="6387410"/>
            <a:ext cx="3607974" cy="56938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68217A"/>
                </a:solidFill>
                <a:latin typeface="Segoe UI"/>
              </a:rPr>
              <a:t>return appropriate data</a:t>
            </a:r>
            <a:endParaRPr lang="en-US" sz="3600" dirty="0">
              <a:solidFill>
                <a:srgbClr val="68217A"/>
              </a:solidFill>
              <a:latin typeface="Segoe UI"/>
            </a:endParaRPr>
          </a:p>
        </p:txBody>
      </p:sp>
      <p:grpSp>
        <p:nvGrpSpPr>
          <p:cNvPr id="35" name="Group 34"/>
          <p:cNvGrpSpPr/>
          <p:nvPr/>
        </p:nvGrpSpPr>
        <p:grpSpPr>
          <a:xfrm>
            <a:off x="8115053" y="1164082"/>
            <a:ext cx="4157154" cy="738664"/>
            <a:chOff x="6986334" y="1164082"/>
            <a:chExt cx="4157154" cy="738664"/>
          </a:xfrm>
        </p:grpSpPr>
        <p:sp>
          <p:nvSpPr>
            <p:cNvPr id="7" name="Text Placeholder 2"/>
            <p:cNvSpPr txBox="1">
              <a:spLocks/>
            </p:cNvSpPr>
            <p:nvPr/>
          </p:nvSpPr>
          <p:spPr>
            <a:xfrm>
              <a:off x="6986334" y="1164082"/>
              <a:ext cx="415715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gradFill>
                    <a:gsLst>
                      <a:gs pos="1250">
                        <a:srgbClr val="505050"/>
                      </a:gs>
                      <a:gs pos="100000">
                        <a:srgbClr val="505050"/>
                      </a:gs>
                    </a:gsLst>
                    <a:lin ang="5400000" scaled="0"/>
                  </a:gradFill>
                </a:rPr>
                <a:t>SharePoint Server</a:t>
              </a:r>
              <a:endParaRPr lang="en-US" dirty="0">
                <a:gradFill>
                  <a:gsLst>
                    <a:gs pos="1250">
                      <a:srgbClr val="505050"/>
                    </a:gs>
                    <a:gs pos="100000">
                      <a:srgbClr val="505050"/>
                    </a:gs>
                  </a:gsLst>
                  <a:lin ang="5400000" scaled="0"/>
                </a:gradFill>
              </a:endParaRPr>
            </a:p>
          </p:txBody>
        </p:sp>
        <p:cxnSp>
          <p:nvCxnSpPr>
            <p:cNvPr id="33" name="Straight Connector 32"/>
            <p:cNvCxnSpPr/>
            <p:nvPr/>
          </p:nvCxnSpPr>
          <p:spPr>
            <a:xfrm>
              <a:off x="7075487" y="1889760"/>
              <a:ext cx="388302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9" name="Picture 1"/>
          <p:cNvPicPr>
            <a:picLocks noChangeAspect="1"/>
          </p:cNvPicPr>
          <p:nvPr/>
        </p:nvPicPr>
        <p:blipFill>
          <a:blip r:embed="rId3">
            <a:grayscl/>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2146058" y="3573462"/>
            <a:ext cx="490779" cy="490779"/>
          </a:xfrm>
          <a:prstGeom prst="rect">
            <a:avLst/>
          </a:prstGeom>
        </p:spPr>
      </p:pic>
    </p:spTree>
    <p:extLst>
      <p:ext uri="{BB962C8B-B14F-4D97-AF65-F5344CB8AC3E}">
        <p14:creationId xmlns:p14="http://schemas.microsoft.com/office/powerpoint/2010/main" val="76899490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85510" y="1546572"/>
            <a:ext cx="3659869" cy="4253276"/>
            <a:chOff x="435149" y="1516385"/>
            <a:chExt cx="3588433" cy="4170257"/>
          </a:xfrm>
        </p:grpSpPr>
        <p:sp>
          <p:nvSpPr>
            <p:cNvPr id="19" name="Rectangle 18"/>
            <p:cNvSpPr/>
            <p:nvPr/>
          </p:nvSpPr>
          <p:spPr>
            <a:xfrm>
              <a:off x="488939" y="1516385"/>
              <a:ext cx="2559654" cy="565091"/>
            </a:xfrm>
            <a:prstGeom prst="rect">
              <a:avLst/>
            </a:prstGeom>
          </p:spPr>
          <p:txBody>
            <a:bodyPr wrap="square" lIns="0" tIns="0" rIns="0" bIns="0">
              <a:spAutoFit/>
            </a:bodyPr>
            <a:lstStyle/>
            <a:p>
              <a:pPr defTabSz="1243193"/>
              <a:r>
                <a:rPr lang="en-US" sz="3672" dirty="0">
                  <a:solidFill>
                    <a:srgbClr val="EB3C00">
                      <a:alpha val="99000"/>
                    </a:srgbClr>
                  </a:solidFill>
                  <a:latin typeface="Segoe UI Light"/>
                </a:rPr>
                <a:t>Devices</a:t>
              </a:r>
            </a:p>
          </p:txBody>
        </p:sp>
        <p:sp>
          <p:nvSpPr>
            <p:cNvPr id="27" name="Rectangle 26"/>
            <p:cNvSpPr/>
            <p:nvPr/>
          </p:nvSpPr>
          <p:spPr>
            <a:xfrm>
              <a:off x="435149" y="3706190"/>
              <a:ext cx="3534644" cy="1035796"/>
            </a:xfrm>
            <a:prstGeom prst="rect">
              <a:avLst/>
            </a:prstGeom>
          </p:spPr>
          <p:txBody>
            <a:bodyPr wrap="square" lIns="186521" tIns="0" rIns="0" bIns="0">
              <a:spAutoFit/>
            </a:bodyPr>
            <a:lstStyle/>
            <a:p>
              <a:pPr defTabSz="1988437" fontAlgn="base">
                <a:spcBef>
                  <a:spcPct val="0"/>
                </a:spcBef>
                <a:spcAft>
                  <a:spcPct val="0"/>
                </a:spcAft>
              </a:pPr>
              <a:r>
                <a:rPr lang="en-US" sz="6731" b="1" spc="-204" dirty="0">
                  <a:ln w="3175">
                    <a:noFill/>
                  </a:ln>
                  <a:solidFill>
                    <a:srgbClr val="505050">
                      <a:lumMod val="65000"/>
                      <a:lumOff val="35000"/>
                    </a:srgbClr>
                  </a:solidFill>
                  <a:latin typeface="Segoe UI Light"/>
                  <a:cs typeface="Arial" charset="0"/>
                </a:rPr>
                <a:t>1</a:t>
              </a:r>
              <a:r>
                <a:rPr lang="en-US" sz="4488" spc="-204" dirty="0">
                  <a:ln w="3175">
                    <a:noFill/>
                  </a:ln>
                  <a:solidFill>
                    <a:srgbClr val="505050">
                      <a:lumMod val="65000"/>
                      <a:lumOff val="35000"/>
                    </a:srgbClr>
                  </a:solidFill>
                  <a:latin typeface="Segoe UI Light"/>
                  <a:cs typeface="Arial" charset="0"/>
                </a:rPr>
                <a:t> </a:t>
              </a:r>
              <a:r>
                <a:rPr lang="en-US" sz="4896" spc="-204" dirty="0">
                  <a:ln w="3175">
                    <a:noFill/>
                  </a:ln>
                  <a:solidFill>
                    <a:srgbClr val="505050">
                      <a:lumMod val="65000"/>
                      <a:lumOff val="35000"/>
                    </a:srgbClr>
                  </a:solidFill>
                  <a:latin typeface="Segoe UI Light"/>
                  <a:cs typeface="Arial" charset="0"/>
                </a:rPr>
                <a:t>billion</a:t>
              </a:r>
              <a:endParaRPr lang="en-US" sz="8975" spc="-204" dirty="0">
                <a:ln w="3175">
                  <a:noFill/>
                </a:ln>
                <a:solidFill>
                  <a:srgbClr val="505050">
                    <a:lumMod val="65000"/>
                    <a:lumOff val="35000"/>
                  </a:srgbClr>
                </a:solidFill>
                <a:latin typeface="Segoe UI Light"/>
                <a:cs typeface="Arial" charset="0"/>
              </a:endParaRPr>
            </a:p>
          </p:txBody>
        </p:sp>
        <p:grpSp>
          <p:nvGrpSpPr>
            <p:cNvPr id="9" name="Group 8"/>
            <p:cNvGrpSpPr/>
            <p:nvPr/>
          </p:nvGrpSpPr>
          <p:grpSpPr>
            <a:xfrm>
              <a:off x="488824" y="2113978"/>
              <a:ext cx="3534758" cy="1500589"/>
              <a:chOff x="366713" y="1585482"/>
              <a:chExt cx="2651760" cy="1125442"/>
            </a:xfrm>
          </p:grpSpPr>
          <p:sp>
            <p:nvSpPr>
              <p:cNvPr id="42" name="Rectangle 41"/>
              <p:cNvSpPr/>
              <p:nvPr/>
            </p:nvSpPr>
            <p:spPr>
              <a:xfrm>
                <a:off x="366713" y="1585482"/>
                <a:ext cx="2651760" cy="1125442"/>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193"/>
                <a:endParaRPr lang="en-US" sz="2448">
                  <a:solidFill>
                    <a:prstClr val="white"/>
                  </a:solidFill>
                </a:endParaRPr>
              </a:p>
            </p:txBody>
          </p:sp>
          <p:pic>
            <p:nvPicPr>
              <p:cNvPr id="41"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tretch/>
            </p:blipFill>
            <p:spPr bwMode="auto">
              <a:xfrm>
                <a:off x="1951451" y="1851117"/>
                <a:ext cx="1005840" cy="647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3546" y="1871449"/>
                <a:ext cx="365760" cy="578940"/>
              </a:xfrm>
              <a:prstGeom prst="rect">
                <a:avLst/>
              </a:prstGeom>
            </p:spPr>
          </p:pic>
          <p:grpSp>
            <p:nvGrpSpPr>
              <p:cNvPr id="8" name="Group 7"/>
              <p:cNvGrpSpPr/>
              <p:nvPr/>
            </p:nvGrpSpPr>
            <p:grpSpPr>
              <a:xfrm>
                <a:off x="945833" y="1787841"/>
                <a:ext cx="1234440" cy="720726"/>
                <a:chOff x="1010608" y="1787841"/>
                <a:chExt cx="1234440" cy="720726"/>
              </a:xfrm>
            </p:grpSpPr>
            <p:pic>
              <p:nvPicPr>
                <p:cNvPr id="52" name="Picture 51"/>
                <p:cNvPicPr>
                  <a:picLocks noChangeAspect="1"/>
                </p:cNvPicPr>
                <p:nvPr/>
              </p:nvPicPr>
              <p:blipFill rotWithShape="1">
                <a:blip r:embed="rId5" cstate="print">
                  <a:extLst>
                    <a:ext uri="{28A0092B-C50C-407E-A947-70E740481C1C}">
                      <a14:useLocalDpi xmlns:a14="http://schemas.microsoft.com/office/drawing/2010/main" val="0"/>
                    </a:ext>
                  </a:extLst>
                </a:blip>
                <a:srcRect t="7638" b="12231"/>
                <a:stretch/>
              </p:blipFill>
              <p:spPr>
                <a:xfrm>
                  <a:off x="1010608" y="1787841"/>
                  <a:ext cx="1234440" cy="720726"/>
                </a:xfrm>
                <a:prstGeom prst="rect">
                  <a:avLst/>
                </a:prstGeom>
                <a:noFill/>
                <a:ln>
                  <a:noFill/>
                </a:ln>
              </p:spPr>
            </p:pic>
            <p:pic>
              <p:nvPicPr>
                <p:cNvPr id="54"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 b="1954"/>
                <a:stretch/>
              </p:blipFill>
              <p:spPr bwMode="auto">
                <a:xfrm>
                  <a:off x="1215923" y="1843900"/>
                  <a:ext cx="822960" cy="457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3" name="Rectangle 2"/>
            <p:cNvSpPr/>
            <p:nvPr/>
          </p:nvSpPr>
          <p:spPr>
            <a:xfrm>
              <a:off x="478066" y="4650589"/>
              <a:ext cx="3237787" cy="1036053"/>
            </a:xfrm>
            <a:prstGeom prst="rect">
              <a:avLst/>
            </a:prstGeom>
          </p:spPr>
          <p:txBody>
            <a:bodyPr wrap="square" lIns="186521" tIns="0" bIns="0">
              <a:spAutoFit/>
            </a:bodyPr>
            <a:lstStyle/>
            <a:p>
              <a:pPr defTabSz="1988437" fontAlgn="base">
                <a:spcBef>
                  <a:spcPct val="0"/>
                </a:spcBef>
                <a:spcAft>
                  <a:spcPct val="0"/>
                </a:spcAft>
              </a:pPr>
              <a:r>
                <a:rPr lang="en-US" sz="2244" dirty="0">
                  <a:solidFill>
                    <a:prstClr val="black">
                      <a:lumMod val="65000"/>
                      <a:lumOff val="35000"/>
                    </a:prstClr>
                  </a:solidFill>
                  <a:latin typeface="Segoe UI Semibold" pitchFamily="34" charset="0"/>
                  <a:cs typeface="Segoe UI Semibold" pitchFamily="34" charset="0"/>
                </a:rPr>
                <a:t>smartphones</a:t>
              </a:r>
              <a:r>
                <a:rPr lang="en-US" sz="2244" dirty="0">
                  <a:solidFill>
                    <a:prstClr val="black">
                      <a:lumMod val="65000"/>
                      <a:lumOff val="35000"/>
                    </a:prstClr>
                  </a:solidFill>
                  <a:latin typeface="Segoe UI Semibold" pitchFamily="34" charset="0"/>
                </a:rPr>
                <a:t> </a:t>
              </a:r>
              <a:r>
                <a:rPr lang="en-US" sz="2244" dirty="0">
                  <a:solidFill>
                    <a:prstClr val="black">
                      <a:lumMod val="65000"/>
                      <a:lumOff val="35000"/>
                    </a:prstClr>
                  </a:solidFill>
                  <a:latin typeface="Segoe UI Light"/>
                </a:rPr>
                <a:t>by 2016, 350M of those being used at work</a:t>
              </a:r>
              <a:endParaRPr lang="en-US" sz="2244" dirty="0">
                <a:solidFill>
                  <a:prstClr val="black">
                    <a:lumMod val="65000"/>
                    <a:lumOff val="35000"/>
                  </a:prstClr>
                </a:solidFill>
                <a:latin typeface="Segoe UI Light"/>
                <a:ea typeface="Segoe UI" pitchFamily="34" charset="0"/>
                <a:cs typeface="Segoe UI" pitchFamily="34" charset="0"/>
              </a:endParaRPr>
            </a:p>
          </p:txBody>
        </p:sp>
      </p:grpSp>
      <p:grpSp>
        <p:nvGrpSpPr>
          <p:cNvPr id="7" name="Group 6"/>
          <p:cNvGrpSpPr/>
          <p:nvPr/>
        </p:nvGrpSpPr>
        <p:grpSpPr>
          <a:xfrm>
            <a:off x="4397228" y="1546572"/>
            <a:ext cx="3605246" cy="4253275"/>
            <a:chOff x="4172467" y="1516385"/>
            <a:chExt cx="3534876" cy="4170256"/>
          </a:xfrm>
        </p:grpSpPr>
        <p:pic>
          <p:nvPicPr>
            <p:cNvPr id="2052" name="Picture 4" descr="C:\Users\v-junyo\Documents\Jun_Mesh\Microsoft Files\DesignTools\Brand Photos\Windows 7\Commercial\COMMERCIAL\WIN12_Claudia_04.png"/>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4172467" y="2113980"/>
              <a:ext cx="3534757" cy="150058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4172584" y="1516385"/>
              <a:ext cx="2774610" cy="565091"/>
            </a:xfrm>
            <a:prstGeom prst="rect">
              <a:avLst/>
            </a:prstGeom>
          </p:spPr>
          <p:txBody>
            <a:bodyPr wrap="square" lIns="0" tIns="0" rIns="0" bIns="0">
              <a:spAutoFit/>
            </a:bodyPr>
            <a:lstStyle/>
            <a:p>
              <a:pPr defTabSz="1243193"/>
              <a:r>
                <a:rPr lang="en-US" sz="3672" dirty="0">
                  <a:solidFill>
                    <a:srgbClr val="EB3C00">
                      <a:alpha val="99000"/>
                    </a:srgbClr>
                  </a:solidFill>
                  <a:latin typeface="Segoe UI Light"/>
                </a:rPr>
                <a:t>People</a:t>
              </a:r>
            </a:p>
          </p:txBody>
        </p:sp>
        <p:sp>
          <p:nvSpPr>
            <p:cNvPr id="29" name="Rectangle 28"/>
            <p:cNvSpPr/>
            <p:nvPr/>
          </p:nvSpPr>
          <p:spPr>
            <a:xfrm>
              <a:off x="4172467" y="3706190"/>
              <a:ext cx="3534757" cy="1035796"/>
            </a:xfrm>
            <a:prstGeom prst="rect">
              <a:avLst/>
            </a:prstGeom>
          </p:spPr>
          <p:txBody>
            <a:bodyPr wrap="square" lIns="186521" tIns="0" rIns="0" bIns="0">
              <a:spAutoFit/>
            </a:bodyPr>
            <a:lstStyle/>
            <a:p>
              <a:pPr defTabSz="1988437" fontAlgn="base">
                <a:spcBef>
                  <a:spcPct val="0"/>
                </a:spcBef>
                <a:spcAft>
                  <a:spcPct val="0"/>
                </a:spcAft>
              </a:pPr>
              <a:r>
                <a:rPr lang="en-US" sz="6731" b="1" spc="-204" dirty="0">
                  <a:ln w="3175">
                    <a:noFill/>
                  </a:ln>
                  <a:solidFill>
                    <a:srgbClr val="505050">
                      <a:lumMod val="65000"/>
                      <a:lumOff val="35000"/>
                    </a:srgbClr>
                  </a:solidFill>
                  <a:latin typeface="Segoe UI Light"/>
                  <a:cs typeface="Arial" charset="0"/>
                </a:rPr>
                <a:t>82</a:t>
              </a:r>
              <a:r>
                <a:rPr lang="en-US" sz="4896" spc="-204" dirty="0">
                  <a:ln w="3175">
                    <a:noFill/>
                  </a:ln>
                  <a:solidFill>
                    <a:srgbClr val="505050">
                      <a:lumMod val="65000"/>
                      <a:lumOff val="35000"/>
                    </a:srgbClr>
                  </a:solidFill>
                  <a:latin typeface="Segoe UI Light"/>
                  <a:cs typeface="Arial" charset="0"/>
                </a:rPr>
                <a:t>% </a:t>
              </a:r>
              <a:endParaRPr lang="en-US" sz="6731" spc="816" dirty="0">
                <a:ln w="3175">
                  <a:noFill/>
                </a:ln>
                <a:solidFill>
                  <a:srgbClr val="505050">
                    <a:lumMod val="65000"/>
                    <a:lumOff val="35000"/>
                  </a:srgbClr>
                </a:solidFill>
                <a:latin typeface="Segoe UI Light"/>
                <a:cs typeface="Arial" charset="0"/>
              </a:endParaRPr>
            </a:p>
          </p:txBody>
        </p:sp>
        <p:sp>
          <p:nvSpPr>
            <p:cNvPr id="6" name="Rectangle 5"/>
            <p:cNvSpPr/>
            <p:nvPr/>
          </p:nvSpPr>
          <p:spPr>
            <a:xfrm>
              <a:off x="4192924" y="4650588"/>
              <a:ext cx="3514419" cy="1036053"/>
            </a:xfrm>
            <a:prstGeom prst="rect">
              <a:avLst/>
            </a:prstGeom>
          </p:spPr>
          <p:txBody>
            <a:bodyPr wrap="square" lIns="186521" tIns="0" rIns="0" bIns="0">
              <a:spAutoFit/>
            </a:bodyPr>
            <a:lstStyle/>
            <a:p>
              <a:pPr defTabSz="1988437" fontAlgn="base">
                <a:spcBef>
                  <a:spcPct val="0"/>
                </a:spcBef>
                <a:spcAft>
                  <a:spcPct val="0"/>
                </a:spcAft>
              </a:pPr>
              <a:r>
                <a:rPr lang="en-US" sz="2244" dirty="0">
                  <a:solidFill>
                    <a:prstClr val="black">
                      <a:lumMod val="65000"/>
                      <a:lumOff val="35000"/>
                    </a:prstClr>
                  </a:solidFill>
                  <a:latin typeface="Segoe UI Light"/>
                  <a:ea typeface="Segoe UI" pitchFamily="34" charset="0"/>
                  <a:cs typeface="Segoe UI" pitchFamily="34" charset="0"/>
                </a:rPr>
                <a:t>of the world's online population engages in </a:t>
              </a:r>
              <a:r>
                <a:rPr lang="en-US" sz="2244" dirty="0">
                  <a:solidFill>
                    <a:prstClr val="black">
                      <a:lumMod val="65000"/>
                      <a:lumOff val="35000"/>
                    </a:prstClr>
                  </a:solidFill>
                  <a:latin typeface="Segoe UI Semibold" pitchFamily="34" charset="0"/>
                  <a:cs typeface="Segoe UI Semibold" pitchFamily="34" charset="0"/>
                </a:rPr>
                <a:t>social networking</a:t>
              </a:r>
            </a:p>
          </p:txBody>
        </p:sp>
      </p:grpSp>
      <p:grpSp>
        <p:nvGrpSpPr>
          <p:cNvPr id="2" name="Group 1"/>
          <p:cNvGrpSpPr/>
          <p:nvPr/>
        </p:nvGrpSpPr>
        <p:grpSpPr>
          <a:xfrm>
            <a:off x="8154324" y="1546572"/>
            <a:ext cx="3605127" cy="4283557"/>
            <a:chOff x="7992708" y="1516385"/>
            <a:chExt cx="3534759" cy="4199947"/>
          </a:xfrm>
        </p:grpSpPr>
        <p:pic>
          <p:nvPicPr>
            <p:cNvPr id="25" name="Picture 2" descr="\\sfp\Public\Mitchell\iStock_000008114474Medium.jpg"/>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7992708" y="2113979"/>
              <a:ext cx="3534759" cy="1500587"/>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p:cNvGrpSpPr/>
            <p:nvPr/>
          </p:nvGrpSpPr>
          <p:grpSpPr>
            <a:xfrm>
              <a:off x="7992708" y="1516385"/>
              <a:ext cx="3225625" cy="4199947"/>
              <a:chOff x="7856228" y="1516385"/>
              <a:chExt cx="3225625" cy="4199947"/>
            </a:xfrm>
          </p:grpSpPr>
          <p:sp>
            <p:nvSpPr>
              <p:cNvPr id="23" name="Rectangle 22"/>
              <p:cNvSpPr/>
              <p:nvPr/>
            </p:nvSpPr>
            <p:spPr>
              <a:xfrm>
                <a:off x="7856228" y="1516385"/>
                <a:ext cx="2559653" cy="565091"/>
              </a:xfrm>
              <a:prstGeom prst="rect">
                <a:avLst/>
              </a:prstGeom>
            </p:spPr>
            <p:txBody>
              <a:bodyPr wrap="square" lIns="0" tIns="0" rIns="0" bIns="0">
                <a:spAutoFit/>
              </a:bodyPr>
              <a:lstStyle/>
              <a:p>
                <a:pPr defTabSz="1243193"/>
                <a:r>
                  <a:rPr lang="en-US" sz="3672" dirty="0">
                    <a:solidFill>
                      <a:srgbClr val="EB3C00">
                        <a:alpha val="99000"/>
                      </a:srgbClr>
                    </a:solidFill>
                    <a:latin typeface="Segoe UI Light"/>
                  </a:rPr>
                  <a:t>Cloud</a:t>
                </a:r>
              </a:p>
            </p:txBody>
          </p:sp>
          <p:sp>
            <p:nvSpPr>
              <p:cNvPr id="32" name="Rectangle 31"/>
              <p:cNvSpPr/>
              <p:nvPr/>
            </p:nvSpPr>
            <p:spPr>
              <a:xfrm>
                <a:off x="7920417" y="3706190"/>
                <a:ext cx="2388241" cy="1035796"/>
              </a:xfrm>
              <a:prstGeom prst="rect">
                <a:avLst/>
              </a:prstGeom>
            </p:spPr>
            <p:txBody>
              <a:bodyPr wrap="square" lIns="186521" tIns="0" rIns="0" bIns="0">
                <a:spAutoFit/>
              </a:bodyPr>
              <a:lstStyle/>
              <a:p>
                <a:pPr defTabSz="1988437" fontAlgn="base">
                  <a:spcBef>
                    <a:spcPct val="0"/>
                  </a:spcBef>
                  <a:spcAft>
                    <a:spcPct val="0"/>
                  </a:spcAft>
                </a:pPr>
                <a:r>
                  <a:rPr lang="en-US" sz="6731" b="1" spc="-204" dirty="0">
                    <a:ln w="3175">
                      <a:noFill/>
                    </a:ln>
                    <a:solidFill>
                      <a:srgbClr val="505050">
                        <a:lumMod val="65000"/>
                        <a:lumOff val="35000"/>
                      </a:srgbClr>
                    </a:solidFill>
                    <a:latin typeface="Segoe UI Light"/>
                    <a:cs typeface="Arial" charset="0"/>
                  </a:rPr>
                  <a:t>50</a:t>
                </a:r>
                <a:r>
                  <a:rPr lang="en-US" sz="4896" spc="-204" dirty="0">
                    <a:ln w="3175">
                      <a:noFill/>
                    </a:ln>
                    <a:solidFill>
                      <a:srgbClr val="505050">
                        <a:lumMod val="65000"/>
                        <a:lumOff val="35000"/>
                      </a:srgbClr>
                    </a:solidFill>
                    <a:latin typeface="Segoe UI Light"/>
                    <a:cs typeface="Arial" charset="0"/>
                  </a:rPr>
                  <a:t>%</a:t>
                </a:r>
                <a:endParaRPr lang="en-US" sz="5507" spc="-408" dirty="0">
                  <a:ln w="3175">
                    <a:noFill/>
                  </a:ln>
                  <a:solidFill>
                    <a:srgbClr val="505050">
                      <a:lumMod val="65000"/>
                      <a:lumOff val="35000"/>
                    </a:srgbClr>
                  </a:solidFill>
                  <a:latin typeface="Segoe UI Light"/>
                  <a:cs typeface="Arial" charset="0"/>
                </a:endParaRPr>
              </a:p>
            </p:txBody>
          </p:sp>
          <p:sp>
            <p:nvSpPr>
              <p:cNvPr id="14" name="Rectangle 13"/>
              <p:cNvSpPr/>
              <p:nvPr/>
            </p:nvSpPr>
            <p:spPr>
              <a:xfrm>
                <a:off x="7941359" y="4680279"/>
                <a:ext cx="3140494" cy="1036053"/>
              </a:xfrm>
              <a:prstGeom prst="rect">
                <a:avLst/>
              </a:prstGeom>
            </p:spPr>
            <p:txBody>
              <a:bodyPr wrap="square" lIns="186521" tIns="0" rIns="0" bIns="0">
                <a:spAutoFit/>
              </a:bodyPr>
              <a:lstStyle/>
              <a:p>
                <a:pPr defTabSz="1988437" fontAlgn="base">
                  <a:spcBef>
                    <a:spcPct val="0"/>
                  </a:spcBef>
                  <a:spcAft>
                    <a:spcPct val="0"/>
                  </a:spcAft>
                </a:pPr>
                <a:r>
                  <a:rPr lang="en-US" sz="2244" dirty="0">
                    <a:solidFill>
                      <a:prstClr val="black">
                        <a:lumMod val="65000"/>
                        <a:lumOff val="35000"/>
                      </a:prstClr>
                    </a:solidFill>
                    <a:latin typeface="Segoe UI Light"/>
                    <a:ea typeface="Segoe UI" pitchFamily="34" charset="0"/>
                    <a:cs typeface="Segoe UI" pitchFamily="34" charset="0"/>
                  </a:rPr>
                  <a:t>of enterprise customers </a:t>
                </a:r>
                <a:br>
                  <a:rPr lang="en-US" sz="2244" dirty="0">
                    <a:solidFill>
                      <a:prstClr val="black">
                        <a:lumMod val="65000"/>
                        <a:lumOff val="35000"/>
                      </a:prstClr>
                    </a:solidFill>
                    <a:latin typeface="Segoe UI Light"/>
                    <a:ea typeface="Segoe UI" pitchFamily="34" charset="0"/>
                    <a:cs typeface="Segoe UI" pitchFamily="34" charset="0"/>
                  </a:rPr>
                </a:br>
                <a:r>
                  <a:rPr lang="en-US" sz="2244" dirty="0">
                    <a:solidFill>
                      <a:prstClr val="black">
                        <a:lumMod val="65000"/>
                        <a:lumOff val="35000"/>
                      </a:prstClr>
                    </a:solidFill>
                    <a:latin typeface="Segoe UI Light"/>
                    <a:ea typeface="Segoe UI" pitchFamily="34" charset="0"/>
                    <a:cs typeface="Segoe UI" pitchFamily="34" charset="0"/>
                  </a:rPr>
                  <a:t>are </a:t>
                </a:r>
                <a:r>
                  <a:rPr lang="en-US" sz="2244" b="1" dirty="0">
                    <a:solidFill>
                      <a:prstClr val="black">
                        <a:lumMod val="65000"/>
                        <a:lumOff val="35000"/>
                      </a:prstClr>
                    </a:solidFill>
                    <a:latin typeface="Segoe UI Light"/>
                    <a:ea typeface="Segoe UI" pitchFamily="34" charset="0"/>
                    <a:cs typeface="Segoe UI" pitchFamily="34" charset="0"/>
                  </a:rPr>
                  <a:t>“</a:t>
                </a:r>
                <a:r>
                  <a:rPr lang="en-US" sz="2244" dirty="0">
                    <a:solidFill>
                      <a:prstClr val="black">
                        <a:lumMod val="65000"/>
                        <a:lumOff val="35000"/>
                      </a:prstClr>
                    </a:solidFill>
                    <a:latin typeface="Segoe UI Semibold" pitchFamily="34" charset="0"/>
                    <a:ea typeface="Segoe UI" pitchFamily="34" charset="0"/>
                    <a:cs typeface="Segoe UI Semibold" pitchFamily="34" charset="0"/>
                  </a:rPr>
                  <a:t>on the road</a:t>
                </a:r>
                <a:r>
                  <a:rPr lang="en-US" sz="2244" b="1" dirty="0">
                    <a:solidFill>
                      <a:prstClr val="black">
                        <a:lumMod val="65000"/>
                        <a:lumOff val="35000"/>
                      </a:prstClr>
                    </a:solidFill>
                    <a:latin typeface="Segoe UI Light"/>
                    <a:ea typeface="Segoe UI" pitchFamily="34" charset="0"/>
                    <a:cs typeface="Segoe UI" pitchFamily="34" charset="0"/>
                  </a:rPr>
                  <a:t>” </a:t>
                </a:r>
                <a:r>
                  <a:rPr lang="en-US" sz="2244" dirty="0">
                    <a:solidFill>
                      <a:prstClr val="black">
                        <a:lumMod val="65000"/>
                        <a:lumOff val="35000"/>
                      </a:prstClr>
                    </a:solidFill>
                    <a:latin typeface="Segoe UI Light"/>
                    <a:ea typeface="Segoe UI" pitchFamily="34" charset="0"/>
                    <a:cs typeface="Segoe UI" pitchFamily="34" charset="0"/>
                  </a:rPr>
                  <a:t>to cloud</a:t>
                </a:r>
              </a:p>
            </p:txBody>
          </p:sp>
        </p:grpSp>
      </p:grpSp>
      <p:sp>
        <p:nvSpPr>
          <p:cNvPr id="10" name="Title 9"/>
          <p:cNvSpPr>
            <a:spLocks noGrp="1"/>
          </p:cNvSpPr>
          <p:nvPr>
            <p:ph type="title" idx="4294967295"/>
          </p:nvPr>
        </p:nvSpPr>
        <p:spPr>
          <a:xfrm>
            <a:off x="255396" y="294516"/>
            <a:ext cx="11888787" cy="917575"/>
          </a:xfrm>
        </p:spPr>
        <p:txBody>
          <a:bodyPr/>
          <a:lstStyle/>
          <a:p>
            <a:r>
              <a:rPr lang="en-US" dirty="0" smtClean="0"/>
              <a:t>Trends impacting the way we work</a:t>
            </a:r>
            <a:endParaRPr lang="en-US" dirty="0"/>
          </a:p>
        </p:txBody>
      </p:sp>
    </p:spTree>
    <p:extLst>
      <p:ext uri="{BB962C8B-B14F-4D97-AF65-F5344CB8AC3E}">
        <p14:creationId xmlns:p14="http://schemas.microsoft.com/office/powerpoint/2010/main" val="248334263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1+#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397374" y="4590096"/>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smtClean="0">
                <a:gradFill>
                  <a:gsLst>
                    <a:gs pos="0">
                      <a:srgbClr val="FFFFFF"/>
                    </a:gs>
                    <a:gs pos="100000">
                      <a:srgbClr val="FFFFFF"/>
                    </a:gs>
                  </a:gsLst>
                  <a:lin ang="5400000" scaled="0"/>
                </a:gradFill>
                <a:latin typeface="Segoe UI Light"/>
              </a:rPr>
              <a:t>federated</a:t>
            </a:r>
            <a:endParaRPr lang="en-US" sz="2800" dirty="0">
              <a:gradFill>
                <a:gsLst>
                  <a:gs pos="0">
                    <a:srgbClr val="FFFFFF"/>
                  </a:gs>
                  <a:gs pos="100000">
                    <a:srgbClr val="FFFFFF"/>
                  </a:gs>
                </a:gsLst>
                <a:lin ang="5400000" scaled="0"/>
              </a:gradFill>
              <a:latin typeface="Segoe UI Light"/>
            </a:endParaRPr>
          </a:p>
        </p:txBody>
      </p:sp>
      <p:sp>
        <p:nvSpPr>
          <p:cNvPr id="8" name="Rectangle 7"/>
          <p:cNvSpPr/>
          <p:nvPr/>
        </p:nvSpPr>
        <p:spPr bwMode="auto">
          <a:xfrm>
            <a:off x="4397374" y="4592319"/>
            <a:ext cx="3657600"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smtClean="0">
                <a:gradFill>
                  <a:gsLst>
                    <a:gs pos="0">
                      <a:srgbClr val="FFFFFF"/>
                    </a:gs>
                    <a:gs pos="100000">
                      <a:srgbClr val="FFFFFF"/>
                    </a:gs>
                  </a:gsLst>
                  <a:lin ang="5400000" scaled="0"/>
                </a:gradFill>
                <a:latin typeface="Segoe UI Light"/>
              </a:rPr>
              <a:t>online</a:t>
            </a:r>
            <a:endParaRPr lang="en-US" sz="2800" dirty="0">
              <a:gradFill>
                <a:gsLst>
                  <a:gs pos="0">
                    <a:srgbClr val="FFFFFF"/>
                  </a:gs>
                  <a:gs pos="100000">
                    <a:srgbClr val="FFFFFF"/>
                  </a:gs>
                </a:gsLst>
                <a:lin ang="5400000" scaled="0"/>
              </a:gradFill>
              <a:latin typeface="Segoe UI Light"/>
            </a:endParaRPr>
          </a:p>
        </p:txBody>
      </p:sp>
      <p:sp>
        <p:nvSpPr>
          <p:cNvPr id="5" name="Rectangle 4"/>
          <p:cNvSpPr/>
          <p:nvPr/>
        </p:nvSpPr>
        <p:spPr bwMode="auto">
          <a:xfrm>
            <a:off x="503237" y="1135062"/>
            <a:ext cx="3657600" cy="2133600"/>
          </a:xfrm>
          <a:prstGeom prst="rect">
            <a:avLst/>
          </a:prstGeom>
          <a:solidFill>
            <a:schemeClr val="accent6">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008272"/>
                </a:solidFill>
                <a:latin typeface="Segoe UI Light"/>
              </a:rPr>
              <a:t>Mobile Ready</a:t>
            </a:r>
            <a:endParaRPr lang="en-US" sz="4000" dirty="0">
              <a:solidFill>
                <a:srgbClr val="008272"/>
              </a:solidFill>
              <a:latin typeface="Segoe UI Light"/>
            </a:endParaRPr>
          </a:p>
        </p:txBody>
      </p:sp>
      <p:sp>
        <p:nvSpPr>
          <p:cNvPr id="6" name="Rectangle 5"/>
          <p:cNvSpPr/>
          <p:nvPr/>
        </p:nvSpPr>
        <p:spPr bwMode="auto">
          <a:xfrm>
            <a:off x="4389437" y="1439862"/>
            <a:ext cx="3657600" cy="21336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Infrastructure</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8288336" y="1135062"/>
            <a:ext cx="3657600" cy="2133600"/>
          </a:xfrm>
          <a:prstGeom prst="rect">
            <a:avLst/>
          </a:prstGeom>
          <a:solidFill>
            <a:schemeClr val="accent3">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BA141A">
                    <a:lumMod val="60000"/>
                    <a:lumOff val="40000"/>
                  </a:srgbClr>
                </a:solidFill>
                <a:latin typeface="Segoe UI Light"/>
              </a:rPr>
              <a:t>Fine Tuning</a:t>
            </a:r>
            <a:endParaRPr lang="en-US" sz="2000" dirty="0">
              <a:solidFill>
                <a:srgbClr val="BA141A">
                  <a:lumMod val="60000"/>
                  <a:lumOff val="40000"/>
                </a:srgbClr>
              </a:solidFill>
            </a:endParaRPr>
          </a:p>
        </p:txBody>
      </p:sp>
      <p:sp>
        <p:nvSpPr>
          <p:cNvPr id="7" name="Rectangle 6"/>
          <p:cNvSpPr/>
          <p:nvPr/>
        </p:nvSpPr>
        <p:spPr bwMode="auto">
          <a:xfrm>
            <a:off x="4397374" y="3725862"/>
            <a:ext cx="3657600"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on-premises</a:t>
            </a:r>
            <a:endParaRPr lang="en-US" sz="2800" dirty="0">
              <a:gradFill>
                <a:gsLst>
                  <a:gs pos="0">
                    <a:srgbClr val="FFFFFF"/>
                  </a:gs>
                  <a:gs pos="100000">
                    <a:srgbClr val="FFFFFF"/>
                  </a:gs>
                </a:gsLst>
                <a:lin ang="5400000" scaled="0"/>
              </a:gradFill>
              <a:latin typeface="Segoe UI Light"/>
            </a:endParaRPr>
          </a:p>
        </p:txBody>
      </p:sp>
      <p:sp>
        <p:nvSpPr>
          <p:cNvPr id="12" name="Rectangle 11"/>
          <p:cNvSpPr/>
          <p:nvPr/>
        </p:nvSpPr>
        <p:spPr bwMode="auto">
          <a:xfrm>
            <a:off x="4397374" y="5454330"/>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smtClean="0">
                <a:gradFill>
                  <a:gsLst>
                    <a:gs pos="0">
                      <a:srgbClr val="FFFFFF"/>
                    </a:gs>
                    <a:gs pos="100000">
                      <a:srgbClr val="FFFFFF"/>
                    </a:gs>
                  </a:gsLst>
                  <a:lin ang="5400000" scaled="0"/>
                </a:gradFill>
                <a:latin typeface="Segoe UI Light"/>
              </a:rPr>
              <a:t>federated</a:t>
            </a:r>
            <a:endParaRPr lang="en-US" sz="28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41385461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0"/>
                                  </p:stCondLst>
                                  <p:childTnLst>
                                    <p:animMotion origin="layout" path="M 1.75645E-6 -2.24694E-6 L 1.75645E-6 0.12165 " pathEditMode="relative" rAng="0" ptsTypes="AA">
                                      <p:cBhvr>
                                        <p:cTn id="6" dur="1000" fill="hold"/>
                                        <p:tgtEl>
                                          <p:spTgt spid="11"/>
                                        </p:tgtEl>
                                        <p:attrNameLst>
                                          <p:attrName>ppt_x</p:attrName>
                                          <p:attrName>ppt_y</p:attrName>
                                        </p:attrNameLst>
                                      </p:cBhvr>
                                      <p:rCtr x="0" y="6083"/>
                                    </p:animMotion>
                                  </p:childTnLst>
                                </p:cTn>
                              </p:par>
                            </p:childTnLst>
                          </p:cTn>
                        </p:par>
                        <p:par>
                          <p:cTn id="7" fill="hold">
                            <p:stCondLst>
                              <p:cond delay="2000"/>
                            </p:stCondLst>
                            <p:childTnLst>
                              <p:par>
                                <p:cTn id="8" presetID="1"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SharePoint </a:t>
            </a:r>
            <a:r>
              <a:rPr lang="en-US" dirty="0" smtClean="0"/>
              <a:t>Online + Federated</a:t>
            </a:r>
            <a:endParaRPr lang="en-US" dirty="0"/>
          </a:p>
        </p:txBody>
      </p:sp>
      <p:sp>
        <p:nvSpPr>
          <p:cNvPr id="3" name="Text Placeholder 2"/>
          <p:cNvSpPr>
            <a:spLocks noGrp="1"/>
          </p:cNvSpPr>
          <p:nvPr>
            <p:ph type="body" sz="quarter" idx="10"/>
          </p:nvPr>
        </p:nvSpPr>
        <p:spPr>
          <a:xfrm>
            <a:off x="274638" y="1212850"/>
            <a:ext cx="6138354" cy="5016758"/>
          </a:xfrm>
        </p:spPr>
        <p:txBody>
          <a:bodyPr/>
          <a:lstStyle/>
          <a:p>
            <a:r>
              <a:rPr lang="en-US" dirty="0"/>
              <a:t>Enable Single Sign-On</a:t>
            </a:r>
          </a:p>
          <a:p>
            <a:pPr lvl="1"/>
            <a:r>
              <a:rPr lang="en-US" dirty="0"/>
              <a:t>Configure on-premises server to act as security token service (STS)</a:t>
            </a:r>
          </a:p>
          <a:p>
            <a:pPr lvl="1"/>
            <a:endParaRPr lang="en-US" dirty="0"/>
          </a:p>
          <a:p>
            <a:pPr lvl="1"/>
            <a:r>
              <a:rPr lang="en-US" dirty="0"/>
              <a:t>Create federated trust relationship between on-premises STS and Windows </a:t>
            </a:r>
            <a:r>
              <a:rPr lang="en-US"/>
              <a:t>Azure AD</a:t>
            </a:r>
            <a:r>
              <a:rPr lang="en-US" dirty="0"/>
              <a:t>:</a:t>
            </a:r>
          </a:p>
          <a:p>
            <a:pPr lvl="2"/>
            <a:r>
              <a:rPr lang="en-US">
                <a:latin typeface="+mj-lt"/>
              </a:rPr>
              <a:t>(ADFS 2.0, Shibboleth)</a:t>
            </a:r>
            <a:endParaRPr lang="en-US" dirty="0">
              <a:latin typeface="+mj-lt"/>
            </a:endParaRPr>
          </a:p>
          <a:p>
            <a:pPr lvl="1"/>
            <a:endParaRPr lang="en-US" dirty="0"/>
          </a:p>
          <a:p>
            <a:pPr lvl="1"/>
            <a:r>
              <a:rPr lang="en-US" dirty="0"/>
              <a:t>Initiate Active Directory synchronization</a:t>
            </a:r>
          </a:p>
          <a:p>
            <a:pPr lvl="1"/>
            <a:endParaRPr lang="en-US" dirty="0"/>
          </a:p>
          <a:p>
            <a:r>
              <a:rPr lang="en-US" dirty="0"/>
              <a:t>Authentication</a:t>
            </a:r>
          </a:p>
          <a:p>
            <a:pPr lvl="1"/>
            <a:r>
              <a:rPr lang="en-US" dirty="0"/>
              <a:t>Token-Based Authentication Environment </a:t>
            </a:r>
          </a:p>
          <a:p>
            <a:pPr lvl="1"/>
            <a:r>
              <a:rPr lang="en-US" dirty="0"/>
              <a:t>SAML 1.1 protocol, WS-Federation 1.1 specifications </a:t>
            </a:r>
          </a:p>
        </p:txBody>
      </p:sp>
      <p:grpSp>
        <p:nvGrpSpPr>
          <p:cNvPr id="24" name="Group 3"/>
          <p:cNvGrpSpPr/>
          <p:nvPr/>
        </p:nvGrpSpPr>
        <p:grpSpPr>
          <a:xfrm>
            <a:off x="5913437" y="6351182"/>
            <a:ext cx="6690714" cy="646331"/>
            <a:chOff x="6026038" y="7358788"/>
            <a:chExt cx="6690714" cy="646331"/>
          </a:xfrm>
        </p:grpSpPr>
        <p:sp>
          <p:nvSpPr>
            <p:cNvPr id="20" name="Freeform 33"/>
            <p:cNvSpPr>
              <a:spLocks noEditPoints="1"/>
            </p:cNvSpPr>
            <p:nvPr/>
          </p:nvSpPr>
          <p:spPr bwMode="black">
            <a:xfrm>
              <a:off x="6026038" y="7373160"/>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1" name="Rectangle 20"/>
            <p:cNvSpPr/>
            <p:nvPr/>
          </p:nvSpPr>
          <p:spPr>
            <a:xfrm>
              <a:off x="6412992" y="7358788"/>
              <a:ext cx="6303760" cy="646331"/>
            </a:xfrm>
            <a:prstGeom prst="rect">
              <a:avLst/>
            </a:prstGeom>
          </p:spPr>
          <p:txBody>
            <a:bodyPr wrap="square">
              <a:spAutoFit/>
            </a:bodyPr>
            <a:lstStyle/>
            <a:p>
              <a:pPr>
                <a:lnSpc>
                  <a:spcPct val="90000"/>
                </a:lnSpc>
                <a:spcBef>
                  <a:spcPts val="1224"/>
                </a:spcBef>
                <a:buClr>
                  <a:srgbClr val="505050"/>
                </a:buClr>
                <a:buSzPct val="90000"/>
              </a:pPr>
              <a:r>
                <a:rPr lang="en-US" sz="2000" dirty="0" smtClean="0">
                  <a:solidFill>
                    <a:srgbClr val="505050"/>
                  </a:solidFill>
                  <a:latin typeface="Segoe UI Light"/>
                </a:rPr>
                <a:t>SPC243</a:t>
              </a:r>
              <a:r>
                <a:rPr lang="en-US" sz="2000" dirty="0">
                  <a:solidFill>
                    <a:srgbClr val="505050"/>
                  </a:solidFill>
                  <a:latin typeface="Segoe UI Light"/>
                </a:rPr>
                <a:t>	Hybrid Overview: </a:t>
              </a:r>
              <a:r>
                <a:rPr lang="en-US" sz="2000" dirty="0" smtClean="0">
                  <a:solidFill>
                    <a:srgbClr val="505050"/>
                  </a:solidFill>
                  <a:latin typeface="Segoe UI Light"/>
                </a:rPr>
                <a:t> Connecting SharePoint 2013 	On-Premises </a:t>
              </a:r>
              <a:r>
                <a:rPr lang="en-US" sz="2000" dirty="0">
                  <a:solidFill>
                    <a:srgbClr val="505050"/>
                  </a:solidFill>
                  <a:latin typeface="Segoe UI Light"/>
                </a:rPr>
                <a:t>to SharePoint Online </a:t>
              </a:r>
              <a:r>
                <a:rPr lang="en-US" sz="2000" dirty="0" smtClean="0">
                  <a:solidFill>
                    <a:srgbClr val="505050"/>
                  </a:solidFill>
                  <a:latin typeface="Segoe UI Light"/>
                </a:rPr>
                <a:t>	in Office365</a:t>
              </a:r>
            </a:p>
          </p:txBody>
        </p:sp>
      </p:grpSp>
      <p:grpSp>
        <p:nvGrpSpPr>
          <p:cNvPr id="39" name="Group 38"/>
          <p:cNvGrpSpPr/>
          <p:nvPr/>
        </p:nvGrpSpPr>
        <p:grpSpPr>
          <a:xfrm>
            <a:off x="5987833" y="1747227"/>
            <a:ext cx="6341590" cy="3074094"/>
            <a:chOff x="5987833" y="1747227"/>
            <a:chExt cx="6341590" cy="3074094"/>
          </a:xfrm>
        </p:grpSpPr>
        <p:sp>
          <p:nvSpPr>
            <p:cNvPr id="40" name="Rectangle 4"/>
            <p:cNvSpPr/>
            <p:nvPr/>
          </p:nvSpPr>
          <p:spPr>
            <a:xfrm>
              <a:off x="5987833" y="2056905"/>
              <a:ext cx="3021853" cy="2764416"/>
            </a:xfrm>
            <a:prstGeom prst="rect">
              <a:avLst/>
            </a:prstGeom>
            <a:solidFill>
              <a:schemeClr val="accent4">
                <a:lumMod val="20000"/>
                <a:lumOff val="80000"/>
              </a:schemeClr>
            </a:solidFill>
            <a:ln w="12700" cap="flat" cmpd="sng" algn="ctr">
              <a:solidFill>
                <a:schemeClr val="accent4"/>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41" name="Rectangle 5"/>
            <p:cNvSpPr/>
            <p:nvPr/>
          </p:nvSpPr>
          <p:spPr>
            <a:xfrm>
              <a:off x="9757715" y="2056905"/>
              <a:ext cx="2571708" cy="2764416"/>
            </a:xfrm>
            <a:prstGeom prst="rect">
              <a:avLst/>
            </a:prstGeom>
            <a:solidFill>
              <a:schemeClr val="accent4">
                <a:lumMod val="20000"/>
                <a:lumOff val="80000"/>
              </a:schemeClr>
            </a:solidFill>
            <a:ln w="12700" cap="flat" cmpd="sng" algn="ctr">
              <a:solidFill>
                <a:schemeClr val="accent4"/>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42" name="Rounded Rectangle 6"/>
            <p:cNvSpPr/>
            <p:nvPr/>
          </p:nvSpPr>
          <p:spPr>
            <a:xfrm>
              <a:off x="6119731" y="2332802"/>
              <a:ext cx="790222" cy="2212622"/>
            </a:xfrm>
            <a:prstGeom prst="roundRect">
              <a:avLst/>
            </a:prstGeom>
            <a:solidFill>
              <a:schemeClr val="accent4">
                <a:lumMod val="40000"/>
                <a:lumOff val="60000"/>
              </a:schemeClr>
            </a:solidFill>
            <a:ln w="12700" cap="flat" cmpd="sng" algn="ctr">
              <a:solidFill>
                <a:schemeClr val="accent4"/>
              </a:solidFill>
              <a:prstDash val="solid"/>
              <a:miter lim="800000"/>
            </a:ln>
            <a:effectLst/>
          </p:spPr>
          <p:txBody>
            <a:bodyPr lIns="0" rIns="0" rtlCol="0" anchor="ctr"/>
            <a:lstStyle/>
            <a:p>
              <a:pPr algn="ctr" defTabSz="914400">
                <a:defRPr/>
              </a:pPr>
              <a:r>
                <a:rPr lang="en-US" sz="1100" kern="0" dirty="0" smtClean="0">
                  <a:solidFill>
                    <a:srgbClr val="505050"/>
                  </a:solidFill>
                  <a:latin typeface="Consolas" panose="020B0609020204030204" pitchFamily="49" charset="0"/>
                  <a:cs typeface="Consolas" panose="020B0609020204030204" pitchFamily="49" charset="0"/>
                </a:rPr>
                <a:t>Active Directory</a:t>
              </a:r>
            </a:p>
          </p:txBody>
        </p:sp>
        <p:cxnSp>
          <p:nvCxnSpPr>
            <p:cNvPr id="43" name="Straight Connector 7"/>
            <p:cNvCxnSpPr/>
            <p:nvPr/>
          </p:nvCxnSpPr>
          <p:spPr>
            <a:xfrm>
              <a:off x="7141728" y="2515682"/>
              <a:ext cx="0" cy="1817054"/>
            </a:xfrm>
            <a:prstGeom prst="line">
              <a:avLst/>
            </a:prstGeom>
            <a:noFill/>
            <a:ln w="19050" cap="flat" cmpd="sng" algn="ctr">
              <a:solidFill>
                <a:schemeClr val="accent4"/>
              </a:solidFill>
              <a:prstDash val="solid"/>
              <a:miter lim="800000"/>
            </a:ln>
            <a:effectLst/>
          </p:spPr>
        </p:cxnSp>
        <p:cxnSp>
          <p:nvCxnSpPr>
            <p:cNvPr id="44" name="Straight Connector 8"/>
            <p:cNvCxnSpPr/>
            <p:nvPr/>
          </p:nvCxnSpPr>
          <p:spPr>
            <a:xfrm flipH="1">
              <a:off x="6909953" y="3439113"/>
              <a:ext cx="236839" cy="0"/>
            </a:xfrm>
            <a:prstGeom prst="line">
              <a:avLst/>
            </a:prstGeom>
            <a:noFill/>
            <a:ln w="19050" cap="flat" cmpd="sng" algn="ctr">
              <a:solidFill>
                <a:schemeClr val="accent4"/>
              </a:solidFill>
              <a:prstDash val="solid"/>
              <a:miter lim="800000"/>
            </a:ln>
            <a:effectLst/>
          </p:spPr>
        </p:cxnSp>
        <p:cxnSp>
          <p:nvCxnSpPr>
            <p:cNvPr id="45" name="Straight Connector 9"/>
            <p:cNvCxnSpPr/>
            <p:nvPr/>
          </p:nvCxnSpPr>
          <p:spPr>
            <a:xfrm>
              <a:off x="7808478" y="2515682"/>
              <a:ext cx="0" cy="1817054"/>
            </a:xfrm>
            <a:prstGeom prst="line">
              <a:avLst/>
            </a:prstGeom>
            <a:noFill/>
            <a:ln w="19050" cap="flat" cmpd="sng" algn="ctr">
              <a:solidFill>
                <a:schemeClr val="accent4"/>
              </a:solidFill>
              <a:prstDash val="solid"/>
              <a:miter lim="800000"/>
            </a:ln>
            <a:effectLst/>
          </p:spPr>
        </p:cxnSp>
        <p:sp>
          <p:nvSpPr>
            <p:cNvPr id="46" name="Rounded Rectangle 10"/>
            <p:cNvSpPr/>
            <p:nvPr/>
          </p:nvSpPr>
          <p:spPr>
            <a:xfrm>
              <a:off x="8130409" y="2833428"/>
              <a:ext cx="790222" cy="1211370"/>
            </a:xfrm>
            <a:prstGeom prst="roundRect">
              <a:avLst/>
            </a:prstGeom>
            <a:solidFill>
              <a:schemeClr val="accent4">
                <a:lumMod val="40000"/>
                <a:lumOff val="60000"/>
              </a:schemeClr>
            </a:solidFill>
            <a:ln w="12700" cap="flat" cmpd="sng" algn="ctr">
              <a:solidFill>
                <a:schemeClr val="accent4"/>
              </a:solidFill>
              <a:prstDash val="solid"/>
              <a:miter lim="800000"/>
            </a:ln>
            <a:effectLst/>
          </p:spPr>
          <p:txBody>
            <a:bodyPr lIns="0" rIns="0" rtlCol="0" anchor="ctr"/>
            <a:lstStyle/>
            <a:p>
              <a:pPr algn="ctr" defTabSz="914400">
                <a:defRPr/>
              </a:pPr>
              <a:r>
                <a:rPr lang="en-US" sz="1100" kern="0" dirty="0" smtClean="0">
                  <a:solidFill>
                    <a:srgbClr val="505050"/>
                  </a:solidFill>
                  <a:latin typeface="Consolas" panose="020B0609020204030204" pitchFamily="49" charset="0"/>
                  <a:cs typeface="Consolas" panose="020B0609020204030204" pitchFamily="49" charset="0"/>
                </a:rPr>
                <a:t>Security Token Service</a:t>
              </a:r>
            </a:p>
          </p:txBody>
        </p:sp>
        <p:cxnSp>
          <p:nvCxnSpPr>
            <p:cNvPr id="47" name="Straight Connector 11"/>
            <p:cNvCxnSpPr/>
            <p:nvPr/>
          </p:nvCxnSpPr>
          <p:spPr>
            <a:xfrm flipH="1">
              <a:off x="7132206" y="2515682"/>
              <a:ext cx="695322" cy="0"/>
            </a:xfrm>
            <a:prstGeom prst="line">
              <a:avLst/>
            </a:prstGeom>
            <a:noFill/>
            <a:ln w="19050" cap="flat" cmpd="sng" algn="ctr">
              <a:solidFill>
                <a:schemeClr val="accent4"/>
              </a:solidFill>
              <a:prstDash val="solid"/>
              <a:miter lim="800000"/>
              <a:headEnd type="triangle" w="lg" len="med"/>
            </a:ln>
            <a:effectLst/>
          </p:spPr>
        </p:cxnSp>
        <p:cxnSp>
          <p:nvCxnSpPr>
            <p:cNvPr id="48" name="Straight Connector 12"/>
            <p:cNvCxnSpPr/>
            <p:nvPr/>
          </p:nvCxnSpPr>
          <p:spPr>
            <a:xfrm flipH="1">
              <a:off x="7132206" y="3039557"/>
              <a:ext cx="695322" cy="0"/>
            </a:xfrm>
            <a:prstGeom prst="line">
              <a:avLst/>
            </a:prstGeom>
            <a:noFill/>
            <a:ln w="19050" cap="flat" cmpd="sng" algn="ctr">
              <a:solidFill>
                <a:schemeClr val="accent4"/>
              </a:solidFill>
              <a:prstDash val="solid"/>
              <a:miter lim="800000"/>
              <a:headEnd type="triangle" w="lg" len="med"/>
            </a:ln>
            <a:effectLst/>
          </p:spPr>
        </p:cxnSp>
        <p:cxnSp>
          <p:nvCxnSpPr>
            <p:cNvPr id="49" name="Straight Connector 13"/>
            <p:cNvCxnSpPr/>
            <p:nvPr/>
          </p:nvCxnSpPr>
          <p:spPr>
            <a:xfrm flipH="1">
              <a:off x="7132206" y="3725357"/>
              <a:ext cx="695322" cy="0"/>
            </a:xfrm>
            <a:prstGeom prst="line">
              <a:avLst/>
            </a:prstGeom>
            <a:noFill/>
            <a:ln w="19050" cap="flat" cmpd="sng" algn="ctr">
              <a:solidFill>
                <a:schemeClr val="accent4"/>
              </a:solidFill>
              <a:prstDash val="solid"/>
              <a:miter lim="800000"/>
              <a:headEnd type="triangle" w="lg" len="med"/>
            </a:ln>
            <a:effectLst/>
          </p:spPr>
        </p:cxnSp>
        <p:cxnSp>
          <p:nvCxnSpPr>
            <p:cNvPr id="50" name="Straight Connector 14"/>
            <p:cNvCxnSpPr/>
            <p:nvPr/>
          </p:nvCxnSpPr>
          <p:spPr>
            <a:xfrm flipH="1">
              <a:off x="7132206" y="4332736"/>
              <a:ext cx="695322" cy="0"/>
            </a:xfrm>
            <a:prstGeom prst="line">
              <a:avLst/>
            </a:prstGeom>
            <a:noFill/>
            <a:ln w="19050" cap="flat" cmpd="sng" algn="ctr">
              <a:solidFill>
                <a:schemeClr val="accent4"/>
              </a:solidFill>
              <a:prstDash val="solid"/>
              <a:miter lim="800000"/>
              <a:headEnd type="triangle" w="lg" len="med"/>
            </a:ln>
            <a:effectLst/>
          </p:spPr>
        </p:cxnSp>
        <p:pic>
          <p:nvPicPr>
            <p:cNvPr id="51" name="Picture 15"/>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247674" y="2218502"/>
              <a:ext cx="365760" cy="365760"/>
            </a:xfrm>
            <a:prstGeom prst="rect">
              <a:avLst/>
            </a:prstGeom>
          </p:spPr>
        </p:pic>
        <p:pic>
          <p:nvPicPr>
            <p:cNvPr id="52" name="Picture 16"/>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247674" y="2767037"/>
              <a:ext cx="365760" cy="365760"/>
            </a:xfrm>
            <a:prstGeom prst="rect">
              <a:avLst/>
            </a:prstGeom>
          </p:spPr>
        </p:pic>
        <p:pic>
          <p:nvPicPr>
            <p:cNvPr id="53" name="Picture 17"/>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247674" y="3448922"/>
              <a:ext cx="365760" cy="365760"/>
            </a:xfrm>
            <a:prstGeom prst="rect">
              <a:avLst/>
            </a:prstGeom>
          </p:spPr>
        </p:pic>
        <p:pic>
          <p:nvPicPr>
            <p:cNvPr id="54" name="Picture 18"/>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247674" y="4045081"/>
              <a:ext cx="365760" cy="365760"/>
            </a:xfrm>
            <a:prstGeom prst="rect">
              <a:avLst/>
            </a:prstGeom>
          </p:spPr>
        </p:pic>
        <p:cxnSp>
          <p:nvCxnSpPr>
            <p:cNvPr id="55" name="Straight Connector 21"/>
            <p:cNvCxnSpPr/>
            <p:nvPr/>
          </p:nvCxnSpPr>
          <p:spPr>
            <a:xfrm flipH="1">
              <a:off x="7818006" y="3439113"/>
              <a:ext cx="457200" cy="0"/>
            </a:xfrm>
            <a:prstGeom prst="line">
              <a:avLst/>
            </a:prstGeom>
            <a:noFill/>
            <a:ln w="19050" cap="flat" cmpd="sng" algn="ctr">
              <a:solidFill>
                <a:schemeClr val="accent4"/>
              </a:solidFill>
              <a:prstDash val="solid"/>
              <a:miter lim="800000"/>
              <a:headEnd type="triangle" w="lg" len="med"/>
            </a:ln>
            <a:effectLst/>
          </p:spPr>
        </p:cxnSp>
        <p:grpSp>
          <p:nvGrpSpPr>
            <p:cNvPr id="56" name="Group 22"/>
            <p:cNvGrpSpPr/>
            <p:nvPr/>
          </p:nvGrpSpPr>
          <p:grpSpPr>
            <a:xfrm>
              <a:off x="6351154" y="3711069"/>
              <a:ext cx="304800" cy="276225"/>
              <a:chOff x="762001" y="4287650"/>
              <a:chExt cx="304800" cy="276225"/>
            </a:xfrm>
          </p:grpSpPr>
          <p:sp>
            <p:nvSpPr>
              <p:cNvPr id="67" name="Isosceles Triangle 98"/>
              <p:cNvSpPr/>
              <p:nvPr/>
            </p:nvSpPr>
            <p:spPr>
              <a:xfrm>
                <a:off x="762001" y="4287650"/>
                <a:ext cx="304800" cy="276225"/>
              </a:xfrm>
              <a:prstGeom prst="triangle">
                <a:avLst/>
              </a:prstGeom>
              <a:solidFill>
                <a:schemeClr val="accent4">
                  <a:lumMod val="20000"/>
                  <a:lumOff val="80000"/>
                </a:schemeClr>
              </a:solidFill>
              <a:ln w="9525" cap="flat" cmpd="sng" algn="ctr">
                <a:solidFill>
                  <a:schemeClr val="accent4"/>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cxnSp>
            <p:nvCxnSpPr>
              <p:cNvPr id="68" name="Straight Connector 99"/>
              <p:cNvCxnSpPr/>
              <p:nvPr/>
            </p:nvCxnSpPr>
            <p:spPr>
              <a:xfrm>
                <a:off x="916781" y="4395200"/>
                <a:ext cx="74525" cy="118276"/>
              </a:xfrm>
              <a:prstGeom prst="line">
                <a:avLst/>
              </a:prstGeom>
              <a:noFill/>
              <a:ln w="9525" cap="flat" cmpd="sng" algn="ctr">
                <a:solidFill>
                  <a:schemeClr val="accent4"/>
                </a:solidFill>
                <a:prstDash val="solid"/>
                <a:miter lim="800000"/>
                <a:headEnd type="oval" w="sm" len="sm"/>
                <a:tailEnd type="oval" w="sm" len="sm"/>
              </a:ln>
              <a:effectLst/>
            </p:spPr>
          </p:cxnSp>
          <p:cxnSp>
            <p:nvCxnSpPr>
              <p:cNvPr id="69" name="Straight Connector 100"/>
              <p:cNvCxnSpPr/>
              <p:nvPr/>
            </p:nvCxnSpPr>
            <p:spPr>
              <a:xfrm>
                <a:off x="915194" y="4395200"/>
                <a:ext cx="0" cy="118872"/>
              </a:xfrm>
              <a:prstGeom prst="line">
                <a:avLst/>
              </a:prstGeom>
              <a:noFill/>
              <a:ln w="9525" cap="flat" cmpd="sng" algn="ctr">
                <a:solidFill>
                  <a:schemeClr val="accent4"/>
                </a:solidFill>
                <a:prstDash val="solid"/>
                <a:miter lim="800000"/>
                <a:tailEnd type="oval" w="sm" len="sm"/>
              </a:ln>
              <a:effectLst/>
            </p:spPr>
          </p:cxnSp>
          <p:cxnSp>
            <p:nvCxnSpPr>
              <p:cNvPr id="70" name="Straight Connector 101"/>
              <p:cNvCxnSpPr/>
              <p:nvPr/>
            </p:nvCxnSpPr>
            <p:spPr>
              <a:xfrm flipH="1">
                <a:off x="839876" y="4395200"/>
                <a:ext cx="74525" cy="118276"/>
              </a:xfrm>
              <a:prstGeom prst="line">
                <a:avLst/>
              </a:prstGeom>
              <a:noFill/>
              <a:ln w="9525" cap="flat" cmpd="sng" algn="ctr">
                <a:solidFill>
                  <a:schemeClr val="accent4"/>
                </a:solidFill>
                <a:prstDash val="solid"/>
                <a:miter lim="800000"/>
                <a:headEnd type="oval" w="sm" len="sm"/>
                <a:tailEnd type="oval" w="sm" len="sm"/>
              </a:ln>
              <a:effectLst/>
            </p:spPr>
          </p:cxnSp>
        </p:grpSp>
        <p:sp>
          <p:nvSpPr>
            <p:cNvPr id="57" name="Rounded Rectangle 25"/>
            <p:cNvSpPr/>
            <p:nvPr/>
          </p:nvSpPr>
          <p:spPr>
            <a:xfrm>
              <a:off x="9886958" y="2332802"/>
              <a:ext cx="2360016" cy="2212622"/>
            </a:xfrm>
            <a:prstGeom prst="roundRect">
              <a:avLst/>
            </a:prstGeom>
            <a:solidFill>
              <a:schemeClr val="accent4">
                <a:lumMod val="40000"/>
                <a:lumOff val="60000"/>
              </a:schemeClr>
            </a:solidFill>
            <a:ln w="12700" cap="flat" cmpd="sng" algn="ctr">
              <a:solidFill>
                <a:schemeClr val="accent4"/>
              </a:solidFill>
              <a:prstDash val="solid"/>
              <a:miter lim="800000"/>
            </a:ln>
            <a:effectLst/>
          </p:spPr>
          <p:txBody>
            <a:bodyPr lIns="0" rIns="0" rtlCol="0" anchor="ctr"/>
            <a:lstStyle/>
            <a:p>
              <a:pPr algn="ctr" defTabSz="914400">
                <a:defRPr/>
              </a:pPr>
              <a:endParaRPr lang="en-US" sz="1100" kern="0" dirty="0" smtClean="0">
                <a:solidFill>
                  <a:prstClr val="black"/>
                </a:solidFill>
                <a:latin typeface="Consolas" panose="020B0609020204030204" pitchFamily="49" charset="0"/>
                <a:cs typeface="Consolas" panose="020B0609020204030204" pitchFamily="49" charset="0"/>
              </a:endParaRPr>
            </a:p>
          </p:txBody>
        </p:sp>
        <p:sp>
          <p:nvSpPr>
            <p:cNvPr id="58" name="TextBox 26"/>
            <p:cNvSpPr txBox="1"/>
            <p:nvPr/>
          </p:nvSpPr>
          <p:spPr>
            <a:xfrm>
              <a:off x="10542938" y="2642083"/>
              <a:ext cx="1627835" cy="461665"/>
            </a:xfrm>
            <a:prstGeom prst="rect">
              <a:avLst/>
            </a:prstGeom>
            <a:noFill/>
          </p:spPr>
          <p:txBody>
            <a:bodyPr wrap="square" rtlCol="0">
              <a:spAutoFit/>
            </a:bodyPr>
            <a:lstStyle/>
            <a:p>
              <a:pPr defTabSz="914400">
                <a:defRPr/>
              </a:pPr>
              <a:r>
                <a:rPr lang="en-US" sz="2400" kern="0" dirty="0" smtClean="0">
                  <a:solidFill>
                    <a:srgbClr val="505050"/>
                  </a:solidFill>
                  <a:latin typeface="Segoe UI Light" panose="020B0502040204020203" pitchFamily="34" charset="0"/>
                  <a:ea typeface="Segoe UI" panose="020B0502040204020203" pitchFamily="34" charset="0"/>
                  <a:cs typeface="Segoe UI" panose="020B0502040204020203" pitchFamily="34" charset="0"/>
                </a:rPr>
                <a:t>Office 365</a:t>
              </a:r>
            </a:p>
          </p:txBody>
        </p:sp>
        <p:sp>
          <p:nvSpPr>
            <p:cNvPr id="59" name="Rounded Rectangle 27"/>
            <p:cNvSpPr/>
            <p:nvPr/>
          </p:nvSpPr>
          <p:spPr>
            <a:xfrm>
              <a:off x="10616191" y="3206308"/>
              <a:ext cx="1541881" cy="730587"/>
            </a:xfrm>
            <a:prstGeom prst="roundRect">
              <a:avLst/>
            </a:prstGeom>
            <a:solidFill>
              <a:schemeClr val="accent4">
                <a:lumMod val="40000"/>
                <a:lumOff val="60000"/>
              </a:schemeClr>
            </a:solidFill>
            <a:ln w="12700" cap="flat" cmpd="sng" algn="ctr">
              <a:solidFill>
                <a:schemeClr val="accent4"/>
              </a:solidFill>
              <a:prstDash val="solid"/>
              <a:miter lim="800000"/>
            </a:ln>
            <a:effectLst/>
          </p:spPr>
          <p:txBody>
            <a:bodyPr lIns="0" rIns="0" rtlCol="0" anchor="ctr"/>
            <a:lstStyle/>
            <a:p>
              <a:pPr algn="ctr" defTabSz="914400">
                <a:defRPr/>
              </a:pPr>
              <a:endParaRPr lang="en-US" sz="1100" kern="0" dirty="0" smtClean="0">
                <a:solidFill>
                  <a:prstClr val="black"/>
                </a:solidFill>
                <a:latin typeface="Consolas" panose="020B0609020204030204" pitchFamily="49" charset="0"/>
                <a:cs typeface="Consolas" panose="020B0609020204030204" pitchFamily="49" charset="0"/>
              </a:endParaRPr>
            </a:p>
          </p:txBody>
        </p:sp>
        <p:sp>
          <p:nvSpPr>
            <p:cNvPr id="60" name="TextBox 29"/>
            <p:cNvSpPr txBox="1"/>
            <p:nvPr/>
          </p:nvSpPr>
          <p:spPr>
            <a:xfrm>
              <a:off x="10988641" y="3295208"/>
              <a:ext cx="1151485" cy="584775"/>
            </a:xfrm>
            <a:prstGeom prst="rect">
              <a:avLst/>
            </a:prstGeom>
            <a:noFill/>
          </p:spPr>
          <p:txBody>
            <a:bodyPr wrap="square" rtlCol="0">
              <a:spAutoFit/>
            </a:bodyPr>
            <a:lstStyle/>
            <a:p>
              <a:pPr defTabSz="914400">
                <a:defRPr/>
              </a:pPr>
              <a:r>
                <a:rPr lang="en-US" sz="1600" kern="0" dirty="0" smtClean="0">
                  <a:solidFill>
                    <a:srgbClr val="505050"/>
                  </a:solidFill>
                  <a:ea typeface="Segoe UI" panose="020B0502040204020203" pitchFamily="34" charset="0"/>
                  <a:cs typeface="Segoe UI" panose="020B0502040204020203" pitchFamily="34" charset="0"/>
                </a:rPr>
                <a:t>SharePoint</a:t>
              </a:r>
            </a:p>
            <a:p>
              <a:pPr defTabSz="914400">
                <a:defRPr/>
              </a:pPr>
              <a:r>
                <a:rPr lang="en-US" sz="1600" kern="0" dirty="0" smtClean="0">
                  <a:solidFill>
                    <a:srgbClr val="505050"/>
                  </a:solidFill>
                  <a:ea typeface="Segoe UI" panose="020B0502040204020203" pitchFamily="34" charset="0"/>
                  <a:cs typeface="Segoe UI" panose="020B0502040204020203" pitchFamily="34" charset="0"/>
                </a:rPr>
                <a:t>Online</a:t>
              </a:r>
            </a:p>
          </p:txBody>
        </p:sp>
        <p:pic>
          <p:nvPicPr>
            <p:cNvPr id="61" name="Picture 30"/>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10082792" y="2612960"/>
              <a:ext cx="533400" cy="533400"/>
            </a:xfrm>
            <a:prstGeom prst="rect">
              <a:avLst/>
            </a:prstGeom>
          </p:spPr>
        </p:pic>
        <p:sp>
          <p:nvSpPr>
            <p:cNvPr id="62" name="TextBox 95"/>
            <p:cNvSpPr txBox="1"/>
            <p:nvPr/>
          </p:nvSpPr>
          <p:spPr>
            <a:xfrm>
              <a:off x="8873289" y="3590747"/>
              <a:ext cx="1054034" cy="461665"/>
            </a:xfrm>
            <a:prstGeom prst="rect">
              <a:avLst/>
            </a:prstGeom>
            <a:noFill/>
          </p:spPr>
          <p:txBody>
            <a:bodyPr wrap="square" rtlCol="0">
              <a:spAutoFit/>
            </a:bodyPr>
            <a:lstStyle/>
            <a:p>
              <a:pPr algn="ctr" defTabSz="914400">
                <a:defRPr/>
              </a:pPr>
              <a:r>
                <a:rPr lang="en-US" sz="1200" kern="0" dirty="0" smtClean="0">
                  <a:solidFill>
                    <a:srgbClr val="505050"/>
                  </a:solidFill>
                  <a:ea typeface="Segoe UI" panose="020B0502040204020203" pitchFamily="34" charset="0"/>
                  <a:cs typeface="Segoe UI" panose="020B0502040204020203" pitchFamily="34" charset="0"/>
                </a:rPr>
                <a:t>Federated Trust</a:t>
              </a:r>
            </a:p>
          </p:txBody>
        </p:sp>
        <p:sp>
          <p:nvSpPr>
            <p:cNvPr id="63" name="TextBox 96"/>
            <p:cNvSpPr txBox="1"/>
            <p:nvPr/>
          </p:nvSpPr>
          <p:spPr>
            <a:xfrm>
              <a:off x="6820302" y="1747227"/>
              <a:ext cx="1356915" cy="307777"/>
            </a:xfrm>
            <a:prstGeom prst="rect">
              <a:avLst/>
            </a:prstGeom>
            <a:noFill/>
          </p:spPr>
          <p:txBody>
            <a:bodyPr wrap="square" rtlCol="0">
              <a:spAutoFit/>
            </a:bodyPr>
            <a:lstStyle/>
            <a:p>
              <a:pPr algn="ctr" defTabSz="914400">
                <a:defRPr/>
              </a:pPr>
              <a:r>
                <a:rPr lang="en-US" sz="1400" kern="0" dirty="0" smtClean="0">
                  <a:solidFill>
                    <a:srgbClr val="505050"/>
                  </a:solidFill>
                  <a:ea typeface="Segoe UI" panose="020B0502040204020203" pitchFamily="34" charset="0"/>
                  <a:cs typeface="Segoe UI" panose="020B0502040204020203" pitchFamily="34" charset="0"/>
                </a:rPr>
                <a:t>ON-PREMISES</a:t>
              </a:r>
            </a:p>
          </p:txBody>
        </p:sp>
        <p:sp>
          <p:nvSpPr>
            <p:cNvPr id="64" name="TextBox 97"/>
            <p:cNvSpPr txBox="1"/>
            <p:nvPr/>
          </p:nvSpPr>
          <p:spPr>
            <a:xfrm>
              <a:off x="9992857" y="1747227"/>
              <a:ext cx="2101425" cy="307777"/>
            </a:xfrm>
            <a:prstGeom prst="rect">
              <a:avLst/>
            </a:prstGeom>
            <a:noFill/>
          </p:spPr>
          <p:txBody>
            <a:bodyPr wrap="square" rtlCol="0">
              <a:spAutoFit/>
            </a:bodyPr>
            <a:lstStyle/>
            <a:p>
              <a:pPr algn="ctr" defTabSz="914400">
                <a:defRPr/>
              </a:pPr>
              <a:r>
                <a:rPr lang="en-US" sz="1400" kern="0" dirty="0" smtClean="0">
                  <a:solidFill>
                    <a:srgbClr val="505050"/>
                  </a:solidFill>
                  <a:ea typeface="Segoe UI" panose="020B0502040204020203" pitchFamily="34" charset="0"/>
                  <a:cs typeface="Segoe UI" panose="020B0502040204020203" pitchFamily="34" charset="0"/>
                </a:rPr>
                <a:t>WINDOWS AZURE AD</a:t>
              </a:r>
            </a:p>
          </p:txBody>
        </p:sp>
        <p:cxnSp>
          <p:nvCxnSpPr>
            <p:cNvPr id="65" name="Straight Connector 24"/>
            <p:cNvCxnSpPr/>
            <p:nvPr/>
          </p:nvCxnSpPr>
          <p:spPr>
            <a:xfrm flipH="1">
              <a:off x="8921483" y="3439113"/>
              <a:ext cx="1005840" cy="0"/>
            </a:xfrm>
            <a:prstGeom prst="line">
              <a:avLst/>
            </a:prstGeom>
            <a:noFill/>
            <a:ln w="41275" cap="flat" cmpd="sng" algn="ctr">
              <a:solidFill>
                <a:schemeClr val="accent4"/>
              </a:solidFill>
              <a:prstDash val="solid"/>
              <a:miter lim="800000"/>
              <a:headEnd type="triangle" w="lg" len="lg"/>
            </a:ln>
            <a:effectLst/>
          </p:spPr>
        </p:cxnSp>
        <p:pic>
          <p:nvPicPr>
            <p:cNvPr id="66" name="Picture 23"/>
            <p:cNvPicPr>
              <a:picLocks noChangeAspect="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517960" y="3295209"/>
              <a:ext cx="501382" cy="534808"/>
            </a:xfrm>
            <a:prstGeom prst="rect">
              <a:avLst/>
            </a:prstGeom>
          </p:spPr>
        </p:pic>
      </p:grpSp>
    </p:spTree>
    <p:extLst>
      <p:ext uri="{BB962C8B-B14F-4D97-AF65-F5344CB8AC3E}">
        <p14:creationId xmlns:p14="http://schemas.microsoft.com/office/powerpoint/2010/main" val="180771123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SharePoint </a:t>
            </a:r>
            <a:r>
              <a:rPr lang="en-US" dirty="0" smtClean="0"/>
              <a:t>Online + Federated</a:t>
            </a:r>
            <a:endParaRPr lang="en-US" dirty="0"/>
          </a:p>
        </p:txBody>
      </p:sp>
      <p:grpSp>
        <p:nvGrpSpPr>
          <p:cNvPr id="48" name="Group 2"/>
          <p:cNvGrpSpPr/>
          <p:nvPr/>
        </p:nvGrpSpPr>
        <p:grpSpPr>
          <a:xfrm>
            <a:off x="7243418" y="1828212"/>
            <a:ext cx="1417320" cy="4259850"/>
            <a:chOff x="4199466" y="2664178"/>
            <a:chExt cx="1253067" cy="1738489"/>
          </a:xfrm>
        </p:grpSpPr>
        <p:sp>
          <p:nvSpPr>
            <p:cNvPr id="49" name="Double Bracket 3"/>
            <p:cNvSpPr/>
            <p:nvPr/>
          </p:nvSpPr>
          <p:spPr>
            <a:xfrm>
              <a:off x="4255911" y="2664178"/>
              <a:ext cx="1140178" cy="1738489"/>
            </a:xfrm>
            <a:prstGeom prst="bracketPair">
              <a:avLst/>
            </a:prstGeom>
            <a:noFill/>
            <a:ln w="28575"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black"/>
                </a:solidFill>
                <a:latin typeface="Calibri" panose="020F0502020204030204"/>
              </a:endParaRPr>
            </a:p>
          </p:txBody>
        </p:sp>
        <p:sp>
          <p:nvSpPr>
            <p:cNvPr id="50" name="TextBox 5"/>
            <p:cNvSpPr txBox="1"/>
            <p:nvPr/>
          </p:nvSpPr>
          <p:spPr>
            <a:xfrm>
              <a:off x="4199466" y="3288489"/>
              <a:ext cx="1253067" cy="489867"/>
            </a:xfrm>
            <a:prstGeom prst="rect">
              <a:avLst/>
            </a:prstGeom>
            <a:noFill/>
          </p:spPr>
          <p:txBody>
            <a:bodyPr wrap="square" rtlCol="0" anchor="ctr">
              <a:spAutoFit/>
            </a:bodyPr>
            <a:lstStyle/>
            <a:p>
              <a:pPr algn="ctr" defTabSz="914400">
                <a:defRPr/>
              </a:pPr>
              <a:r>
                <a:rPr lang="en-US" kern="0" dirty="0" smtClean="0">
                  <a:solidFill>
                    <a:prstClr val="white">
                      <a:lumMod val="50000"/>
                    </a:prstClr>
                  </a:solidFill>
                  <a:latin typeface="Consolas" panose="020B0609020204030204" pitchFamily="49" charset="0"/>
                  <a:cs typeface="Consolas" panose="020B0609020204030204" pitchFamily="49" charset="0"/>
                </a:rPr>
                <a:t>MICROSOFT ONLINE</a:t>
              </a:r>
            </a:p>
            <a:p>
              <a:pPr algn="ctr" defTabSz="914400">
                <a:defRPr/>
              </a:pPr>
              <a:endParaRPr lang="en-US" kern="0" dirty="0">
                <a:solidFill>
                  <a:prstClr val="white">
                    <a:lumMod val="50000"/>
                  </a:prstClr>
                </a:solidFill>
                <a:latin typeface="Consolas" panose="020B0609020204030204" pitchFamily="49" charset="0"/>
                <a:cs typeface="Consolas" panose="020B0609020204030204" pitchFamily="49" charset="0"/>
              </a:endParaRPr>
            </a:p>
            <a:p>
              <a:pPr algn="ctr" defTabSz="914400">
                <a:defRPr/>
              </a:pPr>
              <a:r>
                <a:rPr lang="en-US" kern="0" dirty="0" smtClean="0">
                  <a:solidFill>
                    <a:prstClr val="white">
                      <a:lumMod val="50000"/>
                    </a:prstClr>
                  </a:solidFill>
                  <a:latin typeface="Consolas" panose="020B0609020204030204" pitchFamily="49" charset="0"/>
                  <a:cs typeface="Consolas" panose="020B0609020204030204" pitchFamily="49" charset="0"/>
                </a:rPr>
                <a:t>LOGIN</a:t>
              </a:r>
            </a:p>
          </p:txBody>
        </p:sp>
      </p:grpSp>
      <p:pic>
        <p:nvPicPr>
          <p:cNvPr id="59"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4009" y="5431469"/>
            <a:ext cx="914400" cy="570586"/>
          </a:xfrm>
          <a:prstGeom prst="rect">
            <a:avLst/>
          </a:prstGeom>
        </p:spPr>
      </p:pic>
      <p:pic>
        <p:nvPicPr>
          <p:cNvPr id="60" name="Picture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0810" y="5431469"/>
            <a:ext cx="703386" cy="548640"/>
          </a:xfrm>
          <a:prstGeom prst="rect">
            <a:avLst/>
          </a:prstGeom>
        </p:spPr>
      </p:pic>
      <p:grpSp>
        <p:nvGrpSpPr>
          <p:cNvPr id="74" name="Group 73"/>
          <p:cNvGrpSpPr/>
          <p:nvPr/>
        </p:nvGrpSpPr>
        <p:grpSpPr>
          <a:xfrm>
            <a:off x="2941636" y="1772113"/>
            <a:ext cx="2133601" cy="914400"/>
            <a:chOff x="4015169" y="3845204"/>
            <a:chExt cx="2133601" cy="914400"/>
          </a:xfrm>
        </p:grpSpPr>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15169" y="3845204"/>
              <a:ext cx="548640" cy="914400"/>
            </a:xfrm>
            <a:prstGeom prst="rect">
              <a:avLst/>
            </a:prstGeom>
          </p:spPr>
        </p:pic>
        <p:pic>
          <p:nvPicPr>
            <p:cNvPr id="62" name="Picture 6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7649" y="3845204"/>
              <a:ext cx="548641" cy="914400"/>
            </a:xfrm>
            <a:prstGeom prst="rect">
              <a:avLst/>
            </a:prstGeom>
          </p:spPr>
        </p:pic>
        <p:pic>
          <p:nvPicPr>
            <p:cNvPr id="63" name="Picture 6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0130" y="3845204"/>
              <a:ext cx="548640" cy="914400"/>
            </a:xfrm>
            <a:prstGeom prst="rect">
              <a:avLst/>
            </a:prstGeom>
          </p:spPr>
        </p:pic>
      </p:grpSp>
      <p:grpSp>
        <p:nvGrpSpPr>
          <p:cNvPr id="9" name="Group 13"/>
          <p:cNvGrpSpPr/>
          <p:nvPr/>
        </p:nvGrpSpPr>
        <p:grpSpPr>
          <a:xfrm>
            <a:off x="8580437" y="2725032"/>
            <a:ext cx="3856038" cy="1899822"/>
            <a:chOff x="8580437" y="1535294"/>
            <a:chExt cx="3856038" cy="1899822"/>
          </a:xfrm>
        </p:grpSpPr>
        <p:pic>
          <p:nvPicPr>
            <p:cNvPr id="5" name="Picture 14"/>
            <p:cNvPicPr>
              <a:picLocks noChangeAspect="1"/>
            </p:cNvPicPr>
            <p:nvPr/>
          </p:nvPicPr>
          <p:blipFill>
            <a:blip r:embed="rId8">
              <a:lum bright="70000" contrast="-70000"/>
              <a:extLst>
                <a:ext uri="{BEBA8EAE-BF5A-486C-A8C5-ECC9F3942E4B}">
                  <a14:imgProps xmlns:a14="http://schemas.microsoft.com/office/drawing/2010/main">
                    <a14:imgLayer r:embed="rId9">
                      <a14:imgEffect>
                        <a14:colorTemperature colorTemp="112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9077033" y="1535294"/>
              <a:ext cx="3359442" cy="1899822"/>
            </a:xfrm>
            <a:prstGeom prst="rect">
              <a:avLst/>
            </a:prstGeom>
          </p:spPr>
        </p:pic>
        <p:cxnSp>
          <p:nvCxnSpPr>
            <p:cNvPr id="58" name="Straight Arrow Connector 15"/>
            <p:cNvCxnSpPr/>
            <p:nvPr/>
          </p:nvCxnSpPr>
          <p:spPr>
            <a:xfrm>
              <a:off x="8580437" y="2723354"/>
              <a:ext cx="548640" cy="0"/>
            </a:xfrm>
            <a:prstGeom prst="straightConnector1">
              <a:avLst/>
            </a:prstGeom>
            <a:noFill/>
            <a:ln w="25400" cap="flat" cmpd="sng" algn="ctr">
              <a:solidFill>
                <a:sysClr val="window" lastClr="FFFFFF">
                  <a:lumMod val="50000"/>
                </a:sysClr>
              </a:solidFill>
              <a:prstDash val="solid"/>
              <a:miter lim="800000"/>
              <a:headEnd type="none" w="lg" len="med"/>
              <a:tailEnd type="none" w="lg" len="med"/>
            </a:ln>
            <a:effectLst/>
          </p:spPr>
        </p:cxnSp>
        <p:pic>
          <p:nvPicPr>
            <p:cNvPr id="6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70229" y="2251737"/>
              <a:ext cx="808933" cy="862862"/>
            </a:xfrm>
            <a:prstGeom prst="rect">
              <a:avLst/>
            </a:prstGeom>
          </p:spPr>
        </p:pic>
      </p:grpSp>
      <p:sp>
        <p:nvSpPr>
          <p:cNvPr id="70" name="TextBox 69"/>
          <p:cNvSpPr txBox="1"/>
          <p:nvPr/>
        </p:nvSpPr>
        <p:spPr>
          <a:xfrm>
            <a:off x="25900" y="1956930"/>
            <a:ext cx="2915736"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mobile browsers (FBA)</a:t>
            </a:r>
          </a:p>
        </p:txBody>
      </p:sp>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6597" y="5408135"/>
            <a:ext cx="548640" cy="914400"/>
          </a:xfrm>
          <a:prstGeom prst="rect">
            <a:avLst/>
          </a:prstGeom>
        </p:spPr>
      </p:pic>
      <p:pic>
        <p:nvPicPr>
          <p:cNvPr id="73" name="Picture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6597" y="4041567"/>
            <a:ext cx="548640" cy="914400"/>
          </a:xfrm>
          <a:prstGeom prst="rect">
            <a:avLst/>
          </a:prstGeom>
        </p:spPr>
      </p:pic>
      <p:pic>
        <p:nvPicPr>
          <p:cNvPr id="7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6597" y="2898793"/>
            <a:ext cx="548640" cy="914400"/>
          </a:xfrm>
          <a:prstGeom prst="rect">
            <a:avLst/>
          </a:prstGeom>
        </p:spPr>
      </p:pic>
      <p:sp>
        <p:nvSpPr>
          <p:cNvPr id="76" name="TextBox 75"/>
          <p:cNvSpPr txBox="1"/>
          <p:nvPr/>
        </p:nvSpPr>
        <p:spPr>
          <a:xfrm>
            <a:off x="856976" y="2924248"/>
            <a:ext cx="3517220" cy="871008"/>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Office Hub</a:t>
            </a:r>
          </a:p>
          <a:p>
            <a:pPr algn="r">
              <a:lnSpc>
                <a:spcPct val="90000"/>
              </a:lnSpc>
              <a:spcAft>
                <a:spcPts val="600"/>
              </a:spcAft>
            </a:pPr>
            <a:r>
              <a:rPr lang="en-US" dirty="0" smtClean="0">
                <a:solidFill>
                  <a:srgbClr val="012654"/>
                </a:solidFill>
                <a:latin typeface="Segoe UI Light"/>
              </a:rPr>
              <a:t>WP7 (FBA), WP8 (Active Auth)</a:t>
            </a:r>
          </a:p>
        </p:txBody>
      </p:sp>
      <p:sp>
        <p:nvSpPr>
          <p:cNvPr id="77" name="TextBox 76"/>
          <p:cNvSpPr txBox="1"/>
          <p:nvPr/>
        </p:nvSpPr>
        <p:spPr>
          <a:xfrm>
            <a:off x="1369630" y="4252664"/>
            <a:ext cx="3158313"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App (FBA)</a:t>
            </a:r>
          </a:p>
        </p:txBody>
      </p:sp>
      <p:sp>
        <p:nvSpPr>
          <p:cNvPr id="78" name="TextBox 77"/>
          <p:cNvSpPr txBox="1"/>
          <p:nvPr/>
        </p:nvSpPr>
        <p:spPr>
          <a:xfrm>
            <a:off x="-245014" y="5266709"/>
            <a:ext cx="2915736" cy="1197251"/>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Win8 Modern App</a:t>
            </a:r>
          </a:p>
          <a:p>
            <a:pPr algn="r">
              <a:lnSpc>
                <a:spcPct val="90000"/>
              </a:lnSpc>
              <a:spcAft>
                <a:spcPts val="600"/>
              </a:spcAft>
            </a:pPr>
            <a:r>
              <a:rPr lang="en-US" dirty="0" smtClean="0">
                <a:solidFill>
                  <a:srgbClr val="012654"/>
                </a:solidFill>
                <a:latin typeface="Segoe UI Light"/>
              </a:rPr>
              <a:t>iPad, iPhone app</a:t>
            </a:r>
          </a:p>
          <a:p>
            <a:pPr algn="r">
              <a:lnSpc>
                <a:spcPct val="90000"/>
              </a:lnSpc>
              <a:spcAft>
                <a:spcPts val="600"/>
              </a:spcAft>
            </a:pPr>
            <a:r>
              <a:rPr lang="en-US" dirty="0" smtClean="0">
                <a:solidFill>
                  <a:srgbClr val="012654"/>
                </a:solidFill>
                <a:latin typeface="Segoe UI Light"/>
              </a:rPr>
              <a:t>(Active Auth)</a:t>
            </a:r>
          </a:p>
        </p:txBody>
      </p:sp>
      <p:grpSp>
        <p:nvGrpSpPr>
          <p:cNvPr id="10" name="Group 9"/>
          <p:cNvGrpSpPr/>
          <p:nvPr/>
        </p:nvGrpSpPr>
        <p:grpSpPr>
          <a:xfrm>
            <a:off x="5240339" y="1733297"/>
            <a:ext cx="1898054" cy="544765"/>
            <a:chOff x="5240339" y="1733297"/>
            <a:chExt cx="1898054" cy="544765"/>
          </a:xfrm>
        </p:grpSpPr>
        <p:cxnSp>
          <p:nvCxnSpPr>
            <p:cNvPr id="64" name="Straight Arrow Connector 63"/>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7" name="TextBox 6"/>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grpSp>
        <p:nvGrpSpPr>
          <p:cNvPr id="11" name="Group 10"/>
          <p:cNvGrpSpPr/>
          <p:nvPr/>
        </p:nvGrpSpPr>
        <p:grpSpPr>
          <a:xfrm>
            <a:off x="5240339" y="2962767"/>
            <a:ext cx="1898054" cy="544765"/>
            <a:chOff x="5240339" y="2962767"/>
            <a:chExt cx="1898054" cy="544765"/>
          </a:xfrm>
        </p:grpSpPr>
        <p:cxnSp>
          <p:nvCxnSpPr>
            <p:cNvPr id="36" name="Straight Arrow Connector 35"/>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37" name="TextBox 36"/>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grpSp>
        <p:nvGrpSpPr>
          <p:cNvPr id="40" name="Group 39"/>
          <p:cNvGrpSpPr/>
          <p:nvPr/>
        </p:nvGrpSpPr>
        <p:grpSpPr>
          <a:xfrm>
            <a:off x="5240339" y="5457290"/>
            <a:ext cx="1898054" cy="544765"/>
            <a:chOff x="5240339" y="2962767"/>
            <a:chExt cx="1898054" cy="544765"/>
          </a:xfrm>
        </p:grpSpPr>
        <p:cxnSp>
          <p:nvCxnSpPr>
            <p:cNvPr id="41" name="Straight Arrow Connector 40"/>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42" name="TextBox 41"/>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grpSp>
        <p:nvGrpSpPr>
          <p:cNvPr id="43" name="Group 42"/>
          <p:cNvGrpSpPr/>
          <p:nvPr/>
        </p:nvGrpSpPr>
        <p:grpSpPr>
          <a:xfrm>
            <a:off x="5240339" y="4138297"/>
            <a:ext cx="1898054" cy="544765"/>
            <a:chOff x="5240339" y="1733297"/>
            <a:chExt cx="1898054" cy="544765"/>
          </a:xfrm>
        </p:grpSpPr>
        <p:cxnSp>
          <p:nvCxnSpPr>
            <p:cNvPr id="44" name="Straight Arrow Connector 43"/>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5" name="TextBox 44"/>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grpSp>
        <p:nvGrpSpPr>
          <p:cNvPr id="35" name="Group 4"/>
          <p:cNvGrpSpPr/>
          <p:nvPr/>
        </p:nvGrpSpPr>
        <p:grpSpPr>
          <a:xfrm>
            <a:off x="9468335" y="5314427"/>
            <a:ext cx="2438398" cy="1631641"/>
            <a:chOff x="5162986" y="2840705"/>
            <a:chExt cx="1925449" cy="1631641"/>
          </a:xfrm>
        </p:grpSpPr>
        <p:sp>
          <p:nvSpPr>
            <p:cNvPr id="38" name="Round Same Side Corner Rectangle 37"/>
            <p:cNvSpPr/>
            <p:nvPr/>
          </p:nvSpPr>
          <p:spPr>
            <a:xfrm>
              <a:off x="5854700" y="2840705"/>
              <a:ext cx="533400" cy="727995"/>
            </a:xfrm>
            <a:prstGeom prst="round2SameRect">
              <a:avLst/>
            </a:prstGeom>
            <a:noFill/>
            <a:ln w="28575"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39" name="Rectangle 38"/>
            <p:cNvSpPr/>
            <p:nvPr/>
          </p:nvSpPr>
          <p:spPr>
            <a:xfrm>
              <a:off x="5907088" y="2990849"/>
              <a:ext cx="428625" cy="80965"/>
            </a:xfrm>
            <a:prstGeom prst="rect">
              <a:avLst/>
            </a:prstGeom>
            <a:solidFill>
              <a:sysClr val="window" lastClr="FFFFFF">
                <a:lumMod val="85000"/>
              </a:sysClr>
            </a:solid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46" name="Rectangle 45"/>
            <p:cNvSpPr/>
            <p:nvPr/>
          </p:nvSpPr>
          <p:spPr>
            <a:xfrm>
              <a:off x="5907088" y="3414710"/>
              <a:ext cx="428625" cy="80965"/>
            </a:xfrm>
            <a:prstGeom prst="rect">
              <a:avLst/>
            </a:prstGeom>
            <a:solidFill>
              <a:sysClr val="window" lastClr="FFFFFF">
                <a:lumMod val="85000"/>
              </a:sysClr>
            </a:solid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47" name="Rectangle 46"/>
            <p:cNvSpPr/>
            <p:nvPr/>
          </p:nvSpPr>
          <p:spPr>
            <a:xfrm>
              <a:off x="6072190" y="3159920"/>
              <a:ext cx="91440" cy="95250"/>
            </a:xfrm>
            <a:prstGeom prst="rect">
              <a:avLst/>
            </a:prstGeom>
            <a:no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51" name="TextBox 50"/>
            <p:cNvSpPr txBox="1"/>
            <p:nvPr/>
          </p:nvSpPr>
          <p:spPr>
            <a:xfrm>
              <a:off x="5162986" y="3549016"/>
              <a:ext cx="1925449" cy="923330"/>
            </a:xfrm>
            <a:prstGeom prst="rect">
              <a:avLst/>
            </a:prstGeom>
            <a:noFill/>
          </p:spPr>
          <p:txBody>
            <a:bodyPr wrap="square" rtlCol="0">
              <a:spAutoFit/>
            </a:bodyPr>
            <a:lstStyle/>
            <a:p>
              <a:pPr algn="ctr" defTabSz="914400">
                <a:defRPr/>
              </a:pPr>
              <a:r>
                <a:rPr lang="en-US" kern="0" dirty="0" smtClean="0">
                  <a:solidFill>
                    <a:prstClr val="white">
                      <a:lumMod val="50000"/>
                    </a:prstClr>
                  </a:solidFill>
                  <a:latin typeface="Consolas" panose="020B0609020204030204" pitchFamily="49" charset="0"/>
                  <a:cs typeface="Consolas" panose="020B0609020204030204" pitchFamily="49" charset="0"/>
                </a:rPr>
                <a:t>ON-PREMISES Security Token Service (STS)</a:t>
              </a:r>
            </a:p>
          </p:txBody>
        </p:sp>
      </p:grpSp>
      <p:cxnSp>
        <p:nvCxnSpPr>
          <p:cNvPr id="52" name="Straight Arrow Connector 5"/>
          <p:cNvCxnSpPr/>
          <p:nvPr/>
        </p:nvCxnSpPr>
        <p:spPr>
          <a:xfrm rot="5400000">
            <a:off x="10311827" y="4964824"/>
            <a:ext cx="699206" cy="0"/>
          </a:xfrm>
          <a:prstGeom prst="straightConnector1">
            <a:avLst/>
          </a:prstGeom>
          <a:noFill/>
          <a:ln w="25400" cap="flat" cmpd="sng" algn="ctr">
            <a:solidFill>
              <a:sysClr val="window" lastClr="FFFFFF">
                <a:lumMod val="50000"/>
              </a:sysClr>
            </a:solidFill>
            <a:prstDash val="solid"/>
            <a:miter lim="800000"/>
            <a:headEnd type="none" w="lg" len="med"/>
            <a:tailEnd type="none" w="lg" len="med"/>
          </a:ln>
          <a:effectLst/>
        </p:spPr>
      </p:cxnSp>
      <p:cxnSp>
        <p:nvCxnSpPr>
          <p:cNvPr id="53" name="Straight Arrow Connector 13"/>
          <p:cNvCxnSpPr/>
          <p:nvPr/>
        </p:nvCxnSpPr>
        <p:spPr>
          <a:xfrm>
            <a:off x="8588731" y="4683062"/>
            <a:ext cx="1755594" cy="978280"/>
          </a:xfrm>
          <a:prstGeom prst="straightConnector1">
            <a:avLst/>
          </a:prstGeom>
          <a:noFill/>
          <a:ln w="25400" cap="flat" cmpd="sng" algn="ctr">
            <a:solidFill>
              <a:sysClr val="window" lastClr="FFFFFF">
                <a:lumMod val="50000"/>
              </a:sysClr>
            </a:solidFill>
            <a:prstDash val="solid"/>
            <a:miter lim="800000"/>
            <a:headEnd type="none" w="lg" len="med"/>
            <a:tailEnd type="none" w="lg" len="med"/>
          </a:ln>
          <a:effectLst/>
        </p:spPr>
      </p:cxnSp>
    </p:spTree>
    <p:extLst>
      <p:ext uri="{BB962C8B-B14F-4D97-AF65-F5344CB8AC3E}">
        <p14:creationId xmlns:p14="http://schemas.microsoft.com/office/powerpoint/2010/main" val="182917968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 y="1572015"/>
            <a:ext cx="7243418" cy="1258599"/>
          </a:xfrm>
          <a:prstGeom prst="rect">
            <a:avLst/>
          </a:prstGeom>
          <a:solidFill>
            <a:schemeClr val="accent4">
              <a:alpha val="6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SharePoint Online + Federated</a:t>
            </a:r>
            <a:endParaRPr lang="en-US" dirty="0"/>
          </a:p>
        </p:txBody>
      </p:sp>
      <p:grpSp>
        <p:nvGrpSpPr>
          <p:cNvPr id="48" name="Group 3"/>
          <p:cNvGrpSpPr/>
          <p:nvPr/>
        </p:nvGrpSpPr>
        <p:grpSpPr>
          <a:xfrm>
            <a:off x="7243418" y="1828212"/>
            <a:ext cx="1418768" cy="4259850"/>
            <a:chOff x="4199466" y="2664178"/>
            <a:chExt cx="1253067" cy="1738489"/>
          </a:xfrm>
        </p:grpSpPr>
        <p:sp>
          <p:nvSpPr>
            <p:cNvPr id="49" name="Double Bracket 4"/>
            <p:cNvSpPr/>
            <p:nvPr/>
          </p:nvSpPr>
          <p:spPr>
            <a:xfrm>
              <a:off x="4255911" y="2664178"/>
              <a:ext cx="1140178" cy="1738489"/>
            </a:xfrm>
            <a:prstGeom prst="bracketPair">
              <a:avLst/>
            </a:prstGeom>
            <a:noFill/>
            <a:ln w="28575" cap="flat" cmpd="sng" algn="ctr">
              <a:solidFill>
                <a:schemeClr val="accent4"/>
              </a:solidFill>
              <a:prstDash val="solid"/>
              <a:miter lim="800000"/>
            </a:ln>
            <a:effectLst/>
          </p:spPr>
          <p:txBody>
            <a:bodyPr rtlCol="0" anchor="ctr"/>
            <a:lstStyle/>
            <a:p>
              <a:pPr algn="ctr" defTabSz="914400">
                <a:defRPr/>
              </a:pPr>
              <a:endParaRPr lang="en-US" kern="0" smtClean="0">
                <a:solidFill>
                  <a:prstClr val="black"/>
                </a:solidFill>
                <a:latin typeface="Calibri" panose="020F0502020204030204"/>
              </a:endParaRPr>
            </a:p>
          </p:txBody>
        </p:sp>
        <p:sp>
          <p:nvSpPr>
            <p:cNvPr id="50" name="TextBox 5"/>
            <p:cNvSpPr txBox="1"/>
            <p:nvPr/>
          </p:nvSpPr>
          <p:spPr>
            <a:xfrm>
              <a:off x="4199466" y="3288489"/>
              <a:ext cx="1253067" cy="489867"/>
            </a:xfrm>
            <a:prstGeom prst="rect">
              <a:avLst/>
            </a:prstGeom>
            <a:noFill/>
          </p:spPr>
          <p:txBody>
            <a:bodyPr wrap="square" rtlCol="0" anchor="ctr">
              <a:spAutoFit/>
            </a:bodyPr>
            <a:lstStyle/>
            <a:p>
              <a:pPr algn="ctr" defTabSz="914400">
                <a:defRPr/>
              </a:pPr>
              <a:r>
                <a:rPr lang="en-US" kern="0" dirty="0" smtClean="0">
                  <a:solidFill>
                    <a:srgbClr val="68217A"/>
                  </a:solidFill>
                  <a:latin typeface="Consolas" panose="020B0609020204030204" pitchFamily="49" charset="0"/>
                  <a:cs typeface="Consolas" panose="020B0609020204030204" pitchFamily="49" charset="0"/>
                </a:rPr>
                <a:t>MICROSOFT ONLINE</a:t>
              </a:r>
            </a:p>
            <a:p>
              <a:pPr algn="ctr" defTabSz="914400">
                <a:defRPr/>
              </a:pPr>
              <a:endParaRPr lang="en-US" kern="0" dirty="0" smtClean="0">
                <a:solidFill>
                  <a:srgbClr val="68217A"/>
                </a:solidFill>
                <a:latin typeface="Consolas" panose="020B0609020204030204" pitchFamily="49" charset="0"/>
                <a:cs typeface="Consolas" panose="020B0609020204030204" pitchFamily="49" charset="0"/>
              </a:endParaRPr>
            </a:p>
            <a:p>
              <a:pPr algn="ctr" defTabSz="914400">
                <a:defRPr/>
              </a:pPr>
              <a:r>
                <a:rPr lang="en-US" kern="0" dirty="0" smtClean="0">
                  <a:solidFill>
                    <a:srgbClr val="68217A"/>
                  </a:solidFill>
                  <a:latin typeface="Consolas" panose="020B0609020204030204" pitchFamily="49" charset="0"/>
                  <a:cs typeface="Consolas" panose="020B0609020204030204" pitchFamily="49" charset="0"/>
                </a:rPr>
                <a:t>LOGIN</a:t>
              </a:r>
            </a:p>
          </p:txBody>
        </p:sp>
      </p:grpSp>
      <p:pic>
        <p:nvPicPr>
          <p:cNvPr id="59"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4009" y="5431469"/>
            <a:ext cx="914400" cy="570586"/>
          </a:xfrm>
          <a:prstGeom prst="rect">
            <a:avLst/>
          </a:prstGeom>
        </p:spPr>
      </p:pic>
      <p:pic>
        <p:nvPicPr>
          <p:cNvPr id="60" name="Picture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0810" y="5431469"/>
            <a:ext cx="703386" cy="548640"/>
          </a:xfrm>
          <a:prstGeom prst="rect">
            <a:avLst/>
          </a:prstGeom>
        </p:spPr>
      </p:pic>
      <p:pic>
        <p:nvPicPr>
          <p:cNvPr id="61"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1636" y="1772113"/>
            <a:ext cx="548640" cy="914400"/>
          </a:xfrm>
          <a:prstGeom prst="rect">
            <a:avLst/>
          </a:prstGeom>
        </p:spPr>
      </p:pic>
      <p:pic>
        <p:nvPicPr>
          <p:cNvPr id="62"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4116" y="1772113"/>
            <a:ext cx="548641" cy="914400"/>
          </a:xfrm>
          <a:prstGeom prst="rect">
            <a:avLst/>
          </a:prstGeom>
        </p:spPr>
      </p:pic>
      <p:pic>
        <p:nvPicPr>
          <p:cNvPr id="63"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6597" y="1772113"/>
            <a:ext cx="548640" cy="914400"/>
          </a:xfrm>
          <a:prstGeom prst="rect">
            <a:avLst/>
          </a:prstGeom>
        </p:spPr>
      </p:pic>
      <p:grpSp>
        <p:nvGrpSpPr>
          <p:cNvPr id="3" name="Group 2"/>
          <p:cNvGrpSpPr/>
          <p:nvPr/>
        </p:nvGrpSpPr>
        <p:grpSpPr>
          <a:xfrm>
            <a:off x="8592431" y="2725032"/>
            <a:ext cx="3844044" cy="1899822"/>
            <a:chOff x="8592431" y="2725032"/>
            <a:chExt cx="3844044" cy="1899822"/>
          </a:xfrm>
        </p:grpSpPr>
        <p:pic>
          <p:nvPicPr>
            <p:cNvPr id="5" name="Picture 21"/>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200"/>
                      </a14:imgEffect>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9077033" y="2725032"/>
              <a:ext cx="3359442" cy="1899822"/>
            </a:xfrm>
            <a:prstGeom prst="rect">
              <a:avLst/>
            </a:prstGeom>
          </p:spPr>
        </p:pic>
        <p:cxnSp>
          <p:nvCxnSpPr>
            <p:cNvPr id="58" name="Straight Arrow Connector 22"/>
            <p:cNvCxnSpPr/>
            <p:nvPr/>
          </p:nvCxnSpPr>
          <p:spPr>
            <a:xfrm>
              <a:off x="8592431" y="3913092"/>
              <a:ext cx="502920" cy="0"/>
            </a:xfrm>
            <a:prstGeom prst="straightConnector1">
              <a:avLst/>
            </a:prstGeom>
            <a:noFill/>
            <a:ln w="25400" cap="flat" cmpd="sng" algn="ctr">
              <a:solidFill>
                <a:schemeClr val="accent4"/>
              </a:solidFill>
              <a:prstDash val="solid"/>
              <a:miter lim="800000"/>
              <a:headEnd type="none" w="lg" len="med"/>
              <a:tailEnd type="none" w="lg" len="med"/>
            </a:ln>
            <a:effectLst/>
          </p:spPr>
        </p:cxnSp>
      </p:grpSp>
      <p:pic>
        <p:nvPicPr>
          <p:cNvPr id="67"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70229" y="3441475"/>
            <a:ext cx="808933" cy="862862"/>
          </a:xfrm>
          <a:prstGeom prst="rect">
            <a:avLst/>
          </a:prstGeom>
        </p:spPr>
      </p:pic>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6597" y="5408135"/>
            <a:ext cx="548640" cy="914400"/>
          </a:xfrm>
          <a:prstGeom prst="rect">
            <a:avLst/>
          </a:prstGeom>
        </p:spPr>
      </p:pic>
      <p:pic>
        <p:nvPicPr>
          <p:cNvPr id="73" name="Picture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6597" y="4041567"/>
            <a:ext cx="548640" cy="914400"/>
          </a:xfrm>
          <a:prstGeom prst="rect">
            <a:avLst/>
          </a:prstGeom>
        </p:spPr>
      </p:pic>
      <p:pic>
        <p:nvPicPr>
          <p:cNvPr id="7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6597" y="2898793"/>
            <a:ext cx="548640" cy="914400"/>
          </a:xfrm>
          <a:prstGeom prst="rect">
            <a:avLst/>
          </a:prstGeom>
        </p:spPr>
      </p:pic>
      <p:sp>
        <p:nvSpPr>
          <p:cNvPr id="76" name="TextBox 75"/>
          <p:cNvSpPr txBox="1"/>
          <p:nvPr/>
        </p:nvSpPr>
        <p:spPr>
          <a:xfrm>
            <a:off x="856976" y="2924248"/>
            <a:ext cx="3517220" cy="871008"/>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Office Hub</a:t>
            </a:r>
          </a:p>
          <a:p>
            <a:pPr algn="r">
              <a:lnSpc>
                <a:spcPct val="90000"/>
              </a:lnSpc>
              <a:spcAft>
                <a:spcPts val="600"/>
              </a:spcAft>
            </a:pPr>
            <a:r>
              <a:rPr lang="en-US" dirty="0" smtClean="0">
                <a:solidFill>
                  <a:srgbClr val="012654"/>
                </a:solidFill>
                <a:latin typeface="Segoe UI Light"/>
              </a:rPr>
              <a:t>WP7 (FBA), WP8 (Active </a:t>
            </a:r>
            <a:r>
              <a:rPr lang="en-US" dirty="0" err="1" smtClean="0">
                <a:solidFill>
                  <a:srgbClr val="012654"/>
                </a:solidFill>
                <a:latin typeface="Segoe UI Light"/>
              </a:rPr>
              <a:t>Auth</a:t>
            </a:r>
            <a:r>
              <a:rPr lang="en-US" dirty="0" smtClean="0">
                <a:solidFill>
                  <a:srgbClr val="012654"/>
                </a:solidFill>
                <a:latin typeface="Segoe UI Light"/>
              </a:rPr>
              <a:t>)</a:t>
            </a:r>
          </a:p>
        </p:txBody>
      </p:sp>
      <p:sp>
        <p:nvSpPr>
          <p:cNvPr id="77" name="TextBox 76"/>
          <p:cNvSpPr txBox="1"/>
          <p:nvPr/>
        </p:nvSpPr>
        <p:spPr>
          <a:xfrm>
            <a:off x="1369630" y="4252664"/>
            <a:ext cx="3158313"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App (FBA)</a:t>
            </a:r>
          </a:p>
        </p:txBody>
      </p:sp>
      <p:sp>
        <p:nvSpPr>
          <p:cNvPr id="78" name="TextBox 77"/>
          <p:cNvSpPr txBox="1"/>
          <p:nvPr/>
        </p:nvSpPr>
        <p:spPr>
          <a:xfrm>
            <a:off x="-245014" y="5266709"/>
            <a:ext cx="2915736" cy="1197251"/>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Win8 Modern App</a:t>
            </a:r>
          </a:p>
          <a:p>
            <a:pPr algn="r">
              <a:lnSpc>
                <a:spcPct val="90000"/>
              </a:lnSpc>
              <a:spcAft>
                <a:spcPts val="600"/>
              </a:spcAft>
            </a:pPr>
            <a:r>
              <a:rPr lang="en-US" dirty="0" smtClean="0">
                <a:solidFill>
                  <a:srgbClr val="012654"/>
                </a:solidFill>
                <a:latin typeface="Segoe UI Light"/>
              </a:rPr>
              <a:t>iPad, iPhone app</a:t>
            </a:r>
          </a:p>
          <a:p>
            <a:pPr algn="r">
              <a:lnSpc>
                <a:spcPct val="90000"/>
              </a:lnSpc>
              <a:spcAft>
                <a:spcPts val="600"/>
              </a:spcAft>
            </a:pPr>
            <a:r>
              <a:rPr lang="en-US" dirty="0" smtClean="0">
                <a:solidFill>
                  <a:srgbClr val="012654"/>
                </a:solidFill>
                <a:latin typeface="Segoe UI Light"/>
              </a:rPr>
              <a:t>(Active </a:t>
            </a:r>
            <a:r>
              <a:rPr lang="en-US" dirty="0" err="1" smtClean="0">
                <a:solidFill>
                  <a:srgbClr val="012654"/>
                </a:solidFill>
                <a:latin typeface="Segoe UI Light"/>
              </a:rPr>
              <a:t>Auth</a:t>
            </a:r>
            <a:r>
              <a:rPr lang="en-US" dirty="0" smtClean="0">
                <a:solidFill>
                  <a:srgbClr val="012654"/>
                </a:solidFill>
                <a:latin typeface="Segoe UI Light"/>
              </a:rPr>
              <a:t>)</a:t>
            </a:r>
          </a:p>
        </p:txBody>
      </p:sp>
      <p:grpSp>
        <p:nvGrpSpPr>
          <p:cNvPr id="11" name="Group 30"/>
          <p:cNvGrpSpPr/>
          <p:nvPr/>
        </p:nvGrpSpPr>
        <p:grpSpPr>
          <a:xfrm>
            <a:off x="5240339" y="2962767"/>
            <a:ext cx="1898054" cy="544765"/>
            <a:chOff x="5240339" y="2962767"/>
            <a:chExt cx="1898054" cy="544765"/>
          </a:xfrm>
        </p:grpSpPr>
        <p:cxnSp>
          <p:nvCxnSpPr>
            <p:cNvPr id="36" name="Straight Arrow Connector 35"/>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37" name="TextBox 36"/>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grpSp>
        <p:nvGrpSpPr>
          <p:cNvPr id="40" name="Group 31"/>
          <p:cNvGrpSpPr/>
          <p:nvPr/>
        </p:nvGrpSpPr>
        <p:grpSpPr>
          <a:xfrm>
            <a:off x="5240339" y="5457290"/>
            <a:ext cx="1898054" cy="544765"/>
            <a:chOff x="5240339" y="2962767"/>
            <a:chExt cx="1898054" cy="544765"/>
          </a:xfrm>
        </p:grpSpPr>
        <p:cxnSp>
          <p:nvCxnSpPr>
            <p:cNvPr id="41" name="Straight Arrow Connector 40"/>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42" name="TextBox 41"/>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grpSp>
        <p:nvGrpSpPr>
          <p:cNvPr id="43" name="Group 32"/>
          <p:cNvGrpSpPr/>
          <p:nvPr/>
        </p:nvGrpSpPr>
        <p:grpSpPr>
          <a:xfrm>
            <a:off x="5240339" y="4138297"/>
            <a:ext cx="1898054" cy="544765"/>
            <a:chOff x="5240339" y="1733297"/>
            <a:chExt cx="1898054" cy="544765"/>
          </a:xfrm>
        </p:grpSpPr>
        <p:cxnSp>
          <p:nvCxnSpPr>
            <p:cNvPr id="44" name="Straight Arrow Connector 43"/>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5" name="TextBox 44"/>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sp>
        <p:nvSpPr>
          <p:cNvPr id="35" name="TextBox 34"/>
          <p:cNvSpPr txBox="1"/>
          <p:nvPr/>
        </p:nvSpPr>
        <p:spPr>
          <a:xfrm>
            <a:off x="25900" y="1956930"/>
            <a:ext cx="2915736"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mobile browsers (FBA)</a:t>
            </a:r>
          </a:p>
        </p:txBody>
      </p:sp>
      <p:cxnSp>
        <p:nvCxnSpPr>
          <p:cNvPr id="39" name="Straight Arrow Connector 27"/>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6" name="TextBox 28"/>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nvGrpSpPr>
          <p:cNvPr id="34" name="Group 4"/>
          <p:cNvGrpSpPr/>
          <p:nvPr/>
        </p:nvGrpSpPr>
        <p:grpSpPr>
          <a:xfrm>
            <a:off x="9468335" y="5314427"/>
            <a:ext cx="2438398" cy="1631641"/>
            <a:chOff x="5162986" y="2840705"/>
            <a:chExt cx="1925449" cy="1631641"/>
          </a:xfrm>
        </p:grpSpPr>
        <p:sp>
          <p:nvSpPr>
            <p:cNvPr id="38" name="Round Same Side Corner Rectangle 37"/>
            <p:cNvSpPr/>
            <p:nvPr/>
          </p:nvSpPr>
          <p:spPr>
            <a:xfrm>
              <a:off x="5854700" y="2840705"/>
              <a:ext cx="533400" cy="727995"/>
            </a:xfrm>
            <a:prstGeom prst="round2SameRect">
              <a:avLst/>
            </a:prstGeom>
            <a:noFill/>
            <a:ln w="28575" cap="flat" cmpd="sng" algn="ctr">
              <a:solidFill>
                <a:schemeClr val="accent4"/>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47" name="Rectangle 46"/>
            <p:cNvSpPr/>
            <p:nvPr/>
          </p:nvSpPr>
          <p:spPr>
            <a:xfrm>
              <a:off x="5907088" y="2990849"/>
              <a:ext cx="428625" cy="80965"/>
            </a:xfrm>
            <a:prstGeom prst="rect">
              <a:avLst/>
            </a:prstGeom>
            <a:solidFill>
              <a:schemeClr val="accent4">
                <a:lumMod val="40000"/>
                <a:lumOff val="60000"/>
              </a:schemeClr>
            </a:solid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51" name="Rectangle 50"/>
            <p:cNvSpPr/>
            <p:nvPr/>
          </p:nvSpPr>
          <p:spPr>
            <a:xfrm>
              <a:off x="5907088" y="3414710"/>
              <a:ext cx="428625" cy="80965"/>
            </a:xfrm>
            <a:prstGeom prst="rect">
              <a:avLst/>
            </a:prstGeom>
            <a:solidFill>
              <a:schemeClr val="accent4">
                <a:lumMod val="40000"/>
                <a:lumOff val="60000"/>
              </a:schemeClr>
            </a:solid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52" name="Rectangle 51"/>
            <p:cNvSpPr/>
            <p:nvPr/>
          </p:nvSpPr>
          <p:spPr>
            <a:xfrm>
              <a:off x="6072190" y="3159920"/>
              <a:ext cx="91440" cy="95250"/>
            </a:xfrm>
            <a:prstGeom prst="rect">
              <a:avLst/>
            </a:prstGeom>
            <a:no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53" name="TextBox 52"/>
            <p:cNvSpPr txBox="1"/>
            <p:nvPr/>
          </p:nvSpPr>
          <p:spPr>
            <a:xfrm>
              <a:off x="5162986" y="3549016"/>
              <a:ext cx="1925449" cy="923330"/>
            </a:xfrm>
            <a:prstGeom prst="rect">
              <a:avLst/>
            </a:prstGeom>
            <a:noFill/>
          </p:spPr>
          <p:txBody>
            <a:bodyPr wrap="square" rtlCol="0">
              <a:spAutoFit/>
            </a:bodyPr>
            <a:lstStyle/>
            <a:p>
              <a:pPr algn="ctr" defTabSz="914400">
                <a:defRPr/>
              </a:pPr>
              <a:r>
                <a:rPr lang="en-US" kern="0" dirty="0" smtClean="0">
                  <a:solidFill>
                    <a:srgbClr val="68217A"/>
                  </a:solidFill>
                  <a:latin typeface="Consolas" panose="020B0609020204030204" pitchFamily="49" charset="0"/>
                  <a:cs typeface="Consolas" panose="020B0609020204030204" pitchFamily="49" charset="0"/>
                </a:rPr>
                <a:t>ON-PREMISES Security Token Service (STS)</a:t>
              </a:r>
            </a:p>
          </p:txBody>
        </p:sp>
      </p:grpSp>
      <p:cxnSp>
        <p:nvCxnSpPr>
          <p:cNvPr id="54" name="Straight Arrow Connector 5"/>
          <p:cNvCxnSpPr/>
          <p:nvPr/>
        </p:nvCxnSpPr>
        <p:spPr>
          <a:xfrm rot="5400000">
            <a:off x="10311827" y="4964824"/>
            <a:ext cx="699206" cy="0"/>
          </a:xfrm>
          <a:prstGeom prst="straightConnector1">
            <a:avLst/>
          </a:prstGeom>
          <a:noFill/>
          <a:ln w="25400" cap="flat" cmpd="sng" algn="ctr">
            <a:solidFill>
              <a:schemeClr val="accent4"/>
            </a:solidFill>
            <a:prstDash val="solid"/>
            <a:miter lim="800000"/>
            <a:headEnd type="none" w="lg" len="med"/>
            <a:tailEnd type="none" w="lg" len="med"/>
          </a:ln>
          <a:effectLst/>
        </p:spPr>
      </p:cxnSp>
      <p:cxnSp>
        <p:nvCxnSpPr>
          <p:cNvPr id="55" name="Straight Arrow Connector 13"/>
          <p:cNvCxnSpPr>
            <a:endCxn id="38" idx="2"/>
          </p:cNvCxnSpPr>
          <p:nvPr/>
        </p:nvCxnSpPr>
        <p:spPr>
          <a:xfrm>
            <a:off x="8592431" y="4683062"/>
            <a:ext cx="1751894" cy="995363"/>
          </a:xfrm>
          <a:prstGeom prst="straightConnector1">
            <a:avLst/>
          </a:prstGeom>
          <a:noFill/>
          <a:ln w="25400" cap="flat" cmpd="sng" algn="ctr">
            <a:solidFill>
              <a:schemeClr val="accent4"/>
            </a:solidFill>
            <a:prstDash val="solid"/>
            <a:miter lim="800000"/>
            <a:headEnd type="none" w="lg" len="med"/>
            <a:tailEnd type="none" w="lg" len="med"/>
          </a:ln>
          <a:effectLst/>
        </p:spPr>
      </p:cxnSp>
    </p:spTree>
    <p:extLst>
      <p:ext uri="{BB962C8B-B14F-4D97-AF65-F5344CB8AC3E}">
        <p14:creationId xmlns:p14="http://schemas.microsoft.com/office/powerpoint/2010/main" val="4011092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250" fill="hold"/>
                                        <p:tgtEl>
                                          <p:spTgt spid="35"/>
                                        </p:tgtEl>
                                        <p:attrNameLst>
                                          <p:attrName>style.color</p:attrName>
                                        </p:attrNameLst>
                                      </p:cBhvr>
                                      <p:to>
                                        <a:schemeClr val="bg1"/>
                                      </p:to>
                                    </p:animClr>
                                  </p:childTnLst>
                                </p:cTn>
                              </p:par>
                              <p:par>
                                <p:cTn id="11" presetID="3" presetClass="emph" presetSubtype="2" fill="hold" grpId="0" nodeType="withEffect">
                                  <p:stCondLst>
                                    <p:cond delay="250"/>
                                  </p:stCondLst>
                                  <p:childTnLst>
                                    <p:animClr clrSpc="rgb" dir="cw">
                                      <p:cBhvr override="childStyle">
                                        <p:cTn id="12" dur="500" fill="hold"/>
                                        <p:tgtEl>
                                          <p:spTgt spid="46"/>
                                        </p:tgtEl>
                                        <p:attrNameLst>
                                          <p:attrName>style.color</p:attrName>
                                        </p:attrNameLst>
                                      </p:cBhvr>
                                      <p:to>
                                        <a:schemeClr val="bg1"/>
                                      </p:to>
                                    </p:animClr>
                                  </p:childTnLst>
                                </p:cTn>
                              </p:par>
                              <p:par>
                                <p:cTn id="13" presetID="7" presetClass="emph" presetSubtype="2" fill="hold" nodeType="withEffect">
                                  <p:stCondLst>
                                    <p:cond delay="250"/>
                                  </p:stCondLst>
                                  <p:childTnLst>
                                    <p:animClr clrSpc="rgb" dir="cw">
                                      <p:cBhvr>
                                        <p:cTn id="14" dur="500" fill="hold"/>
                                        <p:tgtEl>
                                          <p:spTgt spid="39"/>
                                        </p:tgtEl>
                                        <p:attrNameLst>
                                          <p:attrName>stroke.color</p:attrName>
                                        </p:attrNameLst>
                                      </p:cBhvr>
                                      <p:to>
                                        <a:schemeClr val="bg1"/>
                                      </p:to>
                                    </p:animClr>
                                    <p:set>
                                      <p:cBhvr>
                                        <p:cTn id="15" dur="500" fill="hold"/>
                                        <p:tgtEl>
                                          <p:spTgt spid="3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5"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9599" cy="1680219"/>
          </a:xfrm>
        </p:spPr>
        <p:txBody>
          <a:bodyPr/>
          <a:lstStyle/>
          <a:p>
            <a:r>
              <a:rPr lang="en-US" sz="4800" dirty="0" smtClean="0"/>
              <a:t>iPhone Safari Mobile</a:t>
            </a:r>
            <a:br>
              <a:rPr lang="en-US" sz="4800" dirty="0" smtClean="0"/>
            </a:br>
            <a:r>
              <a:rPr lang="en-US" sz="3000" dirty="0" smtClean="0"/>
              <a:t>login </a:t>
            </a:r>
            <a:r>
              <a:rPr lang="en-US" sz="3000" dirty="0"/>
              <a:t>via forms-based authentication (FBA) thru corporate single sign-on (ADFS)</a:t>
            </a:r>
          </a:p>
        </p:txBody>
      </p:sp>
      <p:sp>
        <p:nvSpPr>
          <p:cNvPr id="5" name="Text Placeholder 4"/>
          <p:cNvSpPr>
            <a:spLocks noGrp="1"/>
          </p:cNvSpPr>
          <p:nvPr>
            <p:ph type="body" sz="quarter" idx="12"/>
          </p:nvPr>
        </p:nvSpPr>
        <p:spPr/>
        <p:txBody>
          <a:bodyPr/>
          <a:lstStyle/>
          <a:p>
            <a:endParaRPr lang="en-US" dirty="0" smtClean="0"/>
          </a:p>
          <a:p>
            <a:r>
              <a:rPr lang="en-US" dirty="0" smtClean="0"/>
              <a:t>Kieran Gupta</a:t>
            </a:r>
            <a:endParaRPr lang="en-US" dirty="0"/>
          </a:p>
        </p:txBody>
      </p:sp>
    </p:spTree>
    <p:extLst>
      <p:ext uri="{BB962C8B-B14F-4D97-AF65-F5344CB8AC3E}">
        <p14:creationId xmlns:p14="http://schemas.microsoft.com/office/powerpoint/2010/main" val="1905884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p:nvPr/>
        </p:nvGrpSpPr>
        <p:grpSpPr>
          <a:xfrm>
            <a:off x="6952879" y="-194863"/>
            <a:ext cx="5474002" cy="7273525"/>
            <a:chOff x="6937997" y="-194864"/>
            <a:chExt cx="5474002" cy="7273525"/>
          </a:xfrm>
        </p:grpSpPr>
        <p:pic>
          <p:nvPicPr>
            <p:cNvPr id="8"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038235" y="704898"/>
              <a:ext cx="7273525" cy="5474002"/>
            </a:xfrm>
            <a:prstGeom prst="rect">
              <a:avLst/>
            </a:prstGeom>
          </p:spPr>
        </p:pic>
        <p:pic>
          <p:nvPicPr>
            <p:cNvPr id="5"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3637" y="663510"/>
              <a:ext cx="4297680" cy="5730240"/>
            </a:xfrm>
            <a:prstGeom prst="rect">
              <a:avLst/>
            </a:prstGeom>
          </p:spPr>
        </p:pic>
      </p:grpSp>
      <p:sp>
        <p:nvSpPr>
          <p:cNvPr id="2" name="Title 1"/>
          <p:cNvSpPr>
            <a:spLocks noGrp="1"/>
          </p:cNvSpPr>
          <p:nvPr>
            <p:ph type="title"/>
          </p:nvPr>
        </p:nvSpPr>
        <p:spPr/>
        <p:txBody>
          <a:bodyPr/>
          <a:lstStyle/>
          <a:p>
            <a:r>
              <a:rPr lang="en-US" dirty="0" smtClean="0"/>
              <a:t>IDCRL Protocol</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r>
              <a:rPr lang="en-US" dirty="0"/>
              <a:t>Active Authentication</a:t>
            </a:r>
          </a:p>
          <a:p>
            <a:pPr lvl="1"/>
            <a:r>
              <a:rPr lang="en-US" dirty="0"/>
              <a:t>Microsoft Office Identity Client Runtime Library (IDCRL)</a:t>
            </a:r>
          </a:p>
          <a:p>
            <a:pPr lvl="1"/>
            <a:r>
              <a:rPr lang="en-US" dirty="0"/>
              <a:t>New protocol drafted as part of Office 2013</a:t>
            </a:r>
          </a:p>
          <a:p>
            <a:pPr lvl="1"/>
            <a:endParaRPr lang="en-US" dirty="0"/>
          </a:p>
          <a:p>
            <a:r>
              <a:rPr lang="en-US" dirty="0"/>
              <a:t>Advantages Over FBA</a:t>
            </a:r>
          </a:p>
          <a:p>
            <a:pPr lvl="1"/>
            <a:r>
              <a:rPr lang="en-US"/>
              <a:t>Requires user </a:t>
            </a:r>
            <a:r>
              <a:rPr lang="en-US" dirty="0"/>
              <a:t>sign-in only once</a:t>
            </a:r>
          </a:p>
          <a:p>
            <a:pPr lvl="1"/>
            <a:r>
              <a:rPr lang="en-US" dirty="0"/>
              <a:t>No</a:t>
            </a:r>
            <a:r>
              <a:rPr lang="en-US"/>
              <a:t> web form required, auto-authenticates</a:t>
            </a:r>
            <a:endParaRPr lang="en-US" dirty="0"/>
          </a:p>
          <a:p>
            <a:pPr lvl="1"/>
            <a:r>
              <a:rPr lang="en-US"/>
              <a:t>Permanently </a:t>
            </a:r>
            <a:r>
              <a:rPr lang="en-US" dirty="0"/>
              <a:t>“mounts” a connection to SharePoint</a:t>
            </a:r>
          </a:p>
          <a:p>
            <a:pPr lvl="1"/>
            <a:endParaRPr lang="en-US" dirty="0"/>
          </a:p>
          <a:p>
            <a:r>
              <a:rPr lang="en-US" dirty="0"/>
              <a:t>IDCRL Clients</a:t>
            </a:r>
          </a:p>
          <a:p>
            <a:pPr lvl="1"/>
            <a:r>
              <a:rPr lang="en-US" dirty="0"/>
              <a:t>Office 2013 desktop &amp; Win8 Modern apps</a:t>
            </a:r>
          </a:p>
          <a:p>
            <a:pPr lvl="1"/>
            <a:r>
              <a:rPr lang="en-US" dirty="0"/>
              <a:t>SharePoint Win8 Modern app</a:t>
            </a:r>
          </a:p>
          <a:p>
            <a:pPr lvl="1"/>
            <a:r>
              <a:rPr lang="en-US" dirty="0"/>
              <a:t>SharePoint App for iOS</a:t>
            </a:r>
          </a:p>
        </p:txBody>
      </p:sp>
    </p:spTree>
    <p:extLst>
      <p:ext uri="{BB962C8B-B14F-4D97-AF65-F5344CB8AC3E}">
        <p14:creationId xmlns:p14="http://schemas.microsoft.com/office/powerpoint/2010/main" val="37533090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 y="5204167"/>
            <a:ext cx="7243418" cy="1258599"/>
          </a:xfrm>
          <a:prstGeom prst="rect">
            <a:avLst/>
          </a:prstGeom>
          <a:solidFill>
            <a:schemeClr val="accent4">
              <a:alpha val="6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SharePoint Online + Federated</a:t>
            </a:r>
            <a:endParaRPr lang="en-US" dirty="0"/>
          </a:p>
        </p:txBody>
      </p:sp>
      <p:grpSp>
        <p:nvGrpSpPr>
          <p:cNvPr id="48" name="Group 3"/>
          <p:cNvGrpSpPr/>
          <p:nvPr/>
        </p:nvGrpSpPr>
        <p:grpSpPr>
          <a:xfrm>
            <a:off x="7243418" y="1828212"/>
            <a:ext cx="1418768" cy="4259850"/>
            <a:chOff x="4199466" y="2664178"/>
            <a:chExt cx="1253067" cy="1738489"/>
          </a:xfrm>
        </p:grpSpPr>
        <p:sp>
          <p:nvSpPr>
            <p:cNvPr id="49" name="Double Bracket 4"/>
            <p:cNvSpPr/>
            <p:nvPr/>
          </p:nvSpPr>
          <p:spPr>
            <a:xfrm>
              <a:off x="4255911" y="2664178"/>
              <a:ext cx="1140178" cy="1738489"/>
            </a:xfrm>
            <a:prstGeom prst="bracketPair">
              <a:avLst/>
            </a:prstGeom>
            <a:noFill/>
            <a:ln w="28575" cap="flat" cmpd="sng" algn="ctr">
              <a:solidFill>
                <a:schemeClr val="accent4"/>
              </a:solidFill>
              <a:prstDash val="solid"/>
              <a:miter lim="800000"/>
            </a:ln>
            <a:effectLst/>
          </p:spPr>
          <p:txBody>
            <a:bodyPr rtlCol="0" anchor="ctr"/>
            <a:lstStyle/>
            <a:p>
              <a:pPr algn="ctr" defTabSz="914400">
                <a:defRPr/>
              </a:pPr>
              <a:endParaRPr lang="en-US" kern="0" smtClean="0">
                <a:solidFill>
                  <a:prstClr val="black"/>
                </a:solidFill>
                <a:latin typeface="Calibri" panose="020F0502020204030204"/>
              </a:endParaRPr>
            </a:p>
          </p:txBody>
        </p:sp>
        <p:sp>
          <p:nvSpPr>
            <p:cNvPr id="50" name="TextBox 5"/>
            <p:cNvSpPr txBox="1"/>
            <p:nvPr/>
          </p:nvSpPr>
          <p:spPr>
            <a:xfrm>
              <a:off x="4199466" y="3288489"/>
              <a:ext cx="1253067" cy="489867"/>
            </a:xfrm>
            <a:prstGeom prst="rect">
              <a:avLst/>
            </a:prstGeom>
            <a:noFill/>
          </p:spPr>
          <p:txBody>
            <a:bodyPr wrap="square" rtlCol="0" anchor="ctr">
              <a:spAutoFit/>
            </a:bodyPr>
            <a:lstStyle/>
            <a:p>
              <a:pPr algn="ctr" defTabSz="914400">
                <a:defRPr/>
              </a:pPr>
              <a:r>
                <a:rPr lang="en-US" kern="0" dirty="0" smtClean="0">
                  <a:solidFill>
                    <a:srgbClr val="68217A"/>
                  </a:solidFill>
                  <a:latin typeface="Consolas" panose="020B0609020204030204" pitchFamily="49" charset="0"/>
                  <a:cs typeface="Consolas" panose="020B0609020204030204" pitchFamily="49" charset="0"/>
                </a:rPr>
                <a:t>MICROSOFT ONLINE</a:t>
              </a:r>
            </a:p>
            <a:p>
              <a:pPr algn="ctr" defTabSz="914400">
                <a:defRPr/>
              </a:pPr>
              <a:endParaRPr lang="en-US" kern="0" dirty="0" smtClean="0">
                <a:solidFill>
                  <a:srgbClr val="68217A"/>
                </a:solidFill>
                <a:latin typeface="Consolas" panose="020B0609020204030204" pitchFamily="49" charset="0"/>
                <a:cs typeface="Consolas" panose="020B0609020204030204" pitchFamily="49" charset="0"/>
              </a:endParaRPr>
            </a:p>
            <a:p>
              <a:pPr algn="ctr" defTabSz="914400">
                <a:defRPr/>
              </a:pPr>
              <a:r>
                <a:rPr lang="en-US" kern="0" dirty="0" smtClean="0">
                  <a:solidFill>
                    <a:srgbClr val="68217A"/>
                  </a:solidFill>
                  <a:latin typeface="Consolas" panose="020B0609020204030204" pitchFamily="49" charset="0"/>
                  <a:cs typeface="Consolas" panose="020B0609020204030204" pitchFamily="49" charset="0"/>
                </a:rPr>
                <a:t>LOGIN</a:t>
              </a:r>
            </a:p>
          </p:txBody>
        </p:sp>
      </p:grpSp>
      <p:pic>
        <p:nvPicPr>
          <p:cNvPr id="59" name="Picture 5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04009" y="5431469"/>
            <a:ext cx="914400" cy="570586"/>
          </a:xfrm>
          <a:prstGeom prst="rect">
            <a:avLst/>
          </a:prstGeom>
        </p:spPr>
      </p:pic>
      <p:pic>
        <p:nvPicPr>
          <p:cNvPr id="60" name="Picture 5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70810" y="5431469"/>
            <a:ext cx="703386" cy="548640"/>
          </a:xfrm>
          <a:prstGeom prst="rect">
            <a:avLst/>
          </a:prstGeom>
        </p:spPr>
      </p:pic>
      <p:pic>
        <p:nvPicPr>
          <p:cNvPr id="61"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41636" y="1772113"/>
            <a:ext cx="548640" cy="914400"/>
          </a:xfrm>
          <a:prstGeom prst="rect">
            <a:avLst/>
          </a:prstGeom>
        </p:spPr>
      </p:pic>
      <p:pic>
        <p:nvPicPr>
          <p:cNvPr id="62"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34116" y="1772113"/>
            <a:ext cx="548641" cy="914400"/>
          </a:xfrm>
          <a:prstGeom prst="rect">
            <a:avLst/>
          </a:prstGeom>
        </p:spPr>
      </p:pic>
      <p:pic>
        <p:nvPicPr>
          <p:cNvPr id="63"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6597" y="1772113"/>
            <a:ext cx="548640" cy="914400"/>
          </a:xfrm>
          <a:prstGeom prst="rect">
            <a:avLst/>
          </a:prstGeom>
        </p:spPr>
      </p:pic>
      <p:grpSp>
        <p:nvGrpSpPr>
          <p:cNvPr id="3" name="Group 2"/>
          <p:cNvGrpSpPr/>
          <p:nvPr/>
        </p:nvGrpSpPr>
        <p:grpSpPr>
          <a:xfrm>
            <a:off x="8592431" y="2725032"/>
            <a:ext cx="3844044" cy="1899822"/>
            <a:chOff x="8592431" y="2725032"/>
            <a:chExt cx="3844044" cy="1899822"/>
          </a:xfrm>
        </p:grpSpPr>
        <p:pic>
          <p:nvPicPr>
            <p:cNvPr id="5" name="Picture 21"/>
            <p:cNvPicPr>
              <a:picLocks noChangeAspect="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200"/>
                      </a14:imgEffect>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9077033" y="2725032"/>
              <a:ext cx="3359442" cy="1899822"/>
            </a:xfrm>
            <a:prstGeom prst="rect">
              <a:avLst/>
            </a:prstGeom>
          </p:spPr>
        </p:pic>
        <p:cxnSp>
          <p:nvCxnSpPr>
            <p:cNvPr id="58" name="Straight Arrow Connector 22"/>
            <p:cNvCxnSpPr/>
            <p:nvPr/>
          </p:nvCxnSpPr>
          <p:spPr>
            <a:xfrm>
              <a:off x="8592431" y="3913092"/>
              <a:ext cx="502920" cy="0"/>
            </a:xfrm>
            <a:prstGeom prst="straightConnector1">
              <a:avLst/>
            </a:prstGeom>
            <a:noFill/>
            <a:ln w="25400" cap="flat" cmpd="sng" algn="ctr">
              <a:solidFill>
                <a:schemeClr val="accent4"/>
              </a:solidFill>
              <a:prstDash val="solid"/>
              <a:miter lim="800000"/>
              <a:headEnd type="none" w="lg" len="med"/>
              <a:tailEnd type="none" w="lg" len="med"/>
            </a:ln>
            <a:effectLst/>
          </p:spPr>
        </p:cxnSp>
      </p:grpSp>
      <p:pic>
        <p:nvPicPr>
          <p:cNvPr id="67" name="Picture 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270229" y="3441475"/>
            <a:ext cx="808933" cy="862862"/>
          </a:xfrm>
          <a:prstGeom prst="rect">
            <a:avLst/>
          </a:prstGeom>
        </p:spPr>
      </p:pic>
      <p:pic>
        <p:nvPicPr>
          <p:cNvPr id="71" name="Picture 70"/>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526597" y="5408135"/>
            <a:ext cx="548640" cy="914400"/>
          </a:xfrm>
          <a:prstGeom prst="rect">
            <a:avLst/>
          </a:prstGeom>
        </p:spPr>
      </p:pic>
      <p:pic>
        <p:nvPicPr>
          <p:cNvPr id="73" name="Picture 7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6597" y="4041567"/>
            <a:ext cx="548640" cy="914400"/>
          </a:xfrm>
          <a:prstGeom prst="rect">
            <a:avLst/>
          </a:prstGeom>
        </p:spPr>
      </p:pic>
      <p:pic>
        <p:nvPicPr>
          <p:cNvPr id="75" name="Picture 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6597" y="2898793"/>
            <a:ext cx="548640" cy="914400"/>
          </a:xfrm>
          <a:prstGeom prst="rect">
            <a:avLst/>
          </a:prstGeom>
        </p:spPr>
      </p:pic>
      <p:sp>
        <p:nvSpPr>
          <p:cNvPr id="76" name="TextBox 75"/>
          <p:cNvSpPr txBox="1"/>
          <p:nvPr/>
        </p:nvSpPr>
        <p:spPr>
          <a:xfrm>
            <a:off x="856976" y="2924248"/>
            <a:ext cx="3517220" cy="871008"/>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Office Hub</a:t>
            </a:r>
          </a:p>
          <a:p>
            <a:pPr algn="r">
              <a:lnSpc>
                <a:spcPct val="90000"/>
              </a:lnSpc>
              <a:spcAft>
                <a:spcPts val="600"/>
              </a:spcAft>
            </a:pPr>
            <a:r>
              <a:rPr lang="en-US" dirty="0" smtClean="0">
                <a:solidFill>
                  <a:srgbClr val="012654"/>
                </a:solidFill>
                <a:latin typeface="Segoe UI Light"/>
              </a:rPr>
              <a:t>WP7 (FBA), WP8 (Active </a:t>
            </a:r>
            <a:r>
              <a:rPr lang="en-US" dirty="0" err="1" smtClean="0">
                <a:solidFill>
                  <a:srgbClr val="012654"/>
                </a:solidFill>
                <a:latin typeface="Segoe UI Light"/>
              </a:rPr>
              <a:t>Auth</a:t>
            </a:r>
            <a:r>
              <a:rPr lang="en-US" dirty="0" smtClean="0">
                <a:solidFill>
                  <a:srgbClr val="012654"/>
                </a:solidFill>
                <a:latin typeface="Segoe UI Light"/>
              </a:rPr>
              <a:t>)</a:t>
            </a:r>
          </a:p>
        </p:txBody>
      </p:sp>
      <p:sp>
        <p:nvSpPr>
          <p:cNvPr id="77" name="TextBox 76"/>
          <p:cNvSpPr txBox="1"/>
          <p:nvPr/>
        </p:nvSpPr>
        <p:spPr>
          <a:xfrm>
            <a:off x="1369630" y="4252664"/>
            <a:ext cx="3158313"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App (FBA)</a:t>
            </a:r>
          </a:p>
        </p:txBody>
      </p:sp>
      <p:sp>
        <p:nvSpPr>
          <p:cNvPr id="78" name="TextBox 77"/>
          <p:cNvSpPr txBox="1"/>
          <p:nvPr/>
        </p:nvSpPr>
        <p:spPr>
          <a:xfrm>
            <a:off x="-245014" y="5266709"/>
            <a:ext cx="2915736" cy="1197251"/>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Win8 Modern App</a:t>
            </a:r>
          </a:p>
          <a:p>
            <a:pPr algn="r">
              <a:lnSpc>
                <a:spcPct val="90000"/>
              </a:lnSpc>
              <a:spcAft>
                <a:spcPts val="600"/>
              </a:spcAft>
            </a:pPr>
            <a:r>
              <a:rPr lang="en-US" dirty="0" smtClean="0">
                <a:solidFill>
                  <a:srgbClr val="012654"/>
                </a:solidFill>
                <a:latin typeface="Segoe UI Light"/>
              </a:rPr>
              <a:t>iPad, iPhone app</a:t>
            </a:r>
          </a:p>
          <a:p>
            <a:pPr algn="r">
              <a:lnSpc>
                <a:spcPct val="90000"/>
              </a:lnSpc>
              <a:spcAft>
                <a:spcPts val="600"/>
              </a:spcAft>
            </a:pPr>
            <a:r>
              <a:rPr lang="en-US" dirty="0" smtClean="0">
                <a:solidFill>
                  <a:srgbClr val="012654"/>
                </a:solidFill>
                <a:latin typeface="Segoe UI Light"/>
              </a:rPr>
              <a:t>(Active </a:t>
            </a:r>
            <a:r>
              <a:rPr lang="en-US" dirty="0" err="1" smtClean="0">
                <a:solidFill>
                  <a:srgbClr val="012654"/>
                </a:solidFill>
                <a:latin typeface="Segoe UI Light"/>
              </a:rPr>
              <a:t>Auth</a:t>
            </a:r>
            <a:r>
              <a:rPr lang="en-US" dirty="0" smtClean="0">
                <a:solidFill>
                  <a:srgbClr val="012654"/>
                </a:solidFill>
                <a:latin typeface="Segoe UI Light"/>
              </a:rPr>
              <a:t>)</a:t>
            </a:r>
          </a:p>
        </p:txBody>
      </p:sp>
      <p:grpSp>
        <p:nvGrpSpPr>
          <p:cNvPr id="11" name="Group 30"/>
          <p:cNvGrpSpPr/>
          <p:nvPr/>
        </p:nvGrpSpPr>
        <p:grpSpPr>
          <a:xfrm>
            <a:off x="5240339" y="2962767"/>
            <a:ext cx="1898054" cy="544765"/>
            <a:chOff x="5240339" y="2962767"/>
            <a:chExt cx="1898054" cy="544765"/>
          </a:xfrm>
        </p:grpSpPr>
        <p:cxnSp>
          <p:nvCxnSpPr>
            <p:cNvPr id="36" name="Straight Arrow Connector 35"/>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37" name="TextBox 36"/>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cxnSp>
        <p:nvCxnSpPr>
          <p:cNvPr id="41" name="Straight Arrow Connector 40"/>
          <p:cNvCxnSpPr/>
          <p:nvPr/>
        </p:nvCxnSpPr>
        <p:spPr>
          <a:xfrm>
            <a:off x="5240339" y="5856355"/>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42" name="TextBox 41"/>
          <p:cNvSpPr txBox="1"/>
          <p:nvPr/>
        </p:nvSpPr>
        <p:spPr>
          <a:xfrm>
            <a:off x="5380037" y="5457290"/>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Active Auth</a:t>
            </a:r>
          </a:p>
        </p:txBody>
      </p:sp>
      <p:grpSp>
        <p:nvGrpSpPr>
          <p:cNvPr id="43" name="Group 32"/>
          <p:cNvGrpSpPr/>
          <p:nvPr/>
        </p:nvGrpSpPr>
        <p:grpSpPr>
          <a:xfrm>
            <a:off x="5240339" y="4138297"/>
            <a:ext cx="1898054" cy="544765"/>
            <a:chOff x="5240339" y="1733297"/>
            <a:chExt cx="1898054" cy="544765"/>
          </a:xfrm>
        </p:grpSpPr>
        <p:cxnSp>
          <p:nvCxnSpPr>
            <p:cNvPr id="44" name="Straight Arrow Connector 43"/>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5" name="TextBox 44"/>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sp>
        <p:nvSpPr>
          <p:cNvPr id="35" name="TextBox 34"/>
          <p:cNvSpPr txBox="1"/>
          <p:nvPr/>
        </p:nvSpPr>
        <p:spPr>
          <a:xfrm>
            <a:off x="25900" y="1956930"/>
            <a:ext cx="2915736"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mobile browsers (FBA)</a:t>
            </a:r>
          </a:p>
        </p:txBody>
      </p:sp>
      <p:cxnSp>
        <p:nvCxnSpPr>
          <p:cNvPr id="39" name="Straight Arrow Connector 27"/>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6" name="TextBox 28"/>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nvGrpSpPr>
          <p:cNvPr id="34" name="Group 4"/>
          <p:cNvGrpSpPr/>
          <p:nvPr/>
        </p:nvGrpSpPr>
        <p:grpSpPr>
          <a:xfrm>
            <a:off x="9468335" y="5314427"/>
            <a:ext cx="2438398" cy="1631641"/>
            <a:chOff x="5162986" y="2840705"/>
            <a:chExt cx="1925449" cy="1631641"/>
          </a:xfrm>
        </p:grpSpPr>
        <p:sp>
          <p:nvSpPr>
            <p:cNvPr id="38" name="Round Same Side Corner Rectangle 37"/>
            <p:cNvSpPr/>
            <p:nvPr/>
          </p:nvSpPr>
          <p:spPr>
            <a:xfrm>
              <a:off x="5854700" y="2840705"/>
              <a:ext cx="533400" cy="727995"/>
            </a:xfrm>
            <a:prstGeom prst="round2SameRect">
              <a:avLst/>
            </a:prstGeom>
            <a:noFill/>
            <a:ln w="28575" cap="flat" cmpd="sng" algn="ctr">
              <a:solidFill>
                <a:schemeClr val="accent4"/>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47" name="Rectangle 46"/>
            <p:cNvSpPr/>
            <p:nvPr/>
          </p:nvSpPr>
          <p:spPr>
            <a:xfrm>
              <a:off x="5907088" y="2990849"/>
              <a:ext cx="428625" cy="80965"/>
            </a:xfrm>
            <a:prstGeom prst="rect">
              <a:avLst/>
            </a:prstGeom>
            <a:solidFill>
              <a:schemeClr val="accent4">
                <a:lumMod val="40000"/>
                <a:lumOff val="60000"/>
              </a:schemeClr>
            </a:solid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51" name="Rectangle 50"/>
            <p:cNvSpPr/>
            <p:nvPr/>
          </p:nvSpPr>
          <p:spPr>
            <a:xfrm>
              <a:off x="5907088" y="3414710"/>
              <a:ext cx="428625" cy="80965"/>
            </a:xfrm>
            <a:prstGeom prst="rect">
              <a:avLst/>
            </a:prstGeom>
            <a:solidFill>
              <a:schemeClr val="accent4">
                <a:lumMod val="40000"/>
                <a:lumOff val="60000"/>
              </a:schemeClr>
            </a:solid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52" name="Rectangle 51"/>
            <p:cNvSpPr/>
            <p:nvPr/>
          </p:nvSpPr>
          <p:spPr>
            <a:xfrm>
              <a:off x="6072190" y="3159920"/>
              <a:ext cx="91440" cy="95250"/>
            </a:xfrm>
            <a:prstGeom prst="rect">
              <a:avLst/>
            </a:prstGeom>
            <a:noFill/>
            <a:ln w="19050" cap="flat" cmpd="sng" algn="ctr">
              <a:solidFill>
                <a:sysClr val="window" lastClr="FFFFFF">
                  <a:lumMod val="50000"/>
                </a:sysClr>
              </a:solidFill>
              <a:prstDash val="solid"/>
              <a:miter lim="800000"/>
            </a:ln>
            <a:effectLst/>
          </p:spPr>
          <p:txBody>
            <a:bodyPr rtlCol="0" anchor="ctr"/>
            <a:lstStyle/>
            <a:p>
              <a:pPr algn="ctr" defTabSz="914400">
                <a:defRPr/>
              </a:pPr>
              <a:endParaRPr lang="en-US" kern="0" smtClean="0">
                <a:solidFill>
                  <a:prstClr val="white"/>
                </a:solidFill>
                <a:latin typeface="Calibri" panose="020F0502020204030204"/>
              </a:endParaRPr>
            </a:p>
          </p:txBody>
        </p:sp>
        <p:sp>
          <p:nvSpPr>
            <p:cNvPr id="53" name="TextBox 52"/>
            <p:cNvSpPr txBox="1"/>
            <p:nvPr/>
          </p:nvSpPr>
          <p:spPr>
            <a:xfrm>
              <a:off x="5162986" y="3549016"/>
              <a:ext cx="1925449" cy="923330"/>
            </a:xfrm>
            <a:prstGeom prst="rect">
              <a:avLst/>
            </a:prstGeom>
            <a:noFill/>
          </p:spPr>
          <p:txBody>
            <a:bodyPr wrap="square" rtlCol="0">
              <a:spAutoFit/>
            </a:bodyPr>
            <a:lstStyle/>
            <a:p>
              <a:pPr algn="ctr" defTabSz="914400">
                <a:defRPr/>
              </a:pPr>
              <a:r>
                <a:rPr lang="en-US" kern="0" dirty="0" smtClean="0">
                  <a:solidFill>
                    <a:srgbClr val="68217A"/>
                  </a:solidFill>
                  <a:latin typeface="Consolas" panose="020B0609020204030204" pitchFamily="49" charset="0"/>
                  <a:cs typeface="Consolas" panose="020B0609020204030204" pitchFamily="49" charset="0"/>
                </a:rPr>
                <a:t>ON-PREMISES Security Token Service (STS)</a:t>
              </a:r>
            </a:p>
          </p:txBody>
        </p:sp>
      </p:grpSp>
      <p:cxnSp>
        <p:nvCxnSpPr>
          <p:cNvPr id="54" name="Straight Arrow Connector 5"/>
          <p:cNvCxnSpPr/>
          <p:nvPr/>
        </p:nvCxnSpPr>
        <p:spPr>
          <a:xfrm rot="5400000">
            <a:off x="10311827" y="4964824"/>
            <a:ext cx="699206" cy="0"/>
          </a:xfrm>
          <a:prstGeom prst="straightConnector1">
            <a:avLst/>
          </a:prstGeom>
          <a:noFill/>
          <a:ln w="25400" cap="flat" cmpd="sng" algn="ctr">
            <a:solidFill>
              <a:schemeClr val="accent4"/>
            </a:solidFill>
            <a:prstDash val="solid"/>
            <a:miter lim="800000"/>
            <a:headEnd type="none" w="lg" len="med"/>
            <a:tailEnd type="none" w="lg" len="med"/>
          </a:ln>
          <a:effectLst/>
        </p:spPr>
      </p:cxnSp>
      <p:cxnSp>
        <p:nvCxnSpPr>
          <p:cNvPr id="55" name="Straight Arrow Connector 13"/>
          <p:cNvCxnSpPr>
            <a:endCxn id="38" idx="2"/>
          </p:cNvCxnSpPr>
          <p:nvPr/>
        </p:nvCxnSpPr>
        <p:spPr>
          <a:xfrm>
            <a:off x="8592431" y="4683062"/>
            <a:ext cx="1751894" cy="995363"/>
          </a:xfrm>
          <a:prstGeom prst="straightConnector1">
            <a:avLst/>
          </a:prstGeom>
          <a:noFill/>
          <a:ln w="25400" cap="flat" cmpd="sng" algn="ctr">
            <a:solidFill>
              <a:schemeClr val="accent4"/>
            </a:solidFill>
            <a:prstDash val="solid"/>
            <a:miter lim="800000"/>
            <a:headEnd type="none" w="lg" len="med"/>
            <a:tailEnd type="none" w="lg" len="med"/>
          </a:ln>
          <a:effectLst/>
        </p:spPr>
      </p:cxnSp>
    </p:spTree>
    <p:extLst>
      <p:ext uri="{BB962C8B-B14F-4D97-AF65-F5344CB8AC3E}">
        <p14:creationId xmlns:p14="http://schemas.microsoft.com/office/powerpoint/2010/main" val="1054768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250" fill="hold"/>
                                        <p:tgtEl>
                                          <p:spTgt spid="78"/>
                                        </p:tgtEl>
                                        <p:attrNameLst>
                                          <p:attrName>style.color</p:attrName>
                                        </p:attrNameLst>
                                      </p:cBhvr>
                                      <p:to>
                                        <a:schemeClr val="bg1"/>
                                      </p:to>
                                    </p:animClr>
                                  </p:childTnLst>
                                </p:cTn>
                              </p:par>
                              <p:par>
                                <p:cTn id="11" presetID="3" presetClass="emph" presetSubtype="2" fill="hold" grpId="0" nodeType="withEffect">
                                  <p:stCondLst>
                                    <p:cond delay="250"/>
                                  </p:stCondLst>
                                  <p:childTnLst>
                                    <p:animClr clrSpc="rgb" dir="cw">
                                      <p:cBhvr override="childStyle">
                                        <p:cTn id="12" dur="500" fill="hold"/>
                                        <p:tgtEl>
                                          <p:spTgt spid="42"/>
                                        </p:tgtEl>
                                        <p:attrNameLst>
                                          <p:attrName>style.color</p:attrName>
                                        </p:attrNameLst>
                                      </p:cBhvr>
                                      <p:to>
                                        <a:schemeClr val="bg1"/>
                                      </p:to>
                                    </p:animClr>
                                  </p:childTnLst>
                                </p:cTn>
                              </p:par>
                              <p:par>
                                <p:cTn id="13" presetID="7" presetClass="emph" presetSubtype="2" fill="hold" nodeType="withEffect">
                                  <p:stCondLst>
                                    <p:cond delay="250"/>
                                  </p:stCondLst>
                                  <p:childTnLst>
                                    <p:animClr clrSpc="rgb" dir="cw">
                                      <p:cBhvr>
                                        <p:cTn id="14" dur="500" fill="hold"/>
                                        <p:tgtEl>
                                          <p:spTgt spid="41"/>
                                        </p:tgtEl>
                                        <p:attrNameLst>
                                          <p:attrName>stroke.color</p:attrName>
                                        </p:attrNameLst>
                                      </p:cBhvr>
                                      <p:to>
                                        <a:schemeClr val="bg1"/>
                                      </p:to>
                                    </p:animClr>
                                    <p:set>
                                      <p:cBhvr>
                                        <p:cTn id="15" dur="500" fill="hold"/>
                                        <p:tgtEl>
                                          <p:spTgt spid="41"/>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9599" cy="1680219"/>
          </a:xfrm>
        </p:spPr>
        <p:txBody>
          <a:bodyPr/>
          <a:lstStyle/>
          <a:p>
            <a:r>
              <a:rPr lang="en-US" sz="4800" dirty="0" smtClean="0"/>
              <a:t>iPad Mobile App</a:t>
            </a:r>
            <a:br>
              <a:rPr lang="en-US" sz="4800" dirty="0" smtClean="0"/>
            </a:br>
            <a:r>
              <a:rPr lang="en-US" sz="3000" dirty="0" smtClean="0"/>
              <a:t>login via Active Authentication (IDCRL)</a:t>
            </a:r>
            <a:endParaRPr lang="en-US" sz="3000" dirty="0"/>
          </a:p>
        </p:txBody>
      </p:sp>
      <p:sp>
        <p:nvSpPr>
          <p:cNvPr id="5" name="Text Placeholder 4"/>
          <p:cNvSpPr>
            <a:spLocks noGrp="1"/>
          </p:cNvSpPr>
          <p:nvPr>
            <p:ph type="body" sz="quarter" idx="12"/>
          </p:nvPr>
        </p:nvSpPr>
        <p:spPr/>
        <p:txBody>
          <a:bodyPr/>
          <a:lstStyle/>
          <a:p>
            <a:endParaRPr lang="en-US" dirty="0" smtClean="0"/>
          </a:p>
          <a:p>
            <a:r>
              <a:rPr lang="en-US" dirty="0" smtClean="0"/>
              <a:t>Kieran Gupta</a:t>
            </a:r>
            <a:endParaRPr lang="en-US" dirty="0"/>
          </a:p>
        </p:txBody>
      </p:sp>
    </p:spTree>
    <p:extLst>
      <p:ext uri="{BB962C8B-B14F-4D97-AF65-F5344CB8AC3E}">
        <p14:creationId xmlns:p14="http://schemas.microsoft.com/office/powerpoint/2010/main" val="3274525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9599" cy="1680219"/>
          </a:xfrm>
        </p:spPr>
        <p:txBody>
          <a:bodyPr/>
          <a:lstStyle/>
          <a:p>
            <a:r>
              <a:rPr lang="en-US" sz="4800" dirty="0" smtClean="0"/>
              <a:t>SharePoint Newsfeed on W8</a:t>
            </a:r>
            <a:br>
              <a:rPr lang="en-US" sz="4800" dirty="0" smtClean="0"/>
            </a:br>
            <a:r>
              <a:rPr lang="en-US" sz="3000" dirty="0" smtClean="0"/>
              <a:t>login via Active Authentication (IDCRL)</a:t>
            </a:r>
            <a:endParaRPr lang="en-US" sz="3000" dirty="0"/>
          </a:p>
        </p:txBody>
      </p:sp>
      <p:sp>
        <p:nvSpPr>
          <p:cNvPr id="5" name="Text Placeholder 4"/>
          <p:cNvSpPr>
            <a:spLocks noGrp="1"/>
          </p:cNvSpPr>
          <p:nvPr>
            <p:ph type="body" sz="quarter" idx="12"/>
          </p:nvPr>
        </p:nvSpPr>
        <p:spPr/>
        <p:txBody>
          <a:bodyPr/>
          <a:lstStyle/>
          <a:p>
            <a:endParaRPr lang="en-US" dirty="0" smtClean="0"/>
          </a:p>
          <a:p>
            <a:r>
              <a:rPr lang="en-US" dirty="0" smtClean="0"/>
              <a:t>Abbott Lowell</a:t>
            </a:r>
            <a:endParaRPr lang="en-US" dirty="0"/>
          </a:p>
        </p:txBody>
      </p:sp>
    </p:spTree>
    <p:extLst>
      <p:ext uri="{BB962C8B-B14F-4D97-AF65-F5344CB8AC3E}">
        <p14:creationId xmlns:p14="http://schemas.microsoft.com/office/powerpoint/2010/main" val="302710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Protocol Dance (IDCRL)</a:t>
            </a:r>
            <a:endParaRPr lang="en-US" dirty="0"/>
          </a:p>
        </p:txBody>
      </p:sp>
      <p:sp>
        <p:nvSpPr>
          <p:cNvPr id="6" name="Text Placeholder 2"/>
          <p:cNvSpPr>
            <a:spLocks noGrp="1"/>
          </p:cNvSpPr>
          <p:nvPr>
            <p:ph type="body" sz="quarter" idx="10"/>
          </p:nvPr>
        </p:nvSpPr>
        <p:spPr>
          <a:xfrm>
            <a:off x="274638" y="1164082"/>
            <a:ext cx="1582737" cy="738664"/>
          </a:xfrm>
        </p:spPr>
        <p:txBody>
          <a:bodyPr/>
          <a:lstStyle/>
          <a:p>
            <a:pPr marL="0" indent="0">
              <a:buNone/>
            </a:pPr>
            <a:r>
              <a:rPr lang="en-US" dirty="0" smtClean="0"/>
              <a:t>Client</a:t>
            </a:r>
            <a:endParaRPr lang="en-US" dirty="0"/>
          </a:p>
        </p:txBody>
      </p:sp>
      <p:cxnSp>
        <p:nvCxnSpPr>
          <p:cNvPr id="3" name="Straight Connector 2"/>
          <p:cNvCxnSpPr/>
          <p:nvPr/>
        </p:nvCxnSpPr>
        <p:spPr>
          <a:xfrm>
            <a:off x="274638" y="1889760"/>
            <a:ext cx="1582737"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451334" y="2321012"/>
            <a:ext cx="7049857" cy="0"/>
          </a:xfrm>
          <a:prstGeom prst="straightConnector1">
            <a:avLst/>
          </a:prstGeom>
          <a:ln w="44450" cmpd="sng">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451334" y="3006812"/>
            <a:ext cx="7049857" cy="0"/>
          </a:xfrm>
          <a:prstGeom prst="straightConnector1">
            <a:avLst/>
          </a:prstGeom>
          <a:ln w="44450" cmpd="dbl">
            <a:solidFill>
              <a:schemeClr val="accent4"/>
            </a:solidFill>
            <a:headEnd type="stealth" w="lg" len="lg"/>
            <a:tailEnd type="none" w="lg" len="med"/>
          </a:ln>
        </p:spPr>
        <p:style>
          <a:lnRef idx="1">
            <a:schemeClr val="accent1"/>
          </a:lnRef>
          <a:fillRef idx="0">
            <a:schemeClr val="accent1"/>
          </a:fillRef>
          <a:effectRef idx="0">
            <a:schemeClr val="accent1"/>
          </a:effectRef>
          <a:fontRef idx="minor">
            <a:schemeClr val="tx1"/>
          </a:fontRef>
        </p:style>
      </p:cxnSp>
      <p:sp>
        <p:nvSpPr>
          <p:cNvPr id="15" name="Text Placeholder 2"/>
          <p:cNvSpPr txBox="1">
            <a:spLocks/>
          </p:cNvSpPr>
          <p:nvPr/>
        </p:nvSpPr>
        <p:spPr>
          <a:xfrm>
            <a:off x="5843925" y="2508985"/>
            <a:ext cx="3607974" cy="95410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68217A"/>
                </a:solidFill>
                <a:latin typeface="Segoe UI"/>
              </a:rPr>
              <a:t>HTTP response indicating IDCRL support, domain</a:t>
            </a:r>
            <a:endParaRPr lang="en-US" sz="3600" dirty="0">
              <a:solidFill>
                <a:srgbClr val="68217A"/>
              </a:solidFill>
              <a:latin typeface="Segoe UI"/>
            </a:endParaRPr>
          </a:p>
        </p:txBody>
      </p:sp>
      <p:cxnSp>
        <p:nvCxnSpPr>
          <p:cNvPr id="16" name="Straight Arrow Connector 15"/>
          <p:cNvCxnSpPr/>
          <p:nvPr/>
        </p:nvCxnSpPr>
        <p:spPr>
          <a:xfrm>
            <a:off x="2451334" y="3710516"/>
            <a:ext cx="7049857" cy="0"/>
          </a:xfrm>
          <a:prstGeom prst="straightConnector1">
            <a:avLst/>
          </a:prstGeom>
          <a:ln w="44450" cmpd="sng">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a:xfrm>
            <a:off x="274637" y="2066694"/>
            <a:ext cx="2029127" cy="2031325"/>
          </a:xfrm>
          <a:prstGeom prst="rect">
            <a:avLst/>
          </a:prstGeom>
          <a:solidFill>
            <a:schemeClr val="accent4">
              <a:alpha val="67000"/>
            </a:schemeClr>
          </a:solidFill>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sz="2400" dirty="0">
                <a:solidFill>
                  <a:srgbClr val="FFFFFF"/>
                </a:solidFill>
              </a:rPr>
              <a:t>user enters</a:t>
            </a:r>
            <a:r>
              <a:rPr lang="en-US" sz="2400" dirty="0" smtClean="0">
                <a:solidFill>
                  <a:srgbClr val="FFFFFF"/>
                </a:solidFill>
              </a:rPr>
              <a:t>:</a:t>
            </a:r>
            <a:br>
              <a:rPr lang="en-US" sz="2400" dirty="0" smtClean="0">
                <a:solidFill>
                  <a:srgbClr val="FFFFFF"/>
                </a:solidFill>
              </a:rPr>
            </a:br>
            <a:r>
              <a:rPr lang="en-US" sz="2400" dirty="0" smtClean="0">
                <a:solidFill>
                  <a:srgbClr val="FFFFFF"/>
                </a:solidFill>
              </a:rPr>
              <a:t>  SP server</a:t>
            </a:r>
            <a:br>
              <a:rPr lang="en-US" sz="2400" dirty="0" smtClean="0">
                <a:solidFill>
                  <a:srgbClr val="FFFFFF"/>
                </a:solidFill>
              </a:rPr>
            </a:br>
            <a:r>
              <a:rPr lang="en-US" sz="2400" dirty="0" smtClean="0">
                <a:solidFill>
                  <a:srgbClr val="FFFFFF"/>
                </a:solidFill>
              </a:rPr>
              <a:t>  username</a:t>
            </a:r>
            <a:br>
              <a:rPr lang="en-US" sz="2400" dirty="0" smtClean="0">
                <a:solidFill>
                  <a:srgbClr val="FFFFFF"/>
                </a:solidFill>
              </a:rPr>
            </a:br>
            <a:r>
              <a:rPr lang="en-US" sz="2400" dirty="0" smtClean="0">
                <a:solidFill>
                  <a:srgbClr val="FFFFFF"/>
                </a:solidFill>
              </a:rPr>
              <a:t>  password  </a:t>
            </a:r>
            <a:r>
              <a:rPr lang="en-US" sz="2400" dirty="0">
                <a:solidFill>
                  <a:srgbClr val="FFFFFF"/>
                </a:solidFill>
              </a:rPr>
              <a:t>then signs in</a:t>
            </a:r>
          </a:p>
        </p:txBody>
      </p:sp>
      <p:sp>
        <p:nvSpPr>
          <p:cNvPr id="20" name="Text Placeholder 2"/>
          <p:cNvSpPr txBox="1">
            <a:spLocks/>
          </p:cNvSpPr>
          <p:nvPr/>
        </p:nvSpPr>
        <p:spPr>
          <a:xfrm>
            <a:off x="2810784" y="3224742"/>
            <a:ext cx="3607974" cy="56938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505050"/>
                </a:solidFill>
                <a:latin typeface="Segoe UI"/>
              </a:rPr>
              <a:t>responds with username, pw</a:t>
            </a:r>
            <a:endParaRPr lang="en-US" sz="3600" dirty="0">
              <a:solidFill>
                <a:srgbClr val="505050"/>
              </a:solidFill>
              <a:latin typeface="Segoe UI"/>
            </a:endParaRPr>
          </a:p>
        </p:txBody>
      </p:sp>
      <p:cxnSp>
        <p:nvCxnSpPr>
          <p:cNvPr id="21" name="Straight Arrow Connector 20"/>
          <p:cNvCxnSpPr/>
          <p:nvPr/>
        </p:nvCxnSpPr>
        <p:spPr>
          <a:xfrm>
            <a:off x="2451334" y="4334014"/>
            <a:ext cx="7049857" cy="0"/>
          </a:xfrm>
          <a:prstGeom prst="straightConnector1">
            <a:avLst/>
          </a:prstGeom>
          <a:ln w="44450" cmpd="dbl">
            <a:solidFill>
              <a:schemeClr val="accent4"/>
            </a:solidFill>
            <a:headEnd type="stealth" w="lg" len="lg"/>
            <a:tailEnd type="none" w="lg" len="med"/>
          </a:ln>
        </p:spPr>
        <p:style>
          <a:lnRef idx="1">
            <a:schemeClr val="accent1"/>
          </a:lnRef>
          <a:fillRef idx="0">
            <a:schemeClr val="accent1"/>
          </a:fillRef>
          <a:effectRef idx="0">
            <a:schemeClr val="accent1"/>
          </a:effectRef>
          <a:fontRef idx="minor">
            <a:schemeClr val="tx1"/>
          </a:fontRef>
        </p:style>
      </p:cxnSp>
      <p:sp>
        <p:nvSpPr>
          <p:cNvPr id="22" name="Text Placeholder 2"/>
          <p:cNvSpPr txBox="1">
            <a:spLocks/>
          </p:cNvSpPr>
          <p:nvPr/>
        </p:nvSpPr>
        <p:spPr>
          <a:xfrm>
            <a:off x="5843925" y="3836187"/>
            <a:ext cx="3607974" cy="53129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68217A"/>
                </a:solidFill>
                <a:latin typeface="Segoe UI"/>
              </a:rPr>
              <a:t>sets authentication token</a:t>
            </a:r>
          </a:p>
        </p:txBody>
      </p:sp>
      <p:sp>
        <p:nvSpPr>
          <p:cNvPr id="23" name="Text Placeholder 2"/>
          <p:cNvSpPr txBox="1">
            <a:spLocks/>
          </p:cNvSpPr>
          <p:nvPr/>
        </p:nvSpPr>
        <p:spPr>
          <a:xfrm>
            <a:off x="9599468" y="3507733"/>
            <a:ext cx="2263348" cy="118186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gradFill>
                  <a:gsLst>
                    <a:gs pos="1250">
                      <a:srgbClr val="505050"/>
                    </a:gs>
                    <a:gs pos="100000">
                      <a:srgbClr val="505050"/>
                    </a:gs>
                  </a:gsLst>
                  <a:lin ang="5400000" scaled="0"/>
                </a:gradFill>
              </a:rPr>
              <a:t>Office</a:t>
            </a:r>
            <a:r>
              <a:rPr lang="en-US" sz="2400">
                <a:gradFill>
                  <a:gsLst>
                    <a:gs pos="1250">
                      <a:srgbClr val="505050"/>
                    </a:gs>
                    <a:gs pos="100000">
                      <a:srgbClr val="505050"/>
                    </a:gs>
                  </a:gsLst>
                  <a:lin ang="5400000" scaled="0"/>
                </a:gradFill>
              </a:rPr>
              <a:t> 365 </a:t>
            </a:r>
            <a:r>
              <a:rPr lang="en-US" sz="2400" smtClean="0">
                <a:gradFill>
                  <a:gsLst>
                    <a:gs pos="1250">
                      <a:srgbClr val="505050"/>
                    </a:gs>
                    <a:gs pos="100000">
                      <a:srgbClr val="505050"/>
                    </a:gs>
                  </a:gsLst>
                  <a:lin ang="5400000" scaled="0"/>
                </a:gradFill>
              </a:rPr>
              <a:t>confirms </a:t>
            </a:r>
            <a:r>
              <a:rPr lang="en-US" sz="2400" dirty="0">
                <a:gradFill>
                  <a:gsLst>
                    <a:gs pos="1250">
                      <a:srgbClr val="505050"/>
                    </a:gs>
                    <a:gs pos="100000">
                      <a:srgbClr val="505050"/>
                    </a:gs>
                  </a:gsLst>
                  <a:lin ang="5400000" scaled="0"/>
                </a:gradFill>
              </a:rPr>
              <a:t>user identity</a:t>
            </a:r>
          </a:p>
        </p:txBody>
      </p:sp>
      <p:sp>
        <p:nvSpPr>
          <p:cNvPr id="24" name="Text Placeholder 2"/>
          <p:cNvSpPr txBox="1">
            <a:spLocks/>
          </p:cNvSpPr>
          <p:nvPr/>
        </p:nvSpPr>
        <p:spPr>
          <a:xfrm>
            <a:off x="9599468" y="1950085"/>
            <a:ext cx="2415620" cy="118186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gradFill>
                  <a:gsLst>
                    <a:gs pos="1250">
                      <a:srgbClr val="505050"/>
                    </a:gs>
                    <a:gs pos="100000">
                      <a:srgbClr val="505050"/>
                    </a:gs>
                  </a:gsLst>
                  <a:lin ang="5400000" scaled="0"/>
                </a:gradFill>
              </a:rPr>
              <a:t>server detects that user is unauthenticated</a:t>
            </a:r>
            <a:endParaRPr lang="en-US" sz="2400" dirty="0">
              <a:gradFill>
                <a:gsLst>
                  <a:gs pos="1250">
                    <a:srgbClr val="505050"/>
                  </a:gs>
                  <a:gs pos="100000">
                    <a:srgbClr val="505050"/>
                  </a:gs>
                </a:gsLst>
                <a:lin ang="5400000" scaled="0"/>
              </a:gradFill>
            </a:endParaRPr>
          </a:p>
        </p:txBody>
      </p:sp>
      <p:sp>
        <p:nvSpPr>
          <p:cNvPr id="26" name="Text Placeholder 2"/>
          <p:cNvSpPr txBox="1">
            <a:spLocks/>
          </p:cNvSpPr>
          <p:nvPr/>
        </p:nvSpPr>
        <p:spPr>
          <a:xfrm>
            <a:off x="274638" y="5643308"/>
            <a:ext cx="2078418" cy="118186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gradFill>
                  <a:gsLst>
                    <a:gs pos="1250">
                      <a:srgbClr val="505050"/>
                    </a:gs>
                    <a:gs pos="100000">
                      <a:srgbClr val="505050"/>
                    </a:gs>
                  </a:gsLst>
                  <a:lin ang="5400000" scaled="0"/>
                </a:gradFill>
              </a:rPr>
              <a:t>Client initiates request for data from SP </a:t>
            </a:r>
            <a:endParaRPr lang="en-US" sz="2400" dirty="0">
              <a:gradFill>
                <a:gsLst>
                  <a:gs pos="1250">
                    <a:srgbClr val="505050"/>
                  </a:gs>
                  <a:gs pos="100000">
                    <a:srgbClr val="505050"/>
                  </a:gs>
                </a:gsLst>
                <a:lin ang="5400000" scaled="0"/>
              </a:gradFill>
            </a:endParaRPr>
          </a:p>
        </p:txBody>
      </p:sp>
      <p:cxnSp>
        <p:nvCxnSpPr>
          <p:cNvPr id="27" name="Straight Arrow Connector 26"/>
          <p:cNvCxnSpPr/>
          <p:nvPr/>
        </p:nvCxnSpPr>
        <p:spPr>
          <a:xfrm>
            <a:off x="2451334" y="4929091"/>
            <a:ext cx="7049857" cy="0"/>
          </a:xfrm>
          <a:prstGeom prst="straightConnector1">
            <a:avLst/>
          </a:prstGeom>
          <a:ln w="44450" cmpd="sng">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28" name="Text Placeholder 2"/>
          <p:cNvSpPr txBox="1">
            <a:spLocks/>
          </p:cNvSpPr>
          <p:nvPr/>
        </p:nvSpPr>
        <p:spPr>
          <a:xfrm>
            <a:off x="2810784" y="4425892"/>
            <a:ext cx="3607974" cy="56938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505050"/>
                </a:solidFill>
                <a:latin typeface="Segoe UI"/>
              </a:rPr>
              <a:t>HTTP request with token</a:t>
            </a:r>
            <a:endParaRPr lang="en-US" sz="3600" dirty="0">
              <a:solidFill>
                <a:srgbClr val="505050"/>
              </a:solidFill>
              <a:latin typeface="Segoe UI"/>
            </a:endParaRPr>
          </a:p>
        </p:txBody>
      </p:sp>
      <p:sp>
        <p:nvSpPr>
          <p:cNvPr id="29" name="Text Placeholder 2"/>
          <p:cNvSpPr txBox="1">
            <a:spLocks/>
          </p:cNvSpPr>
          <p:nvPr/>
        </p:nvSpPr>
        <p:spPr>
          <a:xfrm>
            <a:off x="9599468" y="5716624"/>
            <a:ext cx="2263348" cy="118186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gradFill>
                  <a:gsLst>
                    <a:gs pos="1250">
                      <a:srgbClr val="505050"/>
                    </a:gs>
                    <a:gs pos="100000">
                      <a:srgbClr val="505050"/>
                    </a:gs>
                  </a:gsLst>
                  <a:lin ang="5400000" scaled="0"/>
                </a:gradFill>
              </a:rPr>
              <a:t>server looks up identity and permissions</a:t>
            </a:r>
            <a:endParaRPr lang="en-US" sz="2400" dirty="0">
              <a:gradFill>
                <a:gsLst>
                  <a:gs pos="1250">
                    <a:srgbClr val="505050"/>
                  </a:gs>
                  <a:gs pos="100000">
                    <a:srgbClr val="505050"/>
                  </a:gs>
                </a:gsLst>
                <a:lin ang="5400000" scaled="0"/>
              </a:gradFill>
            </a:endParaRPr>
          </a:p>
        </p:txBody>
      </p:sp>
      <p:cxnSp>
        <p:nvCxnSpPr>
          <p:cNvPr id="30" name="Straight Arrow Connector 29"/>
          <p:cNvCxnSpPr/>
          <p:nvPr/>
        </p:nvCxnSpPr>
        <p:spPr>
          <a:xfrm>
            <a:off x="2451334" y="5466289"/>
            <a:ext cx="7049857" cy="0"/>
          </a:xfrm>
          <a:prstGeom prst="straightConnector1">
            <a:avLst/>
          </a:prstGeom>
          <a:ln w="44450" cmpd="dbl">
            <a:solidFill>
              <a:schemeClr val="accent4"/>
            </a:solidFill>
            <a:headEnd type="stealth" w="lg" len="lg"/>
            <a:tailEnd type="none" w="lg" len="med"/>
          </a:ln>
        </p:spPr>
        <p:style>
          <a:lnRef idx="1">
            <a:schemeClr val="accent1"/>
          </a:lnRef>
          <a:fillRef idx="0">
            <a:schemeClr val="accent1"/>
          </a:fillRef>
          <a:effectRef idx="0">
            <a:schemeClr val="accent1"/>
          </a:effectRef>
          <a:fontRef idx="minor">
            <a:schemeClr val="tx1"/>
          </a:fontRef>
        </p:style>
      </p:cxnSp>
      <p:sp>
        <p:nvSpPr>
          <p:cNvPr id="31" name="Text Placeholder 2"/>
          <p:cNvSpPr txBox="1">
            <a:spLocks/>
          </p:cNvSpPr>
          <p:nvPr/>
        </p:nvSpPr>
        <p:spPr>
          <a:xfrm>
            <a:off x="5864395" y="5001420"/>
            <a:ext cx="3607974" cy="56938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68217A"/>
                </a:solidFill>
                <a:latin typeface="Segoe UI"/>
              </a:rPr>
              <a:t>sets active cookie</a:t>
            </a:r>
            <a:endParaRPr lang="en-US" sz="3600" dirty="0">
              <a:solidFill>
                <a:srgbClr val="68217A"/>
              </a:solidFill>
              <a:latin typeface="Segoe UI"/>
            </a:endParaRPr>
          </a:p>
        </p:txBody>
      </p:sp>
      <p:grpSp>
        <p:nvGrpSpPr>
          <p:cNvPr id="35" name="Group 34"/>
          <p:cNvGrpSpPr/>
          <p:nvPr/>
        </p:nvGrpSpPr>
        <p:grpSpPr>
          <a:xfrm>
            <a:off x="8115053" y="1164082"/>
            <a:ext cx="4157154" cy="738664"/>
            <a:chOff x="6986334" y="1164082"/>
            <a:chExt cx="4157154" cy="738664"/>
          </a:xfrm>
        </p:grpSpPr>
        <p:sp>
          <p:nvSpPr>
            <p:cNvPr id="7" name="Text Placeholder 2"/>
            <p:cNvSpPr txBox="1">
              <a:spLocks/>
            </p:cNvSpPr>
            <p:nvPr/>
          </p:nvSpPr>
          <p:spPr>
            <a:xfrm>
              <a:off x="6986334" y="1164082"/>
              <a:ext cx="415715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gradFill>
                    <a:gsLst>
                      <a:gs pos="1250">
                        <a:srgbClr val="505050"/>
                      </a:gs>
                      <a:gs pos="100000">
                        <a:srgbClr val="505050"/>
                      </a:gs>
                    </a:gsLst>
                    <a:lin ang="5400000" scaled="0"/>
                  </a:gradFill>
                </a:rPr>
                <a:t>SharePoint Server</a:t>
              </a:r>
              <a:endParaRPr lang="en-US" dirty="0">
                <a:gradFill>
                  <a:gsLst>
                    <a:gs pos="1250">
                      <a:srgbClr val="505050"/>
                    </a:gs>
                    <a:gs pos="100000">
                      <a:srgbClr val="505050"/>
                    </a:gs>
                  </a:gsLst>
                  <a:lin ang="5400000" scaled="0"/>
                </a:gradFill>
              </a:endParaRPr>
            </a:p>
          </p:txBody>
        </p:sp>
        <p:cxnSp>
          <p:nvCxnSpPr>
            <p:cNvPr id="33" name="Straight Connector 32"/>
            <p:cNvCxnSpPr/>
            <p:nvPr/>
          </p:nvCxnSpPr>
          <p:spPr>
            <a:xfrm>
              <a:off x="7075487" y="1889760"/>
              <a:ext cx="388302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2" name="Text Placeholder 2"/>
          <p:cNvSpPr txBox="1">
            <a:spLocks/>
          </p:cNvSpPr>
          <p:nvPr/>
        </p:nvSpPr>
        <p:spPr>
          <a:xfrm>
            <a:off x="2810784" y="1823632"/>
            <a:ext cx="3607974"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505050"/>
                </a:solidFill>
                <a:latin typeface="Segoe UI"/>
              </a:rPr>
              <a:t>HTTP request</a:t>
            </a:r>
          </a:p>
          <a:p>
            <a:pPr marL="0" indent="0" algn="ctr">
              <a:lnSpc>
                <a:spcPts val="3000"/>
              </a:lnSpc>
              <a:buFont typeface="Arial" pitchFamily="34" charset="0"/>
              <a:buNone/>
            </a:pPr>
            <a:r>
              <a:rPr lang="en-US" sz="2000" dirty="0" smtClean="0">
                <a:solidFill>
                  <a:srgbClr val="505050"/>
                </a:solidFill>
                <a:latin typeface="Segoe UI"/>
              </a:rPr>
              <a:t>(indicating IDCRL-accepted)</a:t>
            </a:r>
            <a:endParaRPr lang="en-US" sz="3600" dirty="0">
              <a:solidFill>
                <a:srgbClr val="505050"/>
              </a:solidFill>
              <a:latin typeface="Segoe UI"/>
            </a:endParaRPr>
          </a:p>
        </p:txBody>
      </p:sp>
      <p:cxnSp>
        <p:nvCxnSpPr>
          <p:cNvPr id="34" name="Straight Arrow Connector 33"/>
          <p:cNvCxnSpPr/>
          <p:nvPr/>
        </p:nvCxnSpPr>
        <p:spPr>
          <a:xfrm>
            <a:off x="2451334" y="6182744"/>
            <a:ext cx="7049857" cy="0"/>
          </a:xfrm>
          <a:prstGeom prst="straightConnector1">
            <a:avLst/>
          </a:prstGeom>
          <a:ln w="44450" cmpd="sng">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36" name="Text Placeholder 2"/>
          <p:cNvSpPr txBox="1">
            <a:spLocks/>
          </p:cNvSpPr>
          <p:nvPr/>
        </p:nvSpPr>
        <p:spPr>
          <a:xfrm>
            <a:off x="2667908" y="5679545"/>
            <a:ext cx="3932916" cy="56938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505050"/>
                </a:solidFill>
                <a:latin typeface="Segoe UI"/>
              </a:rPr>
              <a:t>HTTP request with active cookie</a:t>
            </a:r>
            <a:endParaRPr lang="en-US" sz="3600" dirty="0">
              <a:solidFill>
                <a:srgbClr val="505050"/>
              </a:solidFill>
              <a:latin typeface="Segoe UI"/>
            </a:endParaRPr>
          </a:p>
        </p:txBody>
      </p:sp>
      <p:cxnSp>
        <p:nvCxnSpPr>
          <p:cNvPr id="37" name="Straight Arrow Connector 36"/>
          <p:cNvCxnSpPr/>
          <p:nvPr/>
        </p:nvCxnSpPr>
        <p:spPr>
          <a:xfrm>
            <a:off x="2451334" y="6595018"/>
            <a:ext cx="7049857" cy="0"/>
          </a:xfrm>
          <a:prstGeom prst="straightConnector1">
            <a:avLst/>
          </a:prstGeom>
          <a:ln w="44450" cmpd="dbl">
            <a:solidFill>
              <a:schemeClr val="accent4"/>
            </a:solidFill>
            <a:headEnd type="stealth" w="lg" len="lg"/>
            <a:tailEnd type="none" w="lg" len="med"/>
          </a:ln>
        </p:spPr>
        <p:style>
          <a:lnRef idx="1">
            <a:schemeClr val="accent1"/>
          </a:lnRef>
          <a:fillRef idx="0">
            <a:schemeClr val="accent1"/>
          </a:fillRef>
          <a:effectRef idx="0">
            <a:schemeClr val="accent1"/>
          </a:effectRef>
          <a:fontRef idx="minor">
            <a:schemeClr val="tx1"/>
          </a:fontRef>
        </p:style>
      </p:cxnSp>
      <p:sp>
        <p:nvSpPr>
          <p:cNvPr id="38" name="Text Placeholder 2"/>
          <p:cNvSpPr txBox="1">
            <a:spLocks/>
          </p:cNvSpPr>
          <p:nvPr/>
        </p:nvSpPr>
        <p:spPr>
          <a:xfrm>
            <a:off x="5843925" y="6501714"/>
            <a:ext cx="3607974" cy="56938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000" dirty="0" smtClean="0">
                <a:solidFill>
                  <a:srgbClr val="68217A"/>
                </a:solidFill>
                <a:latin typeface="Segoe UI"/>
              </a:rPr>
              <a:t>return appropriate data</a:t>
            </a:r>
            <a:endParaRPr lang="en-US" sz="3600" dirty="0">
              <a:solidFill>
                <a:srgbClr val="68217A"/>
              </a:solidFill>
              <a:latin typeface="Segoe UI"/>
            </a:endParaRPr>
          </a:p>
        </p:txBody>
      </p:sp>
      <p:sp>
        <p:nvSpPr>
          <p:cNvPr id="39" name="Text Placeholder 2"/>
          <p:cNvSpPr txBox="1">
            <a:spLocks/>
          </p:cNvSpPr>
          <p:nvPr/>
        </p:nvSpPr>
        <p:spPr>
          <a:xfrm>
            <a:off x="9599468" y="4697644"/>
            <a:ext cx="2263348" cy="5170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gradFill>
                  <a:gsLst>
                    <a:gs pos="1250">
                      <a:srgbClr val="505050"/>
                    </a:gs>
                    <a:gs pos="100000">
                      <a:srgbClr val="505050"/>
                    </a:gs>
                  </a:gsLst>
                  <a:lin ang="5400000" scaled="0"/>
                </a:gradFill>
              </a:rPr>
              <a:t>server finalizes</a:t>
            </a:r>
            <a:endParaRPr lang="en-US" sz="2400" dirty="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273912827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274639" y="256254"/>
            <a:ext cx="11374438" cy="762000"/>
          </a:xfrm>
        </p:spPr>
        <p:txBody>
          <a:bodyPr/>
          <a:lstStyle/>
          <a:p>
            <a:r>
              <a:rPr lang="en-US" sz="5400" dirty="0">
                <a:gradFill>
                  <a:gsLst>
                    <a:gs pos="1250">
                      <a:schemeClr val="tx1"/>
                    </a:gs>
                    <a:gs pos="100000">
                      <a:schemeClr val="tx1"/>
                    </a:gs>
                  </a:gsLst>
                  <a:lin ang="5400000" scaled="0"/>
                </a:gradFill>
                <a:cs typeface="Segoe UI" pitchFamily="34" charset="0"/>
              </a:rPr>
              <a:t>Microsoft’s productivity vision</a:t>
            </a:r>
          </a:p>
        </p:txBody>
      </p:sp>
      <p:grpSp>
        <p:nvGrpSpPr>
          <p:cNvPr id="22" name="Group 21"/>
          <p:cNvGrpSpPr/>
          <p:nvPr/>
        </p:nvGrpSpPr>
        <p:grpSpPr>
          <a:xfrm>
            <a:off x="6820946" y="2081264"/>
            <a:ext cx="5258154" cy="2318392"/>
            <a:chOff x="6796866" y="2040640"/>
            <a:chExt cx="5155521" cy="2273140"/>
          </a:xfrm>
        </p:grpSpPr>
        <p:grpSp>
          <p:nvGrpSpPr>
            <p:cNvPr id="16" name="Group 15"/>
            <p:cNvGrpSpPr/>
            <p:nvPr/>
          </p:nvGrpSpPr>
          <p:grpSpPr>
            <a:xfrm>
              <a:off x="7312531" y="2040640"/>
              <a:ext cx="3991913" cy="1242354"/>
              <a:chOff x="7279078" y="2040640"/>
              <a:chExt cx="3991913" cy="1242354"/>
            </a:xfrm>
          </p:grpSpPr>
          <p:grpSp>
            <p:nvGrpSpPr>
              <p:cNvPr id="20" name="Group 19"/>
              <p:cNvGrpSpPr/>
              <p:nvPr/>
            </p:nvGrpSpPr>
            <p:grpSpPr>
              <a:xfrm>
                <a:off x="9759295" y="2151526"/>
                <a:ext cx="1511696" cy="1007900"/>
                <a:chOff x="9826233" y="2083180"/>
                <a:chExt cx="1249335" cy="832975"/>
              </a:xfrm>
            </p:grpSpPr>
            <p:sp>
              <p:nvSpPr>
                <p:cNvPr id="35" name="Rectangle 34"/>
                <p:cNvSpPr/>
                <p:nvPr/>
              </p:nvSpPr>
              <p:spPr>
                <a:xfrm>
                  <a:off x="9826233" y="2752729"/>
                  <a:ext cx="1249335" cy="163426"/>
                </a:xfrm>
                <a:prstGeom prst="rect">
                  <a:avLst/>
                </a:prstGeom>
                <a:noFill/>
              </p:spPr>
              <p:txBody>
                <a:bodyPr wrap="square" lIns="0" tIns="0" rIns="0" bIns="0">
                  <a:spAutoFit/>
                  <a:scene3d>
                    <a:camera prst="orthographicFront"/>
                    <a:lightRig rig="threePt" dir="t"/>
                  </a:scene3d>
                  <a:sp3d/>
                </a:bodyPr>
                <a:lstStyle/>
                <a:p>
                  <a:pPr algn="ctr" defTabSz="621622">
                    <a:lnSpc>
                      <a:spcPct val="90000"/>
                    </a:lnSpc>
                    <a:spcBef>
                      <a:spcPct val="0"/>
                    </a:spcBef>
                    <a:spcAft>
                      <a:spcPct val="35000"/>
                    </a:spcAft>
                    <a:defRPr/>
                  </a:pPr>
                  <a:r>
                    <a:rPr lang="en-US" sz="1428" b="1" spc="-20" dirty="0">
                      <a:solidFill>
                        <a:srgbClr val="EB3C00"/>
                      </a:solidFill>
                      <a:ea typeface="Segoe UI" pitchFamily="34" charset="0"/>
                      <a:cs typeface="Segoe UI" pitchFamily="34" charset="0"/>
                    </a:rPr>
                    <a:t>Online</a:t>
                  </a:r>
                </a:p>
              </p:txBody>
            </p:sp>
            <p:pic>
              <p:nvPicPr>
                <p:cNvPr id="5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06046" y="2083180"/>
                  <a:ext cx="982412" cy="588368"/>
                </a:xfrm>
                <a:prstGeom prst="rect">
                  <a:avLst/>
                </a:prstGeom>
                <a:noFill/>
              </p:spPr>
            </p:pic>
          </p:grpSp>
          <p:grpSp>
            <p:nvGrpSpPr>
              <p:cNvPr id="19" name="Group 18"/>
              <p:cNvGrpSpPr/>
              <p:nvPr/>
            </p:nvGrpSpPr>
            <p:grpSpPr>
              <a:xfrm>
                <a:off x="7279078" y="2040640"/>
                <a:ext cx="1511696" cy="1118786"/>
                <a:chOff x="7222195" y="1991539"/>
                <a:chExt cx="1249335" cy="924616"/>
              </a:xfrm>
            </p:grpSpPr>
            <p:sp>
              <p:nvSpPr>
                <p:cNvPr id="59" name="Rectangle 58"/>
                <p:cNvSpPr/>
                <p:nvPr/>
              </p:nvSpPr>
              <p:spPr>
                <a:xfrm>
                  <a:off x="7222195" y="2752729"/>
                  <a:ext cx="1249335" cy="163426"/>
                </a:xfrm>
                <a:prstGeom prst="rect">
                  <a:avLst/>
                </a:prstGeom>
                <a:noFill/>
              </p:spPr>
              <p:txBody>
                <a:bodyPr wrap="square" lIns="0" tIns="0" rIns="0" bIns="0">
                  <a:spAutoFit/>
                  <a:scene3d>
                    <a:camera prst="orthographicFront"/>
                    <a:lightRig rig="threePt" dir="t"/>
                  </a:scene3d>
                  <a:sp3d/>
                </a:bodyPr>
                <a:lstStyle/>
                <a:p>
                  <a:pPr algn="ctr" defTabSz="621622">
                    <a:lnSpc>
                      <a:spcPct val="90000"/>
                    </a:lnSpc>
                    <a:spcBef>
                      <a:spcPct val="0"/>
                    </a:spcBef>
                    <a:spcAft>
                      <a:spcPct val="35000"/>
                    </a:spcAft>
                    <a:defRPr/>
                  </a:pPr>
                  <a:r>
                    <a:rPr lang="en-US" sz="1428" b="1" spc="-20" dirty="0">
                      <a:solidFill>
                        <a:srgbClr val="EB3C00"/>
                      </a:solidFill>
                      <a:ea typeface="Segoe UI" pitchFamily="34" charset="0"/>
                      <a:cs typeface="Segoe UI" pitchFamily="34" charset="0"/>
                    </a:rPr>
                    <a:t>On Premises</a:t>
                  </a:r>
                </a:p>
              </p:txBody>
            </p:sp>
            <p:pic>
              <p:nvPicPr>
                <p:cNvPr id="60"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430714" y="1991539"/>
                  <a:ext cx="815202" cy="682400"/>
                </a:xfrm>
                <a:prstGeom prst="rect">
                  <a:avLst/>
                </a:prstGeom>
                <a:noFill/>
              </p:spPr>
            </p:pic>
          </p:grpSp>
          <p:grpSp>
            <p:nvGrpSpPr>
              <p:cNvPr id="6" name="Group 5"/>
              <p:cNvGrpSpPr/>
              <p:nvPr/>
            </p:nvGrpSpPr>
            <p:grpSpPr>
              <a:xfrm>
                <a:off x="8688937" y="2126186"/>
                <a:ext cx="1162918" cy="1156808"/>
                <a:chOff x="8715545" y="2062240"/>
                <a:chExt cx="961090" cy="956040"/>
              </a:xfrm>
            </p:grpSpPr>
            <p:grpSp>
              <p:nvGrpSpPr>
                <p:cNvPr id="39" name="Group 38"/>
                <p:cNvGrpSpPr/>
                <p:nvPr/>
              </p:nvGrpSpPr>
              <p:grpSpPr>
                <a:xfrm>
                  <a:off x="8717495" y="2062240"/>
                  <a:ext cx="959140" cy="956040"/>
                  <a:chOff x="7574707" y="2444561"/>
                  <a:chExt cx="2484876" cy="2476841"/>
                </a:xfrm>
              </p:grpSpPr>
              <p:sp>
                <p:nvSpPr>
                  <p:cNvPr id="40" name="Circular Arrow 39"/>
                  <p:cNvSpPr/>
                  <p:nvPr/>
                </p:nvSpPr>
                <p:spPr bwMode="auto">
                  <a:xfrm rot="2744773">
                    <a:off x="7574707" y="2468623"/>
                    <a:ext cx="2452779" cy="2452779"/>
                  </a:xfrm>
                  <a:prstGeom prst="circularArrow">
                    <a:avLst/>
                  </a:prstGeom>
                  <a:gradFill>
                    <a:gsLst>
                      <a:gs pos="0">
                        <a:schemeClr val="bg1">
                          <a:lumMod val="75000"/>
                          <a:alpha val="0"/>
                        </a:schemeClr>
                      </a:gs>
                      <a:gs pos="88000">
                        <a:schemeClr val="accent1"/>
                      </a:gs>
                    </a:gsLst>
                    <a:lin ang="210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3" name="Circular Arrow 42"/>
                  <p:cNvSpPr/>
                  <p:nvPr/>
                </p:nvSpPr>
                <p:spPr bwMode="auto">
                  <a:xfrm rot="14535608">
                    <a:off x="7606804" y="2444562"/>
                    <a:ext cx="2452779" cy="2452778"/>
                  </a:xfrm>
                  <a:prstGeom prst="circularArrow">
                    <a:avLst>
                      <a:gd name="adj1" fmla="val 12500"/>
                      <a:gd name="adj2" fmla="val 1142319"/>
                      <a:gd name="adj3" fmla="val 20457681"/>
                      <a:gd name="adj4" fmla="val 9032373"/>
                      <a:gd name="adj5" fmla="val 12500"/>
                    </a:avLst>
                  </a:prstGeom>
                  <a:gradFill>
                    <a:gsLst>
                      <a:gs pos="0">
                        <a:schemeClr val="bg1">
                          <a:lumMod val="75000"/>
                          <a:alpha val="0"/>
                        </a:schemeClr>
                      </a:gs>
                      <a:gs pos="88000">
                        <a:schemeClr val="accent1"/>
                      </a:gs>
                    </a:gsLst>
                    <a:lin ang="210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61" name="Rectangle 60"/>
                <p:cNvSpPr/>
                <p:nvPr/>
              </p:nvSpPr>
              <p:spPr>
                <a:xfrm>
                  <a:off x="8715545" y="2439790"/>
                  <a:ext cx="961016" cy="140111"/>
                </a:xfrm>
                <a:prstGeom prst="rect">
                  <a:avLst/>
                </a:prstGeom>
                <a:noFill/>
              </p:spPr>
              <p:txBody>
                <a:bodyPr wrap="square" lIns="0" tIns="0" rIns="0" bIns="0">
                  <a:spAutoFit/>
                  <a:scene3d>
                    <a:camera prst="orthographicFront"/>
                    <a:lightRig rig="threePt" dir="t"/>
                  </a:scene3d>
                  <a:sp3d/>
                </a:bodyPr>
                <a:lstStyle/>
                <a:p>
                  <a:pPr algn="ctr" defTabSz="621622">
                    <a:lnSpc>
                      <a:spcPct val="90000"/>
                    </a:lnSpc>
                    <a:spcBef>
                      <a:spcPct val="0"/>
                    </a:spcBef>
                    <a:spcAft>
                      <a:spcPct val="35000"/>
                    </a:spcAft>
                    <a:defRPr/>
                  </a:pPr>
                  <a:r>
                    <a:rPr lang="en-US" sz="1224" b="1" spc="-20" dirty="0">
                      <a:solidFill>
                        <a:srgbClr val="EB3C00"/>
                      </a:solidFill>
                      <a:ea typeface="Segoe UI" pitchFamily="34" charset="0"/>
                      <a:cs typeface="Segoe UI" pitchFamily="34" charset="0"/>
                    </a:rPr>
                    <a:t>Hybrid</a:t>
                  </a:r>
                </a:p>
              </p:txBody>
            </p:sp>
          </p:grpSp>
        </p:grpSp>
        <p:sp>
          <p:nvSpPr>
            <p:cNvPr id="58" name="TextBox 4"/>
            <p:cNvSpPr txBox="1"/>
            <p:nvPr/>
          </p:nvSpPr>
          <p:spPr>
            <a:xfrm>
              <a:off x="6796866" y="3705200"/>
              <a:ext cx="5155521" cy="608580"/>
            </a:xfrm>
            <a:prstGeom prst="rect">
              <a:avLst/>
            </a:prstGeom>
            <a:noFill/>
          </p:spPr>
          <p:txBody>
            <a:bodyPr wrap="square" lIns="100986" tIns="50492" rIns="100986" bIns="50492" rtlCol="0">
              <a:spAutoFit/>
            </a:bodyPr>
            <a:lstStyle/>
            <a:p>
              <a:pPr algn="ctr" defTabSz="932453" fontAlgn="base">
                <a:lnSpc>
                  <a:spcPct val="90000"/>
                </a:lnSpc>
                <a:spcBef>
                  <a:spcPct val="20000"/>
                </a:spcBef>
                <a:spcAft>
                  <a:spcPct val="0"/>
                </a:spcAft>
                <a:buClr>
                  <a:srgbClr val="F69F1E"/>
                </a:buClr>
                <a:buSzPct val="90000"/>
                <a:defRPr/>
              </a:pPr>
              <a:r>
                <a:rPr lang="en-US" sz="3672" dirty="0">
                  <a:solidFill>
                    <a:srgbClr val="797A7D"/>
                  </a:solidFill>
                  <a:latin typeface="Segoe UI Light" pitchFamily="34" charset="0"/>
                </a:rPr>
                <a:t>Cloud on your terms</a:t>
              </a:r>
            </a:p>
          </p:txBody>
        </p:sp>
      </p:grpSp>
      <p:sp>
        <p:nvSpPr>
          <p:cNvPr id="50" name="Rectangle 49"/>
          <p:cNvSpPr/>
          <p:nvPr/>
        </p:nvSpPr>
        <p:spPr bwMode="auto">
          <a:xfrm>
            <a:off x="1049333" y="5051175"/>
            <a:ext cx="1511809"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marL="4858" indent="-4858" defTabSz="932559"/>
            <a:r>
              <a:rPr lang="en-US" sz="2040" dirty="0">
                <a:solidFill>
                  <a:srgbClr val="EB3C00"/>
                </a:solidFill>
                <a:ea typeface="Segoe UI" pitchFamily="34" charset="0"/>
                <a:cs typeface="Segoe UI" pitchFamily="34" charset="0"/>
              </a:rPr>
              <a:t>Messaging</a:t>
            </a:r>
          </a:p>
        </p:txBody>
      </p:sp>
      <p:sp>
        <p:nvSpPr>
          <p:cNvPr id="62" name="Rectangle 61"/>
          <p:cNvSpPr/>
          <p:nvPr/>
        </p:nvSpPr>
        <p:spPr bwMode="auto">
          <a:xfrm>
            <a:off x="3320430" y="5051175"/>
            <a:ext cx="1207820"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marL="4858" indent="-4858" defTabSz="932559"/>
            <a:r>
              <a:rPr lang="en-US" sz="2040" dirty="0">
                <a:solidFill>
                  <a:srgbClr val="EB3C00"/>
                </a:solidFill>
                <a:ea typeface="Segoe UI" pitchFamily="34" charset="0"/>
                <a:cs typeface="Segoe UI" pitchFamily="34" charset="0"/>
              </a:rPr>
              <a:t>Voice </a:t>
            </a:r>
            <a:br>
              <a:rPr lang="en-US" sz="2040" dirty="0">
                <a:solidFill>
                  <a:srgbClr val="EB3C00"/>
                </a:solidFill>
                <a:ea typeface="Segoe UI" pitchFamily="34" charset="0"/>
                <a:cs typeface="Segoe UI" pitchFamily="34" charset="0"/>
              </a:rPr>
            </a:br>
            <a:r>
              <a:rPr lang="en-US" sz="2040" dirty="0">
                <a:solidFill>
                  <a:srgbClr val="EB3C00"/>
                </a:solidFill>
                <a:ea typeface="Segoe UI" pitchFamily="34" charset="0"/>
                <a:cs typeface="Segoe UI" pitchFamily="34" charset="0"/>
              </a:rPr>
              <a:t>&amp; Video</a:t>
            </a:r>
          </a:p>
        </p:txBody>
      </p:sp>
      <p:sp>
        <p:nvSpPr>
          <p:cNvPr id="63" name="Rectangle 62"/>
          <p:cNvSpPr/>
          <p:nvPr/>
        </p:nvSpPr>
        <p:spPr bwMode="auto">
          <a:xfrm>
            <a:off x="5287537" y="5051175"/>
            <a:ext cx="1793115"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marL="4858" indent="-4858" defTabSz="932559"/>
            <a:r>
              <a:rPr lang="en-US" sz="2040" dirty="0">
                <a:solidFill>
                  <a:srgbClr val="EB3C00"/>
                </a:solidFill>
                <a:ea typeface="Segoe UI" pitchFamily="34" charset="0"/>
                <a:cs typeface="Segoe UI" pitchFamily="34" charset="0"/>
              </a:rPr>
              <a:t>Content </a:t>
            </a:r>
          </a:p>
          <a:p>
            <a:pPr marL="4858" indent="-4858" defTabSz="932559"/>
            <a:r>
              <a:rPr lang="en-US" sz="2040" dirty="0">
                <a:solidFill>
                  <a:srgbClr val="EB3C00"/>
                </a:solidFill>
                <a:ea typeface="Segoe UI" pitchFamily="34" charset="0"/>
                <a:cs typeface="Segoe UI" pitchFamily="34" charset="0"/>
              </a:rPr>
              <a:t>Management</a:t>
            </a:r>
          </a:p>
        </p:txBody>
      </p:sp>
      <p:sp>
        <p:nvSpPr>
          <p:cNvPr id="64" name="Rectangle 63"/>
          <p:cNvSpPr/>
          <p:nvPr/>
        </p:nvSpPr>
        <p:spPr bwMode="auto">
          <a:xfrm>
            <a:off x="7839939" y="5051175"/>
            <a:ext cx="1358920"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marL="4858" indent="-4858" defTabSz="932559"/>
            <a:r>
              <a:rPr lang="en-US" sz="2040" dirty="0">
                <a:solidFill>
                  <a:srgbClr val="EB3C00"/>
                </a:solidFill>
                <a:ea typeface="Segoe UI" pitchFamily="34" charset="0"/>
                <a:cs typeface="Segoe UI" pitchFamily="34" charset="0"/>
              </a:rPr>
              <a:t>Enterprise</a:t>
            </a:r>
          </a:p>
          <a:p>
            <a:pPr marL="4858" indent="-4858" defTabSz="932559"/>
            <a:r>
              <a:rPr lang="en-US" sz="2040" dirty="0">
                <a:solidFill>
                  <a:srgbClr val="EB3C00"/>
                </a:solidFill>
                <a:ea typeface="Segoe UI" pitchFamily="34" charset="0"/>
                <a:cs typeface="Segoe UI" pitchFamily="34" charset="0"/>
              </a:rPr>
              <a:t>Social</a:t>
            </a:r>
          </a:p>
        </p:txBody>
      </p:sp>
      <p:sp>
        <p:nvSpPr>
          <p:cNvPr id="65" name="Rectangle 64"/>
          <p:cNvSpPr/>
          <p:nvPr/>
        </p:nvSpPr>
        <p:spPr bwMode="auto">
          <a:xfrm>
            <a:off x="9958145" y="5051175"/>
            <a:ext cx="1577945"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marL="4858" indent="-4858" defTabSz="932559"/>
            <a:r>
              <a:rPr lang="en-US" sz="2040" dirty="0">
                <a:solidFill>
                  <a:srgbClr val="EB3C00"/>
                </a:solidFill>
                <a:ea typeface="Segoe UI" pitchFamily="34" charset="0"/>
                <a:cs typeface="Segoe UI" pitchFamily="34" charset="0"/>
              </a:rPr>
              <a:t>Reporting </a:t>
            </a:r>
          </a:p>
          <a:p>
            <a:pPr marL="4858" indent="-4858" defTabSz="932559"/>
            <a:r>
              <a:rPr lang="en-US" sz="2040" dirty="0">
                <a:solidFill>
                  <a:srgbClr val="EB3C00"/>
                </a:solidFill>
                <a:ea typeface="Segoe UI" pitchFamily="34" charset="0"/>
                <a:cs typeface="Segoe UI" pitchFamily="34" charset="0"/>
              </a:rPr>
              <a:t>&amp; Analytics </a:t>
            </a:r>
          </a:p>
        </p:txBody>
      </p:sp>
      <p:cxnSp>
        <p:nvCxnSpPr>
          <p:cNvPr id="66" name="Straight Connector 65"/>
          <p:cNvCxnSpPr/>
          <p:nvPr/>
        </p:nvCxnSpPr>
        <p:spPr>
          <a:xfrm>
            <a:off x="453760" y="4876240"/>
            <a:ext cx="11429799" cy="0"/>
          </a:xfrm>
          <a:prstGeom prst="line">
            <a:avLst/>
          </a:prstGeom>
          <a:ln>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228135" y="1659961"/>
            <a:ext cx="6387415" cy="2739695"/>
            <a:chOff x="221230" y="1627561"/>
            <a:chExt cx="6262740" cy="2686219"/>
          </a:xfrm>
        </p:grpSpPr>
        <p:sp>
          <p:nvSpPr>
            <p:cNvPr id="57" name="TextBox 4"/>
            <p:cNvSpPr txBox="1"/>
            <p:nvPr/>
          </p:nvSpPr>
          <p:spPr>
            <a:xfrm>
              <a:off x="221230" y="3705200"/>
              <a:ext cx="6262740" cy="608580"/>
            </a:xfrm>
            <a:prstGeom prst="rect">
              <a:avLst/>
            </a:prstGeom>
            <a:noFill/>
          </p:spPr>
          <p:txBody>
            <a:bodyPr wrap="square" lIns="100986" tIns="50492" rIns="100986" bIns="50492" rtlCol="0">
              <a:spAutoFit/>
            </a:bodyPr>
            <a:lstStyle/>
            <a:p>
              <a:pPr algn="ctr" defTabSz="932453" fontAlgn="base">
                <a:lnSpc>
                  <a:spcPct val="90000"/>
                </a:lnSpc>
                <a:spcBef>
                  <a:spcPct val="20000"/>
                </a:spcBef>
                <a:spcAft>
                  <a:spcPct val="0"/>
                </a:spcAft>
                <a:buClr>
                  <a:srgbClr val="F69F1E"/>
                </a:buClr>
                <a:buSzPct val="90000"/>
                <a:defRPr/>
              </a:pPr>
              <a:r>
                <a:rPr lang="en-US" sz="3672" dirty="0">
                  <a:solidFill>
                    <a:srgbClr val="797A7D"/>
                  </a:solidFill>
                  <a:latin typeface="Segoe UI Light" pitchFamily="34" charset="0"/>
                </a:rPr>
                <a:t>Best experience across devices</a:t>
              </a:r>
            </a:p>
          </p:txBody>
        </p:sp>
        <p:grpSp>
          <p:nvGrpSpPr>
            <p:cNvPr id="2" name="Group 1"/>
            <p:cNvGrpSpPr/>
            <p:nvPr/>
          </p:nvGrpSpPr>
          <p:grpSpPr>
            <a:xfrm>
              <a:off x="1346962" y="1627561"/>
              <a:ext cx="4053497" cy="1727275"/>
              <a:chOff x="2808117" y="1708932"/>
              <a:chExt cx="4053497" cy="1727275"/>
            </a:xfrm>
          </p:grpSpPr>
          <p:grpSp>
            <p:nvGrpSpPr>
              <p:cNvPr id="18" name="Group 17"/>
              <p:cNvGrpSpPr/>
              <p:nvPr/>
            </p:nvGrpSpPr>
            <p:grpSpPr>
              <a:xfrm>
                <a:off x="5940768" y="2947810"/>
                <a:ext cx="536410" cy="479812"/>
                <a:chOff x="5986228" y="3414801"/>
                <a:chExt cx="713962" cy="638629"/>
              </a:xfrm>
            </p:grpSpPr>
            <p:cxnSp>
              <p:nvCxnSpPr>
                <p:cNvPr id="89" name="Straight Connector 88"/>
                <p:cNvCxnSpPr/>
                <p:nvPr/>
              </p:nvCxnSpPr>
              <p:spPr>
                <a:xfrm>
                  <a:off x="6343209" y="3414801"/>
                  <a:ext cx="0" cy="63862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5986228" y="3739271"/>
                  <a:ext cx="713962"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3165039" y="1708932"/>
                <a:ext cx="2544744" cy="1671250"/>
                <a:chOff x="1224823" y="2690293"/>
                <a:chExt cx="2544744" cy="1671250"/>
              </a:xfrm>
            </p:grpSpPr>
            <p:pic>
              <p:nvPicPr>
                <p:cNvPr id="3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8259"/>
                <a:stretch/>
              </p:blipFill>
              <p:spPr bwMode="auto">
                <a:xfrm>
                  <a:off x="1548569" y="2762672"/>
                  <a:ext cx="1794930" cy="1117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40"/>
                <p:cNvPicPr>
                  <a:picLocks noChangeAspect="1"/>
                </p:cNvPicPr>
                <p:nvPr/>
              </p:nvPicPr>
              <p:blipFill rotWithShape="1">
                <a:blip r:embed="rId6">
                  <a:extLst>
                    <a:ext uri="{28A0092B-C50C-407E-A947-70E740481C1C}">
                      <a14:useLocalDpi xmlns:a14="http://schemas.microsoft.com/office/drawing/2010/main" val="0"/>
                    </a:ext>
                  </a:extLst>
                </a:blip>
                <a:srcRect l="-850" t="-1" r="-4680" b="-2439"/>
                <a:stretch/>
              </p:blipFill>
              <p:spPr>
                <a:xfrm>
                  <a:off x="1224823" y="2690293"/>
                  <a:ext cx="2544744" cy="1671250"/>
                </a:xfrm>
                <a:prstGeom prst="rect">
                  <a:avLst/>
                </a:prstGeom>
              </p:spPr>
            </p:pic>
          </p:grpSp>
          <p:grpSp>
            <p:nvGrpSpPr>
              <p:cNvPr id="42" name="Group 41"/>
              <p:cNvGrpSpPr/>
              <p:nvPr/>
            </p:nvGrpSpPr>
            <p:grpSpPr>
              <a:xfrm>
                <a:off x="5037268" y="2290923"/>
                <a:ext cx="1824346" cy="1145284"/>
                <a:chOff x="3275278" y="3328270"/>
                <a:chExt cx="1824346" cy="1145284"/>
              </a:xfrm>
            </p:grpSpPr>
            <p:pic>
              <p:nvPicPr>
                <p:cNvPr id="44" name="NYT Sport page with articl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75278" y="3328270"/>
                  <a:ext cx="1824346" cy="1145284"/>
                </a:xfrm>
                <a:prstGeom prst="rect">
                  <a:avLst/>
                </a:prstGeom>
              </p:spPr>
            </p:pic>
            <p:pic>
              <p:nvPicPr>
                <p:cNvPr id="4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736" y="3388984"/>
                  <a:ext cx="1687028" cy="956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6" name="Group 45"/>
              <p:cNvGrpSpPr/>
              <p:nvPr/>
            </p:nvGrpSpPr>
            <p:grpSpPr>
              <a:xfrm>
                <a:off x="2808117" y="2406361"/>
                <a:ext cx="512179" cy="1012080"/>
                <a:chOff x="870285" y="3290463"/>
                <a:chExt cx="563397" cy="1113288"/>
              </a:xfrm>
            </p:grpSpPr>
            <p:pic>
              <p:nvPicPr>
                <p:cNvPr id="47" name="Pictur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0285" y="3290463"/>
                  <a:ext cx="563397" cy="1113288"/>
                </a:xfrm>
                <a:prstGeom prst="roundRect">
                  <a:avLst>
                    <a:gd name="adj" fmla="val 834"/>
                  </a:avLst>
                </a:prstGeom>
                <a:noFill/>
                <a:ln w="9525">
                  <a:noFill/>
                  <a:miter lim="800000"/>
                  <a:headEnd/>
                  <a:tailEnd/>
                </a:ln>
                <a:effectLst/>
              </p:spPr>
            </p:pic>
            <p:pic>
              <p:nvPicPr>
                <p:cNvPr id="49"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923925" y="3505200"/>
                  <a:ext cx="447947" cy="72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nvGrpSpPr>
          <p:cNvPr id="54" name="Group 53"/>
          <p:cNvGrpSpPr/>
          <p:nvPr/>
        </p:nvGrpSpPr>
        <p:grpSpPr>
          <a:xfrm>
            <a:off x="6149128" y="2618238"/>
            <a:ext cx="601797" cy="538300"/>
            <a:chOff x="5986228" y="3414801"/>
            <a:chExt cx="713962" cy="638629"/>
          </a:xfrm>
        </p:grpSpPr>
        <p:cxnSp>
          <p:nvCxnSpPr>
            <p:cNvPr id="55" name="Straight Connector 54"/>
            <p:cNvCxnSpPr/>
            <p:nvPr/>
          </p:nvCxnSpPr>
          <p:spPr>
            <a:xfrm>
              <a:off x="6343209" y="3414801"/>
              <a:ext cx="0" cy="63862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5986228" y="3739271"/>
              <a:ext cx="713962"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8" name="TextBox 4"/>
          <p:cNvSpPr txBox="1"/>
          <p:nvPr/>
        </p:nvSpPr>
        <p:spPr>
          <a:xfrm>
            <a:off x="2734387" y="6160609"/>
            <a:ext cx="6967701" cy="610571"/>
          </a:xfrm>
          <a:prstGeom prst="rect">
            <a:avLst/>
          </a:prstGeom>
          <a:noFill/>
        </p:spPr>
        <p:txBody>
          <a:bodyPr wrap="square" lIns="100986" tIns="50492" rIns="100986" bIns="50492" rtlCol="0">
            <a:spAutoFit/>
          </a:bodyPr>
          <a:lstStyle/>
          <a:p>
            <a:pPr algn="ctr" defTabSz="932453" fontAlgn="base">
              <a:lnSpc>
                <a:spcPct val="90000"/>
              </a:lnSpc>
              <a:spcBef>
                <a:spcPct val="20000"/>
              </a:spcBef>
              <a:spcAft>
                <a:spcPct val="0"/>
              </a:spcAft>
              <a:buClr>
                <a:srgbClr val="F69F1E"/>
              </a:buClr>
              <a:buSzPct val="90000"/>
              <a:defRPr/>
            </a:pPr>
            <a:r>
              <a:rPr lang="en-US" sz="3672" dirty="0">
                <a:solidFill>
                  <a:srgbClr val="797A7D"/>
                </a:solidFill>
                <a:latin typeface="Segoe UI Light" pitchFamily="34" charset="0"/>
              </a:rPr>
              <a:t>Integrated best-of-breed solutions</a:t>
            </a:r>
          </a:p>
        </p:txBody>
      </p:sp>
    </p:spTree>
    <p:extLst>
      <p:ext uri="{BB962C8B-B14F-4D97-AF65-F5344CB8AC3E}">
        <p14:creationId xmlns:p14="http://schemas.microsoft.com/office/powerpoint/2010/main" val="31720785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down)">
                                      <p:cBhvr>
                                        <p:cTn id="19" dur="500"/>
                                        <p:tgtEl>
                                          <p:spTgt spid="66"/>
                                        </p:tgtEl>
                                      </p:cBhvr>
                                    </p:animEffect>
                                  </p:childTnLst>
                                </p:cTn>
                              </p:par>
                              <p:par>
                                <p:cTn id="20" presetID="2" presetClass="entr" presetSubtype="4" decel="10000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750" fill="hold"/>
                                        <p:tgtEl>
                                          <p:spTgt spid="50"/>
                                        </p:tgtEl>
                                        <p:attrNameLst>
                                          <p:attrName>ppt_x</p:attrName>
                                        </p:attrNameLst>
                                      </p:cBhvr>
                                      <p:tavLst>
                                        <p:tav tm="0">
                                          <p:val>
                                            <p:strVal val="#ppt_x"/>
                                          </p:val>
                                        </p:tav>
                                        <p:tav tm="100000">
                                          <p:val>
                                            <p:strVal val="#ppt_x"/>
                                          </p:val>
                                        </p:tav>
                                      </p:tavLst>
                                    </p:anim>
                                    <p:anim calcmode="lin" valueType="num">
                                      <p:cBhvr additive="base">
                                        <p:cTn id="23" dur="750" fill="hold"/>
                                        <p:tgtEl>
                                          <p:spTgt spid="50"/>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750" fill="hold"/>
                                        <p:tgtEl>
                                          <p:spTgt spid="62"/>
                                        </p:tgtEl>
                                        <p:attrNameLst>
                                          <p:attrName>ppt_x</p:attrName>
                                        </p:attrNameLst>
                                      </p:cBhvr>
                                      <p:tavLst>
                                        <p:tav tm="0">
                                          <p:val>
                                            <p:strVal val="#ppt_x"/>
                                          </p:val>
                                        </p:tav>
                                        <p:tav tm="100000">
                                          <p:val>
                                            <p:strVal val="#ppt_x"/>
                                          </p:val>
                                        </p:tav>
                                      </p:tavLst>
                                    </p:anim>
                                    <p:anim calcmode="lin" valueType="num">
                                      <p:cBhvr additive="base">
                                        <p:cTn id="27" dur="750" fill="hold"/>
                                        <p:tgtEl>
                                          <p:spTgt spid="62"/>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50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750" fill="hold"/>
                                        <p:tgtEl>
                                          <p:spTgt spid="63"/>
                                        </p:tgtEl>
                                        <p:attrNameLst>
                                          <p:attrName>ppt_x</p:attrName>
                                        </p:attrNameLst>
                                      </p:cBhvr>
                                      <p:tavLst>
                                        <p:tav tm="0">
                                          <p:val>
                                            <p:strVal val="#ppt_x"/>
                                          </p:val>
                                        </p:tav>
                                        <p:tav tm="100000">
                                          <p:val>
                                            <p:strVal val="#ppt_x"/>
                                          </p:val>
                                        </p:tav>
                                      </p:tavLst>
                                    </p:anim>
                                    <p:anim calcmode="lin" valueType="num">
                                      <p:cBhvr additive="base">
                                        <p:cTn id="31" dur="750" fill="hold"/>
                                        <p:tgtEl>
                                          <p:spTgt spid="6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75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750" fill="hold"/>
                                        <p:tgtEl>
                                          <p:spTgt spid="64"/>
                                        </p:tgtEl>
                                        <p:attrNameLst>
                                          <p:attrName>ppt_x</p:attrName>
                                        </p:attrNameLst>
                                      </p:cBhvr>
                                      <p:tavLst>
                                        <p:tav tm="0">
                                          <p:val>
                                            <p:strVal val="#ppt_x"/>
                                          </p:val>
                                        </p:tav>
                                        <p:tav tm="100000">
                                          <p:val>
                                            <p:strVal val="#ppt_x"/>
                                          </p:val>
                                        </p:tav>
                                      </p:tavLst>
                                    </p:anim>
                                    <p:anim calcmode="lin" valueType="num">
                                      <p:cBhvr additive="base">
                                        <p:cTn id="35" dur="750" fill="hold"/>
                                        <p:tgtEl>
                                          <p:spTgt spid="64"/>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100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750" fill="hold"/>
                                        <p:tgtEl>
                                          <p:spTgt spid="65"/>
                                        </p:tgtEl>
                                        <p:attrNameLst>
                                          <p:attrName>ppt_x</p:attrName>
                                        </p:attrNameLst>
                                      </p:cBhvr>
                                      <p:tavLst>
                                        <p:tav tm="0">
                                          <p:val>
                                            <p:strVal val="#ppt_x"/>
                                          </p:val>
                                        </p:tav>
                                        <p:tav tm="100000">
                                          <p:val>
                                            <p:strVal val="#ppt_x"/>
                                          </p:val>
                                        </p:tav>
                                      </p:tavLst>
                                    </p:anim>
                                    <p:anim calcmode="lin" valueType="num">
                                      <p:cBhvr additive="base">
                                        <p:cTn id="39" dur="750" fill="hold"/>
                                        <p:tgtEl>
                                          <p:spTgt spid="65"/>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25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750" fill="hold"/>
                                        <p:tgtEl>
                                          <p:spTgt spid="48"/>
                                        </p:tgtEl>
                                        <p:attrNameLst>
                                          <p:attrName>ppt_x</p:attrName>
                                        </p:attrNameLst>
                                      </p:cBhvr>
                                      <p:tavLst>
                                        <p:tav tm="0">
                                          <p:val>
                                            <p:strVal val="#ppt_x"/>
                                          </p:val>
                                        </p:tav>
                                        <p:tav tm="100000">
                                          <p:val>
                                            <p:strVal val="#ppt_x"/>
                                          </p:val>
                                        </p:tav>
                                      </p:tavLst>
                                    </p:anim>
                                    <p:anim calcmode="lin" valueType="num">
                                      <p:cBhvr additive="base">
                                        <p:cTn id="43" dur="7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2" grpId="0"/>
      <p:bldP spid="63" grpId="0"/>
      <p:bldP spid="64" grpId="0"/>
      <p:bldP spid="65" grpId="0"/>
      <p:bldP spid="4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387849" y="1146718"/>
            <a:ext cx="3657600" cy="2133600"/>
          </a:xfrm>
          <a:prstGeom prst="rect">
            <a:avLst/>
          </a:prstGeom>
          <a:solidFill>
            <a:schemeClr val="accent4">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AB3ACA"/>
                </a:solidFill>
                <a:latin typeface="Segoe UI Light"/>
              </a:rPr>
              <a:t>Infrastructure</a:t>
            </a:r>
            <a:endParaRPr lang="en-US" sz="2000" dirty="0">
              <a:solidFill>
                <a:srgbClr val="AB3ACA"/>
              </a:solidFill>
            </a:endParaRPr>
          </a:p>
        </p:txBody>
      </p:sp>
      <p:sp>
        <p:nvSpPr>
          <p:cNvPr id="8" name="Rectangle 7"/>
          <p:cNvSpPr/>
          <p:nvPr/>
        </p:nvSpPr>
        <p:spPr bwMode="auto">
          <a:xfrm>
            <a:off x="503237" y="1146718"/>
            <a:ext cx="3657600" cy="2133600"/>
          </a:xfrm>
          <a:prstGeom prst="rect">
            <a:avLst/>
          </a:prstGeom>
          <a:solidFill>
            <a:schemeClr val="accent6">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008272"/>
                </a:solidFill>
                <a:latin typeface="Segoe UI Light"/>
              </a:rPr>
              <a:t>Mobile Ready</a:t>
            </a:r>
            <a:endParaRPr lang="en-US" sz="4000" dirty="0">
              <a:solidFill>
                <a:srgbClr val="008272"/>
              </a:solidFill>
              <a:latin typeface="Segoe UI Light"/>
            </a:endParaRPr>
          </a:p>
        </p:txBody>
      </p:sp>
      <p:sp>
        <p:nvSpPr>
          <p:cNvPr id="5" name="Rectangle 4"/>
          <p:cNvSpPr/>
          <p:nvPr/>
        </p:nvSpPr>
        <p:spPr bwMode="auto">
          <a:xfrm>
            <a:off x="8288336" y="1146718"/>
            <a:ext cx="3657600" cy="21336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Fine Tuning</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1220133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0"/>
                                  </p:stCondLst>
                                  <p:childTnLst>
                                    <p:animMotion origin="layout" path="M 4.7664E-6 3.25465E-6 L -0.00103 0.05447 " pathEditMode="relative" rAng="0" ptsTypes="AA">
                                      <p:cBhvr>
                                        <p:cTn id="6" dur="750" fill="hold"/>
                                        <p:tgtEl>
                                          <p:spTgt spid="5"/>
                                        </p:tgtEl>
                                        <p:attrNameLst>
                                          <p:attrName>ppt_x</p:attrName>
                                          <p:attrName>ppt_y</p:attrName>
                                        </p:attrNameLst>
                                      </p:cBhvr>
                                      <p:rCtr x="-51" y="27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t>
            </a:r>
            <a:r>
              <a:rPr lang="en-US"/>
              <a:t> the extra </a:t>
            </a:r>
            <a:r>
              <a:rPr lang="en-US" smtClean="0"/>
              <a:t>mile</a:t>
            </a:r>
            <a:endParaRPr lang="en-US" dirty="0"/>
          </a:p>
        </p:txBody>
      </p:sp>
      <p:sp>
        <p:nvSpPr>
          <p:cNvPr id="3" name="Text Placeholder 2"/>
          <p:cNvSpPr>
            <a:spLocks noGrp="1"/>
          </p:cNvSpPr>
          <p:nvPr>
            <p:ph type="body" sz="quarter" idx="10"/>
          </p:nvPr>
        </p:nvSpPr>
        <p:spPr>
          <a:xfrm>
            <a:off x="274639" y="1212849"/>
            <a:ext cx="10058398" cy="5459956"/>
          </a:xfrm>
        </p:spPr>
        <p:txBody>
          <a:bodyPr/>
          <a:lstStyle/>
          <a:p>
            <a:pPr>
              <a:buClr>
                <a:srgbClr val="505050"/>
              </a:buClr>
            </a:pPr>
            <a:endParaRPr lang="en-US" dirty="0" smtClean="0">
              <a:gradFill>
                <a:gsLst>
                  <a:gs pos="1250">
                    <a:srgbClr val="012654"/>
                  </a:gs>
                  <a:gs pos="99000">
                    <a:srgbClr val="012654"/>
                  </a:gs>
                </a:gsLst>
                <a:lin ang="5400000" scaled="0"/>
              </a:gradFill>
            </a:endParaRPr>
          </a:p>
          <a:p>
            <a:pPr>
              <a:buClr>
                <a:srgbClr val="505050"/>
              </a:buClr>
            </a:pPr>
            <a:r>
              <a:rPr lang="en-US" dirty="0" smtClean="0">
                <a:gradFill>
                  <a:gsLst>
                    <a:gs pos="1250">
                      <a:srgbClr val="012654"/>
                    </a:gs>
                    <a:gs pos="99000">
                      <a:srgbClr val="012654"/>
                    </a:gs>
                  </a:gsLst>
                  <a:lin ang="5400000" scaled="0"/>
                </a:gradFill>
              </a:rPr>
              <a:t>We </a:t>
            </a:r>
            <a:r>
              <a:rPr lang="en-US" dirty="0">
                <a:gradFill>
                  <a:gsLst>
                    <a:gs pos="1250">
                      <a:srgbClr val="012654"/>
                    </a:gs>
                    <a:gs pos="99000">
                      <a:srgbClr val="012654"/>
                    </a:gs>
                  </a:gsLst>
                  <a:lin ang="5400000" scaled="0"/>
                </a:gradFill>
              </a:rPr>
              <a:t>created mobile device channels</a:t>
            </a:r>
          </a:p>
          <a:p>
            <a:pPr lvl="1"/>
            <a:r>
              <a:rPr lang="en-US" sz="3200" dirty="0">
                <a:gradFill>
                  <a:gsLst>
                    <a:gs pos="1250">
                      <a:srgbClr val="505050"/>
                    </a:gs>
                    <a:gs pos="100000">
                      <a:srgbClr val="505050"/>
                    </a:gs>
                  </a:gsLst>
                  <a:lin ang="5400000" scaled="0"/>
                </a:gradFill>
                <a:latin typeface="Segoe UI Light"/>
              </a:rPr>
              <a:t>you can build the pages</a:t>
            </a:r>
          </a:p>
          <a:p>
            <a:pPr>
              <a:buClr>
                <a:srgbClr val="505050"/>
              </a:buClr>
            </a:pPr>
            <a:endParaRPr lang="en-US" dirty="0">
              <a:gradFill>
                <a:gsLst>
                  <a:gs pos="1250">
                    <a:srgbClr val="012654"/>
                  </a:gs>
                  <a:gs pos="99000">
                    <a:srgbClr val="012654"/>
                  </a:gs>
                </a:gsLst>
                <a:lin ang="5400000" scaled="0"/>
              </a:gradFill>
            </a:endParaRPr>
          </a:p>
          <a:p>
            <a:r>
              <a:rPr lang="en-US" dirty="0"/>
              <a:t>We’ve built the SharePoint Mobile Apps</a:t>
            </a:r>
          </a:p>
          <a:p>
            <a:pPr lvl="1"/>
            <a:r>
              <a:rPr lang="en-US" sz="3200" dirty="0">
                <a:latin typeface="+mj-lt"/>
              </a:rPr>
              <a:t>you can deploy them</a:t>
            </a:r>
          </a:p>
          <a:p>
            <a:pPr lvl="1"/>
            <a:endParaRPr lang="en-US" sz="3200" dirty="0">
              <a:latin typeface="+mj-lt"/>
            </a:endParaRPr>
          </a:p>
          <a:p>
            <a:r>
              <a:rPr lang="en-US" dirty="0"/>
              <a:t>We’ve exposed the </a:t>
            </a:r>
            <a:r>
              <a:rPr lang="en-US" dirty="0" smtClean="0"/>
              <a:t>APIs</a:t>
            </a:r>
            <a:endParaRPr lang="en-US" dirty="0"/>
          </a:p>
          <a:p>
            <a:pPr lvl="1"/>
            <a:r>
              <a:rPr lang="en-US" sz="3200" dirty="0">
                <a:latin typeface="+mj-lt"/>
              </a:rPr>
              <a:t>you can build your own desktop, </a:t>
            </a:r>
            <a:r>
              <a:rPr lang="en-US" sz="3200" dirty="0" smtClean="0">
                <a:latin typeface="+mj-lt"/>
              </a:rPr>
              <a:t>modern,&amp; </a:t>
            </a:r>
            <a:r>
              <a:rPr lang="en-US" sz="3200" dirty="0">
                <a:latin typeface="+mj-lt"/>
              </a:rPr>
              <a:t>mobile </a:t>
            </a:r>
            <a:r>
              <a:rPr lang="en-US" sz="3200" dirty="0" smtClean="0">
                <a:latin typeface="+mj-lt"/>
              </a:rPr>
              <a:t>apps</a:t>
            </a:r>
            <a:endParaRPr lang="en-US" sz="3200" dirty="0">
              <a:latin typeface="+mj-lt"/>
            </a:endParaRPr>
          </a:p>
        </p:txBody>
      </p:sp>
    </p:spTree>
    <p:extLst>
      <p:ext uri="{BB962C8B-B14F-4D97-AF65-F5344CB8AC3E}">
        <p14:creationId xmlns:p14="http://schemas.microsoft.com/office/powerpoint/2010/main" val="300313969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 the extra mile</a:t>
            </a:r>
            <a:endParaRPr lang="en-US" dirty="0"/>
          </a:p>
        </p:txBody>
      </p:sp>
      <p:sp>
        <p:nvSpPr>
          <p:cNvPr id="5" name="Text Placeholder 4"/>
          <p:cNvSpPr>
            <a:spLocks noGrp="1"/>
          </p:cNvSpPr>
          <p:nvPr>
            <p:ph type="body" sz="quarter" idx="11"/>
          </p:nvPr>
        </p:nvSpPr>
        <p:spPr>
          <a:xfrm>
            <a:off x="300348" y="1313677"/>
            <a:ext cx="3860489" cy="4358116"/>
          </a:xfrm>
        </p:spPr>
        <p:txBody>
          <a:bodyPr/>
          <a:lstStyle/>
          <a:p>
            <a:r>
              <a:rPr lang="en-US" dirty="0" smtClean="0"/>
              <a:t>Device Channels</a:t>
            </a:r>
          </a:p>
          <a:p>
            <a:pPr lvl="1"/>
            <a:r>
              <a:rPr lang="en-US" dirty="0" smtClean="0"/>
              <a:t>Author the content once</a:t>
            </a:r>
          </a:p>
          <a:p>
            <a:pPr lvl="1"/>
            <a:r>
              <a:rPr lang="en-US" dirty="0" smtClean="0"/>
              <a:t>Render it in multiple ways</a:t>
            </a:r>
          </a:p>
          <a:p>
            <a:pPr lvl="1"/>
            <a:r>
              <a:rPr lang="en-US" dirty="0" smtClean="0"/>
              <a:t>Enable Publishing feature</a:t>
            </a:r>
          </a:p>
          <a:p>
            <a:pPr lvl="1"/>
            <a:endParaRPr lang="en-US" dirty="0" smtClean="0"/>
          </a:p>
          <a:p>
            <a:r>
              <a:rPr lang="en-US" dirty="0" smtClean="0"/>
              <a:t>Design Manager</a:t>
            </a:r>
            <a:endParaRPr lang="en-US" dirty="0"/>
          </a:p>
          <a:p>
            <a:pPr lvl="1"/>
            <a:r>
              <a:rPr lang="en-US" dirty="0" smtClean="0"/>
              <a:t>Create custom </a:t>
            </a:r>
            <a:r>
              <a:rPr lang="en-US" dirty="0" err="1" smtClean="0"/>
              <a:t>masterpages</a:t>
            </a:r>
            <a:endParaRPr lang="en-US" dirty="0"/>
          </a:p>
          <a:p>
            <a:pPr lvl="1"/>
            <a:r>
              <a:rPr lang="en-US" dirty="0" smtClean="0"/>
              <a:t>Define CSS style sheets</a:t>
            </a:r>
            <a:endParaRPr lang="en-US" dirty="0"/>
          </a:p>
          <a:p>
            <a:pPr lvl="1"/>
            <a:r>
              <a:rPr lang="en-US" dirty="0" smtClean="0"/>
              <a:t>Rules based </a:t>
            </a:r>
            <a:r>
              <a:rPr lang="en-US" dirty="0"/>
              <a:t>on </a:t>
            </a:r>
            <a:r>
              <a:rPr lang="en-US" dirty="0" smtClean="0"/>
              <a:t>user agent</a:t>
            </a:r>
            <a:endParaRPr lang="en-US" dirty="0"/>
          </a:p>
          <a:p>
            <a:endParaRPr lang="en-US" dirty="0"/>
          </a:p>
        </p:txBody>
      </p:sp>
      <p:grpSp>
        <p:nvGrpSpPr>
          <p:cNvPr id="16" name="Group 15"/>
          <p:cNvGrpSpPr/>
          <p:nvPr/>
        </p:nvGrpSpPr>
        <p:grpSpPr>
          <a:xfrm>
            <a:off x="274639" y="6440375"/>
            <a:ext cx="5941085" cy="427302"/>
            <a:chOff x="6385856" y="5655007"/>
            <a:chExt cx="5941085" cy="427302"/>
          </a:xfrm>
        </p:grpSpPr>
        <p:sp>
          <p:nvSpPr>
            <p:cNvPr id="8" name="Freeform 33"/>
            <p:cNvSpPr>
              <a:spLocks noEditPoints="1"/>
            </p:cNvSpPr>
            <p:nvPr/>
          </p:nvSpPr>
          <p:spPr bwMode="black">
            <a:xfrm>
              <a:off x="6385856" y="5655007"/>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2" name="Rectangle 11"/>
            <p:cNvSpPr/>
            <p:nvPr/>
          </p:nvSpPr>
          <p:spPr>
            <a:xfrm>
              <a:off x="6814832" y="5683992"/>
              <a:ext cx="5512109" cy="369332"/>
            </a:xfrm>
            <a:prstGeom prst="rect">
              <a:avLst/>
            </a:prstGeom>
          </p:spPr>
          <p:txBody>
            <a:bodyPr wrap="square">
              <a:spAutoFit/>
            </a:bodyPr>
            <a:lstStyle/>
            <a:p>
              <a:pPr>
                <a:lnSpc>
                  <a:spcPct val="90000"/>
                </a:lnSpc>
                <a:spcBef>
                  <a:spcPts val="1224"/>
                </a:spcBef>
                <a:buClr>
                  <a:srgbClr val="505050"/>
                </a:buClr>
                <a:buSzPct val="90000"/>
              </a:pPr>
              <a:r>
                <a:rPr lang="en-US" sz="2000" dirty="0" smtClean="0">
                  <a:solidFill>
                    <a:srgbClr val="505050"/>
                  </a:solidFill>
                  <a:latin typeface="Segoe UI Light"/>
                </a:rPr>
                <a:t>SPC019</a:t>
              </a:r>
              <a:r>
                <a:rPr lang="en-US" sz="2000" dirty="0">
                  <a:solidFill>
                    <a:srgbClr val="505050"/>
                  </a:solidFill>
                  <a:latin typeface="Segoe UI Light"/>
                </a:rPr>
                <a:t>	Best Practices for Designing </a:t>
              </a:r>
              <a:r>
                <a:rPr lang="en-US" sz="2000" dirty="0" smtClean="0">
                  <a:solidFill>
                    <a:srgbClr val="505050"/>
                  </a:solidFill>
                  <a:latin typeface="Segoe UI Light"/>
                </a:rPr>
                <a:t>Websites</a:t>
              </a:r>
              <a:endParaRPr lang="en-US" sz="2000" dirty="0">
                <a:solidFill>
                  <a:srgbClr val="505050"/>
                </a:solidFill>
                <a:latin typeface="Segoe UI Light"/>
              </a:endParaRPr>
            </a:p>
          </p:txBody>
        </p:sp>
      </p:grpSp>
      <p:sp>
        <p:nvSpPr>
          <p:cNvPr id="15" name="Rectangle 4"/>
          <p:cNvSpPr/>
          <p:nvPr/>
        </p:nvSpPr>
        <p:spPr bwMode="auto">
          <a:xfrm>
            <a:off x="5499848" y="5631542"/>
            <a:ext cx="1841990" cy="612776"/>
          </a:xfrm>
          <a:prstGeom prst="rect">
            <a:avLst/>
          </a:prstGeom>
          <a:solidFill>
            <a:schemeClr val="accent3">
              <a:alpha val="88000"/>
            </a:schemeClr>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Desktop</a:t>
            </a:r>
            <a:endParaRPr lang="en-US" sz="2800" dirty="0">
              <a:gradFill>
                <a:gsLst>
                  <a:gs pos="0">
                    <a:srgbClr val="FFFFFF"/>
                  </a:gs>
                  <a:gs pos="100000">
                    <a:srgbClr val="FFFFFF"/>
                  </a:gs>
                </a:gsLst>
                <a:lin ang="5400000" scaled="0"/>
              </a:gradFill>
              <a:latin typeface="Segoe UI Light"/>
            </a:endParaRPr>
          </a:p>
        </p:txBody>
      </p:sp>
      <p:sp>
        <p:nvSpPr>
          <p:cNvPr id="19" name="Rectangle 4"/>
          <p:cNvSpPr/>
          <p:nvPr/>
        </p:nvSpPr>
        <p:spPr bwMode="auto">
          <a:xfrm>
            <a:off x="10052514" y="5631542"/>
            <a:ext cx="1841990" cy="612776"/>
          </a:xfrm>
          <a:prstGeom prst="rect">
            <a:avLst/>
          </a:prstGeom>
          <a:solidFill>
            <a:schemeClr val="accent3">
              <a:alpha val="88000"/>
            </a:schemeClr>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Mobile</a:t>
            </a:r>
            <a:endParaRPr lang="en-US" sz="2800" dirty="0">
              <a:gradFill>
                <a:gsLst>
                  <a:gs pos="0">
                    <a:srgbClr val="FFFFFF"/>
                  </a:gs>
                  <a:gs pos="100000">
                    <a:srgbClr val="FFFFFF"/>
                  </a:gs>
                </a:gsLst>
                <a:lin ang="5400000" scaled="0"/>
              </a:gradFill>
              <a:latin typeface="Segoe UI Light"/>
            </a:endParaRPr>
          </a:p>
        </p:txBody>
      </p:sp>
      <p:sp>
        <p:nvSpPr>
          <p:cNvPr id="4" name="AutoShape 2" descr="https://blupr03.outlook.com/owa/service.svc/s/GetFileAttachment?id=AAMkADBiMjZlMTljLWViNTgtNDZkOS05YjRlLWY0NDVhOGY0Y2MzYgBGAAAAAADfykC5%2BmZ%2BSot2QF%2BU4EccBwBoL0Aoz%2FqaT4LffsyZH2%2BsAAAEbpO6AABgFqnqm3RxSaSctF6rwq1SAABry3eeAAABEgAQAJY%2FYF9F5FtKqnr86dMPc2s%3D"/>
          <p:cNvSpPr>
            <a:spLocks noChangeAspect="1" noChangeArrowheads="1"/>
          </p:cNvSpPr>
          <p:nvPr/>
        </p:nvSpPr>
        <p:spPr bwMode="auto">
          <a:xfrm>
            <a:off x="0" y="-84138"/>
            <a:ext cx="9677400" cy="91059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1837" y="1251566"/>
            <a:ext cx="4515096" cy="4248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descr="https://blupr03.outlook.com/owa/service.svc/s/GetFileAttachment?id=AAMkADBiMjZlMTljLWViNTgtNDZkOS05YjRlLWY0NDVhOGY0Y2MzYgBGAAAAAADfykC5%2BmZ%2BSot2QF%2BU4EccBwBoL0Aoz%2FqaT4LffsyZH2%2BsAAAEbpO6AABgFqnqm3RxSaSctF6rwq1SAABry3eeAAABEgAQACN%2FTSYepdJDhaasId4lNfY%3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9229" y="1251566"/>
            <a:ext cx="2288561" cy="419369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bwMode="auto">
          <a:xfrm>
            <a:off x="7437437" y="2049462"/>
            <a:ext cx="1600200" cy="3582080"/>
          </a:xfrm>
          <a:prstGeom prst="rect">
            <a:avLst/>
          </a:prstGeom>
          <a:solidFill>
            <a:schemeClr val="accent3">
              <a:lumMod val="20000"/>
              <a:lumOff val="80000"/>
              <a:alpha val="42000"/>
            </a:schemeClr>
          </a:solidFill>
          <a:ln w="190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Down Arrow 17"/>
          <p:cNvSpPr/>
          <p:nvPr/>
        </p:nvSpPr>
        <p:spPr bwMode="auto">
          <a:xfrm rot="1917490">
            <a:off x="6794666" y="821824"/>
            <a:ext cx="381000" cy="559615"/>
          </a:xfrm>
          <a:prstGeom prst="downArrow">
            <a:avLst/>
          </a:prstGeom>
          <a:solidFill>
            <a:schemeClr val="accent3">
              <a:alpha val="59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Down Arrow 21"/>
          <p:cNvSpPr/>
          <p:nvPr/>
        </p:nvSpPr>
        <p:spPr bwMode="auto">
          <a:xfrm rot="1917490">
            <a:off x="11433008" y="971758"/>
            <a:ext cx="381000" cy="559615"/>
          </a:xfrm>
          <a:prstGeom prst="downArrow">
            <a:avLst/>
          </a:prstGeom>
          <a:solidFill>
            <a:schemeClr val="accent3">
              <a:alpha val="59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884742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989637" y="1212849"/>
            <a:ext cx="5486399" cy="1360372"/>
          </a:xfrm>
        </p:spPr>
        <p:txBody>
          <a:bodyPr/>
          <a:lstStyle/>
          <a:p>
            <a:r>
              <a:rPr lang="en-US" dirty="0"/>
              <a:t>Mobile Apps Deployment</a:t>
            </a:r>
          </a:p>
          <a:p>
            <a:pPr lvl="1"/>
            <a:r>
              <a:rPr lang="en-US" dirty="0"/>
              <a:t>Windows Store </a:t>
            </a:r>
            <a:r>
              <a:rPr lang="en-US" dirty="0">
                <a:latin typeface="+mj-lt"/>
              </a:rPr>
              <a:t>(</a:t>
            </a:r>
            <a:r>
              <a:rPr lang="en-US">
                <a:latin typeface="+mj-lt"/>
              </a:rPr>
              <a:t>Win8 </a:t>
            </a:r>
            <a:r>
              <a:rPr lang="en-US" smtClean="0">
                <a:latin typeface="+mj-lt"/>
              </a:rPr>
              <a:t>Modern, </a:t>
            </a:r>
            <a:r>
              <a:rPr lang="en-US">
                <a:latin typeface="+mj-lt"/>
              </a:rPr>
              <a:t>WP7</a:t>
            </a:r>
            <a:r>
              <a:rPr lang="en-US" dirty="0">
                <a:latin typeface="+mj-lt"/>
              </a:rPr>
              <a:t>,</a:t>
            </a:r>
            <a:r>
              <a:rPr lang="en-US">
                <a:latin typeface="+mj-lt"/>
              </a:rPr>
              <a:t> WP8 )</a:t>
            </a:r>
            <a:endParaRPr lang="en-US" dirty="0"/>
          </a:p>
          <a:p>
            <a:pPr lvl="1"/>
            <a:r>
              <a:rPr lang="en-US" dirty="0"/>
              <a:t>Apple App Store </a:t>
            </a:r>
            <a:r>
              <a:rPr lang="en-US" dirty="0">
                <a:latin typeface="+mj-lt"/>
              </a:rPr>
              <a:t>(iPhone, iPad)</a:t>
            </a:r>
            <a:endParaRPr lang="en-US" dirty="0"/>
          </a:p>
        </p:txBody>
      </p:sp>
      <p:sp>
        <p:nvSpPr>
          <p:cNvPr id="2" name="Title 1"/>
          <p:cNvSpPr>
            <a:spLocks noGrp="1"/>
          </p:cNvSpPr>
          <p:nvPr>
            <p:ph type="title"/>
          </p:nvPr>
        </p:nvSpPr>
        <p:spPr/>
        <p:txBody>
          <a:bodyPr/>
          <a:lstStyle/>
          <a:p>
            <a:r>
              <a:rPr lang="en-US" dirty="0" smtClean="0"/>
              <a:t>Go the extra mile</a:t>
            </a:r>
            <a:endParaRPr lang="en-US" dirty="0"/>
          </a:p>
        </p:txBody>
      </p:sp>
      <p:sp>
        <p:nvSpPr>
          <p:cNvPr id="5" name="Text Placeholder 4"/>
          <p:cNvSpPr>
            <a:spLocks noGrp="1"/>
          </p:cNvSpPr>
          <p:nvPr>
            <p:ph type="body" sz="quarter" idx="11"/>
          </p:nvPr>
        </p:nvSpPr>
        <p:spPr>
          <a:xfrm>
            <a:off x="5989637" y="3457240"/>
            <a:ext cx="5486399" cy="1360372"/>
          </a:xfrm>
        </p:spPr>
        <p:txBody>
          <a:bodyPr/>
          <a:lstStyle/>
          <a:p>
            <a:r>
              <a:rPr lang="en-US" dirty="0" smtClean="0"/>
              <a:t>Build Your Own Apps</a:t>
            </a:r>
          </a:p>
          <a:p>
            <a:pPr lvl="1"/>
            <a:r>
              <a:rPr lang="en-US" dirty="0" smtClean="0"/>
              <a:t>Ways to authenticate to SharePoint 2013</a:t>
            </a:r>
          </a:p>
          <a:p>
            <a:pPr lvl="1"/>
            <a:r>
              <a:rPr lang="en-US" dirty="0" smtClean="0"/>
              <a:t>Publically documented APIs</a:t>
            </a:r>
            <a:endParaRPr lang="en-US" dirty="0"/>
          </a:p>
        </p:txBody>
      </p:sp>
      <p:grpSp>
        <p:nvGrpSpPr>
          <p:cNvPr id="14" name="Group 5"/>
          <p:cNvGrpSpPr/>
          <p:nvPr/>
        </p:nvGrpSpPr>
        <p:grpSpPr>
          <a:xfrm>
            <a:off x="5700054" y="5561778"/>
            <a:ext cx="5941085" cy="1231106"/>
            <a:chOff x="6385856" y="5561778"/>
            <a:chExt cx="5941085" cy="1231106"/>
          </a:xfrm>
        </p:grpSpPr>
        <p:sp>
          <p:nvSpPr>
            <p:cNvPr id="7" name="Freeform 33"/>
            <p:cNvSpPr>
              <a:spLocks noEditPoints="1"/>
            </p:cNvSpPr>
            <p:nvPr/>
          </p:nvSpPr>
          <p:spPr bwMode="black">
            <a:xfrm>
              <a:off x="6385856" y="5963680"/>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8" name="Rectangle 15"/>
            <p:cNvSpPr/>
            <p:nvPr/>
          </p:nvSpPr>
          <p:spPr>
            <a:xfrm>
              <a:off x="6814832" y="5561778"/>
              <a:ext cx="5512109" cy="1231106"/>
            </a:xfrm>
            <a:prstGeom prst="rect">
              <a:avLst/>
            </a:prstGeom>
          </p:spPr>
          <p:txBody>
            <a:bodyPr wrap="square">
              <a:spAutoFit/>
            </a:bodyPr>
            <a:lstStyle/>
            <a:p>
              <a:pPr>
                <a:lnSpc>
                  <a:spcPct val="90000"/>
                </a:lnSpc>
                <a:spcBef>
                  <a:spcPts val="1224"/>
                </a:spcBef>
                <a:buClr>
                  <a:srgbClr val="505050"/>
                </a:buClr>
                <a:buSzPct val="90000"/>
              </a:pPr>
              <a:r>
                <a:rPr lang="en-US" sz="2000" dirty="0" smtClean="0">
                  <a:solidFill>
                    <a:srgbClr val="505050"/>
                  </a:solidFill>
                  <a:latin typeface="Segoe UI Light"/>
                </a:rPr>
                <a:t>SPC242</a:t>
              </a:r>
              <a:r>
                <a:rPr lang="en-US" sz="2000" dirty="0">
                  <a:solidFill>
                    <a:srgbClr val="505050"/>
                  </a:solidFill>
                  <a:latin typeface="Segoe UI Light"/>
                </a:rPr>
                <a:t>	Understanding </a:t>
              </a:r>
              <a:r>
                <a:rPr lang="en-US" sz="2000" dirty="0" err="1">
                  <a:solidFill>
                    <a:srgbClr val="505050"/>
                  </a:solidFill>
                  <a:latin typeface="Segoe UI Light"/>
                </a:rPr>
                <a:t>OAuth</a:t>
              </a:r>
              <a:r>
                <a:rPr lang="en-US" sz="2000" dirty="0">
                  <a:solidFill>
                    <a:srgbClr val="505050"/>
                  </a:solidFill>
                  <a:latin typeface="Segoe UI Light"/>
                </a:rPr>
                <a:t>, REST and </a:t>
              </a:r>
              <a:r>
                <a:rPr lang="en-US" sz="2000" dirty="0" err="1" smtClean="0">
                  <a:solidFill>
                    <a:srgbClr val="505050"/>
                  </a:solidFill>
                  <a:latin typeface="Segoe UI Light"/>
                </a:rPr>
                <a:t>OData</a:t>
              </a:r>
              <a:endParaRPr lang="en-US" sz="2000" dirty="0" smtClean="0">
                <a:solidFill>
                  <a:srgbClr val="505050"/>
                </a:solidFill>
                <a:latin typeface="Segoe UI Light"/>
              </a:endParaRPr>
            </a:p>
            <a:p>
              <a:pPr>
                <a:lnSpc>
                  <a:spcPct val="90000"/>
                </a:lnSpc>
                <a:spcBef>
                  <a:spcPts val="1224"/>
                </a:spcBef>
                <a:buClr>
                  <a:srgbClr val="505050"/>
                </a:buClr>
                <a:buSzPct val="90000"/>
              </a:pPr>
              <a:r>
                <a:rPr lang="en-US" sz="2000" dirty="0" smtClean="0">
                  <a:solidFill>
                    <a:srgbClr val="505050"/>
                  </a:solidFill>
                  <a:latin typeface="Segoe UI Light"/>
                </a:rPr>
                <a:t>SPC034</a:t>
              </a:r>
              <a:r>
                <a:rPr lang="en-US" sz="2000" dirty="0">
                  <a:solidFill>
                    <a:srgbClr val="505050"/>
                  </a:solidFill>
                  <a:latin typeface="Segoe UI Light"/>
                </a:rPr>
                <a:t>	Building Windows Phone Mobile </a:t>
              </a:r>
              <a:r>
                <a:rPr lang="en-US" sz="2000" dirty="0" smtClean="0">
                  <a:solidFill>
                    <a:srgbClr val="505050"/>
                  </a:solidFill>
                  <a:latin typeface="Segoe UI Light"/>
                </a:rPr>
                <a:t>apps</a:t>
              </a:r>
            </a:p>
            <a:p>
              <a:pPr>
                <a:lnSpc>
                  <a:spcPct val="90000"/>
                </a:lnSpc>
                <a:spcBef>
                  <a:spcPts val="1224"/>
                </a:spcBef>
                <a:buClr>
                  <a:srgbClr val="505050"/>
                </a:buClr>
                <a:buSzPct val="90000"/>
              </a:pPr>
              <a:r>
                <a:rPr lang="en-US" sz="2000" dirty="0">
                  <a:solidFill>
                    <a:srgbClr val="505050"/>
                  </a:solidFill>
                  <a:latin typeface="Segoe UI Light"/>
                </a:rPr>
                <a:t>SPC227	How to Extend Social in SharePoint 2013</a:t>
              </a:r>
            </a:p>
          </p:txBody>
        </p:sp>
      </p:grpSp>
      <p:grpSp>
        <p:nvGrpSpPr>
          <p:cNvPr id="11" name="Group 20"/>
          <p:cNvGrpSpPr/>
          <p:nvPr/>
        </p:nvGrpSpPr>
        <p:grpSpPr>
          <a:xfrm>
            <a:off x="778099" y="4137426"/>
            <a:ext cx="4208429" cy="2633081"/>
            <a:chOff x="1422162" y="3877744"/>
            <a:chExt cx="4749206" cy="2971428"/>
          </a:xfrm>
        </p:grpSpPr>
        <p:pic>
          <p:nvPicPr>
            <p:cNvPr id="9"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2162" y="3877744"/>
              <a:ext cx="4749206" cy="2971428"/>
            </a:xfrm>
            <a:prstGeom prst="rect">
              <a:avLst/>
            </a:prstGeom>
          </p:spPr>
        </p:pic>
        <p:pic>
          <p:nvPicPr>
            <p:cNvPr id="15"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3922" y="4181183"/>
              <a:ext cx="4150276" cy="2331684"/>
            </a:xfrm>
            <a:prstGeom prst="rect">
              <a:avLst/>
            </a:prstGeom>
            <a:effectLst>
              <a:softEdge rad="12700"/>
            </a:effectLst>
          </p:spPr>
        </p:pic>
      </p:grpSp>
      <p:grpSp>
        <p:nvGrpSpPr>
          <p:cNvPr id="17" name="Group 24"/>
          <p:cNvGrpSpPr/>
          <p:nvPr/>
        </p:nvGrpSpPr>
        <p:grpSpPr>
          <a:xfrm>
            <a:off x="1434057" y="1212849"/>
            <a:ext cx="3552471" cy="2673564"/>
            <a:chOff x="1434057" y="1212849"/>
            <a:chExt cx="3552471" cy="2673564"/>
          </a:xfrm>
        </p:grpSpPr>
        <p:pic>
          <p:nvPicPr>
            <p:cNvPr id="10"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4057" y="1212849"/>
              <a:ext cx="3552471" cy="2673564"/>
            </a:xfrm>
            <a:prstGeom prst="rect">
              <a:avLst/>
            </a:prstGeom>
          </p:spPr>
        </p:pic>
        <p:pic>
          <p:nvPicPr>
            <p:cNvPr id="16" name="Picture 26"/>
            <p:cNvPicPr>
              <a:picLocks noChangeAspect="1"/>
            </p:cNvPicPr>
            <p:nvPr/>
          </p:nvPicPr>
          <p:blipFill>
            <a:blip r:embed="rId6"/>
            <a:stretch>
              <a:fillRect/>
            </a:stretch>
          </p:blipFill>
          <p:spPr>
            <a:xfrm>
              <a:off x="1838261" y="1493963"/>
              <a:ext cx="2779776" cy="2084832"/>
            </a:xfrm>
            <a:prstGeom prst="rect">
              <a:avLst/>
            </a:prstGeom>
            <a:effectLst>
              <a:softEdge rad="12700"/>
            </a:effectLst>
          </p:spPr>
        </p:pic>
      </p:grpSp>
    </p:spTree>
    <p:extLst>
      <p:ext uri="{BB962C8B-B14F-4D97-AF65-F5344CB8AC3E}">
        <p14:creationId xmlns:p14="http://schemas.microsoft.com/office/powerpoint/2010/main" val="410907838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503237" y="1135062"/>
            <a:ext cx="3657600" cy="21336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Mobile Ready</a:t>
            </a:r>
            <a:endParaRPr lang="en-US" sz="4000" dirty="0">
              <a:gradFill>
                <a:gsLst>
                  <a:gs pos="0">
                    <a:srgbClr val="FFFFFF"/>
                  </a:gs>
                  <a:gs pos="100000">
                    <a:srgbClr val="FFFFFF"/>
                  </a:gs>
                </a:gsLst>
                <a:lin ang="5400000" scaled="0"/>
              </a:gradFill>
              <a:latin typeface="Segoe UI Light"/>
            </a:endParaRPr>
          </a:p>
        </p:txBody>
      </p:sp>
      <p:sp>
        <p:nvSpPr>
          <p:cNvPr id="8" name="Rectangle 7"/>
          <p:cNvSpPr/>
          <p:nvPr/>
        </p:nvSpPr>
        <p:spPr bwMode="auto">
          <a:xfrm>
            <a:off x="4389437" y="1135062"/>
            <a:ext cx="3657600" cy="21336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Infrastructure</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8288336" y="1135062"/>
            <a:ext cx="3657600" cy="21336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Fine Tuning</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6974761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1212850"/>
            <a:ext cx="12161837" cy="5241435"/>
          </a:xfrm>
        </p:spPr>
        <p:txBody>
          <a:bodyPr/>
          <a:lstStyle/>
          <a:p>
            <a:pPr marL="0" indent="0">
              <a:buNone/>
            </a:pPr>
            <a:r>
              <a:rPr lang="en-US" sz="3100" dirty="0"/>
              <a:t>SPC182	Overview: SharePoint Mobile &amp; the New SharePoint apps</a:t>
            </a:r>
          </a:p>
          <a:p>
            <a:pPr marL="0" indent="0">
              <a:buNone/>
            </a:pPr>
            <a:r>
              <a:rPr lang="en-US" sz="3100" dirty="0"/>
              <a:t>SPC096	Enhancing Reach &amp; Accessibility with new </a:t>
            </a:r>
            <a:r>
              <a:rPr lang="en-US" sz="3100"/>
              <a:t>Mobility </a:t>
            </a:r>
            <a:r>
              <a:rPr lang="en-US" sz="3100" dirty="0"/>
              <a:t>	</a:t>
            </a:r>
            <a:r>
              <a:rPr lang="en-US" sz="3100"/>
              <a:t>Features</a:t>
            </a:r>
            <a:endParaRPr lang="en-US" sz="3100" dirty="0"/>
          </a:p>
          <a:p>
            <a:pPr marL="0" indent="0">
              <a:buNone/>
            </a:pPr>
            <a:r>
              <a:rPr lang="en-US" sz="3100" dirty="0"/>
              <a:t>SPC019	Best Practices for Designing Websites</a:t>
            </a:r>
          </a:p>
          <a:p>
            <a:pPr marL="0" indent="0">
              <a:buNone/>
            </a:pPr>
            <a:r>
              <a:rPr lang="en-US" sz="3100" dirty="0"/>
              <a:t>SPC184	Overview of SkyDrive Pro</a:t>
            </a:r>
          </a:p>
          <a:p>
            <a:pPr marL="0" indent="0">
              <a:buNone/>
            </a:pPr>
            <a:r>
              <a:rPr lang="en-US" sz="3100" dirty="0"/>
              <a:t>SPC216	Best Practices for Configuring SPO and O365 Identities</a:t>
            </a:r>
          </a:p>
          <a:p>
            <a:pPr marL="0" indent="0">
              <a:buNone/>
            </a:pPr>
            <a:r>
              <a:rPr lang="en-US" sz="3100" dirty="0"/>
              <a:t>SPC243	Hybrid Overview: Connecting SharePoint On-Premises to 		SharePoint Online in Office365</a:t>
            </a:r>
          </a:p>
          <a:p>
            <a:pPr marL="0" indent="0">
              <a:buNone/>
            </a:pPr>
            <a:r>
              <a:rPr lang="en-US" sz="3100" dirty="0"/>
              <a:t>SPC162	Office Web Apps Server</a:t>
            </a:r>
          </a:p>
          <a:p>
            <a:pPr marL="0" indent="0">
              <a:buNone/>
            </a:pPr>
            <a:r>
              <a:rPr lang="en-US" sz="3100" dirty="0"/>
              <a:t>SPC227	How to Extend Social </a:t>
            </a:r>
          </a:p>
          <a:p>
            <a:pPr marL="0" indent="0">
              <a:buNone/>
            </a:pPr>
            <a:r>
              <a:rPr lang="en-US" sz="3100" dirty="0"/>
              <a:t>SPC034	Building Windows Phone </a:t>
            </a:r>
            <a:r>
              <a:rPr lang="en-US" sz="3100"/>
              <a:t>Mobile </a:t>
            </a:r>
            <a:r>
              <a:rPr lang="en-US" sz="3100" smtClean="0"/>
              <a:t>Apps</a:t>
            </a:r>
            <a:endParaRPr lang="en-US" sz="3100" dirty="0"/>
          </a:p>
        </p:txBody>
      </p:sp>
      <p:sp>
        <p:nvSpPr>
          <p:cNvPr id="2" name="Title 1"/>
          <p:cNvSpPr>
            <a:spLocks noGrp="1"/>
          </p:cNvSpPr>
          <p:nvPr>
            <p:ph type="title"/>
          </p:nvPr>
        </p:nvSpPr>
        <p:spPr/>
        <p:txBody>
          <a:bodyPr/>
          <a:lstStyle/>
          <a:p>
            <a:r>
              <a:rPr lang="en-US" dirty="0" smtClean="0"/>
              <a:t>Other sessions of interest</a:t>
            </a:r>
            <a:endParaRPr lang="en-US" dirty="0"/>
          </a:p>
        </p:txBody>
      </p:sp>
    </p:spTree>
    <p:extLst>
      <p:ext uri="{BB962C8B-B14F-4D97-AF65-F5344CB8AC3E}">
        <p14:creationId xmlns:p14="http://schemas.microsoft.com/office/powerpoint/2010/main" val="52680210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38077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482381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Appendix</a:t>
            </a:r>
            <a:endParaRPr lang="en-US" dirty="0"/>
          </a:p>
        </p:txBody>
      </p:sp>
    </p:spTree>
    <p:extLst>
      <p:ext uri="{BB962C8B-B14F-4D97-AF65-F5344CB8AC3E}">
        <p14:creationId xmlns:p14="http://schemas.microsoft.com/office/powerpoint/2010/main" val="252153079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Font info</a:t>
            </a:r>
            <a:endParaRPr lang="en-US" dirty="0"/>
          </a:p>
        </p:txBody>
      </p:sp>
      <p:sp>
        <p:nvSpPr>
          <p:cNvPr id="3" name="Text Placeholder 2"/>
          <p:cNvSpPr>
            <a:spLocks noGrp="1"/>
          </p:cNvSpPr>
          <p:nvPr>
            <p:ph type="body" sz="quarter" idx="10"/>
          </p:nvPr>
        </p:nvSpPr>
        <p:spPr/>
        <p:txBody>
          <a:bodyPr/>
          <a:lstStyle/>
          <a:p>
            <a:r>
              <a:rPr lang="en-US" dirty="0" smtClean="0"/>
              <a:t>Font, size, and color for text have been formatted </a:t>
            </a:r>
            <a:br>
              <a:rPr lang="en-US" dirty="0" smtClean="0"/>
            </a:br>
            <a:r>
              <a:rPr lang="en-US" dirty="0" smtClean="0"/>
              <a:t>for you in the Slide Master</a:t>
            </a:r>
          </a:p>
          <a:p>
            <a:pPr>
              <a:spcAft>
                <a:spcPts val="1200"/>
              </a:spcAft>
            </a:pPr>
            <a:r>
              <a:rPr lang="en-US" dirty="0" smtClean="0"/>
              <a:t>This template uses Segoe UI and Segoe UI Light, standard fonts included in Windows 7</a:t>
            </a:r>
          </a:p>
          <a:p>
            <a:pPr lvl="1">
              <a:spcAft>
                <a:spcPts val="600"/>
              </a:spcAft>
            </a:pPr>
            <a:r>
              <a:rPr lang="en-US" dirty="0" smtClean="0"/>
              <a:t>If you are running Windows 7 or 8, no fonts are needed. If you are running Windows Vista or earlier, you will need to install Segoe UI Light. </a:t>
            </a:r>
          </a:p>
          <a:p>
            <a:pPr lvl="1">
              <a:spcAft>
                <a:spcPts val="600"/>
              </a:spcAft>
            </a:pPr>
            <a:r>
              <a:rPr lang="en-US" dirty="0" smtClean="0"/>
              <a:t>When connected to </a:t>
            </a:r>
            <a:r>
              <a:rPr lang="en-US" dirty="0" err="1" smtClean="0"/>
              <a:t>CorpNet</a:t>
            </a:r>
            <a:r>
              <a:rPr lang="en-US" dirty="0" smtClean="0"/>
              <a:t>, you can find Segoe UI here: </a:t>
            </a:r>
            <a:br>
              <a:rPr lang="en-US" dirty="0" smtClean="0"/>
            </a:br>
            <a:r>
              <a:rPr lang="en-US" dirty="0" smtClean="0">
                <a:hlinkClick r:id="rId3" action="ppaction://hlinkfile"/>
              </a:rPr>
              <a:t>\\showsrus\images\Corporate_Fonts\PC\Segoe UI\</a:t>
            </a:r>
            <a:r>
              <a:rPr lang="en-US" dirty="0" err="1" smtClean="0">
                <a:hlinkClick r:id="rId3" action="ppaction://hlinkfile"/>
              </a:rPr>
              <a:t>Segoe_UI_Font_family</a:t>
            </a:r>
            <a:r>
              <a:rPr lang="en-US" dirty="0" smtClean="0"/>
              <a:t> </a:t>
            </a:r>
          </a:p>
          <a:p>
            <a:pPr lvl="1">
              <a:spcAft>
                <a:spcPts val="600"/>
              </a:spcAft>
            </a:pPr>
            <a:r>
              <a:rPr lang="en-US" dirty="0" smtClean="0"/>
              <a:t>Copy the .</a:t>
            </a:r>
            <a:r>
              <a:rPr lang="en-US" dirty="0" err="1" smtClean="0"/>
              <a:t>ttf</a:t>
            </a:r>
            <a:r>
              <a:rPr lang="en-US" dirty="0" smtClean="0"/>
              <a:t> fonts into your C:\Windows\Fonts folder</a:t>
            </a:r>
          </a:p>
        </p:txBody>
      </p:sp>
    </p:spTree>
    <p:extLst>
      <p:ext uri="{BB962C8B-B14F-4D97-AF65-F5344CB8AC3E}">
        <p14:creationId xmlns:p14="http://schemas.microsoft.com/office/powerpoint/2010/main" val="4140201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503237" y="1135062"/>
            <a:ext cx="3657600" cy="21336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Mobile Ready</a:t>
            </a:r>
            <a:endParaRPr lang="en-US" sz="4000" dirty="0">
              <a:gradFill>
                <a:gsLst>
                  <a:gs pos="0">
                    <a:srgbClr val="FFFFFF"/>
                  </a:gs>
                  <a:gs pos="100000">
                    <a:srgbClr val="FFFFFF"/>
                  </a:gs>
                </a:gsLst>
                <a:lin ang="5400000" scaled="0"/>
              </a:gradFill>
              <a:latin typeface="Segoe UI Light"/>
            </a:endParaRPr>
          </a:p>
        </p:txBody>
      </p:sp>
      <p:sp>
        <p:nvSpPr>
          <p:cNvPr id="8" name="Rectangle 7"/>
          <p:cNvSpPr/>
          <p:nvPr/>
        </p:nvSpPr>
        <p:spPr bwMode="auto">
          <a:xfrm>
            <a:off x="4389437" y="1135062"/>
            <a:ext cx="3657600" cy="21336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Infrastructure</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8288336" y="1135062"/>
            <a:ext cx="3657600" cy="21336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Fine Tuning</a:t>
            </a: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503237" y="3497262"/>
            <a:ext cx="3657600" cy="731520"/>
          </a:xfrm>
          <a:prstGeom prst="rect">
            <a:avLst/>
          </a:prstGeom>
          <a:solidFill>
            <a:schemeClr val="accent6">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smtClean="0">
                <a:gradFill>
                  <a:gsLst>
                    <a:gs pos="0">
                      <a:srgbClr val="FFFFFF"/>
                    </a:gs>
                    <a:gs pos="100000">
                      <a:srgbClr val="FFFFFF"/>
                    </a:gs>
                  </a:gsLst>
                  <a:lin ang="5400000" scaled="0"/>
                </a:gradFill>
                <a:latin typeface="Segoe UI Light"/>
              </a:rPr>
              <a:t>browsers</a:t>
            </a:r>
            <a:endParaRPr lang="en-US" sz="2800" dirty="0">
              <a:gradFill>
                <a:gsLst>
                  <a:gs pos="0">
                    <a:srgbClr val="FFFFFF"/>
                  </a:gs>
                  <a:gs pos="100000">
                    <a:srgbClr val="FFFFFF"/>
                  </a:gs>
                </a:gsLst>
                <a:lin ang="5400000" scaled="0"/>
              </a:gradFill>
              <a:latin typeface="Segoe UI Light"/>
            </a:endParaRPr>
          </a:p>
        </p:txBody>
      </p:sp>
      <p:sp>
        <p:nvSpPr>
          <p:cNvPr id="6" name="Rectangle 5"/>
          <p:cNvSpPr/>
          <p:nvPr/>
        </p:nvSpPr>
        <p:spPr bwMode="auto">
          <a:xfrm>
            <a:off x="503237" y="4487862"/>
            <a:ext cx="3657600" cy="731520"/>
          </a:xfrm>
          <a:prstGeom prst="rect">
            <a:avLst/>
          </a:prstGeom>
          <a:solidFill>
            <a:schemeClr val="accent6">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apps</a:t>
            </a:r>
            <a:endParaRPr lang="en-US" sz="2800" dirty="0">
              <a:gradFill>
                <a:gsLst>
                  <a:gs pos="0">
                    <a:srgbClr val="FFFFFF"/>
                  </a:gs>
                  <a:gs pos="100000">
                    <a:srgbClr val="FFFFFF"/>
                  </a:gs>
                </a:gsLst>
                <a:lin ang="5400000" scaled="0"/>
              </a:gradFill>
              <a:latin typeface="Segoe UI Light"/>
            </a:endParaRPr>
          </a:p>
        </p:txBody>
      </p:sp>
      <p:sp>
        <p:nvSpPr>
          <p:cNvPr id="10" name="Rectangle 9"/>
          <p:cNvSpPr/>
          <p:nvPr/>
        </p:nvSpPr>
        <p:spPr bwMode="auto">
          <a:xfrm>
            <a:off x="503237" y="5478462"/>
            <a:ext cx="3657600" cy="731520"/>
          </a:xfrm>
          <a:prstGeom prst="rect">
            <a:avLst/>
          </a:prstGeom>
          <a:solidFill>
            <a:schemeClr val="accent6">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role of Exchange 2013</a:t>
            </a:r>
            <a:endParaRPr lang="en-US" sz="2800" dirty="0">
              <a:gradFill>
                <a:gsLst>
                  <a:gs pos="0">
                    <a:srgbClr val="FFFFFF"/>
                  </a:gs>
                  <a:gs pos="100000">
                    <a:srgbClr val="FFFFFF"/>
                  </a:gs>
                </a:gsLst>
                <a:lin ang="5400000" scaled="0"/>
              </a:gradFill>
              <a:latin typeface="Segoe UI Light"/>
            </a:endParaRPr>
          </a:p>
        </p:txBody>
      </p:sp>
      <p:sp>
        <p:nvSpPr>
          <p:cNvPr id="11" name="Rectangle 10"/>
          <p:cNvSpPr/>
          <p:nvPr/>
        </p:nvSpPr>
        <p:spPr bwMode="auto">
          <a:xfrm>
            <a:off x="4397374" y="3497262"/>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a:gradFill>
                  <a:gsLst>
                    <a:gs pos="0">
                      <a:srgbClr val="FFFFFF"/>
                    </a:gs>
                    <a:gs pos="100000">
                      <a:srgbClr val="FFFFFF"/>
                    </a:gs>
                  </a:gsLst>
                  <a:lin ang="5400000" scaled="0"/>
                </a:gradFill>
                <a:latin typeface="Segoe UI Light"/>
              </a:rPr>
              <a:t>on-premises </a:t>
            </a:r>
            <a:r>
              <a:rPr lang="en-US" sz="2800" dirty="0" smtClean="0">
                <a:gradFill>
                  <a:gsLst>
                    <a:gs pos="0">
                      <a:srgbClr val="FFFFFF"/>
                    </a:gs>
                    <a:gs pos="100000">
                      <a:srgbClr val="FFFFFF"/>
                    </a:gs>
                  </a:gsLst>
                  <a:lin ang="5400000" scaled="0"/>
                </a:gradFill>
                <a:latin typeface="Segoe UI Light"/>
              </a:rPr>
              <a:t>scenario</a:t>
            </a:r>
            <a:endParaRPr lang="en-US" sz="2800" dirty="0">
              <a:gradFill>
                <a:gsLst>
                  <a:gs pos="0">
                    <a:srgbClr val="FFFFFF"/>
                  </a:gs>
                  <a:gs pos="100000">
                    <a:srgbClr val="FFFFFF"/>
                  </a:gs>
                </a:gsLst>
                <a:lin ang="5400000" scaled="0"/>
              </a:gradFill>
              <a:latin typeface="Segoe UI Light"/>
            </a:endParaRPr>
          </a:p>
        </p:txBody>
      </p:sp>
      <p:sp>
        <p:nvSpPr>
          <p:cNvPr id="12" name="Rectangle 11"/>
          <p:cNvSpPr/>
          <p:nvPr/>
        </p:nvSpPr>
        <p:spPr bwMode="auto">
          <a:xfrm>
            <a:off x="4397374" y="5472701"/>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authentication types</a:t>
            </a:r>
            <a:endParaRPr lang="en-US" sz="2800" dirty="0">
              <a:gradFill>
                <a:gsLst>
                  <a:gs pos="0">
                    <a:srgbClr val="FFFFFF"/>
                  </a:gs>
                  <a:gs pos="100000">
                    <a:srgbClr val="FFFFFF"/>
                  </a:gs>
                </a:gsLst>
                <a:lin ang="5400000" scaled="0"/>
              </a:gradFill>
              <a:latin typeface="Segoe UI Light"/>
            </a:endParaRPr>
          </a:p>
        </p:txBody>
      </p:sp>
      <p:sp>
        <p:nvSpPr>
          <p:cNvPr id="14" name="Rectangle 13"/>
          <p:cNvSpPr/>
          <p:nvPr/>
        </p:nvSpPr>
        <p:spPr bwMode="auto">
          <a:xfrm>
            <a:off x="8288336" y="3497262"/>
            <a:ext cx="3657600" cy="731520"/>
          </a:xfrm>
          <a:prstGeom prst="rect">
            <a:avLst/>
          </a:prstGeom>
          <a:solidFill>
            <a:srgbClr val="E9333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device channels</a:t>
            </a:r>
            <a:endParaRPr lang="en-US" sz="2800" dirty="0">
              <a:gradFill>
                <a:gsLst>
                  <a:gs pos="0">
                    <a:srgbClr val="FFFFFF"/>
                  </a:gs>
                  <a:gs pos="100000">
                    <a:srgbClr val="FFFFFF"/>
                  </a:gs>
                </a:gsLst>
                <a:lin ang="5400000" scaled="0"/>
              </a:gradFill>
              <a:latin typeface="Segoe UI Light"/>
            </a:endParaRPr>
          </a:p>
        </p:txBody>
      </p:sp>
      <p:sp>
        <p:nvSpPr>
          <p:cNvPr id="15" name="Rectangle 14"/>
          <p:cNvSpPr/>
          <p:nvPr/>
        </p:nvSpPr>
        <p:spPr bwMode="auto">
          <a:xfrm>
            <a:off x="8288336" y="4487862"/>
            <a:ext cx="3657600" cy="731520"/>
          </a:xfrm>
          <a:prstGeom prst="rect">
            <a:avLst/>
          </a:prstGeom>
          <a:solidFill>
            <a:srgbClr val="E9333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deploying mobile apps</a:t>
            </a:r>
            <a:endParaRPr lang="en-US" sz="2800" dirty="0">
              <a:gradFill>
                <a:gsLst>
                  <a:gs pos="0">
                    <a:srgbClr val="FFFFFF"/>
                  </a:gs>
                  <a:gs pos="100000">
                    <a:srgbClr val="FFFFFF"/>
                  </a:gs>
                </a:gsLst>
                <a:lin ang="5400000" scaled="0"/>
              </a:gradFill>
              <a:latin typeface="Segoe UI Light"/>
            </a:endParaRPr>
          </a:p>
        </p:txBody>
      </p:sp>
      <p:sp>
        <p:nvSpPr>
          <p:cNvPr id="16" name="Rectangle 15"/>
          <p:cNvSpPr/>
          <p:nvPr/>
        </p:nvSpPr>
        <p:spPr bwMode="auto">
          <a:xfrm>
            <a:off x="8288336" y="5478462"/>
            <a:ext cx="3657600" cy="731520"/>
          </a:xfrm>
          <a:prstGeom prst="rect">
            <a:avLst/>
          </a:prstGeom>
          <a:solidFill>
            <a:srgbClr val="E9333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building your own apps</a:t>
            </a:r>
            <a:endParaRPr lang="en-US" sz="2800" dirty="0">
              <a:gradFill>
                <a:gsLst>
                  <a:gs pos="0">
                    <a:srgbClr val="FFFFFF"/>
                  </a:gs>
                  <a:gs pos="100000">
                    <a:srgbClr val="FFFFFF"/>
                  </a:gs>
                </a:gsLst>
                <a:lin ang="5400000" scaled="0"/>
              </a:gradFill>
              <a:latin typeface="Segoe UI Light"/>
            </a:endParaRPr>
          </a:p>
        </p:txBody>
      </p:sp>
      <p:sp>
        <p:nvSpPr>
          <p:cNvPr id="13" name="Rectangle 12"/>
          <p:cNvSpPr/>
          <p:nvPr/>
        </p:nvSpPr>
        <p:spPr bwMode="auto">
          <a:xfrm>
            <a:off x="4397374" y="4487862"/>
            <a:ext cx="3657600" cy="7315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a:gradFill>
                  <a:gsLst>
                    <a:gs pos="0">
                      <a:srgbClr val="FFFFFF"/>
                    </a:gs>
                    <a:gs pos="100000">
                      <a:srgbClr val="FFFFFF"/>
                    </a:gs>
                  </a:gsLst>
                  <a:lin ang="5400000" scaled="0"/>
                </a:gradFill>
                <a:latin typeface="Segoe UI Light"/>
              </a:rPr>
              <a:t>online </a:t>
            </a:r>
            <a:r>
              <a:rPr lang="en-US" sz="2800" smtClean="0">
                <a:gradFill>
                  <a:gsLst>
                    <a:gs pos="0">
                      <a:srgbClr val="FFFFFF"/>
                    </a:gs>
                    <a:gs pos="100000">
                      <a:srgbClr val="FFFFFF"/>
                    </a:gs>
                  </a:gsLst>
                  <a:lin ang="5400000" scaled="0"/>
                </a:gradFill>
                <a:latin typeface="Segoe UI Light"/>
              </a:rPr>
              <a:t>scenario</a:t>
            </a:r>
            <a:endParaRPr lang="en-US" sz="28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15363095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anim calcmode="lin" valueType="num">
                                      <p:cBhvr>
                                        <p:cTn id="8" dur="300" fill="hold"/>
                                        <p:tgtEl>
                                          <p:spTgt spid="5"/>
                                        </p:tgtEl>
                                        <p:attrNameLst>
                                          <p:attrName>ppt_x</p:attrName>
                                        </p:attrNameLst>
                                      </p:cBhvr>
                                      <p:tavLst>
                                        <p:tav tm="0">
                                          <p:val>
                                            <p:strVal val="#ppt_x"/>
                                          </p:val>
                                        </p:tav>
                                        <p:tav tm="100000">
                                          <p:val>
                                            <p:strVal val="#ppt_x"/>
                                          </p:val>
                                        </p:tav>
                                      </p:tavLst>
                                    </p:anim>
                                    <p:anim calcmode="lin" valueType="num">
                                      <p:cBhvr>
                                        <p:cTn id="9" dur="3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00"/>
                                        <p:tgtEl>
                                          <p:spTgt spid="10"/>
                                        </p:tgtEl>
                                      </p:cBhvr>
                                    </p:animEffect>
                                    <p:anim calcmode="lin" valueType="num">
                                      <p:cBhvr>
                                        <p:cTn id="20" dur="300" fill="hold"/>
                                        <p:tgtEl>
                                          <p:spTgt spid="10"/>
                                        </p:tgtEl>
                                        <p:attrNameLst>
                                          <p:attrName>ppt_x</p:attrName>
                                        </p:attrNameLst>
                                      </p:cBhvr>
                                      <p:tavLst>
                                        <p:tav tm="0">
                                          <p:val>
                                            <p:strVal val="#ppt_x"/>
                                          </p:val>
                                        </p:tav>
                                        <p:tav tm="100000">
                                          <p:val>
                                            <p:strVal val="#ppt_x"/>
                                          </p:val>
                                        </p:tav>
                                      </p:tavLst>
                                    </p:anim>
                                    <p:anim calcmode="lin" valueType="num">
                                      <p:cBhvr>
                                        <p:cTn id="21" dur="3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47" presetClass="entr" presetSubtype="0" fill="hold" grpId="0" nodeType="after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300"/>
                                        <p:tgtEl>
                                          <p:spTgt spid="11"/>
                                        </p:tgtEl>
                                      </p:cBhvr>
                                    </p:animEffect>
                                    <p:anim calcmode="lin" valueType="num">
                                      <p:cBhvr>
                                        <p:cTn id="26" dur="300" fill="hold"/>
                                        <p:tgtEl>
                                          <p:spTgt spid="11"/>
                                        </p:tgtEl>
                                        <p:attrNameLst>
                                          <p:attrName>ppt_x</p:attrName>
                                        </p:attrNameLst>
                                      </p:cBhvr>
                                      <p:tavLst>
                                        <p:tav tm="0">
                                          <p:val>
                                            <p:strVal val="#ppt_x"/>
                                          </p:val>
                                        </p:tav>
                                        <p:tav tm="100000">
                                          <p:val>
                                            <p:strVal val="#ppt_x"/>
                                          </p:val>
                                        </p:tav>
                                      </p:tavLst>
                                    </p:anim>
                                    <p:anim calcmode="lin" valueType="num">
                                      <p:cBhvr>
                                        <p:cTn id="27" dur="3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200"/>
                            </p:stCondLst>
                            <p:childTnLst>
                              <p:par>
                                <p:cTn id="29" presetID="47"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300"/>
                                        <p:tgtEl>
                                          <p:spTgt spid="13"/>
                                        </p:tgtEl>
                                      </p:cBhvr>
                                    </p:animEffect>
                                    <p:anim calcmode="lin" valueType="num">
                                      <p:cBhvr>
                                        <p:cTn id="32" dur="300" fill="hold"/>
                                        <p:tgtEl>
                                          <p:spTgt spid="13"/>
                                        </p:tgtEl>
                                        <p:attrNameLst>
                                          <p:attrName>ppt_x</p:attrName>
                                        </p:attrNameLst>
                                      </p:cBhvr>
                                      <p:tavLst>
                                        <p:tav tm="0">
                                          <p:val>
                                            <p:strVal val="#ppt_x"/>
                                          </p:val>
                                        </p:tav>
                                        <p:tav tm="100000">
                                          <p:val>
                                            <p:strVal val="#ppt_x"/>
                                          </p:val>
                                        </p:tav>
                                      </p:tavLst>
                                    </p:anim>
                                    <p:anim calcmode="lin" valueType="num">
                                      <p:cBhvr>
                                        <p:cTn id="33" dur="3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300"/>
                                        <p:tgtEl>
                                          <p:spTgt spid="12"/>
                                        </p:tgtEl>
                                      </p:cBhvr>
                                    </p:animEffect>
                                    <p:anim calcmode="lin" valueType="num">
                                      <p:cBhvr>
                                        <p:cTn id="38" dur="300" fill="hold"/>
                                        <p:tgtEl>
                                          <p:spTgt spid="12"/>
                                        </p:tgtEl>
                                        <p:attrNameLst>
                                          <p:attrName>ppt_x</p:attrName>
                                        </p:attrNameLst>
                                      </p:cBhvr>
                                      <p:tavLst>
                                        <p:tav tm="0">
                                          <p:val>
                                            <p:strVal val="#ppt_x"/>
                                          </p:val>
                                        </p:tav>
                                        <p:tav tm="100000">
                                          <p:val>
                                            <p:strVal val="#ppt_x"/>
                                          </p:val>
                                        </p:tav>
                                      </p:tavLst>
                                    </p:anim>
                                    <p:anim calcmode="lin" valueType="num">
                                      <p:cBhvr>
                                        <p:cTn id="39" dur="3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2800"/>
                            </p:stCondLst>
                            <p:childTnLst>
                              <p:par>
                                <p:cTn id="41" presetID="47" presetClass="entr" presetSubtype="0" fill="hold" grpId="0" nodeType="afterEffect">
                                  <p:stCondLst>
                                    <p:cond delay="10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300"/>
                                        <p:tgtEl>
                                          <p:spTgt spid="14"/>
                                        </p:tgtEl>
                                      </p:cBhvr>
                                    </p:animEffect>
                                    <p:anim calcmode="lin" valueType="num">
                                      <p:cBhvr>
                                        <p:cTn id="44" dur="300" fill="hold"/>
                                        <p:tgtEl>
                                          <p:spTgt spid="14"/>
                                        </p:tgtEl>
                                        <p:attrNameLst>
                                          <p:attrName>ppt_x</p:attrName>
                                        </p:attrNameLst>
                                      </p:cBhvr>
                                      <p:tavLst>
                                        <p:tav tm="0">
                                          <p:val>
                                            <p:strVal val="#ppt_x"/>
                                          </p:val>
                                        </p:tav>
                                        <p:tav tm="100000">
                                          <p:val>
                                            <p:strVal val="#ppt_x"/>
                                          </p:val>
                                        </p:tav>
                                      </p:tavLst>
                                    </p:anim>
                                    <p:anim calcmode="lin" valueType="num">
                                      <p:cBhvr>
                                        <p:cTn id="45" dur="3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4100"/>
                            </p:stCondLst>
                            <p:childTnLst>
                              <p:par>
                                <p:cTn id="47" presetID="47"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300"/>
                                        <p:tgtEl>
                                          <p:spTgt spid="15"/>
                                        </p:tgtEl>
                                      </p:cBhvr>
                                    </p:animEffect>
                                    <p:anim calcmode="lin" valueType="num">
                                      <p:cBhvr>
                                        <p:cTn id="50" dur="300" fill="hold"/>
                                        <p:tgtEl>
                                          <p:spTgt spid="15"/>
                                        </p:tgtEl>
                                        <p:attrNameLst>
                                          <p:attrName>ppt_x</p:attrName>
                                        </p:attrNameLst>
                                      </p:cBhvr>
                                      <p:tavLst>
                                        <p:tav tm="0">
                                          <p:val>
                                            <p:strVal val="#ppt_x"/>
                                          </p:val>
                                        </p:tav>
                                        <p:tav tm="100000">
                                          <p:val>
                                            <p:strVal val="#ppt_x"/>
                                          </p:val>
                                        </p:tav>
                                      </p:tavLst>
                                    </p:anim>
                                    <p:anim calcmode="lin" valueType="num">
                                      <p:cBhvr>
                                        <p:cTn id="51" dur="3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4400"/>
                            </p:stCondLst>
                            <p:childTnLst>
                              <p:par>
                                <p:cTn id="53" presetID="47"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300"/>
                                        <p:tgtEl>
                                          <p:spTgt spid="16"/>
                                        </p:tgtEl>
                                      </p:cBhvr>
                                    </p:animEffect>
                                    <p:anim calcmode="lin" valueType="num">
                                      <p:cBhvr>
                                        <p:cTn id="56" dur="300" fill="hold"/>
                                        <p:tgtEl>
                                          <p:spTgt spid="16"/>
                                        </p:tgtEl>
                                        <p:attrNameLst>
                                          <p:attrName>ppt_x</p:attrName>
                                        </p:attrNameLst>
                                      </p:cBhvr>
                                      <p:tavLst>
                                        <p:tav tm="0">
                                          <p:val>
                                            <p:strVal val="#ppt_x"/>
                                          </p:val>
                                        </p:tav>
                                        <p:tav tm="100000">
                                          <p:val>
                                            <p:strVal val="#ppt_x"/>
                                          </p:val>
                                        </p:tav>
                                      </p:tavLst>
                                    </p:anim>
                                    <p:anim calcmode="lin" valueType="num">
                                      <p:cBhvr>
                                        <p:cTn id="57" dur="3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4" grpId="0" animBg="1"/>
      <p:bldP spid="15" grpId="0" animBg="1"/>
      <p:bldP spid="16" grpId="0" animBg="1"/>
      <p:bldP spid="1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Office Mobile across platforms</a:t>
            </a:r>
            <a:endParaRPr lang="en-US" dirty="0"/>
          </a:p>
        </p:txBody>
      </p:sp>
      <p:grpSp>
        <p:nvGrpSpPr>
          <p:cNvPr id="17" name="Group 16"/>
          <p:cNvGrpSpPr/>
          <p:nvPr/>
        </p:nvGrpSpPr>
        <p:grpSpPr>
          <a:xfrm>
            <a:off x="2874711" y="2236253"/>
            <a:ext cx="1519878" cy="2961411"/>
            <a:chOff x="2405430" y="2111719"/>
            <a:chExt cx="1117950" cy="2178273"/>
          </a:xfrm>
        </p:grpSpPr>
        <p:pic>
          <p:nvPicPr>
            <p:cNvPr id="1028" name="Picture 4" descr="C:\Users\v-junyo\Documents\amanda&amp;zum\Content\OneNote\iPhone_OneNote_97x18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430" y="2111719"/>
              <a:ext cx="1117950" cy="217827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491029" y="2499694"/>
              <a:ext cx="965804" cy="14487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10212201" y="2236253"/>
            <a:ext cx="1519878" cy="2961411"/>
            <a:chOff x="7604177" y="2152285"/>
            <a:chExt cx="1117950" cy="2178273"/>
          </a:xfrm>
        </p:grpSpPr>
        <p:pic>
          <p:nvPicPr>
            <p:cNvPr id="1026" name="Picture 2" descr="C:\Users\v-junyo\Documents\amanda&amp;zum\Content\OneNote\Android_OneNote_97x18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4177" y="2152285"/>
              <a:ext cx="1117950" cy="217827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691790" y="2466384"/>
              <a:ext cx="940005" cy="15666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31"/>
          <p:cNvGrpSpPr/>
          <p:nvPr/>
        </p:nvGrpSpPr>
        <p:grpSpPr>
          <a:xfrm>
            <a:off x="4740019" y="1260794"/>
            <a:ext cx="5100847" cy="4001634"/>
            <a:chOff x="4063348" y="1059823"/>
            <a:chExt cx="3751940" cy="2943412"/>
          </a:xfrm>
        </p:grpSpPr>
        <p:pic>
          <p:nvPicPr>
            <p:cNvPr id="33" name="Picture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4467612" y="655559"/>
              <a:ext cx="2943412" cy="3751940"/>
            </a:xfrm>
            <a:prstGeom prst="rect">
              <a:avLst/>
            </a:prstGeom>
            <a:noFill/>
            <a:ln>
              <a:noFill/>
            </a:ln>
          </p:spPr>
        </p:pic>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60959" y="1411914"/>
              <a:ext cx="2968003" cy="2239228"/>
            </a:xfrm>
            <a:prstGeom prst="rect">
              <a:avLst/>
            </a:prstGeom>
          </p:spPr>
        </p:pic>
      </p:grpSp>
      <p:grpSp>
        <p:nvGrpSpPr>
          <p:cNvPr id="11" name="Group 10"/>
          <p:cNvGrpSpPr/>
          <p:nvPr/>
        </p:nvGrpSpPr>
        <p:grpSpPr>
          <a:xfrm>
            <a:off x="862625" y="2006683"/>
            <a:ext cx="1614846" cy="3190981"/>
            <a:chOff x="727879" y="2111835"/>
            <a:chExt cx="1583326" cy="3128697"/>
          </a:xfrm>
        </p:grpSpPr>
        <p:pic>
          <p:nvPicPr>
            <p:cNvPr id="7"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7879" y="2111835"/>
              <a:ext cx="1583326" cy="3128697"/>
            </a:xfrm>
            <a:prstGeom prst="roundRect">
              <a:avLst>
                <a:gd name="adj" fmla="val 834"/>
              </a:avLst>
            </a:prstGeom>
            <a:noFill/>
            <a:ln w="9525">
              <a:noFill/>
              <a:miter lim="800000"/>
              <a:headEnd/>
              <a:tailEnd/>
            </a:ln>
            <a:effectLst/>
          </p:spPr>
        </p:pic>
        <p:pic>
          <p:nvPicPr>
            <p:cNvPr id="12"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863312" y="2529262"/>
              <a:ext cx="1307369" cy="21789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11" cstate="print">
              <a:extLst>
                <a:ext uri="{28A0092B-C50C-407E-A947-70E740481C1C}">
                  <a14:useLocalDpi xmlns:a14="http://schemas.microsoft.com/office/drawing/2010/main" val="0"/>
                </a:ext>
              </a:extLst>
            </a:blip>
            <a:srcRect t="17194"/>
            <a:stretch/>
          </p:blipFill>
          <p:spPr>
            <a:xfrm>
              <a:off x="863312" y="2901545"/>
              <a:ext cx="1305254" cy="1806661"/>
            </a:xfrm>
            <a:prstGeom prst="rect">
              <a:avLst/>
            </a:prstGeom>
          </p:spPr>
        </p:pic>
      </p:grpSp>
      <p:sp>
        <p:nvSpPr>
          <p:cNvPr id="14" name="TextBox 13"/>
          <p:cNvSpPr txBox="1"/>
          <p:nvPr/>
        </p:nvSpPr>
        <p:spPr>
          <a:xfrm>
            <a:off x="3259338" y="5647000"/>
            <a:ext cx="810917" cy="320182"/>
          </a:xfrm>
          <a:prstGeom prst="rect">
            <a:avLst/>
          </a:prstGeom>
          <a:noFill/>
        </p:spPr>
        <p:txBody>
          <a:bodyPr wrap="none" lIns="0" tIns="0" rIns="0" bIns="0" rtlCol="0">
            <a:spAutoFit/>
          </a:bodyPr>
          <a:lstStyle/>
          <a:p>
            <a:r>
              <a:rPr lang="en-US" sz="2040" dirty="0">
                <a:solidFill>
                  <a:srgbClr val="505050">
                    <a:lumMod val="65000"/>
                    <a:lumOff val="35000"/>
                  </a:srgbClr>
                </a:solidFill>
              </a:rPr>
              <a:t>iPhone</a:t>
            </a:r>
          </a:p>
        </p:txBody>
      </p:sp>
      <p:sp>
        <p:nvSpPr>
          <p:cNvPr id="2" name="TextBox 1"/>
          <p:cNvSpPr txBox="1"/>
          <p:nvPr/>
        </p:nvSpPr>
        <p:spPr>
          <a:xfrm>
            <a:off x="10567375" y="5647000"/>
            <a:ext cx="947989" cy="320182"/>
          </a:xfrm>
          <a:prstGeom prst="rect">
            <a:avLst/>
          </a:prstGeom>
          <a:noFill/>
        </p:spPr>
        <p:txBody>
          <a:bodyPr wrap="none" lIns="0" tIns="0" rIns="0" bIns="0" rtlCol="0">
            <a:spAutoFit/>
          </a:bodyPr>
          <a:lstStyle/>
          <a:p>
            <a:r>
              <a:rPr lang="en-US" sz="2040" dirty="0">
                <a:solidFill>
                  <a:srgbClr val="505050">
                    <a:lumMod val="65000"/>
                    <a:lumOff val="35000"/>
                  </a:srgbClr>
                </a:solidFill>
              </a:rPr>
              <a:t>Android</a:t>
            </a:r>
          </a:p>
        </p:txBody>
      </p:sp>
      <p:sp>
        <p:nvSpPr>
          <p:cNvPr id="9" name="TextBox 8"/>
          <p:cNvSpPr txBox="1"/>
          <p:nvPr/>
        </p:nvSpPr>
        <p:spPr>
          <a:xfrm>
            <a:off x="7048984" y="5647000"/>
            <a:ext cx="498257" cy="320182"/>
          </a:xfrm>
          <a:prstGeom prst="rect">
            <a:avLst/>
          </a:prstGeom>
          <a:noFill/>
        </p:spPr>
        <p:txBody>
          <a:bodyPr wrap="none" lIns="0" tIns="0" rIns="0" bIns="0" rtlCol="0">
            <a:spAutoFit/>
          </a:bodyPr>
          <a:lstStyle/>
          <a:p>
            <a:pPr algn="ctr"/>
            <a:r>
              <a:rPr lang="en-US" sz="2040" dirty="0" err="1">
                <a:solidFill>
                  <a:srgbClr val="505050">
                    <a:lumMod val="65000"/>
                    <a:lumOff val="35000"/>
                  </a:srgbClr>
                </a:solidFill>
              </a:rPr>
              <a:t>iPad</a:t>
            </a:r>
            <a:endParaRPr lang="en-US" sz="2040" dirty="0">
              <a:solidFill>
                <a:srgbClr val="505050">
                  <a:lumMod val="65000"/>
                  <a:lumOff val="35000"/>
                </a:srgbClr>
              </a:solidFill>
            </a:endParaRPr>
          </a:p>
        </p:txBody>
      </p:sp>
      <p:sp>
        <p:nvSpPr>
          <p:cNvPr id="18" name="TextBox 17"/>
          <p:cNvSpPr txBox="1"/>
          <p:nvPr/>
        </p:nvSpPr>
        <p:spPr>
          <a:xfrm>
            <a:off x="738625" y="5647000"/>
            <a:ext cx="1903040" cy="320182"/>
          </a:xfrm>
          <a:prstGeom prst="rect">
            <a:avLst/>
          </a:prstGeom>
          <a:noFill/>
        </p:spPr>
        <p:txBody>
          <a:bodyPr wrap="none" lIns="0" tIns="0" rIns="0" bIns="0" rtlCol="0">
            <a:spAutoFit/>
          </a:bodyPr>
          <a:lstStyle/>
          <a:p>
            <a:r>
              <a:rPr lang="en-US" sz="2040" dirty="0">
                <a:solidFill>
                  <a:srgbClr val="505050">
                    <a:lumMod val="65000"/>
                    <a:lumOff val="35000"/>
                  </a:srgbClr>
                </a:solidFill>
              </a:rPr>
              <a:t>Windows Phone</a:t>
            </a:r>
          </a:p>
        </p:txBody>
      </p:sp>
      <p:cxnSp>
        <p:nvCxnSpPr>
          <p:cNvPr id="28" name="Straight Connector 27"/>
          <p:cNvCxnSpPr/>
          <p:nvPr/>
        </p:nvCxnSpPr>
        <p:spPr>
          <a:xfrm>
            <a:off x="453760" y="5523889"/>
            <a:ext cx="11429799" cy="0"/>
          </a:xfrm>
          <a:prstGeom prst="line">
            <a:avLst/>
          </a:prstGeom>
          <a:ln>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531947" y="6058647"/>
            <a:ext cx="2459138" cy="674836"/>
            <a:chOff x="576639" y="5918447"/>
            <a:chExt cx="2411138" cy="661664"/>
          </a:xfrm>
        </p:grpSpPr>
        <p:cxnSp>
          <p:nvCxnSpPr>
            <p:cNvPr id="22" name="Straight Connector 21"/>
            <p:cNvCxnSpPr/>
            <p:nvPr/>
          </p:nvCxnSpPr>
          <p:spPr>
            <a:xfrm flipV="1">
              <a:off x="1692291" y="5918447"/>
              <a:ext cx="3611" cy="298793"/>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1" name="TextBox 4"/>
            <p:cNvSpPr txBox="1"/>
            <p:nvPr/>
          </p:nvSpPr>
          <p:spPr>
            <a:xfrm>
              <a:off x="576639" y="6082934"/>
              <a:ext cx="2411138" cy="497177"/>
            </a:xfrm>
            <a:prstGeom prst="rect">
              <a:avLst/>
            </a:prstGeom>
            <a:solidFill>
              <a:schemeClr val="tx2"/>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Office Mobile apps available on Windows Phone 7.5 &amp; 8</a:t>
              </a:r>
            </a:p>
          </p:txBody>
        </p:sp>
      </p:grpSp>
      <p:grpSp>
        <p:nvGrpSpPr>
          <p:cNvPr id="8" name="Group 7"/>
          <p:cNvGrpSpPr/>
          <p:nvPr/>
        </p:nvGrpSpPr>
        <p:grpSpPr>
          <a:xfrm>
            <a:off x="5840700" y="6058647"/>
            <a:ext cx="2999271" cy="674836"/>
            <a:chOff x="5898534" y="5940390"/>
            <a:chExt cx="2527338" cy="661664"/>
          </a:xfrm>
        </p:grpSpPr>
        <p:cxnSp>
          <p:nvCxnSpPr>
            <p:cNvPr id="24" name="Straight Connector 23"/>
            <p:cNvCxnSpPr/>
            <p:nvPr/>
          </p:nvCxnSpPr>
          <p:spPr>
            <a:xfrm flipV="1">
              <a:off x="7143550" y="5940390"/>
              <a:ext cx="3611" cy="298793"/>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5" name="TextBox 4"/>
            <p:cNvSpPr txBox="1"/>
            <p:nvPr/>
          </p:nvSpPr>
          <p:spPr>
            <a:xfrm>
              <a:off x="5898534" y="6104877"/>
              <a:ext cx="2527338" cy="497177"/>
            </a:xfrm>
            <a:prstGeom prst="rect">
              <a:avLst/>
            </a:prstGeom>
            <a:solidFill>
              <a:schemeClr val="tx2"/>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OneNote and Lync apps available on </a:t>
              </a:r>
              <a:r>
                <a:rPr lang="en-US" sz="1428" dirty="0" err="1">
                  <a:solidFill>
                    <a:srgbClr val="FFFFFF"/>
                  </a:solidFill>
                </a:rPr>
                <a:t>iOS</a:t>
              </a:r>
              <a:r>
                <a:rPr lang="en-US" sz="1428" dirty="0">
                  <a:solidFill>
                    <a:srgbClr val="FFFFFF"/>
                  </a:solidFill>
                </a:rPr>
                <a:t> and Android phones</a:t>
              </a:r>
            </a:p>
          </p:txBody>
        </p:sp>
      </p:grpSp>
    </p:spTree>
    <p:extLst>
      <p:ext uri="{BB962C8B-B14F-4D97-AF65-F5344CB8AC3E}">
        <p14:creationId xmlns:p14="http://schemas.microsoft.com/office/powerpoint/2010/main" val="17121917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7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25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9" grpId="0"/>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p:cNvSpPr txBox="1">
            <a:spLocks/>
          </p:cNvSpPr>
          <p:nvPr/>
        </p:nvSpPr>
        <p:spPr>
          <a:xfrm>
            <a:off x="0" y="1"/>
            <a:ext cx="5761038" cy="692626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n-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chemeClr val="lt1"/>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chemeClr val="lt1"/>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endParaRPr lang="en-US" dirty="0">
              <a:gradFill>
                <a:gsLst>
                  <a:gs pos="1250">
                    <a:srgbClr val="012654"/>
                  </a:gs>
                  <a:gs pos="99000">
                    <a:srgbClr val="012654"/>
                  </a:gs>
                </a:gsLst>
                <a:lin ang="5400000" scaled="0"/>
              </a:gradFill>
            </a:endParaRPr>
          </a:p>
        </p:txBody>
      </p:sp>
      <p:sp>
        <p:nvSpPr>
          <p:cNvPr id="3" name="Text Placeholder 2"/>
          <p:cNvSpPr>
            <a:spLocks noGrp="1"/>
          </p:cNvSpPr>
          <p:nvPr>
            <p:ph type="body" sz="quarter" idx="10"/>
          </p:nvPr>
        </p:nvSpPr>
        <p:spPr>
          <a:xfrm>
            <a:off x="6142037" y="1437962"/>
            <a:ext cx="6294438" cy="5786199"/>
          </a:xfrm>
        </p:spPr>
        <p:txBody>
          <a:bodyPr/>
          <a:lstStyle/>
          <a:p>
            <a:pPr marL="0" indent="0">
              <a:buNone/>
            </a:pPr>
            <a:r>
              <a:rPr lang="en-US" dirty="0"/>
              <a:t>provides </a:t>
            </a:r>
            <a:r>
              <a:rPr lang="en-US"/>
              <a:t>backward compatibility</a:t>
            </a:r>
            <a:endParaRPr lang="en-US" dirty="0"/>
          </a:p>
          <a:p>
            <a:pPr marL="0" indent="0">
              <a:buNone/>
            </a:pPr>
            <a:r>
              <a:rPr lang="en-US"/>
              <a:t> </a:t>
            </a:r>
            <a:r>
              <a:rPr lang="en-US" b="1" dirty="0"/>
              <a:t>  </a:t>
            </a:r>
          </a:p>
          <a:p>
            <a:pPr marL="0" indent="0">
              <a:buNone/>
            </a:pPr>
            <a:r>
              <a:rPr lang="en-US" dirty="0"/>
              <a:t>renders in </a:t>
            </a:r>
            <a:r>
              <a:rPr lang="en-US"/>
              <a:t>HTML format</a:t>
            </a:r>
            <a:endParaRPr lang="en-US" dirty="0"/>
          </a:p>
          <a:p>
            <a:pPr marL="0" indent="0">
              <a:buNone/>
            </a:pPr>
            <a:endParaRPr lang="en-US" dirty="0"/>
          </a:p>
          <a:p>
            <a:pPr marL="0" indent="0">
              <a:buNone/>
            </a:pPr>
            <a:r>
              <a:rPr lang="en-US" smtClean="0"/>
              <a:t>identical </a:t>
            </a:r>
            <a:r>
              <a:rPr lang="en-US" dirty="0"/>
              <a:t>to the mobile browser experience of SharePoint Server 2010.</a:t>
            </a:r>
          </a:p>
          <a:p>
            <a:endParaRPr lang="en-US" dirty="0"/>
          </a:p>
        </p:txBody>
      </p:sp>
      <p:sp>
        <p:nvSpPr>
          <p:cNvPr id="2" name="Title 1"/>
          <p:cNvSpPr>
            <a:spLocks noGrp="1"/>
          </p:cNvSpPr>
          <p:nvPr>
            <p:ph type="title"/>
          </p:nvPr>
        </p:nvSpPr>
        <p:spPr>
          <a:xfrm>
            <a:off x="6142037" y="295274"/>
            <a:ext cx="6022166" cy="917575"/>
          </a:xfrm>
        </p:spPr>
        <p:txBody>
          <a:bodyPr/>
          <a:lstStyle/>
          <a:p>
            <a:r>
              <a:rPr lang="en-US" dirty="0" smtClean="0"/>
              <a:t>Classic </a:t>
            </a:r>
            <a:r>
              <a:rPr lang="en-US" dirty="0"/>
              <a:t>view</a:t>
            </a:r>
            <a:br>
              <a:rPr lang="en-US" dirty="0"/>
            </a:br>
            <a:endParaRPr lang="en-US" dirty="0"/>
          </a:p>
        </p:txBody>
      </p:sp>
    </p:spTree>
    <p:extLst>
      <p:ext uri="{BB962C8B-B14F-4D97-AF65-F5344CB8AC3E}">
        <p14:creationId xmlns:p14="http://schemas.microsoft.com/office/powerpoint/2010/main" val="3283451896"/>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6400800" cy="5663089"/>
          </a:xfrm>
        </p:spPr>
        <p:txBody>
          <a:bodyPr/>
          <a:lstStyle/>
          <a:p>
            <a:pPr marL="0" indent="0">
              <a:buNone/>
            </a:pPr>
            <a:r>
              <a:rPr lang="en-US" dirty="0"/>
              <a:t>Default </a:t>
            </a:r>
            <a:r>
              <a:rPr lang="en-US" dirty="0" smtClean="0"/>
              <a:t>on </a:t>
            </a:r>
            <a:r>
              <a:rPr lang="en-US" dirty="0"/>
              <a:t>select site </a:t>
            </a:r>
            <a:r>
              <a:rPr lang="en-US" dirty="0" smtClean="0"/>
              <a:t>templates</a:t>
            </a:r>
            <a:endParaRPr lang="en-US" dirty="0"/>
          </a:p>
          <a:p>
            <a:pPr marL="0" indent="0">
              <a:buNone/>
            </a:pPr>
            <a:r>
              <a:rPr lang="en-US" dirty="0"/>
              <a:t>Touch optimized</a:t>
            </a:r>
          </a:p>
          <a:p>
            <a:pPr marL="0" indent="0">
              <a:buNone/>
            </a:pPr>
            <a:r>
              <a:rPr lang="en-US" dirty="0"/>
              <a:t>Renders in HTML5 </a:t>
            </a:r>
          </a:p>
          <a:p>
            <a:pPr marL="0" indent="0">
              <a:buNone/>
            </a:pPr>
            <a:r>
              <a:rPr lang="en-US" dirty="0"/>
              <a:t>Supports Windows Phone 7.5+ ; iPhone iOS 5.0+; Android </a:t>
            </a:r>
            <a:r>
              <a:rPr lang="en-US" dirty="0" err="1"/>
              <a:t>os</a:t>
            </a:r>
            <a:r>
              <a:rPr lang="en-US" dirty="0"/>
              <a:t> 4.0 +</a:t>
            </a:r>
          </a:p>
          <a:p>
            <a:pPr marL="0" indent="0">
              <a:buNone/>
            </a:pPr>
            <a:r>
              <a:rPr lang="en-US" dirty="0"/>
              <a:t>Device Channels support custom solutions</a:t>
            </a:r>
          </a:p>
        </p:txBody>
      </p:sp>
      <p:sp>
        <p:nvSpPr>
          <p:cNvPr id="2" name="Title 1"/>
          <p:cNvSpPr>
            <a:spLocks noGrp="1"/>
          </p:cNvSpPr>
          <p:nvPr>
            <p:ph type="title"/>
          </p:nvPr>
        </p:nvSpPr>
        <p:spPr/>
        <p:txBody>
          <a:bodyPr/>
          <a:lstStyle/>
          <a:p>
            <a:r>
              <a:rPr lang="en-US" dirty="0"/>
              <a:t>Contemporary view</a:t>
            </a:r>
            <a:br>
              <a:rPr lang="en-US" dirty="0"/>
            </a:br>
            <a:endParaRPr lang="en-US" dirty="0"/>
          </a:p>
        </p:txBody>
      </p:sp>
      <p:sp>
        <p:nvSpPr>
          <p:cNvPr id="6" name="Text Placeholder 6"/>
          <p:cNvSpPr txBox="1">
            <a:spLocks/>
          </p:cNvSpPr>
          <p:nvPr/>
        </p:nvSpPr>
        <p:spPr>
          <a:xfrm>
            <a:off x="6675438" y="-1"/>
            <a:ext cx="5761037" cy="699452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n-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chemeClr val="lt1"/>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chemeClr val="lt1"/>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r>
              <a:rPr lang="en-US" dirty="0" smtClean="0">
                <a:gradFill>
                  <a:gsLst>
                    <a:gs pos="1250">
                      <a:srgbClr val="012654"/>
                    </a:gs>
                    <a:gs pos="99000">
                      <a:srgbClr val="012654"/>
                    </a:gs>
                  </a:gsLst>
                  <a:lin ang="5400000" scaled="0"/>
                </a:gradFill>
              </a:rPr>
              <a:t>Contemporary view</a:t>
            </a:r>
            <a:endParaRPr lang="en-US" dirty="0">
              <a:gradFill>
                <a:gsLst>
                  <a:gs pos="1250">
                    <a:srgbClr val="012654"/>
                  </a:gs>
                  <a:gs pos="99000">
                    <a:srgbClr val="012654"/>
                  </a:gs>
                </a:gsLst>
                <a:lin ang="5400000" scaled="0"/>
              </a:gradFill>
            </a:endParaRPr>
          </a:p>
        </p:txBody>
      </p:sp>
    </p:spTree>
    <p:extLst>
      <p:ext uri="{BB962C8B-B14F-4D97-AF65-F5344CB8AC3E}">
        <p14:creationId xmlns:p14="http://schemas.microsoft.com/office/powerpoint/2010/main" val="231588310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p:cNvSpPr txBox="1">
            <a:spLocks/>
          </p:cNvSpPr>
          <p:nvPr/>
        </p:nvSpPr>
        <p:spPr>
          <a:xfrm>
            <a:off x="149912" y="99153"/>
            <a:ext cx="5761037" cy="803110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n-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chemeClr val="lt1"/>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chemeClr val="lt1"/>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endParaRPr lang="en-US" dirty="0">
              <a:gradFill>
                <a:gsLst>
                  <a:gs pos="1250">
                    <a:srgbClr val="012654"/>
                  </a:gs>
                  <a:gs pos="99000">
                    <a:srgbClr val="012654"/>
                  </a:gs>
                </a:gsLst>
                <a:lin ang="5400000" scaled="0"/>
              </a:gradFill>
            </a:endParaRPr>
          </a:p>
        </p:txBody>
      </p:sp>
      <p:sp>
        <p:nvSpPr>
          <p:cNvPr id="2" name="Title 1"/>
          <p:cNvSpPr>
            <a:spLocks noGrp="1"/>
          </p:cNvSpPr>
          <p:nvPr>
            <p:ph type="title"/>
          </p:nvPr>
        </p:nvSpPr>
        <p:spPr/>
        <p:txBody>
          <a:bodyPr/>
          <a:lstStyle/>
          <a:p>
            <a:r>
              <a:rPr lang="en-US" dirty="0" smtClean="0"/>
              <a:t>Full Screen</a:t>
            </a:r>
            <a:r>
              <a:rPr lang="en-US" dirty="0"/>
              <a:t/>
            </a:r>
            <a:br>
              <a:rPr lang="en-US" dirty="0"/>
            </a:br>
            <a:endParaRPr lang="en-US" dirty="0"/>
          </a:p>
        </p:txBody>
      </p:sp>
      <p:sp>
        <p:nvSpPr>
          <p:cNvPr id="3" name="Text Placeholder 2"/>
          <p:cNvSpPr>
            <a:spLocks noGrp="1"/>
          </p:cNvSpPr>
          <p:nvPr>
            <p:ph type="body" sz="quarter" idx="10"/>
          </p:nvPr>
        </p:nvSpPr>
        <p:spPr>
          <a:xfrm>
            <a:off x="6950075" y="-21040"/>
            <a:ext cx="5486400" cy="7325082"/>
          </a:xfrm>
        </p:spPr>
        <p:txBody>
          <a:bodyPr/>
          <a:lstStyle/>
          <a:p>
            <a:r>
              <a:rPr lang="en-US" dirty="0"/>
              <a:t>For smartphone and slate devices. </a:t>
            </a:r>
          </a:p>
          <a:p>
            <a:r>
              <a:rPr lang="en-US" dirty="0" smtClean="0"/>
              <a:t>Delivers the </a:t>
            </a:r>
            <a:r>
              <a:rPr lang="en-US" dirty="0"/>
              <a:t>desktop SharePoint </a:t>
            </a:r>
            <a:r>
              <a:rPr lang="en-US" dirty="0" smtClean="0"/>
              <a:t>experience</a:t>
            </a:r>
            <a:r>
              <a:rPr lang="en-US" dirty="0"/>
              <a:t>.</a:t>
            </a:r>
          </a:p>
          <a:p>
            <a:r>
              <a:rPr lang="en-US" dirty="0"/>
              <a:t>Same navigation experience as the desktop experience. </a:t>
            </a:r>
          </a:p>
          <a:p>
            <a:r>
              <a:rPr lang="en-US" dirty="0"/>
              <a:t>The contemporary view has a menu option to switch to the full screen UI view. </a:t>
            </a:r>
          </a:p>
          <a:p>
            <a:endParaRPr lang="en-US" dirty="0"/>
          </a:p>
        </p:txBody>
      </p:sp>
    </p:spTree>
    <p:extLst>
      <p:ext uri="{BB962C8B-B14F-4D97-AF65-F5344CB8AC3E}">
        <p14:creationId xmlns:p14="http://schemas.microsoft.com/office/powerpoint/2010/main" val="87410615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6378801" y="1671933"/>
            <a:ext cx="1959636" cy="1958467"/>
            <a:chOff x="2042268" y="1639299"/>
            <a:chExt cx="1921386" cy="1920240"/>
          </a:xfrm>
        </p:grpSpPr>
        <p:sp>
          <p:nvSpPr>
            <p:cNvPr id="28" name="Rectangle 27"/>
            <p:cNvSpPr/>
            <p:nvPr/>
          </p:nvSpPr>
          <p:spPr bwMode="auto">
            <a:xfrm>
              <a:off x="2043414" y="1639299"/>
              <a:ext cx="1920240" cy="1920240"/>
            </a:xfrm>
            <a:prstGeom prst="rect">
              <a:avLst/>
            </a:prstGeom>
            <a:solidFill>
              <a:schemeClr val="tx2"/>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0" tIns="46621" rIns="93240" bIns="46621" numCol="1" rtlCol="0" anchor="b" anchorCtr="0" compatLnSpc="1">
              <a:prstTxWarp prst="textNoShape">
                <a:avLst/>
              </a:prstTxWarp>
            </a:bodyPr>
            <a:lstStyle/>
            <a:p>
              <a:pPr algn="ctr" defTabSz="932135" fontAlgn="base">
                <a:spcBef>
                  <a:spcPct val="0"/>
                </a:spcBef>
                <a:spcAft>
                  <a:spcPct val="0"/>
                </a:spcAft>
              </a:pPr>
              <a:r>
                <a:rPr lang="en-US" sz="2448" dirty="0">
                  <a:solidFill>
                    <a:srgbClr val="FFFFFF"/>
                  </a:solidFill>
                  <a:latin typeface="Segoe UI Light" pitchFamily="34" charset="0"/>
                </a:rPr>
                <a:t>Cloud</a:t>
              </a:r>
            </a:p>
          </p:txBody>
        </p:sp>
        <p:pic>
          <p:nvPicPr>
            <p:cNvPr id="35" name="Picture 3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42268" y="1847703"/>
              <a:ext cx="1920240" cy="1115294"/>
            </a:xfrm>
            <a:prstGeom prst="rect">
              <a:avLst/>
            </a:prstGeom>
          </p:spPr>
        </p:pic>
      </p:grpSp>
      <p:grpSp>
        <p:nvGrpSpPr>
          <p:cNvPr id="5" name="Group 4"/>
          <p:cNvGrpSpPr/>
          <p:nvPr/>
        </p:nvGrpSpPr>
        <p:grpSpPr>
          <a:xfrm>
            <a:off x="4233921" y="1671929"/>
            <a:ext cx="1960806" cy="1960807"/>
            <a:chOff x="6251844" y="1639296"/>
            <a:chExt cx="1922533" cy="1922534"/>
          </a:xfrm>
        </p:grpSpPr>
        <p:sp>
          <p:nvSpPr>
            <p:cNvPr id="34" name="Rectangle 33"/>
            <p:cNvSpPr/>
            <p:nvPr/>
          </p:nvSpPr>
          <p:spPr bwMode="auto">
            <a:xfrm>
              <a:off x="6251844" y="1639296"/>
              <a:ext cx="1922533" cy="1922534"/>
            </a:xfrm>
            <a:prstGeom prst="rect">
              <a:avLst/>
            </a:prstGeom>
            <a:solidFill>
              <a:schemeClr val="tx2"/>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0" tIns="46621" rIns="93240" bIns="46621" numCol="1" rtlCol="0" anchor="b" anchorCtr="0" compatLnSpc="1">
              <a:prstTxWarp prst="textNoShape">
                <a:avLst/>
              </a:prstTxWarp>
            </a:bodyPr>
            <a:lstStyle/>
            <a:p>
              <a:pPr algn="ctr" defTabSz="932135" fontAlgn="base">
                <a:spcBef>
                  <a:spcPct val="0"/>
                </a:spcBef>
                <a:spcAft>
                  <a:spcPct val="0"/>
                </a:spcAft>
              </a:pPr>
              <a:r>
                <a:rPr lang="en-US" sz="2448" dirty="0">
                  <a:solidFill>
                    <a:srgbClr val="FFFFFF"/>
                  </a:solidFill>
                  <a:latin typeface="Segoe UI Light" pitchFamily="34" charset="0"/>
                </a:rPr>
                <a:t>Social</a:t>
              </a:r>
            </a:p>
          </p:txBody>
        </p:sp>
        <p:pic>
          <p:nvPicPr>
            <p:cNvPr id="36" name="Picture 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22340" y="1793074"/>
              <a:ext cx="1581540" cy="1224552"/>
            </a:xfrm>
            <a:prstGeom prst="rect">
              <a:avLst/>
            </a:prstGeom>
          </p:spPr>
        </p:pic>
      </p:grpSp>
      <p:grpSp>
        <p:nvGrpSpPr>
          <p:cNvPr id="4" name="Group 3"/>
          <p:cNvGrpSpPr/>
          <p:nvPr/>
        </p:nvGrpSpPr>
        <p:grpSpPr>
          <a:xfrm>
            <a:off x="8526129" y="1671928"/>
            <a:ext cx="1958467" cy="1958467"/>
            <a:chOff x="8357257" y="1639294"/>
            <a:chExt cx="1920240" cy="1920240"/>
          </a:xfrm>
        </p:grpSpPr>
        <p:sp>
          <p:nvSpPr>
            <p:cNvPr id="29" name="Rectangle 28"/>
            <p:cNvSpPr/>
            <p:nvPr/>
          </p:nvSpPr>
          <p:spPr bwMode="auto">
            <a:xfrm>
              <a:off x="8357257" y="1639294"/>
              <a:ext cx="1920240" cy="1920240"/>
            </a:xfrm>
            <a:prstGeom prst="rect">
              <a:avLst/>
            </a:prstGeom>
            <a:solidFill>
              <a:schemeClr val="tx2"/>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0" tIns="46621" rIns="93240" bIns="46621" numCol="1" rtlCol="0" anchor="b" anchorCtr="0" compatLnSpc="1">
              <a:prstTxWarp prst="textNoShape">
                <a:avLst/>
              </a:prstTxWarp>
            </a:bodyPr>
            <a:lstStyle/>
            <a:p>
              <a:pPr algn="ctr" defTabSz="932135" fontAlgn="base">
                <a:lnSpc>
                  <a:spcPts val="2346"/>
                </a:lnSpc>
                <a:spcBef>
                  <a:spcPct val="0"/>
                </a:spcBef>
                <a:spcAft>
                  <a:spcPct val="0"/>
                </a:spcAft>
              </a:pPr>
              <a:r>
                <a:rPr lang="en-US" sz="2448" dirty="0">
                  <a:solidFill>
                    <a:srgbClr val="FFFFFF"/>
                  </a:solidFill>
                  <a:latin typeface="Segoe UI Light" pitchFamily="34" charset="0"/>
                </a:rPr>
                <a:t>Big data</a:t>
              </a:r>
            </a:p>
          </p:txBody>
        </p:sp>
        <p:pic>
          <p:nvPicPr>
            <p:cNvPr id="37" name="Picture 3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584653" y="1838017"/>
              <a:ext cx="1465449" cy="1134666"/>
            </a:xfrm>
            <a:prstGeom prst="rect">
              <a:avLst/>
            </a:prstGeom>
          </p:spPr>
        </p:pic>
      </p:grpSp>
      <p:sp>
        <p:nvSpPr>
          <p:cNvPr id="50" name="Rectangle 49"/>
          <p:cNvSpPr/>
          <p:nvPr/>
        </p:nvSpPr>
        <p:spPr bwMode="auto">
          <a:xfrm>
            <a:off x="6378801" y="3819257"/>
            <a:ext cx="1958467" cy="1958467"/>
          </a:xfrm>
          <a:prstGeom prst="rect">
            <a:avLst/>
          </a:prstGeom>
          <a:solidFill>
            <a:schemeClr val="tx1"/>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60" tIns="93260" rIns="93260" bIns="93260" numCol="1" rtlCol="0" anchor="t" anchorCtr="0" compatLnSpc="1">
            <a:prstTxWarp prst="textNoShape">
              <a:avLst/>
            </a:prstTxWarp>
          </a:bodyPr>
          <a:lstStyle/>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Lower barriers to entry (markets, access to computing power) </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More flexible development model</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More efficient application delivery</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Greater speed to market</a:t>
            </a:r>
          </a:p>
        </p:txBody>
      </p:sp>
      <p:sp>
        <p:nvSpPr>
          <p:cNvPr id="51" name="Rectangle 50"/>
          <p:cNvSpPr/>
          <p:nvPr/>
        </p:nvSpPr>
        <p:spPr bwMode="auto">
          <a:xfrm>
            <a:off x="8526129" y="3819257"/>
            <a:ext cx="1958467" cy="1958467"/>
          </a:xfrm>
          <a:prstGeom prst="rect">
            <a:avLst/>
          </a:prstGeom>
          <a:solidFill>
            <a:schemeClr val="tx1"/>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60" tIns="93260" rIns="93260" bIns="93260" numCol="1" rtlCol="0" anchor="t" anchorCtr="0" compatLnSpc="1">
            <a:prstTxWarp prst="textNoShape">
              <a:avLst/>
            </a:prstTxWarp>
          </a:bodyPr>
          <a:lstStyle/>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Massive data growth</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Availability of third-party data</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Globalization of markets</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More segmented customer audiences</a:t>
            </a:r>
          </a:p>
        </p:txBody>
      </p:sp>
      <p:sp>
        <p:nvSpPr>
          <p:cNvPr id="52" name="Rectangle 51"/>
          <p:cNvSpPr/>
          <p:nvPr/>
        </p:nvSpPr>
        <p:spPr bwMode="auto">
          <a:xfrm>
            <a:off x="2086594" y="3819257"/>
            <a:ext cx="1958467" cy="1958467"/>
          </a:xfrm>
          <a:prstGeom prst="rect">
            <a:avLst/>
          </a:prstGeom>
          <a:solidFill>
            <a:schemeClr val="tx1"/>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60" tIns="93260" rIns="93260" bIns="93260" numCol="1" rtlCol="0" anchor="t" anchorCtr="0" compatLnSpc="1">
            <a:prstTxWarp prst="textNoShape">
              <a:avLst/>
            </a:prstTxWarp>
          </a:bodyPr>
          <a:lstStyle/>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New and different types of devices</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Changing </a:t>
            </a:r>
            <a:r>
              <a:rPr lang="en-US" sz="1224" dirty="0" err="1">
                <a:solidFill>
                  <a:srgbClr val="FFFFFF"/>
                </a:solidFill>
                <a:ea typeface="Segoe UI" pitchFamily="34" charset="0"/>
                <a:cs typeface="Segoe UI" pitchFamily="34" charset="0"/>
              </a:rPr>
              <a:t>workstyles</a:t>
            </a:r>
            <a:endParaRPr lang="en-US" sz="1224" dirty="0">
              <a:solidFill>
                <a:srgbClr val="FFFFFF"/>
              </a:solidFill>
              <a:ea typeface="Segoe UI" pitchFamily="34" charset="0"/>
              <a:cs typeface="Segoe UI" pitchFamily="34" charset="0"/>
            </a:endParaRP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Always-on connectivity</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Growing expectations for anywhere access to apps and data</a:t>
            </a:r>
          </a:p>
        </p:txBody>
      </p:sp>
      <p:sp>
        <p:nvSpPr>
          <p:cNvPr id="53" name="Rectangle 52"/>
          <p:cNvSpPr/>
          <p:nvPr/>
        </p:nvSpPr>
        <p:spPr bwMode="auto">
          <a:xfrm>
            <a:off x="4233919" y="3819257"/>
            <a:ext cx="1958467" cy="1958467"/>
          </a:xfrm>
          <a:prstGeom prst="rect">
            <a:avLst/>
          </a:prstGeom>
          <a:solidFill>
            <a:schemeClr val="tx1"/>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60" tIns="93260" rIns="93260" bIns="93260" numCol="1" rtlCol="0" anchor="t" anchorCtr="0" compatLnSpc="1">
            <a:prstTxWarp prst="textNoShape">
              <a:avLst/>
            </a:prstTxWarp>
          </a:bodyPr>
          <a:lstStyle/>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Cultural shift in how people interact</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Online customer engagement now a business differentiator</a:t>
            </a:r>
          </a:p>
          <a:p>
            <a:pPr marL="233149" indent="-233149" defTabSz="932135" fontAlgn="base">
              <a:spcBef>
                <a:spcPct val="0"/>
              </a:spcBef>
              <a:spcAft>
                <a:spcPts val="306"/>
              </a:spcAft>
              <a:buFont typeface="Segoe UI" pitchFamily="34" charset="0"/>
              <a:buChar char="►"/>
            </a:pPr>
            <a:r>
              <a:rPr lang="en-US" sz="1224" dirty="0">
                <a:solidFill>
                  <a:srgbClr val="FFFFFF"/>
                </a:solidFill>
                <a:ea typeface="Segoe UI" pitchFamily="34" charset="0"/>
                <a:cs typeface="Segoe UI" pitchFamily="34" charset="0"/>
              </a:rPr>
              <a:t>New ways to connect and share</a:t>
            </a:r>
          </a:p>
        </p:txBody>
      </p:sp>
      <p:grpSp>
        <p:nvGrpSpPr>
          <p:cNvPr id="3" name="Group 2"/>
          <p:cNvGrpSpPr/>
          <p:nvPr/>
        </p:nvGrpSpPr>
        <p:grpSpPr>
          <a:xfrm>
            <a:off x="2086594" y="1671929"/>
            <a:ext cx="1960806" cy="1960807"/>
            <a:chOff x="2043414" y="1639296"/>
            <a:chExt cx="1922533" cy="1922534"/>
          </a:xfrm>
        </p:grpSpPr>
        <p:sp>
          <p:nvSpPr>
            <p:cNvPr id="31" name="Rectangle 30"/>
            <p:cNvSpPr/>
            <p:nvPr/>
          </p:nvSpPr>
          <p:spPr bwMode="auto">
            <a:xfrm>
              <a:off x="2043414" y="1639296"/>
              <a:ext cx="1922533" cy="1922534"/>
            </a:xfrm>
            <a:prstGeom prst="rect">
              <a:avLst/>
            </a:prstGeom>
            <a:solidFill>
              <a:schemeClr val="tx2"/>
            </a:solidFill>
            <a:ln w="6350">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0" tIns="46621" rIns="93240" bIns="46621" numCol="1" rtlCol="0" anchor="b" anchorCtr="0" compatLnSpc="1">
              <a:prstTxWarp prst="textNoShape">
                <a:avLst/>
              </a:prstTxWarp>
            </a:bodyPr>
            <a:lstStyle/>
            <a:p>
              <a:pPr algn="ctr" defTabSz="932135" fontAlgn="base">
                <a:spcBef>
                  <a:spcPct val="0"/>
                </a:spcBef>
                <a:spcAft>
                  <a:spcPct val="0"/>
                </a:spcAft>
              </a:pPr>
              <a:r>
                <a:rPr lang="en-US" sz="2448" dirty="0">
                  <a:solidFill>
                    <a:srgbClr val="FFFFFF"/>
                  </a:solidFill>
                  <a:latin typeface="Segoe UI Light" pitchFamily="34" charset="0"/>
                </a:rPr>
                <a:t>Mobility</a:t>
              </a:r>
            </a:p>
          </p:txBody>
        </p:sp>
        <p:sp>
          <p:nvSpPr>
            <p:cNvPr id="38" name="Freeform 62"/>
            <p:cNvSpPr>
              <a:spLocks noEditPoints="1"/>
            </p:cNvSpPr>
            <p:nvPr/>
          </p:nvSpPr>
          <p:spPr bwMode="black">
            <a:xfrm>
              <a:off x="2756150" y="2501850"/>
              <a:ext cx="478009" cy="477884"/>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505050"/>
                </a:solidFill>
              </a:endParaRPr>
            </a:p>
          </p:txBody>
        </p:sp>
        <p:pic>
          <p:nvPicPr>
            <p:cNvPr id="39" name="Picture 3" descr="C:\Users\Dallas - Work\Desktop\signal.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2481284" y="1855378"/>
              <a:ext cx="1046792" cy="568905"/>
            </a:xfrm>
            <a:prstGeom prst="rect">
              <a:avLst/>
            </a:prstGeom>
            <a:noFill/>
            <a:extLst>
              <a:ext uri="{909E8E84-426E-40DD-AFC4-6F175D3DCCD1}">
                <a14:hiddenFill xmlns:a14="http://schemas.microsoft.com/office/drawing/2010/main">
                  <a:solidFill>
                    <a:srgbClr val="FFFFFF"/>
                  </a:solidFill>
                </a14:hiddenFill>
              </a:ext>
            </a:extLst>
          </p:spPr>
        </p:pic>
      </p:grpSp>
      <p:sp useBgFill="1">
        <p:nvSpPr>
          <p:cNvPr id="25" name="Rectangle 24"/>
          <p:cNvSpPr/>
          <p:nvPr/>
        </p:nvSpPr>
        <p:spPr bwMode="auto">
          <a:xfrm>
            <a:off x="10486936" y="0"/>
            <a:ext cx="1947039" cy="6996541"/>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useBgFill="1">
        <p:nvSpPr>
          <p:cNvPr id="26" name="Rectangle 25"/>
          <p:cNvSpPr/>
          <p:nvPr/>
        </p:nvSpPr>
        <p:spPr bwMode="auto">
          <a:xfrm>
            <a:off x="2502" y="2015"/>
            <a:ext cx="12431473" cy="1669913"/>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useBgFill="1">
        <p:nvSpPr>
          <p:cNvPr id="27" name="Rectangle 26"/>
          <p:cNvSpPr/>
          <p:nvPr/>
        </p:nvSpPr>
        <p:spPr bwMode="auto">
          <a:xfrm>
            <a:off x="2502" y="5777724"/>
            <a:ext cx="12431473" cy="1216801"/>
          </a:xfrm>
          <a:prstGeom prst="rect">
            <a:avLst/>
          </a:prstGeom>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7" name="Title 1"/>
          <p:cNvSpPr>
            <a:spLocks noGrp="1"/>
          </p:cNvSpPr>
          <p:nvPr>
            <p:ph type="title"/>
          </p:nvPr>
        </p:nvSpPr>
        <p:spPr/>
        <p:txBody>
          <a:bodyPr/>
          <a:lstStyle/>
          <a:p>
            <a:r>
              <a:rPr lang="en-US" dirty="0">
                <a:solidFill>
                  <a:srgbClr val="505050"/>
                </a:solidFill>
              </a:rPr>
              <a:t>Our Vision for the </a:t>
            </a:r>
            <a:r>
              <a:rPr lang="en-US" dirty="0" smtClean="0">
                <a:solidFill>
                  <a:srgbClr val="505050"/>
                </a:solidFill>
              </a:rPr>
              <a:t>Enterprise</a:t>
            </a:r>
            <a:endParaRPr lang="en-US" sz="2244" dirty="0"/>
          </a:p>
        </p:txBody>
      </p:sp>
    </p:spTree>
    <p:extLst>
      <p:ext uri="{BB962C8B-B14F-4D97-AF65-F5344CB8AC3E}">
        <p14:creationId xmlns:p14="http://schemas.microsoft.com/office/powerpoint/2010/main" val="3847295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1000" fill="hold"/>
                                        <p:tgtEl>
                                          <p:spTgt spid="52"/>
                                        </p:tgtEl>
                                        <p:attrNameLst>
                                          <p:attrName>ppt_x</p:attrName>
                                        </p:attrNameLst>
                                      </p:cBhvr>
                                      <p:tavLst>
                                        <p:tav tm="0">
                                          <p:val>
                                            <p:strVal val="#ppt_x"/>
                                          </p:val>
                                        </p:tav>
                                        <p:tav tm="100000">
                                          <p:val>
                                            <p:strVal val="#ppt_x"/>
                                          </p:val>
                                        </p:tav>
                                      </p:tavLst>
                                    </p:anim>
                                    <p:anim calcmode="lin" valueType="num">
                                      <p:cBhvr additive="base">
                                        <p:cTn id="12" dur="1000" fill="hold"/>
                                        <p:tgtEl>
                                          <p:spTgt spid="52"/>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1000" fill="hold"/>
                                        <p:tgtEl>
                                          <p:spTgt spid="53"/>
                                        </p:tgtEl>
                                        <p:attrNameLst>
                                          <p:attrName>ppt_x</p:attrName>
                                        </p:attrNameLst>
                                      </p:cBhvr>
                                      <p:tavLst>
                                        <p:tav tm="0">
                                          <p:val>
                                            <p:strVal val="#ppt_x"/>
                                          </p:val>
                                        </p:tav>
                                        <p:tav tm="100000">
                                          <p:val>
                                            <p:strVal val="#ppt_x"/>
                                          </p:val>
                                        </p:tav>
                                      </p:tavLst>
                                    </p:anim>
                                    <p:anim calcmode="lin" valueType="num">
                                      <p:cBhvr additive="base">
                                        <p:cTn id="20" dur="1000" fill="hold"/>
                                        <p:tgtEl>
                                          <p:spTgt spid="53"/>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25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1000" fill="hold"/>
                                        <p:tgtEl>
                                          <p:spTgt spid="50"/>
                                        </p:tgtEl>
                                        <p:attrNameLst>
                                          <p:attrName>ppt_x</p:attrName>
                                        </p:attrNameLst>
                                      </p:cBhvr>
                                      <p:tavLst>
                                        <p:tav tm="0">
                                          <p:val>
                                            <p:strVal val="#ppt_x"/>
                                          </p:val>
                                        </p:tav>
                                        <p:tav tm="100000">
                                          <p:val>
                                            <p:strVal val="#ppt_x"/>
                                          </p:val>
                                        </p:tav>
                                      </p:tavLst>
                                    </p:anim>
                                    <p:anim calcmode="lin" valueType="num">
                                      <p:cBhvr additive="base">
                                        <p:cTn id="28" dur="1000" fill="hold"/>
                                        <p:tgtEl>
                                          <p:spTgt spid="50"/>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150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ppt_x"/>
                                          </p:val>
                                        </p:tav>
                                        <p:tav tm="100000">
                                          <p:val>
                                            <p:strVal val="#ppt_x"/>
                                          </p:val>
                                        </p:tav>
                                      </p:tavLst>
                                    </p:anim>
                                    <p:anim calcmode="lin" valueType="num">
                                      <p:cBhvr additive="base">
                                        <p:cTn id="32" dur="10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175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1000" fill="hold"/>
                                        <p:tgtEl>
                                          <p:spTgt spid="51"/>
                                        </p:tgtEl>
                                        <p:attrNameLst>
                                          <p:attrName>ppt_x</p:attrName>
                                        </p:attrNameLst>
                                      </p:cBhvr>
                                      <p:tavLst>
                                        <p:tav tm="0">
                                          <p:val>
                                            <p:strVal val="#ppt_x"/>
                                          </p:val>
                                        </p:tav>
                                        <p:tav tm="100000">
                                          <p:val>
                                            <p:strVal val="#ppt_x"/>
                                          </p:val>
                                        </p:tav>
                                      </p:tavLst>
                                    </p:anim>
                                    <p:anim calcmode="lin" valueType="num">
                                      <p:cBhvr additive="base">
                                        <p:cTn id="36" dur="10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bwMode="auto">
          <a:xfrm>
            <a:off x="1" y="1572015"/>
            <a:ext cx="7243418" cy="1258599"/>
          </a:xfrm>
          <a:prstGeom prst="rect">
            <a:avLst/>
          </a:prstGeom>
          <a:solidFill>
            <a:schemeClr val="accent4">
              <a:alpha val="6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SharePoint On-Premises (Extranet)</a:t>
            </a:r>
            <a:endParaRPr lang="en-US" dirty="0"/>
          </a:p>
        </p:txBody>
      </p:sp>
      <p:pic>
        <p:nvPicPr>
          <p:cNvPr id="59"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4213" y="4341611"/>
            <a:ext cx="914400" cy="570586"/>
          </a:xfrm>
          <a:prstGeom prst="rect">
            <a:avLst/>
          </a:prstGeom>
        </p:spPr>
      </p:pic>
      <p:pic>
        <p:nvPicPr>
          <p:cNvPr id="60" name="Picture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4213" y="5475809"/>
            <a:ext cx="703386" cy="548640"/>
          </a:xfrm>
          <a:prstGeom prst="rect">
            <a:avLst/>
          </a:prstGeom>
        </p:spPr>
      </p:pic>
      <p:grpSp>
        <p:nvGrpSpPr>
          <p:cNvPr id="74" name="Group 3"/>
          <p:cNvGrpSpPr/>
          <p:nvPr/>
        </p:nvGrpSpPr>
        <p:grpSpPr>
          <a:xfrm>
            <a:off x="2885573" y="1772113"/>
            <a:ext cx="2133601" cy="914400"/>
            <a:chOff x="4015169" y="3845204"/>
            <a:chExt cx="2133601" cy="914400"/>
          </a:xfrm>
        </p:grpSpPr>
        <p:pic>
          <p:nvPicPr>
            <p:cNvPr id="61"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15169" y="3845204"/>
              <a:ext cx="548640" cy="914400"/>
            </a:xfrm>
            <a:prstGeom prst="rect">
              <a:avLst/>
            </a:prstGeom>
          </p:spPr>
        </p:pic>
        <p:pic>
          <p:nvPicPr>
            <p:cNvPr id="62"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7649" y="3845204"/>
              <a:ext cx="548641" cy="914400"/>
            </a:xfrm>
            <a:prstGeom prst="rect">
              <a:avLst/>
            </a:prstGeom>
          </p:spPr>
        </p:pic>
        <p:pic>
          <p:nvPicPr>
            <p:cNvPr id="63"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0130" y="3845204"/>
              <a:ext cx="548640" cy="914400"/>
            </a:xfrm>
            <a:prstGeom prst="rect">
              <a:avLst/>
            </a:prstGeom>
          </p:spPr>
        </p:pic>
      </p:grpSp>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70534" y="5475809"/>
            <a:ext cx="548640" cy="914400"/>
          </a:xfrm>
          <a:prstGeom prst="rect">
            <a:avLst/>
          </a:prstGeom>
        </p:spPr>
      </p:pic>
      <p:pic>
        <p:nvPicPr>
          <p:cNvPr id="73" name="Picture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70534" y="4341611"/>
            <a:ext cx="548640" cy="914400"/>
          </a:xfrm>
          <a:prstGeom prst="rect">
            <a:avLst/>
          </a:prstGeom>
        </p:spPr>
      </p:pic>
      <p:pic>
        <p:nvPicPr>
          <p:cNvPr id="7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70534" y="2898793"/>
            <a:ext cx="548640" cy="914400"/>
          </a:xfrm>
          <a:prstGeom prst="rect">
            <a:avLst/>
          </a:prstGeom>
        </p:spPr>
      </p:pic>
      <p:sp>
        <p:nvSpPr>
          <p:cNvPr id="76" name="TextBox 75"/>
          <p:cNvSpPr txBox="1"/>
          <p:nvPr/>
        </p:nvSpPr>
        <p:spPr>
          <a:xfrm>
            <a:off x="800913" y="2924248"/>
            <a:ext cx="3517220" cy="871008"/>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Office Hub</a:t>
            </a:r>
          </a:p>
          <a:p>
            <a:pPr algn="r">
              <a:lnSpc>
                <a:spcPct val="90000"/>
              </a:lnSpc>
              <a:spcAft>
                <a:spcPts val="600"/>
              </a:spcAft>
            </a:pPr>
            <a:r>
              <a:rPr lang="en-US" dirty="0" smtClean="0">
                <a:solidFill>
                  <a:srgbClr val="012654"/>
                </a:solidFill>
                <a:latin typeface="Segoe UI Light"/>
              </a:rPr>
              <a:t>WP7 (FBA), WP8 (Basic </a:t>
            </a:r>
            <a:r>
              <a:rPr lang="en-US" dirty="0" err="1" smtClean="0">
                <a:solidFill>
                  <a:srgbClr val="012654"/>
                </a:solidFill>
                <a:latin typeface="Segoe UI Light"/>
              </a:rPr>
              <a:t>Auth</a:t>
            </a:r>
            <a:r>
              <a:rPr lang="en-US" dirty="0" smtClean="0">
                <a:solidFill>
                  <a:srgbClr val="012654"/>
                </a:solidFill>
                <a:latin typeface="Segoe UI Light"/>
              </a:rPr>
              <a:t>)</a:t>
            </a:r>
          </a:p>
        </p:txBody>
      </p:sp>
      <p:sp>
        <p:nvSpPr>
          <p:cNvPr id="78" name="TextBox 77"/>
          <p:cNvSpPr txBox="1"/>
          <p:nvPr/>
        </p:nvSpPr>
        <p:spPr>
          <a:xfrm>
            <a:off x="518477" y="4626904"/>
            <a:ext cx="2915736" cy="1523494"/>
          </a:xfrm>
          <a:prstGeom prst="rect">
            <a:avLst/>
          </a:prstGeom>
          <a:noFill/>
        </p:spPr>
        <p:txBody>
          <a:bodyPr wrap="square" lIns="182880" tIns="146304" rIns="182880" bIns="146304" rtlCol="0">
            <a:spAutoFit/>
          </a:bodyPr>
          <a:lstStyle/>
          <a:p>
            <a:pPr algn="r">
              <a:lnSpc>
                <a:spcPct val="90000"/>
              </a:lnSpc>
              <a:spcAft>
                <a:spcPts val="600"/>
              </a:spcAft>
            </a:pPr>
            <a:r>
              <a:rPr lang="en-US" b="1" dirty="0" smtClean="0">
                <a:solidFill>
                  <a:srgbClr val="012654"/>
                </a:solidFill>
                <a:latin typeface="Segoe UI Light"/>
              </a:rPr>
              <a:t>(TBD)</a:t>
            </a:r>
            <a:r>
              <a:rPr lang="en-US" dirty="0" smtClean="0">
                <a:solidFill>
                  <a:srgbClr val="012654"/>
                </a:solidFill>
                <a:latin typeface="Segoe UI Light"/>
              </a:rPr>
              <a:t> Win8 Modern App</a:t>
            </a:r>
          </a:p>
          <a:p>
            <a:pPr algn="r">
              <a:lnSpc>
                <a:spcPct val="90000"/>
              </a:lnSpc>
              <a:spcAft>
                <a:spcPts val="600"/>
              </a:spcAft>
            </a:pPr>
            <a:r>
              <a:rPr lang="en-US" dirty="0" smtClean="0">
                <a:solidFill>
                  <a:srgbClr val="012654"/>
                </a:solidFill>
                <a:latin typeface="Segoe UI Light"/>
              </a:rPr>
              <a:t>WinPhone App</a:t>
            </a:r>
          </a:p>
          <a:p>
            <a:pPr algn="r">
              <a:lnSpc>
                <a:spcPct val="90000"/>
              </a:lnSpc>
              <a:spcAft>
                <a:spcPts val="600"/>
              </a:spcAft>
            </a:pPr>
            <a:r>
              <a:rPr lang="en-US" dirty="0" smtClean="0">
                <a:solidFill>
                  <a:srgbClr val="012654"/>
                </a:solidFill>
                <a:latin typeface="Segoe UI Light"/>
              </a:rPr>
              <a:t>iPad, iPhone app</a:t>
            </a:r>
          </a:p>
          <a:p>
            <a:pPr algn="r">
              <a:lnSpc>
                <a:spcPct val="90000"/>
              </a:lnSpc>
              <a:spcAft>
                <a:spcPts val="600"/>
              </a:spcAft>
            </a:pPr>
            <a:r>
              <a:rPr lang="en-US" dirty="0" smtClean="0">
                <a:solidFill>
                  <a:srgbClr val="012654"/>
                </a:solidFill>
                <a:latin typeface="Segoe UI Light"/>
              </a:rPr>
              <a:t>(Basic </a:t>
            </a:r>
            <a:r>
              <a:rPr lang="en-US" dirty="0" err="1" smtClean="0">
                <a:solidFill>
                  <a:srgbClr val="012654"/>
                </a:solidFill>
                <a:latin typeface="Segoe UI Light"/>
              </a:rPr>
              <a:t>Auth</a:t>
            </a:r>
            <a:r>
              <a:rPr lang="en-US" dirty="0" smtClean="0">
                <a:solidFill>
                  <a:srgbClr val="012654"/>
                </a:solidFill>
                <a:latin typeface="Segoe UI Light"/>
              </a:rPr>
              <a:t>)</a:t>
            </a:r>
          </a:p>
        </p:txBody>
      </p:sp>
      <p:grpSp>
        <p:nvGrpSpPr>
          <p:cNvPr id="45" name="Group 57"/>
          <p:cNvGrpSpPr/>
          <p:nvPr/>
        </p:nvGrpSpPr>
        <p:grpSpPr>
          <a:xfrm>
            <a:off x="5240339" y="2962767"/>
            <a:ext cx="1898054" cy="544765"/>
            <a:chOff x="5240339" y="2962767"/>
            <a:chExt cx="1898054" cy="544765"/>
          </a:xfrm>
        </p:grpSpPr>
        <p:cxnSp>
          <p:nvCxnSpPr>
            <p:cNvPr id="46" name="Straight Arrow Connector 65"/>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47" name="TextBox 66"/>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grpSp>
      <p:grpSp>
        <p:nvGrpSpPr>
          <p:cNvPr id="48" name="Group 71"/>
          <p:cNvGrpSpPr/>
          <p:nvPr/>
        </p:nvGrpSpPr>
        <p:grpSpPr>
          <a:xfrm>
            <a:off x="5240339" y="4341611"/>
            <a:ext cx="1898054" cy="544765"/>
            <a:chOff x="5240339" y="2962767"/>
            <a:chExt cx="1898054" cy="544765"/>
          </a:xfrm>
        </p:grpSpPr>
        <p:cxnSp>
          <p:nvCxnSpPr>
            <p:cNvPr id="49" name="Straight Arrow Connector 76"/>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50" name="TextBox 78"/>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grpSp>
      <p:grpSp>
        <p:nvGrpSpPr>
          <p:cNvPr id="51" name="Group 82"/>
          <p:cNvGrpSpPr/>
          <p:nvPr/>
        </p:nvGrpSpPr>
        <p:grpSpPr>
          <a:xfrm>
            <a:off x="5240339" y="5376516"/>
            <a:ext cx="1898054" cy="544765"/>
            <a:chOff x="5240339" y="2962767"/>
            <a:chExt cx="1898054" cy="544765"/>
          </a:xfrm>
        </p:grpSpPr>
        <p:cxnSp>
          <p:nvCxnSpPr>
            <p:cNvPr id="52" name="Straight Arrow Connector 83"/>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53" name="TextBox 84"/>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grpSp>
      <p:sp>
        <p:nvSpPr>
          <p:cNvPr id="58" name="TextBox 57"/>
          <p:cNvSpPr txBox="1"/>
          <p:nvPr/>
        </p:nvSpPr>
        <p:spPr>
          <a:xfrm>
            <a:off x="-30163" y="1956930"/>
            <a:ext cx="2915736"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mobile browsers (FBA)</a:t>
            </a:r>
          </a:p>
        </p:txBody>
      </p:sp>
      <p:cxnSp>
        <p:nvCxnSpPr>
          <p:cNvPr id="64" name="Straight Arrow Connector 27"/>
          <p:cNvCxnSpPr/>
          <p:nvPr/>
        </p:nvCxnSpPr>
        <p:spPr>
          <a:xfrm>
            <a:off x="5240339" y="22085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65" name="TextBox 28"/>
          <p:cNvSpPr txBox="1"/>
          <p:nvPr/>
        </p:nvSpPr>
        <p:spPr>
          <a:xfrm>
            <a:off x="5806550" y="18094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nvGrpSpPr>
          <p:cNvPr id="72" name="Group 11"/>
          <p:cNvGrpSpPr/>
          <p:nvPr/>
        </p:nvGrpSpPr>
        <p:grpSpPr>
          <a:xfrm>
            <a:off x="7327296" y="1774404"/>
            <a:ext cx="3216482" cy="4694658"/>
            <a:chOff x="3920323" y="2664178"/>
            <a:chExt cx="1475766" cy="1738489"/>
          </a:xfrm>
        </p:grpSpPr>
        <p:sp>
          <p:nvSpPr>
            <p:cNvPr id="77" name="Double Bracket 12"/>
            <p:cNvSpPr/>
            <p:nvPr/>
          </p:nvSpPr>
          <p:spPr>
            <a:xfrm>
              <a:off x="4255911" y="2664178"/>
              <a:ext cx="1140178" cy="1738489"/>
            </a:xfrm>
            <a:prstGeom prst="bracketPair">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79" name="TextBox 13"/>
            <p:cNvSpPr txBox="1"/>
            <p:nvPr/>
          </p:nvSpPr>
          <p:spPr>
            <a:xfrm>
              <a:off x="3920323" y="3480159"/>
              <a:ext cx="622517" cy="136768"/>
            </a:xfrm>
            <a:prstGeom prst="rect">
              <a:avLst/>
            </a:prstGeom>
            <a:solidFill>
              <a:schemeClr val="bg1"/>
            </a:solidFill>
            <a:ln>
              <a:solidFill>
                <a:schemeClr val="tx2"/>
              </a:solidFill>
            </a:ln>
          </p:spPr>
          <p:txBody>
            <a:bodyPr wrap="square" rtlCol="0" anchor="ctr">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FIREWALL</a:t>
              </a:r>
              <a:endParaRPr lang="en-US" dirty="0">
                <a:solidFill>
                  <a:srgbClr val="FFFFFF">
                    <a:lumMod val="50000"/>
                  </a:srgbClr>
                </a:solidFill>
                <a:latin typeface="Consolas" panose="020B0609020204030204" pitchFamily="49" charset="0"/>
                <a:cs typeface="Consolas" panose="020B0609020204030204" pitchFamily="49" charset="0"/>
              </a:endParaRPr>
            </a:p>
          </p:txBody>
        </p:sp>
      </p:grpSp>
      <p:pic>
        <p:nvPicPr>
          <p:cNvPr id="80"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20744" y="3713677"/>
            <a:ext cx="808933" cy="862862"/>
          </a:xfrm>
          <a:prstGeom prst="rect">
            <a:avLst/>
          </a:prstGeom>
        </p:spPr>
      </p:pic>
      <p:grpSp>
        <p:nvGrpSpPr>
          <p:cNvPr id="81" name="Group 19"/>
          <p:cNvGrpSpPr/>
          <p:nvPr/>
        </p:nvGrpSpPr>
        <p:grpSpPr>
          <a:xfrm>
            <a:off x="7475361" y="4718841"/>
            <a:ext cx="1087121" cy="1460841"/>
            <a:chOff x="5537916" y="2840705"/>
            <a:chExt cx="1087121" cy="1460841"/>
          </a:xfrm>
        </p:grpSpPr>
        <p:sp>
          <p:nvSpPr>
            <p:cNvPr id="82" name="Round Same Side Corner Rectangle 22"/>
            <p:cNvSpPr/>
            <p:nvPr/>
          </p:nvSpPr>
          <p:spPr>
            <a:xfrm>
              <a:off x="5854700" y="2840705"/>
              <a:ext cx="533400" cy="727995"/>
            </a:xfrm>
            <a:prstGeom prst="round2Same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3" name="Rectangle 23"/>
            <p:cNvSpPr/>
            <p:nvPr/>
          </p:nvSpPr>
          <p:spPr>
            <a:xfrm>
              <a:off x="5907088" y="2990849"/>
              <a:ext cx="428625" cy="80965"/>
            </a:xfrm>
            <a:prstGeom prst="rect">
              <a:avLst/>
            </a:prstGeom>
            <a:solidFill>
              <a:schemeClr val="bg1">
                <a:lumMod val="8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4" name="Rectangle 24"/>
            <p:cNvSpPr/>
            <p:nvPr/>
          </p:nvSpPr>
          <p:spPr>
            <a:xfrm>
              <a:off x="5907088" y="3414710"/>
              <a:ext cx="428625" cy="80965"/>
            </a:xfrm>
            <a:prstGeom prst="rect">
              <a:avLst/>
            </a:prstGeom>
            <a:solidFill>
              <a:schemeClr val="bg1">
                <a:lumMod val="8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5" name="Rectangle 25"/>
            <p:cNvSpPr/>
            <p:nvPr/>
          </p:nvSpPr>
          <p:spPr>
            <a:xfrm>
              <a:off x="6072190" y="3159920"/>
              <a:ext cx="91440" cy="95250"/>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6" name="TextBox 38"/>
            <p:cNvSpPr txBox="1"/>
            <p:nvPr/>
          </p:nvSpPr>
          <p:spPr>
            <a:xfrm>
              <a:off x="5537916" y="3655215"/>
              <a:ext cx="1087121" cy="646331"/>
            </a:xfrm>
            <a:prstGeom prst="rect">
              <a:avLst/>
            </a:prstGeom>
            <a:solidFill>
              <a:schemeClr val="bg1"/>
            </a:solidFill>
          </p:spPr>
          <p:txBody>
            <a:bodyPr wrap="square" rtlCol="0">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REVERSE PROXY</a:t>
              </a:r>
              <a:endParaRPr lang="en-US" dirty="0">
                <a:solidFill>
                  <a:srgbClr val="FFFFFF">
                    <a:lumMod val="50000"/>
                  </a:srgbClr>
                </a:solidFill>
                <a:latin typeface="Consolas" panose="020B0609020204030204" pitchFamily="49" charset="0"/>
                <a:cs typeface="Consolas" panose="020B0609020204030204" pitchFamily="49" charset="0"/>
              </a:endParaRPr>
            </a:p>
          </p:txBody>
        </p:sp>
      </p:grpSp>
      <p:cxnSp>
        <p:nvCxnSpPr>
          <p:cNvPr id="87" name="Straight Arrow Connector 20"/>
          <p:cNvCxnSpPr/>
          <p:nvPr/>
        </p:nvCxnSpPr>
        <p:spPr>
          <a:xfrm>
            <a:off x="9745429" y="4157285"/>
            <a:ext cx="699206" cy="0"/>
          </a:xfrm>
          <a:prstGeom prst="straightConnector1">
            <a:avLst/>
          </a:prstGeom>
          <a:ln w="25400">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8" name="Straight Arrow Connector 21"/>
          <p:cNvCxnSpPr/>
          <p:nvPr/>
        </p:nvCxnSpPr>
        <p:spPr>
          <a:xfrm>
            <a:off x="8512823" y="4157285"/>
            <a:ext cx="699206" cy="0"/>
          </a:xfrm>
          <a:prstGeom prst="straightConnector1">
            <a:avLst/>
          </a:prstGeom>
          <a:ln w="25400">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9" name="TextBox 13"/>
          <p:cNvSpPr txBox="1"/>
          <p:nvPr/>
        </p:nvSpPr>
        <p:spPr>
          <a:xfrm>
            <a:off x="10085197" y="3951065"/>
            <a:ext cx="1352769" cy="369332"/>
          </a:xfrm>
          <a:prstGeom prst="rect">
            <a:avLst/>
          </a:prstGeom>
          <a:solidFill>
            <a:schemeClr val="bg1"/>
          </a:solidFill>
          <a:ln>
            <a:solidFill>
              <a:schemeClr val="tx2"/>
            </a:solidFill>
          </a:ln>
        </p:spPr>
        <p:txBody>
          <a:bodyPr wrap="square" rtlCol="0" anchor="ctr">
            <a:spAutoFit/>
          </a:bodyPr>
          <a:lstStyle/>
          <a:p>
            <a:pPr algn="ctr"/>
            <a:r>
              <a:rPr lang="en-US" dirty="0" smtClean="0">
                <a:solidFill>
                  <a:srgbClr val="FFFFFF">
                    <a:lumMod val="50000"/>
                  </a:srgbClr>
                </a:solidFill>
                <a:latin typeface="Consolas" panose="020B0609020204030204" pitchFamily="49" charset="0"/>
                <a:cs typeface="Consolas" panose="020B0609020204030204" pitchFamily="49" charset="0"/>
              </a:rPr>
              <a:t>FIREWALL</a:t>
            </a:r>
            <a:endParaRPr lang="en-US" dirty="0">
              <a:solidFill>
                <a:srgbClr val="FFFFFF">
                  <a:lumMod val="50000"/>
                </a:srgbClr>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27402803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750" fill="hold"/>
                                        <p:tgtEl>
                                          <p:spTgt spid="57"/>
                                        </p:tgtEl>
                                        <p:attrNameLst>
                                          <p:attrName>ppt_x</p:attrName>
                                        </p:attrNameLst>
                                      </p:cBhvr>
                                      <p:tavLst>
                                        <p:tav tm="0">
                                          <p:val>
                                            <p:strVal val="0-#ppt_w/2"/>
                                          </p:val>
                                        </p:tav>
                                        <p:tav tm="100000">
                                          <p:val>
                                            <p:strVal val="#ppt_x"/>
                                          </p:val>
                                        </p:tav>
                                      </p:tavLst>
                                    </p:anim>
                                    <p:anim calcmode="lin" valueType="num">
                                      <p:cBhvr additive="base">
                                        <p:cTn id="8" dur="750" fill="hold"/>
                                        <p:tgtEl>
                                          <p:spTgt spid="57"/>
                                        </p:tgtEl>
                                        <p:attrNameLst>
                                          <p:attrName>ppt_y</p:attrName>
                                        </p:attrNameLst>
                                      </p:cBhvr>
                                      <p:tavLst>
                                        <p:tav tm="0">
                                          <p:val>
                                            <p:strVal val="#ppt_y"/>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250" fill="hold"/>
                                        <p:tgtEl>
                                          <p:spTgt spid="58"/>
                                        </p:tgtEl>
                                        <p:attrNameLst>
                                          <p:attrName>style.color</p:attrName>
                                        </p:attrNameLst>
                                      </p:cBhvr>
                                      <p:to>
                                        <a:schemeClr val="bg1"/>
                                      </p:to>
                                    </p:animClr>
                                  </p:childTnLst>
                                </p:cTn>
                              </p:par>
                              <p:par>
                                <p:cTn id="11" presetID="3" presetClass="emph" presetSubtype="2" fill="hold" grpId="0" nodeType="withEffect">
                                  <p:stCondLst>
                                    <p:cond delay="250"/>
                                  </p:stCondLst>
                                  <p:childTnLst>
                                    <p:animClr clrSpc="rgb" dir="cw">
                                      <p:cBhvr override="childStyle">
                                        <p:cTn id="12" dur="500" fill="hold"/>
                                        <p:tgtEl>
                                          <p:spTgt spid="65"/>
                                        </p:tgtEl>
                                        <p:attrNameLst>
                                          <p:attrName>style.color</p:attrName>
                                        </p:attrNameLst>
                                      </p:cBhvr>
                                      <p:to>
                                        <a:schemeClr val="bg1"/>
                                      </p:to>
                                    </p:animClr>
                                  </p:childTnLst>
                                </p:cTn>
                              </p:par>
                              <p:par>
                                <p:cTn id="13" presetID="7" presetClass="emph" presetSubtype="2" fill="hold" nodeType="withEffect">
                                  <p:stCondLst>
                                    <p:cond delay="250"/>
                                  </p:stCondLst>
                                  <p:childTnLst>
                                    <p:animClr clrSpc="rgb" dir="cw">
                                      <p:cBhvr>
                                        <p:cTn id="14" dur="500" fill="hold"/>
                                        <p:tgtEl>
                                          <p:spTgt spid="64"/>
                                        </p:tgtEl>
                                        <p:attrNameLst>
                                          <p:attrName>stroke.color</p:attrName>
                                        </p:attrNameLst>
                                      </p:cBhvr>
                                      <p:to>
                                        <a:schemeClr val="bg1"/>
                                      </p:to>
                                    </p:animClr>
                                    <p:set>
                                      <p:cBhvr>
                                        <p:cTn id="15" dur="500" fill="hold"/>
                                        <p:tgtEl>
                                          <p:spTgt spid="64"/>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6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bwMode="auto">
          <a:xfrm>
            <a:off x="1" y="4131712"/>
            <a:ext cx="7243418" cy="2337350"/>
          </a:xfrm>
          <a:prstGeom prst="rect">
            <a:avLst/>
          </a:prstGeom>
          <a:solidFill>
            <a:schemeClr val="accent4">
              <a:alpha val="6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SharePoint On-Premises (Extranet)</a:t>
            </a:r>
            <a:endParaRPr lang="en-US" dirty="0"/>
          </a:p>
        </p:txBody>
      </p:sp>
      <p:pic>
        <p:nvPicPr>
          <p:cNvPr id="59" name="Picture 5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434213" y="4341611"/>
            <a:ext cx="914400" cy="570586"/>
          </a:xfrm>
          <a:prstGeom prst="rect">
            <a:avLst/>
          </a:prstGeom>
        </p:spPr>
      </p:pic>
      <p:pic>
        <p:nvPicPr>
          <p:cNvPr id="60" name="Picture 5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434213" y="5475809"/>
            <a:ext cx="703386" cy="548640"/>
          </a:xfrm>
          <a:prstGeom prst="rect">
            <a:avLst/>
          </a:prstGeom>
        </p:spPr>
      </p:pic>
      <p:grpSp>
        <p:nvGrpSpPr>
          <p:cNvPr id="74" name="Group 3"/>
          <p:cNvGrpSpPr/>
          <p:nvPr/>
        </p:nvGrpSpPr>
        <p:grpSpPr>
          <a:xfrm>
            <a:off x="2885573" y="1772113"/>
            <a:ext cx="2133601" cy="914400"/>
            <a:chOff x="4015169" y="3845204"/>
            <a:chExt cx="2133601" cy="914400"/>
          </a:xfrm>
        </p:grpSpPr>
        <p:pic>
          <p:nvPicPr>
            <p:cNvPr id="61"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15169" y="3845204"/>
              <a:ext cx="548640" cy="914400"/>
            </a:xfrm>
            <a:prstGeom prst="rect">
              <a:avLst/>
            </a:prstGeom>
          </p:spPr>
        </p:pic>
        <p:pic>
          <p:nvPicPr>
            <p:cNvPr id="62"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07649" y="3845204"/>
              <a:ext cx="548641" cy="914400"/>
            </a:xfrm>
            <a:prstGeom prst="rect">
              <a:avLst/>
            </a:prstGeom>
          </p:spPr>
        </p:pic>
        <p:pic>
          <p:nvPicPr>
            <p:cNvPr id="63"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00130" y="3845204"/>
              <a:ext cx="548640" cy="914400"/>
            </a:xfrm>
            <a:prstGeom prst="rect">
              <a:avLst/>
            </a:prstGeom>
          </p:spPr>
        </p:pic>
      </p:grpSp>
      <p:sp>
        <p:nvSpPr>
          <p:cNvPr id="70" name="TextBox 69"/>
          <p:cNvSpPr txBox="1"/>
          <p:nvPr/>
        </p:nvSpPr>
        <p:spPr>
          <a:xfrm>
            <a:off x="-30163" y="1956930"/>
            <a:ext cx="2915736"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mobile browsers (FBA)</a:t>
            </a:r>
          </a:p>
        </p:txBody>
      </p:sp>
      <p:pic>
        <p:nvPicPr>
          <p:cNvPr id="71" name="Picture 70"/>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470534" y="5475809"/>
            <a:ext cx="548640" cy="914400"/>
          </a:xfrm>
          <a:prstGeom prst="rect">
            <a:avLst/>
          </a:prstGeom>
        </p:spPr>
      </p:pic>
      <p:pic>
        <p:nvPicPr>
          <p:cNvPr id="73" name="Picture 72"/>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470534" y="4341611"/>
            <a:ext cx="548640" cy="914400"/>
          </a:xfrm>
          <a:prstGeom prst="rect">
            <a:avLst/>
          </a:prstGeom>
        </p:spPr>
      </p:pic>
      <p:pic>
        <p:nvPicPr>
          <p:cNvPr id="75" name="Picture 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470534" y="2898793"/>
            <a:ext cx="548640" cy="914400"/>
          </a:xfrm>
          <a:prstGeom prst="rect">
            <a:avLst/>
          </a:prstGeom>
        </p:spPr>
      </p:pic>
      <p:sp>
        <p:nvSpPr>
          <p:cNvPr id="76" name="TextBox 75"/>
          <p:cNvSpPr txBox="1"/>
          <p:nvPr/>
        </p:nvSpPr>
        <p:spPr>
          <a:xfrm>
            <a:off x="800913" y="2924248"/>
            <a:ext cx="3517220" cy="871008"/>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rgbClr val="012654"/>
                </a:solidFill>
                <a:latin typeface="Segoe UI Light"/>
              </a:rPr>
              <a:t>Windows Phone Office Hub</a:t>
            </a:r>
          </a:p>
          <a:p>
            <a:pPr algn="r">
              <a:lnSpc>
                <a:spcPct val="90000"/>
              </a:lnSpc>
              <a:spcAft>
                <a:spcPts val="600"/>
              </a:spcAft>
            </a:pPr>
            <a:r>
              <a:rPr lang="en-US" dirty="0" smtClean="0">
                <a:solidFill>
                  <a:srgbClr val="012654"/>
                </a:solidFill>
                <a:latin typeface="Segoe UI Light"/>
              </a:rPr>
              <a:t>WP7 (FBA), WP8 (Basic </a:t>
            </a:r>
            <a:r>
              <a:rPr lang="en-US" dirty="0" err="1" smtClean="0">
                <a:solidFill>
                  <a:srgbClr val="012654"/>
                </a:solidFill>
                <a:latin typeface="Segoe UI Light"/>
              </a:rPr>
              <a:t>Auth</a:t>
            </a:r>
            <a:r>
              <a:rPr lang="en-US" dirty="0" smtClean="0">
                <a:solidFill>
                  <a:srgbClr val="012654"/>
                </a:solidFill>
                <a:latin typeface="Segoe UI Light"/>
              </a:rPr>
              <a:t>)</a:t>
            </a:r>
          </a:p>
        </p:txBody>
      </p:sp>
      <p:sp>
        <p:nvSpPr>
          <p:cNvPr id="78" name="TextBox 77"/>
          <p:cNvSpPr txBox="1"/>
          <p:nvPr/>
        </p:nvSpPr>
        <p:spPr>
          <a:xfrm>
            <a:off x="518477" y="4626904"/>
            <a:ext cx="2915736" cy="1523494"/>
          </a:xfrm>
          <a:prstGeom prst="rect">
            <a:avLst/>
          </a:prstGeom>
          <a:noFill/>
        </p:spPr>
        <p:txBody>
          <a:bodyPr wrap="square" lIns="182880" tIns="146304" rIns="182880" bIns="146304" rtlCol="0">
            <a:spAutoFit/>
          </a:bodyPr>
          <a:lstStyle/>
          <a:p>
            <a:pPr algn="r">
              <a:lnSpc>
                <a:spcPct val="90000"/>
              </a:lnSpc>
              <a:spcAft>
                <a:spcPts val="600"/>
              </a:spcAft>
            </a:pPr>
            <a:r>
              <a:rPr lang="en-US" b="1" dirty="0" smtClean="0">
                <a:solidFill>
                  <a:srgbClr val="012654"/>
                </a:solidFill>
                <a:latin typeface="Segoe UI Light"/>
              </a:rPr>
              <a:t>(TBD)</a:t>
            </a:r>
            <a:r>
              <a:rPr lang="en-US" dirty="0" smtClean="0">
                <a:solidFill>
                  <a:srgbClr val="012654"/>
                </a:solidFill>
                <a:latin typeface="Segoe UI Light"/>
              </a:rPr>
              <a:t> Win8 Modern App</a:t>
            </a:r>
          </a:p>
          <a:p>
            <a:pPr algn="r">
              <a:lnSpc>
                <a:spcPct val="90000"/>
              </a:lnSpc>
              <a:spcAft>
                <a:spcPts val="600"/>
              </a:spcAft>
            </a:pPr>
            <a:r>
              <a:rPr lang="en-US" dirty="0" smtClean="0">
                <a:solidFill>
                  <a:srgbClr val="012654"/>
                </a:solidFill>
                <a:latin typeface="Segoe UI Light"/>
              </a:rPr>
              <a:t>WinPhone App</a:t>
            </a:r>
          </a:p>
          <a:p>
            <a:pPr algn="r">
              <a:lnSpc>
                <a:spcPct val="90000"/>
              </a:lnSpc>
              <a:spcAft>
                <a:spcPts val="600"/>
              </a:spcAft>
            </a:pPr>
            <a:r>
              <a:rPr lang="en-US" dirty="0" smtClean="0">
                <a:solidFill>
                  <a:srgbClr val="012654"/>
                </a:solidFill>
                <a:latin typeface="Segoe UI Light"/>
              </a:rPr>
              <a:t>iPad, iPhone app</a:t>
            </a:r>
          </a:p>
          <a:p>
            <a:pPr algn="r">
              <a:lnSpc>
                <a:spcPct val="90000"/>
              </a:lnSpc>
              <a:spcAft>
                <a:spcPts val="600"/>
              </a:spcAft>
            </a:pPr>
            <a:r>
              <a:rPr lang="en-US" dirty="0" smtClean="0">
                <a:solidFill>
                  <a:srgbClr val="012654"/>
                </a:solidFill>
                <a:latin typeface="Segoe UI Light"/>
              </a:rPr>
              <a:t>(Basic </a:t>
            </a:r>
            <a:r>
              <a:rPr lang="en-US" dirty="0" err="1" smtClean="0">
                <a:solidFill>
                  <a:srgbClr val="012654"/>
                </a:solidFill>
                <a:latin typeface="Segoe UI Light"/>
              </a:rPr>
              <a:t>Auth</a:t>
            </a:r>
            <a:r>
              <a:rPr lang="en-US" dirty="0" smtClean="0">
                <a:solidFill>
                  <a:srgbClr val="012654"/>
                </a:solidFill>
                <a:latin typeface="Segoe UI Light"/>
              </a:rPr>
              <a:t>)</a:t>
            </a:r>
          </a:p>
        </p:txBody>
      </p:sp>
      <p:grpSp>
        <p:nvGrpSpPr>
          <p:cNvPr id="28" name="Group 11"/>
          <p:cNvGrpSpPr/>
          <p:nvPr/>
        </p:nvGrpSpPr>
        <p:grpSpPr>
          <a:xfrm>
            <a:off x="7300334" y="1774404"/>
            <a:ext cx="1253067" cy="4694658"/>
            <a:chOff x="4199466" y="2664178"/>
            <a:chExt cx="1253067" cy="1738489"/>
          </a:xfrm>
        </p:grpSpPr>
        <p:sp>
          <p:nvSpPr>
            <p:cNvPr id="29" name="Double Bracket 12"/>
            <p:cNvSpPr/>
            <p:nvPr/>
          </p:nvSpPr>
          <p:spPr>
            <a:xfrm>
              <a:off x="4255911" y="2664178"/>
              <a:ext cx="1140178" cy="1738489"/>
            </a:xfrm>
            <a:prstGeom prst="bracketPair">
              <a:avLst/>
            </a:pr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30" name="TextBox 13"/>
            <p:cNvSpPr txBox="1"/>
            <p:nvPr/>
          </p:nvSpPr>
          <p:spPr>
            <a:xfrm>
              <a:off x="4199466" y="3465038"/>
              <a:ext cx="1253067" cy="136768"/>
            </a:xfrm>
            <a:prstGeom prst="rect">
              <a:avLst/>
            </a:prstGeom>
            <a:noFill/>
          </p:spPr>
          <p:txBody>
            <a:bodyPr wrap="square" rtlCol="0" anchor="ctr">
              <a:spAutoFit/>
            </a:bodyPr>
            <a:lstStyle/>
            <a:p>
              <a:pPr algn="ctr"/>
              <a:r>
                <a:rPr lang="en-US" dirty="0" smtClean="0">
                  <a:solidFill>
                    <a:srgbClr val="68217A"/>
                  </a:solidFill>
                  <a:latin typeface="Consolas" panose="020B0609020204030204" pitchFamily="49" charset="0"/>
                  <a:cs typeface="Consolas" panose="020B0609020204030204" pitchFamily="49" charset="0"/>
                </a:rPr>
                <a:t>FIREWALL</a:t>
              </a:r>
              <a:endParaRPr lang="en-US" dirty="0">
                <a:solidFill>
                  <a:srgbClr val="68217A"/>
                </a:solidFill>
                <a:latin typeface="Consolas" panose="020B0609020204030204" pitchFamily="49" charset="0"/>
                <a:cs typeface="Consolas" panose="020B0609020204030204" pitchFamily="49" charset="0"/>
              </a:endParaRPr>
            </a:p>
          </p:txBody>
        </p:sp>
      </p:grpSp>
      <p:grpSp>
        <p:nvGrpSpPr>
          <p:cNvPr id="3" name="Group 17"/>
          <p:cNvGrpSpPr/>
          <p:nvPr/>
        </p:nvGrpSpPr>
        <p:grpSpPr>
          <a:xfrm>
            <a:off x="8512823" y="3742820"/>
            <a:ext cx="2756605" cy="1354642"/>
            <a:chOff x="8512823" y="2255081"/>
            <a:chExt cx="2756605" cy="1354642"/>
          </a:xfrm>
        </p:grpSpPr>
        <p:pic>
          <p:nvPicPr>
            <p:cNvPr id="27" name="Picture 18"/>
            <p:cNvPicPr>
              <a:picLocks noChangeAspect="1"/>
            </p:cNvPicPr>
            <p:nvPr/>
          </p:nvPicPr>
          <p:blipFill>
            <a:blip r:embed="rId14"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460495" y="2255082"/>
              <a:ext cx="808933" cy="862862"/>
            </a:xfrm>
            <a:prstGeom prst="rect">
              <a:avLst/>
            </a:prstGeom>
          </p:spPr>
        </p:pic>
        <p:grpSp>
          <p:nvGrpSpPr>
            <p:cNvPr id="31" name="Group 19"/>
            <p:cNvGrpSpPr/>
            <p:nvPr/>
          </p:nvGrpSpPr>
          <p:grpSpPr>
            <a:xfrm>
              <a:off x="8931678" y="2255081"/>
              <a:ext cx="1087121" cy="1354642"/>
              <a:chOff x="5574349" y="2840705"/>
              <a:chExt cx="1087121" cy="1354642"/>
            </a:xfrm>
          </p:grpSpPr>
          <p:sp>
            <p:nvSpPr>
              <p:cNvPr id="32" name="Round Same Side Corner Rectangle 22"/>
              <p:cNvSpPr/>
              <p:nvPr/>
            </p:nvSpPr>
            <p:spPr>
              <a:xfrm>
                <a:off x="5854700" y="2840705"/>
                <a:ext cx="533400" cy="727995"/>
              </a:xfrm>
              <a:prstGeom prst="round2Same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 name="Rectangle 23"/>
              <p:cNvSpPr/>
              <p:nvPr/>
            </p:nvSpPr>
            <p:spPr>
              <a:xfrm>
                <a:off x="5907088" y="2990849"/>
                <a:ext cx="428625" cy="80965"/>
              </a:xfrm>
              <a:prstGeom prst="rect">
                <a:avLst/>
              </a:prstGeom>
              <a:solidFill>
                <a:schemeClr val="accent4">
                  <a:lumMod val="40000"/>
                  <a:lumOff val="60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4" name="Rectangle 24"/>
              <p:cNvSpPr/>
              <p:nvPr/>
            </p:nvSpPr>
            <p:spPr>
              <a:xfrm>
                <a:off x="5907088" y="3414710"/>
                <a:ext cx="428625" cy="80965"/>
              </a:xfrm>
              <a:prstGeom prst="rect">
                <a:avLst/>
              </a:prstGeom>
              <a:solidFill>
                <a:schemeClr val="accent4">
                  <a:lumMod val="40000"/>
                  <a:lumOff val="60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5" name="Rectangle 25"/>
              <p:cNvSpPr/>
              <p:nvPr/>
            </p:nvSpPr>
            <p:spPr>
              <a:xfrm>
                <a:off x="6072190" y="3159920"/>
                <a:ext cx="91440" cy="95250"/>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6" name="TextBox 38"/>
              <p:cNvSpPr txBox="1"/>
              <p:nvPr/>
            </p:nvSpPr>
            <p:spPr>
              <a:xfrm>
                <a:off x="5574349" y="3549016"/>
                <a:ext cx="1087121" cy="646331"/>
              </a:xfrm>
              <a:prstGeom prst="rect">
                <a:avLst/>
              </a:prstGeom>
              <a:noFill/>
            </p:spPr>
            <p:txBody>
              <a:bodyPr wrap="square" rtlCol="0">
                <a:spAutoFit/>
              </a:bodyPr>
              <a:lstStyle/>
              <a:p>
                <a:pPr algn="ctr"/>
                <a:r>
                  <a:rPr lang="en-US" dirty="0" smtClean="0">
                    <a:solidFill>
                      <a:srgbClr val="68217A"/>
                    </a:solidFill>
                    <a:latin typeface="Consolas" panose="020B0609020204030204" pitchFamily="49" charset="0"/>
                    <a:cs typeface="Consolas" panose="020B0609020204030204" pitchFamily="49" charset="0"/>
                  </a:rPr>
                  <a:t>REVERSE PROXY</a:t>
                </a:r>
                <a:endParaRPr lang="en-US" dirty="0">
                  <a:solidFill>
                    <a:srgbClr val="68217A"/>
                  </a:solidFill>
                  <a:latin typeface="Consolas" panose="020B0609020204030204" pitchFamily="49" charset="0"/>
                  <a:cs typeface="Consolas" panose="020B0609020204030204" pitchFamily="49" charset="0"/>
                </a:endParaRPr>
              </a:p>
            </p:txBody>
          </p:sp>
        </p:grpSp>
        <p:cxnSp>
          <p:nvCxnSpPr>
            <p:cNvPr id="37" name="Straight Arrow Connector 20"/>
            <p:cNvCxnSpPr/>
            <p:nvPr/>
          </p:nvCxnSpPr>
          <p:spPr>
            <a:xfrm>
              <a:off x="9745429" y="2669546"/>
              <a:ext cx="699206" cy="0"/>
            </a:xfrm>
            <a:prstGeom prst="straightConnector1">
              <a:avLst/>
            </a:prstGeom>
            <a:ln w="2540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Arrow Connector 21"/>
            <p:cNvCxnSpPr/>
            <p:nvPr/>
          </p:nvCxnSpPr>
          <p:spPr>
            <a:xfrm>
              <a:off x="8512823" y="2669546"/>
              <a:ext cx="699206" cy="0"/>
            </a:xfrm>
            <a:prstGeom prst="straightConnector1">
              <a:avLst/>
            </a:prstGeom>
            <a:ln w="2540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42" name="Group 52"/>
          <p:cNvGrpSpPr/>
          <p:nvPr/>
        </p:nvGrpSpPr>
        <p:grpSpPr>
          <a:xfrm>
            <a:off x="5240339" y="1814732"/>
            <a:ext cx="1898054" cy="544765"/>
            <a:chOff x="5240339" y="1733297"/>
            <a:chExt cx="1898054" cy="544765"/>
          </a:xfrm>
        </p:grpSpPr>
        <p:cxnSp>
          <p:nvCxnSpPr>
            <p:cNvPr id="43" name="Straight Arrow Connector 53"/>
            <p:cNvCxnSpPr/>
            <p:nvPr/>
          </p:nvCxnSpPr>
          <p:spPr>
            <a:xfrm>
              <a:off x="5240339" y="2132362"/>
              <a:ext cx="1898054" cy="0"/>
            </a:xfrm>
            <a:prstGeom prst="straightConnector1">
              <a:avLst/>
            </a:prstGeom>
            <a:noFill/>
            <a:ln w="19050" cap="flat" cmpd="sng" algn="ctr">
              <a:solidFill>
                <a:sysClr val="window" lastClr="FFFFFF">
                  <a:lumMod val="50000"/>
                </a:sysClr>
              </a:solidFill>
              <a:prstDash val="dash"/>
              <a:miter lim="800000"/>
              <a:headEnd type="triangle" w="lg" len="med"/>
              <a:tailEnd type="triangle" w="lg" len="med"/>
            </a:ln>
            <a:effectLst/>
          </p:spPr>
        </p:cxnSp>
        <p:sp>
          <p:nvSpPr>
            <p:cNvPr id="44" name="TextBox 54"/>
            <p:cNvSpPr txBox="1"/>
            <p:nvPr/>
          </p:nvSpPr>
          <p:spPr>
            <a:xfrm>
              <a:off x="5806550" y="1733297"/>
              <a:ext cx="7620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FBA</a:t>
              </a:r>
            </a:p>
          </p:txBody>
        </p:sp>
      </p:grpSp>
      <p:grpSp>
        <p:nvGrpSpPr>
          <p:cNvPr id="45" name="Group 57"/>
          <p:cNvGrpSpPr/>
          <p:nvPr/>
        </p:nvGrpSpPr>
        <p:grpSpPr>
          <a:xfrm>
            <a:off x="5240339" y="2962767"/>
            <a:ext cx="1898054" cy="544765"/>
            <a:chOff x="5240339" y="2962767"/>
            <a:chExt cx="1898054" cy="544765"/>
          </a:xfrm>
        </p:grpSpPr>
        <p:cxnSp>
          <p:nvCxnSpPr>
            <p:cNvPr id="46" name="Straight Arrow Connector 65"/>
            <p:cNvCxnSpPr/>
            <p:nvPr/>
          </p:nvCxnSpPr>
          <p:spPr>
            <a:xfrm>
              <a:off x="5240339" y="3361832"/>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47" name="TextBox 66"/>
            <p:cNvSpPr txBox="1"/>
            <p:nvPr/>
          </p:nvSpPr>
          <p:spPr>
            <a:xfrm>
              <a:off x="5380037" y="2962767"/>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grpSp>
      <p:cxnSp>
        <p:nvCxnSpPr>
          <p:cNvPr id="49" name="Straight Arrow Connector 76"/>
          <p:cNvCxnSpPr/>
          <p:nvPr/>
        </p:nvCxnSpPr>
        <p:spPr>
          <a:xfrm>
            <a:off x="5240339" y="4740676"/>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50" name="TextBox 78"/>
          <p:cNvSpPr txBox="1"/>
          <p:nvPr/>
        </p:nvSpPr>
        <p:spPr>
          <a:xfrm>
            <a:off x="5380037" y="4341611"/>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cxnSp>
        <p:nvCxnSpPr>
          <p:cNvPr id="52" name="Straight Arrow Connector 83"/>
          <p:cNvCxnSpPr/>
          <p:nvPr/>
        </p:nvCxnSpPr>
        <p:spPr>
          <a:xfrm>
            <a:off x="5240339" y="5775581"/>
            <a:ext cx="1898054" cy="0"/>
          </a:xfrm>
          <a:prstGeom prst="straightConnector1">
            <a:avLst/>
          </a:prstGeom>
          <a:noFill/>
          <a:ln w="19050" cap="flat" cmpd="sng" algn="ctr">
            <a:solidFill>
              <a:sysClr val="window" lastClr="FFFFFF">
                <a:lumMod val="50000"/>
              </a:sysClr>
            </a:solidFill>
            <a:prstDash val="solid"/>
            <a:miter lim="800000"/>
            <a:headEnd type="triangle" w="lg" len="med"/>
            <a:tailEnd type="triangle" w="lg" len="med"/>
          </a:ln>
          <a:effectLst/>
        </p:spPr>
      </p:cxnSp>
      <p:sp>
        <p:nvSpPr>
          <p:cNvPr id="53" name="TextBox 84"/>
          <p:cNvSpPr txBox="1"/>
          <p:nvPr/>
        </p:nvSpPr>
        <p:spPr>
          <a:xfrm>
            <a:off x="5380037" y="5376516"/>
            <a:ext cx="1718557"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Basic Auth</a:t>
            </a:r>
          </a:p>
        </p:txBody>
      </p:sp>
    </p:spTree>
    <p:extLst>
      <p:ext uri="{BB962C8B-B14F-4D97-AF65-F5344CB8AC3E}">
        <p14:creationId xmlns:p14="http://schemas.microsoft.com/office/powerpoint/2010/main" val="27338080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750" fill="hold"/>
                                        <p:tgtEl>
                                          <p:spTgt spid="40"/>
                                        </p:tgtEl>
                                        <p:attrNameLst>
                                          <p:attrName>ppt_x</p:attrName>
                                        </p:attrNameLst>
                                      </p:cBhvr>
                                      <p:tavLst>
                                        <p:tav tm="0">
                                          <p:val>
                                            <p:strVal val="0-#ppt_w/2"/>
                                          </p:val>
                                        </p:tav>
                                        <p:tav tm="100000">
                                          <p:val>
                                            <p:strVal val="#ppt_x"/>
                                          </p:val>
                                        </p:tav>
                                      </p:tavLst>
                                    </p:anim>
                                    <p:anim calcmode="lin" valueType="num">
                                      <p:cBhvr additive="base">
                                        <p:cTn id="8" dur="750" fill="hold"/>
                                        <p:tgtEl>
                                          <p:spTgt spid="40"/>
                                        </p:tgtEl>
                                        <p:attrNameLst>
                                          <p:attrName>ppt_y</p:attrName>
                                        </p:attrNameLst>
                                      </p:cBhvr>
                                      <p:tavLst>
                                        <p:tav tm="0">
                                          <p:val>
                                            <p:strVal val="#ppt_y"/>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250" fill="hold"/>
                                        <p:tgtEl>
                                          <p:spTgt spid="78"/>
                                        </p:tgtEl>
                                        <p:attrNameLst>
                                          <p:attrName>style.color</p:attrName>
                                        </p:attrNameLst>
                                      </p:cBhvr>
                                      <p:to>
                                        <a:schemeClr val="bg1"/>
                                      </p:to>
                                    </p:animClr>
                                  </p:childTnLst>
                                </p:cTn>
                              </p:par>
                              <p:par>
                                <p:cTn id="11" presetID="3" presetClass="emph" presetSubtype="2" fill="hold" grpId="0" nodeType="withEffect">
                                  <p:stCondLst>
                                    <p:cond delay="250"/>
                                  </p:stCondLst>
                                  <p:childTnLst>
                                    <p:animClr clrSpc="rgb" dir="cw">
                                      <p:cBhvr override="childStyle">
                                        <p:cTn id="12" dur="500" fill="hold"/>
                                        <p:tgtEl>
                                          <p:spTgt spid="50"/>
                                        </p:tgtEl>
                                        <p:attrNameLst>
                                          <p:attrName>style.color</p:attrName>
                                        </p:attrNameLst>
                                      </p:cBhvr>
                                      <p:to>
                                        <a:schemeClr val="bg1"/>
                                      </p:to>
                                    </p:animClr>
                                  </p:childTnLst>
                                </p:cTn>
                              </p:par>
                              <p:par>
                                <p:cTn id="13" presetID="3" presetClass="emph" presetSubtype="2" fill="hold" grpId="0" nodeType="withEffect">
                                  <p:stCondLst>
                                    <p:cond delay="250"/>
                                  </p:stCondLst>
                                  <p:childTnLst>
                                    <p:animClr clrSpc="rgb" dir="cw">
                                      <p:cBhvr override="childStyle">
                                        <p:cTn id="14" dur="500" fill="hold"/>
                                        <p:tgtEl>
                                          <p:spTgt spid="53"/>
                                        </p:tgtEl>
                                        <p:attrNameLst>
                                          <p:attrName>style.color</p:attrName>
                                        </p:attrNameLst>
                                      </p:cBhvr>
                                      <p:to>
                                        <a:schemeClr val="bg1"/>
                                      </p:to>
                                    </p:animClr>
                                  </p:childTnLst>
                                </p:cTn>
                              </p:par>
                              <p:par>
                                <p:cTn id="15" presetID="7" presetClass="emph" presetSubtype="2" fill="hold" nodeType="withEffect">
                                  <p:stCondLst>
                                    <p:cond delay="250"/>
                                  </p:stCondLst>
                                  <p:childTnLst>
                                    <p:animClr clrSpc="rgb" dir="cw">
                                      <p:cBhvr>
                                        <p:cTn id="16" dur="500" fill="hold"/>
                                        <p:tgtEl>
                                          <p:spTgt spid="49"/>
                                        </p:tgtEl>
                                        <p:attrNameLst>
                                          <p:attrName>stroke.color</p:attrName>
                                        </p:attrNameLst>
                                      </p:cBhvr>
                                      <p:to>
                                        <a:schemeClr val="bg1"/>
                                      </p:to>
                                    </p:animClr>
                                    <p:set>
                                      <p:cBhvr>
                                        <p:cTn id="17" dur="500" fill="hold"/>
                                        <p:tgtEl>
                                          <p:spTgt spid="49"/>
                                        </p:tgtEl>
                                        <p:attrNameLst>
                                          <p:attrName>stroke.on</p:attrName>
                                        </p:attrNameLst>
                                      </p:cBhvr>
                                      <p:to>
                                        <p:strVal val="true"/>
                                      </p:to>
                                    </p:set>
                                  </p:childTnLst>
                                </p:cTn>
                              </p:par>
                              <p:par>
                                <p:cTn id="18" presetID="7" presetClass="emph" presetSubtype="2" fill="hold" nodeType="withEffect">
                                  <p:stCondLst>
                                    <p:cond delay="250"/>
                                  </p:stCondLst>
                                  <p:childTnLst>
                                    <p:animClr clrSpc="rgb" dir="cw">
                                      <p:cBhvr>
                                        <p:cTn id="19" dur="500" fill="hold"/>
                                        <p:tgtEl>
                                          <p:spTgt spid="52"/>
                                        </p:tgtEl>
                                        <p:attrNameLst>
                                          <p:attrName>stroke.color</p:attrName>
                                        </p:attrNameLst>
                                      </p:cBhvr>
                                      <p:to>
                                        <a:schemeClr val="bg1"/>
                                      </p:to>
                                    </p:animClr>
                                    <p:set>
                                      <p:cBhvr>
                                        <p:cTn id="20" dur="500" fill="hold"/>
                                        <p:tgtEl>
                                          <p:spTgt spid="52"/>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78" grpId="0"/>
      <p:bldP spid="50" grpId="0"/>
      <p:bldP spid="5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On-Premises (Extranet)</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Mobile App Authentication</a:t>
            </a:r>
            <a:endParaRPr lang="en-US" dirty="0"/>
          </a:p>
        </p:txBody>
      </p:sp>
      <p:sp>
        <p:nvSpPr>
          <p:cNvPr id="8" name="Rounded Rectangle 7"/>
          <p:cNvSpPr/>
          <p:nvPr/>
        </p:nvSpPr>
        <p:spPr bwMode="auto">
          <a:xfrm>
            <a:off x="7568589" y="3679633"/>
            <a:ext cx="4724668" cy="2842352"/>
          </a:xfrm>
          <a:prstGeom prst="roundRect">
            <a:avLst/>
          </a:prstGeom>
          <a:solidFill>
            <a:schemeClr val="accent4"/>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Surface Win8</a:t>
            </a:r>
            <a:br>
              <a:rPr lang="en-US" sz="2000" dirty="0" smtClean="0">
                <a:gradFill>
                  <a:gsLst>
                    <a:gs pos="0">
                      <a:srgbClr val="FFFFFF"/>
                    </a:gs>
                    <a:gs pos="100000">
                      <a:srgbClr val="FFFFFF"/>
                    </a:gs>
                  </a:gsLst>
                  <a:lin ang="5400000" scaled="0"/>
                </a:gradFill>
              </a:rPr>
            </a:br>
            <a:r>
              <a:rPr lang="en-US" sz="2000" dirty="0" smtClean="0">
                <a:gradFill>
                  <a:gsLst>
                    <a:gs pos="0">
                      <a:srgbClr val="FFFFFF"/>
                    </a:gs>
                    <a:gs pos="100000">
                      <a:srgbClr val="FFFFFF"/>
                    </a:gs>
                  </a:gsLst>
                  <a:lin ang="5400000" scaled="0"/>
                </a:gradFill>
              </a:rPr>
              <a:t>(TBD)</a:t>
            </a:r>
            <a:endParaRPr lang="en-US" sz="2000" dirty="0">
              <a:gradFill>
                <a:gsLst>
                  <a:gs pos="0">
                    <a:srgbClr val="FFFFFF"/>
                  </a:gs>
                  <a:gs pos="100000">
                    <a:srgbClr val="FFFFFF"/>
                  </a:gs>
                </a:gsLst>
                <a:lin ang="5400000" scaled="0"/>
              </a:gradFill>
            </a:endParaRPr>
          </a:p>
        </p:txBody>
      </p:sp>
      <p:sp>
        <p:nvSpPr>
          <p:cNvPr id="9" name="Rounded Rectangle 8"/>
          <p:cNvSpPr/>
          <p:nvPr/>
        </p:nvSpPr>
        <p:spPr bwMode="auto">
          <a:xfrm>
            <a:off x="4866099" y="3679633"/>
            <a:ext cx="2027104" cy="2842352"/>
          </a:xfrm>
          <a:prstGeom prst="roundRect">
            <a:avLst/>
          </a:prstGeom>
          <a:solidFill>
            <a:schemeClr val="accent4"/>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WP Office Hub</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(Basic/FBA)</a:t>
            </a:r>
            <a:endParaRPr lang="en-US" sz="2000" dirty="0">
              <a:gradFill>
                <a:gsLst>
                  <a:gs pos="0">
                    <a:srgbClr val="FFFFFF"/>
                  </a:gs>
                  <a:gs pos="100000">
                    <a:srgbClr val="FFFFFF"/>
                  </a:gs>
                </a:gsLst>
                <a:lin ang="5400000" scaled="0"/>
              </a:gradFill>
            </a:endParaRPr>
          </a:p>
        </p:txBody>
      </p:sp>
      <p:grpSp>
        <p:nvGrpSpPr>
          <p:cNvPr id="13" name="Group 3"/>
          <p:cNvGrpSpPr/>
          <p:nvPr/>
        </p:nvGrpSpPr>
        <p:grpSpPr>
          <a:xfrm>
            <a:off x="2534210" y="3158752"/>
            <a:ext cx="2199560" cy="3711949"/>
            <a:chOff x="2534210" y="3158752"/>
            <a:chExt cx="2199560" cy="3711949"/>
          </a:xfrm>
        </p:grpSpPr>
        <p:pic>
          <p:nvPicPr>
            <p:cNvPr id="6"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9210" y="3158752"/>
              <a:ext cx="2194560" cy="3289549"/>
            </a:xfrm>
            <a:prstGeom prst="rect">
              <a:avLst/>
            </a:prstGeom>
          </p:spPr>
        </p:pic>
        <p:sp>
          <p:nvSpPr>
            <p:cNvPr id="12" name="Rectangle 6"/>
            <p:cNvSpPr/>
            <p:nvPr/>
          </p:nvSpPr>
          <p:spPr bwMode="auto">
            <a:xfrm>
              <a:off x="2534210" y="6448301"/>
              <a:ext cx="2194561" cy="422400"/>
            </a:xfrm>
            <a:prstGeom prst="rect">
              <a:avLst/>
            </a:prstGeom>
            <a:solidFill>
              <a:schemeClr val="accent4"/>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iOS app</a:t>
              </a:r>
              <a:endParaRPr lang="en-US" sz="2000" dirty="0">
                <a:gradFill>
                  <a:gsLst>
                    <a:gs pos="0">
                      <a:srgbClr val="FFFFFF"/>
                    </a:gs>
                    <a:gs pos="100000">
                      <a:srgbClr val="FFFFFF"/>
                    </a:gs>
                  </a:gsLst>
                  <a:lin ang="5400000" scaled="0"/>
                </a:gradFill>
              </a:endParaRPr>
            </a:p>
          </p:txBody>
        </p:sp>
      </p:gr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181" y="2790702"/>
            <a:ext cx="2194560" cy="3657599"/>
          </a:xfrm>
          <a:prstGeom prst="rect">
            <a:avLst/>
          </a:prstGeom>
        </p:spPr>
      </p:pic>
      <p:grpSp>
        <p:nvGrpSpPr>
          <p:cNvPr id="18" name="Group 15"/>
          <p:cNvGrpSpPr/>
          <p:nvPr/>
        </p:nvGrpSpPr>
        <p:grpSpPr>
          <a:xfrm>
            <a:off x="141181" y="2778438"/>
            <a:ext cx="2194561" cy="4092263"/>
            <a:chOff x="141181" y="2778438"/>
            <a:chExt cx="2194561" cy="4092263"/>
          </a:xfrm>
        </p:grpSpPr>
        <p:pic>
          <p:nvPicPr>
            <p:cNvPr id="17"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181" y="2778438"/>
              <a:ext cx="2194560" cy="3657599"/>
            </a:xfrm>
            <a:prstGeom prst="rect">
              <a:avLst/>
            </a:prstGeom>
          </p:spPr>
        </p:pic>
        <p:sp>
          <p:nvSpPr>
            <p:cNvPr id="15" name="Rectangle 20"/>
            <p:cNvSpPr/>
            <p:nvPr/>
          </p:nvSpPr>
          <p:spPr bwMode="auto">
            <a:xfrm>
              <a:off x="141181" y="6448301"/>
              <a:ext cx="2194561" cy="422400"/>
            </a:xfrm>
            <a:prstGeom prst="rect">
              <a:avLst/>
            </a:prstGeom>
            <a:solidFill>
              <a:schemeClr val="accent4"/>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WinPhone app</a:t>
              </a:r>
              <a:endParaRPr lang="en-US" sz="2000" dirty="0">
                <a:gradFill>
                  <a:gsLst>
                    <a:gs pos="0">
                      <a:srgbClr val="FFFFFF"/>
                    </a:gs>
                    <a:gs pos="100000">
                      <a:srgbClr val="FFFFFF"/>
                    </a:gs>
                  </a:gsLst>
                  <a:lin ang="5400000" scaled="0"/>
                </a:gradFill>
              </a:endParaRPr>
            </a:p>
          </p:txBody>
        </p:sp>
      </p:grpSp>
      <p:sp>
        <p:nvSpPr>
          <p:cNvPr id="4" name="Explosion 2 3"/>
          <p:cNvSpPr/>
          <p:nvPr/>
        </p:nvSpPr>
        <p:spPr bwMode="auto">
          <a:xfrm>
            <a:off x="7666037" y="1668462"/>
            <a:ext cx="5715000" cy="3200401"/>
          </a:xfrm>
          <a:prstGeom prst="irregularSeal2">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Basic </a:t>
            </a:r>
            <a:r>
              <a:rPr lang="en-US" sz="2000" dirty="0" err="1" smtClean="0">
                <a:gradFill>
                  <a:gsLst>
                    <a:gs pos="0">
                      <a:srgbClr val="FFFFFF"/>
                    </a:gs>
                    <a:gs pos="100000">
                      <a:srgbClr val="FFFFFF"/>
                    </a:gs>
                  </a:gsLst>
                  <a:lin ang="5400000" scaled="0"/>
                </a:gradFill>
              </a:rPr>
              <a:t>auth</a:t>
            </a:r>
            <a:r>
              <a:rPr lang="en-US" sz="2000" dirty="0" smtClean="0">
                <a:gradFill>
                  <a:gsLst>
                    <a:gs pos="0">
                      <a:srgbClr val="FFFFFF"/>
                    </a:gs>
                    <a:gs pos="100000">
                      <a:srgbClr val="FFFFFF"/>
                    </a:gs>
                  </a:gsLst>
                  <a:lin ang="5400000" scaled="0"/>
                </a:gradFill>
              </a:rPr>
              <a:t>, SSL, FQDN</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Connect through proxy to server</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56820128"/>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1179" y="1437891"/>
            <a:ext cx="5835283" cy="3957050"/>
          </a:xfrm>
          <a:prstGeom prst="rect">
            <a:avLst/>
          </a:prstGeom>
          <a:ln>
            <a:solidFill>
              <a:schemeClr val="tx1"/>
            </a:solidFill>
          </a:ln>
        </p:spPr>
      </p:pic>
      <p:sp>
        <p:nvSpPr>
          <p:cNvPr id="2" name="Title 1"/>
          <p:cNvSpPr>
            <a:spLocks noGrp="1"/>
          </p:cNvSpPr>
          <p:nvPr>
            <p:ph type="title"/>
          </p:nvPr>
        </p:nvSpPr>
        <p:spPr/>
        <p:txBody>
          <a:bodyPr/>
          <a:lstStyle/>
          <a:p>
            <a:r>
              <a:rPr lang="en-US" dirty="0" smtClean="0"/>
              <a:t>Go the extra mile</a:t>
            </a:r>
            <a:endParaRPr lang="en-US" dirty="0"/>
          </a:p>
        </p:txBody>
      </p:sp>
      <p:sp>
        <p:nvSpPr>
          <p:cNvPr id="5" name="Text Placeholder 4"/>
          <p:cNvSpPr>
            <a:spLocks noGrp="1"/>
          </p:cNvSpPr>
          <p:nvPr>
            <p:ph type="body" sz="quarter" idx="11"/>
          </p:nvPr>
        </p:nvSpPr>
        <p:spPr>
          <a:xfrm>
            <a:off x="300348" y="1313677"/>
            <a:ext cx="3860489" cy="4358116"/>
          </a:xfrm>
        </p:spPr>
        <p:txBody>
          <a:bodyPr/>
          <a:lstStyle/>
          <a:p>
            <a:r>
              <a:rPr lang="en-US" dirty="0" smtClean="0"/>
              <a:t>Device Channels</a:t>
            </a:r>
          </a:p>
          <a:p>
            <a:pPr lvl="1"/>
            <a:r>
              <a:rPr lang="en-US" dirty="0" smtClean="0"/>
              <a:t>Author the content once</a:t>
            </a:r>
          </a:p>
          <a:p>
            <a:pPr lvl="1"/>
            <a:r>
              <a:rPr lang="en-US" dirty="0" smtClean="0"/>
              <a:t>Render it in multiple ways</a:t>
            </a:r>
          </a:p>
          <a:p>
            <a:pPr lvl="1"/>
            <a:r>
              <a:rPr lang="en-US" dirty="0" smtClean="0"/>
              <a:t>Enable Publishing feature</a:t>
            </a:r>
          </a:p>
          <a:p>
            <a:pPr lvl="1"/>
            <a:endParaRPr lang="en-US" dirty="0" smtClean="0"/>
          </a:p>
          <a:p>
            <a:r>
              <a:rPr lang="en-US" dirty="0" smtClean="0"/>
              <a:t>Design Manager</a:t>
            </a:r>
            <a:endParaRPr lang="en-US" dirty="0"/>
          </a:p>
          <a:p>
            <a:pPr lvl="1"/>
            <a:r>
              <a:rPr lang="en-US" dirty="0" smtClean="0"/>
              <a:t>Create custom </a:t>
            </a:r>
            <a:r>
              <a:rPr lang="en-US" dirty="0" err="1" smtClean="0"/>
              <a:t>masterpages</a:t>
            </a:r>
            <a:endParaRPr lang="en-US" dirty="0"/>
          </a:p>
          <a:p>
            <a:pPr lvl="1"/>
            <a:r>
              <a:rPr lang="en-US" dirty="0" smtClean="0"/>
              <a:t>Define CSS style sheets</a:t>
            </a:r>
            <a:endParaRPr lang="en-US" dirty="0"/>
          </a:p>
          <a:p>
            <a:pPr lvl="1"/>
            <a:r>
              <a:rPr lang="en-US" dirty="0" smtClean="0"/>
              <a:t>Rules based </a:t>
            </a:r>
            <a:r>
              <a:rPr lang="en-US" dirty="0"/>
              <a:t>on </a:t>
            </a:r>
            <a:r>
              <a:rPr lang="en-US" dirty="0" smtClean="0"/>
              <a:t>user agent</a:t>
            </a:r>
            <a:endParaRPr lang="en-US" dirty="0"/>
          </a:p>
          <a:p>
            <a:endParaRPr lang="en-US" dirty="0"/>
          </a:p>
        </p:txBody>
      </p:sp>
      <p:grpSp>
        <p:nvGrpSpPr>
          <p:cNvPr id="16" name="Group 15"/>
          <p:cNvGrpSpPr/>
          <p:nvPr/>
        </p:nvGrpSpPr>
        <p:grpSpPr>
          <a:xfrm>
            <a:off x="274639" y="6440375"/>
            <a:ext cx="5941085" cy="427302"/>
            <a:chOff x="6385856" y="5655007"/>
            <a:chExt cx="5941085" cy="427302"/>
          </a:xfrm>
        </p:grpSpPr>
        <p:sp>
          <p:nvSpPr>
            <p:cNvPr id="8" name="Freeform 33"/>
            <p:cNvSpPr>
              <a:spLocks noEditPoints="1"/>
            </p:cNvSpPr>
            <p:nvPr/>
          </p:nvSpPr>
          <p:spPr bwMode="black">
            <a:xfrm>
              <a:off x="6385856" y="5655007"/>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2" name="Rectangle 11"/>
            <p:cNvSpPr/>
            <p:nvPr/>
          </p:nvSpPr>
          <p:spPr>
            <a:xfrm>
              <a:off x="6814832" y="5683992"/>
              <a:ext cx="5512109" cy="369332"/>
            </a:xfrm>
            <a:prstGeom prst="rect">
              <a:avLst/>
            </a:prstGeom>
          </p:spPr>
          <p:txBody>
            <a:bodyPr wrap="square">
              <a:spAutoFit/>
            </a:bodyPr>
            <a:lstStyle/>
            <a:p>
              <a:pPr>
                <a:lnSpc>
                  <a:spcPct val="90000"/>
                </a:lnSpc>
                <a:spcBef>
                  <a:spcPts val="1224"/>
                </a:spcBef>
                <a:buClr>
                  <a:srgbClr val="505050"/>
                </a:buClr>
                <a:buSzPct val="90000"/>
              </a:pPr>
              <a:r>
                <a:rPr lang="en-US" sz="2000" dirty="0" smtClean="0">
                  <a:solidFill>
                    <a:srgbClr val="505050"/>
                  </a:solidFill>
                  <a:latin typeface="Segoe UI Light"/>
                </a:rPr>
                <a:t>SPC019</a:t>
              </a:r>
              <a:r>
                <a:rPr lang="en-US" sz="2000" dirty="0">
                  <a:solidFill>
                    <a:srgbClr val="505050"/>
                  </a:solidFill>
                  <a:latin typeface="Segoe UI Light"/>
                </a:rPr>
                <a:t>	Best Practices for Designing </a:t>
              </a:r>
              <a:r>
                <a:rPr lang="en-US" sz="2000" dirty="0" smtClean="0">
                  <a:solidFill>
                    <a:srgbClr val="505050"/>
                  </a:solidFill>
                  <a:latin typeface="Segoe UI Light"/>
                </a:rPr>
                <a:t>Websites</a:t>
              </a:r>
              <a:endParaRPr lang="en-US" sz="2000" dirty="0">
                <a:solidFill>
                  <a:srgbClr val="505050"/>
                </a:solidFill>
                <a:latin typeface="Segoe UI Light"/>
              </a:endParaRPr>
            </a:p>
          </p:txBody>
        </p:sp>
      </p:gr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9789" y="1439862"/>
            <a:ext cx="2110345" cy="3954463"/>
          </a:xfrm>
          <a:prstGeom prst="rect">
            <a:avLst/>
          </a:prstGeom>
          <a:ln>
            <a:solidFill>
              <a:schemeClr val="tx1"/>
            </a:solidFill>
          </a:ln>
        </p:spPr>
      </p:pic>
      <p:sp>
        <p:nvSpPr>
          <p:cNvPr id="15" name="Rectangle 4"/>
          <p:cNvSpPr/>
          <p:nvPr/>
        </p:nvSpPr>
        <p:spPr bwMode="auto">
          <a:xfrm>
            <a:off x="5671647" y="5631542"/>
            <a:ext cx="1841990" cy="612776"/>
          </a:xfrm>
          <a:prstGeom prst="rect">
            <a:avLst/>
          </a:prstGeom>
          <a:solidFill>
            <a:schemeClr val="accent3">
              <a:alpha val="88000"/>
            </a:schemeClr>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Desktop</a:t>
            </a:r>
            <a:endParaRPr lang="en-US" sz="2800" dirty="0">
              <a:gradFill>
                <a:gsLst>
                  <a:gs pos="0">
                    <a:srgbClr val="FFFFFF"/>
                  </a:gs>
                  <a:gs pos="100000">
                    <a:srgbClr val="FFFFFF"/>
                  </a:gs>
                </a:gsLst>
                <a:lin ang="5400000" scaled="0"/>
              </a:gradFill>
              <a:latin typeface="Segoe UI Light"/>
            </a:endParaRPr>
          </a:p>
        </p:txBody>
      </p:sp>
      <p:sp>
        <p:nvSpPr>
          <p:cNvPr id="19" name="Rectangle 4"/>
          <p:cNvSpPr/>
          <p:nvPr/>
        </p:nvSpPr>
        <p:spPr bwMode="auto">
          <a:xfrm>
            <a:off x="10305391" y="5631542"/>
            <a:ext cx="1841990" cy="612776"/>
          </a:xfrm>
          <a:prstGeom prst="rect">
            <a:avLst/>
          </a:prstGeom>
          <a:solidFill>
            <a:schemeClr val="accent3">
              <a:alpha val="88000"/>
            </a:schemeClr>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Mobile</a:t>
            </a:r>
            <a:endParaRPr lang="en-US" sz="2800" dirty="0">
              <a:gradFill>
                <a:gsLst>
                  <a:gs pos="0">
                    <a:srgbClr val="FFFFFF"/>
                  </a:gs>
                  <a:gs pos="100000">
                    <a:srgbClr val="FFFFFF"/>
                  </a:gs>
                </a:gsLst>
                <a:lin ang="5400000" scaled="0"/>
              </a:gradFill>
              <a:latin typeface="Segoe UI Light"/>
            </a:endParaRPr>
          </a:p>
        </p:txBody>
      </p:sp>
      <p:sp>
        <p:nvSpPr>
          <p:cNvPr id="11" name="Rectangle 10"/>
          <p:cNvSpPr/>
          <p:nvPr/>
        </p:nvSpPr>
        <p:spPr bwMode="auto">
          <a:xfrm>
            <a:off x="4922837" y="1820862"/>
            <a:ext cx="1292887" cy="1905000"/>
          </a:xfrm>
          <a:prstGeom prst="rect">
            <a:avLst/>
          </a:prstGeom>
          <a:solidFill>
            <a:schemeClr val="accent3">
              <a:lumMod val="20000"/>
              <a:lumOff val="80000"/>
              <a:alpha val="42000"/>
            </a:schemeClr>
          </a:solidFill>
          <a:ln w="190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Down Arrow 12"/>
          <p:cNvSpPr/>
          <p:nvPr/>
        </p:nvSpPr>
        <p:spPr bwMode="auto">
          <a:xfrm rot="1917490">
            <a:off x="6619106" y="983457"/>
            <a:ext cx="381000" cy="559615"/>
          </a:xfrm>
          <a:prstGeom prst="downArrow">
            <a:avLst/>
          </a:prstGeom>
          <a:solidFill>
            <a:schemeClr val="accent3">
              <a:alpha val="59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Rectangle 20"/>
          <p:cNvSpPr/>
          <p:nvPr/>
        </p:nvSpPr>
        <p:spPr bwMode="auto">
          <a:xfrm>
            <a:off x="10043801" y="1287462"/>
            <a:ext cx="2091701" cy="507185"/>
          </a:xfrm>
          <a:prstGeom prst="rect">
            <a:avLst/>
          </a:prstGeom>
          <a:solidFill>
            <a:schemeClr val="accent3">
              <a:lumMod val="20000"/>
              <a:lumOff val="80000"/>
              <a:alpha val="42000"/>
            </a:schemeClr>
          </a:solidFill>
          <a:ln w="190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AutoShape 2" descr="https://blupr03.outlook.com/owa/service.svc/s/GetFileAttachment?id=AAMkADBiMjZlMTljLWViNTgtNDZkOS05YjRlLWY0NDVhOGY0Y2MzYgBGAAAAAADfykC5%2BmZ%2BSot2QF%2BU4EccBwBoL0Aoz%2FqaT4LffsyZH2%2BsAAAEbpO6AABgFqnqm3RxSaSctF6rwq1SAABry3eeAAABEgAQAJY%2FYF9F5FtKqnr86dMPc2s%3D"/>
          <p:cNvSpPr>
            <a:spLocks noChangeAspect="1" noChangeArrowheads="1"/>
          </p:cNvSpPr>
          <p:nvPr/>
        </p:nvSpPr>
        <p:spPr bwMode="auto">
          <a:xfrm>
            <a:off x="0" y="-84138"/>
            <a:ext cx="9677400" cy="91059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ext uri="{BB962C8B-B14F-4D97-AF65-F5344CB8AC3E}">
        <p14:creationId xmlns:p14="http://schemas.microsoft.com/office/powerpoint/2010/main" val="38246956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503237" y="2534194"/>
            <a:ext cx="3657600"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browsers</a:t>
            </a:r>
            <a:endParaRPr lang="en-US" sz="2800" dirty="0">
              <a:gradFill>
                <a:gsLst>
                  <a:gs pos="0">
                    <a:srgbClr val="FFFFFF"/>
                  </a:gs>
                  <a:gs pos="100000">
                    <a:srgbClr val="FFFFFF"/>
                  </a:gs>
                </a:gsLst>
                <a:lin ang="5400000" scaled="0"/>
              </a:gradFill>
              <a:latin typeface="Segoe UI Light"/>
            </a:endParaRPr>
          </a:p>
        </p:txBody>
      </p:sp>
      <p:sp>
        <p:nvSpPr>
          <p:cNvPr id="10" name="Rectangle 9"/>
          <p:cNvSpPr/>
          <p:nvPr/>
        </p:nvSpPr>
        <p:spPr bwMode="auto">
          <a:xfrm>
            <a:off x="8288336" y="1132114"/>
            <a:ext cx="3657600" cy="2133600"/>
          </a:xfrm>
          <a:prstGeom prst="rect">
            <a:avLst/>
          </a:prstGeom>
          <a:solidFill>
            <a:schemeClr val="accent3">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BA141A">
                    <a:lumMod val="60000"/>
                    <a:lumOff val="40000"/>
                  </a:srgbClr>
                </a:solidFill>
                <a:latin typeface="Segoe UI Light"/>
              </a:rPr>
              <a:t>Fine Tuning</a:t>
            </a:r>
            <a:endParaRPr lang="en-US" sz="2000" dirty="0">
              <a:solidFill>
                <a:srgbClr val="BA141A">
                  <a:lumMod val="60000"/>
                  <a:lumOff val="40000"/>
                </a:srgbClr>
              </a:solidFill>
            </a:endParaRPr>
          </a:p>
        </p:txBody>
      </p:sp>
      <p:sp>
        <p:nvSpPr>
          <p:cNvPr id="7" name="Rectangle 6"/>
          <p:cNvSpPr/>
          <p:nvPr/>
        </p:nvSpPr>
        <p:spPr bwMode="auto">
          <a:xfrm>
            <a:off x="498111" y="3722914"/>
            <a:ext cx="3657600"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browsers</a:t>
            </a:r>
            <a:endParaRPr lang="en-US" sz="2800" dirty="0">
              <a:gradFill>
                <a:gsLst>
                  <a:gs pos="0">
                    <a:srgbClr val="FFFFFF"/>
                  </a:gs>
                  <a:gs pos="100000">
                    <a:srgbClr val="FFFFFF"/>
                  </a:gs>
                </a:gsLst>
                <a:lin ang="5400000" scaled="0"/>
              </a:gradFill>
              <a:latin typeface="Segoe UI Light"/>
            </a:endParaRPr>
          </a:p>
        </p:txBody>
      </p:sp>
      <p:sp>
        <p:nvSpPr>
          <p:cNvPr id="9" name="Rectangle 8"/>
          <p:cNvSpPr/>
          <p:nvPr/>
        </p:nvSpPr>
        <p:spPr bwMode="auto">
          <a:xfrm>
            <a:off x="503237" y="1135062"/>
            <a:ext cx="3657600" cy="21336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rPr>
              <a:t>Mobile Ready</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4387849" y="1141593"/>
            <a:ext cx="3657600" cy="2133600"/>
          </a:xfrm>
          <a:prstGeom prst="rect">
            <a:avLst/>
          </a:prstGeom>
          <a:solidFill>
            <a:schemeClr val="accent4">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solidFill>
                  <a:srgbClr val="AB3ACA"/>
                </a:solidFill>
                <a:latin typeface="Segoe UI Light"/>
              </a:rPr>
              <a:t>Infrastructure</a:t>
            </a:r>
            <a:endParaRPr lang="en-US" sz="2000" dirty="0">
              <a:solidFill>
                <a:srgbClr val="AB3ACA"/>
              </a:solidFill>
            </a:endParaRPr>
          </a:p>
        </p:txBody>
      </p:sp>
    </p:spTree>
    <p:extLst>
      <p:ext uri="{BB962C8B-B14F-4D97-AF65-F5344CB8AC3E}">
        <p14:creationId xmlns:p14="http://schemas.microsoft.com/office/powerpoint/2010/main" val="3857931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0"/>
                                  </p:stCondLst>
                                  <p:childTnLst>
                                    <p:animMotion origin="layout" path="M 4.04391E-6 1.99728E-6 L 4.04391E-6 0.03904 " pathEditMode="relative" rAng="0" ptsTypes="AA">
                                      <p:cBhvr>
                                        <p:cTn id="6" dur="750" fill="hold"/>
                                        <p:tgtEl>
                                          <p:spTgt spid="9"/>
                                        </p:tgtEl>
                                        <p:attrNameLst>
                                          <p:attrName>ppt_x</p:attrName>
                                          <p:attrName>ppt_y</p:attrName>
                                        </p:attrNameLst>
                                      </p:cBhvr>
                                      <p:rCtr x="0" y="1952"/>
                                    </p:animMotion>
                                  </p:childTnLst>
                                </p:cTn>
                              </p:par>
                              <p:par>
                                <p:cTn id="7" presetID="42" presetClass="path" presetSubtype="0" decel="100000" fill="hold" grpId="0" nodeType="withEffect">
                                  <p:stCondLst>
                                    <p:cond delay="1500"/>
                                  </p:stCondLst>
                                  <p:childTnLst>
                                    <p:animMotion origin="layout" path="M 4.04391E-6 -4.86155E-6 L 4.04391E-6 0.17 " pathEditMode="relative" rAng="0" ptsTypes="AA">
                                      <p:cBhvr>
                                        <p:cTn id="8" dur="1000" fill="hold"/>
                                        <p:tgtEl>
                                          <p:spTgt spid="8"/>
                                        </p:tgtEl>
                                        <p:attrNameLst>
                                          <p:attrName>ppt_x</p:attrName>
                                          <p:attrName>ppt_y</p:attrName>
                                        </p:attrNameLst>
                                      </p:cBhvr>
                                      <p:rCtr x="0" y="8488"/>
                                    </p:animMotion>
                                  </p:childTnLst>
                                </p:cTn>
                              </p:par>
                            </p:childTnLst>
                          </p:cTn>
                        </p:par>
                        <p:par>
                          <p:cTn id="9" fill="hold">
                            <p:stCondLst>
                              <p:cond delay="2500"/>
                            </p:stCondLst>
                            <p:childTnLst>
                              <p:par>
                                <p:cTn id="10" presetID="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Mobile browser on SharePoint</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8" y="1211263"/>
            <a:ext cx="3245908" cy="486886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5004" y="1211263"/>
            <a:ext cx="3245908" cy="4868862"/>
          </a:xfrm>
          <a:prstGeom prst="rect">
            <a:avLst/>
          </a:prstGeom>
        </p:spPr>
      </p:pic>
      <p:sp>
        <p:nvSpPr>
          <p:cNvPr id="8" name="Rectangle 7"/>
          <p:cNvSpPr/>
          <p:nvPr/>
        </p:nvSpPr>
        <p:spPr bwMode="auto">
          <a:xfrm>
            <a:off x="274638" y="6263005"/>
            <a:ext cx="3245908"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Classic view</a:t>
            </a:r>
            <a:endParaRPr lang="en-US" sz="2800" dirty="0">
              <a:gradFill>
                <a:gsLst>
                  <a:gs pos="0">
                    <a:srgbClr val="FFFFFF"/>
                  </a:gs>
                  <a:gs pos="100000">
                    <a:srgbClr val="FFFFFF"/>
                  </a:gs>
                </a:gsLst>
                <a:lin ang="5400000" scaled="0"/>
              </a:gradFill>
              <a:latin typeface="Segoe UI Light"/>
            </a:endParaRPr>
          </a:p>
        </p:txBody>
      </p:sp>
      <p:sp>
        <p:nvSpPr>
          <p:cNvPr id="9" name="Rectangle 8"/>
          <p:cNvSpPr/>
          <p:nvPr/>
        </p:nvSpPr>
        <p:spPr bwMode="auto">
          <a:xfrm>
            <a:off x="4372664" y="6263005"/>
            <a:ext cx="3245908"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Contemporary view</a:t>
            </a:r>
            <a:endParaRPr lang="en-US" sz="2800" dirty="0">
              <a:gradFill>
                <a:gsLst>
                  <a:gs pos="0">
                    <a:srgbClr val="FFFFFF"/>
                  </a:gs>
                  <a:gs pos="100000">
                    <a:srgbClr val="FFFFFF"/>
                  </a:gs>
                </a:gsLst>
                <a:lin ang="5400000" scaled="0"/>
              </a:gradFill>
              <a:latin typeface="Segoe UI Light"/>
            </a:endParaRPr>
          </a:p>
        </p:txBody>
      </p:sp>
      <p:sp>
        <p:nvSpPr>
          <p:cNvPr id="11" name="Rectangle 10"/>
          <p:cNvSpPr/>
          <p:nvPr/>
        </p:nvSpPr>
        <p:spPr bwMode="auto">
          <a:xfrm>
            <a:off x="8474075" y="6263005"/>
            <a:ext cx="3245908" cy="731520"/>
          </a:xfrm>
          <a:prstGeom prst="rect">
            <a:avLst/>
          </a:prstGeom>
          <a:solidFill>
            <a:schemeClr val="accent6">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Full Screen UI</a:t>
            </a:r>
            <a:endParaRPr lang="en-US" sz="2800" dirty="0">
              <a:gradFill>
                <a:gsLst>
                  <a:gs pos="0">
                    <a:srgbClr val="FFFFFF"/>
                  </a:gs>
                  <a:gs pos="100000">
                    <a:srgbClr val="FFFFFF"/>
                  </a:gs>
                </a:gsLst>
                <a:lin ang="5400000" scaled="0"/>
              </a:gradFill>
              <a:latin typeface="Segoe UI Light"/>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2665" y="1211264"/>
            <a:ext cx="3245908" cy="4868862"/>
          </a:xfrm>
          <a:prstGeom prst="rect">
            <a:avLst/>
          </a:prstGeom>
        </p:spPr>
      </p:pic>
    </p:spTree>
    <p:extLst>
      <p:ext uri="{BB962C8B-B14F-4D97-AF65-F5344CB8AC3E}">
        <p14:creationId xmlns:p14="http://schemas.microsoft.com/office/powerpoint/2010/main" val="327797904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Automatic mobile redirect</a:t>
            </a:r>
            <a:endParaRPr lang="en-US" dirty="0"/>
          </a:p>
        </p:txBody>
      </p:sp>
      <p:sp>
        <p:nvSpPr>
          <p:cNvPr id="4" name="Rectangle 2"/>
          <p:cNvSpPr>
            <a:spLocks noChangeArrowheads="1"/>
          </p:cNvSpPr>
          <p:nvPr/>
        </p:nvSpPr>
        <p:spPr bwMode="auto">
          <a:xfrm>
            <a:off x="248793" y="5332531"/>
            <a:ext cx="927926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sz="2000" dirty="0">
                <a:gradFill>
                  <a:gsLst>
                    <a:gs pos="1250">
                      <a:srgbClr val="505050"/>
                    </a:gs>
                    <a:gs pos="100000">
                      <a:srgbClr val="505050"/>
                    </a:gs>
                  </a:gsLst>
                  <a:lin ang="5400000" scaled="0"/>
                </a:gradFill>
              </a:rPr>
              <a:t>To Activate: "Site Settings“ </a:t>
            </a:r>
            <a:r>
              <a:rPr lang="en-US" sz="2000" dirty="0">
                <a:gradFill>
                  <a:gsLst>
                    <a:gs pos="1250">
                      <a:srgbClr val="505050"/>
                    </a:gs>
                    <a:gs pos="100000">
                      <a:srgbClr val="505050"/>
                    </a:gs>
                  </a:gsLst>
                  <a:lin ang="5400000" scaled="0"/>
                </a:gradFill>
                <a:sym typeface="Wingdings" panose="05000000000000000000" pitchFamily="2" charset="2"/>
              </a:rPr>
              <a:t></a:t>
            </a:r>
            <a:r>
              <a:rPr lang="en-US" sz="2000" dirty="0">
                <a:gradFill>
                  <a:gsLst>
                    <a:gs pos="1250">
                      <a:srgbClr val="505050"/>
                    </a:gs>
                    <a:gs pos="100000">
                      <a:srgbClr val="505050"/>
                    </a:gs>
                  </a:gsLst>
                  <a:lin ang="5400000" scaled="0"/>
                </a:gradFill>
              </a:rPr>
              <a:t>Site Actions </a:t>
            </a:r>
            <a:r>
              <a:rPr lang="en-US" sz="2000" dirty="0">
                <a:gradFill>
                  <a:gsLst>
                    <a:gs pos="1250">
                      <a:srgbClr val="505050"/>
                    </a:gs>
                    <a:gs pos="100000">
                      <a:srgbClr val="505050"/>
                    </a:gs>
                  </a:gsLst>
                  <a:lin ang="5400000" scaled="0"/>
                </a:gradFill>
                <a:sym typeface="Wingdings" panose="05000000000000000000" pitchFamily="2" charset="2"/>
              </a:rPr>
              <a:t> </a:t>
            </a:r>
            <a:r>
              <a:rPr lang="en-US" sz="2000" dirty="0">
                <a:gradFill>
                  <a:gsLst>
                    <a:gs pos="1250">
                      <a:srgbClr val="505050"/>
                    </a:gs>
                    <a:gs pos="100000">
                      <a:srgbClr val="505050"/>
                    </a:gs>
                  </a:gsLst>
                  <a:lin ang="5400000" scaled="0"/>
                </a:gradFill>
              </a:rPr>
              <a:t>"Manage Site Features." </a:t>
            </a:r>
            <a:br>
              <a:rPr lang="en-US" sz="2000" dirty="0">
                <a:gradFill>
                  <a:gsLst>
                    <a:gs pos="1250">
                      <a:srgbClr val="505050"/>
                    </a:gs>
                    <a:gs pos="100000">
                      <a:srgbClr val="505050"/>
                    </a:gs>
                  </a:gsLst>
                  <a:lin ang="5400000" scaled="0"/>
                </a:gradFill>
              </a:rPr>
            </a:br>
            <a:r>
              <a:rPr lang="en-US" sz="2000" dirty="0">
                <a:gradFill>
                  <a:gsLst>
                    <a:gs pos="1250">
                      <a:srgbClr val="505050"/>
                    </a:gs>
                    <a:gs pos="100000">
                      <a:srgbClr val="505050"/>
                    </a:gs>
                  </a:gsLst>
                  <a:lin ang="5400000" scaled="0"/>
                </a:gradFill>
              </a:rPr>
              <a:t>Mobile Browser View default is active </a:t>
            </a:r>
            <a:r>
              <a:rPr lang="en-US" sz="2000">
                <a:gradFill>
                  <a:gsLst>
                    <a:gs pos="1250">
                      <a:srgbClr val="505050"/>
                    </a:gs>
                    <a:gs pos="100000">
                      <a:srgbClr val="505050"/>
                    </a:gs>
                  </a:gsLst>
                  <a:lin ang="5400000" scaled="0"/>
                </a:gradFill>
              </a:rPr>
              <a:t>on </a:t>
            </a:r>
            <a:r>
              <a:rPr lang="en-US" sz="2000" dirty="0">
                <a:gradFill>
                  <a:gsLst>
                    <a:gs pos="1250">
                      <a:srgbClr val="505050"/>
                    </a:gs>
                    <a:gs pos="100000">
                      <a:srgbClr val="505050"/>
                    </a:gs>
                  </a:gsLst>
                  <a:lin ang="5400000" scaled="0"/>
                </a:gradFill>
              </a:rPr>
              <a:t>several</a:t>
            </a:r>
            <a:r>
              <a:rPr lang="en-US" sz="2000">
                <a:gradFill>
                  <a:gsLst>
                    <a:gs pos="1250">
                      <a:srgbClr val="505050"/>
                    </a:gs>
                    <a:gs pos="100000">
                      <a:srgbClr val="505050"/>
                    </a:gs>
                  </a:gsLst>
                  <a:lin ang="5400000" scaled="0"/>
                </a:gradFill>
              </a:rPr>
              <a:t> common site templates;</a:t>
            </a:r>
            <a:endParaRPr lang="en-US" sz="2000" dirty="0">
              <a:gradFill>
                <a:gsLst>
                  <a:gs pos="1250">
                    <a:srgbClr val="505050"/>
                  </a:gs>
                  <a:gs pos="100000">
                    <a:srgbClr val="505050"/>
                  </a:gs>
                </a:gsLst>
                <a:lin ang="5400000" scaled="0"/>
              </a:gradFill>
            </a:endParaRPr>
          </a:p>
          <a:p>
            <a:pPr defTabSz="914400" eaLnBrk="0" fontAlgn="base" hangingPunct="0">
              <a:spcBef>
                <a:spcPct val="0"/>
              </a:spcBef>
              <a:spcAft>
                <a:spcPct val="0"/>
              </a:spcAft>
            </a:pPr>
            <a:r>
              <a:rPr lang="en-US" sz="2000">
                <a:gradFill>
                  <a:gsLst>
                    <a:gs pos="1250">
                      <a:srgbClr val="505050"/>
                    </a:gs>
                    <a:gs pos="100000">
                      <a:srgbClr val="505050"/>
                    </a:gs>
                  </a:gsLst>
                  <a:lin ang="5400000" scaled="0"/>
                </a:gradFill>
              </a:rPr>
              <a:t>Mobile browser view is </a:t>
            </a:r>
            <a:r>
              <a:rPr lang="en-US" sz="2000" smtClean="0">
                <a:gradFill>
                  <a:gsLst>
                    <a:gs pos="1250">
                      <a:srgbClr val="505050"/>
                    </a:gs>
                    <a:gs pos="100000">
                      <a:srgbClr val="505050"/>
                    </a:gs>
                  </a:gsLst>
                  <a:lin ang="5400000" scaled="0"/>
                </a:gradFill>
              </a:rPr>
              <a:t>not </a:t>
            </a:r>
            <a:r>
              <a:rPr lang="en-US" sz="2000" dirty="0">
                <a:gradFill>
                  <a:gsLst>
                    <a:gs pos="1250">
                      <a:srgbClr val="505050"/>
                    </a:gs>
                    <a:gs pos="100000">
                      <a:srgbClr val="505050"/>
                    </a:gs>
                  </a:gsLst>
                  <a:lin ang="5400000" scaled="0"/>
                </a:gradFill>
              </a:rPr>
              <a:t>enabled</a:t>
            </a:r>
            <a:r>
              <a:rPr lang="en-US" sz="2000">
                <a:gradFill>
                  <a:gsLst>
                    <a:gs pos="1250">
                      <a:srgbClr val="505050"/>
                    </a:gs>
                    <a:gs pos="100000">
                      <a:srgbClr val="505050"/>
                    </a:gs>
                  </a:gsLst>
                  <a:lin ang="5400000" scaled="0"/>
                </a:gradFill>
              </a:rPr>
              <a:t> by default for </a:t>
            </a:r>
            <a:r>
              <a:rPr lang="en-US" sz="2000" smtClean="0">
                <a:gradFill>
                  <a:gsLst>
                    <a:gs pos="1250">
                      <a:srgbClr val="505050"/>
                    </a:gs>
                    <a:gs pos="100000">
                      <a:srgbClr val="505050"/>
                    </a:gs>
                  </a:gsLst>
                  <a:lin ang="5400000" scaled="0"/>
                </a:gradFill>
              </a:rPr>
              <a:t>My </a:t>
            </a:r>
            <a:r>
              <a:rPr lang="en-US" sz="2000" dirty="0">
                <a:gradFill>
                  <a:gsLst>
                    <a:gs pos="1250">
                      <a:srgbClr val="505050"/>
                    </a:gs>
                    <a:gs pos="100000">
                      <a:srgbClr val="505050"/>
                    </a:gs>
                  </a:gsLst>
                  <a:lin ang="5400000" scaled="0"/>
                </a:gradFill>
              </a:rPr>
              <a:t>Site…get</a:t>
            </a:r>
            <a:r>
              <a:rPr lang="en-US" sz="2000">
                <a:gradFill>
                  <a:gsLst>
                    <a:gs pos="1250">
                      <a:srgbClr val="505050"/>
                    </a:gs>
                    <a:gs pos="100000">
                      <a:srgbClr val="505050"/>
                    </a:gs>
                  </a:gsLst>
                  <a:lin ang="5400000" scaled="0"/>
                </a:gradFill>
              </a:rPr>
              <a:t> the </a:t>
            </a:r>
            <a:r>
              <a:rPr lang="en-US" sz="2000" smtClean="0">
                <a:gradFill>
                  <a:gsLst>
                    <a:gs pos="1250">
                      <a:srgbClr val="505050"/>
                    </a:gs>
                    <a:gs pos="100000">
                      <a:srgbClr val="505050"/>
                    </a:gs>
                  </a:gsLst>
                  <a:lin ang="5400000" scaled="0"/>
                </a:gradFill>
              </a:rPr>
              <a:t>app!</a:t>
            </a:r>
            <a:endParaRPr lang="en-US" sz="2000" dirty="0">
              <a:gradFill>
                <a:gsLst>
                  <a:gs pos="1250">
                    <a:srgbClr val="505050"/>
                  </a:gs>
                  <a:gs pos="100000">
                    <a:srgbClr val="505050"/>
                  </a:gs>
                </a:gsLst>
                <a:lin ang="5400000" scaled="0"/>
              </a:gradFill>
            </a:endParaRPr>
          </a:p>
        </p:txBody>
      </p:sp>
      <p:sp>
        <p:nvSpPr>
          <p:cNvPr id="10" name="Rectangle 11"/>
          <p:cNvSpPr/>
          <p:nvPr/>
        </p:nvSpPr>
        <p:spPr>
          <a:xfrm>
            <a:off x="463281" y="6565356"/>
            <a:ext cx="12436475" cy="369332"/>
          </a:xfrm>
          <a:prstGeom prst="rect">
            <a:avLst/>
          </a:prstGeom>
        </p:spPr>
        <p:txBody>
          <a:bodyPr wrap="square">
            <a:spAutoFit/>
          </a:bodyPr>
          <a:lstStyle/>
          <a:p>
            <a:pPr>
              <a:lnSpc>
                <a:spcPct val="90000"/>
              </a:lnSpc>
              <a:spcBef>
                <a:spcPts val="1224"/>
              </a:spcBef>
              <a:buClr>
                <a:srgbClr val="505050"/>
              </a:buClr>
              <a:buSzPct val="90000"/>
            </a:pPr>
            <a:r>
              <a:rPr lang="en-US" sz="2000" dirty="0">
                <a:solidFill>
                  <a:srgbClr val="505050"/>
                </a:solidFill>
                <a:latin typeface="Segoe UI Light"/>
              </a:rPr>
              <a:t>SPC096	</a:t>
            </a:r>
            <a:r>
              <a:rPr lang="en-US" sz="2000" dirty="0" smtClean="0">
                <a:solidFill>
                  <a:srgbClr val="505050"/>
                </a:solidFill>
                <a:latin typeface="Segoe UI Light"/>
              </a:rPr>
              <a:t>Enhancing </a:t>
            </a:r>
            <a:r>
              <a:rPr lang="en-US" sz="2000" dirty="0">
                <a:solidFill>
                  <a:srgbClr val="505050"/>
                </a:solidFill>
                <a:latin typeface="Segoe UI Light"/>
              </a:rPr>
              <a:t>Reach and Accessibility with New </a:t>
            </a:r>
            <a:r>
              <a:rPr lang="en-US" sz="2000" dirty="0" smtClean="0">
                <a:solidFill>
                  <a:srgbClr val="505050"/>
                </a:solidFill>
                <a:latin typeface="Segoe UI Light"/>
              </a:rPr>
              <a:t>Mobility Features </a:t>
            </a:r>
            <a:r>
              <a:rPr lang="en-US" sz="2000" dirty="0">
                <a:solidFill>
                  <a:srgbClr val="505050"/>
                </a:solidFill>
                <a:latin typeface="Segoe UI Light"/>
              </a:rPr>
              <a:t>in SharePoint </a:t>
            </a:r>
            <a:r>
              <a:rPr lang="en-US" sz="2000" dirty="0" smtClean="0">
                <a:solidFill>
                  <a:srgbClr val="505050"/>
                </a:solidFill>
                <a:latin typeface="Segoe UI Light"/>
              </a:rPr>
              <a:t>2013</a:t>
            </a:r>
            <a:endParaRPr lang="en-US" sz="2000" dirty="0">
              <a:solidFill>
                <a:srgbClr val="505050"/>
              </a:solidFill>
              <a:latin typeface="Segoe UI Light"/>
            </a:endParaRPr>
          </a:p>
        </p:txBody>
      </p:sp>
      <p:pic>
        <p:nvPicPr>
          <p:cNvPr id="7" name="Picture 6"/>
          <p:cNvPicPr>
            <a:picLocks noChangeAspect="1"/>
          </p:cNvPicPr>
          <p:nvPr/>
        </p:nvPicPr>
        <p:blipFill rotWithShape="1">
          <a:blip r:embed="rId3"/>
          <a:srcRect t="19178" b="23034"/>
          <a:stretch/>
        </p:blipFill>
        <p:spPr>
          <a:xfrm>
            <a:off x="274638" y="1029731"/>
            <a:ext cx="9829800" cy="2438401"/>
          </a:xfrm>
          <a:prstGeom prst="flowChartDocument">
            <a:avLst/>
          </a:prstGeom>
        </p:spPr>
      </p:pic>
      <p:pic>
        <p:nvPicPr>
          <p:cNvPr id="12" name="Picture 11"/>
          <p:cNvPicPr>
            <a:picLocks noChangeAspect="1"/>
          </p:cNvPicPr>
          <p:nvPr/>
        </p:nvPicPr>
        <p:blipFill>
          <a:blip r:embed="rId4"/>
          <a:stretch>
            <a:fillRect/>
          </a:stretch>
        </p:blipFill>
        <p:spPr>
          <a:xfrm>
            <a:off x="265490" y="3613093"/>
            <a:ext cx="9877425" cy="1485900"/>
          </a:xfrm>
          <a:prstGeom prst="rect">
            <a:avLst/>
          </a:prstGeom>
        </p:spPr>
      </p:pic>
      <p:sp>
        <p:nvSpPr>
          <p:cNvPr id="14" name="Oval 13"/>
          <p:cNvSpPr/>
          <p:nvPr/>
        </p:nvSpPr>
        <p:spPr bwMode="auto">
          <a:xfrm>
            <a:off x="1417637" y="4564062"/>
            <a:ext cx="9525000" cy="914400"/>
          </a:xfrm>
          <a:prstGeom prst="ellipse">
            <a:avLst/>
          </a:prstGeom>
          <a:solidFill>
            <a:srgbClr val="FFFF00">
              <a:alpha val="1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Freeform 33"/>
          <p:cNvSpPr>
            <a:spLocks noEditPoints="1"/>
          </p:cNvSpPr>
          <p:nvPr/>
        </p:nvSpPr>
        <p:spPr bwMode="black">
          <a:xfrm>
            <a:off x="34305" y="6565356"/>
            <a:ext cx="428976" cy="427302"/>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chemeClr val="bg1">
              <a:lumMod val="50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426995265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0"/>
          </p:nvPr>
        </p:nvSpPr>
        <p:spPr>
          <a:xfrm>
            <a:off x="274638" y="1212850"/>
            <a:ext cx="11887200" cy="738664"/>
          </a:xfrm>
        </p:spPr>
        <p:txBody>
          <a:bodyPr/>
          <a:lstStyle/>
          <a:p>
            <a:pPr marL="0" indent="0">
              <a:buNone/>
            </a:pPr>
            <a:r>
              <a:rPr lang="en-US" dirty="0">
                <a:gradFill>
                  <a:gsLst>
                    <a:gs pos="1250">
                      <a:schemeClr val="tx1"/>
                    </a:gs>
                    <a:gs pos="100000">
                      <a:schemeClr val="tx1"/>
                    </a:gs>
                  </a:gsLst>
                  <a:lin ang="5400000" scaled="0"/>
                </a:gradFill>
              </a:rPr>
              <a:t>Client</a:t>
            </a:r>
            <a:endParaRPr lang="en-US" dirty="0"/>
          </a:p>
        </p:txBody>
      </p:sp>
      <p:sp>
        <p:nvSpPr>
          <p:cNvPr id="4" name="Title 3"/>
          <p:cNvSpPr>
            <a:spLocks noGrp="1"/>
          </p:cNvSpPr>
          <p:nvPr>
            <p:ph type="title"/>
          </p:nvPr>
        </p:nvSpPr>
        <p:spPr/>
        <p:txBody>
          <a:bodyPr/>
          <a:lstStyle/>
          <a:p>
            <a:r>
              <a:rPr lang="en-US" dirty="0" err="1" smtClean="0"/>
              <a:t>Compat</a:t>
            </a:r>
            <a:r>
              <a:rPr lang="en-US" dirty="0" err="1"/>
              <a:t>.</a:t>
            </a:r>
            <a:r>
              <a:rPr lang="en-US" dirty="0" err="1" smtClean="0"/>
              <a:t>Browser</a:t>
            </a:r>
            <a:endParaRPr lang="en-US" dirty="0"/>
          </a:p>
        </p:txBody>
      </p:sp>
      <p:cxnSp>
        <p:nvCxnSpPr>
          <p:cNvPr id="3" name="Straight Connector 2"/>
          <p:cNvCxnSpPr/>
          <p:nvPr/>
        </p:nvCxnSpPr>
        <p:spPr>
          <a:xfrm>
            <a:off x="274638" y="1889760"/>
            <a:ext cx="1582737"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a:xfrm>
            <a:off x="2156016" y="1912530"/>
            <a:ext cx="6019799" cy="5170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gradFill>
                  <a:gsLst>
                    <a:gs pos="1250">
                      <a:srgbClr val="505050"/>
                    </a:gs>
                    <a:gs pos="100000">
                      <a:srgbClr val="505050"/>
                    </a:gs>
                  </a:gsLst>
                  <a:lin ang="5400000" scaled="0"/>
                </a:gradFill>
              </a:rPr>
              <a:t>HTTP </a:t>
            </a:r>
            <a:r>
              <a:rPr lang="en-US" sz="2400" dirty="0" smtClean="0">
                <a:gradFill>
                  <a:gsLst>
                    <a:gs pos="1250">
                      <a:srgbClr val="505050"/>
                    </a:gs>
                    <a:gs pos="100000">
                      <a:srgbClr val="505050"/>
                    </a:gs>
                  </a:gsLst>
                  <a:lin ang="5400000" scaled="0"/>
                </a:gradFill>
              </a:rPr>
              <a:t>GET {User </a:t>
            </a:r>
            <a:r>
              <a:rPr lang="en-US" sz="2400" dirty="0">
                <a:gradFill>
                  <a:gsLst>
                    <a:gs pos="1250">
                      <a:srgbClr val="505050"/>
                    </a:gs>
                    <a:gs pos="100000">
                      <a:srgbClr val="505050"/>
                    </a:gs>
                  </a:gsLst>
                  <a:lin ang="5400000" scaled="0"/>
                </a:gradFill>
              </a:rPr>
              <a:t>Agent </a:t>
            </a:r>
            <a:r>
              <a:rPr lang="en-US" sz="2400" dirty="0" smtClean="0">
                <a:gradFill>
                  <a:gsLst>
                    <a:gs pos="1250">
                      <a:srgbClr val="505050"/>
                    </a:gs>
                    <a:gs pos="100000">
                      <a:srgbClr val="505050"/>
                    </a:gs>
                  </a:gsLst>
                  <a:lin ang="5400000" scaled="0"/>
                </a:gradFill>
              </a:rPr>
              <a:t>String}</a:t>
            </a:r>
            <a:endParaRPr lang="en-US" sz="2400" dirty="0">
              <a:gradFill>
                <a:gsLst>
                  <a:gs pos="1250">
                    <a:srgbClr val="505050"/>
                  </a:gs>
                  <a:gs pos="100000">
                    <a:srgbClr val="505050"/>
                  </a:gs>
                </a:gsLst>
                <a:lin ang="5400000" scaled="0"/>
              </a:gradFill>
            </a:endParaRPr>
          </a:p>
        </p:txBody>
      </p:sp>
      <p:cxnSp>
        <p:nvCxnSpPr>
          <p:cNvPr id="12" name="Straight Arrow Connector 11"/>
          <p:cNvCxnSpPr/>
          <p:nvPr/>
        </p:nvCxnSpPr>
        <p:spPr>
          <a:xfrm>
            <a:off x="1589512" y="2342515"/>
            <a:ext cx="7049857" cy="0"/>
          </a:xfrm>
          <a:prstGeom prst="straightConnector1">
            <a:avLst/>
          </a:prstGeom>
          <a:ln w="44450" cmpd="sng">
            <a:solidFill>
              <a:schemeClr val="tx1"/>
            </a:solidFill>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189038" y="6240462"/>
            <a:ext cx="7315200" cy="0"/>
          </a:xfrm>
          <a:prstGeom prst="straightConnector1">
            <a:avLst/>
          </a:prstGeom>
          <a:ln w="44450" cmpd="dbl">
            <a:solidFill>
              <a:schemeClr val="accent4"/>
            </a:solidFill>
            <a:headEnd type="stealth" w="lg" len="lg"/>
            <a:tailEnd type="none" w="lg" len="med"/>
          </a:ln>
        </p:spPr>
        <p:style>
          <a:lnRef idx="1">
            <a:schemeClr val="accent1"/>
          </a:lnRef>
          <a:fillRef idx="0">
            <a:schemeClr val="accent1"/>
          </a:fillRef>
          <a:effectRef idx="0">
            <a:schemeClr val="accent1"/>
          </a:effectRef>
          <a:fontRef idx="minor">
            <a:schemeClr val="tx1"/>
          </a:fontRef>
        </p:style>
      </p:cxnSp>
      <p:sp>
        <p:nvSpPr>
          <p:cNvPr id="15" name="Text Placeholder 2"/>
          <p:cNvSpPr txBox="1">
            <a:spLocks/>
          </p:cNvSpPr>
          <p:nvPr/>
        </p:nvSpPr>
        <p:spPr>
          <a:xfrm>
            <a:off x="2965372" y="6111463"/>
            <a:ext cx="4833862" cy="542906"/>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3000"/>
              </a:lnSpc>
              <a:buFont typeface="Arial" pitchFamily="34" charset="0"/>
              <a:buNone/>
            </a:pPr>
            <a:r>
              <a:rPr lang="en-US" sz="2400" dirty="0">
                <a:gradFill>
                  <a:gsLst>
                    <a:gs pos="1250">
                      <a:srgbClr val="505050"/>
                    </a:gs>
                    <a:gs pos="100000">
                      <a:srgbClr val="505050"/>
                    </a:gs>
                  </a:gsLst>
                  <a:lin ang="5400000" scaled="0"/>
                </a:gradFill>
              </a:rPr>
              <a:t>server returns appropriate page</a:t>
            </a:r>
          </a:p>
        </p:txBody>
      </p:sp>
      <p:sp>
        <p:nvSpPr>
          <p:cNvPr id="17" name="Text Placeholder 2"/>
          <p:cNvSpPr txBox="1">
            <a:spLocks/>
          </p:cNvSpPr>
          <p:nvPr/>
        </p:nvSpPr>
        <p:spPr>
          <a:xfrm>
            <a:off x="274638" y="2066694"/>
            <a:ext cx="1371599" cy="8494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gradFill>
                  <a:gsLst>
                    <a:gs pos="1250">
                      <a:srgbClr val="505050"/>
                    </a:gs>
                    <a:gs pos="100000">
                      <a:srgbClr val="505050"/>
                    </a:gs>
                  </a:gsLst>
                  <a:lin ang="5400000" scaled="0"/>
                </a:gradFill>
              </a:rPr>
              <a:t>Mobile Browser</a:t>
            </a:r>
            <a:endParaRPr lang="en-US" sz="2400" dirty="0">
              <a:gradFill>
                <a:gsLst>
                  <a:gs pos="1250">
                    <a:srgbClr val="505050"/>
                  </a:gs>
                  <a:gs pos="100000">
                    <a:srgbClr val="505050"/>
                  </a:gs>
                </a:gsLst>
                <a:lin ang="5400000" scaled="0"/>
              </a:gradFill>
            </a:endParaRPr>
          </a:p>
        </p:txBody>
      </p:sp>
      <p:graphicFrame>
        <p:nvGraphicFramePr>
          <p:cNvPr id="2" name="Diagram 1"/>
          <p:cNvGraphicFramePr/>
          <p:nvPr>
            <p:extLst>
              <p:ext uri="{D42A27DB-BD31-4B8C-83A1-F6EECF244321}">
                <p14:modId xmlns:p14="http://schemas.microsoft.com/office/powerpoint/2010/main" val="1236495472"/>
              </p:ext>
            </p:extLst>
          </p:nvPr>
        </p:nvGraphicFramePr>
        <p:xfrm>
          <a:off x="8732837" y="1951514"/>
          <a:ext cx="2667000" cy="45483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5" name="Group 34"/>
          <p:cNvGrpSpPr/>
          <p:nvPr/>
        </p:nvGrpSpPr>
        <p:grpSpPr>
          <a:xfrm>
            <a:off x="8115053" y="1164082"/>
            <a:ext cx="4157154" cy="738664"/>
            <a:chOff x="6986334" y="1164082"/>
            <a:chExt cx="4157154" cy="738664"/>
          </a:xfrm>
        </p:grpSpPr>
        <p:sp>
          <p:nvSpPr>
            <p:cNvPr id="7" name="Text Placeholder 2"/>
            <p:cNvSpPr txBox="1">
              <a:spLocks/>
            </p:cNvSpPr>
            <p:nvPr/>
          </p:nvSpPr>
          <p:spPr>
            <a:xfrm>
              <a:off x="6986334" y="1164082"/>
              <a:ext cx="415715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gradFill>
                    <a:gsLst>
                      <a:gs pos="1250">
                        <a:srgbClr val="505050"/>
                      </a:gs>
                      <a:gs pos="100000">
                        <a:srgbClr val="505050"/>
                      </a:gs>
                    </a:gsLst>
                    <a:lin ang="5400000" scaled="0"/>
                  </a:gradFill>
                </a:rPr>
                <a:t>SharePoint Server</a:t>
              </a:r>
              <a:endParaRPr lang="en-US" dirty="0">
                <a:gradFill>
                  <a:gsLst>
                    <a:gs pos="1250">
                      <a:srgbClr val="505050"/>
                    </a:gs>
                    <a:gs pos="100000">
                      <a:srgbClr val="505050"/>
                    </a:gs>
                  </a:gsLst>
                  <a:lin ang="5400000" scaled="0"/>
                </a:gradFill>
              </a:endParaRPr>
            </a:p>
          </p:txBody>
        </p:sp>
        <p:cxnSp>
          <p:nvCxnSpPr>
            <p:cNvPr id="33" name="Straight Connector 32"/>
            <p:cNvCxnSpPr/>
            <p:nvPr/>
          </p:nvCxnSpPr>
          <p:spPr>
            <a:xfrm>
              <a:off x="7075487" y="1889760"/>
              <a:ext cx="388302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2" name="Text Placeholder 2"/>
          <p:cNvSpPr txBox="1">
            <a:spLocks/>
          </p:cNvSpPr>
          <p:nvPr/>
        </p:nvSpPr>
        <p:spPr>
          <a:xfrm>
            <a:off x="1646237" y="2839685"/>
            <a:ext cx="6858001" cy="2523768"/>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2"/>
                    </a:gs>
                    <a:gs pos="99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41300" lvl="1" indent="0">
              <a:buFont typeface="Arial" pitchFamily="34" charset="0"/>
              <a:buNone/>
            </a:pPr>
            <a:r>
              <a:rPr lang="en-US" sz="4000" dirty="0" err="1">
                <a:gradFill>
                  <a:gsLst>
                    <a:gs pos="1250">
                      <a:srgbClr val="505050"/>
                    </a:gs>
                    <a:gs pos="100000">
                      <a:srgbClr val="505050"/>
                    </a:gs>
                  </a:gsLst>
                  <a:lin ang="5400000" scaled="0"/>
                </a:gradFill>
                <a:latin typeface="Segoe UI Light"/>
              </a:rPr>
              <a:t>Compat.browser</a:t>
            </a:r>
            <a:r>
              <a:rPr lang="en-US" sz="4000" dirty="0">
                <a:gradFill>
                  <a:gsLst>
                    <a:gs pos="1250">
                      <a:srgbClr val="505050"/>
                    </a:gs>
                    <a:gs pos="100000">
                      <a:srgbClr val="505050"/>
                    </a:gs>
                  </a:gsLst>
                  <a:lin ang="5400000" scaled="0"/>
                </a:gradFill>
                <a:latin typeface="Segoe UI Light"/>
              </a:rPr>
              <a:t> maps device and version to mobile </a:t>
            </a:r>
            <a:r>
              <a:rPr lang="en-US" sz="4000" dirty="0" smtClean="0">
                <a:gradFill>
                  <a:gsLst>
                    <a:gs pos="1250">
                      <a:srgbClr val="505050"/>
                    </a:gs>
                    <a:gs pos="100000">
                      <a:srgbClr val="505050"/>
                    </a:gs>
                  </a:gsLst>
                  <a:lin ang="5400000" scaled="0"/>
                </a:gradFill>
                <a:latin typeface="Segoe UI Light"/>
              </a:rPr>
              <a:t>views</a:t>
            </a:r>
            <a:endParaRPr lang="en-US" sz="4000" dirty="0">
              <a:gradFill>
                <a:gsLst>
                  <a:gs pos="1250">
                    <a:srgbClr val="505050"/>
                  </a:gs>
                  <a:gs pos="100000">
                    <a:srgbClr val="505050"/>
                  </a:gs>
                </a:gsLst>
                <a:lin ang="5400000" scaled="0"/>
              </a:gradFill>
              <a:latin typeface="Segoe UI Light"/>
            </a:endParaRPr>
          </a:p>
          <a:p>
            <a:pPr marL="241300" lvl="1" indent="0">
              <a:buFont typeface="Arial" pitchFamily="34" charset="0"/>
              <a:buNone/>
            </a:pPr>
            <a:r>
              <a:rPr lang="en-US" sz="4000" dirty="0">
                <a:gradFill>
                  <a:gsLst>
                    <a:gs pos="1250">
                      <a:srgbClr val="505050"/>
                    </a:gs>
                    <a:gs pos="100000">
                      <a:srgbClr val="505050"/>
                    </a:gs>
                  </a:gsLst>
                  <a:lin ang="5400000" scaled="0"/>
                </a:gradFill>
                <a:latin typeface="Segoe UI Light"/>
              </a:rPr>
              <a:t>Modify </a:t>
            </a:r>
            <a:r>
              <a:rPr lang="en-US" sz="4000" dirty="0" err="1">
                <a:gradFill>
                  <a:gsLst>
                    <a:gs pos="1250">
                      <a:srgbClr val="505050"/>
                    </a:gs>
                    <a:gs pos="100000">
                      <a:srgbClr val="505050"/>
                    </a:gs>
                  </a:gsLst>
                  <a:lin ang="5400000" scaled="0"/>
                </a:gradFill>
                <a:latin typeface="Segoe UI Light"/>
              </a:rPr>
              <a:t>compat.browser</a:t>
            </a:r>
            <a:r>
              <a:rPr lang="en-US" sz="4000" dirty="0">
                <a:gradFill>
                  <a:gsLst>
                    <a:gs pos="1250">
                      <a:srgbClr val="505050"/>
                    </a:gs>
                    <a:gs pos="100000">
                      <a:srgbClr val="505050"/>
                    </a:gs>
                  </a:gsLst>
                  <a:lin ang="5400000" scaled="0"/>
                </a:gradFill>
                <a:latin typeface="Segoe UI Light"/>
              </a:rPr>
              <a:t> in INETMGR to change defaults</a:t>
            </a:r>
          </a:p>
        </p:txBody>
      </p:sp>
    </p:spTree>
    <p:extLst>
      <p:ext uri="{BB962C8B-B14F-4D97-AF65-F5344CB8AC3E}">
        <p14:creationId xmlns:p14="http://schemas.microsoft.com/office/powerpoint/2010/main" val="214365547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Abbott Lowell; Kieran Gupta</External_x0020_Speaker>
    <Session_x0020_Code xmlns="2295e2e7-0eeb-498e-8716-217bb2ee6ee3">SPC164</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Abbott Lowell, Kieran Gupta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elements/1.1/"/>
    <ds:schemaRef ds:uri="http://purl.org/dc/terms/"/>
    <ds:schemaRef ds:uri="http://schemas.microsoft.com/office/2006/documentManagement/types"/>
    <ds:schemaRef ds:uri="http://schemas.microsoft.com/sharepoint/v3"/>
    <ds:schemaRef ds:uri="http://www.w3.org/XML/1998/namespace"/>
    <ds:schemaRef ds:uri="230e9df3-be65-4c73-a93b-d1236ebd677e"/>
    <ds:schemaRef ds:uri="2295e2e7-0eeb-498e-8716-217bb2ee6ee3"/>
    <ds:schemaRef ds:uri="http://schemas.microsoft.com/office/2006/metadata/properties"/>
    <ds:schemaRef ds:uri="http://schemas.microsoft.com/office/infopath/2007/PartnerControls"/>
    <ds:schemaRef ds:uri="http://schemas.openxmlformats.org/package/2006/metadata/core-properties"/>
    <ds:schemaRef ds:uri="032d541b-1b4e-4d91-93c7-b10533c52f73"/>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9B36E50A-8CF3-4096-8BDD-85B979F338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17111</TotalTime>
  <Words>7808</Words>
  <Application>Microsoft Office PowerPoint</Application>
  <PresentationFormat>Custom</PresentationFormat>
  <Paragraphs>775</Paragraphs>
  <Slides>58</Slides>
  <Notes>53</Notes>
  <HiddenSlides>0</HiddenSlides>
  <MMClips>0</MMClips>
  <ScaleCrop>false</ScaleCrop>
  <HeadingPairs>
    <vt:vector size="4" baseType="variant">
      <vt:variant>
        <vt:lpstr>Theme</vt:lpstr>
      </vt:variant>
      <vt:variant>
        <vt:i4>5</vt:i4>
      </vt:variant>
      <vt:variant>
        <vt:lpstr>Slide Titles</vt:lpstr>
      </vt:variant>
      <vt:variant>
        <vt:i4>58</vt:i4>
      </vt:variant>
    </vt:vector>
  </HeadingPairs>
  <TitlesOfParts>
    <vt:vector size="63" baseType="lpstr">
      <vt:lpstr>5-30072_SPC2012_IT-Pro_Template_16x9</vt:lpstr>
      <vt:lpstr>5-30072_SPC2012_IT-Pro_Template_16x9_Light</vt:lpstr>
      <vt:lpstr>1_5-30072_SPC2012_IT-Pro_Template_16x9</vt:lpstr>
      <vt:lpstr>SPC2012_IT-Pro_Template_16x9</vt:lpstr>
      <vt:lpstr>5-30072_SPC2012_Business_Template_16x9_Light</vt:lpstr>
      <vt:lpstr>PowerPoint Presentation</vt:lpstr>
      <vt:lpstr>Prepare for SharePoint  on Mobile</vt:lpstr>
      <vt:lpstr>Trends impacting the way we work</vt:lpstr>
      <vt:lpstr>Microsoft’s productivity vision</vt:lpstr>
      <vt:lpstr>PowerPoint Presentation</vt:lpstr>
      <vt:lpstr>PowerPoint Presentation</vt:lpstr>
      <vt:lpstr>Mobile browser on SharePoint</vt:lpstr>
      <vt:lpstr>Automatic mobile redirect</vt:lpstr>
      <vt:lpstr>Compat.Browser</vt:lpstr>
      <vt:lpstr>Mobile browser views HTML5 contemporary view on Windows Phone 8</vt:lpstr>
      <vt:lpstr>PowerPoint Presentation</vt:lpstr>
      <vt:lpstr>Mobile Apps for Target Scenarios</vt:lpstr>
      <vt:lpstr>PowerPoint Presentation</vt:lpstr>
      <vt:lpstr>Office Web Apps mobile browser support on iPad</vt:lpstr>
      <vt:lpstr>PowerPoint Presentation</vt:lpstr>
      <vt:lpstr>Exchange 2013</vt:lpstr>
      <vt:lpstr>Office Hub on WinPhone 8 SkyDrive Pro auto discovery</vt:lpstr>
      <vt:lpstr>Browser support matrix</vt:lpstr>
      <vt:lpstr>PowerPoint Presentation</vt:lpstr>
      <vt:lpstr>SharePoint On-Premises (Perimeter in Proxy)</vt:lpstr>
      <vt:lpstr>SharePoint On-Premises (Back to Back Perimeter)</vt:lpstr>
      <vt:lpstr>SharePoint On-Premises (Extranet)</vt:lpstr>
      <vt:lpstr>PowerPoint Presentation</vt:lpstr>
      <vt:lpstr>SharePoint Online (SPO)</vt:lpstr>
      <vt:lpstr>SharePoint Online (SPO)</vt:lpstr>
      <vt:lpstr>SharePoint Online (SPO)</vt:lpstr>
      <vt:lpstr>SharePoint Online (SPO)</vt:lpstr>
      <vt:lpstr>iPhone Safari Mobile login via forms-based authentication (FBA)</vt:lpstr>
      <vt:lpstr>Protocol Dance (MS-OFBA)</vt:lpstr>
      <vt:lpstr>PowerPoint Presentation</vt:lpstr>
      <vt:lpstr>SharePoint Online + Federated</vt:lpstr>
      <vt:lpstr>SharePoint Online + Federated</vt:lpstr>
      <vt:lpstr>SharePoint Online + Federated</vt:lpstr>
      <vt:lpstr>iPhone Safari Mobile login via forms-based authentication (FBA) thru corporate single sign-on (ADFS)</vt:lpstr>
      <vt:lpstr>IDCRL Protocol</vt:lpstr>
      <vt:lpstr>SharePoint Online + Federated</vt:lpstr>
      <vt:lpstr>iPad Mobile App login via Active Authentication (IDCRL)</vt:lpstr>
      <vt:lpstr>SharePoint Newsfeed on W8 login via Active Authentication (IDCRL)</vt:lpstr>
      <vt:lpstr>Protocol Dance (IDCRL)</vt:lpstr>
      <vt:lpstr>PowerPoint Presentation</vt:lpstr>
      <vt:lpstr>Go the extra mile</vt:lpstr>
      <vt:lpstr>Go the extra mile</vt:lpstr>
      <vt:lpstr>Go the extra mile</vt:lpstr>
      <vt:lpstr>PowerPoint Presentation</vt:lpstr>
      <vt:lpstr>Other sessions of interest</vt:lpstr>
      <vt:lpstr>PowerPoint Presentation</vt:lpstr>
      <vt:lpstr>PowerPoint Presentation</vt:lpstr>
      <vt:lpstr>Appendix</vt:lpstr>
      <vt:lpstr>Font info</vt:lpstr>
      <vt:lpstr>Office Mobile across platforms</vt:lpstr>
      <vt:lpstr>Classic view </vt:lpstr>
      <vt:lpstr>Contemporary view </vt:lpstr>
      <vt:lpstr>Full Screen </vt:lpstr>
      <vt:lpstr>Our Vision for the Enterprise</vt:lpstr>
      <vt:lpstr>SharePoint On-Premises (Extranet)</vt:lpstr>
      <vt:lpstr>SharePoint On-Premises (Extranet)</vt:lpstr>
      <vt:lpstr>SharePoint On-Premises (Extranet)</vt:lpstr>
      <vt:lpstr>Go the extra mile</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Prepare for SharePoint on Mobile</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933</cp:revision>
  <dcterms:created xsi:type="dcterms:W3CDTF">2012-05-22T07:38:31Z</dcterms:created>
  <dcterms:modified xsi:type="dcterms:W3CDTF">2012-12-06T00:57:14Z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