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42"/>
  </p:notesMasterIdLst>
  <p:handoutMasterIdLst>
    <p:handoutMasterId r:id="rId43"/>
  </p:handoutMasterIdLst>
  <p:sldIdLst>
    <p:sldId id="1055" r:id="rId8"/>
    <p:sldId id="1057" r:id="rId9"/>
    <p:sldId id="1058" r:id="rId10"/>
    <p:sldId id="1059" r:id="rId11"/>
    <p:sldId id="1060" r:id="rId12"/>
    <p:sldId id="1061" r:id="rId13"/>
    <p:sldId id="1062" r:id="rId14"/>
    <p:sldId id="1063" r:id="rId15"/>
    <p:sldId id="1064" r:id="rId16"/>
    <p:sldId id="1065" r:id="rId17"/>
    <p:sldId id="1066" r:id="rId18"/>
    <p:sldId id="1067" r:id="rId19"/>
    <p:sldId id="1068" r:id="rId20"/>
    <p:sldId id="1069" r:id="rId21"/>
    <p:sldId id="1070" r:id="rId22"/>
    <p:sldId id="1071" r:id="rId23"/>
    <p:sldId id="1072" r:id="rId24"/>
    <p:sldId id="1073" r:id="rId25"/>
    <p:sldId id="1074" r:id="rId26"/>
    <p:sldId id="1075" r:id="rId27"/>
    <p:sldId id="1076" r:id="rId28"/>
    <p:sldId id="1077" r:id="rId29"/>
    <p:sldId id="1078" r:id="rId30"/>
    <p:sldId id="1079" r:id="rId31"/>
    <p:sldId id="1080" r:id="rId32"/>
    <p:sldId id="1081" r:id="rId33"/>
    <p:sldId id="1082" r:id="rId34"/>
    <p:sldId id="1083" r:id="rId35"/>
    <p:sldId id="1084" r:id="rId36"/>
    <p:sldId id="1085" r:id="rId37"/>
    <p:sldId id="1086" r:id="rId38"/>
    <p:sldId id="1087" r:id="rId39"/>
    <p:sldId id="1089" r:id="rId40"/>
    <p:sldId id="1088" r:id="rId4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09" d="100"/>
          <a:sy n="109" d="100"/>
        </p:scale>
        <p:origin x="-72" y="18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64D050F-7C5D-47BD-8273-9F4A9C0296D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100332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707E2D6-FCFB-4DDD-AB3A-DA688EB7EC4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589021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BFC1920-D9E7-4998-8CBE-A63C5005F18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470470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70EE27B-A97C-46D6-BCCE-BC08FCF4F33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903340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7FB876F-0872-49EA-AFFB-44F1DAB6EF1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825255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4437316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9745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2637708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306653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866776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3067750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3301041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6248455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780137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279836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6783556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500458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893979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372550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031764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684802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446241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393707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092098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409606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968829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05666023"/>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7351999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7843685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8531172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4303670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6660497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08704822"/>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1215385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107689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2459053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1104584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78447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7.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3977431"/>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43642777"/>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16.xml"/><Relationship Id="rId6" Type="http://schemas.microsoft.com/office/2007/relationships/hdphoto" Target="../media/hdphoto2.wdp"/><Relationship Id="rId5" Type="http://schemas.openxmlformats.org/officeDocument/2006/relationships/image" Target="../media/image14.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737448" y="2652492"/>
            <a:ext cx="3113536" cy="245526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gradFill>
                  <a:gsLst>
                    <a:gs pos="0">
                      <a:srgbClr val="FFFFFF"/>
                    </a:gs>
                    <a:gs pos="100000">
                      <a:srgbClr val="FFFFFF"/>
                    </a:gs>
                  </a:gsLst>
                  <a:lin ang="5400000" scaled="0"/>
                </a:gradFill>
              </a:rPr>
              <a:t>Browser</a:t>
            </a:r>
            <a:endParaRPr lang="en-US" sz="2040" dirty="0">
              <a:gradFill>
                <a:gsLst>
                  <a:gs pos="0">
                    <a:srgbClr val="FFFFFF"/>
                  </a:gs>
                  <a:gs pos="100000">
                    <a:srgbClr val="FFFFFF"/>
                  </a:gs>
                </a:gsLst>
                <a:lin ang="5400000" scaled="0"/>
              </a:gradFill>
            </a:endParaRPr>
          </a:p>
        </p:txBody>
      </p:sp>
      <p:sp>
        <p:nvSpPr>
          <p:cNvPr id="4" name="Rectangle 3"/>
          <p:cNvSpPr/>
          <p:nvPr/>
        </p:nvSpPr>
        <p:spPr bwMode="auto">
          <a:xfrm>
            <a:off x="8185737" y="1638709"/>
            <a:ext cx="2288001" cy="126458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SharePoint</a:t>
            </a:r>
          </a:p>
        </p:txBody>
      </p:sp>
      <p:sp>
        <p:nvSpPr>
          <p:cNvPr id="5" name="Rectangle 4"/>
          <p:cNvSpPr/>
          <p:nvPr/>
        </p:nvSpPr>
        <p:spPr bwMode="auto">
          <a:xfrm>
            <a:off x="8185737" y="4786618"/>
            <a:ext cx="2288001" cy="126458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Office Web Apps</a:t>
            </a:r>
          </a:p>
          <a:p>
            <a:pPr algn="ctr" defTabSz="932290" fontAlgn="base">
              <a:spcBef>
                <a:spcPct val="0"/>
              </a:spcBef>
              <a:spcAft>
                <a:spcPct val="0"/>
              </a:spcAft>
            </a:pPr>
            <a:r>
              <a:rPr lang="en-US" sz="2040" dirty="0">
                <a:gradFill>
                  <a:gsLst>
                    <a:gs pos="0">
                      <a:srgbClr val="FFFFFF"/>
                    </a:gs>
                    <a:gs pos="100000">
                      <a:srgbClr val="FFFFFF"/>
                    </a:gs>
                  </a:gsLst>
                  <a:lin ang="5400000" scaled="0"/>
                </a:gradFill>
              </a:rPr>
              <a:t>Server</a:t>
            </a:r>
          </a:p>
        </p:txBody>
      </p:sp>
      <p:sp>
        <p:nvSpPr>
          <p:cNvPr id="6" name="Rectangle 5"/>
          <p:cNvSpPr/>
          <p:nvPr/>
        </p:nvSpPr>
        <p:spPr bwMode="auto">
          <a:xfrm>
            <a:off x="833849" y="3043403"/>
            <a:ext cx="2923726" cy="197094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solidFill>
                  <a:srgbClr val="FFFFFF"/>
                </a:solidFill>
              </a:rPr>
              <a:t>Host Frame</a:t>
            </a:r>
            <a:endParaRPr lang="en-US" sz="2040" dirty="0">
              <a:solidFill>
                <a:srgbClr val="FFFFFF"/>
              </a:solidFill>
            </a:endParaRPr>
          </a:p>
        </p:txBody>
      </p:sp>
      <p:sp>
        <p:nvSpPr>
          <p:cNvPr id="7" name="Rectangle 6"/>
          <p:cNvSpPr/>
          <p:nvPr/>
        </p:nvSpPr>
        <p:spPr bwMode="auto">
          <a:xfrm>
            <a:off x="917916" y="3426385"/>
            <a:ext cx="2755589" cy="1513238"/>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solidFill>
                  <a:srgbClr val="FFFFFF"/>
                </a:solidFill>
              </a:rPr>
              <a:t>App Frame</a:t>
            </a:r>
            <a:endParaRPr lang="en-US" sz="2040" dirty="0">
              <a:solidFill>
                <a:srgbClr val="FFFFFF"/>
              </a:solidFill>
            </a:endParaRPr>
          </a:p>
        </p:txBody>
      </p:sp>
      <p:cxnSp>
        <p:nvCxnSpPr>
          <p:cNvPr id="9" name="Curved Connector 8"/>
          <p:cNvCxnSpPr/>
          <p:nvPr/>
        </p:nvCxnSpPr>
        <p:spPr>
          <a:xfrm>
            <a:off x="3262503" y="4397845"/>
            <a:ext cx="5197431" cy="1282352"/>
          </a:xfrm>
          <a:prstGeom prst="curvedConnector3">
            <a:avLst/>
          </a:prstGeom>
          <a:ln w="412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Curved Connector 10"/>
          <p:cNvCxnSpPr/>
          <p:nvPr/>
        </p:nvCxnSpPr>
        <p:spPr>
          <a:xfrm flipV="1">
            <a:off x="3262503" y="2281492"/>
            <a:ext cx="5197431" cy="940105"/>
          </a:xfrm>
          <a:prstGeom prst="curvedConnector3">
            <a:avLst/>
          </a:prstGeom>
          <a:ln w="412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9329738" y="2652492"/>
            <a:ext cx="0" cy="2361858"/>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9692229" y="3526631"/>
            <a:ext cx="1035359" cy="512317"/>
          </a:xfrm>
          <a:prstGeom prst="rect">
            <a:avLst/>
          </a:prstGeom>
          <a:noFill/>
        </p:spPr>
        <p:txBody>
          <a:bodyPr wrap="none" lIns="0" tIns="0" rIns="0" bIns="0" rtlCol="0">
            <a:spAutoFit/>
          </a:bodyPr>
          <a:lstStyle/>
          <a:p>
            <a:r>
              <a:rPr lang="en-US" sz="3264" spc="-71" dirty="0">
                <a:gradFill>
                  <a:gsLst>
                    <a:gs pos="2917">
                      <a:srgbClr val="505050"/>
                    </a:gs>
                    <a:gs pos="30000">
                      <a:srgbClr val="505050"/>
                    </a:gs>
                  </a:gsLst>
                  <a:lin ang="5400000" scaled="0"/>
                </a:gradFill>
              </a:rPr>
              <a:t>WOPI</a:t>
            </a:r>
            <a:endParaRPr lang="en-US" sz="2448" spc="-71" dirty="0">
              <a:gradFill>
                <a:gsLst>
                  <a:gs pos="2917">
                    <a:srgbClr val="505050"/>
                  </a:gs>
                  <a:gs pos="30000">
                    <a:srgbClr val="505050"/>
                  </a:gs>
                </a:gsLst>
                <a:lin ang="5400000" scaled="0"/>
              </a:gradFill>
            </a:endParaRPr>
          </a:p>
        </p:txBody>
      </p:sp>
      <p:sp>
        <p:nvSpPr>
          <p:cNvPr id="8" name="Title 7"/>
          <p:cNvSpPr>
            <a:spLocks noGrp="1"/>
          </p:cNvSpPr>
          <p:nvPr>
            <p:ph type="title"/>
          </p:nvPr>
        </p:nvSpPr>
        <p:spPr/>
        <p:txBody>
          <a:bodyPr/>
          <a:lstStyle/>
          <a:p>
            <a:r>
              <a:rPr lang="en-US" dirty="0"/>
              <a:t>How Office Web Apps Work</a:t>
            </a:r>
          </a:p>
        </p:txBody>
      </p:sp>
    </p:spTree>
    <p:extLst>
      <p:ext uri="{BB962C8B-B14F-4D97-AF65-F5344CB8AC3E}">
        <p14:creationId xmlns:p14="http://schemas.microsoft.com/office/powerpoint/2010/main" val="35118763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4678204"/>
          </a:xfrm>
        </p:spPr>
        <p:txBody>
          <a:bodyPr/>
          <a:lstStyle/>
          <a:p>
            <a:r>
              <a:rPr lang="en-US" dirty="0"/>
              <a:t>Requires dedicated servers (VMs are ok)</a:t>
            </a:r>
          </a:p>
          <a:p>
            <a:r>
              <a:rPr lang="en-US" dirty="0"/>
              <a:t>The whole thing can run on a single server</a:t>
            </a:r>
          </a:p>
          <a:p>
            <a:r>
              <a:rPr lang="en-US" dirty="0"/>
              <a:t>Add servers to meet demand</a:t>
            </a:r>
          </a:p>
          <a:p>
            <a:r>
              <a:rPr lang="en-US" dirty="0"/>
              <a:t>Never any reason to have separate farms (except security</a:t>
            </a:r>
            <a:r>
              <a:rPr lang="en-US" dirty="0" smtClean="0"/>
              <a:t>)</a:t>
            </a:r>
          </a:p>
          <a:p>
            <a:r>
              <a:rPr lang="en-US" dirty="0" smtClean="0"/>
              <a:t>About 20k typical users per server</a:t>
            </a:r>
            <a:endParaRPr lang="en-US" dirty="0"/>
          </a:p>
          <a:p>
            <a:endParaRPr lang="en-US" dirty="0"/>
          </a:p>
        </p:txBody>
      </p:sp>
      <p:sp>
        <p:nvSpPr>
          <p:cNvPr id="4" name="Title 3"/>
          <p:cNvSpPr>
            <a:spLocks noGrp="1"/>
          </p:cNvSpPr>
          <p:nvPr>
            <p:ph type="title"/>
          </p:nvPr>
        </p:nvSpPr>
        <p:spPr/>
        <p:txBody>
          <a:bodyPr/>
          <a:lstStyle/>
          <a:p>
            <a:r>
              <a:rPr lang="en-US" dirty="0"/>
              <a:t>Performance and scale</a:t>
            </a:r>
          </a:p>
        </p:txBody>
      </p:sp>
    </p:spTree>
    <p:extLst>
      <p:ext uri="{BB962C8B-B14F-4D97-AF65-F5344CB8AC3E}">
        <p14:creationId xmlns:p14="http://schemas.microsoft.com/office/powerpoint/2010/main" val="230985170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Every machine in a server farm is identical</a:t>
            </a:r>
          </a:p>
          <a:p>
            <a:r>
              <a:rPr lang="en-US" dirty="0"/>
              <a:t>All machines can play any role required at any time</a:t>
            </a:r>
          </a:p>
          <a:p>
            <a:r>
              <a:rPr lang="en-US" dirty="0"/>
              <a:t>You can reconfigure the farm without removing machines </a:t>
            </a:r>
          </a:p>
          <a:p>
            <a:endParaRPr lang="en-US" dirty="0"/>
          </a:p>
        </p:txBody>
      </p:sp>
      <p:sp>
        <p:nvSpPr>
          <p:cNvPr id="4" name="Title 3"/>
          <p:cNvSpPr>
            <a:spLocks noGrp="1"/>
          </p:cNvSpPr>
          <p:nvPr>
            <p:ph type="title"/>
          </p:nvPr>
        </p:nvSpPr>
        <p:spPr/>
        <p:txBody>
          <a:bodyPr/>
          <a:lstStyle/>
          <a:p>
            <a:r>
              <a:rPr lang="en-US" dirty="0"/>
              <a:t>Flexible and fault-tolerant</a:t>
            </a:r>
          </a:p>
        </p:txBody>
      </p:sp>
    </p:spTree>
    <p:extLst>
      <p:ext uri="{BB962C8B-B14F-4D97-AF65-F5344CB8AC3E}">
        <p14:creationId xmlns:p14="http://schemas.microsoft.com/office/powerpoint/2010/main" val="54368309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74638" y="1212850"/>
            <a:ext cx="11887200" cy="4001095"/>
          </a:xfrm>
        </p:spPr>
        <p:txBody>
          <a:bodyPr/>
          <a:lstStyle/>
          <a:p>
            <a:r>
              <a:rPr lang="en-US" dirty="0"/>
              <a:t>User credentials are passed on every request</a:t>
            </a:r>
          </a:p>
          <a:p>
            <a:r>
              <a:rPr lang="en-US" dirty="0"/>
              <a:t>Credentials are limited to permissions for a single file</a:t>
            </a:r>
          </a:p>
          <a:p>
            <a:r>
              <a:rPr lang="en-US" dirty="0"/>
              <a:t>Restrict machines that can join a </a:t>
            </a:r>
            <a:r>
              <a:rPr lang="en-US" dirty="0" smtClean="0"/>
              <a:t>farm</a:t>
            </a:r>
          </a:p>
          <a:p>
            <a:r>
              <a:rPr lang="en-US" dirty="0" smtClean="0"/>
              <a:t>SharePoint and Office Web Apps have a trusted connection</a:t>
            </a:r>
            <a:endParaRPr lang="en-US" dirty="0"/>
          </a:p>
          <a:p>
            <a:endParaRPr lang="en-US" dirty="0"/>
          </a:p>
        </p:txBody>
      </p:sp>
      <p:sp>
        <p:nvSpPr>
          <p:cNvPr id="5" name="Title 4"/>
          <p:cNvSpPr>
            <a:spLocks noGrp="1"/>
          </p:cNvSpPr>
          <p:nvPr>
            <p:ph type="title"/>
          </p:nvPr>
        </p:nvSpPr>
        <p:spPr/>
        <p:txBody>
          <a:bodyPr/>
          <a:lstStyle/>
          <a:p>
            <a:r>
              <a:rPr lang="en-US" dirty="0"/>
              <a:t>Security considerations	</a:t>
            </a:r>
          </a:p>
        </p:txBody>
      </p:sp>
    </p:spTree>
    <p:extLst>
      <p:ext uri="{BB962C8B-B14F-4D97-AF65-F5344CB8AC3E}">
        <p14:creationId xmlns:p14="http://schemas.microsoft.com/office/powerpoint/2010/main" val="154556411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Any load balancer will work</a:t>
            </a:r>
          </a:p>
          <a:p>
            <a:r>
              <a:rPr lang="en-US" dirty="0" smtClean="0"/>
              <a:t>Front end affinity is highly recommended</a:t>
            </a:r>
          </a:p>
          <a:p>
            <a:r>
              <a:rPr lang="en-US" dirty="0" smtClean="0"/>
              <a:t>Terminate your SSL at the load balancer</a:t>
            </a:r>
            <a:endParaRPr lang="en-US" dirty="0"/>
          </a:p>
        </p:txBody>
      </p:sp>
      <p:sp>
        <p:nvSpPr>
          <p:cNvPr id="3" name="Title 2"/>
          <p:cNvSpPr>
            <a:spLocks noGrp="1"/>
          </p:cNvSpPr>
          <p:nvPr>
            <p:ph type="title"/>
          </p:nvPr>
        </p:nvSpPr>
        <p:spPr/>
        <p:txBody>
          <a:bodyPr/>
          <a:lstStyle/>
          <a:p>
            <a:r>
              <a:rPr lang="en-US" dirty="0" smtClean="0"/>
              <a:t>Load balancing</a:t>
            </a:r>
            <a:endParaRPr lang="en-US" dirty="0"/>
          </a:p>
        </p:txBody>
      </p:sp>
    </p:spTree>
    <p:extLst>
      <p:ext uri="{BB962C8B-B14F-4D97-AF65-F5344CB8AC3E}">
        <p14:creationId xmlns:p14="http://schemas.microsoft.com/office/powerpoint/2010/main" val="405351503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Rolling upgrades</a:t>
            </a:r>
            <a:endParaRPr lang="en-US" dirty="0"/>
          </a:p>
        </p:txBody>
      </p:sp>
      <p:sp>
        <p:nvSpPr>
          <p:cNvPr id="3" name="Rectangle 2"/>
          <p:cNvSpPr/>
          <p:nvPr/>
        </p:nvSpPr>
        <p:spPr bwMode="auto">
          <a:xfrm>
            <a:off x="5341292" y="1439862"/>
            <a:ext cx="1756258" cy="684488"/>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Load balancer</a:t>
            </a:r>
            <a:endParaRPr lang="en-US" sz="2000" dirty="0">
              <a:gradFill>
                <a:gsLst>
                  <a:gs pos="0">
                    <a:srgbClr val="FFFFFF"/>
                  </a:gs>
                  <a:gs pos="100000">
                    <a:srgbClr val="FFFFFF"/>
                  </a:gs>
                </a:gsLst>
                <a:lin ang="5400000" scaled="0"/>
              </a:gradFill>
            </a:endParaRPr>
          </a:p>
        </p:txBody>
      </p:sp>
      <p:grpSp>
        <p:nvGrpSpPr>
          <p:cNvPr id="19" name="Group 18"/>
          <p:cNvGrpSpPr/>
          <p:nvPr/>
        </p:nvGrpSpPr>
        <p:grpSpPr>
          <a:xfrm>
            <a:off x="465137" y="3289521"/>
            <a:ext cx="5696427" cy="1145502"/>
            <a:chOff x="465137" y="3289521"/>
            <a:chExt cx="5696427" cy="1145502"/>
          </a:xfrm>
        </p:grpSpPr>
        <p:sp>
          <p:nvSpPr>
            <p:cNvPr id="6" name="Rectangle 5"/>
            <p:cNvSpPr/>
            <p:nvPr/>
          </p:nvSpPr>
          <p:spPr bwMode="auto">
            <a:xfrm>
              <a:off x="4332764" y="3289522"/>
              <a:ext cx="1828800" cy="1145501"/>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2398950" y="3289521"/>
              <a:ext cx="1828800" cy="1145501"/>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465137" y="3289522"/>
              <a:ext cx="1828800" cy="1145501"/>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grpSp>
      <p:grpSp>
        <p:nvGrpSpPr>
          <p:cNvPr id="20" name="Group 19"/>
          <p:cNvGrpSpPr/>
          <p:nvPr/>
        </p:nvGrpSpPr>
        <p:grpSpPr>
          <a:xfrm>
            <a:off x="6266577" y="3289521"/>
            <a:ext cx="5696427" cy="1145502"/>
            <a:chOff x="465137" y="3289521"/>
            <a:chExt cx="5696427" cy="1145502"/>
          </a:xfrm>
        </p:grpSpPr>
        <p:sp>
          <p:nvSpPr>
            <p:cNvPr id="21" name="Rectangle 20"/>
            <p:cNvSpPr/>
            <p:nvPr/>
          </p:nvSpPr>
          <p:spPr bwMode="auto">
            <a:xfrm>
              <a:off x="4332764" y="3289522"/>
              <a:ext cx="1828800" cy="1145501"/>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22" name="Rectangle 21"/>
            <p:cNvSpPr/>
            <p:nvPr/>
          </p:nvSpPr>
          <p:spPr bwMode="auto">
            <a:xfrm>
              <a:off x="2398950" y="3289521"/>
              <a:ext cx="1828800" cy="1145501"/>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23" name="Rectangle 22"/>
            <p:cNvSpPr/>
            <p:nvPr/>
          </p:nvSpPr>
          <p:spPr bwMode="auto">
            <a:xfrm>
              <a:off x="465137" y="3289522"/>
              <a:ext cx="1828800" cy="1145501"/>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grpSp>
      <p:grpSp>
        <p:nvGrpSpPr>
          <p:cNvPr id="24" name="Group 23"/>
          <p:cNvGrpSpPr/>
          <p:nvPr/>
        </p:nvGrpSpPr>
        <p:grpSpPr>
          <a:xfrm>
            <a:off x="465137" y="3289520"/>
            <a:ext cx="5696427" cy="1145502"/>
            <a:chOff x="931624" y="5173662"/>
            <a:chExt cx="5696427" cy="1145502"/>
          </a:xfrm>
          <a:solidFill>
            <a:schemeClr val="bg1">
              <a:lumMod val="85000"/>
            </a:schemeClr>
          </a:solidFill>
        </p:grpSpPr>
        <p:sp>
          <p:nvSpPr>
            <p:cNvPr id="25" name="Rectangle 24"/>
            <p:cNvSpPr/>
            <p:nvPr/>
          </p:nvSpPr>
          <p:spPr bwMode="auto">
            <a:xfrm>
              <a:off x="4799251" y="5173663"/>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26" name="Rectangle 25"/>
            <p:cNvSpPr/>
            <p:nvPr/>
          </p:nvSpPr>
          <p:spPr bwMode="auto">
            <a:xfrm>
              <a:off x="2865437" y="5173662"/>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27" name="Rectangle 26"/>
            <p:cNvSpPr/>
            <p:nvPr/>
          </p:nvSpPr>
          <p:spPr bwMode="auto">
            <a:xfrm>
              <a:off x="931624" y="5173663"/>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grpSp>
      <p:grpSp>
        <p:nvGrpSpPr>
          <p:cNvPr id="28" name="Group 27"/>
          <p:cNvGrpSpPr/>
          <p:nvPr/>
        </p:nvGrpSpPr>
        <p:grpSpPr>
          <a:xfrm>
            <a:off x="465136" y="3289519"/>
            <a:ext cx="5696427" cy="1145502"/>
            <a:chOff x="931624" y="5173662"/>
            <a:chExt cx="5696427" cy="1145502"/>
          </a:xfrm>
          <a:solidFill>
            <a:schemeClr val="accent2"/>
          </a:solidFill>
        </p:grpSpPr>
        <p:sp>
          <p:nvSpPr>
            <p:cNvPr id="29" name="Rectangle 28"/>
            <p:cNvSpPr/>
            <p:nvPr/>
          </p:nvSpPr>
          <p:spPr bwMode="auto">
            <a:xfrm>
              <a:off x="4799251" y="5173663"/>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30" name="Rectangle 29"/>
            <p:cNvSpPr/>
            <p:nvPr/>
          </p:nvSpPr>
          <p:spPr bwMode="auto">
            <a:xfrm>
              <a:off x="2865437" y="5173662"/>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31" name="Rectangle 30"/>
            <p:cNvSpPr/>
            <p:nvPr/>
          </p:nvSpPr>
          <p:spPr bwMode="auto">
            <a:xfrm>
              <a:off x="931624" y="5173663"/>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grpSp>
      <p:sp>
        <p:nvSpPr>
          <p:cNvPr id="44" name="Rectangle 43"/>
          <p:cNvSpPr/>
          <p:nvPr/>
        </p:nvSpPr>
        <p:spPr bwMode="auto">
          <a:xfrm>
            <a:off x="5341415" y="1442002"/>
            <a:ext cx="1756258" cy="68448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Load balancer</a:t>
            </a:r>
            <a:endParaRPr lang="en-US" sz="2000" dirty="0">
              <a:gradFill>
                <a:gsLst>
                  <a:gs pos="0">
                    <a:srgbClr val="FFFFFF"/>
                  </a:gs>
                  <a:gs pos="100000">
                    <a:srgbClr val="FFFFFF"/>
                  </a:gs>
                </a:gsLst>
                <a:lin ang="5400000" scaled="0"/>
              </a:gradFill>
            </a:endParaRPr>
          </a:p>
        </p:txBody>
      </p:sp>
      <p:grpSp>
        <p:nvGrpSpPr>
          <p:cNvPr id="13" name="Group 12"/>
          <p:cNvGrpSpPr/>
          <p:nvPr/>
        </p:nvGrpSpPr>
        <p:grpSpPr>
          <a:xfrm>
            <a:off x="6266576" y="3290424"/>
            <a:ext cx="5696427" cy="1145502"/>
            <a:chOff x="931624" y="5173662"/>
            <a:chExt cx="5696427" cy="1145502"/>
          </a:xfrm>
          <a:solidFill>
            <a:schemeClr val="bg1">
              <a:lumMod val="85000"/>
            </a:schemeClr>
          </a:solidFill>
        </p:grpSpPr>
        <p:sp>
          <p:nvSpPr>
            <p:cNvPr id="10" name="Rectangle 9"/>
            <p:cNvSpPr/>
            <p:nvPr/>
          </p:nvSpPr>
          <p:spPr bwMode="auto">
            <a:xfrm>
              <a:off x="4799251" y="5173663"/>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2865437" y="5173662"/>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931624" y="5173663"/>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grpSp>
      <p:grpSp>
        <p:nvGrpSpPr>
          <p:cNvPr id="14" name="Group 13"/>
          <p:cNvGrpSpPr/>
          <p:nvPr/>
        </p:nvGrpSpPr>
        <p:grpSpPr>
          <a:xfrm>
            <a:off x="6266576" y="3291212"/>
            <a:ext cx="5696427" cy="1145502"/>
            <a:chOff x="931624" y="5173662"/>
            <a:chExt cx="5696427" cy="1145502"/>
          </a:xfrm>
          <a:solidFill>
            <a:schemeClr val="accent2"/>
          </a:solidFill>
        </p:grpSpPr>
        <p:sp>
          <p:nvSpPr>
            <p:cNvPr id="15" name="Rectangle 14"/>
            <p:cNvSpPr/>
            <p:nvPr/>
          </p:nvSpPr>
          <p:spPr bwMode="auto">
            <a:xfrm>
              <a:off x="4799251" y="5173663"/>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2865437" y="5173662"/>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931624" y="5173663"/>
              <a:ext cx="1828800" cy="114550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Office Web Apps Server</a:t>
              </a: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30810374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4801314"/>
          </a:xfrm>
        </p:spPr>
        <p:txBody>
          <a:bodyPr/>
          <a:lstStyle/>
          <a:p>
            <a:r>
              <a:rPr lang="en-US" dirty="0"/>
              <a:t>Windows Server 2008 </a:t>
            </a:r>
            <a:r>
              <a:rPr lang="en-US" dirty="0" smtClean="0"/>
              <a:t>R2 or Windows Server 2012</a:t>
            </a:r>
            <a:endParaRPr lang="en-US" dirty="0"/>
          </a:p>
          <a:p>
            <a:r>
              <a:rPr lang="en-US" dirty="0"/>
              <a:t>.NET 4.5</a:t>
            </a:r>
          </a:p>
          <a:p>
            <a:r>
              <a:rPr lang="en-US" dirty="0"/>
              <a:t>All servers must be domain joined</a:t>
            </a:r>
          </a:p>
          <a:p>
            <a:r>
              <a:rPr lang="en-US" dirty="0"/>
              <a:t>Active Directory to manage server identity</a:t>
            </a:r>
          </a:p>
          <a:p>
            <a:r>
              <a:rPr lang="en-US" dirty="0"/>
              <a:t>Load balancer for multi-machine farms</a:t>
            </a:r>
          </a:p>
          <a:p>
            <a:r>
              <a:rPr lang="en-US" dirty="0"/>
              <a:t>SCOM for monitoring</a:t>
            </a:r>
          </a:p>
          <a:p>
            <a:endParaRPr lang="en-US" dirty="0"/>
          </a:p>
        </p:txBody>
      </p:sp>
      <p:sp>
        <p:nvSpPr>
          <p:cNvPr id="4" name="Title 3"/>
          <p:cNvSpPr>
            <a:spLocks noGrp="1"/>
          </p:cNvSpPr>
          <p:nvPr>
            <p:ph type="title"/>
          </p:nvPr>
        </p:nvSpPr>
        <p:spPr/>
        <p:txBody>
          <a:bodyPr/>
          <a:lstStyle/>
          <a:p>
            <a:r>
              <a:rPr lang="en-US" dirty="0" smtClean="0"/>
              <a:t>Prerequisites</a:t>
            </a:r>
            <a:endParaRPr lang="en-US" dirty="0"/>
          </a:p>
        </p:txBody>
      </p:sp>
    </p:spTree>
    <p:extLst>
      <p:ext uri="{BB962C8B-B14F-4D97-AF65-F5344CB8AC3E}">
        <p14:creationId xmlns:p14="http://schemas.microsoft.com/office/powerpoint/2010/main" val="86589415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5363584"/>
          </a:xfrm>
        </p:spPr>
        <p:txBody>
          <a:bodyPr/>
          <a:lstStyle/>
          <a:p>
            <a:r>
              <a:rPr lang="en-US" dirty="0"/>
              <a:t>Install Office Web Apps (run setup.exe)</a:t>
            </a:r>
          </a:p>
          <a:p>
            <a:r>
              <a:rPr lang="en-US" dirty="0"/>
              <a:t>Start PowerShell…</a:t>
            </a:r>
          </a:p>
          <a:p>
            <a:pPr marL="0" indent="0">
              <a:buNone/>
            </a:pPr>
            <a:endParaRPr lang="en-US" dirty="0"/>
          </a:p>
          <a:p>
            <a:pPr marL="466298" lvl="2" indent="0">
              <a:buNone/>
            </a:pPr>
            <a:r>
              <a:rPr lang="en-US" sz="2856" b="1" dirty="0">
                <a:solidFill>
                  <a:schemeClr val="tx1"/>
                </a:solidFill>
                <a:latin typeface="Consolas" pitchFamily="49" charset="0"/>
                <a:cs typeface="Consolas" pitchFamily="49" charset="0"/>
              </a:rPr>
              <a:t>&gt;&gt;New-</a:t>
            </a:r>
            <a:r>
              <a:rPr lang="en-US" sz="2856" b="1" dirty="0" err="1">
                <a:solidFill>
                  <a:schemeClr val="tx1"/>
                </a:solidFill>
                <a:latin typeface="Consolas" pitchFamily="49" charset="0"/>
                <a:cs typeface="Consolas" pitchFamily="49" charset="0"/>
              </a:rPr>
              <a:t>OfficeWebAppsFarm</a:t>
            </a:r>
            <a:r>
              <a:rPr lang="en-US" sz="2856" b="1" dirty="0">
                <a:solidFill>
                  <a:schemeClr val="tx1"/>
                </a:solidFill>
                <a:latin typeface="Consolas" pitchFamily="49" charset="0"/>
                <a:cs typeface="Consolas" pitchFamily="49" charset="0"/>
              </a:rPr>
              <a:t> -</a:t>
            </a:r>
            <a:r>
              <a:rPr lang="en-US" sz="2856" b="1" dirty="0" err="1">
                <a:solidFill>
                  <a:schemeClr val="tx1"/>
                </a:solidFill>
                <a:latin typeface="Consolas" pitchFamily="49" charset="0"/>
                <a:cs typeface="Consolas" pitchFamily="49" charset="0"/>
              </a:rPr>
              <a:t>InternalURL</a:t>
            </a:r>
            <a:r>
              <a:rPr lang="en-US" sz="2856" b="1" dirty="0">
                <a:solidFill>
                  <a:schemeClr val="tx1"/>
                </a:solidFill>
                <a:latin typeface="Consolas" pitchFamily="49" charset="0"/>
                <a:cs typeface="Consolas" pitchFamily="49" charset="0"/>
              </a:rPr>
              <a:t> http://&lt;URL&gt; </a:t>
            </a:r>
            <a:r>
              <a:rPr lang="en-US" sz="2856" b="1" dirty="0" smtClean="0">
                <a:solidFill>
                  <a:schemeClr val="tx1"/>
                </a:solidFill>
                <a:latin typeface="Consolas" pitchFamily="49" charset="0"/>
                <a:cs typeface="Consolas" pitchFamily="49" charset="0"/>
              </a:rPr>
              <a:t/>
            </a:r>
            <a:br>
              <a:rPr lang="en-US" sz="2856" b="1" dirty="0" smtClean="0">
                <a:solidFill>
                  <a:schemeClr val="tx1"/>
                </a:solidFill>
                <a:latin typeface="Consolas" pitchFamily="49" charset="0"/>
                <a:cs typeface="Consolas" pitchFamily="49" charset="0"/>
              </a:rPr>
            </a:br>
            <a:r>
              <a:rPr lang="en-US" sz="2856" b="1" dirty="0" smtClean="0">
                <a:solidFill>
                  <a:schemeClr val="tx1"/>
                </a:solidFill>
                <a:latin typeface="Consolas" pitchFamily="49" charset="0"/>
                <a:cs typeface="Consolas" pitchFamily="49" charset="0"/>
              </a:rPr>
              <a:t>-</a:t>
            </a:r>
            <a:r>
              <a:rPr lang="en-US" sz="2856" b="1" dirty="0" err="1" smtClean="0">
                <a:solidFill>
                  <a:schemeClr val="tx1"/>
                </a:solidFill>
                <a:latin typeface="Consolas" pitchFamily="49" charset="0"/>
                <a:cs typeface="Consolas" pitchFamily="49" charset="0"/>
              </a:rPr>
              <a:t>ExternalUrl</a:t>
            </a:r>
            <a:r>
              <a:rPr lang="en-US" sz="2856" b="1" dirty="0" smtClean="0">
                <a:solidFill>
                  <a:schemeClr val="tx1"/>
                </a:solidFill>
                <a:latin typeface="Consolas" pitchFamily="49" charset="0"/>
                <a:cs typeface="Consolas" pitchFamily="49" charset="0"/>
              </a:rPr>
              <a:t> </a:t>
            </a:r>
            <a:r>
              <a:rPr lang="en-US" sz="2856" b="1" dirty="0">
                <a:solidFill>
                  <a:schemeClr val="tx1"/>
                </a:solidFill>
                <a:latin typeface="Consolas" pitchFamily="49" charset="0"/>
                <a:cs typeface="Consolas" pitchFamily="49" charset="0"/>
              </a:rPr>
              <a:t>http://&lt;URL&gt;-CertificateName &lt;cert&gt;</a:t>
            </a:r>
          </a:p>
          <a:p>
            <a:pPr marL="466298" lvl="2" indent="0">
              <a:buNone/>
            </a:pPr>
            <a:endParaRPr lang="en-US" sz="2856" b="1" dirty="0">
              <a:solidFill>
                <a:schemeClr val="tx1"/>
              </a:solidFill>
              <a:latin typeface="Consolas" pitchFamily="49" charset="0"/>
              <a:cs typeface="Consolas" pitchFamily="49" charset="0"/>
            </a:endParaRPr>
          </a:p>
          <a:p>
            <a:r>
              <a:rPr lang="en-US" dirty="0"/>
              <a:t>That’s it! Your farm is ready to start handling requests.</a:t>
            </a:r>
          </a:p>
          <a:p>
            <a:endParaRPr lang="en-US" dirty="0"/>
          </a:p>
        </p:txBody>
      </p:sp>
      <p:sp>
        <p:nvSpPr>
          <p:cNvPr id="4" name="Title 3"/>
          <p:cNvSpPr>
            <a:spLocks noGrp="1"/>
          </p:cNvSpPr>
          <p:nvPr>
            <p:ph type="title"/>
          </p:nvPr>
        </p:nvSpPr>
        <p:spPr/>
        <p:txBody>
          <a:bodyPr/>
          <a:lstStyle/>
          <a:p>
            <a:r>
              <a:rPr lang="en-US" dirty="0"/>
              <a:t>Your first Office Web Apps Server</a:t>
            </a:r>
          </a:p>
        </p:txBody>
      </p:sp>
    </p:spTree>
    <p:extLst>
      <p:ext uri="{BB962C8B-B14F-4D97-AF65-F5344CB8AC3E}">
        <p14:creationId xmlns:p14="http://schemas.microsoft.com/office/powerpoint/2010/main" val="118982530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Install Office Web Apps (run setup.exe)</a:t>
            </a:r>
          </a:p>
          <a:p>
            <a:r>
              <a:rPr lang="en-US" dirty="0"/>
              <a:t>Start PowerShell…</a:t>
            </a:r>
          </a:p>
          <a:p>
            <a:endParaRPr lang="en-US" dirty="0"/>
          </a:p>
          <a:p>
            <a:pPr marL="466298" lvl="2" indent="0">
              <a:buNone/>
            </a:pPr>
            <a:r>
              <a:rPr lang="en-US" sz="2856" b="1" dirty="0">
                <a:solidFill>
                  <a:schemeClr val="tx1"/>
                </a:solidFill>
                <a:latin typeface="Consolas" pitchFamily="49" charset="0"/>
                <a:cs typeface="Consolas" pitchFamily="49" charset="0"/>
              </a:rPr>
              <a:t>&gt;&gt;New-</a:t>
            </a:r>
            <a:r>
              <a:rPr lang="en-US" sz="2856" b="1" dirty="0" err="1">
                <a:solidFill>
                  <a:schemeClr val="tx1"/>
                </a:solidFill>
                <a:latin typeface="Consolas" pitchFamily="49" charset="0"/>
                <a:cs typeface="Consolas" pitchFamily="49" charset="0"/>
              </a:rPr>
              <a:t>OfficeWebAppsMachine</a:t>
            </a:r>
            <a:r>
              <a:rPr lang="en-US" sz="2856" b="1" dirty="0">
                <a:solidFill>
                  <a:schemeClr val="tx1"/>
                </a:solidFill>
                <a:latin typeface="Consolas" pitchFamily="49" charset="0"/>
                <a:cs typeface="Consolas" pitchFamily="49" charset="0"/>
              </a:rPr>
              <a:t> -</a:t>
            </a:r>
            <a:r>
              <a:rPr lang="en-US" sz="2856" b="1" dirty="0" err="1">
                <a:solidFill>
                  <a:schemeClr val="tx1"/>
                </a:solidFill>
                <a:latin typeface="Consolas" pitchFamily="49" charset="0"/>
                <a:cs typeface="Consolas" pitchFamily="49" charset="0"/>
              </a:rPr>
              <a:t>MachineToJoin</a:t>
            </a:r>
            <a:r>
              <a:rPr lang="en-US" sz="2856" b="1" dirty="0">
                <a:solidFill>
                  <a:schemeClr val="tx1"/>
                </a:solidFill>
                <a:latin typeface="Consolas" pitchFamily="49" charset="0"/>
                <a:cs typeface="Consolas" pitchFamily="49" charset="0"/>
              </a:rPr>
              <a:t> &lt;</a:t>
            </a:r>
            <a:r>
              <a:rPr lang="en-US" sz="2856" b="1" dirty="0" err="1">
                <a:solidFill>
                  <a:schemeClr val="tx1"/>
                </a:solidFill>
                <a:latin typeface="Consolas" pitchFamily="49" charset="0"/>
                <a:cs typeface="Consolas" pitchFamily="49" charset="0"/>
              </a:rPr>
              <a:t>machine_name</a:t>
            </a:r>
            <a:r>
              <a:rPr lang="en-US" sz="2856" b="1" dirty="0">
                <a:solidFill>
                  <a:schemeClr val="tx1"/>
                </a:solidFill>
                <a:latin typeface="Consolas" pitchFamily="49" charset="0"/>
                <a:cs typeface="Consolas" pitchFamily="49" charset="0"/>
              </a:rPr>
              <a:t>&gt;</a:t>
            </a:r>
          </a:p>
          <a:p>
            <a:pPr marL="0" indent="0">
              <a:buNone/>
            </a:pPr>
            <a:endParaRPr lang="en-US" dirty="0"/>
          </a:p>
          <a:p>
            <a:r>
              <a:rPr lang="en-US" dirty="0"/>
              <a:t>Now your farm has two machines!</a:t>
            </a:r>
          </a:p>
          <a:p>
            <a:endParaRPr lang="en-US" dirty="0"/>
          </a:p>
        </p:txBody>
      </p:sp>
      <p:sp>
        <p:nvSpPr>
          <p:cNvPr id="4" name="Title 3"/>
          <p:cNvSpPr>
            <a:spLocks noGrp="1"/>
          </p:cNvSpPr>
          <p:nvPr>
            <p:ph type="title"/>
          </p:nvPr>
        </p:nvSpPr>
        <p:spPr/>
        <p:txBody>
          <a:bodyPr/>
          <a:lstStyle/>
          <a:p>
            <a:r>
              <a:rPr lang="en-US" dirty="0"/>
              <a:t>Growing your Farm</a:t>
            </a:r>
          </a:p>
        </p:txBody>
      </p:sp>
    </p:spTree>
    <p:extLst>
      <p:ext uri="{BB962C8B-B14F-4D97-AF65-F5344CB8AC3E}">
        <p14:creationId xmlns:p14="http://schemas.microsoft.com/office/powerpoint/2010/main" val="403403255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892302" y="2075165"/>
            <a:ext cx="2011300" cy="124414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SharePoint</a:t>
            </a:r>
          </a:p>
        </p:txBody>
      </p:sp>
      <p:sp>
        <p:nvSpPr>
          <p:cNvPr id="5" name="Rectangle 4"/>
          <p:cNvSpPr/>
          <p:nvPr/>
        </p:nvSpPr>
        <p:spPr bwMode="auto">
          <a:xfrm>
            <a:off x="9221229" y="1508903"/>
            <a:ext cx="2180393" cy="124414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Office Web Apps</a:t>
            </a:r>
          </a:p>
          <a:p>
            <a:pPr algn="ctr" defTabSz="932290" fontAlgn="base">
              <a:spcBef>
                <a:spcPct val="0"/>
              </a:spcBef>
              <a:spcAft>
                <a:spcPct val="0"/>
              </a:spcAft>
            </a:pPr>
            <a:r>
              <a:rPr lang="en-US" sz="2040" dirty="0">
                <a:gradFill>
                  <a:gsLst>
                    <a:gs pos="0">
                      <a:srgbClr val="FFFFFF"/>
                    </a:gs>
                    <a:gs pos="100000">
                      <a:srgbClr val="FFFFFF"/>
                    </a:gs>
                  </a:gsLst>
                  <a:lin ang="5400000" scaled="0"/>
                </a:gradFill>
              </a:rPr>
              <a:t>Server</a:t>
            </a:r>
          </a:p>
        </p:txBody>
      </p:sp>
      <p:cxnSp>
        <p:nvCxnSpPr>
          <p:cNvPr id="6" name="Curved Connector 5"/>
          <p:cNvCxnSpPr/>
          <p:nvPr/>
        </p:nvCxnSpPr>
        <p:spPr>
          <a:xfrm flipV="1">
            <a:off x="2519621" y="1758722"/>
            <a:ext cx="7035216" cy="628275"/>
          </a:xfrm>
          <a:prstGeom prst="curvedConnector3">
            <a:avLst/>
          </a:prstGeom>
          <a:ln w="412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 name="Curved Connector 7"/>
          <p:cNvCxnSpPr/>
          <p:nvPr/>
        </p:nvCxnSpPr>
        <p:spPr>
          <a:xfrm flipV="1">
            <a:off x="2519621" y="2418328"/>
            <a:ext cx="7035216" cy="628275"/>
          </a:xfrm>
          <a:prstGeom prst="curvedConnector3">
            <a:avLst/>
          </a:prstGeom>
          <a:ln w="4127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73360" y="1873278"/>
            <a:ext cx="1998585" cy="320182"/>
          </a:xfrm>
          <a:prstGeom prst="rect">
            <a:avLst/>
          </a:prstGeom>
          <a:noFill/>
        </p:spPr>
        <p:txBody>
          <a:bodyPr wrap="none" lIns="0" tIns="0" rIns="0" bIns="0" rtlCol="0">
            <a:spAutoFit/>
          </a:bodyPr>
          <a:lstStyle/>
          <a:p>
            <a:r>
              <a:rPr lang="en-US" sz="2040" spc="-71" dirty="0">
                <a:gradFill>
                  <a:gsLst>
                    <a:gs pos="2917">
                      <a:srgbClr val="505050"/>
                    </a:gs>
                    <a:gs pos="30000">
                      <a:srgbClr val="505050"/>
                    </a:gs>
                  </a:gsLst>
                  <a:lin ang="5400000" scaled="0"/>
                </a:gradFill>
              </a:rPr>
              <a:t>Discovery Request</a:t>
            </a:r>
          </a:p>
        </p:txBody>
      </p:sp>
      <p:sp>
        <p:nvSpPr>
          <p:cNvPr id="10" name="TextBox 9"/>
          <p:cNvSpPr txBox="1"/>
          <p:nvPr/>
        </p:nvSpPr>
        <p:spPr>
          <a:xfrm>
            <a:off x="6919151" y="2596090"/>
            <a:ext cx="2169140" cy="320182"/>
          </a:xfrm>
          <a:prstGeom prst="rect">
            <a:avLst/>
          </a:prstGeom>
          <a:noFill/>
        </p:spPr>
        <p:txBody>
          <a:bodyPr wrap="none" lIns="0" tIns="0" rIns="0" bIns="0" rtlCol="0">
            <a:spAutoFit/>
          </a:bodyPr>
          <a:lstStyle/>
          <a:p>
            <a:r>
              <a:rPr lang="en-US" sz="2040" spc="-71" dirty="0">
                <a:gradFill>
                  <a:gsLst>
                    <a:gs pos="2917">
                      <a:srgbClr val="505050"/>
                    </a:gs>
                    <a:gs pos="30000">
                      <a:srgbClr val="505050"/>
                    </a:gs>
                  </a:gsLst>
                  <a:lin ang="5400000" scaled="0"/>
                </a:gradFill>
              </a:rPr>
              <a:t>Discovery Response</a:t>
            </a:r>
          </a:p>
        </p:txBody>
      </p:sp>
      <p:sp>
        <p:nvSpPr>
          <p:cNvPr id="11" name="Rectangle 10"/>
          <p:cNvSpPr/>
          <p:nvPr/>
        </p:nvSpPr>
        <p:spPr>
          <a:xfrm>
            <a:off x="3483320" y="3366421"/>
            <a:ext cx="5468215" cy="670445"/>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6476"/>
            <a:r>
              <a:rPr lang="en-US" sz="1836" b="1" dirty="0">
                <a:solidFill>
                  <a:srgbClr val="505050"/>
                </a:solidFill>
                <a:latin typeface="Consolas" pitchFamily="49" charset="0"/>
                <a:cs typeface="Consolas" pitchFamily="49" charset="0"/>
              </a:rPr>
              <a:t>&gt;&gt;New-SPWOPIBinding –Server &lt;server_URL&gt;</a:t>
            </a:r>
          </a:p>
          <a:p>
            <a:pPr marL="6476"/>
            <a:r>
              <a:rPr lang="en-US" sz="1836" b="1" dirty="0">
                <a:solidFill>
                  <a:srgbClr val="505050"/>
                </a:solidFill>
                <a:latin typeface="Consolas" pitchFamily="49" charset="0"/>
                <a:cs typeface="Consolas" pitchFamily="49" charset="0"/>
              </a:rPr>
              <a:t>&gt;&gt;Set-SPWOPIZone –Zone &lt;zone&gt;</a:t>
            </a:r>
          </a:p>
        </p:txBody>
      </p:sp>
      <p:sp>
        <p:nvSpPr>
          <p:cNvPr id="12" name="Content Placeholder 2"/>
          <p:cNvSpPr>
            <a:spLocks noGrp="1"/>
          </p:cNvSpPr>
          <p:nvPr/>
        </p:nvSpPr>
        <p:spPr>
          <a:xfrm>
            <a:off x="531947" y="4450608"/>
            <a:ext cx="9339121" cy="1476281"/>
          </a:xfrm>
          <a:prstGeom prst="rect">
            <a:avLst/>
          </a:prstGeom>
        </p:spPr>
        <p:txBody>
          <a:bodyPr vert="horz" lIns="93260" tIns="46630" rIns="93260" bIns="4663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40" dirty="0">
                <a:solidFill>
                  <a:srgbClr val="505050"/>
                </a:solidFill>
              </a:rPr>
              <a:t>Set once for the whole SharePoint farm</a:t>
            </a:r>
          </a:p>
          <a:p>
            <a:r>
              <a:rPr lang="en-US" sz="2040" dirty="0">
                <a:solidFill>
                  <a:srgbClr val="505050"/>
                </a:solidFill>
              </a:rPr>
              <a:t>PowerShell only</a:t>
            </a:r>
          </a:p>
          <a:p>
            <a:r>
              <a:rPr lang="en-US" sz="2040" dirty="0">
                <a:solidFill>
                  <a:srgbClr val="505050"/>
                </a:solidFill>
              </a:rPr>
              <a:t>You can customize which Office Web Apps are registered</a:t>
            </a:r>
          </a:p>
          <a:p>
            <a:r>
              <a:rPr lang="en-US" sz="2040" dirty="0">
                <a:solidFill>
                  <a:srgbClr val="505050"/>
                </a:solidFill>
              </a:rPr>
              <a:t>Nothing is installed on SharePoint</a:t>
            </a:r>
          </a:p>
          <a:p>
            <a:r>
              <a:rPr lang="en-US" sz="2040" dirty="0">
                <a:solidFill>
                  <a:srgbClr val="505050"/>
                </a:solidFill>
              </a:rPr>
              <a:t>Removing is just as easy</a:t>
            </a:r>
          </a:p>
        </p:txBody>
      </p:sp>
      <p:sp>
        <p:nvSpPr>
          <p:cNvPr id="3" name="Title 2"/>
          <p:cNvSpPr>
            <a:spLocks noGrp="1"/>
          </p:cNvSpPr>
          <p:nvPr>
            <p:ph type="title"/>
          </p:nvPr>
        </p:nvSpPr>
        <p:spPr/>
        <p:txBody>
          <a:bodyPr/>
          <a:lstStyle/>
          <a:p>
            <a:r>
              <a:rPr lang="en-US" dirty="0"/>
              <a:t>Connecting </a:t>
            </a:r>
            <a:r>
              <a:rPr lang="en-US" dirty="0" smtClean="0"/>
              <a:t>to </a:t>
            </a:r>
            <a:r>
              <a:rPr lang="en-US" dirty="0"/>
              <a:t>SharePoint</a:t>
            </a:r>
          </a:p>
        </p:txBody>
      </p:sp>
    </p:spTree>
    <p:extLst>
      <p:ext uri="{BB962C8B-B14F-4D97-AF65-F5344CB8AC3E}">
        <p14:creationId xmlns:p14="http://schemas.microsoft.com/office/powerpoint/2010/main" val="29451804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Office Web Apps</a:t>
            </a:r>
            <a:endParaRPr lang="en-US" dirty="0"/>
          </a:p>
        </p:txBody>
      </p:sp>
      <p:sp>
        <p:nvSpPr>
          <p:cNvPr id="5" name="Text Placeholder 4"/>
          <p:cNvSpPr>
            <a:spLocks noGrp="1"/>
          </p:cNvSpPr>
          <p:nvPr>
            <p:ph type="body" sz="quarter" idx="12"/>
          </p:nvPr>
        </p:nvSpPr>
        <p:spPr/>
        <p:txBody>
          <a:bodyPr/>
          <a:lstStyle/>
          <a:p>
            <a:r>
              <a:rPr lang="en-US" dirty="0" smtClean="0"/>
              <a:t>Nick Simons &amp; Ken Yuhas</a:t>
            </a:r>
          </a:p>
          <a:p>
            <a:r>
              <a:rPr lang="en-US" dirty="0" smtClean="0"/>
              <a:t>Program Managers</a:t>
            </a:r>
          </a:p>
        </p:txBody>
      </p:sp>
      <p:sp>
        <p:nvSpPr>
          <p:cNvPr id="2" name="Text Placeholder 1"/>
          <p:cNvSpPr>
            <a:spLocks noGrp="1"/>
          </p:cNvSpPr>
          <p:nvPr>
            <p:ph type="body" sz="quarter" idx="13"/>
          </p:nvPr>
        </p:nvSpPr>
        <p:spPr/>
        <p:txBody>
          <a:bodyPr/>
          <a:lstStyle/>
          <a:p>
            <a:r>
              <a:rPr lang="en-US" dirty="0" smtClean="0"/>
              <a:t>SPC162</a:t>
            </a:r>
            <a:endParaRPr lang="en-US" dirty="0"/>
          </a:p>
        </p:txBody>
      </p:sp>
    </p:spTree>
    <p:extLst>
      <p:ext uri="{BB962C8B-B14F-4D97-AF65-F5344CB8AC3E}">
        <p14:creationId xmlns:p14="http://schemas.microsoft.com/office/powerpoint/2010/main" val="11284320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Setting up Office Web Apps Server</a:t>
            </a:r>
            <a:endParaRPr lang="en-US" dirty="0"/>
          </a:p>
        </p:txBody>
      </p:sp>
    </p:spTree>
    <p:extLst>
      <p:ext uri="{BB962C8B-B14F-4D97-AF65-F5344CB8AC3E}">
        <p14:creationId xmlns:p14="http://schemas.microsoft.com/office/powerpoint/2010/main" val="37404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End User Experience</a:t>
            </a:r>
          </a:p>
        </p:txBody>
      </p:sp>
    </p:spTree>
    <p:extLst>
      <p:ext uri="{BB962C8B-B14F-4D97-AF65-F5344CB8AC3E}">
        <p14:creationId xmlns:p14="http://schemas.microsoft.com/office/powerpoint/2010/main" val="1125979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p:cNvSpPr txBox="1">
            <a:spLocks/>
          </p:cNvSpPr>
          <p:nvPr/>
        </p:nvSpPr>
        <p:spPr>
          <a:xfrm>
            <a:off x="274639" y="304798"/>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Office Web Apps </a:t>
            </a:r>
            <a:r>
              <a:rPr>
                <a:solidFill>
                  <a:srgbClr val="00A651"/>
                </a:solidFill>
              </a:rPr>
              <a:t>now</a:t>
            </a:r>
          </a:p>
        </p:txBody>
      </p:sp>
      <p:sp>
        <p:nvSpPr>
          <p:cNvPr id="3" name="Title 2"/>
          <p:cNvSpPr>
            <a:spLocks noGrp="1"/>
          </p:cNvSpPr>
          <p:nvPr>
            <p:ph type="title"/>
          </p:nvPr>
        </p:nvSpPr>
        <p:spPr/>
        <p:txBody>
          <a:bodyPr/>
          <a:lstStyle/>
          <a:p>
            <a:r>
              <a:rPr lang="en-US" dirty="0"/>
              <a:t>Office Web </a:t>
            </a:r>
            <a:r>
              <a:rPr lang="en-US" dirty="0" smtClean="0"/>
              <a:t>Apps</a:t>
            </a:r>
            <a:endParaRPr lang="en-US" dirty="0"/>
          </a:p>
        </p:txBody>
      </p:sp>
      <p:sp>
        <p:nvSpPr>
          <p:cNvPr id="4" name="Rectangle 3"/>
          <p:cNvSpPr/>
          <p:nvPr/>
        </p:nvSpPr>
        <p:spPr bwMode="auto">
          <a:xfrm>
            <a:off x="5057211" y="1279909"/>
            <a:ext cx="1921163" cy="79979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SharePoint</a:t>
            </a:r>
          </a:p>
        </p:txBody>
      </p:sp>
      <p:sp>
        <p:nvSpPr>
          <p:cNvPr id="5" name="Down Arrow 4"/>
          <p:cNvSpPr/>
          <p:nvPr/>
        </p:nvSpPr>
        <p:spPr bwMode="auto">
          <a:xfrm>
            <a:off x="5712365" y="2270888"/>
            <a:ext cx="610855" cy="475628"/>
          </a:xfrm>
          <a:prstGeom prst="down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6" name="Rectangle 5"/>
          <p:cNvSpPr/>
          <p:nvPr/>
        </p:nvSpPr>
        <p:spPr bwMode="auto">
          <a:xfrm>
            <a:off x="5057211" y="2955487"/>
            <a:ext cx="1921163" cy="79979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High Fidelity</a:t>
            </a:r>
          </a:p>
        </p:txBody>
      </p:sp>
      <p:sp>
        <p:nvSpPr>
          <p:cNvPr id="7" name="Rectangle 6"/>
          <p:cNvSpPr/>
          <p:nvPr/>
        </p:nvSpPr>
        <p:spPr bwMode="auto">
          <a:xfrm>
            <a:off x="3002375" y="2955487"/>
            <a:ext cx="1921163" cy="79979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Familiar</a:t>
            </a:r>
          </a:p>
        </p:txBody>
      </p:sp>
      <p:sp>
        <p:nvSpPr>
          <p:cNvPr id="8" name="Rectangle 7"/>
          <p:cNvSpPr/>
          <p:nvPr/>
        </p:nvSpPr>
        <p:spPr bwMode="auto">
          <a:xfrm>
            <a:off x="7133808" y="2955484"/>
            <a:ext cx="1921163" cy="79979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Available Everywhere</a:t>
            </a:r>
          </a:p>
        </p:txBody>
      </p:sp>
      <p:sp>
        <p:nvSpPr>
          <p:cNvPr id="9" name="Rectangle 8"/>
          <p:cNvSpPr/>
          <p:nvPr/>
        </p:nvSpPr>
        <p:spPr bwMode="auto">
          <a:xfrm>
            <a:off x="952979" y="2955477"/>
            <a:ext cx="1918831" cy="79979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Advanced Authoring</a:t>
            </a:r>
          </a:p>
        </p:txBody>
      </p:sp>
      <p:sp>
        <p:nvSpPr>
          <p:cNvPr id="10" name="Rectangle 9"/>
          <p:cNvSpPr/>
          <p:nvPr/>
        </p:nvSpPr>
        <p:spPr bwMode="auto">
          <a:xfrm>
            <a:off x="9210405" y="2955476"/>
            <a:ext cx="1918831" cy="79979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Working with Others</a:t>
            </a:r>
          </a:p>
        </p:txBody>
      </p:sp>
      <p:sp>
        <p:nvSpPr>
          <p:cNvPr id="11" name="Down Arrow 10"/>
          <p:cNvSpPr/>
          <p:nvPr/>
        </p:nvSpPr>
        <p:spPr bwMode="auto">
          <a:xfrm>
            <a:off x="5712365" y="3946466"/>
            <a:ext cx="610855" cy="475628"/>
          </a:xfrm>
          <a:prstGeom prst="down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2" name="Rectangle 11"/>
          <p:cNvSpPr/>
          <p:nvPr/>
        </p:nvSpPr>
        <p:spPr bwMode="auto">
          <a:xfrm>
            <a:off x="4007644" y="4677691"/>
            <a:ext cx="1921163" cy="79979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PCs/Macs</a:t>
            </a:r>
          </a:p>
        </p:txBody>
      </p:sp>
      <p:sp>
        <p:nvSpPr>
          <p:cNvPr id="13" name="Rectangle 12"/>
          <p:cNvSpPr/>
          <p:nvPr/>
        </p:nvSpPr>
        <p:spPr bwMode="auto">
          <a:xfrm>
            <a:off x="6107944" y="4677690"/>
            <a:ext cx="1921163" cy="79979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Phones</a:t>
            </a:r>
          </a:p>
        </p:txBody>
      </p:sp>
      <p:sp>
        <p:nvSpPr>
          <p:cNvPr id="14" name="Rectangle 13"/>
          <p:cNvSpPr/>
          <p:nvPr/>
        </p:nvSpPr>
        <p:spPr bwMode="auto">
          <a:xfrm>
            <a:off x="1912395" y="4677691"/>
            <a:ext cx="1918831" cy="79979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Tablets</a:t>
            </a:r>
          </a:p>
        </p:txBody>
      </p:sp>
      <p:sp>
        <p:nvSpPr>
          <p:cNvPr id="15" name="Rectangle 14"/>
          <p:cNvSpPr/>
          <p:nvPr/>
        </p:nvSpPr>
        <p:spPr bwMode="auto">
          <a:xfrm>
            <a:off x="8250989" y="4677691"/>
            <a:ext cx="1918831" cy="79979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Smart Phones</a:t>
            </a:r>
          </a:p>
        </p:txBody>
      </p:sp>
      <p:sp>
        <p:nvSpPr>
          <p:cNvPr id="16" name="Rectangle 15"/>
          <p:cNvSpPr/>
          <p:nvPr/>
        </p:nvSpPr>
        <p:spPr bwMode="auto">
          <a:xfrm>
            <a:off x="7136140" y="1273691"/>
            <a:ext cx="1918831" cy="79979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Lync</a:t>
            </a:r>
          </a:p>
        </p:txBody>
      </p:sp>
      <p:sp>
        <p:nvSpPr>
          <p:cNvPr id="17" name="Rectangle 16"/>
          <p:cNvSpPr/>
          <p:nvPr/>
        </p:nvSpPr>
        <p:spPr bwMode="auto">
          <a:xfrm>
            <a:off x="9210405" y="1279909"/>
            <a:ext cx="1918831" cy="79979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File Shares</a:t>
            </a:r>
          </a:p>
        </p:txBody>
      </p:sp>
      <p:sp>
        <p:nvSpPr>
          <p:cNvPr id="18" name="Rectangle 17"/>
          <p:cNvSpPr/>
          <p:nvPr/>
        </p:nvSpPr>
        <p:spPr bwMode="auto">
          <a:xfrm>
            <a:off x="952979" y="1273689"/>
            <a:ext cx="1918831" cy="79979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Internal Websites</a:t>
            </a:r>
          </a:p>
        </p:txBody>
      </p:sp>
      <p:sp>
        <p:nvSpPr>
          <p:cNvPr id="19" name="Rectangle 18"/>
          <p:cNvSpPr/>
          <p:nvPr/>
        </p:nvSpPr>
        <p:spPr bwMode="auto">
          <a:xfrm>
            <a:off x="3004707" y="1279908"/>
            <a:ext cx="1918831" cy="79979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Exchange</a:t>
            </a:r>
          </a:p>
        </p:txBody>
      </p:sp>
    </p:spTree>
    <p:extLst>
      <p:ext uri="{BB962C8B-B14F-4D97-AF65-F5344CB8AC3E}">
        <p14:creationId xmlns:p14="http://schemas.microsoft.com/office/powerpoint/2010/main" val="2479338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3"/>
                                        </p:tgtEl>
                                      </p:cBhvr>
                                    </p:animEffect>
                                    <p:anim calcmode="lin" valueType="num">
                                      <p:cBhvr>
                                        <p:cTn id="7" dur="1000"/>
                                        <p:tgtEl>
                                          <p:spTgt spid="3"/>
                                        </p:tgtEl>
                                        <p:attrNameLst>
                                          <p:attrName>ppt_x</p:attrName>
                                        </p:attrNameLst>
                                      </p:cBhvr>
                                      <p:tavLst>
                                        <p:tav tm="0">
                                          <p:val>
                                            <p:strVal val="ppt_x"/>
                                          </p:val>
                                        </p:tav>
                                        <p:tav tm="100000">
                                          <p:val>
                                            <p:strVal val="ppt_x"/>
                                          </p:val>
                                        </p:tav>
                                      </p:tavLst>
                                    </p:anim>
                                    <p:anim calcmode="lin" valueType="num">
                                      <p:cBhvr>
                                        <p:cTn id="8" dur="1000"/>
                                        <p:tgtEl>
                                          <p:spTgt spid="3"/>
                                        </p:tgtEl>
                                        <p:attrNameLst>
                                          <p:attrName>ppt_y</p:attrName>
                                        </p:attrNameLst>
                                      </p:cBhvr>
                                      <p:tavLst>
                                        <p:tav tm="0">
                                          <p:val>
                                            <p:strVal val="ppt_y"/>
                                          </p:val>
                                        </p:tav>
                                        <p:tav tm="100000">
                                          <p:val>
                                            <p:strVal val="ppt_y+.1"/>
                                          </p:val>
                                        </p:tav>
                                      </p:tavLst>
                                    </p:anim>
                                    <p:set>
                                      <p:cBhvr>
                                        <p:cTn id="9" dur="1" fill="hold">
                                          <p:stCondLst>
                                            <p:cond delay="999"/>
                                          </p:stCondLst>
                                        </p:cTn>
                                        <p:tgtEl>
                                          <p:spTgt spid="3"/>
                                        </p:tgtEl>
                                        <p:attrNameLst>
                                          <p:attrName>style.visibility</p:attrName>
                                        </p:attrNameLst>
                                      </p:cBhvr>
                                      <p:to>
                                        <p:strVal val="hidden"/>
                                      </p:to>
                                    </p:se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p:bldP spid="9" grpId="0" animBg="1"/>
      <p:bldP spid="10" grpId="0" animBg="1"/>
      <p:bldP spid="14" grpId="0" animBg="1"/>
      <p:bldP spid="15" grpId="0" animBg="1"/>
      <p:bldP spid="16" grpId="0" animBg="1"/>
      <p:bldP spid="17" grpId="0" animBg="1"/>
      <p:bldP spid="18"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Working with others</a:t>
            </a:r>
            <a:r>
              <a:rPr b="1">
                <a:solidFill>
                  <a:srgbClr val="00A651"/>
                </a:solidFill>
              </a:rPr>
              <a:t/>
            </a:r>
            <a:br>
              <a:rPr b="1">
                <a:solidFill>
                  <a:srgbClr val="00A651"/>
                </a:solidFill>
              </a:rPr>
            </a:br>
            <a:endParaRPr>
              <a:gradFill>
                <a:gsLst>
                  <a:gs pos="1250">
                    <a:srgbClr val="505050"/>
                  </a:gs>
                  <a:gs pos="100000">
                    <a:srgbClr val="505050"/>
                  </a:gs>
                </a:gsLst>
                <a:lin ang="5400000" scaled="0"/>
              </a:gradFill>
            </a:endParaRPr>
          </a:p>
        </p:txBody>
      </p:sp>
      <p:sp>
        <p:nvSpPr>
          <p:cNvPr id="14" name="Rectangle 13"/>
          <p:cNvSpPr/>
          <p:nvPr/>
        </p:nvSpPr>
        <p:spPr bwMode="auto">
          <a:xfrm>
            <a:off x="531947" y="1266585"/>
            <a:ext cx="3214290" cy="7997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856" dirty="0">
                <a:solidFill>
                  <a:srgbClr val="505050">
                    <a:lumMod val="50000"/>
                  </a:srgbClr>
                </a:solidFill>
                <a:latin typeface="Segoe UI Light"/>
              </a:rPr>
              <a:t>Document Review</a:t>
            </a:r>
          </a:p>
        </p:txBody>
      </p:sp>
      <p:sp>
        <p:nvSpPr>
          <p:cNvPr id="15" name="Rectangle 14"/>
          <p:cNvSpPr/>
          <p:nvPr/>
        </p:nvSpPr>
        <p:spPr bwMode="auto">
          <a:xfrm>
            <a:off x="4610282" y="1266584"/>
            <a:ext cx="3214290" cy="7997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652" dirty="0">
                <a:solidFill>
                  <a:srgbClr val="505050">
                    <a:lumMod val="50000"/>
                  </a:srgbClr>
                </a:solidFill>
                <a:latin typeface="Segoe UI Light"/>
              </a:rPr>
              <a:t>Multi-user Authoring</a:t>
            </a:r>
          </a:p>
        </p:txBody>
      </p:sp>
      <p:sp>
        <p:nvSpPr>
          <p:cNvPr id="16" name="Rectangle 15"/>
          <p:cNvSpPr/>
          <p:nvPr/>
        </p:nvSpPr>
        <p:spPr bwMode="auto">
          <a:xfrm>
            <a:off x="8688619" y="1266584"/>
            <a:ext cx="3214290" cy="7997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652" dirty="0">
                <a:solidFill>
                  <a:srgbClr val="505050">
                    <a:lumMod val="50000"/>
                  </a:srgbClr>
                </a:solidFill>
                <a:latin typeface="Segoe UI Light"/>
              </a:rPr>
              <a:t>Meetings</a:t>
            </a:r>
          </a:p>
        </p:txBody>
      </p:sp>
      <p:sp>
        <p:nvSpPr>
          <p:cNvPr id="17" name="Rectangle 16"/>
          <p:cNvSpPr/>
          <p:nvPr/>
        </p:nvSpPr>
        <p:spPr bwMode="auto">
          <a:xfrm>
            <a:off x="531947" y="2431624"/>
            <a:ext cx="3214290" cy="56603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Editing</a:t>
            </a:r>
          </a:p>
        </p:txBody>
      </p:sp>
      <p:sp>
        <p:nvSpPr>
          <p:cNvPr id="18" name="Rectangle 17"/>
          <p:cNvSpPr/>
          <p:nvPr/>
        </p:nvSpPr>
        <p:spPr bwMode="auto">
          <a:xfrm>
            <a:off x="4610281" y="2431624"/>
            <a:ext cx="3214290" cy="56603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Excel Web App</a:t>
            </a:r>
          </a:p>
        </p:txBody>
      </p:sp>
      <p:sp>
        <p:nvSpPr>
          <p:cNvPr id="19" name="Rectangle 18"/>
          <p:cNvSpPr/>
          <p:nvPr/>
        </p:nvSpPr>
        <p:spPr bwMode="auto">
          <a:xfrm>
            <a:off x="8688619" y="2404979"/>
            <a:ext cx="3214290" cy="56603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Presentation Broadcast</a:t>
            </a:r>
          </a:p>
        </p:txBody>
      </p:sp>
      <p:sp>
        <p:nvSpPr>
          <p:cNvPr id="20" name="Rectangle 19"/>
          <p:cNvSpPr/>
          <p:nvPr/>
        </p:nvSpPr>
        <p:spPr bwMode="auto">
          <a:xfrm>
            <a:off x="531947" y="3215924"/>
            <a:ext cx="3214290" cy="56603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Change Tracking</a:t>
            </a:r>
          </a:p>
        </p:txBody>
      </p:sp>
      <p:sp>
        <p:nvSpPr>
          <p:cNvPr id="21" name="Rectangle 20"/>
          <p:cNvSpPr/>
          <p:nvPr/>
        </p:nvSpPr>
        <p:spPr bwMode="auto">
          <a:xfrm>
            <a:off x="531947" y="4000223"/>
            <a:ext cx="3214290" cy="56603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Commenting</a:t>
            </a:r>
          </a:p>
        </p:txBody>
      </p:sp>
      <p:sp>
        <p:nvSpPr>
          <p:cNvPr id="22" name="Rectangle 21"/>
          <p:cNvSpPr/>
          <p:nvPr/>
        </p:nvSpPr>
        <p:spPr bwMode="auto">
          <a:xfrm>
            <a:off x="4610279" y="3215924"/>
            <a:ext cx="3214290" cy="56603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OneNote Web App</a:t>
            </a:r>
          </a:p>
        </p:txBody>
      </p:sp>
      <p:sp>
        <p:nvSpPr>
          <p:cNvPr id="23" name="Rectangle 22"/>
          <p:cNvSpPr/>
          <p:nvPr/>
        </p:nvSpPr>
        <p:spPr bwMode="auto">
          <a:xfrm>
            <a:off x="4610279" y="4003407"/>
            <a:ext cx="3214290" cy="56603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Word Web App</a:t>
            </a:r>
          </a:p>
        </p:txBody>
      </p:sp>
      <p:sp>
        <p:nvSpPr>
          <p:cNvPr id="24" name="Rectangle 23"/>
          <p:cNvSpPr/>
          <p:nvPr/>
        </p:nvSpPr>
        <p:spPr bwMode="auto">
          <a:xfrm>
            <a:off x="4610279" y="4796296"/>
            <a:ext cx="3214290" cy="56603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PowerPoint Web App</a:t>
            </a:r>
          </a:p>
        </p:txBody>
      </p:sp>
      <p:sp>
        <p:nvSpPr>
          <p:cNvPr id="25" name="Rectangle 24"/>
          <p:cNvSpPr/>
          <p:nvPr/>
        </p:nvSpPr>
        <p:spPr bwMode="auto">
          <a:xfrm>
            <a:off x="8688611" y="3189279"/>
            <a:ext cx="3214290" cy="56603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Lync Integration</a:t>
            </a:r>
          </a:p>
        </p:txBody>
      </p:sp>
      <p:sp>
        <p:nvSpPr>
          <p:cNvPr id="26" name="Rectangle 25"/>
          <p:cNvSpPr/>
          <p:nvPr/>
        </p:nvSpPr>
        <p:spPr bwMode="auto">
          <a:xfrm>
            <a:off x="8688611" y="4000223"/>
            <a:ext cx="3214290" cy="56603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Async Navigation</a:t>
            </a:r>
          </a:p>
        </p:txBody>
      </p:sp>
      <p:sp>
        <p:nvSpPr>
          <p:cNvPr id="27" name="Rectangle 26"/>
          <p:cNvSpPr/>
          <p:nvPr/>
        </p:nvSpPr>
        <p:spPr bwMode="auto">
          <a:xfrm>
            <a:off x="8688610" y="4811168"/>
            <a:ext cx="3214290" cy="56603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Media Playback</a:t>
            </a:r>
          </a:p>
        </p:txBody>
      </p:sp>
      <p:sp>
        <p:nvSpPr>
          <p:cNvPr id="28" name="TextBox 27"/>
          <p:cNvSpPr txBox="1"/>
          <p:nvPr/>
        </p:nvSpPr>
        <p:spPr>
          <a:xfrm>
            <a:off x="3592044" y="5772721"/>
            <a:ext cx="5348525" cy="576340"/>
          </a:xfrm>
          <a:prstGeom prst="rect">
            <a:avLst/>
          </a:prstGeom>
          <a:noFill/>
        </p:spPr>
        <p:txBody>
          <a:bodyPr wrap="none" lIns="0" tIns="0" rIns="0" bIns="0" rtlCol="0">
            <a:spAutoFit/>
          </a:bodyPr>
          <a:lstStyle/>
          <a:p>
            <a:r>
              <a:rPr lang="en-US" sz="3672" spc="-71" dirty="0">
                <a:gradFill>
                  <a:gsLst>
                    <a:gs pos="2917">
                      <a:srgbClr val="505050"/>
                    </a:gs>
                    <a:gs pos="30000">
                      <a:srgbClr val="505050"/>
                    </a:gs>
                  </a:gsLst>
                  <a:lin ang="5400000" scaled="0"/>
                </a:gradFill>
                <a:latin typeface="Segoe UI Light"/>
              </a:rPr>
              <a:t>With </a:t>
            </a:r>
            <a:r>
              <a:rPr lang="en-US" sz="3672" b="1" spc="-71" dirty="0">
                <a:gradFill>
                  <a:gsLst>
                    <a:gs pos="2917">
                      <a:srgbClr val="505050"/>
                    </a:gs>
                    <a:gs pos="30000">
                      <a:srgbClr val="505050"/>
                    </a:gs>
                  </a:gsLst>
                  <a:lin ang="5400000" scaled="0"/>
                </a:gradFill>
                <a:latin typeface="Segoe UI Light"/>
              </a:rPr>
              <a:t>anyone</a:t>
            </a:r>
            <a:r>
              <a:rPr lang="en-US" sz="3672" spc="-71" dirty="0">
                <a:gradFill>
                  <a:gsLst>
                    <a:gs pos="2917">
                      <a:srgbClr val="505050"/>
                    </a:gs>
                    <a:gs pos="30000">
                      <a:srgbClr val="505050"/>
                    </a:gs>
                  </a:gsLst>
                  <a:lin ang="5400000" scaled="0"/>
                </a:gradFill>
                <a:latin typeface="Segoe UI Light"/>
              </a:rPr>
              <a:t> with a browser</a:t>
            </a:r>
          </a:p>
        </p:txBody>
      </p:sp>
      <p:sp>
        <p:nvSpPr>
          <p:cNvPr id="3" name="Title 2"/>
          <p:cNvSpPr>
            <a:spLocks noGrp="1"/>
          </p:cNvSpPr>
          <p:nvPr>
            <p:ph type="title"/>
          </p:nvPr>
        </p:nvSpPr>
        <p:spPr/>
        <p:txBody>
          <a:bodyPr/>
          <a:lstStyle/>
          <a:p>
            <a:r>
              <a:rPr lang="en-US" dirty="0"/>
              <a:t>Working with </a:t>
            </a:r>
            <a:r>
              <a:rPr lang="en-US" dirty="0" smtClean="0"/>
              <a:t>others </a:t>
            </a:r>
            <a:r>
              <a:rPr lang="en-US" dirty="0">
                <a:solidFill>
                  <a:schemeClr val="accent2"/>
                </a:solidFill>
              </a:rPr>
              <a:t>n</a:t>
            </a:r>
            <a:r>
              <a:rPr lang="en-US" dirty="0" smtClean="0">
                <a:solidFill>
                  <a:schemeClr val="accent2"/>
                </a:solidFill>
              </a:rPr>
              <a:t>ow</a:t>
            </a:r>
            <a:r>
              <a:rPr lang="en-US" b="1" dirty="0">
                <a:solidFill>
                  <a:schemeClr val="accent2"/>
                </a:solidFill>
              </a:rPr>
              <a:t/>
            </a:r>
            <a:br>
              <a:rPr lang="en-US" b="1" dirty="0">
                <a:solidFill>
                  <a:schemeClr val="accent2"/>
                </a:solidFill>
              </a:rPr>
            </a:br>
            <a:endParaRPr lang="en-US" dirty="0"/>
          </a:p>
        </p:txBody>
      </p:sp>
    </p:spTree>
    <p:extLst>
      <p:ext uri="{BB962C8B-B14F-4D97-AF65-F5344CB8AC3E}">
        <p14:creationId xmlns:p14="http://schemas.microsoft.com/office/powerpoint/2010/main" val="31301377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xit" presetSubtype="0" fill="hold" grpId="0" nodeType="withEffect">
                                  <p:stCondLst>
                                    <p:cond delay="0"/>
                                  </p:stCondLst>
                                  <p:childTnLst>
                                    <p:animEffect transition="out" filter="fade">
                                      <p:cBhvr>
                                        <p:cTn id="21" dur="1000"/>
                                        <p:tgtEl>
                                          <p:spTgt spid="30"/>
                                        </p:tgtEl>
                                      </p:cBhvr>
                                    </p:animEffect>
                                    <p:anim calcmode="lin" valueType="num">
                                      <p:cBhvr>
                                        <p:cTn id="22" dur="1000"/>
                                        <p:tgtEl>
                                          <p:spTgt spid="30"/>
                                        </p:tgtEl>
                                        <p:attrNameLst>
                                          <p:attrName>ppt_x</p:attrName>
                                        </p:attrNameLst>
                                      </p:cBhvr>
                                      <p:tavLst>
                                        <p:tav tm="0">
                                          <p:val>
                                            <p:strVal val="ppt_x"/>
                                          </p:val>
                                        </p:tav>
                                        <p:tav tm="100000">
                                          <p:val>
                                            <p:strVal val="ppt_x"/>
                                          </p:val>
                                        </p:tav>
                                      </p:tavLst>
                                    </p:anim>
                                    <p:anim calcmode="lin" valueType="num">
                                      <p:cBhvr>
                                        <p:cTn id="23" dur="1000"/>
                                        <p:tgtEl>
                                          <p:spTgt spid="30"/>
                                        </p:tgtEl>
                                        <p:attrNameLst>
                                          <p:attrName>ppt_y</p:attrName>
                                        </p:attrNameLst>
                                      </p:cBhvr>
                                      <p:tavLst>
                                        <p:tav tm="0">
                                          <p:val>
                                            <p:strVal val="ppt_y"/>
                                          </p:val>
                                        </p:tav>
                                        <p:tav tm="100000">
                                          <p:val>
                                            <p:strVal val="ppt_y+.1"/>
                                          </p:val>
                                        </p:tav>
                                      </p:tavLst>
                                    </p:anim>
                                    <p:set>
                                      <p:cBhvr>
                                        <p:cTn id="24" dur="1" fill="hold">
                                          <p:stCondLst>
                                            <p:cond delay="999"/>
                                          </p:stCondLst>
                                        </p:cTn>
                                        <p:tgtEl>
                                          <p:spTgt spid="3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1000"/>
                                        <p:tgtEl>
                                          <p:spTgt spid="27"/>
                                        </p:tgtEl>
                                      </p:cBhvr>
                                    </p:animEffect>
                                    <p:anim calcmode="lin" valueType="num">
                                      <p:cBhvr>
                                        <p:cTn id="52" dur="1000" fill="hold"/>
                                        <p:tgtEl>
                                          <p:spTgt spid="27"/>
                                        </p:tgtEl>
                                        <p:attrNameLst>
                                          <p:attrName>ppt_x</p:attrName>
                                        </p:attrNameLst>
                                      </p:cBhvr>
                                      <p:tavLst>
                                        <p:tav tm="0">
                                          <p:val>
                                            <p:strVal val="#ppt_x"/>
                                          </p:val>
                                        </p:tav>
                                        <p:tav tm="100000">
                                          <p:val>
                                            <p:strVal val="#ppt_x"/>
                                          </p:val>
                                        </p:tav>
                                      </p:tavLst>
                                    </p:anim>
                                    <p:anim calcmode="lin" valueType="num">
                                      <p:cBhvr>
                                        <p:cTn id="5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1000"/>
                                        <p:tgtEl>
                                          <p:spTgt spid="28"/>
                                        </p:tgtEl>
                                      </p:cBhvr>
                                    </p:animEffect>
                                    <p:anim calcmode="lin" valueType="num">
                                      <p:cBhvr>
                                        <p:cTn id="59" dur="1000" fill="hold"/>
                                        <p:tgtEl>
                                          <p:spTgt spid="28"/>
                                        </p:tgtEl>
                                        <p:attrNameLst>
                                          <p:attrName>ppt_x</p:attrName>
                                        </p:attrNameLst>
                                      </p:cBhvr>
                                      <p:tavLst>
                                        <p:tav tm="0">
                                          <p:val>
                                            <p:strVal val="#ppt_x"/>
                                          </p:val>
                                        </p:tav>
                                        <p:tav tm="100000">
                                          <p:val>
                                            <p:strVal val="#ppt_x"/>
                                          </p:val>
                                        </p:tav>
                                      </p:tavLst>
                                    </p:anim>
                                    <p:anim calcmode="lin" valueType="num">
                                      <p:cBhvr>
                                        <p:cTn id="6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0" grpId="0" animBg="1"/>
      <p:bldP spid="21" grpId="0" animBg="1"/>
      <p:bldP spid="23" grpId="0" animBg="1"/>
      <p:bldP spid="24" grpId="0" animBg="1"/>
      <p:bldP spid="25" grpId="0" animBg="1"/>
      <p:bldP spid="26" grpId="0" animBg="1"/>
      <p:bldP spid="27" grpId="0" animBg="1"/>
      <p:bldP spid="28"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t>Across d</a:t>
            </a:r>
            <a:r>
              <a:rPr lang="en-US" dirty="0" smtClean="0"/>
              <a:t>evices</a:t>
            </a:r>
            <a:r>
              <a:rPr lang="en-US" b="1" dirty="0">
                <a:solidFill>
                  <a:schemeClr val="accent2"/>
                </a:solidFill>
              </a:rPr>
              <a:t/>
            </a:r>
            <a:br>
              <a:rPr lang="en-US" b="1" dirty="0">
                <a:solidFill>
                  <a:schemeClr val="accent2"/>
                </a:solidFill>
              </a:rPr>
            </a:br>
            <a:endParaRPr lang="en-US" dirty="0"/>
          </a:p>
        </p:txBody>
      </p:sp>
      <p:sp>
        <p:nvSpPr>
          <p:cNvPr id="17" name="Title 15"/>
          <p:cNvSpPr txBox="1">
            <a:spLocks/>
          </p:cNvSpPr>
          <p:nvPr/>
        </p:nvSpPr>
        <p:spPr>
          <a:xfrm>
            <a:off x="274639" y="301191"/>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Across devices </a:t>
            </a:r>
            <a:r>
              <a:rPr>
                <a:solidFill>
                  <a:srgbClr val="00A651"/>
                </a:solidFill>
              </a:rPr>
              <a:t>Now</a:t>
            </a:r>
            <a:r>
              <a:rPr b="1">
                <a:solidFill>
                  <a:srgbClr val="00A651"/>
                </a:solidFill>
              </a:rPr>
              <a:t/>
            </a:r>
            <a:br>
              <a:rPr b="1">
                <a:solidFill>
                  <a:srgbClr val="00A651"/>
                </a:solidFill>
              </a:rPr>
            </a:br>
            <a:endParaRPr>
              <a:gradFill>
                <a:gsLst>
                  <a:gs pos="1250">
                    <a:srgbClr val="505050"/>
                  </a:gs>
                  <a:gs pos="100000">
                    <a:srgbClr val="505050"/>
                  </a:gs>
                </a:gsLst>
                <a:lin ang="5400000" scaled="0"/>
              </a:gradFill>
            </a:endParaRPr>
          </a:p>
        </p:txBody>
      </p:sp>
      <p:sp>
        <p:nvSpPr>
          <p:cNvPr id="4" name="Rectangle 3"/>
          <p:cNvSpPr/>
          <p:nvPr/>
        </p:nvSpPr>
        <p:spPr bwMode="auto">
          <a:xfrm>
            <a:off x="531946" y="1266583"/>
            <a:ext cx="2380277" cy="7997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856" dirty="0">
                <a:solidFill>
                  <a:srgbClr val="505050">
                    <a:lumMod val="50000"/>
                  </a:srgbClr>
                </a:solidFill>
                <a:latin typeface="Segoe UI Light"/>
              </a:rPr>
              <a:t>PCs/Macs</a:t>
            </a:r>
          </a:p>
        </p:txBody>
      </p:sp>
      <p:sp>
        <p:nvSpPr>
          <p:cNvPr id="5" name="Rectangle 4"/>
          <p:cNvSpPr/>
          <p:nvPr/>
        </p:nvSpPr>
        <p:spPr bwMode="auto">
          <a:xfrm>
            <a:off x="3420492" y="1264824"/>
            <a:ext cx="2380277" cy="7997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856" dirty="0">
                <a:solidFill>
                  <a:srgbClr val="505050">
                    <a:lumMod val="50000"/>
                  </a:srgbClr>
                </a:solidFill>
                <a:latin typeface="Segoe UI Light"/>
              </a:rPr>
              <a:t>Tablets</a:t>
            </a:r>
          </a:p>
        </p:txBody>
      </p:sp>
      <p:sp>
        <p:nvSpPr>
          <p:cNvPr id="6" name="Rectangle 5"/>
          <p:cNvSpPr/>
          <p:nvPr/>
        </p:nvSpPr>
        <p:spPr bwMode="auto">
          <a:xfrm>
            <a:off x="6309038" y="1264825"/>
            <a:ext cx="2380277" cy="7997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856" dirty="0">
                <a:solidFill>
                  <a:srgbClr val="505050">
                    <a:lumMod val="50000"/>
                  </a:srgbClr>
                </a:solidFill>
                <a:latin typeface="Segoe UI Light"/>
              </a:rPr>
              <a:t>Smart Phones</a:t>
            </a:r>
          </a:p>
        </p:txBody>
      </p:sp>
      <p:sp>
        <p:nvSpPr>
          <p:cNvPr id="7" name="Rectangle 6"/>
          <p:cNvSpPr/>
          <p:nvPr/>
        </p:nvSpPr>
        <p:spPr bwMode="auto">
          <a:xfrm>
            <a:off x="9197584" y="1264824"/>
            <a:ext cx="2380277" cy="7997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856" dirty="0">
                <a:solidFill>
                  <a:srgbClr val="505050">
                    <a:lumMod val="50000"/>
                  </a:srgbClr>
                </a:solidFill>
                <a:latin typeface="Segoe UI Light"/>
              </a:rPr>
              <a:t>Phones</a:t>
            </a:r>
          </a:p>
        </p:txBody>
      </p:sp>
      <p:sp>
        <p:nvSpPr>
          <p:cNvPr id="8" name="Rectangle 7"/>
          <p:cNvSpPr/>
          <p:nvPr/>
        </p:nvSpPr>
        <p:spPr bwMode="auto">
          <a:xfrm>
            <a:off x="531946" y="2281244"/>
            <a:ext cx="2380277" cy="49480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Editing</a:t>
            </a:r>
          </a:p>
        </p:txBody>
      </p:sp>
      <p:sp>
        <p:nvSpPr>
          <p:cNvPr id="9" name="Rectangle 8"/>
          <p:cNvSpPr/>
          <p:nvPr/>
        </p:nvSpPr>
        <p:spPr bwMode="auto">
          <a:xfrm>
            <a:off x="531945" y="2990917"/>
            <a:ext cx="11045916" cy="49480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Viewing</a:t>
            </a:r>
          </a:p>
        </p:txBody>
      </p:sp>
      <p:sp>
        <p:nvSpPr>
          <p:cNvPr id="3" name="TextBox 2"/>
          <p:cNvSpPr txBox="1"/>
          <p:nvPr/>
        </p:nvSpPr>
        <p:spPr>
          <a:xfrm>
            <a:off x="1291872" y="4640780"/>
            <a:ext cx="875922" cy="1280726"/>
          </a:xfrm>
          <a:prstGeom prst="rect">
            <a:avLst/>
          </a:prstGeom>
          <a:noFill/>
        </p:spPr>
        <p:txBody>
          <a:bodyPr wrap="none" lIns="0" tIns="0" rIns="0" bIns="0" rtlCol="0">
            <a:spAutoFit/>
          </a:bodyPr>
          <a:lstStyle/>
          <a:p>
            <a:r>
              <a:rPr lang="en-US" sz="2040" spc="-71" dirty="0">
                <a:gradFill>
                  <a:gsLst>
                    <a:gs pos="2917">
                      <a:srgbClr val="505050"/>
                    </a:gs>
                    <a:gs pos="30000">
                      <a:srgbClr val="505050"/>
                    </a:gs>
                  </a:gsLst>
                  <a:lin ang="5400000" scaled="0"/>
                </a:gradFill>
              </a:rPr>
              <a:t>IE</a:t>
            </a:r>
          </a:p>
          <a:p>
            <a:r>
              <a:rPr lang="en-US" sz="2040" spc="-71" dirty="0">
                <a:gradFill>
                  <a:gsLst>
                    <a:gs pos="2917">
                      <a:srgbClr val="505050"/>
                    </a:gs>
                    <a:gs pos="30000">
                      <a:srgbClr val="505050"/>
                    </a:gs>
                  </a:gsLst>
                  <a:lin ang="5400000" scaled="0"/>
                </a:gradFill>
              </a:rPr>
              <a:t>Firefox</a:t>
            </a:r>
          </a:p>
          <a:p>
            <a:r>
              <a:rPr lang="en-US" sz="2040" spc="-71" dirty="0">
                <a:gradFill>
                  <a:gsLst>
                    <a:gs pos="2917">
                      <a:srgbClr val="505050"/>
                    </a:gs>
                    <a:gs pos="30000">
                      <a:srgbClr val="505050"/>
                    </a:gs>
                  </a:gsLst>
                  <a:lin ang="5400000" scaled="0"/>
                </a:gradFill>
              </a:rPr>
              <a:t>Chrome</a:t>
            </a:r>
          </a:p>
          <a:p>
            <a:r>
              <a:rPr lang="en-US" sz="2040" spc="-71" dirty="0">
                <a:gradFill>
                  <a:gsLst>
                    <a:gs pos="2917">
                      <a:srgbClr val="505050"/>
                    </a:gs>
                    <a:gs pos="30000">
                      <a:srgbClr val="505050"/>
                    </a:gs>
                  </a:gsLst>
                  <a:lin ang="5400000" scaled="0"/>
                </a:gradFill>
              </a:rPr>
              <a:t>Safari</a:t>
            </a:r>
          </a:p>
        </p:txBody>
      </p:sp>
      <p:sp>
        <p:nvSpPr>
          <p:cNvPr id="10" name="TextBox 9"/>
          <p:cNvSpPr txBox="1"/>
          <p:nvPr/>
        </p:nvSpPr>
        <p:spPr>
          <a:xfrm>
            <a:off x="4110508" y="4638763"/>
            <a:ext cx="1018945" cy="640363"/>
          </a:xfrm>
          <a:prstGeom prst="rect">
            <a:avLst/>
          </a:prstGeom>
          <a:noFill/>
        </p:spPr>
        <p:txBody>
          <a:bodyPr wrap="none" lIns="0" tIns="0" rIns="0" bIns="0" rtlCol="0">
            <a:spAutoFit/>
          </a:bodyPr>
          <a:lstStyle/>
          <a:p>
            <a:r>
              <a:rPr lang="en-US" sz="2040" spc="-71" dirty="0">
                <a:gradFill>
                  <a:gsLst>
                    <a:gs pos="2917">
                      <a:srgbClr val="505050"/>
                    </a:gs>
                    <a:gs pos="30000">
                      <a:srgbClr val="505050"/>
                    </a:gs>
                  </a:gsLst>
                  <a:lin ang="5400000" scaled="0"/>
                </a:gradFill>
              </a:rPr>
              <a:t>Windows</a:t>
            </a:r>
          </a:p>
          <a:p>
            <a:r>
              <a:rPr lang="en-US" sz="2040" spc="-71" dirty="0">
                <a:gradFill>
                  <a:gsLst>
                    <a:gs pos="2917">
                      <a:srgbClr val="505050"/>
                    </a:gs>
                    <a:gs pos="30000">
                      <a:srgbClr val="505050"/>
                    </a:gs>
                  </a:gsLst>
                  <a:lin ang="5400000" scaled="0"/>
                </a:gradFill>
              </a:rPr>
              <a:t>iOS</a:t>
            </a:r>
          </a:p>
        </p:txBody>
      </p:sp>
      <p:sp>
        <p:nvSpPr>
          <p:cNvPr id="11" name="TextBox 10"/>
          <p:cNvSpPr txBox="1"/>
          <p:nvPr/>
        </p:nvSpPr>
        <p:spPr>
          <a:xfrm>
            <a:off x="6999054" y="4638763"/>
            <a:ext cx="1018945" cy="960545"/>
          </a:xfrm>
          <a:prstGeom prst="rect">
            <a:avLst/>
          </a:prstGeom>
          <a:noFill/>
        </p:spPr>
        <p:txBody>
          <a:bodyPr wrap="none" lIns="0" tIns="0" rIns="0" bIns="0" rtlCol="0">
            <a:spAutoFit/>
          </a:bodyPr>
          <a:lstStyle/>
          <a:p>
            <a:r>
              <a:rPr lang="en-US" sz="2040" spc="-71" dirty="0">
                <a:gradFill>
                  <a:gsLst>
                    <a:gs pos="2917">
                      <a:srgbClr val="505050"/>
                    </a:gs>
                    <a:gs pos="30000">
                      <a:srgbClr val="505050"/>
                    </a:gs>
                  </a:gsLst>
                  <a:lin ang="5400000" scaled="0"/>
                </a:gradFill>
              </a:rPr>
              <a:t>Windows</a:t>
            </a:r>
          </a:p>
          <a:p>
            <a:r>
              <a:rPr lang="en-US" sz="2040" spc="-71" dirty="0">
                <a:gradFill>
                  <a:gsLst>
                    <a:gs pos="2917">
                      <a:srgbClr val="505050"/>
                    </a:gs>
                    <a:gs pos="30000">
                      <a:srgbClr val="505050"/>
                    </a:gs>
                  </a:gsLst>
                  <a:lin ang="5400000" scaled="0"/>
                </a:gradFill>
              </a:rPr>
              <a:t>iOS</a:t>
            </a:r>
          </a:p>
          <a:p>
            <a:r>
              <a:rPr lang="en-US" sz="2040" spc="-71" dirty="0">
                <a:gradFill>
                  <a:gsLst>
                    <a:gs pos="2917">
                      <a:srgbClr val="505050"/>
                    </a:gs>
                    <a:gs pos="30000">
                      <a:srgbClr val="505050"/>
                    </a:gs>
                  </a:gsLst>
                  <a:lin ang="5400000" scaled="0"/>
                </a:gradFill>
              </a:rPr>
              <a:t>Android</a:t>
            </a:r>
          </a:p>
        </p:txBody>
      </p:sp>
      <p:sp>
        <p:nvSpPr>
          <p:cNvPr id="12" name="TextBox 11"/>
          <p:cNvSpPr txBox="1"/>
          <p:nvPr/>
        </p:nvSpPr>
        <p:spPr>
          <a:xfrm>
            <a:off x="9576641" y="4638763"/>
            <a:ext cx="1649891" cy="640363"/>
          </a:xfrm>
          <a:prstGeom prst="rect">
            <a:avLst/>
          </a:prstGeom>
          <a:noFill/>
        </p:spPr>
        <p:txBody>
          <a:bodyPr wrap="none" lIns="0" tIns="0" rIns="0" bIns="0" rtlCol="0">
            <a:spAutoFit/>
          </a:bodyPr>
          <a:lstStyle/>
          <a:p>
            <a:r>
              <a:rPr lang="en-US" sz="2040" spc="-71" dirty="0">
                <a:gradFill>
                  <a:gsLst>
                    <a:gs pos="2917">
                      <a:srgbClr val="505050"/>
                    </a:gs>
                    <a:gs pos="30000">
                      <a:srgbClr val="505050"/>
                    </a:gs>
                  </a:gsLst>
                  <a:lin ang="5400000" scaled="0"/>
                </a:gradFill>
              </a:rPr>
              <a:t>Any browser-</a:t>
            </a:r>
          </a:p>
          <a:p>
            <a:r>
              <a:rPr lang="en-US" sz="2040" spc="-71" dirty="0">
                <a:gradFill>
                  <a:gsLst>
                    <a:gs pos="2917">
                      <a:srgbClr val="505050"/>
                    </a:gs>
                    <a:gs pos="30000">
                      <a:srgbClr val="505050"/>
                    </a:gs>
                  </a:gsLst>
                  <a:lin ang="5400000" scaled="0"/>
                </a:gradFill>
              </a:rPr>
              <a:t>enabled phone</a:t>
            </a:r>
          </a:p>
        </p:txBody>
      </p:sp>
      <p:sp>
        <p:nvSpPr>
          <p:cNvPr id="13" name="Rectangle 12"/>
          <p:cNvSpPr/>
          <p:nvPr/>
        </p:nvSpPr>
        <p:spPr bwMode="auto">
          <a:xfrm>
            <a:off x="531945" y="2279484"/>
            <a:ext cx="5268824" cy="496567"/>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Editing</a:t>
            </a:r>
          </a:p>
        </p:txBody>
      </p:sp>
      <p:sp>
        <p:nvSpPr>
          <p:cNvPr id="14" name="Rectangle 13"/>
          <p:cNvSpPr/>
          <p:nvPr/>
        </p:nvSpPr>
        <p:spPr bwMode="auto">
          <a:xfrm>
            <a:off x="3420492" y="3700590"/>
            <a:ext cx="5268824" cy="496567"/>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Device-optimized (touch, size)</a:t>
            </a:r>
          </a:p>
        </p:txBody>
      </p:sp>
    </p:spTree>
    <p:extLst>
      <p:ext uri="{BB962C8B-B14F-4D97-AF65-F5344CB8AC3E}">
        <p14:creationId xmlns:p14="http://schemas.microsoft.com/office/powerpoint/2010/main" val="401544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8"/>
                                        </p:tgtEl>
                                      </p:cBhvr>
                                    </p:animEffect>
                                    <p:anim calcmode="lin" valueType="num">
                                      <p:cBhvr>
                                        <p:cTn id="7" dur="1000"/>
                                        <p:tgtEl>
                                          <p:spTgt spid="8"/>
                                        </p:tgtEl>
                                        <p:attrNameLst>
                                          <p:attrName>ppt_x</p:attrName>
                                        </p:attrNameLst>
                                      </p:cBhvr>
                                      <p:tavLst>
                                        <p:tav tm="0">
                                          <p:val>
                                            <p:strVal val="ppt_x"/>
                                          </p:val>
                                        </p:tav>
                                        <p:tav tm="100000">
                                          <p:val>
                                            <p:strVal val="ppt_x"/>
                                          </p:val>
                                        </p:tav>
                                      </p:tavLst>
                                    </p:anim>
                                    <p:anim calcmode="lin" valueType="num">
                                      <p:cBhvr>
                                        <p:cTn id="8" dur="1000"/>
                                        <p:tgtEl>
                                          <p:spTgt spid="8"/>
                                        </p:tgtEl>
                                        <p:attrNameLst>
                                          <p:attrName>ppt_y</p:attrName>
                                        </p:attrNameLst>
                                      </p:cBhvr>
                                      <p:tavLst>
                                        <p:tav tm="0">
                                          <p:val>
                                            <p:strVal val="ppt_y"/>
                                          </p:val>
                                        </p:tav>
                                        <p:tav tm="100000">
                                          <p:val>
                                            <p:strVal val="ppt_y+.1"/>
                                          </p:val>
                                        </p:tav>
                                      </p:tavLst>
                                    </p:anim>
                                    <p:set>
                                      <p:cBhvr>
                                        <p:cTn id="9" dur="1" fill="hold">
                                          <p:stCondLst>
                                            <p:cond delay="999"/>
                                          </p:stCondLst>
                                        </p:cTn>
                                        <p:tgtEl>
                                          <p:spTgt spid="8"/>
                                        </p:tgtEl>
                                        <p:attrNameLst>
                                          <p:attrName>style.visibility</p:attrName>
                                        </p:attrNameLst>
                                      </p:cBhvr>
                                      <p:to>
                                        <p:strVal val="hidden"/>
                                      </p:to>
                                    </p:set>
                                  </p:childTnLst>
                                </p:cTn>
                              </p:par>
                              <p:par>
                                <p:cTn id="10" presetID="42" presetClass="exit" presetSubtype="0" fill="hold" grpId="0" nodeType="withEffect">
                                  <p:stCondLst>
                                    <p:cond delay="0"/>
                                  </p:stCondLst>
                                  <p:childTnLst>
                                    <p:animEffect transition="out" filter="fade">
                                      <p:cBhvr>
                                        <p:cTn id="11" dur="1000"/>
                                        <p:tgtEl>
                                          <p:spTgt spid="16"/>
                                        </p:tgtEl>
                                      </p:cBhvr>
                                    </p:animEffect>
                                    <p:anim calcmode="lin" valueType="num">
                                      <p:cBhvr>
                                        <p:cTn id="12" dur="1000"/>
                                        <p:tgtEl>
                                          <p:spTgt spid="16"/>
                                        </p:tgtEl>
                                        <p:attrNameLst>
                                          <p:attrName>ppt_x</p:attrName>
                                        </p:attrNameLst>
                                      </p:cBhvr>
                                      <p:tavLst>
                                        <p:tav tm="0">
                                          <p:val>
                                            <p:strVal val="ppt_x"/>
                                          </p:val>
                                        </p:tav>
                                        <p:tav tm="100000">
                                          <p:val>
                                            <p:strVal val="ppt_x"/>
                                          </p:val>
                                        </p:tav>
                                      </p:tavLst>
                                    </p:anim>
                                    <p:anim calcmode="lin" valueType="num">
                                      <p:cBhvr>
                                        <p:cTn id="13" dur="1000"/>
                                        <p:tgtEl>
                                          <p:spTgt spid="16"/>
                                        </p:tgtEl>
                                        <p:attrNameLst>
                                          <p:attrName>ppt_y</p:attrName>
                                        </p:attrNameLst>
                                      </p:cBhvr>
                                      <p:tavLst>
                                        <p:tav tm="0">
                                          <p:val>
                                            <p:strVal val="ppt_y"/>
                                          </p:val>
                                        </p:tav>
                                        <p:tav tm="100000">
                                          <p:val>
                                            <p:strVal val="ppt_y+.1"/>
                                          </p:val>
                                        </p:tav>
                                      </p:tavLst>
                                    </p:anim>
                                    <p:set>
                                      <p:cBhvr>
                                        <p:cTn id="14" dur="1" fill="hold">
                                          <p:stCondLst>
                                            <p:cond delay="999"/>
                                          </p:stCondLst>
                                        </p:cTn>
                                        <p:tgtEl>
                                          <p:spTgt spid="16"/>
                                        </p:tgtEl>
                                        <p:attrNameLst>
                                          <p:attrName>style.visibility</p:attrName>
                                        </p:attrNameLst>
                                      </p:cBhvr>
                                      <p:to>
                                        <p:strVal val="hidden"/>
                                      </p:to>
                                    </p:set>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8"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a:buNone/>
            </a:pPr>
            <a:r>
              <a:rPr lang="en-US" dirty="0"/>
              <a:t>Advancing the Office experience on the web by focusing on:</a:t>
            </a:r>
          </a:p>
          <a:p>
            <a:pPr marL="0" indent="0">
              <a:buNone/>
            </a:pPr>
            <a:endParaRPr lang="en-US" dirty="0"/>
          </a:p>
          <a:p>
            <a:pPr marL="587730" lvl="1" indent="-349724"/>
            <a:r>
              <a:rPr lang="en-US" sz="3264" dirty="0"/>
              <a:t>Highly-used (or missing) features</a:t>
            </a:r>
          </a:p>
          <a:p>
            <a:pPr marL="587730" lvl="1" indent="-349724"/>
            <a:r>
              <a:rPr lang="en-US" sz="3264" dirty="0"/>
              <a:t>Delivering on key scenarios</a:t>
            </a:r>
          </a:p>
          <a:p>
            <a:pPr marL="587730" lvl="1" indent="-349724"/>
            <a:r>
              <a:rPr lang="en-US" sz="3264" dirty="0"/>
              <a:t>What’s enabled by the latest Web technologies</a:t>
            </a:r>
          </a:p>
          <a:p>
            <a:endParaRPr lang="en-US" dirty="0"/>
          </a:p>
        </p:txBody>
      </p:sp>
      <p:sp>
        <p:nvSpPr>
          <p:cNvPr id="4" name="Title 3"/>
          <p:cNvSpPr>
            <a:spLocks noGrp="1"/>
          </p:cNvSpPr>
          <p:nvPr>
            <p:ph type="title"/>
          </p:nvPr>
        </p:nvSpPr>
        <p:spPr/>
        <p:txBody>
          <a:bodyPr/>
          <a:lstStyle/>
          <a:p>
            <a:r>
              <a:rPr lang="en-US" dirty="0"/>
              <a:t>Advanced </a:t>
            </a:r>
            <a:r>
              <a:rPr lang="en-US" dirty="0" smtClean="0"/>
              <a:t>authoring</a:t>
            </a:r>
            <a:endParaRPr lang="en-US" dirty="0"/>
          </a:p>
        </p:txBody>
      </p:sp>
    </p:spTree>
    <p:extLst>
      <p:ext uri="{BB962C8B-B14F-4D97-AF65-F5344CB8AC3E}">
        <p14:creationId xmlns:p14="http://schemas.microsoft.com/office/powerpoint/2010/main" val="32729080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End user experience</a:t>
            </a:r>
            <a:endParaRPr lang="en-US" dirty="0"/>
          </a:p>
        </p:txBody>
      </p:sp>
    </p:spTree>
    <p:extLst>
      <p:ext uri="{BB962C8B-B14F-4D97-AF65-F5344CB8AC3E}">
        <p14:creationId xmlns:p14="http://schemas.microsoft.com/office/powerpoint/2010/main" val="4098539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04721" y="-170758"/>
            <a:ext cx="9938054" cy="7451112"/>
          </a:xfrm>
          <a:prstGeom prst="rect">
            <a:avLst/>
          </a:prstGeom>
        </p:spPr>
      </p:pic>
    </p:spTree>
    <p:extLst>
      <p:ext uri="{BB962C8B-B14F-4D97-AF65-F5344CB8AC3E}">
        <p14:creationId xmlns:p14="http://schemas.microsoft.com/office/powerpoint/2010/main" val="424926339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45789" y="-466302"/>
            <a:ext cx="9918625" cy="7460827"/>
          </a:xfrm>
          <a:prstGeom prst="rect">
            <a:avLst/>
          </a:prstGeom>
        </p:spPr>
      </p:pic>
    </p:spTree>
    <p:extLst>
      <p:ext uri="{BB962C8B-B14F-4D97-AF65-F5344CB8AC3E}">
        <p14:creationId xmlns:p14="http://schemas.microsoft.com/office/powerpoint/2010/main" val="21463755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blogs.office.com/cfs-filesystemfile.ashx/__key/CommunityServer-Blogs-Components-WeblogFiles/00-00-00-00-61-metablogapi/3681.image_5F00_1EDA0CD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63" y="108569"/>
            <a:ext cx="8655085" cy="6487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658126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cdn5.groovypost.com/wp-content/uploads/2012/07/image2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5966" y="2510402"/>
            <a:ext cx="2486942" cy="24869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947" y="2510402"/>
            <a:ext cx="2486942" cy="2486942"/>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8385" y="2510402"/>
            <a:ext cx="2486942" cy="2486942"/>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2176" y="2507591"/>
            <a:ext cx="2486942" cy="2486942"/>
          </a:xfrm>
          <a:prstGeom prst="rect">
            <a:avLst/>
          </a:prstGeom>
        </p:spPr>
      </p:pic>
      <p:sp>
        <p:nvSpPr>
          <p:cNvPr id="3" name="Title 2"/>
          <p:cNvSpPr>
            <a:spLocks noGrp="1"/>
          </p:cNvSpPr>
          <p:nvPr>
            <p:ph type="title"/>
          </p:nvPr>
        </p:nvSpPr>
        <p:spPr/>
        <p:txBody>
          <a:bodyPr/>
          <a:lstStyle/>
          <a:p>
            <a:r>
              <a:rPr lang="en-US" dirty="0"/>
              <a:t>Office Web Apps</a:t>
            </a:r>
            <a:br>
              <a:rPr lang="en-US" dirty="0"/>
            </a:br>
            <a:endParaRPr lang="en-US" dirty="0"/>
          </a:p>
        </p:txBody>
      </p:sp>
    </p:spTree>
    <p:extLst>
      <p:ext uri="{BB962C8B-B14F-4D97-AF65-F5344CB8AC3E}">
        <p14:creationId xmlns:p14="http://schemas.microsoft.com/office/powerpoint/2010/main" val="22711731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28"/>
                                        </p:tgtEl>
                                        <p:attrNameLst>
                                          <p:attrName>style.visibility</p:attrName>
                                        </p:attrNameLst>
                                      </p:cBhvr>
                                      <p:to>
                                        <p:strVal val="visible"/>
                                      </p:to>
                                    </p:set>
                                    <p:animEffect transition="in" filter="fade">
                                      <p:cBhvr>
                                        <p:cTn id="25" dur="1000"/>
                                        <p:tgtEl>
                                          <p:spTgt spid="1028"/>
                                        </p:tgtEl>
                                      </p:cBhvr>
                                    </p:animEffect>
                                    <p:anim calcmode="lin" valueType="num">
                                      <p:cBhvr>
                                        <p:cTn id="26" dur="1000" fill="hold"/>
                                        <p:tgtEl>
                                          <p:spTgt spid="1028"/>
                                        </p:tgtEl>
                                        <p:attrNameLst>
                                          <p:attrName>ppt_x</p:attrName>
                                        </p:attrNameLst>
                                      </p:cBhvr>
                                      <p:tavLst>
                                        <p:tav tm="0">
                                          <p:val>
                                            <p:strVal val="#ppt_x"/>
                                          </p:val>
                                        </p:tav>
                                        <p:tav tm="100000">
                                          <p:val>
                                            <p:strVal val="#ppt_x"/>
                                          </p:val>
                                        </p:tav>
                                      </p:tavLst>
                                    </p:anim>
                                    <p:anim calcmode="lin" valueType="num">
                                      <p:cBhvr>
                                        <p:cTn id="27"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4433" y="302542"/>
            <a:ext cx="8011458" cy="6017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74374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021" y="2053136"/>
            <a:ext cx="4701875" cy="312810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8018" y="2053136"/>
            <a:ext cx="5275272" cy="3128107"/>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idx="4294967295"/>
          </p:nvPr>
        </p:nvSpPr>
        <p:spPr>
          <a:xfrm>
            <a:off x="547688" y="295275"/>
            <a:ext cx="11888787" cy="917575"/>
          </a:xfrm>
        </p:spPr>
        <p:txBody>
          <a:bodyPr/>
          <a:lstStyle/>
          <a:p>
            <a:r>
              <a:rPr lang="en-US" dirty="0"/>
              <a:t>Touch Support</a:t>
            </a:r>
          </a:p>
        </p:txBody>
      </p:sp>
    </p:spTree>
    <p:extLst>
      <p:ext uri="{BB962C8B-B14F-4D97-AF65-F5344CB8AC3E}">
        <p14:creationId xmlns:p14="http://schemas.microsoft.com/office/powerpoint/2010/main" val="309788920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659" y="1424080"/>
            <a:ext cx="3147536" cy="4701875"/>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idx="4294967295"/>
          </p:nvPr>
        </p:nvSpPr>
        <p:spPr>
          <a:xfrm>
            <a:off x="547688" y="295275"/>
            <a:ext cx="11888787" cy="917575"/>
          </a:xfrm>
        </p:spPr>
        <p:txBody>
          <a:bodyPr/>
          <a:lstStyle/>
          <a:p>
            <a:r>
              <a:rPr lang="en-US" dirty="0"/>
              <a:t>Mobile Access</a:t>
            </a:r>
          </a:p>
        </p:txBody>
      </p:sp>
    </p:spTree>
    <p:extLst>
      <p:ext uri="{BB962C8B-B14F-4D97-AF65-F5344CB8AC3E}">
        <p14:creationId xmlns:p14="http://schemas.microsoft.com/office/powerpoint/2010/main" val="312628863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127618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070677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Office Web Apps Delivery</a:t>
            </a:r>
          </a:p>
        </p:txBody>
      </p:sp>
      <p:pic>
        <p:nvPicPr>
          <p:cNvPr id="4" name="Picture 3" descr="\\MAGNUM\Projects\Microsoft\Cloud Power FY12\Design\Icons\PNGs\Open_Web_Platform.png"/>
          <p:cNvPicPr>
            <a:picLocks noChangeAspect="1" noChangeArrowheads="1"/>
          </p:cNvPicPr>
          <p:nvPr/>
        </p:nvPicPr>
        <p:blipFill>
          <a:blip r:embed="rId2" cstate="screen">
            <a:lum bright="100000"/>
          </a:blip>
          <a:srcRect/>
          <a:stretch>
            <a:fillRect/>
          </a:stretch>
        </p:blipFill>
        <p:spPr bwMode="auto">
          <a:xfrm>
            <a:off x="1657736" y="2442211"/>
            <a:ext cx="1235976" cy="1235976"/>
          </a:xfrm>
          <a:prstGeom prst="rect">
            <a:avLst/>
          </a:prstGeom>
          <a:noFill/>
        </p:spPr>
      </p:pic>
      <p:grpSp>
        <p:nvGrpSpPr>
          <p:cNvPr id="19" name="Group 18"/>
          <p:cNvGrpSpPr/>
          <p:nvPr/>
        </p:nvGrpSpPr>
        <p:grpSpPr>
          <a:xfrm>
            <a:off x="5140372" y="2791739"/>
            <a:ext cx="2154110" cy="545684"/>
            <a:chOff x="4894043" y="2617579"/>
            <a:chExt cx="2112064" cy="535033"/>
          </a:xfrm>
        </p:grpSpPr>
        <p:pic>
          <p:nvPicPr>
            <p:cNvPr id="7" name="Picture 2"/>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4894043" y="2617579"/>
              <a:ext cx="1373697" cy="476693"/>
            </a:xfrm>
            <a:prstGeom prst="rect">
              <a:avLst/>
            </a:prstGeom>
            <a:noFill/>
            <a:effectLst/>
          </p:spPr>
        </p:pic>
        <p:sp>
          <p:nvSpPr>
            <p:cNvPr id="8" name="Rectangle 7"/>
            <p:cNvSpPr/>
            <p:nvPr/>
          </p:nvSpPr>
          <p:spPr>
            <a:xfrm>
              <a:off x="6238549" y="2620800"/>
              <a:ext cx="767558" cy="531812"/>
            </a:xfrm>
            <a:prstGeom prst="rect">
              <a:avLst/>
            </a:prstGeom>
          </p:spPr>
          <p:txBody>
            <a:bodyPr wrap="square">
              <a:spAutoFit/>
            </a:bodyPr>
            <a:lstStyle/>
            <a:p>
              <a:pPr defTabSz="699540">
                <a:defRPr/>
              </a:pPr>
              <a:r>
                <a:rPr lang="en-US" sz="2856" kern="0" dirty="0">
                  <a:solidFill>
                    <a:prstClr val="white"/>
                  </a:solidFill>
                  <a:latin typeface="Calibri"/>
                </a:rPr>
                <a:t>365</a:t>
              </a:r>
            </a:p>
          </p:txBody>
        </p:sp>
      </p:grpSp>
      <p:grpSp>
        <p:nvGrpSpPr>
          <p:cNvPr id="12" name="Group 11"/>
          <p:cNvGrpSpPr/>
          <p:nvPr/>
        </p:nvGrpSpPr>
        <p:grpSpPr>
          <a:xfrm>
            <a:off x="9384255" y="2396440"/>
            <a:ext cx="1309218" cy="1193337"/>
            <a:chOff x="8840177" y="2437236"/>
            <a:chExt cx="1283664" cy="1170044"/>
          </a:xfrm>
        </p:grpSpPr>
        <p:pic>
          <p:nvPicPr>
            <p:cNvPr id="10" name="Picture 9"/>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0" b="100000" l="0" r="94059">
                          <a14:foregroundMark x1="55116" y1="5254" x2="55116" y2="93559"/>
                          <a14:foregroundMark x1="65347" y1="13898" x2="66007" y2="89831"/>
                          <a14:foregroundMark x1="76238" y1="28136" x2="76568" y2="91864"/>
                          <a14:backgroundMark x1="45215" y1="23220" x2="45215" y2="23220"/>
                          <a14:backgroundMark x1="45215" y1="6610" x2="45545" y2="91356"/>
                          <a14:backgroundMark x1="45215" y1="91864" x2="45215" y2="96271"/>
                          <a14:backgroundMark x1="47855" y1="96271" x2="63696" y2="94746"/>
                          <a14:backgroundMark x1="52475" y1="95085" x2="51815" y2="3898"/>
                          <a14:backgroundMark x1="57756" y1="4407" x2="57756" y2="94407"/>
                          <a14:backgroundMark x1="61386" y1="12373" x2="72937" y2="13729"/>
                          <a14:backgroundMark x1="63036" y1="13220" x2="63036" y2="94576"/>
                          <a14:backgroundMark x1="68317" y1="14746" x2="68647" y2="93390"/>
                          <a14:backgroundMark x1="68977" y1="94407" x2="83498" y2="92712"/>
                          <a14:backgroundMark x1="73267" y1="14576" x2="74257" y2="93559"/>
                          <a14:backgroundMark x1="76898" y1="25932" x2="84488" y2="26949"/>
                          <a14:backgroundMark x1="79208" y1="27458" x2="79208" y2="92373"/>
                          <a14:backgroundMark x1="84158" y1="27627" x2="83828" y2="92712"/>
                          <a14:backgroundMark x1="37624" y1="4746" x2="38284" y2="94068"/>
                          <a14:backgroundMark x1="33993" y1="5424" x2="33663" y2="92034"/>
                          <a14:backgroundMark x1="34983" y1="5085" x2="35974" y2="93559"/>
                          <a14:backgroundMark x1="36634" y1="94576" x2="34983" y2="93390"/>
                          <a14:backgroundMark x1="34653" y1="4746" x2="38284" y2="3729"/>
                          <a14:backgroundMark x1="24092" y1="13559" x2="23762" y2="89661"/>
                          <a14:backgroundMark x1="25413" y1="13220" x2="26403" y2="91186"/>
                          <a14:backgroundMark x1="28053" y1="13559" x2="28053" y2="77797"/>
                          <a14:backgroundMark x1="19802" y1="14237" x2="19472" y2="88644"/>
                          <a14:backgroundMark x1="15512" y1="26271" x2="15182" y2="87627"/>
                          <a14:backgroundMark x1="15842" y1="25763" x2="18482" y2="25085"/>
                          <a14:backgroundMark x1="16832" y1="26102" x2="17492" y2="87966"/>
                          <a14:backgroundMark x1="16172" y1="88644" x2="19802" y2="89322"/>
                          <a14:backgroundMark x1="11221" y1="26610" x2="11551" y2="86271"/>
                        </a14:backgroundRemoval>
                      </a14:imgEffect>
                      <a14:imgEffect>
                        <a14:brightnessContrast bright="100000"/>
                      </a14:imgEffect>
                    </a14:imgLayer>
                  </a14:imgProps>
                </a:ext>
                <a:ext uri="{28A0092B-C50C-407E-A947-70E740481C1C}">
                  <a14:useLocalDpi xmlns:a14="http://schemas.microsoft.com/office/drawing/2010/main" val="0"/>
                </a:ext>
              </a:extLst>
            </a:blip>
            <a:srcRect r="6224"/>
            <a:stretch/>
          </p:blipFill>
          <p:spPr>
            <a:xfrm flipH="1">
              <a:off x="9444143" y="2437236"/>
              <a:ext cx="679698" cy="1100883"/>
            </a:xfrm>
            <a:prstGeom prst="rect">
              <a:avLst/>
            </a:prstGeom>
          </p:spPr>
        </p:pic>
        <p:pic>
          <p:nvPicPr>
            <p:cNvPr id="11" name="Picture 10"/>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0" b="100000" l="0" r="94059">
                          <a14:foregroundMark x1="55116" y1="5254" x2="55116" y2="93559"/>
                          <a14:foregroundMark x1="65347" y1="13898" x2="66007" y2="89831"/>
                          <a14:foregroundMark x1="76238" y1="28136" x2="76568" y2="91864"/>
                          <a14:backgroundMark x1="45215" y1="23220" x2="45215" y2="23220"/>
                          <a14:backgroundMark x1="45215" y1="6610" x2="45545" y2="91356"/>
                          <a14:backgroundMark x1="45215" y1="91864" x2="45215" y2="96271"/>
                          <a14:backgroundMark x1="47855" y1="96271" x2="63696" y2="94746"/>
                          <a14:backgroundMark x1="52475" y1="95085" x2="51815" y2="3898"/>
                          <a14:backgroundMark x1="57756" y1="4407" x2="57756" y2="94407"/>
                          <a14:backgroundMark x1="61386" y1="12373" x2="72937" y2="13729"/>
                          <a14:backgroundMark x1="63036" y1="13220" x2="63036" y2="94576"/>
                          <a14:backgroundMark x1="68317" y1="14746" x2="68647" y2="93390"/>
                          <a14:backgroundMark x1="68977" y1="94407" x2="83498" y2="92712"/>
                          <a14:backgroundMark x1="73267" y1="14576" x2="74257" y2="93559"/>
                          <a14:backgroundMark x1="76898" y1="25932" x2="84488" y2="26949"/>
                          <a14:backgroundMark x1="79208" y1="27458" x2="79208" y2="92373"/>
                          <a14:backgroundMark x1="84158" y1="27627" x2="83828" y2="92712"/>
                          <a14:backgroundMark x1="37624" y1="4746" x2="38284" y2="94068"/>
                          <a14:backgroundMark x1="33993" y1="5424" x2="33663" y2="92034"/>
                          <a14:backgroundMark x1="34983" y1="5085" x2="35974" y2="93559"/>
                          <a14:backgroundMark x1="36634" y1="94576" x2="34983" y2="93390"/>
                          <a14:backgroundMark x1="34653" y1="4746" x2="38284" y2="3729"/>
                          <a14:backgroundMark x1="24092" y1="13559" x2="23762" y2="89661"/>
                          <a14:backgroundMark x1="25413" y1="13220" x2="26403" y2="91186"/>
                          <a14:backgroundMark x1="28053" y1="13559" x2="28053" y2="77797"/>
                          <a14:backgroundMark x1="19802" y1="14237" x2="19472" y2="88644"/>
                          <a14:backgroundMark x1="15512" y1="26271" x2="15182" y2="87627"/>
                          <a14:backgroundMark x1="15842" y1="25763" x2="18482" y2="25085"/>
                          <a14:backgroundMark x1="16832" y1="26102" x2="17492" y2="87966"/>
                          <a14:backgroundMark x1="16172" y1="88644" x2="19802" y2="89322"/>
                          <a14:backgroundMark x1="11221" y1="26610" x2="11551" y2="86271"/>
                        </a14:backgroundRemoval>
                      </a14:imgEffect>
                      <a14:imgEffect>
                        <a14:brightnessContrast bright="100000"/>
                      </a14:imgEffect>
                    </a14:imgLayer>
                  </a14:imgProps>
                </a:ext>
                <a:ext uri="{28A0092B-C50C-407E-A947-70E740481C1C}">
                  <a14:useLocalDpi xmlns:a14="http://schemas.microsoft.com/office/drawing/2010/main" val="0"/>
                </a:ext>
              </a:extLst>
            </a:blip>
            <a:srcRect r="6224"/>
            <a:stretch/>
          </p:blipFill>
          <p:spPr>
            <a:xfrm flipH="1">
              <a:off x="8840177" y="2437236"/>
              <a:ext cx="679698" cy="1170044"/>
            </a:xfrm>
            <a:prstGeom prst="rect">
              <a:avLst/>
            </a:prstGeom>
          </p:spPr>
        </p:pic>
      </p:grpSp>
      <p:sp>
        <p:nvSpPr>
          <p:cNvPr id="13" name="Rectangle 29"/>
          <p:cNvSpPr>
            <a:spLocks noChangeArrowheads="1"/>
          </p:cNvSpPr>
          <p:nvPr/>
        </p:nvSpPr>
        <p:spPr bwMode="auto">
          <a:xfrm>
            <a:off x="531947" y="4117988"/>
            <a:ext cx="3631896" cy="612883"/>
          </a:xfrm>
          <a:prstGeom prst="rect">
            <a:avLst/>
          </a:prstGeom>
          <a:noFill/>
          <a:ln w="9525">
            <a:noFill/>
            <a:miter lim="800000"/>
            <a:headEnd/>
            <a:tailEnd/>
          </a:ln>
        </p:spPr>
        <p:txBody>
          <a:bodyPr wrap="square" lIns="93244" tIns="46623" rIns="93244" bIns="46623">
            <a:spAutoFit/>
          </a:bodyPr>
          <a:lstStyle/>
          <a:p>
            <a:pPr defTabSz="699394" fontAlgn="base">
              <a:lnSpc>
                <a:spcPct val="90000"/>
              </a:lnSpc>
              <a:spcAft>
                <a:spcPts val="382"/>
              </a:spcAft>
              <a:buClr>
                <a:srgbClr val="F69F1E"/>
              </a:buClr>
              <a:buSzPct val="90000"/>
              <a:defRPr/>
            </a:pPr>
            <a:r>
              <a:rPr lang="en-US" sz="3672" kern="0" dirty="0">
                <a:solidFill>
                  <a:srgbClr val="FFFFFF"/>
                </a:solidFill>
                <a:latin typeface="Segoe UI Light" pitchFamily="34" charset="0"/>
              </a:rPr>
              <a:t>Consumer Cloud</a:t>
            </a:r>
          </a:p>
        </p:txBody>
      </p:sp>
      <p:sp>
        <p:nvSpPr>
          <p:cNvPr id="14" name="Rectangle 29"/>
          <p:cNvSpPr>
            <a:spLocks noChangeArrowheads="1"/>
          </p:cNvSpPr>
          <p:nvPr/>
        </p:nvSpPr>
        <p:spPr bwMode="auto">
          <a:xfrm>
            <a:off x="4807923" y="4117985"/>
            <a:ext cx="2679914" cy="602757"/>
          </a:xfrm>
          <a:prstGeom prst="rect">
            <a:avLst/>
          </a:prstGeom>
          <a:noFill/>
          <a:ln w="9525">
            <a:noFill/>
            <a:miter lim="800000"/>
            <a:headEnd/>
            <a:tailEnd/>
          </a:ln>
        </p:spPr>
        <p:txBody>
          <a:bodyPr wrap="square" lIns="93244" tIns="46623" rIns="93244" bIns="46623">
            <a:spAutoFit/>
          </a:bodyPr>
          <a:lstStyle/>
          <a:p>
            <a:pPr defTabSz="699394" fontAlgn="base">
              <a:lnSpc>
                <a:spcPct val="90000"/>
              </a:lnSpc>
              <a:spcAft>
                <a:spcPts val="382"/>
              </a:spcAft>
              <a:buClr>
                <a:srgbClr val="F69F1E"/>
              </a:buClr>
              <a:buSzPct val="90000"/>
              <a:defRPr/>
            </a:pPr>
            <a:r>
              <a:rPr lang="en-US" sz="3672" kern="0" dirty="0">
                <a:solidFill>
                  <a:srgbClr val="FFFFFF"/>
                </a:solidFill>
                <a:latin typeface="Segoe UI Light" pitchFamily="34" charset="0"/>
              </a:rPr>
              <a:t>Public Cloud</a:t>
            </a:r>
          </a:p>
        </p:txBody>
      </p:sp>
      <p:sp>
        <p:nvSpPr>
          <p:cNvPr id="15" name="Rectangle 29"/>
          <p:cNvSpPr>
            <a:spLocks noChangeArrowheads="1"/>
          </p:cNvSpPr>
          <p:nvPr/>
        </p:nvSpPr>
        <p:spPr bwMode="auto">
          <a:xfrm>
            <a:off x="8807616" y="4117985"/>
            <a:ext cx="2848013" cy="612883"/>
          </a:xfrm>
          <a:prstGeom prst="rect">
            <a:avLst/>
          </a:prstGeom>
          <a:noFill/>
          <a:ln w="9525">
            <a:noFill/>
            <a:miter lim="800000"/>
            <a:headEnd/>
            <a:tailEnd/>
          </a:ln>
        </p:spPr>
        <p:txBody>
          <a:bodyPr wrap="square" lIns="93244" tIns="46623" rIns="93244" bIns="46623">
            <a:spAutoFit/>
          </a:bodyPr>
          <a:lstStyle/>
          <a:p>
            <a:pPr defTabSz="699394" fontAlgn="base">
              <a:lnSpc>
                <a:spcPct val="90000"/>
              </a:lnSpc>
              <a:spcAft>
                <a:spcPts val="382"/>
              </a:spcAft>
              <a:buClr>
                <a:srgbClr val="F69F1E"/>
              </a:buClr>
              <a:buSzPct val="90000"/>
              <a:defRPr/>
            </a:pPr>
            <a:r>
              <a:rPr lang="en-US" sz="3672" kern="0" dirty="0">
                <a:solidFill>
                  <a:srgbClr val="FFFFFF"/>
                </a:solidFill>
                <a:latin typeface="Segoe UI Light" pitchFamily="34" charset="0"/>
              </a:rPr>
              <a:t>Private Cloud</a:t>
            </a:r>
          </a:p>
        </p:txBody>
      </p:sp>
    </p:spTree>
    <p:extLst>
      <p:ext uri="{BB962C8B-B14F-4D97-AF65-F5344CB8AC3E}">
        <p14:creationId xmlns:p14="http://schemas.microsoft.com/office/powerpoint/2010/main" val="28090211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228302"/>
          </a:xfrm>
        </p:spPr>
        <p:txBody>
          <a:bodyPr/>
          <a:lstStyle/>
          <a:p>
            <a:r>
              <a:rPr lang="en-US" dirty="0" smtClean="0"/>
              <a:t>Office Web Apps Server architecture</a:t>
            </a:r>
          </a:p>
          <a:p>
            <a:pPr lvl="1"/>
            <a:r>
              <a:rPr lang="en-US" dirty="0" smtClean="0"/>
              <a:t>Demo: Connecting Office Webs and SharePoint</a:t>
            </a:r>
          </a:p>
          <a:p>
            <a:r>
              <a:rPr lang="en-US" dirty="0" smtClean="0"/>
              <a:t>User Experience</a:t>
            </a:r>
          </a:p>
          <a:p>
            <a:pPr lvl="1"/>
            <a:r>
              <a:rPr lang="en-US" dirty="0" smtClean="0"/>
              <a:t>Demo: Using Office Web Apps</a:t>
            </a:r>
          </a:p>
        </p:txBody>
      </p:sp>
      <p:sp>
        <p:nvSpPr>
          <p:cNvPr id="3" name="Title 2"/>
          <p:cNvSpPr>
            <a:spLocks noGrp="1"/>
          </p:cNvSpPr>
          <p:nvPr>
            <p:ph type="title"/>
          </p:nvPr>
        </p:nvSpPr>
        <p:spPr/>
        <p:txBody>
          <a:bodyPr/>
          <a:lstStyle/>
          <a:p>
            <a:r>
              <a:rPr lang="en-US" dirty="0" smtClean="0"/>
              <a:t>Overview</a:t>
            </a:r>
            <a:endParaRPr lang="en-US" dirty="0"/>
          </a:p>
        </p:txBody>
      </p:sp>
    </p:spTree>
    <p:extLst>
      <p:ext uri="{BB962C8B-B14F-4D97-AF65-F5344CB8AC3E}">
        <p14:creationId xmlns:p14="http://schemas.microsoft.com/office/powerpoint/2010/main" val="316741147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Office Web Apps Server</a:t>
            </a:r>
          </a:p>
        </p:txBody>
      </p:sp>
    </p:spTree>
    <p:extLst>
      <p:ext uri="{BB962C8B-B14F-4D97-AF65-F5344CB8AC3E}">
        <p14:creationId xmlns:p14="http://schemas.microsoft.com/office/powerpoint/2010/main" val="4057361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581480" y="1449260"/>
            <a:ext cx="2011300" cy="16784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gradFill>
                  <a:gsLst>
                    <a:gs pos="0">
                      <a:srgbClr val="FFFFFF"/>
                    </a:gs>
                    <a:gs pos="100000">
                      <a:srgbClr val="FFFFFF"/>
                    </a:gs>
                  </a:gsLst>
                  <a:lin ang="5400000" scaled="0"/>
                </a:gradFill>
              </a:rPr>
              <a:t>SharePoint</a:t>
            </a:r>
            <a:endParaRPr lang="en-US" sz="2040" dirty="0">
              <a:gradFill>
                <a:gsLst>
                  <a:gs pos="0">
                    <a:srgbClr val="FFFFFF"/>
                  </a:gs>
                  <a:gs pos="100000">
                    <a:srgbClr val="FFFFFF"/>
                  </a:gs>
                </a:gsLst>
                <a:lin ang="5400000" scaled="0"/>
              </a:gradFill>
            </a:endParaRPr>
          </a:p>
        </p:txBody>
      </p:sp>
      <p:sp>
        <p:nvSpPr>
          <p:cNvPr id="4" name="Rectangle 3"/>
          <p:cNvSpPr/>
          <p:nvPr/>
        </p:nvSpPr>
        <p:spPr bwMode="auto">
          <a:xfrm>
            <a:off x="2453181" y="2221591"/>
            <a:ext cx="1139600" cy="906076"/>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Office Web Apps</a:t>
            </a:r>
          </a:p>
        </p:txBody>
      </p:sp>
      <p:sp>
        <p:nvSpPr>
          <p:cNvPr id="18" name="Rectangle 17"/>
          <p:cNvSpPr/>
          <p:nvPr/>
        </p:nvSpPr>
        <p:spPr bwMode="auto">
          <a:xfrm>
            <a:off x="443366" y="3899998"/>
            <a:ext cx="2011300" cy="16784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gradFill>
                  <a:gsLst>
                    <a:gs pos="0">
                      <a:srgbClr val="FFFFFF"/>
                    </a:gs>
                    <a:gs pos="100000">
                      <a:srgbClr val="FFFFFF"/>
                    </a:gs>
                  </a:gsLst>
                  <a:lin ang="5400000" scaled="0"/>
                </a:gradFill>
              </a:rPr>
              <a:t>SharePoint</a:t>
            </a:r>
            <a:endParaRPr lang="en-US" sz="2040" dirty="0">
              <a:gradFill>
                <a:gsLst>
                  <a:gs pos="0">
                    <a:srgbClr val="FFFFFF"/>
                  </a:gs>
                  <a:gs pos="100000">
                    <a:srgbClr val="FFFFFF"/>
                  </a:gs>
                </a:gsLst>
                <a:lin ang="5400000" scaled="0"/>
              </a:gradFill>
            </a:endParaRPr>
          </a:p>
        </p:txBody>
      </p:sp>
      <p:sp>
        <p:nvSpPr>
          <p:cNvPr id="19" name="Rectangle 18"/>
          <p:cNvSpPr/>
          <p:nvPr/>
        </p:nvSpPr>
        <p:spPr bwMode="auto">
          <a:xfrm>
            <a:off x="1315067" y="4672329"/>
            <a:ext cx="1139600" cy="906076"/>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Office Web Apps</a:t>
            </a:r>
          </a:p>
        </p:txBody>
      </p:sp>
      <p:grpSp>
        <p:nvGrpSpPr>
          <p:cNvPr id="6" name="Group 5"/>
          <p:cNvGrpSpPr/>
          <p:nvPr/>
        </p:nvGrpSpPr>
        <p:grpSpPr>
          <a:xfrm>
            <a:off x="5212587" y="2658059"/>
            <a:ext cx="2011300" cy="1678407"/>
            <a:chOff x="5184480" y="2301877"/>
            <a:chExt cx="2011300" cy="1678407"/>
          </a:xfrm>
        </p:grpSpPr>
        <p:sp>
          <p:nvSpPr>
            <p:cNvPr id="20" name="Rectangle 19"/>
            <p:cNvSpPr/>
            <p:nvPr/>
          </p:nvSpPr>
          <p:spPr bwMode="auto">
            <a:xfrm>
              <a:off x="5184480" y="2301877"/>
              <a:ext cx="2011300" cy="16784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gradFill>
                    <a:gsLst>
                      <a:gs pos="0">
                        <a:srgbClr val="FFFFFF"/>
                      </a:gs>
                      <a:gs pos="100000">
                        <a:srgbClr val="FFFFFF"/>
                      </a:gs>
                    </a:gsLst>
                    <a:lin ang="5400000" scaled="0"/>
                  </a:gradFill>
                </a:rPr>
                <a:t>SharePoint</a:t>
              </a:r>
              <a:endParaRPr lang="en-US" sz="2040" dirty="0">
                <a:gradFill>
                  <a:gsLst>
                    <a:gs pos="0">
                      <a:srgbClr val="FFFFFF"/>
                    </a:gs>
                    <a:gs pos="100000">
                      <a:srgbClr val="FFFFFF"/>
                    </a:gs>
                  </a:gsLst>
                  <a:lin ang="5400000" scaled="0"/>
                </a:gradFill>
              </a:endParaRPr>
            </a:p>
          </p:txBody>
        </p:sp>
        <p:sp>
          <p:nvSpPr>
            <p:cNvPr id="21" name="Rectangle 20"/>
            <p:cNvSpPr/>
            <p:nvPr/>
          </p:nvSpPr>
          <p:spPr bwMode="auto">
            <a:xfrm>
              <a:off x="6056180" y="3074208"/>
              <a:ext cx="1139600" cy="906076"/>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Office Web Apps</a:t>
              </a:r>
            </a:p>
          </p:txBody>
        </p:sp>
      </p:grpSp>
      <p:sp>
        <p:nvSpPr>
          <p:cNvPr id="22" name="Rectangle 21"/>
          <p:cNvSpPr/>
          <p:nvPr/>
        </p:nvSpPr>
        <p:spPr bwMode="auto">
          <a:xfrm>
            <a:off x="7176247" y="4638255"/>
            <a:ext cx="2011300" cy="16784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gradFill>
                  <a:gsLst>
                    <a:gs pos="0">
                      <a:srgbClr val="FFFFFF"/>
                    </a:gs>
                    <a:gs pos="100000">
                      <a:srgbClr val="FFFFFF"/>
                    </a:gs>
                  </a:gsLst>
                  <a:lin ang="5400000" scaled="0"/>
                </a:gradFill>
              </a:rPr>
              <a:t>SharePoint</a:t>
            </a:r>
            <a:endParaRPr lang="en-US" sz="2040" dirty="0">
              <a:gradFill>
                <a:gsLst>
                  <a:gs pos="0">
                    <a:srgbClr val="FFFFFF"/>
                  </a:gs>
                  <a:gs pos="100000">
                    <a:srgbClr val="FFFFFF"/>
                  </a:gs>
                </a:gsLst>
                <a:lin ang="5400000" scaled="0"/>
              </a:gradFill>
            </a:endParaRPr>
          </a:p>
        </p:txBody>
      </p:sp>
      <p:sp>
        <p:nvSpPr>
          <p:cNvPr id="23" name="Rectangle 22"/>
          <p:cNvSpPr/>
          <p:nvPr/>
        </p:nvSpPr>
        <p:spPr bwMode="auto">
          <a:xfrm>
            <a:off x="8047949" y="5410586"/>
            <a:ext cx="1139600" cy="906076"/>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Office Web Apps</a:t>
            </a:r>
          </a:p>
        </p:txBody>
      </p:sp>
      <p:sp>
        <p:nvSpPr>
          <p:cNvPr id="24" name="Rectangle 23"/>
          <p:cNvSpPr/>
          <p:nvPr/>
        </p:nvSpPr>
        <p:spPr bwMode="auto">
          <a:xfrm>
            <a:off x="3592780" y="4832901"/>
            <a:ext cx="2011300" cy="1678407"/>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gradFill>
                  <a:gsLst>
                    <a:gs pos="0">
                      <a:srgbClr val="FFFFFF"/>
                    </a:gs>
                    <a:gs pos="100000">
                      <a:srgbClr val="FFFFFF"/>
                    </a:gs>
                  </a:gsLst>
                  <a:lin ang="5400000" scaled="0"/>
                </a:gradFill>
              </a:rPr>
              <a:t>Exchange</a:t>
            </a:r>
            <a:endParaRPr lang="en-US" sz="2040" dirty="0">
              <a:gradFill>
                <a:gsLst>
                  <a:gs pos="0">
                    <a:srgbClr val="FFFFFF"/>
                  </a:gs>
                  <a:gs pos="100000">
                    <a:srgbClr val="FFFFFF"/>
                  </a:gs>
                </a:gsLst>
                <a:lin ang="5400000" scaled="0"/>
              </a:gradFill>
            </a:endParaRPr>
          </a:p>
        </p:txBody>
      </p:sp>
      <p:sp>
        <p:nvSpPr>
          <p:cNvPr id="25" name="Rectangle 24"/>
          <p:cNvSpPr/>
          <p:nvPr/>
        </p:nvSpPr>
        <p:spPr bwMode="auto">
          <a:xfrm>
            <a:off x="3710664" y="5895558"/>
            <a:ext cx="1765260" cy="5199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Stellant</a:t>
            </a:r>
          </a:p>
        </p:txBody>
      </p:sp>
      <p:sp>
        <p:nvSpPr>
          <p:cNvPr id="26" name="Rectangle 25"/>
          <p:cNvSpPr/>
          <p:nvPr/>
        </p:nvSpPr>
        <p:spPr bwMode="auto">
          <a:xfrm>
            <a:off x="8365210" y="556455"/>
            <a:ext cx="2011300" cy="1678407"/>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gradFill>
                  <a:gsLst>
                    <a:gs pos="0">
                      <a:srgbClr val="FFFFFF"/>
                    </a:gs>
                    <a:gs pos="100000">
                      <a:srgbClr val="FFFFFF"/>
                    </a:gs>
                  </a:gsLst>
                  <a:lin ang="5400000" scaled="0"/>
                </a:gradFill>
              </a:rPr>
              <a:t>Lync</a:t>
            </a:r>
            <a:endParaRPr lang="en-US" sz="2040" dirty="0">
              <a:gradFill>
                <a:gsLst>
                  <a:gs pos="0">
                    <a:srgbClr val="FFFFFF"/>
                  </a:gs>
                  <a:gs pos="100000">
                    <a:srgbClr val="FFFFFF"/>
                  </a:gs>
                </a:gsLst>
                <a:lin ang="5400000" scaled="0"/>
              </a:gradFill>
            </a:endParaRPr>
          </a:p>
        </p:txBody>
      </p:sp>
      <p:sp>
        <p:nvSpPr>
          <p:cNvPr id="27" name="Rectangle 26"/>
          <p:cNvSpPr/>
          <p:nvPr/>
        </p:nvSpPr>
        <p:spPr bwMode="auto">
          <a:xfrm>
            <a:off x="8467589" y="1621252"/>
            <a:ext cx="1812896" cy="566903"/>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PowerPoint 2007</a:t>
            </a:r>
          </a:p>
        </p:txBody>
      </p:sp>
      <p:sp>
        <p:nvSpPr>
          <p:cNvPr id="15" name="Rectangle 14"/>
          <p:cNvSpPr/>
          <p:nvPr/>
        </p:nvSpPr>
        <p:spPr bwMode="auto">
          <a:xfrm>
            <a:off x="9891608" y="4899773"/>
            <a:ext cx="2011300" cy="16784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gradFill>
                  <a:gsLst>
                    <a:gs pos="0">
                      <a:srgbClr val="FFFFFF"/>
                    </a:gs>
                    <a:gs pos="100000">
                      <a:srgbClr val="FFFFFF"/>
                    </a:gs>
                  </a:gsLst>
                  <a:lin ang="5400000" scaled="0"/>
                </a:gradFill>
              </a:rPr>
              <a:t>SharePoint</a:t>
            </a:r>
            <a:endParaRPr lang="en-US" sz="2040" dirty="0">
              <a:gradFill>
                <a:gsLst>
                  <a:gs pos="0">
                    <a:srgbClr val="FFFFFF"/>
                  </a:gs>
                  <a:gs pos="100000">
                    <a:srgbClr val="FFFFFF"/>
                  </a:gs>
                </a:gsLst>
                <a:lin ang="5400000" scaled="0"/>
              </a:gradFill>
            </a:endParaRPr>
          </a:p>
        </p:txBody>
      </p:sp>
      <p:sp>
        <p:nvSpPr>
          <p:cNvPr id="16" name="Rectangle 15"/>
          <p:cNvSpPr/>
          <p:nvPr/>
        </p:nvSpPr>
        <p:spPr bwMode="auto">
          <a:xfrm>
            <a:off x="10763308" y="5672104"/>
            <a:ext cx="1139600" cy="906076"/>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Office Web Apps</a:t>
            </a:r>
          </a:p>
        </p:txBody>
      </p:sp>
      <p:sp>
        <p:nvSpPr>
          <p:cNvPr id="5" name="Title 4"/>
          <p:cNvSpPr>
            <a:spLocks noGrp="1"/>
          </p:cNvSpPr>
          <p:nvPr>
            <p:ph type="title"/>
          </p:nvPr>
        </p:nvSpPr>
        <p:spPr/>
        <p:txBody>
          <a:bodyPr/>
          <a:lstStyle/>
          <a:p>
            <a:r>
              <a:rPr lang="en-US" dirty="0"/>
              <a:t>Office b</a:t>
            </a:r>
            <a:r>
              <a:rPr lang="en-US" dirty="0" smtClean="0"/>
              <a:t>efore</a:t>
            </a:r>
            <a:endParaRPr lang="en-US" dirty="0"/>
          </a:p>
        </p:txBody>
      </p:sp>
    </p:spTree>
    <p:extLst>
      <p:ext uri="{BB962C8B-B14F-4D97-AF65-F5344CB8AC3E}">
        <p14:creationId xmlns:p14="http://schemas.microsoft.com/office/powerpoint/2010/main" val="17760218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anim calcmode="lin" valueType="num">
                                      <p:cBhvr>
                                        <p:cTn id="46" dur="1000" fill="hold"/>
                                        <p:tgtEl>
                                          <p:spTgt spid="23"/>
                                        </p:tgtEl>
                                        <p:attrNameLst>
                                          <p:attrName>ppt_x</p:attrName>
                                        </p:attrNameLst>
                                      </p:cBhvr>
                                      <p:tavLst>
                                        <p:tav tm="0">
                                          <p:val>
                                            <p:strVal val="#ppt_x"/>
                                          </p:val>
                                        </p:tav>
                                        <p:tav tm="100000">
                                          <p:val>
                                            <p:strVal val="#ppt_x"/>
                                          </p:val>
                                        </p:tav>
                                      </p:tavLst>
                                    </p:anim>
                                    <p:anim calcmode="lin" valueType="num">
                                      <p:cBhvr>
                                        <p:cTn id="47" dur="1000" fill="hold"/>
                                        <p:tgtEl>
                                          <p:spTgt spid="23"/>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8" grpId="0" animBg="1"/>
      <p:bldP spid="19" grpId="0" animBg="1"/>
      <p:bldP spid="22" grpId="0" animBg="1"/>
      <p:bldP spid="23" grpId="0" animBg="1"/>
      <p:bldP spid="24" grpId="0" animBg="1"/>
      <p:bldP spid="25" grpId="0" animBg="1"/>
      <p:bldP spid="26" grpId="0" animBg="1"/>
      <p:bldP spid="27"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5211737" y="2658059"/>
            <a:ext cx="2012150" cy="1678407"/>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Office Web Apps</a:t>
            </a:r>
          </a:p>
          <a:p>
            <a:pPr algn="ctr" defTabSz="932290" fontAlgn="base">
              <a:spcBef>
                <a:spcPct val="0"/>
              </a:spcBef>
              <a:spcAft>
                <a:spcPct val="0"/>
              </a:spcAft>
            </a:pPr>
            <a:r>
              <a:rPr lang="en-US" sz="2040" dirty="0">
                <a:gradFill>
                  <a:gsLst>
                    <a:gs pos="0">
                      <a:srgbClr val="FFFFFF"/>
                    </a:gs>
                    <a:gs pos="100000">
                      <a:srgbClr val="FFFFFF"/>
                    </a:gs>
                  </a:gsLst>
                  <a:lin ang="5400000" scaled="0"/>
                </a:gradFill>
              </a:rPr>
              <a:t>Server</a:t>
            </a:r>
          </a:p>
        </p:txBody>
      </p:sp>
      <p:sp>
        <p:nvSpPr>
          <p:cNvPr id="7" name="Title 1"/>
          <p:cNvSpPr txBox="1">
            <a:spLocks/>
          </p:cNvSpPr>
          <p:nvPr/>
        </p:nvSpPr>
        <p:spPr>
          <a:xfrm>
            <a:off x="274293" y="295273"/>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Office </a:t>
            </a:r>
            <a:r>
              <a:rPr>
                <a:solidFill>
                  <a:srgbClr val="00A651"/>
                </a:solidFill>
              </a:rPr>
              <a:t>now</a:t>
            </a:r>
          </a:p>
        </p:txBody>
      </p:sp>
      <p:sp>
        <p:nvSpPr>
          <p:cNvPr id="3" name="Rectangle 2"/>
          <p:cNvSpPr/>
          <p:nvPr/>
        </p:nvSpPr>
        <p:spPr bwMode="auto">
          <a:xfrm>
            <a:off x="5212586" y="2658059"/>
            <a:ext cx="2011300" cy="16784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836" dirty="0">
                <a:gradFill>
                  <a:gsLst>
                    <a:gs pos="0">
                      <a:srgbClr val="FFFFFF"/>
                    </a:gs>
                    <a:gs pos="100000">
                      <a:srgbClr val="FFFFFF"/>
                    </a:gs>
                  </a:gsLst>
                  <a:lin ang="5400000" scaled="0"/>
                </a:gradFill>
              </a:rPr>
              <a:t>SharePoint</a:t>
            </a:r>
            <a:endParaRPr lang="en-US" sz="2040" dirty="0">
              <a:gradFill>
                <a:gsLst>
                  <a:gs pos="0">
                    <a:srgbClr val="FFFFFF"/>
                  </a:gs>
                  <a:gs pos="100000">
                    <a:srgbClr val="FFFFFF"/>
                  </a:gs>
                </a:gsLst>
                <a:lin ang="5400000" scaled="0"/>
              </a:gradFill>
            </a:endParaRPr>
          </a:p>
        </p:txBody>
      </p:sp>
      <p:sp>
        <p:nvSpPr>
          <p:cNvPr id="4" name="Rectangle 3"/>
          <p:cNvSpPr/>
          <p:nvPr/>
        </p:nvSpPr>
        <p:spPr bwMode="auto">
          <a:xfrm>
            <a:off x="6084288" y="3430390"/>
            <a:ext cx="1139600" cy="906076"/>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Office Web Apps</a:t>
            </a:r>
          </a:p>
        </p:txBody>
      </p:sp>
      <p:sp>
        <p:nvSpPr>
          <p:cNvPr id="2" name="Title 1"/>
          <p:cNvSpPr>
            <a:spLocks noGrp="1"/>
          </p:cNvSpPr>
          <p:nvPr>
            <p:ph type="title"/>
          </p:nvPr>
        </p:nvSpPr>
        <p:spPr/>
        <p:txBody>
          <a:bodyPr/>
          <a:lstStyle/>
          <a:p>
            <a:r>
              <a:rPr lang="en-US" dirty="0"/>
              <a:t>Office b</a:t>
            </a:r>
            <a:r>
              <a:rPr lang="en-US" dirty="0" smtClean="0"/>
              <a:t>efore</a:t>
            </a:r>
            <a:endParaRPr lang="en-US" dirty="0"/>
          </a:p>
        </p:txBody>
      </p:sp>
    </p:spTree>
    <p:extLst>
      <p:ext uri="{BB962C8B-B14F-4D97-AF65-F5344CB8AC3E}">
        <p14:creationId xmlns:p14="http://schemas.microsoft.com/office/powerpoint/2010/main" val="30492676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2"/>
                                        </p:tgtEl>
                                      </p:cBhvr>
                                    </p:animEffect>
                                    <p:anim calcmode="lin" valueType="num">
                                      <p:cBhvr>
                                        <p:cTn id="7" dur="1000"/>
                                        <p:tgtEl>
                                          <p:spTgt spid="2"/>
                                        </p:tgtEl>
                                        <p:attrNameLst>
                                          <p:attrName>ppt_x</p:attrName>
                                        </p:attrNameLst>
                                      </p:cBhvr>
                                      <p:tavLst>
                                        <p:tav tm="0">
                                          <p:val>
                                            <p:strVal val="ppt_x"/>
                                          </p:val>
                                        </p:tav>
                                        <p:tav tm="100000">
                                          <p:val>
                                            <p:strVal val="ppt_x"/>
                                          </p:val>
                                        </p:tav>
                                      </p:tavLst>
                                    </p:anim>
                                    <p:anim calcmode="lin" valueType="num">
                                      <p:cBhvr>
                                        <p:cTn id="8" dur="1000"/>
                                        <p:tgtEl>
                                          <p:spTgt spid="2"/>
                                        </p:tgtEl>
                                        <p:attrNameLst>
                                          <p:attrName>ppt_y</p:attrName>
                                        </p:attrNameLst>
                                      </p:cBhvr>
                                      <p:tavLst>
                                        <p:tav tm="0">
                                          <p:val>
                                            <p:strVal val="ppt_y"/>
                                          </p:val>
                                        </p:tav>
                                        <p:tav tm="100000">
                                          <p:val>
                                            <p:strVal val="ppt_y+.1"/>
                                          </p:val>
                                        </p:tav>
                                      </p:tavLst>
                                    </p:anim>
                                    <p:set>
                                      <p:cBhvr>
                                        <p:cTn id="9" dur="1" fill="hold">
                                          <p:stCondLst>
                                            <p:cond delay="999"/>
                                          </p:stCondLst>
                                        </p:cTn>
                                        <p:tgtEl>
                                          <p:spTgt spid="2"/>
                                        </p:tgtEl>
                                        <p:attrNameLst>
                                          <p:attrName>style.visibility</p:attrName>
                                        </p:attrNameLst>
                                      </p:cBhvr>
                                      <p:to>
                                        <p:strVal val="hidden"/>
                                      </p:to>
                                    </p:se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35" presetClass="path" presetSubtype="0" accel="50000" decel="50000" fill="hold" grpId="0" nodeType="withEffect">
                                  <p:stCondLst>
                                    <p:cond delay="0"/>
                                  </p:stCondLst>
                                  <p:childTnLst>
                                    <p:animMotion origin="layout" path="M 0 0 L -0.32474 -0.21607 " pathEditMode="relative" rAng="0" ptsTypes="AA">
                                      <p:cBhvr>
                                        <p:cTn id="16" dur="2000" fill="hold"/>
                                        <p:tgtEl>
                                          <p:spTgt spid="3"/>
                                        </p:tgtEl>
                                        <p:attrNameLst>
                                          <p:attrName>ppt_x</p:attrName>
                                          <p:attrName>ppt_y</p:attrName>
                                        </p:attrNameLst>
                                      </p:cBhvr>
                                      <p:rCtr x="-16237" y="-10803"/>
                                    </p:animMotion>
                                  </p:childTnLst>
                                </p:cTn>
                              </p:par>
                              <p:par>
                                <p:cTn id="17" presetID="10" presetClass="exit" presetSubtype="0" fill="hold" grpId="0" nodeType="withEffect">
                                  <p:stCondLst>
                                    <p:cond delay="0"/>
                                  </p:stCondLst>
                                  <p:childTnLst>
                                    <p:animEffect transition="out" filter="fade">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5211737" y="2658059"/>
            <a:ext cx="2012150" cy="1678407"/>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Office Web Apps</a:t>
            </a:r>
          </a:p>
          <a:p>
            <a:pPr algn="ctr" defTabSz="932290" fontAlgn="base">
              <a:spcBef>
                <a:spcPct val="0"/>
              </a:spcBef>
              <a:spcAft>
                <a:spcPct val="0"/>
              </a:spcAft>
            </a:pPr>
            <a:r>
              <a:rPr lang="en-US" sz="2040" dirty="0">
                <a:gradFill>
                  <a:gsLst>
                    <a:gs pos="0">
                      <a:srgbClr val="FFFFFF"/>
                    </a:gs>
                    <a:gs pos="100000">
                      <a:srgbClr val="FFFFFF"/>
                    </a:gs>
                  </a:gsLst>
                  <a:lin ang="5400000" scaled="0"/>
                </a:gradFill>
              </a:rPr>
              <a:t>Server</a:t>
            </a:r>
          </a:p>
        </p:txBody>
      </p:sp>
      <p:sp>
        <p:nvSpPr>
          <p:cNvPr id="5" name="Rectangle 4"/>
          <p:cNvSpPr/>
          <p:nvPr/>
        </p:nvSpPr>
        <p:spPr bwMode="auto">
          <a:xfrm>
            <a:off x="1166086" y="1154943"/>
            <a:ext cx="2011300" cy="16784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SharePoint</a:t>
            </a:r>
          </a:p>
        </p:txBody>
      </p:sp>
      <p:sp>
        <p:nvSpPr>
          <p:cNvPr id="6" name="Rectangle 5"/>
          <p:cNvSpPr/>
          <p:nvPr/>
        </p:nvSpPr>
        <p:spPr bwMode="auto">
          <a:xfrm>
            <a:off x="8997916" y="4973505"/>
            <a:ext cx="2011300" cy="16784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SharePoint</a:t>
            </a:r>
          </a:p>
        </p:txBody>
      </p:sp>
      <p:sp>
        <p:nvSpPr>
          <p:cNvPr id="7" name="Rectangle 6"/>
          <p:cNvSpPr/>
          <p:nvPr/>
        </p:nvSpPr>
        <p:spPr bwMode="auto">
          <a:xfrm>
            <a:off x="2012772" y="5019255"/>
            <a:ext cx="2011300" cy="16784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SharePoint</a:t>
            </a:r>
          </a:p>
        </p:txBody>
      </p:sp>
      <p:sp>
        <p:nvSpPr>
          <p:cNvPr id="8" name="Rectangle 7"/>
          <p:cNvSpPr/>
          <p:nvPr/>
        </p:nvSpPr>
        <p:spPr bwMode="auto">
          <a:xfrm>
            <a:off x="9825442" y="3079914"/>
            <a:ext cx="2011300" cy="16784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SharePoint</a:t>
            </a:r>
          </a:p>
        </p:txBody>
      </p:sp>
      <p:sp>
        <p:nvSpPr>
          <p:cNvPr id="9" name="Rectangle 8"/>
          <p:cNvSpPr/>
          <p:nvPr/>
        </p:nvSpPr>
        <p:spPr bwMode="auto">
          <a:xfrm>
            <a:off x="5212587" y="4973505"/>
            <a:ext cx="2011300" cy="1678407"/>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Exchange</a:t>
            </a:r>
          </a:p>
        </p:txBody>
      </p:sp>
      <p:sp>
        <p:nvSpPr>
          <p:cNvPr id="10" name="Rectangle 9"/>
          <p:cNvSpPr/>
          <p:nvPr/>
        </p:nvSpPr>
        <p:spPr bwMode="auto">
          <a:xfrm>
            <a:off x="5212587" y="431837"/>
            <a:ext cx="2011300" cy="1678407"/>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Lync</a:t>
            </a:r>
          </a:p>
        </p:txBody>
      </p:sp>
      <p:sp>
        <p:nvSpPr>
          <p:cNvPr id="11" name="Rectangle 10"/>
          <p:cNvSpPr/>
          <p:nvPr/>
        </p:nvSpPr>
        <p:spPr bwMode="auto">
          <a:xfrm>
            <a:off x="8997916" y="1140574"/>
            <a:ext cx="2011300" cy="1678407"/>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Open from URL</a:t>
            </a:r>
          </a:p>
        </p:txBody>
      </p:sp>
      <p:sp>
        <p:nvSpPr>
          <p:cNvPr id="12" name="Rectangle 11"/>
          <p:cNvSpPr/>
          <p:nvPr/>
        </p:nvSpPr>
        <p:spPr bwMode="auto">
          <a:xfrm>
            <a:off x="884237" y="3079914"/>
            <a:ext cx="2011300" cy="1678407"/>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Exchange</a:t>
            </a:r>
          </a:p>
        </p:txBody>
      </p:sp>
      <p:cxnSp>
        <p:nvCxnSpPr>
          <p:cNvPr id="14" name="Straight Arrow Connector 13"/>
          <p:cNvCxnSpPr/>
          <p:nvPr/>
        </p:nvCxnSpPr>
        <p:spPr>
          <a:xfrm flipV="1">
            <a:off x="3069925" y="3523165"/>
            <a:ext cx="1812103" cy="395953"/>
          </a:xfrm>
          <a:prstGeom prst="straightConnector1">
            <a:avLst/>
          </a:prstGeom>
          <a:ln w="476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4105153" y="4343513"/>
            <a:ext cx="903043" cy="629993"/>
          </a:xfrm>
          <a:prstGeom prst="straightConnector1">
            <a:avLst/>
          </a:prstGeom>
          <a:ln w="476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413878" y="2031501"/>
            <a:ext cx="1566171" cy="964471"/>
          </a:xfrm>
          <a:prstGeom prst="straightConnector1">
            <a:avLst/>
          </a:prstGeom>
          <a:ln w="476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6218237" y="4443325"/>
            <a:ext cx="0" cy="492763"/>
          </a:xfrm>
          <a:prstGeom prst="straightConnector1">
            <a:avLst/>
          </a:prstGeom>
          <a:ln w="476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6218237" y="2172049"/>
            <a:ext cx="0" cy="430959"/>
          </a:xfrm>
          <a:prstGeom prst="straightConnector1">
            <a:avLst/>
          </a:prstGeom>
          <a:ln w="476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7455575" y="1926823"/>
            <a:ext cx="1367141" cy="775997"/>
          </a:xfrm>
          <a:prstGeom prst="straightConnector1">
            <a:avLst/>
          </a:prstGeom>
          <a:ln w="476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7431745" y="3484511"/>
            <a:ext cx="2151393" cy="434607"/>
          </a:xfrm>
          <a:prstGeom prst="straightConnector1">
            <a:avLst/>
          </a:prstGeom>
          <a:ln w="476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251729" y="4453853"/>
            <a:ext cx="1566171" cy="964471"/>
          </a:xfrm>
          <a:prstGeom prst="straightConnector1">
            <a:avLst/>
          </a:prstGeom>
          <a:ln w="476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dirty="0"/>
              <a:t>Office </a:t>
            </a:r>
            <a:r>
              <a:rPr lang="en-US" b="1" dirty="0" smtClean="0">
                <a:solidFill>
                  <a:schemeClr val="accent2"/>
                </a:solidFill>
              </a:rPr>
              <a:t>now</a:t>
            </a:r>
            <a:endParaRPr lang="en-US" dirty="0"/>
          </a:p>
        </p:txBody>
      </p:sp>
    </p:spTree>
    <p:extLst>
      <p:ext uri="{BB962C8B-B14F-4D97-AF65-F5344CB8AC3E}">
        <p14:creationId xmlns:p14="http://schemas.microsoft.com/office/powerpoint/2010/main" val="1930871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theme/theme1.xml><?xml version="1.0" encoding="utf-8"?>
<a:theme xmlns:a="http://schemas.openxmlformats.org/drawingml/2006/main" name="SPC2012_IT-Pro_Template_NOSLIDES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Nick Simons, Ken Yuhas</External_x0020_Speaker>
    <Session_x0020_Code xmlns="2295e2e7-0eeb-498e-8716-217bb2ee6ee3">SPC162</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Nick Simons, Ken Yuhas</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4A92DF-E6C7-4E9E-A1B3-77A9DEF388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www.w3.org/XML/1998/namespace"/>
    <ds:schemaRef ds:uri="http://schemas.openxmlformats.org/package/2006/metadata/core-properties"/>
    <ds:schemaRef ds:uri="http://purl.org/dc/elements/1.1/"/>
    <ds:schemaRef ds:uri="http://schemas.microsoft.com/office/infopath/2007/PartnerControls"/>
    <ds:schemaRef ds:uri="http://purl.org/dc/terms/"/>
    <ds:schemaRef ds:uri="http://purl.org/dc/dcmitype/"/>
    <ds:schemaRef ds:uri="2295e2e7-0eeb-498e-8716-217bb2ee6ee3"/>
    <ds:schemaRef ds:uri="230e9df3-be65-4c73-a93b-d1236ebd677e"/>
    <ds:schemaRef ds:uri="032d541b-1b4e-4d91-93c7-b10533c52f73"/>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SPC2012_IT-Pro_Template_NOSLIDES_16x9</Template>
  <TotalTime>4</TotalTime>
  <Words>1697</Words>
  <Application>Microsoft Office PowerPoint</Application>
  <PresentationFormat>Custom</PresentationFormat>
  <Paragraphs>240</Paragraphs>
  <Slides>34</Slides>
  <Notes>8</Notes>
  <HiddenSlides>0</HiddenSlides>
  <MMClips>0</MMClips>
  <ScaleCrop>false</ScaleCrop>
  <HeadingPairs>
    <vt:vector size="4" baseType="variant">
      <vt:variant>
        <vt:lpstr>Theme</vt:lpstr>
      </vt:variant>
      <vt:variant>
        <vt:i4>4</vt:i4>
      </vt:variant>
      <vt:variant>
        <vt:lpstr>Slide Titles</vt:lpstr>
      </vt:variant>
      <vt:variant>
        <vt:i4>34</vt:i4>
      </vt:variant>
    </vt:vector>
  </HeadingPairs>
  <TitlesOfParts>
    <vt:vector size="38" baseType="lpstr">
      <vt:lpstr>SPC2012_IT-Pro_Template_NOSLIDES_16x9</vt:lpstr>
      <vt:lpstr>5-30072_SPC2012_IT-Pro_Template_16x9_Light</vt:lpstr>
      <vt:lpstr>5-30072_SPC2012_IT-Pro_Template_16x9</vt:lpstr>
      <vt:lpstr>5-30072_SPC2012_Business_Template_16x9_Light</vt:lpstr>
      <vt:lpstr>PowerPoint Presentation</vt:lpstr>
      <vt:lpstr>Office Web Apps</vt:lpstr>
      <vt:lpstr>Office Web Apps </vt:lpstr>
      <vt:lpstr>Office Web Apps Delivery</vt:lpstr>
      <vt:lpstr>Overview</vt:lpstr>
      <vt:lpstr>Office Web Apps Server</vt:lpstr>
      <vt:lpstr>Office before</vt:lpstr>
      <vt:lpstr>Office before</vt:lpstr>
      <vt:lpstr>Office now</vt:lpstr>
      <vt:lpstr>How Office Web Apps Work</vt:lpstr>
      <vt:lpstr>Performance and scale</vt:lpstr>
      <vt:lpstr>Flexible and fault-tolerant</vt:lpstr>
      <vt:lpstr>Security considerations </vt:lpstr>
      <vt:lpstr>Load balancing</vt:lpstr>
      <vt:lpstr>Rolling upgrades</vt:lpstr>
      <vt:lpstr>Prerequisites</vt:lpstr>
      <vt:lpstr>Your first Office Web Apps Server</vt:lpstr>
      <vt:lpstr>Growing your Farm</vt:lpstr>
      <vt:lpstr>Connecting to SharePoint</vt:lpstr>
      <vt:lpstr>Demo</vt:lpstr>
      <vt:lpstr>End User Experience</vt:lpstr>
      <vt:lpstr>Office Web Apps</vt:lpstr>
      <vt:lpstr>Working with others now </vt:lpstr>
      <vt:lpstr>Across devices </vt:lpstr>
      <vt:lpstr>Advanced authoring</vt:lpstr>
      <vt:lpstr>Demo</vt:lpstr>
      <vt:lpstr>PowerPoint Presentation</vt:lpstr>
      <vt:lpstr>PowerPoint Presentation</vt:lpstr>
      <vt:lpstr>PowerPoint Presentation</vt:lpstr>
      <vt:lpstr>PowerPoint Presentation</vt:lpstr>
      <vt:lpstr>Touch Support</vt:lpstr>
      <vt:lpstr>Mobile Access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Web Apps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2012-11-12T21:25:37Z</dcterms:created>
  <dcterms:modified xsi:type="dcterms:W3CDTF">2012-12-06T23:40:07Z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