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1" r:id="rId7"/>
  </p:sldMasterIdLst>
  <p:notesMasterIdLst>
    <p:notesMasterId r:id="rId44"/>
  </p:notesMasterIdLst>
  <p:handoutMasterIdLst>
    <p:handoutMasterId r:id="rId45"/>
  </p:handoutMasterIdLst>
  <p:sldIdLst>
    <p:sldId id="1090" r:id="rId8"/>
    <p:sldId id="1091" r:id="rId9"/>
    <p:sldId id="1092" r:id="rId10"/>
    <p:sldId id="1093" r:id="rId11"/>
    <p:sldId id="1094" r:id="rId12"/>
    <p:sldId id="1095" r:id="rId13"/>
    <p:sldId id="1096" r:id="rId14"/>
    <p:sldId id="1097" r:id="rId15"/>
    <p:sldId id="1098" r:id="rId16"/>
    <p:sldId id="1099" r:id="rId17"/>
    <p:sldId id="1100" r:id="rId18"/>
    <p:sldId id="1101" r:id="rId19"/>
    <p:sldId id="1102" r:id="rId20"/>
    <p:sldId id="1103" r:id="rId21"/>
    <p:sldId id="1104" r:id="rId22"/>
    <p:sldId id="1105" r:id="rId23"/>
    <p:sldId id="1106" r:id="rId24"/>
    <p:sldId id="1107" r:id="rId25"/>
    <p:sldId id="1108" r:id="rId26"/>
    <p:sldId id="1109" r:id="rId27"/>
    <p:sldId id="1110" r:id="rId28"/>
    <p:sldId id="1111" r:id="rId29"/>
    <p:sldId id="1112" r:id="rId30"/>
    <p:sldId id="1113" r:id="rId31"/>
    <p:sldId id="1114" r:id="rId32"/>
    <p:sldId id="1115" r:id="rId33"/>
    <p:sldId id="1116" r:id="rId34"/>
    <p:sldId id="1117" r:id="rId35"/>
    <p:sldId id="1118" r:id="rId36"/>
    <p:sldId id="1119" r:id="rId37"/>
    <p:sldId id="1120" r:id="rId38"/>
    <p:sldId id="1121" r:id="rId39"/>
    <p:sldId id="1122" r:id="rId40"/>
    <p:sldId id="1123" r:id="rId41"/>
    <p:sldId id="1125" r:id="rId42"/>
    <p:sldId id="1126" r:id="rId4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IT-Pro-Template" id="{6DD5C800-9A2C-4823-B056-4AFFC9A97500}">
          <p14:sldIdLst>
            <p14:sldId id="1090"/>
            <p14:sldId id="1091"/>
            <p14:sldId id="1092"/>
            <p14:sldId id="1093"/>
            <p14:sldId id="1094"/>
            <p14:sldId id="1095"/>
            <p14:sldId id="1096"/>
            <p14:sldId id="1097"/>
            <p14:sldId id="1098"/>
            <p14:sldId id="1099"/>
            <p14:sldId id="1100"/>
            <p14:sldId id="1101"/>
            <p14:sldId id="1102"/>
            <p14:sldId id="1103"/>
            <p14:sldId id="1104"/>
            <p14:sldId id="1105"/>
            <p14:sldId id="1106"/>
            <p14:sldId id="1107"/>
            <p14:sldId id="1108"/>
            <p14:sldId id="1109"/>
            <p14:sldId id="1110"/>
            <p14:sldId id="1111"/>
            <p14:sldId id="1112"/>
            <p14:sldId id="1113"/>
            <p14:sldId id="1114"/>
            <p14:sldId id="1115"/>
            <p14:sldId id="1116"/>
            <p14:sldId id="1117"/>
            <p14:sldId id="1118"/>
            <p14:sldId id="1119"/>
            <p14:sldId id="1120"/>
            <p14:sldId id="1121"/>
            <p14:sldId id="1122"/>
            <p14:sldId id="1123"/>
            <p14:sldId id="1125"/>
            <p14:sldId id="1126"/>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3" autoAdjust="0"/>
    <p:restoredTop sz="95238" autoAdjust="0"/>
  </p:normalViewPr>
  <p:slideViewPr>
    <p:cSldViewPr>
      <p:cViewPr>
        <p:scale>
          <a:sx n="118" d="100"/>
          <a:sy n="118" d="100"/>
        </p:scale>
        <p:origin x="-72" y="150"/>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33" d="100"/>
        <a:sy n="33"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viewProps" Target="viewProps.xml"/><Relationship Id="rId8"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2655051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8" name="Date Placeholder 7"/>
          <p:cNvSpPr>
            <a:spLocks noGrp="1"/>
          </p:cNvSpPr>
          <p:nvPr>
            <p:ph type="dt" idx="10"/>
          </p:nvPr>
        </p:nvSpPr>
        <p:spPr/>
        <p:txBody>
          <a:bodyPr/>
          <a:lstStyle/>
          <a:p>
            <a:fld id="{2EB2047F-2429-41A5-84E4-0AE1BB94E4F8}" type="datetime1">
              <a:rPr lang="en-US" smtClean="0">
                <a:solidFill>
                  <a:prstClr val="black"/>
                </a:solidFill>
              </a:rPr>
              <a:pPr/>
              <a:t>12/6/2012</a:t>
            </a:fld>
            <a:endParaRPr lang="en-US" dirty="0">
              <a:solidFill>
                <a:prstClr val="black"/>
              </a:solidFill>
            </a:endParaRPr>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2012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solidFill>
                  <a:prstClr val="black"/>
                </a:solidFill>
              </a:rPr>
              <a:pPr/>
              <a:t>14</a:t>
            </a:fld>
            <a:endParaRPr lang="en-US" dirty="0">
              <a:solidFill>
                <a:prstClr val="black"/>
              </a:solidFill>
            </a:endParaRPr>
          </a:p>
        </p:txBody>
      </p:sp>
      <p:sp>
        <p:nvSpPr>
          <p:cNvPr id="11" name="Header Placeholder 10"/>
          <p:cNvSpPr>
            <a:spLocks noGrp="1"/>
          </p:cNvSpPr>
          <p:nvPr>
            <p:ph type="hdr" sz="quarter" idx="13"/>
          </p:nvPr>
        </p:nvSpPr>
        <p:spPr/>
        <p:txBody>
          <a:bodyPr/>
          <a:lstStyle/>
          <a:p>
            <a:r>
              <a:rPr lang="en-US" smtClean="0">
                <a:solidFill>
                  <a:prstClr val="black"/>
                </a:solidFill>
                <a:latin typeface="Segoe UI" pitchFamily="34" charset="0"/>
                <a:ea typeface="Segoe UI" pitchFamily="34" charset="0"/>
                <a:cs typeface="Segoe UI" pitchFamily="34" charset="0"/>
              </a:rPr>
              <a:t>&lt;Event Name&gt;</a:t>
            </a:r>
            <a:endParaRPr lang="en-US" dirty="0">
              <a:solidFill>
                <a:prstClr val="black"/>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657625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220618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D7779EF-CA93-4EF9-AFD0-BCA6C751A2E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2138177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CB52693D-1A91-E04D-8013-FD8B22020F21}" type="slidenum">
              <a:rPr lang="en-US">
                <a:solidFill>
                  <a:prstClr val="black"/>
                </a:solidFill>
              </a:rPr>
              <a:pPr>
                <a:defRPr/>
              </a:pPr>
              <a:t>20</a:t>
            </a:fld>
            <a:endParaRPr lang="en-US" dirty="0">
              <a:solidFill>
                <a:prstClr val="black"/>
              </a:solidFill>
            </a:endParaRPr>
          </a:p>
        </p:txBody>
      </p:sp>
    </p:spTree>
    <p:extLst>
      <p:ext uri="{BB962C8B-B14F-4D97-AF65-F5344CB8AC3E}">
        <p14:creationId xmlns:p14="http://schemas.microsoft.com/office/powerpoint/2010/main" val="18030417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FD15381-18E9-4361-93D6-F5A2054C2D0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6309217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FD15381-18E9-4361-93D6-F5A2054C2D0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3179742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28783832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8:11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36</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1550204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673302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451875-01FF-4CF5-96A9-8DC15C01558D}"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5984230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7856150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052664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2E65EB3-9267-44AD-9D95-FE18D0793E2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9878095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898CDF9-4CE1-471F-AA6C-383BE042469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3496900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48541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547332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469430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6546897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57068394"/>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2948256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71844104"/>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5362591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2743653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3789473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1501205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39503654"/>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2372284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52448451"/>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87692128"/>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7650663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408827"/>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44655017"/>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106173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3716934"/>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96345128"/>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8376615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621530"/>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2"/>
            <a:ext cx="11375536" cy="209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07233908"/>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29660" y="1254955"/>
            <a:ext cx="5597872" cy="537840"/>
          </a:xfrm>
        </p:spPr>
        <p:txBody>
          <a:bodyPr anchor="b"/>
          <a:lstStyle>
            <a:lvl1pPr marL="0" indent="0">
              <a:lnSpc>
                <a:spcPct val="90000"/>
              </a:lnSpc>
              <a:spcBef>
                <a:spcPts val="0"/>
              </a:spcBef>
              <a:buNone/>
              <a:defRPr sz="2550" b="1"/>
            </a:lvl1pPr>
            <a:lvl2pPr marL="466280" indent="0">
              <a:buNone/>
              <a:defRPr sz="2040" b="1"/>
            </a:lvl2pPr>
            <a:lvl3pPr marL="932559" indent="0">
              <a:buNone/>
              <a:defRPr sz="1836" b="1"/>
            </a:lvl3pPr>
            <a:lvl4pPr marL="1398839" indent="0">
              <a:buNone/>
              <a:defRPr sz="1632" b="1"/>
            </a:lvl4pPr>
            <a:lvl5pPr marL="1865119" indent="0">
              <a:buNone/>
              <a:defRPr sz="1632" b="1"/>
            </a:lvl5pPr>
            <a:lvl6pPr marL="2331399" indent="0">
              <a:buNone/>
              <a:defRPr sz="1632" b="1"/>
            </a:lvl6pPr>
            <a:lvl7pPr marL="2797677" indent="0">
              <a:buNone/>
              <a:defRPr sz="1632" b="1"/>
            </a:lvl7pPr>
            <a:lvl8pPr marL="3263957" indent="0">
              <a:buNone/>
              <a:defRPr sz="1632" b="1"/>
            </a:lvl8pPr>
            <a:lvl9pPr marL="3730237" indent="0">
              <a:buNone/>
              <a:defRPr sz="1632" b="1"/>
            </a:lvl9pPr>
          </a:lstStyle>
          <a:p>
            <a:pPr lvl="0"/>
            <a:r>
              <a:rPr lang="en-US" smtClean="0"/>
              <a:t>Click to edit Master text styles</a:t>
            </a:r>
          </a:p>
        </p:txBody>
      </p:sp>
      <p:sp>
        <p:nvSpPr>
          <p:cNvPr id="4" name="Content Placeholder 3"/>
          <p:cNvSpPr>
            <a:spLocks noGrp="1"/>
          </p:cNvSpPr>
          <p:nvPr>
            <p:ph sz="half" idx="2"/>
          </p:nvPr>
        </p:nvSpPr>
        <p:spPr>
          <a:xfrm>
            <a:off x="518186" y="2176074"/>
            <a:ext cx="5596413" cy="1752659"/>
          </a:xfrm>
        </p:spPr>
        <p:txBody>
          <a:bodyPr/>
          <a:lstStyle>
            <a:lvl1pPr marL="287377" indent="-287377">
              <a:defRPr sz="2346"/>
            </a:lvl1pPr>
            <a:lvl2pPr marL="573406" indent="-271187">
              <a:defRPr sz="2040"/>
            </a:lvl2pPr>
            <a:lvl3pPr marL="829752" indent="-248251">
              <a:defRPr sz="1836"/>
            </a:lvl3pPr>
            <a:lvl4pPr marL="1071256" indent="-233410">
              <a:defRPr sz="1734"/>
            </a:lvl4pPr>
            <a:lvl5pPr marL="1304666" indent="-210474">
              <a:defRPr sz="1734"/>
            </a:lvl5pPr>
            <a:lvl6pPr>
              <a:defRPr sz="1632"/>
            </a:lvl6pPr>
            <a:lvl7pPr>
              <a:defRPr sz="1632"/>
            </a:lvl7pPr>
            <a:lvl8pPr>
              <a:defRPr sz="1632"/>
            </a:lvl8pPr>
            <a:lvl9pPr>
              <a:defRPr sz="1632"/>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07324" y="1254955"/>
            <a:ext cx="5597872" cy="537840"/>
          </a:xfrm>
        </p:spPr>
        <p:txBody>
          <a:bodyPr anchor="b"/>
          <a:lstStyle>
            <a:lvl1pPr marL="0" indent="0">
              <a:lnSpc>
                <a:spcPct val="90000"/>
              </a:lnSpc>
              <a:spcBef>
                <a:spcPts val="0"/>
              </a:spcBef>
              <a:buNone/>
              <a:defRPr sz="2550" b="1"/>
            </a:lvl1pPr>
            <a:lvl2pPr marL="466280" indent="0">
              <a:buNone/>
              <a:defRPr sz="2040" b="1"/>
            </a:lvl2pPr>
            <a:lvl3pPr marL="932559" indent="0">
              <a:buNone/>
              <a:defRPr sz="1836" b="1"/>
            </a:lvl3pPr>
            <a:lvl4pPr marL="1398839" indent="0">
              <a:buNone/>
              <a:defRPr sz="1632" b="1"/>
            </a:lvl4pPr>
            <a:lvl5pPr marL="1865119" indent="0">
              <a:buNone/>
              <a:defRPr sz="1632" b="1"/>
            </a:lvl5pPr>
            <a:lvl6pPr marL="2331399" indent="0">
              <a:buNone/>
              <a:defRPr sz="1632" b="1"/>
            </a:lvl6pPr>
            <a:lvl7pPr marL="2797677" indent="0">
              <a:buNone/>
              <a:defRPr sz="1632" b="1"/>
            </a:lvl7pPr>
            <a:lvl8pPr marL="3263957" indent="0">
              <a:buNone/>
              <a:defRPr sz="1632" b="1"/>
            </a:lvl8pPr>
            <a:lvl9pPr marL="3730237" indent="0">
              <a:buNone/>
              <a:defRPr sz="1632" b="1"/>
            </a:lvl9pPr>
          </a:lstStyle>
          <a:p>
            <a:pPr lvl="0"/>
            <a:r>
              <a:rPr lang="en-US" smtClean="0"/>
              <a:t>Click to edit Master text styles</a:t>
            </a:r>
          </a:p>
        </p:txBody>
      </p:sp>
      <p:sp>
        <p:nvSpPr>
          <p:cNvPr id="6" name="Content Placeholder 5"/>
          <p:cNvSpPr>
            <a:spLocks noGrp="1"/>
          </p:cNvSpPr>
          <p:nvPr>
            <p:ph sz="quarter" idx="4"/>
          </p:nvPr>
        </p:nvSpPr>
        <p:spPr>
          <a:xfrm>
            <a:off x="6307324" y="2176075"/>
            <a:ext cx="5597872" cy="1752659"/>
          </a:xfrm>
        </p:spPr>
        <p:txBody>
          <a:bodyPr/>
          <a:lstStyle>
            <a:lvl1pPr marL="302218" indent="-302218">
              <a:defRPr sz="2346"/>
            </a:lvl1pPr>
            <a:lvl2pPr marL="581501" indent="-279282">
              <a:defRPr sz="2040"/>
            </a:lvl2pPr>
            <a:lvl3pPr marL="837847" indent="-249600">
              <a:defRPr sz="1836"/>
            </a:lvl3pPr>
            <a:lvl4pPr marL="1071256" indent="-241505">
              <a:defRPr sz="1734"/>
            </a:lvl4pPr>
            <a:lvl5pPr marL="1304666" indent="-225315">
              <a:defRPr sz="1734"/>
            </a:lvl5pPr>
            <a:lvl6pPr>
              <a:defRPr sz="1632"/>
            </a:lvl6pPr>
            <a:lvl7pPr>
              <a:defRPr sz="1632"/>
            </a:lvl7pPr>
            <a:lvl8pPr>
              <a:defRPr sz="1632"/>
            </a:lvl8pPr>
            <a:lvl9pPr>
              <a:defRPr sz="1632"/>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34002908"/>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71081516"/>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3838631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95277345"/>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91189767"/>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38110303"/>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36918738"/>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05073678"/>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36571390"/>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0602103"/>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577934"/>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theme" Target="../theme/theme3.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image" Target="../media/image7.png"/><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heme" Target="../theme/theme4.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32928151"/>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2181973"/>
      </p:ext>
    </p:extLst>
  </p:cSld>
  <p:clrMap bg1="lt1" tx1="dk1" bg2="lt2" tx2="dk2" accent1="accent1" accent2="accent2" accent3="accent3" accent4="accent4" accent5="accent5" accent6="accent6" hlink="hlink" folHlink="folHlink"/>
  <p:sldLayoutIdLst>
    <p:sldLayoutId id="2147484232" r:id="rId1"/>
    <p:sldLayoutId id="2147484233" r:id="rId2"/>
    <p:sldLayoutId id="2147484234" r:id="rId3"/>
    <p:sldLayoutId id="2147484235" r:id="rId4"/>
    <p:sldLayoutId id="2147484236" r:id="rId5"/>
    <p:sldLayoutId id="2147484237" r:id="rId6"/>
    <p:sldLayoutId id="2147484238" r:id="rId7"/>
    <p:sldLayoutId id="2147484239" r:id="rId8"/>
    <p:sldLayoutId id="2147484240" r:id="rId9"/>
    <p:sldLayoutId id="2147484241"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xml"/><Relationship Id="rId1" Type="http://schemas.openxmlformats.org/officeDocument/2006/relationships/slideLayout" Target="../slideLayouts/slideLayout56.xml"/><Relationship Id="rId5" Type="http://schemas.openxmlformats.org/officeDocument/2006/relationships/image" Target="../media/image45.png"/><Relationship Id="rId4" Type="http://schemas.openxmlformats.org/officeDocument/2006/relationships/image" Target="../media/image47.png"/></Relationships>
</file>

<file path=ppt/slides/_rels/slide11.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8.xml"/><Relationship Id="rId1" Type="http://schemas.openxmlformats.org/officeDocument/2006/relationships/slideLayout" Target="../slideLayouts/slideLayout3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jpeg"/></Relationships>
</file>

<file path=ppt/slides/_rels/slide1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xml"/><Relationship Id="rId1" Type="http://schemas.openxmlformats.org/officeDocument/2006/relationships/slideLayout" Target="../slideLayouts/slideLayout32.xml"/><Relationship Id="rId5" Type="http://schemas.openxmlformats.org/officeDocument/2006/relationships/image" Target="../media/image55.png"/><Relationship Id="rId4" Type="http://schemas.openxmlformats.org/officeDocument/2006/relationships/image" Target="../media/image54.png"/></Relationships>
</file>

<file path=ppt/slides/_rels/slide1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xml"/><Relationship Id="rId1" Type="http://schemas.openxmlformats.org/officeDocument/2006/relationships/slideLayout" Target="../slideLayouts/slideLayout56.xml"/><Relationship Id="rId4" Type="http://schemas.openxmlformats.org/officeDocument/2006/relationships/image" Target="../media/image5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6.xml"/></Relationships>
</file>

<file path=ppt/slides/_rels/slide1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3.xml"/><Relationship Id="rId1" Type="http://schemas.openxmlformats.org/officeDocument/2006/relationships/slideLayout" Target="../slideLayouts/slideLayout43.xml"/><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0.xml"/></Relationships>
</file>

<file path=ppt/slides/_rels/slide2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50.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1.xml"/></Relationships>
</file>

<file path=ppt/slides/_rels/slide2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9.xml"/></Relationships>
</file>

<file path=ppt/slides/_rels/slide2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49.xml"/></Relationships>
</file>

<file path=ppt/slides/_rels/slide2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4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hyperlink" Target="http://myspc.sharepointconference.com/" TargetMode="External"/><Relationship Id="rId1" Type="http://schemas.openxmlformats.org/officeDocument/2006/relationships/slideLayout" Target="../slideLayouts/slideLayout67.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3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56.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13" Type="http://schemas.microsoft.com/office/2007/relationships/hdphoto" Target="../media/hdphoto1.wdp"/><Relationship Id="rId18" Type="http://schemas.openxmlformats.org/officeDocument/2006/relationships/image" Target="../media/image25.png"/><Relationship Id="rId26" Type="http://schemas.openxmlformats.org/officeDocument/2006/relationships/image" Target="../media/image33.png"/><Relationship Id="rId3" Type="http://schemas.openxmlformats.org/officeDocument/2006/relationships/image" Target="../media/image11.png"/><Relationship Id="rId21" Type="http://schemas.openxmlformats.org/officeDocument/2006/relationships/image" Target="../media/image28.png"/><Relationship Id="rId34" Type="http://schemas.openxmlformats.org/officeDocument/2006/relationships/image" Target="../media/image41.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4.png"/><Relationship Id="rId25" Type="http://schemas.openxmlformats.org/officeDocument/2006/relationships/image" Target="../media/image32.png"/><Relationship Id="rId33" Type="http://schemas.openxmlformats.org/officeDocument/2006/relationships/image" Target="../media/image40.png"/><Relationship Id="rId2" Type="http://schemas.openxmlformats.org/officeDocument/2006/relationships/notesSlide" Target="../notesSlides/notesSlide5.xml"/><Relationship Id="rId16" Type="http://schemas.openxmlformats.org/officeDocument/2006/relationships/image" Target="../media/image23.png"/><Relationship Id="rId20" Type="http://schemas.openxmlformats.org/officeDocument/2006/relationships/image" Target="../media/image27.png"/><Relationship Id="rId29" Type="http://schemas.openxmlformats.org/officeDocument/2006/relationships/image" Target="../media/image36.png"/><Relationship Id="rId1" Type="http://schemas.openxmlformats.org/officeDocument/2006/relationships/slideLayout" Target="../slideLayouts/slideLayout49.xml"/><Relationship Id="rId6" Type="http://schemas.openxmlformats.org/officeDocument/2006/relationships/image" Target="../media/image14.png"/><Relationship Id="rId11" Type="http://schemas.openxmlformats.org/officeDocument/2006/relationships/image" Target="../media/image19.png"/><Relationship Id="rId24" Type="http://schemas.openxmlformats.org/officeDocument/2006/relationships/image" Target="../media/image31.png"/><Relationship Id="rId32" Type="http://schemas.openxmlformats.org/officeDocument/2006/relationships/image" Target="../media/image39.png"/><Relationship Id="rId37" Type="http://schemas.openxmlformats.org/officeDocument/2006/relationships/image" Target="../media/image44.png"/><Relationship Id="rId5" Type="http://schemas.openxmlformats.org/officeDocument/2006/relationships/image" Target="../media/image13.png"/><Relationship Id="rId15" Type="http://schemas.openxmlformats.org/officeDocument/2006/relationships/image" Target="../media/image22.png"/><Relationship Id="rId23" Type="http://schemas.openxmlformats.org/officeDocument/2006/relationships/image" Target="../media/image30.png"/><Relationship Id="rId28" Type="http://schemas.openxmlformats.org/officeDocument/2006/relationships/image" Target="../media/image35.png"/><Relationship Id="rId36" Type="http://schemas.openxmlformats.org/officeDocument/2006/relationships/image" Target="../media/image43.png"/><Relationship Id="rId10" Type="http://schemas.openxmlformats.org/officeDocument/2006/relationships/image" Target="../media/image18.png"/><Relationship Id="rId19" Type="http://schemas.openxmlformats.org/officeDocument/2006/relationships/image" Target="../media/image26.png"/><Relationship Id="rId31" Type="http://schemas.openxmlformats.org/officeDocument/2006/relationships/image" Target="../media/image38.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1.png"/><Relationship Id="rId22" Type="http://schemas.openxmlformats.org/officeDocument/2006/relationships/image" Target="../media/image29.png"/><Relationship Id="rId27" Type="http://schemas.openxmlformats.org/officeDocument/2006/relationships/image" Target="../media/image34.png"/><Relationship Id="rId30" Type="http://schemas.openxmlformats.org/officeDocument/2006/relationships/image" Target="../media/image37.png"/><Relationship Id="rId35" Type="http://schemas.openxmlformats.org/officeDocument/2006/relationships/image" Target="../media/image4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56.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04626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44"/>
          <p:cNvGrpSpPr/>
          <p:nvPr/>
        </p:nvGrpSpPr>
        <p:grpSpPr>
          <a:xfrm>
            <a:off x="122593" y="106462"/>
            <a:ext cx="12306293" cy="7029703"/>
            <a:chOff x="117748" y="104384"/>
            <a:chExt cx="12066088" cy="6892491"/>
          </a:xfrm>
        </p:grpSpPr>
        <p:pic>
          <p:nvPicPr>
            <p:cNvPr id="42" name="Picture 14"/>
            <p:cNvPicPr>
              <a:picLocks noChangeAspect="1" noChangeArrowheads="1"/>
            </p:cNvPicPr>
            <p:nvPr/>
          </p:nvPicPr>
          <p:blipFill>
            <a:blip r:embed="rId3">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7318548" y="104384"/>
              <a:ext cx="4865288" cy="6892491"/>
            </a:xfrm>
            <a:prstGeom prst="rect">
              <a:avLst/>
            </a:prstGeom>
            <a:noFill/>
            <a:ln>
              <a:noFill/>
            </a:ln>
            <a:effectLst>
              <a:outerShdw blurRad="584200" dist="431800" dir="2940000" algn="ctr" rotWithShape="0">
                <a:schemeClr val="bg1">
                  <a:alpha val="4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3" name="Picture 13"/>
            <p:cNvPicPr>
              <a:picLocks noChangeAspect="1" noChangeArrowheads="1"/>
            </p:cNvPicPr>
            <p:nvPr/>
          </p:nvPicPr>
          <p:blipFill>
            <a:blip r:embed="rId4">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3550697" y="104384"/>
              <a:ext cx="4991987" cy="6892491"/>
            </a:xfrm>
            <a:prstGeom prst="rect">
              <a:avLst/>
            </a:prstGeom>
            <a:noFill/>
            <a:ln>
              <a:noFill/>
            </a:ln>
            <a:effectLst>
              <a:outerShdw blurRad="584200" dist="431800" dir="2940000" algn="ctr" rotWithShape="0">
                <a:schemeClr val="bg1">
                  <a:alpha val="4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 name="Picture 15"/>
            <p:cNvPicPr>
              <a:picLocks noChangeAspect="1" noChangeArrowheads="1"/>
            </p:cNvPicPr>
            <p:nvPr/>
          </p:nvPicPr>
          <p:blipFill>
            <a:blip r:embed="rId5">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117748" y="104384"/>
              <a:ext cx="4763927" cy="6892491"/>
            </a:xfrm>
            <a:prstGeom prst="rect">
              <a:avLst/>
            </a:prstGeom>
            <a:noFill/>
            <a:ln>
              <a:noFill/>
            </a:ln>
            <a:effectLst>
              <a:outerShdw blurRad="584200" dist="431800" dir="2940000" algn="ctr" rotWithShape="0">
                <a:schemeClr val="bg1">
                  <a:alpha val="4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6" name="Rectangle 45"/>
          <p:cNvSpPr/>
          <p:nvPr/>
        </p:nvSpPr>
        <p:spPr bwMode="auto">
          <a:xfrm>
            <a:off x="122593" y="853368"/>
            <a:ext cx="12191288" cy="5581553"/>
          </a:xfrm>
          <a:prstGeom prst="rect">
            <a:avLst/>
          </a:prstGeom>
          <a:solidFill>
            <a:srgbClr val="1B1A1A">
              <a:alpha val="34902"/>
            </a:srgbClr>
          </a:solidFill>
          <a:ln>
            <a:noFill/>
            <a:headEnd type="none" w="med" len="med"/>
            <a:tailEnd type="none" w="med" len="med"/>
          </a:ln>
          <a:effectLst>
            <a:softEdge rad="127000"/>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Infrastructure</a:t>
            </a:r>
            <a:endParaRPr lang="en-US" dirty="0"/>
          </a:p>
        </p:txBody>
      </p:sp>
      <p:grpSp>
        <p:nvGrpSpPr>
          <p:cNvPr id="6" name="Group 5"/>
          <p:cNvGrpSpPr/>
          <p:nvPr/>
        </p:nvGrpSpPr>
        <p:grpSpPr>
          <a:xfrm>
            <a:off x="6008020" y="1145052"/>
            <a:ext cx="1479991" cy="1466218"/>
            <a:chOff x="1207652" y="1803880"/>
            <a:chExt cx="1451103" cy="1437599"/>
          </a:xfrm>
          <a:effectLst>
            <a:outerShdw blurRad="38100" dist="25400" dir="2760000" algn="tl" rotWithShape="0">
              <a:schemeClr val="bg1">
                <a:lumMod val="50000"/>
              </a:schemeClr>
            </a:outerShdw>
          </a:effectLst>
        </p:grpSpPr>
        <p:sp>
          <p:nvSpPr>
            <p:cNvPr id="5" name="Freeform 80"/>
            <p:cNvSpPr>
              <a:spLocks noEditPoints="1"/>
            </p:cNvSpPr>
            <p:nvPr/>
          </p:nvSpPr>
          <p:spPr bwMode="black">
            <a:xfrm>
              <a:off x="1701924" y="1803880"/>
              <a:ext cx="462558" cy="561179"/>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00B0F0"/>
            </a:solidFill>
            <a:ln>
              <a:noFill/>
            </a:ln>
          </p:spPr>
          <p:txBody>
            <a:bodyPr vert="horz" wrap="square" lIns="83943" tIns="41972" rIns="83943" bIns="41972" numCol="1" anchor="t" anchorCtr="0" compatLnSpc="1">
              <a:prstTxWarp prst="textNoShape">
                <a:avLst/>
              </a:prstTxWarp>
            </a:bodyPr>
            <a:lstStyle/>
            <a:p>
              <a:endParaRPr lang="en-US" sz="1632" dirty="0">
                <a:solidFill>
                  <a:srgbClr val="FFFFFF"/>
                </a:solidFill>
              </a:endParaRPr>
            </a:p>
          </p:txBody>
        </p:sp>
        <p:sp>
          <p:nvSpPr>
            <p:cNvPr id="3" name="TextBox 2"/>
            <p:cNvSpPr txBox="1"/>
            <p:nvPr/>
          </p:nvSpPr>
          <p:spPr>
            <a:xfrm>
              <a:off x="1207652" y="2375729"/>
              <a:ext cx="1451103" cy="865750"/>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1428" dirty="0">
                  <a:solidFill>
                    <a:srgbClr val="FFFFFF">
                      <a:alpha val="99000"/>
                    </a:srgbClr>
                  </a:solidFill>
                </a:rPr>
                <a:t>Shared Services</a:t>
              </a:r>
            </a:p>
            <a:p>
              <a:pPr algn="ctr">
                <a:lnSpc>
                  <a:spcPct val="90000"/>
                </a:lnSpc>
                <a:spcBef>
                  <a:spcPct val="20000"/>
                </a:spcBef>
                <a:buSzPct val="90000"/>
              </a:pPr>
              <a:r>
                <a:rPr lang="en-US" sz="1428" b="1" dirty="0">
                  <a:solidFill>
                    <a:srgbClr val="FFFFFF">
                      <a:alpha val="99000"/>
                    </a:srgbClr>
                  </a:solidFill>
                </a:rPr>
                <a:t>3</a:t>
              </a:r>
              <a:r>
                <a:rPr lang="en-US" sz="1428" dirty="0">
                  <a:solidFill>
                    <a:srgbClr val="FFFFFF">
                      <a:alpha val="99000"/>
                    </a:srgbClr>
                  </a:solidFill>
                </a:rPr>
                <a:t> IIS/App</a:t>
              </a:r>
            </a:p>
            <a:p>
              <a:pPr algn="ctr">
                <a:lnSpc>
                  <a:spcPct val="90000"/>
                </a:lnSpc>
                <a:spcBef>
                  <a:spcPct val="20000"/>
                </a:spcBef>
                <a:buSzPct val="90000"/>
              </a:pPr>
              <a:r>
                <a:rPr lang="en-US" sz="1428" b="1" dirty="0">
                  <a:solidFill>
                    <a:srgbClr val="FFFFFF">
                      <a:alpha val="99000"/>
                    </a:srgbClr>
                  </a:solidFill>
                </a:rPr>
                <a:t>5</a:t>
              </a:r>
              <a:r>
                <a:rPr lang="en-US" sz="1428" dirty="0">
                  <a:solidFill>
                    <a:srgbClr val="FFFFFF">
                      <a:alpha val="99000"/>
                    </a:srgbClr>
                  </a:solidFill>
                </a:rPr>
                <a:t> SQL</a:t>
              </a:r>
            </a:p>
          </p:txBody>
        </p:sp>
      </p:grpSp>
      <p:grpSp>
        <p:nvGrpSpPr>
          <p:cNvPr id="8" name="Group 7"/>
          <p:cNvGrpSpPr/>
          <p:nvPr/>
        </p:nvGrpSpPr>
        <p:grpSpPr>
          <a:xfrm>
            <a:off x="10014563" y="3294745"/>
            <a:ext cx="958388" cy="1712698"/>
            <a:chOff x="1463362" y="1803880"/>
            <a:chExt cx="939681" cy="1679268"/>
          </a:xfrm>
          <a:effectLst>
            <a:outerShdw blurRad="38100" dist="25400" dir="2760000" algn="tl" rotWithShape="0">
              <a:schemeClr val="bg1">
                <a:lumMod val="50000"/>
              </a:schemeClr>
            </a:outerShdw>
          </a:effectLst>
        </p:grpSpPr>
        <p:sp>
          <p:nvSpPr>
            <p:cNvPr id="9" name="Freeform 80"/>
            <p:cNvSpPr>
              <a:spLocks noEditPoints="1"/>
            </p:cNvSpPr>
            <p:nvPr/>
          </p:nvSpPr>
          <p:spPr bwMode="black">
            <a:xfrm>
              <a:off x="1701924" y="1803880"/>
              <a:ext cx="462558" cy="561179"/>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chemeClr val="accent5">
                <a:lumMod val="60000"/>
                <a:lumOff val="40000"/>
              </a:schemeClr>
            </a:solidFill>
            <a:ln>
              <a:noFill/>
            </a:ln>
          </p:spPr>
          <p:txBody>
            <a:bodyPr vert="horz" wrap="square" lIns="83943" tIns="41972" rIns="83943" bIns="41972" numCol="1" anchor="t" anchorCtr="0" compatLnSpc="1">
              <a:prstTxWarp prst="textNoShape">
                <a:avLst/>
              </a:prstTxWarp>
            </a:bodyPr>
            <a:lstStyle/>
            <a:p>
              <a:endParaRPr lang="en-US" sz="1632" dirty="0">
                <a:solidFill>
                  <a:srgbClr val="FFFFFF"/>
                </a:solidFill>
              </a:endParaRPr>
            </a:p>
          </p:txBody>
        </p:sp>
        <p:sp>
          <p:nvSpPr>
            <p:cNvPr id="10" name="TextBox 9"/>
            <p:cNvSpPr txBox="1"/>
            <p:nvPr/>
          </p:nvSpPr>
          <p:spPr>
            <a:xfrm>
              <a:off x="1463362" y="2375729"/>
              <a:ext cx="939681" cy="1107419"/>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1428" dirty="0">
                  <a:solidFill>
                    <a:srgbClr val="FFFFFF">
                      <a:alpha val="99000"/>
                    </a:srgbClr>
                  </a:solidFill>
                </a:rPr>
                <a:t>My</a:t>
              </a:r>
            </a:p>
            <a:p>
              <a:pPr algn="ctr">
                <a:lnSpc>
                  <a:spcPct val="90000"/>
                </a:lnSpc>
                <a:spcBef>
                  <a:spcPct val="20000"/>
                </a:spcBef>
                <a:buSzPct val="90000"/>
              </a:pPr>
              <a:r>
                <a:rPr lang="en-US" sz="1428" dirty="0">
                  <a:solidFill>
                    <a:srgbClr val="FFFFFF">
                      <a:alpha val="99000"/>
                    </a:srgbClr>
                  </a:solidFill>
                </a:rPr>
                <a:t>EMEA</a:t>
              </a:r>
            </a:p>
            <a:p>
              <a:pPr algn="ctr">
                <a:lnSpc>
                  <a:spcPct val="90000"/>
                </a:lnSpc>
                <a:spcBef>
                  <a:spcPct val="20000"/>
                </a:spcBef>
                <a:buSzPct val="90000"/>
              </a:pPr>
              <a:r>
                <a:rPr lang="en-US" sz="1428" b="1" dirty="0">
                  <a:solidFill>
                    <a:srgbClr val="FFFFFF">
                      <a:alpha val="99000"/>
                    </a:srgbClr>
                  </a:solidFill>
                </a:rPr>
                <a:t>5</a:t>
              </a:r>
              <a:r>
                <a:rPr lang="en-US" sz="1428" dirty="0">
                  <a:solidFill>
                    <a:srgbClr val="FFFFFF">
                      <a:alpha val="99000"/>
                    </a:srgbClr>
                  </a:solidFill>
                </a:rPr>
                <a:t> IIS/App</a:t>
              </a:r>
            </a:p>
            <a:p>
              <a:pPr algn="ctr">
                <a:lnSpc>
                  <a:spcPct val="90000"/>
                </a:lnSpc>
                <a:spcBef>
                  <a:spcPct val="20000"/>
                </a:spcBef>
                <a:buSzPct val="90000"/>
              </a:pPr>
              <a:r>
                <a:rPr lang="en-US" sz="1428" b="1" dirty="0">
                  <a:solidFill>
                    <a:srgbClr val="FFFFFF">
                      <a:alpha val="99000"/>
                    </a:srgbClr>
                  </a:solidFill>
                </a:rPr>
                <a:t>4</a:t>
              </a:r>
              <a:r>
                <a:rPr lang="en-US" sz="1428" dirty="0">
                  <a:solidFill>
                    <a:srgbClr val="FFFFFF">
                      <a:alpha val="99000"/>
                    </a:srgbClr>
                  </a:solidFill>
                </a:rPr>
                <a:t> SQL</a:t>
              </a:r>
            </a:p>
          </p:txBody>
        </p:sp>
      </p:grpSp>
      <p:grpSp>
        <p:nvGrpSpPr>
          <p:cNvPr id="14" name="Group 13"/>
          <p:cNvGrpSpPr/>
          <p:nvPr/>
        </p:nvGrpSpPr>
        <p:grpSpPr>
          <a:xfrm>
            <a:off x="5799437" y="2671125"/>
            <a:ext cx="958388" cy="1712698"/>
            <a:chOff x="1463362" y="1803880"/>
            <a:chExt cx="939681" cy="1679268"/>
          </a:xfrm>
          <a:effectLst>
            <a:outerShdw blurRad="38100" dist="25400" dir="2760000" algn="tl" rotWithShape="0">
              <a:schemeClr val="bg1">
                <a:lumMod val="50000"/>
              </a:schemeClr>
            </a:outerShdw>
          </a:effectLst>
        </p:grpSpPr>
        <p:sp>
          <p:nvSpPr>
            <p:cNvPr id="15" name="Freeform 80"/>
            <p:cNvSpPr>
              <a:spLocks noEditPoints="1"/>
            </p:cNvSpPr>
            <p:nvPr/>
          </p:nvSpPr>
          <p:spPr bwMode="black">
            <a:xfrm>
              <a:off x="1701924" y="1803880"/>
              <a:ext cx="462558" cy="561179"/>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chemeClr val="accent3">
                <a:lumMod val="75000"/>
              </a:schemeClr>
            </a:solidFill>
            <a:ln>
              <a:noFill/>
            </a:ln>
          </p:spPr>
          <p:txBody>
            <a:bodyPr vert="horz" wrap="square" lIns="83943" tIns="41972" rIns="83943" bIns="41972" numCol="1" anchor="t" anchorCtr="0" compatLnSpc="1">
              <a:prstTxWarp prst="textNoShape">
                <a:avLst/>
              </a:prstTxWarp>
            </a:bodyPr>
            <a:lstStyle/>
            <a:p>
              <a:endParaRPr lang="en-US" sz="1632" dirty="0">
                <a:solidFill>
                  <a:srgbClr val="FFFFFF"/>
                </a:solidFill>
              </a:endParaRPr>
            </a:p>
          </p:txBody>
        </p:sp>
        <p:sp>
          <p:nvSpPr>
            <p:cNvPr id="16" name="TextBox 15"/>
            <p:cNvSpPr txBox="1"/>
            <p:nvPr/>
          </p:nvSpPr>
          <p:spPr>
            <a:xfrm>
              <a:off x="1463362" y="2375729"/>
              <a:ext cx="939681" cy="1107419"/>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1428" dirty="0">
                  <a:solidFill>
                    <a:srgbClr val="FFFFFF">
                      <a:alpha val="99000"/>
                    </a:srgbClr>
                  </a:solidFill>
                </a:rPr>
                <a:t>My</a:t>
              </a:r>
            </a:p>
            <a:p>
              <a:pPr algn="ctr">
                <a:lnSpc>
                  <a:spcPct val="90000"/>
                </a:lnSpc>
                <a:spcBef>
                  <a:spcPct val="20000"/>
                </a:spcBef>
                <a:buSzPct val="90000"/>
              </a:pPr>
              <a:r>
                <a:rPr lang="en-US" sz="1428" dirty="0">
                  <a:solidFill>
                    <a:srgbClr val="FFFFFF">
                      <a:alpha val="99000"/>
                    </a:srgbClr>
                  </a:solidFill>
                </a:rPr>
                <a:t>NA</a:t>
              </a:r>
            </a:p>
            <a:p>
              <a:pPr algn="ctr">
                <a:lnSpc>
                  <a:spcPct val="90000"/>
                </a:lnSpc>
                <a:spcBef>
                  <a:spcPct val="20000"/>
                </a:spcBef>
                <a:buSzPct val="90000"/>
              </a:pPr>
              <a:r>
                <a:rPr lang="en-US" sz="1428" b="1" dirty="0">
                  <a:solidFill>
                    <a:srgbClr val="FFFFFF">
                      <a:alpha val="99000"/>
                    </a:srgbClr>
                  </a:solidFill>
                </a:rPr>
                <a:t>8</a:t>
              </a:r>
              <a:r>
                <a:rPr lang="en-US" sz="1428" dirty="0">
                  <a:solidFill>
                    <a:srgbClr val="FFFFFF">
                      <a:alpha val="99000"/>
                    </a:srgbClr>
                  </a:solidFill>
                </a:rPr>
                <a:t> IIS/App</a:t>
              </a:r>
            </a:p>
            <a:p>
              <a:pPr algn="ctr">
                <a:lnSpc>
                  <a:spcPct val="90000"/>
                </a:lnSpc>
                <a:spcBef>
                  <a:spcPct val="20000"/>
                </a:spcBef>
                <a:buSzPct val="90000"/>
              </a:pPr>
              <a:r>
                <a:rPr lang="en-US" sz="1428" b="1" dirty="0">
                  <a:solidFill>
                    <a:srgbClr val="FFFFFF">
                      <a:alpha val="99000"/>
                    </a:srgbClr>
                  </a:solidFill>
                </a:rPr>
                <a:t>4</a:t>
              </a:r>
              <a:r>
                <a:rPr lang="en-US" sz="1428" dirty="0">
                  <a:solidFill>
                    <a:srgbClr val="FFFFFF">
                      <a:alpha val="99000"/>
                    </a:srgbClr>
                  </a:solidFill>
                </a:rPr>
                <a:t> SQL</a:t>
              </a:r>
            </a:p>
          </p:txBody>
        </p:sp>
      </p:grpSp>
      <p:grpSp>
        <p:nvGrpSpPr>
          <p:cNvPr id="17" name="Group 16"/>
          <p:cNvGrpSpPr/>
          <p:nvPr/>
        </p:nvGrpSpPr>
        <p:grpSpPr>
          <a:xfrm>
            <a:off x="9309295" y="1776943"/>
            <a:ext cx="958388" cy="1712698"/>
            <a:chOff x="1463362" y="1803880"/>
            <a:chExt cx="939681" cy="1679268"/>
          </a:xfrm>
          <a:effectLst>
            <a:outerShdw blurRad="38100" dist="25400" dir="2760000" algn="tl" rotWithShape="0">
              <a:schemeClr val="bg1">
                <a:lumMod val="50000"/>
              </a:schemeClr>
            </a:outerShdw>
          </a:effectLst>
        </p:grpSpPr>
        <p:sp>
          <p:nvSpPr>
            <p:cNvPr id="18" name="Freeform 80"/>
            <p:cNvSpPr>
              <a:spLocks noEditPoints="1"/>
            </p:cNvSpPr>
            <p:nvPr/>
          </p:nvSpPr>
          <p:spPr bwMode="black">
            <a:xfrm>
              <a:off x="1701924" y="1803880"/>
              <a:ext cx="462558" cy="561179"/>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chemeClr val="accent6">
                <a:lumMod val="40000"/>
                <a:lumOff val="60000"/>
              </a:schemeClr>
            </a:solidFill>
            <a:ln>
              <a:noFill/>
            </a:ln>
          </p:spPr>
          <p:txBody>
            <a:bodyPr vert="horz" wrap="square" lIns="83943" tIns="41972" rIns="83943" bIns="41972" numCol="1" anchor="t" anchorCtr="0" compatLnSpc="1">
              <a:prstTxWarp prst="textNoShape">
                <a:avLst/>
              </a:prstTxWarp>
            </a:bodyPr>
            <a:lstStyle/>
            <a:p>
              <a:endParaRPr lang="en-US" sz="1632" dirty="0">
                <a:solidFill>
                  <a:srgbClr val="FFFFFF"/>
                </a:solidFill>
              </a:endParaRPr>
            </a:p>
          </p:txBody>
        </p:sp>
        <p:sp>
          <p:nvSpPr>
            <p:cNvPr id="19" name="TextBox 18"/>
            <p:cNvSpPr txBox="1"/>
            <p:nvPr/>
          </p:nvSpPr>
          <p:spPr>
            <a:xfrm>
              <a:off x="1463362" y="2375729"/>
              <a:ext cx="939681" cy="1107419"/>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1428" dirty="0">
                  <a:solidFill>
                    <a:srgbClr val="FFFFFF">
                      <a:alpha val="99000"/>
                    </a:srgbClr>
                  </a:solidFill>
                </a:rPr>
                <a:t>SP/Team</a:t>
              </a:r>
            </a:p>
            <a:p>
              <a:pPr algn="ctr">
                <a:lnSpc>
                  <a:spcPct val="90000"/>
                </a:lnSpc>
                <a:spcBef>
                  <a:spcPct val="20000"/>
                </a:spcBef>
                <a:buSzPct val="90000"/>
              </a:pPr>
              <a:r>
                <a:rPr lang="en-US" sz="1428" dirty="0">
                  <a:solidFill>
                    <a:srgbClr val="FFFFFF">
                      <a:alpha val="99000"/>
                    </a:srgbClr>
                  </a:solidFill>
                </a:rPr>
                <a:t>EMEA</a:t>
              </a:r>
            </a:p>
            <a:p>
              <a:pPr algn="ctr">
                <a:lnSpc>
                  <a:spcPct val="90000"/>
                </a:lnSpc>
                <a:spcBef>
                  <a:spcPct val="20000"/>
                </a:spcBef>
                <a:buSzPct val="90000"/>
              </a:pPr>
              <a:r>
                <a:rPr lang="en-US" sz="1428" b="1" dirty="0">
                  <a:solidFill>
                    <a:srgbClr val="FFFFFF">
                      <a:alpha val="99000"/>
                    </a:srgbClr>
                  </a:solidFill>
                </a:rPr>
                <a:t>8</a:t>
              </a:r>
              <a:r>
                <a:rPr lang="en-US" sz="1428" dirty="0">
                  <a:solidFill>
                    <a:srgbClr val="FFFFFF">
                      <a:alpha val="99000"/>
                    </a:srgbClr>
                  </a:solidFill>
                </a:rPr>
                <a:t> IIS/App</a:t>
              </a:r>
            </a:p>
            <a:p>
              <a:pPr algn="ctr">
                <a:lnSpc>
                  <a:spcPct val="90000"/>
                </a:lnSpc>
                <a:spcBef>
                  <a:spcPct val="20000"/>
                </a:spcBef>
                <a:buSzPct val="90000"/>
              </a:pPr>
              <a:r>
                <a:rPr lang="en-US" sz="1428" b="1" dirty="0">
                  <a:solidFill>
                    <a:srgbClr val="FFFFFF">
                      <a:alpha val="99000"/>
                    </a:srgbClr>
                  </a:solidFill>
                </a:rPr>
                <a:t>6</a:t>
              </a:r>
              <a:r>
                <a:rPr lang="en-US" sz="1428" dirty="0">
                  <a:solidFill>
                    <a:srgbClr val="FFFFFF">
                      <a:alpha val="99000"/>
                    </a:srgbClr>
                  </a:solidFill>
                </a:rPr>
                <a:t> SQL</a:t>
              </a:r>
            </a:p>
          </p:txBody>
        </p:sp>
      </p:grpSp>
      <p:grpSp>
        <p:nvGrpSpPr>
          <p:cNvPr id="20" name="Group 19"/>
          <p:cNvGrpSpPr/>
          <p:nvPr/>
        </p:nvGrpSpPr>
        <p:grpSpPr>
          <a:xfrm>
            <a:off x="6852852" y="4317083"/>
            <a:ext cx="1066292" cy="1712698"/>
            <a:chOff x="1410463" y="1803880"/>
            <a:chExt cx="1045479" cy="1679268"/>
          </a:xfrm>
          <a:effectLst>
            <a:outerShdw blurRad="38100" dist="25400" dir="2760000" algn="tl" rotWithShape="0">
              <a:schemeClr val="bg1">
                <a:lumMod val="50000"/>
              </a:schemeClr>
            </a:outerShdw>
          </a:effectLst>
        </p:grpSpPr>
        <p:sp>
          <p:nvSpPr>
            <p:cNvPr id="21" name="Freeform 80"/>
            <p:cNvSpPr>
              <a:spLocks noEditPoints="1"/>
            </p:cNvSpPr>
            <p:nvPr/>
          </p:nvSpPr>
          <p:spPr bwMode="black">
            <a:xfrm>
              <a:off x="1701924" y="1803880"/>
              <a:ext cx="462558" cy="561179"/>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0000"/>
            </a:solidFill>
            <a:ln>
              <a:noFill/>
            </a:ln>
          </p:spPr>
          <p:txBody>
            <a:bodyPr vert="horz" wrap="square" lIns="83943" tIns="41972" rIns="83943" bIns="41972" numCol="1" anchor="t" anchorCtr="0" compatLnSpc="1">
              <a:prstTxWarp prst="textNoShape">
                <a:avLst/>
              </a:prstTxWarp>
            </a:bodyPr>
            <a:lstStyle/>
            <a:p>
              <a:endParaRPr lang="en-US" sz="1632" dirty="0">
                <a:solidFill>
                  <a:srgbClr val="FFFFFF"/>
                </a:solidFill>
              </a:endParaRPr>
            </a:p>
          </p:txBody>
        </p:sp>
        <p:sp>
          <p:nvSpPr>
            <p:cNvPr id="22" name="TextBox 21"/>
            <p:cNvSpPr txBox="1"/>
            <p:nvPr/>
          </p:nvSpPr>
          <p:spPr>
            <a:xfrm>
              <a:off x="1410463" y="2375729"/>
              <a:ext cx="1045479" cy="1107419"/>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1428" dirty="0">
                  <a:solidFill>
                    <a:srgbClr val="FFFFFF">
                      <a:alpha val="99000"/>
                    </a:srgbClr>
                  </a:solidFill>
                </a:rPr>
                <a:t>FAST</a:t>
              </a:r>
            </a:p>
            <a:p>
              <a:pPr algn="ctr">
                <a:lnSpc>
                  <a:spcPct val="90000"/>
                </a:lnSpc>
                <a:spcBef>
                  <a:spcPct val="20000"/>
                </a:spcBef>
                <a:buSzPct val="90000"/>
              </a:pPr>
              <a:r>
                <a:rPr lang="en-US" sz="1428" b="1" dirty="0">
                  <a:solidFill>
                    <a:srgbClr val="FFFFFF">
                      <a:alpha val="99000"/>
                    </a:srgbClr>
                  </a:solidFill>
                </a:rPr>
                <a:t>10</a:t>
              </a:r>
              <a:r>
                <a:rPr lang="en-US" sz="1428" dirty="0">
                  <a:solidFill>
                    <a:srgbClr val="FFFFFF">
                      <a:alpha val="99000"/>
                    </a:srgbClr>
                  </a:solidFill>
                </a:rPr>
                <a:t> IIS/App</a:t>
              </a:r>
            </a:p>
            <a:p>
              <a:pPr algn="ctr">
                <a:lnSpc>
                  <a:spcPct val="90000"/>
                </a:lnSpc>
                <a:spcBef>
                  <a:spcPct val="20000"/>
                </a:spcBef>
                <a:buSzPct val="90000"/>
              </a:pPr>
              <a:r>
                <a:rPr lang="en-US" sz="1428" b="1" dirty="0">
                  <a:solidFill>
                    <a:srgbClr val="FFFFFF">
                      <a:alpha val="99000"/>
                    </a:srgbClr>
                  </a:solidFill>
                </a:rPr>
                <a:t>4</a:t>
              </a:r>
              <a:r>
                <a:rPr lang="en-US" sz="1428" dirty="0">
                  <a:solidFill>
                    <a:srgbClr val="FFFFFF">
                      <a:alpha val="99000"/>
                    </a:srgbClr>
                  </a:solidFill>
                </a:rPr>
                <a:t> SQL</a:t>
              </a:r>
            </a:p>
            <a:p>
              <a:pPr algn="ctr">
                <a:lnSpc>
                  <a:spcPct val="90000"/>
                </a:lnSpc>
                <a:spcBef>
                  <a:spcPct val="20000"/>
                </a:spcBef>
                <a:buSzPct val="90000"/>
              </a:pPr>
              <a:r>
                <a:rPr lang="en-US" sz="1428" b="1" dirty="0">
                  <a:solidFill>
                    <a:srgbClr val="FFFFFF">
                      <a:alpha val="99000"/>
                    </a:srgbClr>
                  </a:solidFill>
                </a:rPr>
                <a:t>24</a:t>
              </a:r>
              <a:r>
                <a:rPr lang="en-US" sz="1428" dirty="0">
                  <a:solidFill>
                    <a:srgbClr val="FFFFFF">
                      <a:alpha val="99000"/>
                    </a:srgbClr>
                  </a:solidFill>
                </a:rPr>
                <a:t> </a:t>
              </a:r>
              <a:r>
                <a:rPr lang="en-US" sz="1428" dirty="0" err="1">
                  <a:solidFill>
                    <a:srgbClr val="FFFFFF">
                      <a:alpha val="99000"/>
                    </a:srgbClr>
                  </a:solidFill>
                </a:rPr>
                <a:t>Idx</a:t>
              </a:r>
              <a:endParaRPr lang="en-US" sz="1428" dirty="0">
                <a:solidFill>
                  <a:srgbClr val="FFFFFF">
                    <a:alpha val="99000"/>
                  </a:srgbClr>
                </a:solidFill>
              </a:endParaRPr>
            </a:p>
          </p:txBody>
        </p:sp>
      </p:grpSp>
      <p:grpSp>
        <p:nvGrpSpPr>
          <p:cNvPr id="23" name="Group 22"/>
          <p:cNvGrpSpPr/>
          <p:nvPr/>
        </p:nvGrpSpPr>
        <p:grpSpPr>
          <a:xfrm>
            <a:off x="4939796" y="1288720"/>
            <a:ext cx="1066292" cy="1712698"/>
            <a:chOff x="1410463" y="1803880"/>
            <a:chExt cx="1045479" cy="1679268"/>
          </a:xfrm>
          <a:effectLst>
            <a:outerShdw blurRad="38100" dist="25400" dir="2760000" algn="tl" rotWithShape="0">
              <a:schemeClr val="bg1">
                <a:lumMod val="50000"/>
              </a:schemeClr>
            </a:outerShdw>
          </a:effectLst>
        </p:grpSpPr>
        <p:sp>
          <p:nvSpPr>
            <p:cNvPr id="24" name="Freeform 80"/>
            <p:cNvSpPr>
              <a:spLocks noEditPoints="1"/>
            </p:cNvSpPr>
            <p:nvPr/>
          </p:nvSpPr>
          <p:spPr bwMode="black">
            <a:xfrm>
              <a:off x="1701924" y="1803880"/>
              <a:ext cx="462558" cy="561179"/>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chemeClr val="bg2">
                <a:lumMod val="40000"/>
                <a:lumOff val="60000"/>
              </a:schemeClr>
            </a:solidFill>
            <a:ln>
              <a:noFill/>
            </a:ln>
          </p:spPr>
          <p:txBody>
            <a:bodyPr vert="horz" wrap="square" lIns="83943" tIns="41972" rIns="83943" bIns="41972" numCol="1" anchor="t" anchorCtr="0" compatLnSpc="1">
              <a:prstTxWarp prst="textNoShape">
                <a:avLst/>
              </a:prstTxWarp>
            </a:bodyPr>
            <a:lstStyle/>
            <a:p>
              <a:endParaRPr lang="en-US" sz="1632" dirty="0">
                <a:solidFill>
                  <a:srgbClr val="FFFFFF"/>
                </a:solidFill>
              </a:endParaRPr>
            </a:p>
          </p:txBody>
        </p:sp>
        <p:sp>
          <p:nvSpPr>
            <p:cNvPr id="25" name="TextBox 24"/>
            <p:cNvSpPr txBox="1"/>
            <p:nvPr/>
          </p:nvSpPr>
          <p:spPr>
            <a:xfrm>
              <a:off x="1410463" y="2375729"/>
              <a:ext cx="1045479" cy="1107419"/>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1428" dirty="0">
                  <a:solidFill>
                    <a:srgbClr val="FFFFFF">
                      <a:alpha val="99000"/>
                    </a:srgbClr>
                  </a:solidFill>
                </a:rPr>
                <a:t>SP</a:t>
              </a:r>
            </a:p>
            <a:p>
              <a:pPr algn="ctr">
                <a:lnSpc>
                  <a:spcPct val="90000"/>
                </a:lnSpc>
                <a:spcBef>
                  <a:spcPct val="20000"/>
                </a:spcBef>
                <a:buSzPct val="90000"/>
              </a:pPr>
              <a:r>
                <a:rPr lang="en-US" sz="1428" dirty="0">
                  <a:solidFill>
                    <a:srgbClr val="FFFFFF">
                      <a:alpha val="99000"/>
                    </a:srgbClr>
                  </a:solidFill>
                </a:rPr>
                <a:t>NA</a:t>
              </a:r>
            </a:p>
            <a:p>
              <a:pPr algn="ctr">
                <a:lnSpc>
                  <a:spcPct val="90000"/>
                </a:lnSpc>
                <a:spcBef>
                  <a:spcPct val="20000"/>
                </a:spcBef>
                <a:buSzPct val="90000"/>
              </a:pPr>
              <a:r>
                <a:rPr lang="en-US" sz="1428" b="1" dirty="0">
                  <a:solidFill>
                    <a:srgbClr val="FFFFFF">
                      <a:alpha val="99000"/>
                    </a:srgbClr>
                  </a:solidFill>
                </a:rPr>
                <a:t>15</a:t>
              </a:r>
              <a:r>
                <a:rPr lang="en-US" sz="1428" dirty="0">
                  <a:solidFill>
                    <a:srgbClr val="FFFFFF">
                      <a:alpha val="99000"/>
                    </a:srgbClr>
                  </a:solidFill>
                </a:rPr>
                <a:t> IIS/App</a:t>
              </a:r>
            </a:p>
            <a:p>
              <a:pPr algn="ctr">
                <a:lnSpc>
                  <a:spcPct val="90000"/>
                </a:lnSpc>
                <a:spcBef>
                  <a:spcPct val="20000"/>
                </a:spcBef>
                <a:buSzPct val="90000"/>
              </a:pPr>
              <a:r>
                <a:rPr lang="en-US" sz="1428" b="1" dirty="0">
                  <a:solidFill>
                    <a:srgbClr val="FFFFFF">
                      <a:alpha val="99000"/>
                    </a:srgbClr>
                  </a:solidFill>
                </a:rPr>
                <a:t>11</a:t>
              </a:r>
              <a:r>
                <a:rPr lang="en-US" sz="1428" dirty="0">
                  <a:solidFill>
                    <a:srgbClr val="FFFFFF">
                      <a:alpha val="99000"/>
                    </a:srgbClr>
                  </a:solidFill>
                </a:rPr>
                <a:t> SQL</a:t>
              </a:r>
            </a:p>
          </p:txBody>
        </p:sp>
      </p:grpSp>
      <p:grpSp>
        <p:nvGrpSpPr>
          <p:cNvPr id="26" name="Group 25"/>
          <p:cNvGrpSpPr/>
          <p:nvPr/>
        </p:nvGrpSpPr>
        <p:grpSpPr>
          <a:xfrm>
            <a:off x="4155403" y="2447519"/>
            <a:ext cx="958388" cy="1712698"/>
            <a:chOff x="1463362" y="1803880"/>
            <a:chExt cx="939681" cy="1679268"/>
          </a:xfrm>
          <a:effectLst>
            <a:outerShdw blurRad="38100" dist="25400" dir="2760000" algn="tl" rotWithShape="0">
              <a:schemeClr val="bg1">
                <a:lumMod val="50000"/>
              </a:schemeClr>
            </a:outerShdw>
          </a:effectLst>
        </p:grpSpPr>
        <p:sp>
          <p:nvSpPr>
            <p:cNvPr id="27" name="Freeform 80"/>
            <p:cNvSpPr>
              <a:spLocks noEditPoints="1"/>
            </p:cNvSpPr>
            <p:nvPr/>
          </p:nvSpPr>
          <p:spPr bwMode="black">
            <a:xfrm>
              <a:off x="1701924" y="1803880"/>
              <a:ext cx="462558" cy="561179"/>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92D050"/>
            </a:solidFill>
            <a:ln>
              <a:noFill/>
            </a:ln>
          </p:spPr>
          <p:txBody>
            <a:bodyPr vert="horz" wrap="square" lIns="83943" tIns="41972" rIns="83943" bIns="41972" numCol="1" anchor="t" anchorCtr="0" compatLnSpc="1">
              <a:prstTxWarp prst="textNoShape">
                <a:avLst/>
              </a:prstTxWarp>
            </a:bodyPr>
            <a:lstStyle/>
            <a:p>
              <a:endParaRPr lang="en-US" sz="1632" dirty="0">
                <a:solidFill>
                  <a:srgbClr val="FFFFFF"/>
                </a:solidFill>
              </a:endParaRPr>
            </a:p>
          </p:txBody>
        </p:sp>
        <p:sp>
          <p:nvSpPr>
            <p:cNvPr id="28" name="TextBox 27"/>
            <p:cNvSpPr txBox="1"/>
            <p:nvPr/>
          </p:nvSpPr>
          <p:spPr>
            <a:xfrm>
              <a:off x="1463362" y="2375729"/>
              <a:ext cx="939681" cy="1107419"/>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1428" dirty="0">
                  <a:solidFill>
                    <a:srgbClr val="FFFFFF">
                      <a:alpha val="99000"/>
                    </a:srgbClr>
                  </a:solidFill>
                </a:rPr>
                <a:t>Extranet</a:t>
              </a:r>
            </a:p>
            <a:p>
              <a:pPr algn="ctr">
                <a:lnSpc>
                  <a:spcPct val="90000"/>
                </a:lnSpc>
                <a:spcBef>
                  <a:spcPct val="20000"/>
                </a:spcBef>
                <a:buSzPct val="90000"/>
              </a:pPr>
              <a:r>
                <a:rPr lang="en-US" sz="1428" dirty="0">
                  <a:solidFill>
                    <a:srgbClr val="FFFFFF">
                      <a:alpha val="99000"/>
                    </a:srgbClr>
                  </a:solidFill>
                </a:rPr>
                <a:t>NA</a:t>
              </a:r>
            </a:p>
            <a:p>
              <a:pPr algn="ctr">
                <a:lnSpc>
                  <a:spcPct val="90000"/>
                </a:lnSpc>
                <a:spcBef>
                  <a:spcPct val="20000"/>
                </a:spcBef>
                <a:buSzPct val="90000"/>
              </a:pPr>
              <a:r>
                <a:rPr lang="en-US" sz="1428" b="1" dirty="0">
                  <a:solidFill>
                    <a:srgbClr val="FFFFFF">
                      <a:alpha val="99000"/>
                    </a:srgbClr>
                  </a:solidFill>
                </a:rPr>
                <a:t>6</a:t>
              </a:r>
              <a:r>
                <a:rPr lang="en-US" sz="1428" dirty="0">
                  <a:solidFill>
                    <a:srgbClr val="FFFFFF">
                      <a:alpha val="99000"/>
                    </a:srgbClr>
                  </a:solidFill>
                </a:rPr>
                <a:t> IIS/App</a:t>
              </a:r>
            </a:p>
            <a:p>
              <a:pPr algn="ctr">
                <a:lnSpc>
                  <a:spcPct val="90000"/>
                </a:lnSpc>
                <a:spcBef>
                  <a:spcPct val="20000"/>
                </a:spcBef>
                <a:buSzPct val="90000"/>
              </a:pPr>
              <a:r>
                <a:rPr lang="en-US" sz="1428" b="1" dirty="0">
                  <a:solidFill>
                    <a:srgbClr val="FFFFFF">
                      <a:alpha val="99000"/>
                    </a:srgbClr>
                  </a:solidFill>
                </a:rPr>
                <a:t>2</a:t>
              </a:r>
              <a:r>
                <a:rPr lang="en-US" sz="1428" dirty="0">
                  <a:solidFill>
                    <a:srgbClr val="FFFFFF">
                      <a:alpha val="99000"/>
                    </a:srgbClr>
                  </a:solidFill>
                </a:rPr>
                <a:t> SQL</a:t>
              </a:r>
            </a:p>
          </p:txBody>
        </p:sp>
      </p:grpSp>
      <p:grpSp>
        <p:nvGrpSpPr>
          <p:cNvPr id="32" name="Group 31"/>
          <p:cNvGrpSpPr/>
          <p:nvPr/>
        </p:nvGrpSpPr>
        <p:grpSpPr>
          <a:xfrm>
            <a:off x="6875082" y="2591893"/>
            <a:ext cx="1066292" cy="1712698"/>
            <a:chOff x="1410463" y="1803880"/>
            <a:chExt cx="1045479" cy="1679268"/>
          </a:xfrm>
          <a:effectLst>
            <a:outerShdw blurRad="38100" dist="25400" dir="2760000" algn="tl" rotWithShape="0">
              <a:schemeClr val="bg1">
                <a:lumMod val="50000"/>
              </a:schemeClr>
            </a:outerShdw>
          </a:effectLst>
        </p:grpSpPr>
        <p:sp>
          <p:nvSpPr>
            <p:cNvPr id="33" name="Freeform 80"/>
            <p:cNvSpPr>
              <a:spLocks noEditPoints="1"/>
            </p:cNvSpPr>
            <p:nvPr/>
          </p:nvSpPr>
          <p:spPr bwMode="black">
            <a:xfrm>
              <a:off x="1701924" y="1803880"/>
              <a:ext cx="462558" cy="561179"/>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chemeClr val="accent2">
                <a:lumMod val="60000"/>
                <a:lumOff val="40000"/>
              </a:schemeClr>
            </a:solidFill>
            <a:ln>
              <a:noFill/>
            </a:ln>
          </p:spPr>
          <p:txBody>
            <a:bodyPr vert="horz" wrap="square" lIns="83943" tIns="41972" rIns="83943" bIns="41972" numCol="1" anchor="t" anchorCtr="0" compatLnSpc="1">
              <a:prstTxWarp prst="textNoShape">
                <a:avLst/>
              </a:prstTxWarp>
            </a:bodyPr>
            <a:lstStyle/>
            <a:p>
              <a:endParaRPr lang="en-US" sz="1632" dirty="0">
                <a:solidFill>
                  <a:srgbClr val="FFFFFF"/>
                </a:solidFill>
              </a:endParaRPr>
            </a:p>
          </p:txBody>
        </p:sp>
        <p:sp>
          <p:nvSpPr>
            <p:cNvPr id="34" name="TextBox 33"/>
            <p:cNvSpPr txBox="1"/>
            <p:nvPr/>
          </p:nvSpPr>
          <p:spPr>
            <a:xfrm>
              <a:off x="1410463" y="2375729"/>
              <a:ext cx="1045479" cy="1107419"/>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1428" dirty="0">
                  <a:solidFill>
                    <a:srgbClr val="FFFFFF">
                      <a:alpha val="99000"/>
                    </a:srgbClr>
                  </a:solidFill>
                </a:rPr>
                <a:t>Team</a:t>
              </a:r>
            </a:p>
            <a:p>
              <a:pPr algn="ctr">
                <a:lnSpc>
                  <a:spcPct val="90000"/>
                </a:lnSpc>
                <a:spcBef>
                  <a:spcPct val="20000"/>
                </a:spcBef>
                <a:buSzPct val="90000"/>
              </a:pPr>
              <a:r>
                <a:rPr lang="en-US" sz="1428" dirty="0">
                  <a:solidFill>
                    <a:srgbClr val="FFFFFF">
                      <a:alpha val="99000"/>
                    </a:srgbClr>
                  </a:solidFill>
                </a:rPr>
                <a:t>NA</a:t>
              </a:r>
            </a:p>
            <a:p>
              <a:pPr algn="ctr">
                <a:lnSpc>
                  <a:spcPct val="90000"/>
                </a:lnSpc>
                <a:spcBef>
                  <a:spcPct val="20000"/>
                </a:spcBef>
                <a:buSzPct val="90000"/>
              </a:pPr>
              <a:r>
                <a:rPr lang="en-US" sz="1428" b="1" dirty="0">
                  <a:solidFill>
                    <a:srgbClr val="FFFFFF">
                      <a:alpha val="99000"/>
                    </a:srgbClr>
                  </a:solidFill>
                </a:rPr>
                <a:t>11</a:t>
              </a:r>
              <a:r>
                <a:rPr lang="en-US" sz="1428" dirty="0">
                  <a:solidFill>
                    <a:srgbClr val="FFFFFF">
                      <a:alpha val="99000"/>
                    </a:srgbClr>
                  </a:solidFill>
                </a:rPr>
                <a:t> IIS/App</a:t>
              </a:r>
            </a:p>
            <a:p>
              <a:pPr algn="ctr">
                <a:lnSpc>
                  <a:spcPct val="90000"/>
                </a:lnSpc>
                <a:spcBef>
                  <a:spcPct val="20000"/>
                </a:spcBef>
                <a:buSzPct val="90000"/>
              </a:pPr>
              <a:r>
                <a:rPr lang="en-US" sz="1428" b="1" dirty="0">
                  <a:solidFill>
                    <a:srgbClr val="FFFFFF">
                      <a:alpha val="99000"/>
                    </a:srgbClr>
                  </a:solidFill>
                </a:rPr>
                <a:t>4</a:t>
              </a:r>
              <a:r>
                <a:rPr lang="en-US" sz="1428" dirty="0">
                  <a:solidFill>
                    <a:srgbClr val="FFFFFF">
                      <a:alpha val="99000"/>
                    </a:srgbClr>
                  </a:solidFill>
                </a:rPr>
                <a:t> SQL</a:t>
              </a:r>
            </a:p>
          </p:txBody>
        </p:sp>
      </p:grpSp>
      <p:grpSp>
        <p:nvGrpSpPr>
          <p:cNvPr id="35" name="Group 34"/>
          <p:cNvGrpSpPr/>
          <p:nvPr/>
        </p:nvGrpSpPr>
        <p:grpSpPr>
          <a:xfrm>
            <a:off x="5802910" y="4433587"/>
            <a:ext cx="1066292" cy="1712698"/>
            <a:chOff x="1410463" y="1803880"/>
            <a:chExt cx="1045479" cy="1679268"/>
          </a:xfrm>
          <a:effectLst>
            <a:outerShdw blurRad="38100" dist="25400" dir="2760000" algn="tl" rotWithShape="0">
              <a:schemeClr val="bg1">
                <a:lumMod val="50000"/>
              </a:schemeClr>
            </a:outerShdw>
          </a:effectLst>
        </p:grpSpPr>
        <p:sp>
          <p:nvSpPr>
            <p:cNvPr id="36" name="Freeform 80"/>
            <p:cNvSpPr>
              <a:spLocks noEditPoints="1"/>
            </p:cNvSpPr>
            <p:nvPr/>
          </p:nvSpPr>
          <p:spPr bwMode="black">
            <a:xfrm>
              <a:off x="1701924" y="1803880"/>
              <a:ext cx="462558" cy="561179"/>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59D01E"/>
            </a:solidFill>
            <a:ln>
              <a:noFill/>
            </a:ln>
          </p:spPr>
          <p:txBody>
            <a:bodyPr vert="horz" wrap="square" lIns="83943" tIns="41972" rIns="83943" bIns="41972" numCol="1" anchor="t" anchorCtr="0" compatLnSpc="1">
              <a:prstTxWarp prst="textNoShape">
                <a:avLst/>
              </a:prstTxWarp>
            </a:bodyPr>
            <a:lstStyle/>
            <a:p>
              <a:endParaRPr lang="en-US" sz="1632" dirty="0">
                <a:solidFill>
                  <a:srgbClr val="FFFFFF"/>
                </a:solidFill>
              </a:endParaRPr>
            </a:p>
          </p:txBody>
        </p:sp>
        <p:sp>
          <p:nvSpPr>
            <p:cNvPr id="37" name="TextBox 36"/>
            <p:cNvSpPr txBox="1"/>
            <p:nvPr/>
          </p:nvSpPr>
          <p:spPr>
            <a:xfrm>
              <a:off x="1410463" y="2375729"/>
              <a:ext cx="1045479" cy="1107419"/>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1428" dirty="0">
                  <a:solidFill>
                    <a:srgbClr val="FFFFFF">
                      <a:alpha val="99000"/>
                    </a:srgbClr>
                  </a:solidFill>
                </a:rPr>
                <a:t>DR</a:t>
              </a:r>
            </a:p>
            <a:p>
              <a:pPr algn="ctr">
                <a:lnSpc>
                  <a:spcPct val="90000"/>
                </a:lnSpc>
                <a:spcBef>
                  <a:spcPct val="20000"/>
                </a:spcBef>
                <a:buSzPct val="90000"/>
              </a:pPr>
              <a:r>
                <a:rPr lang="en-US" sz="1428" dirty="0">
                  <a:solidFill>
                    <a:srgbClr val="FFFFFF">
                      <a:alpha val="99000"/>
                    </a:srgbClr>
                  </a:solidFill>
                </a:rPr>
                <a:t>NA</a:t>
              </a:r>
            </a:p>
            <a:p>
              <a:pPr algn="ctr">
                <a:lnSpc>
                  <a:spcPct val="90000"/>
                </a:lnSpc>
                <a:spcBef>
                  <a:spcPct val="20000"/>
                </a:spcBef>
                <a:buSzPct val="90000"/>
              </a:pPr>
              <a:r>
                <a:rPr lang="en-US" sz="1428" b="1" dirty="0">
                  <a:solidFill>
                    <a:srgbClr val="FFFFFF">
                      <a:alpha val="99000"/>
                    </a:srgbClr>
                  </a:solidFill>
                </a:rPr>
                <a:t>18</a:t>
              </a:r>
              <a:r>
                <a:rPr lang="en-US" sz="1428" dirty="0">
                  <a:solidFill>
                    <a:srgbClr val="FFFFFF">
                      <a:alpha val="99000"/>
                    </a:srgbClr>
                  </a:solidFill>
                </a:rPr>
                <a:t> IIS/App</a:t>
              </a:r>
            </a:p>
            <a:p>
              <a:pPr algn="ctr">
                <a:lnSpc>
                  <a:spcPct val="90000"/>
                </a:lnSpc>
                <a:spcBef>
                  <a:spcPct val="20000"/>
                </a:spcBef>
                <a:buSzPct val="90000"/>
              </a:pPr>
              <a:r>
                <a:rPr lang="en-US" sz="1428" b="1" dirty="0">
                  <a:solidFill>
                    <a:srgbClr val="FFFFFF">
                      <a:alpha val="99000"/>
                    </a:srgbClr>
                  </a:solidFill>
                </a:rPr>
                <a:t>4</a:t>
              </a:r>
              <a:r>
                <a:rPr lang="en-US" sz="1428" dirty="0">
                  <a:solidFill>
                    <a:srgbClr val="FFFFFF">
                      <a:alpha val="99000"/>
                    </a:srgbClr>
                  </a:solidFill>
                </a:rPr>
                <a:t> SQL</a:t>
              </a:r>
            </a:p>
          </p:txBody>
        </p:sp>
      </p:grpSp>
      <p:grpSp>
        <p:nvGrpSpPr>
          <p:cNvPr id="38" name="Group 37"/>
          <p:cNvGrpSpPr/>
          <p:nvPr/>
        </p:nvGrpSpPr>
        <p:grpSpPr>
          <a:xfrm>
            <a:off x="4860669" y="3751310"/>
            <a:ext cx="958388" cy="1712698"/>
            <a:chOff x="1463362" y="1803880"/>
            <a:chExt cx="939681" cy="1679268"/>
          </a:xfrm>
          <a:effectLst>
            <a:outerShdw blurRad="38100" dist="25400" dir="2760000" algn="tl" rotWithShape="0">
              <a:schemeClr val="bg1">
                <a:lumMod val="50000"/>
              </a:schemeClr>
            </a:outerShdw>
          </a:effectLst>
        </p:grpSpPr>
        <p:sp>
          <p:nvSpPr>
            <p:cNvPr id="39" name="Freeform 80"/>
            <p:cNvSpPr>
              <a:spLocks noEditPoints="1"/>
            </p:cNvSpPr>
            <p:nvPr/>
          </p:nvSpPr>
          <p:spPr bwMode="black">
            <a:xfrm>
              <a:off x="1701924" y="1803880"/>
              <a:ext cx="462558" cy="561179"/>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32" dirty="0">
                <a:solidFill>
                  <a:srgbClr val="FFFFFF"/>
                </a:solidFill>
              </a:endParaRPr>
            </a:p>
          </p:txBody>
        </p:sp>
        <p:sp>
          <p:nvSpPr>
            <p:cNvPr id="40" name="TextBox 39"/>
            <p:cNvSpPr txBox="1"/>
            <p:nvPr/>
          </p:nvSpPr>
          <p:spPr>
            <a:xfrm>
              <a:off x="1463362" y="2375729"/>
              <a:ext cx="939681" cy="1107419"/>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1428" dirty="0">
                  <a:solidFill>
                    <a:srgbClr val="FFFFFF">
                      <a:alpha val="99000"/>
                    </a:srgbClr>
                  </a:solidFill>
                </a:rPr>
                <a:t>SCOM</a:t>
              </a:r>
            </a:p>
            <a:p>
              <a:pPr algn="ctr">
                <a:lnSpc>
                  <a:spcPct val="90000"/>
                </a:lnSpc>
                <a:spcBef>
                  <a:spcPct val="20000"/>
                </a:spcBef>
                <a:buSzPct val="90000"/>
              </a:pPr>
              <a:r>
                <a:rPr lang="en-US" sz="1428" dirty="0">
                  <a:solidFill>
                    <a:srgbClr val="FFFFFF">
                      <a:alpha val="99000"/>
                    </a:srgbClr>
                  </a:solidFill>
                </a:rPr>
                <a:t>NA</a:t>
              </a:r>
            </a:p>
            <a:p>
              <a:pPr algn="ctr">
                <a:lnSpc>
                  <a:spcPct val="90000"/>
                </a:lnSpc>
                <a:spcBef>
                  <a:spcPct val="20000"/>
                </a:spcBef>
                <a:buSzPct val="90000"/>
              </a:pPr>
              <a:r>
                <a:rPr lang="en-US" sz="1428" b="1" dirty="0">
                  <a:solidFill>
                    <a:srgbClr val="FFFFFF">
                      <a:alpha val="99000"/>
                    </a:srgbClr>
                  </a:solidFill>
                </a:rPr>
                <a:t>2</a:t>
              </a:r>
              <a:r>
                <a:rPr lang="en-US" sz="1428" dirty="0">
                  <a:solidFill>
                    <a:srgbClr val="FFFFFF">
                      <a:alpha val="99000"/>
                    </a:srgbClr>
                  </a:solidFill>
                </a:rPr>
                <a:t> IIS/App</a:t>
              </a:r>
            </a:p>
            <a:p>
              <a:pPr algn="ctr">
                <a:lnSpc>
                  <a:spcPct val="90000"/>
                </a:lnSpc>
                <a:spcBef>
                  <a:spcPct val="20000"/>
                </a:spcBef>
                <a:buSzPct val="90000"/>
              </a:pPr>
              <a:r>
                <a:rPr lang="en-US" sz="1428" b="1" dirty="0">
                  <a:solidFill>
                    <a:srgbClr val="FFFFFF">
                      <a:alpha val="99000"/>
                    </a:srgbClr>
                  </a:solidFill>
                </a:rPr>
                <a:t>3</a:t>
              </a:r>
              <a:r>
                <a:rPr lang="en-US" sz="1428" dirty="0">
                  <a:solidFill>
                    <a:srgbClr val="FFFFFF">
                      <a:alpha val="99000"/>
                    </a:srgbClr>
                  </a:solidFill>
                </a:rPr>
                <a:t> SQL</a:t>
              </a:r>
            </a:p>
          </p:txBody>
        </p:sp>
      </p:grpSp>
      <p:grpSp>
        <p:nvGrpSpPr>
          <p:cNvPr id="11" name="Group 10"/>
          <p:cNvGrpSpPr/>
          <p:nvPr/>
        </p:nvGrpSpPr>
        <p:grpSpPr>
          <a:xfrm>
            <a:off x="1430195" y="2614277"/>
            <a:ext cx="958388" cy="1712698"/>
            <a:chOff x="1463362" y="1803880"/>
            <a:chExt cx="939681" cy="1679268"/>
          </a:xfrm>
          <a:effectLst>
            <a:outerShdw blurRad="38100" dist="25400" dir="2760000" algn="tl" rotWithShape="0">
              <a:schemeClr val="bg1">
                <a:lumMod val="50000"/>
              </a:schemeClr>
            </a:outerShdw>
          </a:effectLst>
        </p:grpSpPr>
        <p:sp>
          <p:nvSpPr>
            <p:cNvPr id="12" name="Freeform 80"/>
            <p:cNvSpPr>
              <a:spLocks noEditPoints="1"/>
            </p:cNvSpPr>
            <p:nvPr/>
          </p:nvSpPr>
          <p:spPr bwMode="black">
            <a:xfrm>
              <a:off x="1701924" y="1803880"/>
              <a:ext cx="462558" cy="561179"/>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00"/>
            </a:solidFill>
            <a:ln>
              <a:noFill/>
            </a:ln>
          </p:spPr>
          <p:txBody>
            <a:bodyPr vert="horz" wrap="square" lIns="83943" tIns="41972" rIns="83943" bIns="41972" numCol="1" anchor="t" anchorCtr="0" compatLnSpc="1">
              <a:prstTxWarp prst="textNoShape">
                <a:avLst/>
              </a:prstTxWarp>
            </a:bodyPr>
            <a:lstStyle/>
            <a:p>
              <a:endParaRPr lang="en-US" sz="1632" dirty="0">
                <a:solidFill>
                  <a:srgbClr val="FFFFFF"/>
                </a:solidFill>
              </a:endParaRPr>
            </a:p>
          </p:txBody>
        </p:sp>
        <p:sp>
          <p:nvSpPr>
            <p:cNvPr id="13" name="TextBox 12"/>
            <p:cNvSpPr txBox="1"/>
            <p:nvPr/>
          </p:nvSpPr>
          <p:spPr>
            <a:xfrm>
              <a:off x="1463362" y="2375729"/>
              <a:ext cx="939681" cy="1107419"/>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1428" dirty="0">
                  <a:solidFill>
                    <a:srgbClr val="FFFFFF">
                      <a:alpha val="99000"/>
                    </a:srgbClr>
                  </a:solidFill>
                </a:rPr>
                <a:t>My</a:t>
              </a:r>
            </a:p>
            <a:p>
              <a:pPr algn="ctr">
                <a:lnSpc>
                  <a:spcPct val="90000"/>
                </a:lnSpc>
                <a:spcBef>
                  <a:spcPct val="20000"/>
                </a:spcBef>
                <a:buSzPct val="90000"/>
              </a:pPr>
              <a:r>
                <a:rPr lang="en-US" sz="1428" dirty="0">
                  <a:solidFill>
                    <a:srgbClr val="FFFFFF">
                      <a:alpha val="99000"/>
                    </a:srgbClr>
                  </a:solidFill>
                </a:rPr>
                <a:t>APAC</a:t>
              </a:r>
            </a:p>
            <a:p>
              <a:pPr algn="ctr">
                <a:lnSpc>
                  <a:spcPct val="90000"/>
                </a:lnSpc>
                <a:spcBef>
                  <a:spcPct val="20000"/>
                </a:spcBef>
                <a:buSzPct val="90000"/>
              </a:pPr>
              <a:r>
                <a:rPr lang="en-US" sz="1428" b="1" dirty="0">
                  <a:solidFill>
                    <a:srgbClr val="FFFFFF">
                      <a:alpha val="99000"/>
                    </a:srgbClr>
                  </a:solidFill>
                </a:rPr>
                <a:t>5</a:t>
              </a:r>
              <a:r>
                <a:rPr lang="en-US" sz="1428" dirty="0">
                  <a:solidFill>
                    <a:srgbClr val="FFFFFF">
                      <a:alpha val="99000"/>
                    </a:srgbClr>
                  </a:solidFill>
                </a:rPr>
                <a:t> IIS/App</a:t>
              </a:r>
            </a:p>
            <a:p>
              <a:pPr algn="ctr">
                <a:lnSpc>
                  <a:spcPct val="90000"/>
                </a:lnSpc>
                <a:spcBef>
                  <a:spcPct val="20000"/>
                </a:spcBef>
                <a:buSzPct val="90000"/>
              </a:pPr>
              <a:r>
                <a:rPr lang="en-US" sz="1428" b="1" dirty="0">
                  <a:solidFill>
                    <a:srgbClr val="FFFFFF">
                      <a:alpha val="99000"/>
                    </a:srgbClr>
                  </a:solidFill>
                </a:rPr>
                <a:t>4</a:t>
              </a:r>
              <a:r>
                <a:rPr lang="en-US" sz="1428" dirty="0">
                  <a:solidFill>
                    <a:srgbClr val="FFFFFF">
                      <a:alpha val="99000"/>
                    </a:srgbClr>
                  </a:solidFill>
                </a:rPr>
                <a:t> SQL</a:t>
              </a:r>
            </a:p>
          </p:txBody>
        </p:sp>
      </p:grpSp>
      <p:grpSp>
        <p:nvGrpSpPr>
          <p:cNvPr id="29" name="Group 28"/>
          <p:cNvGrpSpPr/>
          <p:nvPr/>
        </p:nvGrpSpPr>
        <p:grpSpPr>
          <a:xfrm>
            <a:off x="2196868" y="3763011"/>
            <a:ext cx="958388" cy="1712698"/>
            <a:chOff x="1463362" y="1803880"/>
            <a:chExt cx="939681" cy="1679268"/>
          </a:xfrm>
          <a:effectLst>
            <a:outerShdw blurRad="38100" dist="25400" dir="2760000" algn="tl" rotWithShape="0">
              <a:schemeClr val="bg1">
                <a:lumMod val="50000"/>
              </a:schemeClr>
            </a:outerShdw>
          </a:effectLst>
        </p:grpSpPr>
        <p:sp>
          <p:nvSpPr>
            <p:cNvPr id="30" name="Freeform 80"/>
            <p:cNvSpPr>
              <a:spLocks noEditPoints="1"/>
            </p:cNvSpPr>
            <p:nvPr/>
          </p:nvSpPr>
          <p:spPr bwMode="black">
            <a:xfrm>
              <a:off x="1701924" y="1803880"/>
              <a:ext cx="462558" cy="561179"/>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C000"/>
            </a:solidFill>
            <a:ln>
              <a:noFill/>
            </a:ln>
          </p:spPr>
          <p:txBody>
            <a:bodyPr vert="horz" wrap="square" lIns="83943" tIns="41972" rIns="83943" bIns="41972" numCol="1" anchor="t" anchorCtr="0" compatLnSpc="1">
              <a:prstTxWarp prst="textNoShape">
                <a:avLst/>
              </a:prstTxWarp>
            </a:bodyPr>
            <a:lstStyle/>
            <a:p>
              <a:endParaRPr lang="en-US" sz="1632" dirty="0">
                <a:solidFill>
                  <a:srgbClr val="FFFFFF"/>
                </a:solidFill>
              </a:endParaRPr>
            </a:p>
          </p:txBody>
        </p:sp>
        <p:sp>
          <p:nvSpPr>
            <p:cNvPr id="31" name="TextBox 30"/>
            <p:cNvSpPr txBox="1"/>
            <p:nvPr/>
          </p:nvSpPr>
          <p:spPr>
            <a:xfrm>
              <a:off x="1463362" y="2375729"/>
              <a:ext cx="939681" cy="1107419"/>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1428" dirty="0">
                  <a:solidFill>
                    <a:srgbClr val="FFFFFF">
                      <a:alpha val="99000"/>
                    </a:srgbClr>
                  </a:solidFill>
                </a:rPr>
                <a:t>SP/Team</a:t>
              </a:r>
            </a:p>
            <a:p>
              <a:pPr algn="ctr">
                <a:lnSpc>
                  <a:spcPct val="90000"/>
                </a:lnSpc>
                <a:spcBef>
                  <a:spcPct val="20000"/>
                </a:spcBef>
                <a:buSzPct val="90000"/>
              </a:pPr>
              <a:r>
                <a:rPr lang="en-US" sz="1428" dirty="0">
                  <a:solidFill>
                    <a:srgbClr val="FFFFFF">
                      <a:alpha val="99000"/>
                    </a:srgbClr>
                  </a:solidFill>
                </a:rPr>
                <a:t>APAC</a:t>
              </a:r>
            </a:p>
            <a:p>
              <a:pPr algn="ctr">
                <a:lnSpc>
                  <a:spcPct val="90000"/>
                </a:lnSpc>
                <a:spcBef>
                  <a:spcPct val="20000"/>
                </a:spcBef>
                <a:buSzPct val="90000"/>
              </a:pPr>
              <a:r>
                <a:rPr lang="en-US" sz="1428" b="1" dirty="0">
                  <a:solidFill>
                    <a:srgbClr val="FFFFFF">
                      <a:alpha val="99000"/>
                    </a:srgbClr>
                  </a:solidFill>
                </a:rPr>
                <a:t>8</a:t>
              </a:r>
              <a:r>
                <a:rPr lang="en-US" sz="1428" dirty="0">
                  <a:solidFill>
                    <a:srgbClr val="FFFFFF">
                      <a:alpha val="99000"/>
                    </a:srgbClr>
                  </a:solidFill>
                </a:rPr>
                <a:t> IIS/App</a:t>
              </a:r>
            </a:p>
            <a:p>
              <a:pPr algn="ctr">
                <a:lnSpc>
                  <a:spcPct val="90000"/>
                </a:lnSpc>
                <a:spcBef>
                  <a:spcPct val="20000"/>
                </a:spcBef>
                <a:buSzPct val="90000"/>
              </a:pPr>
              <a:r>
                <a:rPr lang="en-US" sz="1428" b="1" dirty="0">
                  <a:solidFill>
                    <a:srgbClr val="FFFFFF">
                      <a:alpha val="99000"/>
                    </a:srgbClr>
                  </a:solidFill>
                </a:rPr>
                <a:t>3</a:t>
              </a:r>
              <a:r>
                <a:rPr lang="en-US" sz="1428" dirty="0">
                  <a:solidFill>
                    <a:srgbClr val="FFFFFF">
                      <a:alpha val="99000"/>
                    </a:srgbClr>
                  </a:solidFill>
                </a:rPr>
                <a:t> SQL</a:t>
              </a:r>
            </a:p>
          </p:txBody>
        </p:sp>
      </p:grpSp>
    </p:spTree>
    <p:extLst>
      <p:ext uri="{BB962C8B-B14F-4D97-AF65-F5344CB8AC3E}">
        <p14:creationId xmlns:p14="http://schemas.microsoft.com/office/powerpoint/2010/main" val="11816016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par>
                                <p:cTn id="17" presetID="10"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par>
                                <p:cTn id="23" presetID="10" presetClass="entr" presetSubtype="0"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par>
                                <p:cTn id="26" presetID="10"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par>
                                <p:cTn id="37" presetID="10" presetClass="entr" presetSubtype="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68262"/>
            <a:ext cx="11889564" cy="917575"/>
          </a:xfrm>
        </p:spPr>
        <p:txBody>
          <a:bodyPr vert="horz" lIns="111026" tIns="55513" rIns="111026" bIns="55513" rtlCol="0" anchor="t" anchorCtr="0">
            <a:normAutofit/>
          </a:bodyPr>
          <a:lstStyle/>
          <a:p>
            <a:r>
              <a:rPr lang="en-US" sz="2856" dirty="0">
                <a:cs typeface="Calibri" pitchFamily="34" charset="0"/>
              </a:rPr>
              <a:t>MSIT Current SharePoint Landscape</a:t>
            </a:r>
          </a:p>
        </p:txBody>
      </p:sp>
      <p:sp>
        <p:nvSpPr>
          <p:cNvPr id="3" name="Slide Number Placeholder 2"/>
          <p:cNvSpPr>
            <a:spLocks noGrp="1"/>
          </p:cNvSpPr>
          <p:nvPr>
            <p:ph type="sldNum" sz="quarter" idx="4294967295"/>
          </p:nvPr>
        </p:nvSpPr>
        <p:spPr>
          <a:xfrm>
            <a:off x="0" y="6572250"/>
            <a:ext cx="593725" cy="193675"/>
          </a:xfrm>
          <a:prstGeom prst="rect">
            <a:avLst/>
          </a:prstGeom>
        </p:spPr>
        <p:txBody>
          <a:bodyPr lIns="111026" tIns="55513" rIns="111026" bIns="55513"/>
          <a:lstStyle/>
          <a:p>
            <a:fld id="{C4D3BFBC-B080-4E5A-9FD3-5849808C7C48}" type="slidenum">
              <a:rPr lang="en-US" smtClean="0">
                <a:solidFill>
                  <a:srgbClr val="3D3D3D">
                    <a:lumMod val="40000"/>
                    <a:lumOff val="60000"/>
                  </a:srgbClr>
                </a:solidFill>
              </a:rPr>
              <a:pPr/>
              <a:t>11</a:t>
            </a:fld>
            <a:endParaRPr lang="en-US">
              <a:solidFill>
                <a:srgbClr val="3D3D3D">
                  <a:lumMod val="40000"/>
                  <a:lumOff val="60000"/>
                </a:srgbClr>
              </a:solidFill>
            </a:endParaRPr>
          </a:p>
        </p:txBody>
      </p:sp>
      <p:sp>
        <p:nvSpPr>
          <p:cNvPr id="12" name="Cube 11"/>
          <p:cNvSpPr/>
          <p:nvPr/>
        </p:nvSpPr>
        <p:spPr bwMode="auto">
          <a:xfrm>
            <a:off x="103640" y="5546363"/>
            <a:ext cx="12141475" cy="264040"/>
          </a:xfrm>
          <a:prstGeom prst="cube">
            <a:avLst/>
          </a:prstGeom>
          <a:solidFill>
            <a:schemeClr val="accent1"/>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11026" tIns="22205" rIns="111026" bIns="111026" numCol="1" rtlCol="0" anchor="t" anchorCtr="0" compatLnSpc="1">
            <a:prstTxWarp prst="textNoShape">
              <a:avLst/>
            </a:prstTxWarp>
          </a:bodyPr>
          <a:lstStyle/>
          <a:p>
            <a:pPr algn="ctr" fontAlgn="base">
              <a:spcBef>
                <a:spcPct val="0"/>
              </a:spcBef>
              <a:spcAft>
                <a:spcPct val="0"/>
              </a:spcAft>
            </a:pPr>
            <a:r>
              <a:rPr lang="en-US" sz="1300" dirty="0">
                <a:solidFill>
                  <a:srgbClr val="FFFFFF"/>
                </a:solidFill>
                <a:latin typeface="Arial" charset="0"/>
                <a:cs typeface="Arial" pitchFamily="34" charset="0"/>
              </a:rPr>
              <a:t>Engagement Process / Architecture &amp; Consulting</a:t>
            </a:r>
          </a:p>
        </p:txBody>
      </p:sp>
      <p:grpSp>
        <p:nvGrpSpPr>
          <p:cNvPr id="13" name="MSW"/>
          <p:cNvGrpSpPr/>
          <p:nvPr/>
        </p:nvGrpSpPr>
        <p:grpSpPr>
          <a:xfrm>
            <a:off x="103636" y="6183869"/>
            <a:ext cx="12141473" cy="776750"/>
            <a:chOff x="-16275204" y="9947943"/>
            <a:chExt cx="15957875" cy="1267689"/>
          </a:xfrm>
          <a:solidFill>
            <a:schemeClr val="accent1"/>
          </a:solidFill>
        </p:grpSpPr>
        <p:sp>
          <p:nvSpPr>
            <p:cNvPr id="15" name="orangebox"/>
            <p:cNvSpPr/>
            <p:nvPr/>
          </p:nvSpPr>
          <p:spPr bwMode="auto">
            <a:xfrm>
              <a:off x="-16275204" y="9947943"/>
              <a:ext cx="15957875" cy="1267689"/>
            </a:xfrm>
            <a:prstGeom prst="roundRect">
              <a:avLst>
                <a:gd name="adj" fmla="val 5758"/>
              </a:avLst>
            </a:prstGeom>
            <a:grp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09899" fontAlgn="base">
                <a:spcBef>
                  <a:spcPct val="0"/>
                </a:spcBef>
                <a:spcAft>
                  <a:spcPct val="0"/>
                </a:spcAft>
              </a:pPr>
              <a:endParaRPr lang="en-US" sz="2800" dirty="0">
                <a:solidFill>
                  <a:srgbClr val="FFFFFF"/>
                </a:solidFill>
                <a:effectLst>
                  <a:outerShdw blurRad="38100" dist="38100" dir="2700000" algn="tl">
                    <a:srgbClr val="000000">
                      <a:alpha val="43137"/>
                    </a:srgbClr>
                  </a:outerShdw>
                </a:effectLst>
                <a:latin typeface="Trebuchet MS" pitchFamily="34" charset="0"/>
              </a:endParaRPr>
            </a:p>
          </p:txBody>
        </p:sp>
        <p:sp>
          <p:nvSpPr>
            <p:cNvPr id="16" name="MSW text"/>
            <p:cNvSpPr/>
            <p:nvPr/>
          </p:nvSpPr>
          <p:spPr bwMode="auto">
            <a:xfrm>
              <a:off x="-16247273" y="10117967"/>
              <a:ext cx="2207483" cy="991601"/>
            </a:xfrm>
            <a:prstGeom prst="rect">
              <a:avLst/>
            </a:prstGeom>
            <a:grp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algn="ctr" defTabSz="1109899">
                <a:lnSpc>
                  <a:spcPct val="85000"/>
                </a:lnSpc>
              </a:pPr>
              <a:r>
                <a:rPr lang="en-US" sz="2400" dirty="0">
                  <a:solidFill>
                    <a:srgbClr val="FFFFFF"/>
                  </a:solidFill>
                  <a:effectLst>
                    <a:outerShdw blurRad="38100" dist="38100" dir="2700000" algn="tl">
                      <a:srgbClr val="000000">
                        <a:alpha val="43137"/>
                      </a:srgbClr>
                    </a:outerShdw>
                  </a:effectLst>
                  <a:latin typeface="Calibri" pitchFamily="34" charset="0"/>
                </a:rPr>
                <a:t>Shared Services</a:t>
              </a:r>
            </a:p>
          </p:txBody>
        </p:sp>
      </p:grpSp>
      <p:grpSp>
        <p:nvGrpSpPr>
          <p:cNvPr id="17" name="MSW"/>
          <p:cNvGrpSpPr/>
          <p:nvPr/>
        </p:nvGrpSpPr>
        <p:grpSpPr>
          <a:xfrm>
            <a:off x="79145" y="607275"/>
            <a:ext cx="3182397" cy="4879739"/>
            <a:chOff x="228600" y="1295400"/>
            <a:chExt cx="4191000" cy="4572000"/>
          </a:xfrm>
          <a:solidFill>
            <a:schemeClr val="accent1"/>
          </a:solidFill>
        </p:grpSpPr>
        <p:sp>
          <p:nvSpPr>
            <p:cNvPr id="18" name="orangebox"/>
            <p:cNvSpPr/>
            <p:nvPr/>
          </p:nvSpPr>
          <p:spPr bwMode="auto">
            <a:xfrm>
              <a:off x="228600" y="1295400"/>
              <a:ext cx="4191000" cy="4572000"/>
            </a:xfrm>
            <a:prstGeom prst="roundRect">
              <a:avLst>
                <a:gd name="adj" fmla="val 5758"/>
              </a:avLst>
            </a:prstGeom>
            <a:grp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algn="ctr" defTabSz="1109899" fontAlgn="base">
                <a:spcBef>
                  <a:spcPct val="0"/>
                </a:spcBef>
                <a:spcAft>
                  <a:spcPct val="0"/>
                </a:spcAft>
              </a:pPr>
              <a:endParaRPr lang="en-US" sz="2800" dirty="0">
                <a:solidFill>
                  <a:srgbClr val="FFFFFF"/>
                </a:solidFill>
                <a:effectLst>
                  <a:outerShdw blurRad="38100" dist="38100" dir="2700000" algn="tl">
                    <a:srgbClr val="000000">
                      <a:alpha val="43137"/>
                    </a:srgbClr>
                  </a:outerShdw>
                </a:effectLst>
                <a:latin typeface="Trebuchet MS" pitchFamily="34" charset="0"/>
              </a:endParaRPr>
            </a:p>
          </p:txBody>
        </p:sp>
        <p:sp>
          <p:nvSpPr>
            <p:cNvPr id="19" name="MSW text"/>
            <p:cNvSpPr/>
            <p:nvPr/>
          </p:nvSpPr>
          <p:spPr bwMode="auto">
            <a:xfrm>
              <a:off x="380999" y="1371600"/>
              <a:ext cx="3886200" cy="1219200"/>
            </a:xfrm>
            <a:prstGeom prst="rect">
              <a:avLst/>
            </a:prstGeom>
            <a:grp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algn="ctr" defTabSz="1109899">
                <a:lnSpc>
                  <a:spcPct val="85000"/>
                </a:lnSpc>
              </a:pPr>
              <a:r>
                <a:rPr lang="en-US" sz="2400" dirty="0">
                  <a:solidFill>
                    <a:srgbClr val="FFFFFF"/>
                  </a:solidFill>
                  <a:effectLst>
                    <a:outerShdw blurRad="38100" dist="38100" dir="2700000" algn="tl">
                      <a:srgbClr val="000000">
                        <a:alpha val="43137"/>
                      </a:srgbClr>
                    </a:outerShdw>
                  </a:effectLst>
                  <a:latin typeface="Calibri" pitchFamily="34" charset="0"/>
                </a:rPr>
                <a:t>Self-service Utility</a:t>
              </a:r>
              <a:endParaRPr lang="en-US" i="1" dirty="0">
                <a:solidFill>
                  <a:srgbClr val="FFFFFF"/>
                </a:solidFill>
                <a:effectLst>
                  <a:outerShdw blurRad="38100" dist="38100" dir="2700000" algn="tl">
                    <a:srgbClr val="000000">
                      <a:alpha val="43137"/>
                    </a:srgbClr>
                  </a:outerShdw>
                </a:effectLst>
                <a:latin typeface="Calibri" pitchFamily="34" charset="0"/>
              </a:endParaRPr>
            </a:p>
            <a:p>
              <a:pPr algn="ctr" defTabSz="1109899">
                <a:lnSpc>
                  <a:spcPct val="85000"/>
                </a:lnSpc>
                <a:spcBef>
                  <a:spcPts val="729"/>
                </a:spcBef>
              </a:pPr>
              <a:r>
                <a:rPr lang="en-US" sz="1400" b="1" dirty="0">
                  <a:solidFill>
                    <a:srgbClr val="FFFFFF"/>
                  </a:solidFill>
                  <a:effectLst>
                    <a:outerShdw blurRad="38100" dist="38100" dir="2700000" algn="tl">
                      <a:srgbClr val="000000">
                        <a:alpha val="43137"/>
                      </a:srgbClr>
                    </a:outerShdw>
                  </a:effectLst>
                </a:rPr>
                <a:t>200,000+</a:t>
              </a:r>
              <a:r>
                <a:rPr lang="en-US" sz="1400" dirty="0">
                  <a:solidFill>
                    <a:srgbClr val="FFFFFF"/>
                  </a:solidFill>
                  <a:effectLst>
                    <a:outerShdw blurRad="38100" dist="38100" dir="2700000" algn="tl">
                      <a:srgbClr val="000000">
                        <a:alpha val="43137"/>
                      </a:srgbClr>
                    </a:outerShdw>
                  </a:effectLst>
                </a:rPr>
                <a:t> Regional  </a:t>
              </a:r>
              <a:r>
                <a:rPr lang="en-US" sz="1400" dirty="0" err="1">
                  <a:solidFill>
                    <a:srgbClr val="FFFFFF"/>
                  </a:solidFill>
                  <a:effectLst>
                    <a:outerShdw blurRad="38100" dist="38100" dir="2700000" algn="tl">
                      <a:srgbClr val="000000">
                        <a:alpha val="43137"/>
                      </a:srgbClr>
                    </a:outerShdw>
                  </a:effectLst>
                </a:rPr>
                <a:t>MySites</a:t>
              </a:r>
              <a:r>
                <a:rPr lang="en-US" sz="1400" dirty="0">
                  <a:solidFill>
                    <a:srgbClr val="FFFFFF"/>
                  </a:solidFill>
                  <a:effectLst>
                    <a:outerShdw blurRad="38100" dist="38100" dir="2700000" algn="tl">
                      <a:srgbClr val="000000">
                        <a:alpha val="43137"/>
                      </a:srgbClr>
                    </a:outerShdw>
                  </a:effectLst>
                </a:rPr>
                <a:t>, Collaboration, Team &amp; Divisional </a:t>
              </a:r>
              <a:r>
                <a:rPr lang="en-US" sz="1500" dirty="0">
                  <a:solidFill>
                    <a:srgbClr val="FFFFFF"/>
                  </a:solidFill>
                  <a:effectLst>
                    <a:outerShdw blurRad="38100" dist="38100" dir="2700000" algn="tl">
                      <a:srgbClr val="000000">
                        <a:alpha val="43137"/>
                      </a:srgbClr>
                    </a:outerShdw>
                  </a:effectLst>
                  <a:latin typeface="Calibri" pitchFamily="34" charset="0"/>
                </a:rPr>
                <a:t>sites</a:t>
              </a:r>
            </a:p>
          </p:txBody>
        </p:sp>
      </p:grpSp>
      <p:grpSp>
        <p:nvGrpSpPr>
          <p:cNvPr id="20" name="MSW"/>
          <p:cNvGrpSpPr/>
          <p:nvPr/>
        </p:nvGrpSpPr>
        <p:grpSpPr>
          <a:xfrm>
            <a:off x="3366611" y="607275"/>
            <a:ext cx="8862597" cy="4879739"/>
            <a:chOff x="-1257" y="1295400"/>
            <a:chExt cx="4191000" cy="4572000"/>
          </a:xfrm>
          <a:solidFill>
            <a:schemeClr val="accent1"/>
          </a:solidFill>
        </p:grpSpPr>
        <p:sp>
          <p:nvSpPr>
            <p:cNvPr id="21" name="orangebox"/>
            <p:cNvSpPr/>
            <p:nvPr/>
          </p:nvSpPr>
          <p:spPr bwMode="auto">
            <a:xfrm>
              <a:off x="-1257" y="1295400"/>
              <a:ext cx="4191000" cy="4572000"/>
            </a:xfrm>
            <a:prstGeom prst="roundRect">
              <a:avLst>
                <a:gd name="adj" fmla="val 5758"/>
              </a:avLst>
            </a:prstGeom>
            <a:grp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algn="ctr" defTabSz="1109899" fontAlgn="base">
                <a:spcBef>
                  <a:spcPct val="0"/>
                </a:spcBef>
                <a:spcAft>
                  <a:spcPct val="0"/>
                </a:spcAft>
              </a:pPr>
              <a:endParaRPr lang="en-US" sz="2800" dirty="0">
                <a:solidFill>
                  <a:srgbClr val="FFFFFF"/>
                </a:solidFill>
                <a:effectLst>
                  <a:outerShdw blurRad="38100" dist="38100" dir="2700000" algn="tl">
                    <a:srgbClr val="000000">
                      <a:alpha val="43137"/>
                    </a:srgbClr>
                  </a:outerShdw>
                </a:effectLst>
                <a:latin typeface="Trebuchet MS" pitchFamily="34" charset="0"/>
              </a:endParaRPr>
            </a:p>
          </p:txBody>
        </p:sp>
        <p:sp>
          <p:nvSpPr>
            <p:cNvPr id="22" name="MSW text"/>
            <p:cNvSpPr/>
            <p:nvPr/>
          </p:nvSpPr>
          <p:spPr bwMode="auto">
            <a:xfrm>
              <a:off x="120932" y="1371600"/>
              <a:ext cx="3927500" cy="1219200"/>
            </a:xfrm>
            <a:prstGeom prst="rect">
              <a:avLst/>
            </a:prstGeom>
            <a:grp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algn="ctr" defTabSz="1109899">
                <a:lnSpc>
                  <a:spcPct val="85000"/>
                </a:lnSpc>
              </a:pPr>
              <a:r>
                <a:rPr lang="en-US" sz="2400" dirty="0">
                  <a:solidFill>
                    <a:srgbClr val="FFFFFF"/>
                  </a:solidFill>
                  <a:effectLst>
                    <a:outerShdw blurRad="38100" dist="38100" dir="2700000" algn="tl">
                      <a:srgbClr val="000000">
                        <a:alpha val="43137"/>
                      </a:srgbClr>
                    </a:outerShdw>
                  </a:effectLst>
                  <a:latin typeface="Calibri" pitchFamily="34" charset="0"/>
                </a:rPr>
                <a:t>Custom / Managed Portals</a:t>
              </a:r>
              <a:endParaRPr lang="en-US" sz="2400" i="1" dirty="0">
                <a:solidFill>
                  <a:srgbClr val="FFFFFF"/>
                </a:solidFill>
                <a:effectLst>
                  <a:outerShdw blurRad="38100" dist="38100" dir="2700000" algn="tl">
                    <a:srgbClr val="000000">
                      <a:alpha val="43137"/>
                    </a:srgbClr>
                  </a:outerShdw>
                </a:effectLst>
                <a:latin typeface="Calibri" pitchFamily="34" charset="0"/>
              </a:endParaRPr>
            </a:p>
            <a:p>
              <a:pPr algn="ctr" defTabSz="1109899">
                <a:lnSpc>
                  <a:spcPct val="85000"/>
                </a:lnSpc>
                <a:spcBef>
                  <a:spcPts val="729"/>
                </a:spcBef>
              </a:pPr>
              <a:r>
                <a:rPr lang="en-US" sz="1400" dirty="0">
                  <a:solidFill>
                    <a:srgbClr val="FFFFFF"/>
                  </a:solidFill>
                  <a:effectLst>
                    <a:outerShdw blurRad="38100" dist="38100" dir="2700000" algn="tl">
                      <a:srgbClr val="000000">
                        <a:alpha val="43137"/>
                      </a:srgbClr>
                    </a:outerShdw>
                  </a:effectLst>
                </a:rPr>
                <a:t>Corporate &amp; Business Unit Portals (Shared &amp; Dedicated)</a:t>
              </a:r>
            </a:p>
            <a:p>
              <a:pPr algn="ctr" defTabSz="1109899">
                <a:lnSpc>
                  <a:spcPct val="85000"/>
                </a:lnSpc>
                <a:spcBef>
                  <a:spcPts val="729"/>
                </a:spcBef>
              </a:pPr>
              <a:r>
                <a:rPr lang="en-US" sz="1400" dirty="0">
                  <a:solidFill>
                    <a:srgbClr val="FFFFFF"/>
                  </a:solidFill>
                  <a:effectLst>
                    <a:outerShdw blurRad="38100" dist="38100" dir="2700000" algn="tl">
                      <a:srgbClr val="000000">
                        <a:alpha val="43137"/>
                      </a:srgbClr>
                    </a:outerShdw>
                  </a:effectLst>
                </a:rPr>
                <a:t> Custom SharePoint with MSIT Platform capabilities</a:t>
              </a:r>
            </a:p>
          </p:txBody>
        </p:sp>
      </p:grpSp>
      <p:sp>
        <p:nvSpPr>
          <p:cNvPr id="23" name="HR_label"/>
          <p:cNvSpPr txBox="1">
            <a:spLocks noChangeArrowheads="1"/>
          </p:cNvSpPr>
          <p:nvPr/>
        </p:nvSpPr>
        <p:spPr bwMode="auto">
          <a:xfrm>
            <a:off x="179578" y="1530961"/>
            <a:ext cx="2984754" cy="1608741"/>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177611" tIns="0" rIns="177611" bIns="88805" numCol="1" rtlCol="0" anchor="t" anchorCtr="0" compatLnSpc="1">
            <a:prstTxWarp prst="textNoShape">
              <a:avLst/>
            </a:prstTxWarp>
          </a:bodyPr>
          <a:lstStyle/>
          <a:p>
            <a:pPr algn="ctr" defTabSz="1109899">
              <a:defRPr/>
            </a:pPr>
            <a:r>
              <a:rPr lang="en-US" sz="1900" kern="0" dirty="0">
                <a:solidFill>
                  <a:srgbClr val="FFFFFF"/>
                </a:solidFill>
                <a:effectLst>
                  <a:outerShdw blurRad="38100" dist="38100" dir="2700000" algn="tl">
                    <a:srgbClr val="000000">
                      <a:alpha val="43137"/>
                    </a:srgbClr>
                  </a:outerShdw>
                </a:effectLst>
                <a:ea typeface="MS Mincho" pitchFamily="49" charset="-128"/>
              </a:rPr>
              <a:t>My (Personal)</a:t>
            </a:r>
          </a:p>
        </p:txBody>
      </p:sp>
      <p:pic>
        <p:nvPicPr>
          <p:cNvPr id="2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3217" y="1919547"/>
            <a:ext cx="2751641" cy="1084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HR_label"/>
          <p:cNvSpPr txBox="1">
            <a:spLocks noChangeArrowheads="1"/>
          </p:cNvSpPr>
          <p:nvPr/>
        </p:nvSpPr>
        <p:spPr bwMode="auto">
          <a:xfrm>
            <a:off x="171475" y="3209710"/>
            <a:ext cx="2984754" cy="1608741"/>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177611" tIns="0" rIns="177611" bIns="88805" numCol="1" rtlCol="0" anchor="t" anchorCtr="0" compatLnSpc="1">
            <a:prstTxWarp prst="textNoShape">
              <a:avLst/>
            </a:prstTxWarp>
          </a:bodyPr>
          <a:lstStyle/>
          <a:p>
            <a:pPr algn="ctr" defTabSz="1109899">
              <a:defRPr/>
            </a:pPr>
            <a:r>
              <a:rPr lang="en-US" sz="1900" kern="0" dirty="0">
                <a:solidFill>
                  <a:srgbClr val="FFFFFF"/>
                </a:solidFill>
                <a:effectLst>
                  <a:outerShdw blurRad="38100" dist="38100" dir="2700000" algn="tl">
                    <a:srgbClr val="000000">
                      <a:alpha val="43137"/>
                    </a:srgbClr>
                  </a:outerShdw>
                </a:effectLst>
                <a:ea typeface="MS Mincho" pitchFamily="49" charset="-128"/>
              </a:rPr>
              <a:t>Team (O365)</a:t>
            </a:r>
          </a:p>
        </p:txBody>
      </p:sp>
      <p:sp>
        <p:nvSpPr>
          <p:cNvPr id="26" name="HR_label"/>
          <p:cNvSpPr txBox="1">
            <a:spLocks noChangeArrowheads="1"/>
          </p:cNvSpPr>
          <p:nvPr/>
        </p:nvSpPr>
        <p:spPr bwMode="auto">
          <a:xfrm>
            <a:off x="3474689" y="1554339"/>
            <a:ext cx="2713413" cy="1904065"/>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177611" tIns="0" rIns="177611" bIns="88805" numCol="1" rtlCol="0" anchor="t" anchorCtr="0" compatLnSpc="1">
            <a:prstTxWarp prst="textNoShape">
              <a:avLst/>
            </a:prstTxWarp>
          </a:bodyPr>
          <a:lstStyle/>
          <a:p>
            <a:pPr algn="ctr" defTabSz="1109899">
              <a:defRPr/>
            </a:pPr>
            <a:r>
              <a:rPr lang="en-US" sz="1900" kern="0" dirty="0">
                <a:solidFill>
                  <a:srgbClr val="FFFFFF"/>
                </a:solidFill>
                <a:effectLst>
                  <a:outerShdw blurRad="38100" dist="38100" dir="2700000" algn="tl">
                    <a:srgbClr val="000000">
                      <a:alpha val="43137"/>
                    </a:srgbClr>
                  </a:outerShdw>
                </a:effectLst>
                <a:ea typeface="MS Mincho" pitchFamily="49" charset="-128"/>
              </a:rPr>
              <a:t>HR (HRWeb)</a:t>
            </a:r>
          </a:p>
        </p:txBody>
      </p:sp>
      <p:sp>
        <p:nvSpPr>
          <p:cNvPr id="27" name="HR_label"/>
          <p:cNvSpPr txBox="1">
            <a:spLocks noChangeArrowheads="1"/>
          </p:cNvSpPr>
          <p:nvPr/>
        </p:nvSpPr>
        <p:spPr bwMode="auto">
          <a:xfrm>
            <a:off x="3474689" y="1865207"/>
            <a:ext cx="2713413" cy="1608741"/>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177611" tIns="0" rIns="177611" bIns="88805" numCol="1" rtlCol="0" anchor="t" anchorCtr="0" compatLnSpc="1">
            <a:prstTxWarp prst="textNoShape">
              <a:avLst/>
            </a:prstTxWarp>
          </a:bodyPr>
          <a:lstStyle/>
          <a:p>
            <a:pPr algn="ctr" defTabSz="1109899">
              <a:defRPr/>
            </a:pPr>
            <a:r>
              <a:rPr lang="en-US" sz="1900" kern="0" dirty="0">
                <a:solidFill>
                  <a:srgbClr val="FFFFFF"/>
                </a:solidFill>
                <a:effectLst>
                  <a:outerShdw blurRad="38100" dist="38100" dir="2700000" algn="tl">
                    <a:srgbClr val="000000">
                      <a:alpha val="43137"/>
                    </a:srgbClr>
                  </a:outerShdw>
                </a:effectLst>
                <a:ea typeface="MS Mincho" pitchFamily="49" charset="-128"/>
              </a:rPr>
              <a:t>Library (MSLibrary)</a:t>
            </a:r>
          </a:p>
        </p:txBody>
      </p:sp>
      <p:sp>
        <p:nvSpPr>
          <p:cNvPr id="28" name="Fin_label"/>
          <p:cNvSpPr txBox="1">
            <a:spLocks noChangeArrowheads="1"/>
          </p:cNvSpPr>
          <p:nvPr/>
        </p:nvSpPr>
        <p:spPr bwMode="auto">
          <a:xfrm>
            <a:off x="3474689" y="2146083"/>
            <a:ext cx="2713413" cy="1904065"/>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177611" tIns="0" rIns="177611" bIns="88805" numCol="1" rtlCol="0" anchor="t" anchorCtr="0" compatLnSpc="1">
            <a:prstTxWarp prst="textNoShape">
              <a:avLst/>
            </a:prstTxWarp>
          </a:bodyPr>
          <a:lstStyle/>
          <a:p>
            <a:pPr algn="ctr" defTabSz="1109899">
              <a:defRPr/>
            </a:pPr>
            <a:r>
              <a:rPr lang="en-US" sz="1900" kern="0" dirty="0">
                <a:solidFill>
                  <a:srgbClr val="FFFFFF"/>
                </a:solidFill>
                <a:effectLst>
                  <a:outerShdw blurRad="38100" dist="38100" dir="2700000" algn="tl">
                    <a:srgbClr val="000000">
                      <a:alpha val="43137"/>
                    </a:srgbClr>
                  </a:outerShdw>
                </a:effectLst>
                <a:ea typeface="MS Mincho" pitchFamily="49" charset="-128"/>
              </a:rPr>
              <a:t>Finance (</a:t>
            </a:r>
            <a:r>
              <a:rPr lang="en-US" sz="1900" kern="0" dirty="0" err="1">
                <a:solidFill>
                  <a:srgbClr val="FFFFFF"/>
                </a:solidFill>
                <a:effectLst>
                  <a:outerShdw blurRad="38100" dist="38100" dir="2700000" algn="tl">
                    <a:srgbClr val="000000">
                      <a:alpha val="43137"/>
                    </a:srgbClr>
                  </a:outerShdw>
                </a:effectLst>
                <a:ea typeface="MS Mincho" pitchFamily="49" charset="-128"/>
              </a:rPr>
              <a:t>FinWeb</a:t>
            </a:r>
            <a:r>
              <a:rPr lang="en-US" sz="1900" kern="0" dirty="0">
                <a:solidFill>
                  <a:srgbClr val="FFFFFF"/>
                </a:solidFill>
                <a:effectLst>
                  <a:outerShdw blurRad="38100" dist="38100" dir="2700000" algn="tl">
                    <a:srgbClr val="000000">
                      <a:alpha val="43137"/>
                    </a:srgbClr>
                  </a:outerShdw>
                </a:effectLst>
                <a:ea typeface="MS Mincho" pitchFamily="49" charset="-128"/>
              </a:rPr>
              <a:t>)</a:t>
            </a:r>
          </a:p>
        </p:txBody>
      </p:sp>
      <p:sp>
        <p:nvSpPr>
          <p:cNvPr id="29" name="LCA_label"/>
          <p:cNvSpPr txBox="1">
            <a:spLocks noChangeArrowheads="1"/>
          </p:cNvSpPr>
          <p:nvPr/>
        </p:nvSpPr>
        <p:spPr bwMode="auto">
          <a:xfrm>
            <a:off x="3474689" y="2436975"/>
            <a:ext cx="2713413" cy="1904065"/>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177611" tIns="0" rIns="177611" bIns="88805" numCol="1" rtlCol="0" anchor="t" anchorCtr="0" compatLnSpc="1">
            <a:prstTxWarp prst="textNoShape">
              <a:avLst/>
            </a:prstTxWarp>
          </a:bodyPr>
          <a:lstStyle/>
          <a:p>
            <a:pPr algn="ctr" defTabSz="1109899">
              <a:defRPr/>
            </a:pPr>
            <a:r>
              <a:rPr lang="en-US" sz="1900" kern="0" dirty="0">
                <a:solidFill>
                  <a:srgbClr val="FFFFFF"/>
                </a:solidFill>
                <a:effectLst>
                  <a:outerShdw blurRad="38100" dist="38100" dir="2700000" algn="tl">
                    <a:srgbClr val="000000">
                      <a:alpha val="43137"/>
                    </a:srgbClr>
                  </a:outerShdw>
                </a:effectLst>
                <a:ea typeface="MS Mincho" pitchFamily="49" charset="-128"/>
              </a:rPr>
              <a:t>Legal (LCAWeb)</a:t>
            </a:r>
          </a:p>
        </p:txBody>
      </p:sp>
      <p:sp>
        <p:nvSpPr>
          <p:cNvPr id="30" name="IT_label"/>
          <p:cNvSpPr txBox="1">
            <a:spLocks noChangeArrowheads="1"/>
          </p:cNvSpPr>
          <p:nvPr/>
        </p:nvSpPr>
        <p:spPr bwMode="auto">
          <a:xfrm>
            <a:off x="3474689" y="2732299"/>
            <a:ext cx="2713413" cy="1904065"/>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177611" tIns="0" rIns="177611" bIns="88805" numCol="1" rtlCol="0" anchor="t" anchorCtr="0" compatLnSpc="1">
            <a:prstTxWarp prst="textNoShape">
              <a:avLst/>
            </a:prstTxWarp>
          </a:bodyPr>
          <a:lstStyle/>
          <a:p>
            <a:pPr algn="ctr" defTabSz="1109899">
              <a:defRPr/>
            </a:pPr>
            <a:r>
              <a:rPr lang="en-US" sz="1900" kern="0" dirty="0">
                <a:solidFill>
                  <a:srgbClr val="FFFFFF"/>
                </a:solidFill>
                <a:effectLst>
                  <a:outerShdw blurRad="38100" dist="38100" dir="2700000" algn="tl">
                    <a:srgbClr val="000000">
                      <a:alpha val="43137"/>
                    </a:srgbClr>
                  </a:outerShdw>
                </a:effectLst>
                <a:ea typeface="MS Mincho" pitchFamily="49" charset="-128"/>
              </a:rPr>
              <a:t>IT (</a:t>
            </a:r>
            <a:r>
              <a:rPr lang="en-US" sz="1900" kern="0" dirty="0" err="1">
                <a:solidFill>
                  <a:srgbClr val="FFFFFF"/>
                </a:solidFill>
                <a:effectLst>
                  <a:outerShdw blurRad="38100" dist="38100" dir="2700000" algn="tl">
                    <a:srgbClr val="000000">
                      <a:alpha val="43137"/>
                    </a:srgbClr>
                  </a:outerShdw>
                </a:effectLst>
                <a:ea typeface="MS Mincho" pitchFamily="49" charset="-128"/>
              </a:rPr>
              <a:t>ITWeb</a:t>
            </a:r>
            <a:r>
              <a:rPr lang="en-US" sz="1900" kern="0" dirty="0">
                <a:solidFill>
                  <a:srgbClr val="FFFFFF"/>
                </a:solidFill>
                <a:effectLst>
                  <a:outerShdw blurRad="38100" dist="38100" dir="2700000" algn="tl">
                    <a:srgbClr val="000000">
                      <a:alpha val="43137"/>
                    </a:srgbClr>
                  </a:outerShdw>
                </a:effectLst>
                <a:ea typeface="MS Mincho" pitchFamily="49" charset="-128"/>
              </a:rPr>
              <a:t>)</a:t>
            </a:r>
          </a:p>
        </p:txBody>
      </p:sp>
      <p:sp>
        <p:nvSpPr>
          <p:cNvPr id="31" name="Info_label"/>
          <p:cNvSpPr txBox="1">
            <a:spLocks noChangeArrowheads="1"/>
          </p:cNvSpPr>
          <p:nvPr/>
        </p:nvSpPr>
        <p:spPr bwMode="auto">
          <a:xfrm>
            <a:off x="3474689" y="3019850"/>
            <a:ext cx="2713413" cy="1904065"/>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177611" tIns="0" rIns="177611" bIns="88805" numCol="1" rtlCol="0" anchor="t" anchorCtr="0" compatLnSpc="1">
            <a:prstTxWarp prst="textNoShape">
              <a:avLst/>
            </a:prstTxWarp>
          </a:bodyPr>
          <a:lstStyle/>
          <a:p>
            <a:pPr algn="ctr" defTabSz="1109899">
              <a:defRPr/>
            </a:pPr>
            <a:r>
              <a:rPr lang="en-US" sz="1900" kern="0" dirty="0">
                <a:solidFill>
                  <a:srgbClr val="FFFFFF"/>
                </a:solidFill>
                <a:effectLst>
                  <a:outerShdw blurRad="38100" dist="38100" dir="2700000" algn="tl">
                    <a:srgbClr val="000000">
                      <a:alpha val="43137"/>
                    </a:srgbClr>
                  </a:outerShdw>
                </a:effectLst>
                <a:ea typeface="MS Mincho" pitchFamily="49" charset="-128"/>
              </a:rPr>
              <a:t>Sales (</a:t>
            </a:r>
            <a:r>
              <a:rPr lang="en-US" sz="1900" kern="0" dirty="0" err="1">
                <a:solidFill>
                  <a:srgbClr val="FFFFFF"/>
                </a:solidFill>
                <a:effectLst>
                  <a:outerShdw blurRad="38100" dist="38100" dir="2700000" algn="tl">
                    <a:srgbClr val="000000">
                      <a:alpha val="43137"/>
                    </a:srgbClr>
                  </a:outerShdw>
                </a:effectLst>
                <a:ea typeface="MS Mincho" pitchFamily="49" charset="-128"/>
              </a:rPr>
              <a:t>InfoPedia</a:t>
            </a:r>
            <a:r>
              <a:rPr lang="en-US" sz="1900" kern="0" dirty="0">
                <a:solidFill>
                  <a:srgbClr val="FFFFFF"/>
                </a:solidFill>
                <a:effectLst>
                  <a:outerShdw blurRad="38100" dist="38100" dir="2700000" algn="tl">
                    <a:srgbClr val="000000">
                      <a:alpha val="43137"/>
                    </a:srgbClr>
                  </a:outerShdw>
                </a:effectLst>
                <a:ea typeface="MS Mincho" pitchFamily="49" charset="-128"/>
              </a:rPr>
              <a:t>)</a:t>
            </a:r>
          </a:p>
        </p:txBody>
      </p:sp>
      <p:sp>
        <p:nvSpPr>
          <p:cNvPr id="32" name="HR_label"/>
          <p:cNvSpPr txBox="1">
            <a:spLocks noChangeArrowheads="1"/>
          </p:cNvSpPr>
          <p:nvPr/>
        </p:nvSpPr>
        <p:spPr bwMode="auto">
          <a:xfrm>
            <a:off x="3474689" y="3389008"/>
            <a:ext cx="2713413" cy="1630094"/>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177611" tIns="0" rIns="177611" bIns="88805" numCol="1" rtlCol="0" anchor="t" anchorCtr="0" compatLnSpc="1">
            <a:prstTxWarp prst="textNoShape">
              <a:avLst/>
            </a:prstTxWarp>
          </a:bodyPr>
          <a:lstStyle/>
          <a:p>
            <a:pPr algn="ctr" defTabSz="1109899">
              <a:defRPr/>
            </a:pPr>
            <a:r>
              <a:rPr lang="en-US" sz="1900" kern="0" dirty="0">
                <a:solidFill>
                  <a:srgbClr val="FFFFFF"/>
                </a:solidFill>
                <a:effectLst>
                  <a:outerShdw blurRad="38100" dist="38100" dir="2700000" algn="tl">
                    <a:srgbClr val="000000">
                      <a:alpha val="43137"/>
                    </a:srgbClr>
                  </a:outerShdw>
                </a:effectLst>
                <a:ea typeface="MS Mincho" pitchFamily="49" charset="-128"/>
              </a:rPr>
              <a:t>Video (Academy)</a:t>
            </a:r>
          </a:p>
        </p:txBody>
      </p:sp>
      <p:sp>
        <p:nvSpPr>
          <p:cNvPr id="33" name="HR_label"/>
          <p:cNvSpPr txBox="1">
            <a:spLocks noChangeArrowheads="1"/>
          </p:cNvSpPr>
          <p:nvPr/>
        </p:nvSpPr>
        <p:spPr bwMode="auto">
          <a:xfrm>
            <a:off x="9425706" y="1554346"/>
            <a:ext cx="2713413" cy="2857957"/>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177611" tIns="0" rIns="177611" bIns="88805" numCol="1" rtlCol="0" anchor="t" anchorCtr="0" compatLnSpc="1">
            <a:prstTxWarp prst="textNoShape">
              <a:avLst/>
            </a:prstTxWarp>
          </a:bodyPr>
          <a:lstStyle/>
          <a:p>
            <a:pPr algn="ctr" defTabSz="1109899">
              <a:defRPr/>
            </a:pPr>
            <a:r>
              <a:rPr lang="en-US" sz="1900" kern="0" dirty="0" smtClean="0">
                <a:solidFill>
                  <a:srgbClr val="FFFFFF"/>
                </a:solidFill>
                <a:effectLst>
                  <a:outerShdw blurRad="38100" dist="38100" dir="2700000" algn="tl">
                    <a:srgbClr val="000000">
                      <a:alpha val="43137"/>
                    </a:srgbClr>
                  </a:outerShdw>
                </a:effectLst>
                <a:ea typeface="MS Mincho" pitchFamily="49" charset="-128"/>
              </a:rPr>
              <a:t>Employee (MSW)</a:t>
            </a:r>
            <a:endParaRPr lang="en-US" sz="1900" kern="0" dirty="0">
              <a:solidFill>
                <a:srgbClr val="006600"/>
              </a:solidFill>
              <a:effectLst>
                <a:outerShdw blurRad="38100" dist="38100" dir="2700000" algn="tl">
                  <a:srgbClr val="000000">
                    <a:alpha val="43137"/>
                  </a:srgbClr>
                </a:outerShdw>
              </a:effectLst>
              <a:ea typeface="MS Mincho" pitchFamily="49" charset="-128"/>
            </a:endParaRPr>
          </a:p>
        </p:txBody>
      </p:sp>
      <p:pic>
        <p:nvPicPr>
          <p:cNvPr id="34" name="Picture 2" descr="image00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31043"/>
          <a:stretch/>
        </p:blipFill>
        <p:spPr bwMode="auto">
          <a:xfrm>
            <a:off x="9531612" y="2229418"/>
            <a:ext cx="2498601" cy="2034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68872" y="3881301"/>
            <a:ext cx="2498601" cy="987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HR_label"/>
          <p:cNvSpPr txBox="1">
            <a:spLocks noChangeArrowheads="1"/>
          </p:cNvSpPr>
          <p:nvPr/>
        </p:nvSpPr>
        <p:spPr bwMode="auto">
          <a:xfrm>
            <a:off x="6329415" y="1577654"/>
            <a:ext cx="2984754" cy="1608741"/>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177611" tIns="0" rIns="177611" bIns="88805" numCol="1" rtlCol="0" anchor="t" anchorCtr="0" compatLnSpc="1">
            <a:prstTxWarp prst="textNoShape">
              <a:avLst/>
            </a:prstTxWarp>
          </a:bodyPr>
          <a:lstStyle/>
          <a:p>
            <a:pPr algn="ctr" defTabSz="1109899">
              <a:defRPr/>
            </a:pPr>
            <a:r>
              <a:rPr lang="en-US" sz="1900" kern="0" dirty="0">
                <a:solidFill>
                  <a:srgbClr val="FFFFFF"/>
                </a:solidFill>
                <a:effectLst>
                  <a:outerShdw blurRad="38100" dist="38100" dir="2700000" algn="tl">
                    <a:srgbClr val="000000">
                      <a:alpha val="43137"/>
                    </a:srgbClr>
                  </a:outerShdw>
                </a:effectLst>
                <a:ea typeface="MS Mincho" pitchFamily="49" charset="-128"/>
              </a:rPr>
              <a:t>Shared Extranet</a:t>
            </a:r>
          </a:p>
        </p:txBody>
      </p:sp>
      <p:sp>
        <p:nvSpPr>
          <p:cNvPr id="37" name="Flowchart: Magnetic Disk 36"/>
          <p:cNvSpPr/>
          <p:nvPr/>
        </p:nvSpPr>
        <p:spPr>
          <a:xfrm>
            <a:off x="1840978" y="6295072"/>
            <a:ext cx="1865471" cy="544019"/>
          </a:xfrm>
          <a:prstGeom prst="flowChartMagneticDisk">
            <a:avLst/>
          </a:prstGeom>
          <a:solidFill>
            <a:schemeClr val="accent2"/>
          </a:solidFill>
          <a:ln>
            <a:solidFill>
              <a:schemeClr val="accent1"/>
            </a:solidFill>
          </a:ln>
        </p:spPr>
        <p:style>
          <a:lnRef idx="1">
            <a:schemeClr val="accent1"/>
          </a:lnRef>
          <a:fillRef idx="2">
            <a:schemeClr val="accent1"/>
          </a:fillRef>
          <a:effectRef idx="1">
            <a:schemeClr val="accent1"/>
          </a:effectRef>
          <a:fontRef idx="minor">
            <a:schemeClr val="dk1"/>
          </a:fontRef>
        </p:style>
        <p:txBody>
          <a:bodyPr lIns="111026" tIns="55513" rIns="111026" bIns="55513" rtlCol="0" anchor="ctr"/>
          <a:lstStyle/>
          <a:p>
            <a:pPr algn="ctr"/>
            <a:r>
              <a:rPr lang="en-US" sz="1300" dirty="0">
                <a:solidFill>
                  <a:srgbClr val="FFFFFF"/>
                </a:solidFill>
              </a:rPr>
              <a:t>Search (FAST)</a:t>
            </a:r>
          </a:p>
        </p:txBody>
      </p:sp>
      <p:sp>
        <p:nvSpPr>
          <p:cNvPr id="38" name="Flowchart: Magnetic Disk 37"/>
          <p:cNvSpPr/>
          <p:nvPr/>
        </p:nvSpPr>
        <p:spPr>
          <a:xfrm>
            <a:off x="3913724" y="6295072"/>
            <a:ext cx="1865471" cy="544019"/>
          </a:xfrm>
          <a:prstGeom prst="flowChartMagneticDisk">
            <a:avLst/>
          </a:prstGeom>
          <a:solidFill>
            <a:schemeClr val="accent2"/>
          </a:solidFill>
          <a:ln>
            <a:solidFill>
              <a:schemeClr val="accent1"/>
            </a:solidFill>
          </a:ln>
        </p:spPr>
        <p:style>
          <a:lnRef idx="1">
            <a:schemeClr val="accent1"/>
          </a:lnRef>
          <a:fillRef idx="2">
            <a:schemeClr val="accent1"/>
          </a:fillRef>
          <a:effectRef idx="1">
            <a:schemeClr val="accent1"/>
          </a:effectRef>
          <a:fontRef idx="minor">
            <a:schemeClr val="dk1"/>
          </a:fontRef>
        </p:style>
        <p:txBody>
          <a:bodyPr lIns="111026" tIns="55513" rIns="111026" bIns="55513" rtlCol="0" anchor="ctr"/>
          <a:lstStyle/>
          <a:p>
            <a:pPr algn="ctr"/>
            <a:r>
              <a:rPr lang="en-US" sz="1300" dirty="0">
                <a:solidFill>
                  <a:srgbClr val="FFFFFF"/>
                </a:solidFill>
              </a:rPr>
              <a:t>People (UPA/UPRE)</a:t>
            </a:r>
          </a:p>
        </p:txBody>
      </p:sp>
      <p:sp>
        <p:nvSpPr>
          <p:cNvPr id="39" name="Flowchart: Magnetic Disk 38"/>
          <p:cNvSpPr/>
          <p:nvPr/>
        </p:nvSpPr>
        <p:spPr>
          <a:xfrm>
            <a:off x="5986470" y="6295072"/>
            <a:ext cx="1865471" cy="544019"/>
          </a:xfrm>
          <a:prstGeom prst="flowChartMagneticDisk">
            <a:avLst/>
          </a:prstGeom>
          <a:solidFill>
            <a:schemeClr val="accent2"/>
          </a:solidFill>
          <a:ln>
            <a:solidFill>
              <a:schemeClr val="accent1"/>
            </a:solidFill>
          </a:ln>
        </p:spPr>
        <p:style>
          <a:lnRef idx="1">
            <a:schemeClr val="accent1"/>
          </a:lnRef>
          <a:fillRef idx="2">
            <a:schemeClr val="accent1"/>
          </a:fillRef>
          <a:effectRef idx="1">
            <a:schemeClr val="accent1"/>
          </a:effectRef>
          <a:fontRef idx="minor">
            <a:schemeClr val="dk1"/>
          </a:fontRef>
        </p:style>
        <p:txBody>
          <a:bodyPr lIns="111026" tIns="55513" rIns="111026" bIns="55513" rtlCol="0" anchor="ctr"/>
          <a:lstStyle/>
          <a:p>
            <a:pPr algn="ctr"/>
            <a:r>
              <a:rPr lang="en-US" sz="1300" dirty="0">
                <a:solidFill>
                  <a:srgbClr val="FFFFFF"/>
                </a:solidFill>
              </a:rPr>
              <a:t>Social</a:t>
            </a:r>
          </a:p>
        </p:txBody>
      </p:sp>
      <p:sp>
        <p:nvSpPr>
          <p:cNvPr id="44" name="Flowchart: Magnetic Disk 43"/>
          <p:cNvSpPr/>
          <p:nvPr/>
        </p:nvSpPr>
        <p:spPr>
          <a:xfrm>
            <a:off x="8059215" y="6295072"/>
            <a:ext cx="1865471" cy="544019"/>
          </a:xfrm>
          <a:prstGeom prst="flowChartMagneticDisk">
            <a:avLst/>
          </a:prstGeom>
          <a:solidFill>
            <a:schemeClr val="accent2"/>
          </a:solidFill>
          <a:ln>
            <a:solidFill>
              <a:schemeClr val="accent1"/>
            </a:solidFill>
          </a:ln>
        </p:spPr>
        <p:style>
          <a:lnRef idx="1">
            <a:schemeClr val="accent1"/>
          </a:lnRef>
          <a:fillRef idx="2">
            <a:schemeClr val="accent1"/>
          </a:fillRef>
          <a:effectRef idx="1">
            <a:schemeClr val="accent1"/>
          </a:effectRef>
          <a:fontRef idx="minor">
            <a:schemeClr val="dk1"/>
          </a:fontRef>
        </p:style>
        <p:txBody>
          <a:bodyPr lIns="111026" tIns="55513" rIns="111026" bIns="55513" rtlCol="0" anchor="ctr"/>
          <a:lstStyle/>
          <a:p>
            <a:pPr algn="ctr"/>
            <a:r>
              <a:rPr lang="en-US" sz="1300" dirty="0">
                <a:solidFill>
                  <a:srgbClr val="FFFFFF"/>
                </a:solidFill>
              </a:rPr>
              <a:t>Taxonomy (MMS)</a:t>
            </a:r>
          </a:p>
        </p:txBody>
      </p:sp>
      <p:sp>
        <p:nvSpPr>
          <p:cNvPr id="47" name="Cube 46"/>
          <p:cNvSpPr/>
          <p:nvPr/>
        </p:nvSpPr>
        <p:spPr bwMode="auto">
          <a:xfrm>
            <a:off x="103640" y="5854214"/>
            <a:ext cx="12125564" cy="275233"/>
          </a:xfrm>
          <a:prstGeom prst="cube">
            <a:avLst/>
          </a:prstGeom>
          <a:solidFill>
            <a:schemeClr val="accent1"/>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11026" tIns="22205" rIns="111026" bIns="111026" numCol="1" rtlCol="0" anchor="t" anchorCtr="0" compatLnSpc="1">
            <a:prstTxWarp prst="textNoShape">
              <a:avLst/>
            </a:prstTxWarp>
          </a:bodyPr>
          <a:lstStyle/>
          <a:p>
            <a:pPr algn="ctr" fontAlgn="base">
              <a:spcBef>
                <a:spcPct val="0"/>
              </a:spcBef>
              <a:spcAft>
                <a:spcPct val="0"/>
              </a:spcAft>
            </a:pPr>
            <a:r>
              <a:rPr lang="en-US" sz="1300" dirty="0">
                <a:solidFill>
                  <a:srgbClr val="FFFFFF"/>
                </a:solidFill>
                <a:latin typeface="Arial" charset="0"/>
                <a:cs typeface="Arial" pitchFamily="34" charset="0"/>
              </a:rPr>
              <a:t>Platform Solutions</a:t>
            </a:r>
          </a:p>
        </p:txBody>
      </p:sp>
      <p:sp>
        <p:nvSpPr>
          <p:cNvPr id="48" name="HR_label"/>
          <p:cNvSpPr txBox="1">
            <a:spLocks noChangeArrowheads="1"/>
          </p:cNvSpPr>
          <p:nvPr/>
        </p:nvSpPr>
        <p:spPr bwMode="auto">
          <a:xfrm>
            <a:off x="192202" y="3497262"/>
            <a:ext cx="2984754" cy="1608741"/>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177611" tIns="0" rIns="177611" bIns="88805" numCol="1" rtlCol="0" anchor="t" anchorCtr="0" compatLnSpc="1">
            <a:prstTxWarp prst="textNoShape">
              <a:avLst/>
            </a:prstTxWarp>
          </a:bodyPr>
          <a:lstStyle/>
          <a:p>
            <a:pPr algn="ctr" defTabSz="1109899">
              <a:defRPr/>
            </a:pPr>
            <a:r>
              <a:rPr lang="en-US" sz="1900" kern="0" dirty="0">
                <a:solidFill>
                  <a:srgbClr val="FFFFFF"/>
                </a:solidFill>
                <a:effectLst>
                  <a:outerShdw blurRad="38100" dist="38100" dir="2700000" algn="tl">
                    <a:srgbClr val="000000">
                      <a:alpha val="43137"/>
                    </a:srgbClr>
                  </a:outerShdw>
                </a:effectLst>
                <a:ea typeface="MS Mincho" pitchFamily="49" charset="-128"/>
              </a:rPr>
              <a:t>Extranet (2007)</a:t>
            </a:r>
          </a:p>
        </p:txBody>
      </p:sp>
      <p:sp>
        <p:nvSpPr>
          <p:cNvPr id="49" name="HR_label"/>
          <p:cNvSpPr txBox="1">
            <a:spLocks noChangeArrowheads="1"/>
          </p:cNvSpPr>
          <p:nvPr/>
        </p:nvSpPr>
        <p:spPr bwMode="auto">
          <a:xfrm>
            <a:off x="192202" y="3816449"/>
            <a:ext cx="2984754" cy="1608741"/>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177611" tIns="0" rIns="177611" bIns="88805" numCol="1" rtlCol="0" anchor="t" anchorCtr="0" compatLnSpc="1">
            <a:prstTxWarp prst="textNoShape">
              <a:avLst/>
            </a:prstTxWarp>
          </a:bodyPr>
          <a:lstStyle/>
          <a:p>
            <a:pPr algn="ctr" defTabSz="1109899">
              <a:defRPr/>
            </a:pPr>
            <a:r>
              <a:rPr lang="en-US" sz="1900" kern="0" dirty="0">
                <a:solidFill>
                  <a:srgbClr val="FFFFFF"/>
                </a:solidFill>
                <a:effectLst>
                  <a:outerShdw blurRad="38100" dist="38100" dir="2700000" algn="tl">
                    <a:srgbClr val="000000">
                      <a:alpha val="43137"/>
                    </a:srgbClr>
                  </a:outerShdw>
                </a:effectLst>
                <a:ea typeface="MS Mincho" pitchFamily="49" charset="-128"/>
              </a:rPr>
              <a:t>Team (//</a:t>
            </a:r>
            <a:r>
              <a:rPr lang="en-US" sz="1900" kern="0" dirty="0" err="1">
                <a:solidFill>
                  <a:srgbClr val="FFFFFF"/>
                </a:solidFill>
                <a:effectLst>
                  <a:outerShdw blurRad="38100" dist="38100" dir="2700000" algn="tl">
                    <a:srgbClr val="000000">
                      <a:alpha val="43137"/>
                    </a:srgbClr>
                  </a:outerShdw>
                </a:effectLst>
                <a:ea typeface="MS Mincho" pitchFamily="49" charset="-128"/>
              </a:rPr>
              <a:t>sharepoint</a:t>
            </a:r>
            <a:r>
              <a:rPr lang="en-US" sz="1900" kern="0" dirty="0">
                <a:solidFill>
                  <a:srgbClr val="FFFFFF"/>
                </a:solidFill>
                <a:effectLst>
                  <a:outerShdw blurRad="38100" dist="38100" dir="2700000" algn="tl">
                    <a:srgbClr val="000000">
                      <a:alpha val="43137"/>
                    </a:srgbClr>
                  </a:outerShdw>
                </a:effectLst>
                <a:ea typeface="MS Mincho" pitchFamily="49" charset="-128"/>
              </a:rPr>
              <a:t>)</a:t>
            </a:r>
          </a:p>
        </p:txBody>
      </p:sp>
      <p:pic>
        <p:nvPicPr>
          <p:cNvPr id="50"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0349" y="4236478"/>
            <a:ext cx="2748461" cy="1030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HR_label"/>
          <p:cNvSpPr txBox="1">
            <a:spLocks noChangeArrowheads="1"/>
          </p:cNvSpPr>
          <p:nvPr/>
        </p:nvSpPr>
        <p:spPr bwMode="auto">
          <a:xfrm>
            <a:off x="6306475" y="1888522"/>
            <a:ext cx="2984754" cy="1608741"/>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177611" tIns="0" rIns="177611" bIns="88805" numCol="1" rtlCol="0" anchor="t" anchorCtr="0" compatLnSpc="1">
            <a:prstTxWarp prst="textNoShape">
              <a:avLst/>
            </a:prstTxWarp>
          </a:bodyPr>
          <a:lstStyle/>
          <a:p>
            <a:pPr algn="ctr" defTabSz="1109899">
              <a:defRPr/>
            </a:pPr>
            <a:r>
              <a:rPr lang="en-US" sz="1900" kern="0" dirty="0">
                <a:solidFill>
                  <a:srgbClr val="FFFFFF"/>
                </a:solidFill>
                <a:effectLst>
                  <a:outerShdw blurRad="38100" dist="38100" dir="2700000" algn="tl">
                    <a:srgbClr val="000000">
                      <a:alpha val="43137"/>
                    </a:srgbClr>
                  </a:outerShdw>
                </a:effectLst>
                <a:ea typeface="MS Mincho" pitchFamily="49" charset="-128"/>
              </a:rPr>
              <a:t>Exec Presentations</a:t>
            </a:r>
          </a:p>
        </p:txBody>
      </p:sp>
      <p:sp>
        <p:nvSpPr>
          <p:cNvPr id="52" name="HR_label"/>
          <p:cNvSpPr txBox="1">
            <a:spLocks noChangeArrowheads="1"/>
          </p:cNvSpPr>
          <p:nvPr/>
        </p:nvSpPr>
        <p:spPr bwMode="auto">
          <a:xfrm>
            <a:off x="6313604" y="2176074"/>
            <a:ext cx="2984754" cy="1608741"/>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177611" tIns="0" rIns="177611" bIns="88805" numCol="1" rtlCol="0" anchor="t" anchorCtr="0" compatLnSpc="1">
            <a:prstTxWarp prst="textNoShape">
              <a:avLst/>
            </a:prstTxWarp>
          </a:bodyPr>
          <a:lstStyle/>
          <a:p>
            <a:pPr algn="ctr" defTabSz="1109899">
              <a:defRPr/>
            </a:pPr>
            <a:r>
              <a:rPr lang="en-US" sz="1900" kern="0" dirty="0">
                <a:solidFill>
                  <a:srgbClr val="FFFFFF"/>
                </a:solidFill>
                <a:effectLst>
                  <a:outerShdw blurRad="38100" dist="38100" dir="2700000" algn="tl">
                    <a:srgbClr val="000000">
                      <a:alpha val="43137"/>
                    </a:srgbClr>
                  </a:outerShdw>
                </a:effectLst>
                <a:ea typeface="MS Mincho" pitchFamily="49" charset="-128"/>
              </a:rPr>
              <a:t>Finance (LOB)</a:t>
            </a:r>
          </a:p>
        </p:txBody>
      </p:sp>
      <p:sp>
        <p:nvSpPr>
          <p:cNvPr id="53" name="HR_label"/>
          <p:cNvSpPr txBox="1">
            <a:spLocks noChangeArrowheads="1"/>
          </p:cNvSpPr>
          <p:nvPr/>
        </p:nvSpPr>
        <p:spPr bwMode="auto">
          <a:xfrm>
            <a:off x="6296507" y="2489324"/>
            <a:ext cx="2984754" cy="1608741"/>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177611" tIns="0" rIns="177611" bIns="88805" numCol="1" rtlCol="0" anchor="t" anchorCtr="0" compatLnSpc="1">
            <a:prstTxWarp prst="textNoShape">
              <a:avLst/>
            </a:prstTxWarp>
          </a:bodyPr>
          <a:lstStyle/>
          <a:p>
            <a:pPr algn="ctr" defTabSz="1109899">
              <a:defRPr/>
            </a:pPr>
            <a:r>
              <a:rPr lang="en-US" sz="1900" kern="0" dirty="0">
                <a:solidFill>
                  <a:srgbClr val="FFFFFF"/>
                </a:solidFill>
                <a:effectLst>
                  <a:outerShdw blurRad="38100" dist="38100" dir="2700000" algn="tl">
                    <a:srgbClr val="000000">
                      <a:alpha val="43137"/>
                    </a:srgbClr>
                  </a:outerShdw>
                </a:effectLst>
                <a:ea typeface="MS Mincho" pitchFamily="49" charset="-128"/>
              </a:rPr>
              <a:t>Extranet Gold</a:t>
            </a:r>
          </a:p>
        </p:txBody>
      </p:sp>
      <p:sp>
        <p:nvSpPr>
          <p:cNvPr id="54" name="HR_label"/>
          <p:cNvSpPr txBox="1">
            <a:spLocks noChangeArrowheads="1"/>
          </p:cNvSpPr>
          <p:nvPr/>
        </p:nvSpPr>
        <p:spPr bwMode="auto">
          <a:xfrm>
            <a:off x="6306475" y="2803555"/>
            <a:ext cx="2984754" cy="1608741"/>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177611" tIns="0" rIns="177611" bIns="88805" numCol="1" rtlCol="0" anchor="t" anchorCtr="0" compatLnSpc="1">
            <a:prstTxWarp prst="textNoShape">
              <a:avLst/>
            </a:prstTxWarp>
          </a:bodyPr>
          <a:lstStyle/>
          <a:p>
            <a:pPr algn="ctr" defTabSz="1109899">
              <a:defRPr/>
            </a:pPr>
            <a:r>
              <a:rPr lang="en-US" sz="1900" kern="0" dirty="0">
                <a:solidFill>
                  <a:srgbClr val="FFFFFF"/>
                </a:solidFill>
                <a:effectLst>
                  <a:outerShdw blurRad="38100" dist="38100" dir="2700000" algn="tl">
                    <a:srgbClr val="000000">
                      <a:alpha val="43137"/>
                    </a:srgbClr>
                  </a:outerShdw>
                </a:effectLst>
                <a:ea typeface="MS Mincho" pitchFamily="49" charset="-128"/>
              </a:rPr>
              <a:t>SharePoint+ (//Portals)</a:t>
            </a:r>
          </a:p>
        </p:txBody>
      </p:sp>
      <p:pic>
        <p:nvPicPr>
          <p:cNvPr id="55"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14653" y="3186400"/>
            <a:ext cx="2748461" cy="1078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 name="Flowchart: Magnetic Disk 55"/>
          <p:cNvSpPr/>
          <p:nvPr/>
        </p:nvSpPr>
        <p:spPr>
          <a:xfrm>
            <a:off x="10131961" y="6292588"/>
            <a:ext cx="1865471" cy="544019"/>
          </a:xfrm>
          <a:prstGeom prst="flowChartMagneticDisk">
            <a:avLst/>
          </a:prstGeom>
          <a:solidFill>
            <a:schemeClr val="accent2"/>
          </a:solidFill>
          <a:ln>
            <a:solidFill>
              <a:schemeClr val="accent1"/>
            </a:solidFill>
          </a:ln>
        </p:spPr>
        <p:style>
          <a:lnRef idx="1">
            <a:schemeClr val="accent1"/>
          </a:lnRef>
          <a:fillRef idx="2">
            <a:schemeClr val="accent1"/>
          </a:fillRef>
          <a:effectRef idx="1">
            <a:schemeClr val="accent1"/>
          </a:effectRef>
          <a:fontRef idx="minor">
            <a:schemeClr val="dk1"/>
          </a:fontRef>
        </p:style>
        <p:txBody>
          <a:bodyPr lIns="111026" tIns="55513" rIns="111026" bIns="55513" rtlCol="0" anchor="ctr"/>
          <a:lstStyle/>
          <a:p>
            <a:pPr algn="ctr"/>
            <a:r>
              <a:rPr lang="en-US" sz="1300" dirty="0">
                <a:solidFill>
                  <a:srgbClr val="FFFFFF"/>
                </a:solidFill>
              </a:rPr>
              <a:t>Analytics (</a:t>
            </a:r>
            <a:r>
              <a:rPr lang="en-US" sz="1300" dirty="0" smtClean="0">
                <a:solidFill>
                  <a:srgbClr val="FFFFFF"/>
                </a:solidFill>
              </a:rPr>
              <a:t>WT, </a:t>
            </a:r>
            <a:r>
              <a:rPr lang="en-US" sz="1300" dirty="0">
                <a:solidFill>
                  <a:srgbClr val="FFFFFF"/>
                </a:solidFill>
              </a:rPr>
              <a:t>SP)</a:t>
            </a:r>
          </a:p>
        </p:txBody>
      </p:sp>
    </p:spTree>
    <p:extLst>
      <p:ext uri="{BB962C8B-B14F-4D97-AF65-F5344CB8AC3E}">
        <p14:creationId xmlns:p14="http://schemas.microsoft.com/office/powerpoint/2010/main" val="6039231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03188"/>
            <a:ext cx="8408988" cy="598487"/>
          </a:xfrm>
        </p:spPr>
        <p:txBody>
          <a:bodyPr vert="horz" wrap="square" lIns="93260" tIns="46630" rIns="93260" bIns="46630" rtlCol="0" anchor="t" anchorCtr="0">
            <a:normAutofit/>
          </a:bodyPr>
          <a:lstStyle/>
          <a:p>
            <a:r>
              <a:rPr lang="en-US" sz="2856" dirty="0" smtClean="0">
                <a:cs typeface="Calibri" pitchFamily="34" charset="0"/>
              </a:rPr>
              <a:t>Cloud First - MSIT </a:t>
            </a:r>
            <a:r>
              <a:rPr lang="en-US" sz="2856" dirty="0">
                <a:cs typeface="Calibri" pitchFamily="34" charset="0"/>
              </a:rPr>
              <a:t>Future SharePoint Landscape</a:t>
            </a:r>
          </a:p>
        </p:txBody>
      </p:sp>
      <p:sp>
        <p:nvSpPr>
          <p:cNvPr id="12" name="Cube 11"/>
          <p:cNvSpPr/>
          <p:nvPr/>
        </p:nvSpPr>
        <p:spPr bwMode="auto">
          <a:xfrm>
            <a:off x="1735452" y="4397310"/>
            <a:ext cx="9043599" cy="264040"/>
          </a:xfrm>
          <a:prstGeom prst="cube">
            <a:avLst/>
          </a:prstGeom>
          <a:solidFill>
            <a:schemeClr val="accent1"/>
          </a:solidFill>
          <a:ln>
            <a:solidFill>
              <a:schemeClr val="accent1"/>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3260" tIns="18652" rIns="93260" bIns="93260" numCol="1" rtlCol="0" anchor="t" anchorCtr="0" compatLnSpc="1">
            <a:prstTxWarp prst="textNoShape">
              <a:avLst/>
            </a:prstTxWarp>
          </a:bodyPr>
          <a:lstStyle/>
          <a:p>
            <a:pPr algn="ctr" fontAlgn="base">
              <a:spcBef>
                <a:spcPct val="0"/>
              </a:spcBef>
              <a:spcAft>
                <a:spcPct val="0"/>
              </a:spcAft>
            </a:pPr>
            <a:r>
              <a:rPr lang="en-US" sz="1071" dirty="0">
                <a:solidFill>
                  <a:srgbClr val="FFFFFF"/>
                </a:solidFill>
                <a:latin typeface="Arial" charset="0"/>
                <a:cs typeface="Arial" pitchFamily="34" charset="0"/>
              </a:rPr>
              <a:t>Engagement Process / Architecture &amp; Consulting</a:t>
            </a:r>
          </a:p>
        </p:txBody>
      </p:sp>
      <p:grpSp>
        <p:nvGrpSpPr>
          <p:cNvPr id="13" name="MSW"/>
          <p:cNvGrpSpPr/>
          <p:nvPr/>
        </p:nvGrpSpPr>
        <p:grpSpPr>
          <a:xfrm>
            <a:off x="1735452" y="5056993"/>
            <a:ext cx="5887907" cy="1844271"/>
            <a:chOff x="-16275204" y="9947943"/>
            <a:chExt cx="15957875" cy="1267689"/>
          </a:xfrm>
          <a:solidFill>
            <a:schemeClr val="accent1"/>
          </a:solidFill>
        </p:grpSpPr>
        <p:sp>
          <p:nvSpPr>
            <p:cNvPr id="15" name="orangebox"/>
            <p:cNvSpPr/>
            <p:nvPr/>
          </p:nvSpPr>
          <p:spPr bwMode="auto">
            <a:xfrm>
              <a:off x="-16275204" y="9947943"/>
              <a:ext cx="15957875" cy="1267689"/>
            </a:xfrm>
            <a:prstGeom prst="roundRect">
              <a:avLst>
                <a:gd name="adj" fmla="val 5758"/>
              </a:avLst>
            </a:prstGeom>
            <a:grpFill/>
            <a:ln>
              <a:solidFill>
                <a:schemeClr val="accent1"/>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Trebuchet MS" pitchFamily="34" charset="0"/>
              </a:endParaRPr>
            </a:p>
          </p:txBody>
        </p:sp>
        <p:sp>
          <p:nvSpPr>
            <p:cNvPr id="16" name="MSW text"/>
            <p:cNvSpPr/>
            <p:nvPr/>
          </p:nvSpPr>
          <p:spPr bwMode="auto">
            <a:xfrm>
              <a:off x="-16247274" y="10055383"/>
              <a:ext cx="3181501" cy="1054185"/>
            </a:xfrm>
            <a:prstGeom prst="rect">
              <a:avLst/>
            </a:prstGeom>
            <a:grpFill/>
            <a:ln>
              <a:solidFill>
                <a:schemeClr val="accent1"/>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a:lnSpc>
                  <a:spcPct val="85000"/>
                </a:lnSpc>
              </a:pPr>
              <a:r>
                <a:rPr lang="en-US" sz="2040" dirty="0">
                  <a:solidFill>
                    <a:srgbClr val="FFFFFF"/>
                  </a:solidFill>
                  <a:effectLst>
                    <a:outerShdw blurRad="38100" dist="38100" dir="2700000" algn="tl">
                      <a:srgbClr val="000000">
                        <a:alpha val="43137"/>
                      </a:srgbClr>
                    </a:outerShdw>
                  </a:effectLst>
                  <a:latin typeface="Segoe UI Light"/>
                </a:rPr>
                <a:t>Shared Services</a:t>
              </a:r>
            </a:p>
          </p:txBody>
        </p:sp>
      </p:grpSp>
      <p:grpSp>
        <p:nvGrpSpPr>
          <p:cNvPr id="17" name="MSW"/>
          <p:cNvGrpSpPr/>
          <p:nvPr/>
        </p:nvGrpSpPr>
        <p:grpSpPr>
          <a:xfrm>
            <a:off x="1733269" y="658147"/>
            <a:ext cx="4968230" cy="3648786"/>
            <a:chOff x="228600" y="1295400"/>
            <a:chExt cx="4191000" cy="4572000"/>
          </a:xfrm>
          <a:solidFill>
            <a:schemeClr val="accent1"/>
          </a:solidFill>
        </p:grpSpPr>
        <p:sp>
          <p:nvSpPr>
            <p:cNvPr id="18" name="orangebox"/>
            <p:cNvSpPr/>
            <p:nvPr/>
          </p:nvSpPr>
          <p:spPr bwMode="auto">
            <a:xfrm>
              <a:off x="228600" y="1295400"/>
              <a:ext cx="4191000" cy="4572000"/>
            </a:xfrm>
            <a:prstGeom prst="roundRect">
              <a:avLst>
                <a:gd name="adj" fmla="val 5758"/>
              </a:avLst>
            </a:prstGeom>
            <a:grp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Trebuchet MS" pitchFamily="34" charset="0"/>
              </a:endParaRPr>
            </a:p>
          </p:txBody>
        </p:sp>
        <p:sp>
          <p:nvSpPr>
            <p:cNvPr id="19" name="MSW text"/>
            <p:cNvSpPr/>
            <p:nvPr/>
          </p:nvSpPr>
          <p:spPr bwMode="auto">
            <a:xfrm>
              <a:off x="380999" y="1371600"/>
              <a:ext cx="3886200" cy="1219200"/>
            </a:xfrm>
            <a:prstGeom prst="rect">
              <a:avLst/>
            </a:prstGeom>
            <a:grp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a:lnSpc>
                  <a:spcPct val="85000"/>
                </a:lnSpc>
              </a:pPr>
              <a:r>
                <a:rPr lang="en-US" sz="1836" i="1" dirty="0">
                  <a:solidFill>
                    <a:srgbClr val="FFFFFF"/>
                  </a:solidFill>
                </a:rPr>
                <a:t>Cloud (O365)</a:t>
              </a:r>
            </a:p>
            <a:p>
              <a:pPr algn="ctr" defTabSz="932290">
                <a:lnSpc>
                  <a:spcPct val="85000"/>
                </a:lnSpc>
                <a:spcBef>
                  <a:spcPts val="612"/>
                </a:spcBef>
              </a:pPr>
              <a:r>
                <a:rPr lang="en-US" sz="1400" b="1" dirty="0">
                  <a:solidFill>
                    <a:srgbClr val="FFFFFF"/>
                  </a:solidFill>
                  <a:effectLst>
                    <a:outerShdw blurRad="38100" dist="38100" dir="2700000" algn="tl">
                      <a:srgbClr val="000000">
                        <a:alpha val="43137"/>
                      </a:srgbClr>
                    </a:outerShdw>
                  </a:effectLst>
                  <a:latin typeface="Calibri" pitchFamily="34" charset="0"/>
                </a:rPr>
                <a:t>Personal sites</a:t>
              </a:r>
              <a:r>
                <a:rPr lang="en-US" sz="1400" dirty="0">
                  <a:solidFill>
                    <a:srgbClr val="FFFFFF"/>
                  </a:solidFill>
                  <a:effectLst>
                    <a:outerShdw blurRad="38100" dist="38100" dir="2700000" algn="tl">
                      <a:srgbClr val="000000">
                        <a:alpha val="43137"/>
                      </a:srgbClr>
                    </a:outerShdw>
                  </a:effectLst>
                  <a:latin typeface="Calibri" pitchFamily="34" charset="0"/>
                </a:rPr>
                <a:t>, Collaboration, Team, Divisional &amp; Portal sites</a:t>
              </a:r>
            </a:p>
          </p:txBody>
        </p:sp>
      </p:grpSp>
      <p:grpSp>
        <p:nvGrpSpPr>
          <p:cNvPr id="20" name="MSW"/>
          <p:cNvGrpSpPr/>
          <p:nvPr/>
        </p:nvGrpSpPr>
        <p:grpSpPr>
          <a:xfrm>
            <a:off x="7379497" y="658146"/>
            <a:ext cx="3078632" cy="3648787"/>
            <a:chOff x="-1257" y="1295400"/>
            <a:chExt cx="4191000" cy="4572000"/>
          </a:xfrm>
          <a:solidFill>
            <a:schemeClr val="accent1"/>
          </a:solidFill>
        </p:grpSpPr>
        <p:sp>
          <p:nvSpPr>
            <p:cNvPr id="21" name="orangebox"/>
            <p:cNvSpPr/>
            <p:nvPr/>
          </p:nvSpPr>
          <p:spPr bwMode="auto">
            <a:xfrm>
              <a:off x="-1257" y="1295400"/>
              <a:ext cx="4191000" cy="4572000"/>
            </a:xfrm>
            <a:prstGeom prst="roundRect">
              <a:avLst>
                <a:gd name="adj" fmla="val 5758"/>
              </a:avLst>
            </a:prstGeom>
            <a:grp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Trebuchet MS" pitchFamily="34" charset="0"/>
              </a:endParaRPr>
            </a:p>
          </p:txBody>
        </p:sp>
        <p:sp>
          <p:nvSpPr>
            <p:cNvPr id="22" name="MSW text"/>
            <p:cNvSpPr/>
            <p:nvPr/>
          </p:nvSpPr>
          <p:spPr bwMode="auto">
            <a:xfrm>
              <a:off x="37371" y="1371600"/>
              <a:ext cx="3886200" cy="1219200"/>
            </a:xfrm>
            <a:prstGeom prst="rect">
              <a:avLst/>
            </a:prstGeom>
            <a:grp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a:lnSpc>
                  <a:spcPct val="85000"/>
                </a:lnSpc>
              </a:pPr>
              <a:r>
                <a:rPr lang="en-US" sz="1836" i="1" dirty="0">
                  <a:solidFill>
                    <a:srgbClr val="FFFFFF"/>
                  </a:solidFill>
                </a:rPr>
                <a:t>On Prem</a:t>
              </a:r>
            </a:p>
            <a:p>
              <a:pPr algn="ctr" defTabSz="932290">
                <a:lnSpc>
                  <a:spcPct val="85000"/>
                </a:lnSpc>
                <a:spcBef>
                  <a:spcPts val="612"/>
                </a:spcBef>
              </a:pPr>
              <a:r>
                <a:rPr lang="en-US" sz="1224" dirty="0">
                  <a:solidFill>
                    <a:srgbClr val="FFFFFF"/>
                  </a:solidFill>
                  <a:effectLst>
                    <a:outerShdw blurRad="38100" dist="38100" dir="2700000" algn="tl">
                      <a:srgbClr val="000000">
                        <a:alpha val="43137"/>
                      </a:srgbClr>
                    </a:outerShdw>
                  </a:effectLst>
                </a:rPr>
                <a:t>Custom LOB Apps, </a:t>
              </a:r>
              <a:r>
                <a:rPr lang="en-US" sz="1224" dirty="0" smtClean="0">
                  <a:solidFill>
                    <a:srgbClr val="FFFFFF"/>
                  </a:solidFill>
                  <a:effectLst>
                    <a:outerShdw blurRad="38100" dist="38100" dir="2700000" algn="tl">
                      <a:srgbClr val="000000">
                        <a:alpha val="43137"/>
                      </a:srgbClr>
                    </a:outerShdw>
                  </a:effectLst>
                </a:rPr>
                <a:t>HBI (until FY14), BI</a:t>
              </a:r>
              <a:endParaRPr lang="en-US" sz="1224" dirty="0">
                <a:solidFill>
                  <a:srgbClr val="FFFFFF"/>
                </a:solidFill>
                <a:effectLst>
                  <a:outerShdw blurRad="38100" dist="38100" dir="2700000" algn="tl">
                    <a:srgbClr val="000000">
                      <a:alpha val="43137"/>
                    </a:srgbClr>
                  </a:outerShdw>
                </a:effectLst>
              </a:endParaRPr>
            </a:p>
          </p:txBody>
        </p:sp>
      </p:grpSp>
      <p:sp>
        <p:nvSpPr>
          <p:cNvPr id="23" name="HR_label"/>
          <p:cNvSpPr txBox="1">
            <a:spLocks noChangeArrowheads="1"/>
          </p:cNvSpPr>
          <p:nvPr/>
        </p:nvSpPr>
        <p:spPr bwMode="auto">
          <a:xfrm>
            <a:off x="1817062" y="1709009"/>
            <a:ext cx="2238248" cy="1608741"/>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none" lIns="149190" tIns="0" rIns="149190" bIns="74595" numCol="1" rtlCol="0" anchor="t" anchorCtr="0" compatLnSpc="1">
            <a:prstTxWarp prst="textNoShape">
              <a:avLst/>
            </a:prstTxWarp>
          </a:bodyPr>
          <a:lstStyle/>
          <a:p>
            <a:pPr algn="ctr" defTabSz="932290">
              <a:defRPr/>
            </a:pPr>
            <a:r>
              <a:rPr lang="en-US" sz="1428" kern="0" dirty="0" smtClean="0">
                <a:solidFill>
                  <a:srgbClr val="FFFFFF"/>
                </a:solidFill>
                <a:effectLst>
                  <a:outerShdw blurRad="38100" dist="38100" dir="2700000" algn="tl">
                    <a:srgbClr val="000000">
                      <a:alpha val="43137"/>
                    </a:srgbClr>
                  </a:outerShdw>
                </a:effectLst>
                <a:latin typeface="Segoe UI Light"/>
                <a:ea typeface="MS Mincho" pitchFamily="49" charset="-128"/>
              </a:rPr>
              <a:t>Personal O365</a:t>
            </a:r>
            <a:endParaRPr lang="en-US" sz="1428" kern="0" dirty="0">
              <a:solidFill>
                <a:srgbClr val="FFFFFF"/>
              </a:solidFill>
              <a:effectLst>
                <a:outerShdw blurRad="38100" dist="38100" dir="2700000" algn="tl">
                  <a:srgbClr val="000000">
                    <a:alpha val="43137"/>
                  </a:srgbClr>
                </a:outerShdw>
              </a:effectLst>
              <a:latin typeface="Segoe UI Light"/>
              <a:ea typeface="MS Mincho" pitchFamily="49" charset="-128"/>
            </a:endParaRPr>
          </a:p>
        </p:txBody>
      </p:sp>
      <p:sp>
        <p:nvSpPr>
          <p:cNvPr id="25" name="HR_label"/>
          <p:cNvSpPr txBox="1">
            <a:spLocks noChangeArrowheads="1"/>
          </p:cNvSpPr>
          <p:nvPr/>
        </p:nvSpPr>
        <p:spPr bwMode="auto">
          <a:xfrm>
            <a:off x="4160860" y="1709009"/>
            <a:ext cx="2238248" cy="1608741"/>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none" lIns="149190" tIns="0" rIns="149190" bIns="74595" numCol="1" rtlCol="0" anchor="t" anchorCtr="0" compatLnSpc="1">
            <a:prstTxWarp prst="textNoShape">
              <a:avLst/>
            </a:prstTxWarp>
          </a:bodyPr>
          <a:lstStyle/>
          <a:p>
            <a:pPr algn="ctr" defTabSz="932290">
              <a:defRPr/>
            </a:pPr>
            <a:r>
              <a:rPr lang="en-US" sz="1428" kern="0" dirty="0">
                <a:solidFill>
                  <a:srgbClr val="FFFFFF"/>
                </a:solidFill>
                <a:effectLst>
                  <a:outerShdw blurRad="38100" dist="38100" dir="2700000" algn="tl">
                    <a:srgbClr val="000000">
                      <a:alpha val="43137"/>
                    </a:srgbClr>
                  </a:outerShdw>
                </a:effectLst>
                <a:latin typeface="Segoe UI Light"/>
                <a:ea typeface="MS Mincho" pitchFamily="49" charset="-128"/>
              </a:rPr>
              <a:t>Extranet (Future)</a:t>
            </a:r>
          </a:p>
        </p:txBody>
      </p:sp>
      <p:sp>
        <p:nvSpPr>
          <p:cNvPr id="26" name="HR_label"/>
          <p:cNvSpPr txBox="1">
            <a:spLocks noChangeArrowheads="1"/>
          </p:cNvSpPr>
          <p:nvPr/>
        </p:nvSpPr>
        <p:spPr bwMode="auto">
          <a:xfrm>
            <a:off x="7764227" y="1672635"/>
            <a:ext cx="2277807" cy="1904065"/>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none" lIns="149190" tIns="0" rIns="149190" bIns="74595" numCol="1" rtlCol="0" anchor="t" anchorCtr="0" compatLnSpc="1">
            <a:prstTxWarp prst="textNoShape">
              <a:avLst/>
            </a:prstTxWarp>
          </a:bodyPr>
          <a:lstStyle/>
          <a:p>
            <a:pPr algn="ctr" defTabSz="932290">
              <a:defRPr/>
            </a:pPr>
            <a:r>
              <a:rPr lang="en-US" sz="1428" kern="0" dirty="0">
                <a:solidFill>
                  <a:srgbClr val="FFFFFF"/>
                </a:solidFill>
                <a:effectLst>
                  <a:outerShdw blurRad="38100" dist="38100" dir="2700000" algn="tl">
                    <a:srgbClr val="000000">
                      <a:alpha val="43137"/>
                    </a:srgbClr>
                  </a:outerShdw>
                </a:effectLst>
                <a:latin typeface="Segoe UI Light"/>
                <a:ea typeface="MS Mincho" pitchFamily="49" charset="-128"/>
              </a:rPr>
              <a:t>LOB Apps &amp; HBI (SP2010)</a:t>
            </a:r>
          </a:p>
        </p:txBody>
      </p:sp>
      <p:sp>
        <p:nvSpPr>
          <p:cNvPr id="27" name="HR_label"/>
          <p:cNvSpPr txBox="1">
            <a:spLocks noChangeArrowheads="1"/>
          </p:cNvSpPr>
          <p:nvPr/>
        </p:nvSpPr>
        <p:spPr bwMode="auto">
          <a:xfrm>
            <a:off x="7764227" y="1983502"/>
            <a:ext cx="2277807" cy="1608741"/>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none" lIns="149190" tIns="0" rIns="149190" bIns="74595" numCol="1" rtlCol="0" anchor="t" anchorCtr="0" compatLnSpc="1">
            <a:prstTxWarp prst="textNoShape">
              <a:avLst/>
            </a:prstTxWarp>
          </a:bodyPr>
          <a:lstStyle/>
          <a:p>
            <a:pPr algn="ctr" defTabSz="932290">
              <a:defRPr/>
            </a:pPr>
            <a:r>
              <a:rPr lang="en-US" sz="1428" kern="0" dirty="0">
                <a:solidFill>
                  <a:srgbClr val="FFFFFF"/>
                </a:solidFill>
                <a:effectLst>
                  <a:outerShdw blurRad="38100" dist="38100" dir="2700000" algn="tl">
                    <a:srgbClr val="000000">
                      <a:alpha val="43137"/>
                    </a:srgbClr>
                  </a:outerShdw>
                </a:effectLst>
                <a:latin typeface="Segoe UI Light"/>
                <a:ea typeface="MS Mincho" pitchFamily="49" charset="-128"/>
              </a:rPr>
              <a:t>BI Portal (Future)</a:t>
            </a:r>
          </a:p>
        </p:txBody>
      </p:sp>
      <p:sp>
        <p:nvSpPr>
          <p:cNvPr id="37" name="Flowchart: Magnetic Disk 36"/>
          <p:cNvSpPr/>
          <p:nvPr/>
        </p:nvSpPr>
        <p:spPr>
          <a:xfrm>
            <a:off x="2919622" y="5554662"/>
            <a:ext cx="1398905" cy="544019"/>
          </a:xfrm>
          <a:prstGeom prst="flowChartMagneticDisk">
            <a:avLst/>
          </a:prstGeom>
          <a:solidFill>
            <a:schemeClr val="accent2"/>
          </a:solidFill>
          <a:ln>
            <a:solidFill>
              <a:schemeClr val="accent1"/>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071" dirty="0">
                <a:solidFill>
                  <a:srgbClr val="FFFFFF"/>
                </a:solidFill>
              </a:rPr>
              <a:t>Search (</a:t>
            </a:r>
            <a:r>
              <a:rPr lang="en-US" sz="1071" dirty="0" smtClean="0">
                <a:solidFill>
                  <a:srgbClr val="FFFFFF"/>
                </a:solidFill>
              </a:rPr>
              <a:t>O15)</a:t>
            </a:r>
            <a:endParaRPr lang="en-US" sz="1071" dirty="0">
              <a:solidFill>
                <a:srgbClr val="FFFFFF"/>
              </a:solidFill>
            </a:endParaRPr>
          </a:p>
        </p:txBody>
      </p:sp>
      <p:sp>
        <p:nvSpPr>
          <p:cNvPr id="38" name="Flowchart: Magnetic Disk 37"/>
          <p:cNvSpPr/>
          <p:nvPr/>
        </p:nvSpPr>
        <p:spPr>
          <a:xfrm>
            <a:off x="4473961" y="5554662"/>
            <a:ext cx="1398905" cy="544019"/>
          </a:xfrm>
          <a:prstGeom prst="flowChartMagneticDisk">
            <a:avLst/>
          </a:prstGeom>
          <a:solidFill>
            <a:schemeClr val="accent2"/>
          </a:solidFill>
          <a:ln>
            <a:solidFill>
              <a:schemeClr val="accent1"/>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071" dirty="0">
                <a:solidFill>
                  <a:srgbClr val="FFFFFF"/>
                </a:solidFill>
              </a:rPr>
              <a:t>People (</a:t>
            </a:r>
            <a:r>
              <a:rPr lang="en-US" sz="1071" dirty="0" smtClean="0">
                <a:solidFill>
                  <a:srgbClr val="FFFFFF"/>
                </a:solidFill>
              </a:rPr>
              <a:t>UPA)</a:t>
            </a:r>
            <a:endParaRPr lang="en-US" sz="1071" dirty="0">
              <a:solidFill>
                <a:srgbClr val="FFFFFF"/>
              </a:solidFill>
            </a:endParaRPr>
          </a:p>
        </p:txBody>
      </p:sp>
      <p:sp>
        <p:nvSpPr>
          <p:cNvPr id="39" name="Flowchart: Magnetic Disk 38"/>
          <p:cNvSpPr/>
          <p:nvPr/>
        </p:nvSpPr>
        <p:spPr>
          <a:xfrm>
            <a:off x="4445983" y="6103933"/>
            <a:ext cx="1398905" cy="544019"/>
          </a:xfrm>
          <a:prstGeom prst="flowChartMagneticDisk">
            <a:avLst/>
          </a:prstGeom>
          <a:solidFill>
            <a:schemeClr val="accent2"/>
          </a:solid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1071" dirty="0">
                <a:solidFill>
                  <a:srgbClr val="FFFFFF"/>
                </a:solidFill>
              </a:rPr>
              <a:t>Social (O365 / Yammer)</a:t>
            </a:r>
          </a:p>
        </p:txBody>
      </p:sp>
      <p:sp>
        <p:nvSpPr>
          <p:cNvPr id="44" name="Flowchart: Magnetic Disk 43"/>
          <p:cNvSpPr/>
          <p:nvPr/>
        </p:nvSpPr>
        <p:spPr>
          <a:xfrm>
            <a:off x="6028300" y="5559619"/>
            <a:ext cx="1398905" cy="544019"/>
          </a:xfrm>
          <a:prstGeom prst="flowChartMagneticDisk">
            <a:avLst/>
          </a:prstGeom>
          <a:solidFill>
            <a:schemeClr val="accent2"/>
          </a:solidFill>
          <a:ln>
            <a:solidFill>
              <a:schemeClr val="accent1"/>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071" dirty="0">
                <a:solidFill>
                  <a:srgbClr val="FFFFFF"/>
                </a:solidFill>
              </a:rPr>
              <a:t>Taxonomy (</a:t>
            </a:r>
            <a:r>
              <a:rPr lang="en-US" sz="1071" dirty="0" smtClean="0">
                <a:solidFill>
                  <a:srgbClr val="FFFFFF"/>
                </a:solidFill>
              </a:rPr>
              <a:t>MMS, Schemas)</a:t>
            </a:r>
            <a:endParaRPr lang="en-US" sz="1071" dirty="0">
              <a:solidFill>
                <a:srgbClr val="FFFFFF"/>
              </a:solidFill>
            </a:endParaRPr>
          </a:p>
        </p:txBody>
      </p:sp>
      <p:sp>
        <p:nvSpPr>
          <p:cNvPr id="47" name="Cube 46"/>
          <p:cNvSpPr/>
          <p:nvPr/>
        </p:nvSpPr>
        <p:spPr bwMode="auto">
          <a:xfrm>
            <a:off x="1735454" y="4705154"/>
            <a:ext cx="9031747" cy="275233"/>
          </a:xfrm>
          <a:prstGeom prst="cube">
            <a:avLst/>
          </a:prstGeom>
          <a:solidFill>
            <a:schemeClr val="accent1"/>
          </a:solidFill>
          <a:ln>
            <a:solidFill>
              <a:schemeClr val="accent1"/>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3260" tIns="18652" rIns="93260" bIns="93260" numCol="1" rtlCol="0" anchor="t" anchorCtr="0" compatLnSpc="1">
            <a:prstTxWarp prst="textNoShape">
              <a:avLst/>
            </a:prstTxWarp>
          </a:bodyPr>
          <a:lstStyle/>
          <a:p>
            <a:pPr algn="ctr" fontAlgn="base">
              <a:spcBef>
                <a:spcPct val="0"/>
              </a:spcBef>
              <a:spcAft>
                <a:spcPct val="0"/>
              </a:spcAft>
            </a:pPr>
            <a:r>
              <a:rPr lang="en-US" sz="1071" dirty="0">
                <a:solidFill>
                  <a:srgbClr val="FFFFFF"/>
                </a:solidFill>
                <a:latin typeface="Arial" charset="0"/>
                <a:cs typeface="Arial" pitchFamily="34" charset="0"/>
              </a:rPr>
              <a:t>Corporate Catalog of Platform Solutions</a:t>
            </a:r>
          </a:p>
        </p:txBody>
      </p:sp>
      <p:sp>
        <p:nvSpPr>
          <p:cNvPr id="48" name="HR_label"/>
          <p:cNvSpPr txBox="1">
            <a:spLocks noChangeArrowheads="1"/>
          </p:cNvSpPr>
          <p:nvPr/>
        </p:nvSpPr>
        <p:spPr bwMode="auto">
          <a:xfrm>
            <a:off x="4176404" y="1996562"/>
            <a:ext cx="2238248" cy="1608741"/>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none" lIns="149190" tIns="0" rIns="149190" bIns="74595" numCol="1" rtlCol="0" anchor="t" anchorCtr="0" compatLnSpc="1">
            <a:prstTxWarp prst="textNoShape">
              <a:avLst/>
            </a:prstTxWarp>
          </a:bodyPr>
          <a:lstStyle/>
          <a:p>
            <a:pPr algn="ctr" defTabSz="932290">
              <a:defRPr/>
            </a:pPr>
            <a:r>
              <a:rPr lang="en-US" sz="1428" kern="0" dirty="0">
                <a:solidFill>
                  <a:srgbClr val="FFFFFF"/>
                </a:solidFill>
                <a:effectLst>
                  <a:outerShdw blurRad="38100" dist="38100" dir="2700000" algn="tl">
                    <a:srgbClr val="000000">
                      <a:alpha val="43137"/>
                    </a:srgbClr>
                  </a:outerShdw>
                </a:effectLst>
                <a:latin typeface="Segoe UI Light"/>
                <a:ea typeface="MS Mincho" pitchFamily="49" charset="-128"/>
              </a:rPr>
              <a:t>Portals/Sites (O365)</a:t>
            </a:r>
          </a:p>
        </p:txBody>
      </p:sp>
      <p:sp>
        <p:nvSpPr>
          <p:cNvPr id="49" name="HR_label"/>
          <p:cNvSpPr txBox="1">
            <a:spLocks noChangeArrowheads="1"/>
          </p:cNvSpPr>
          <p:nvPr/>
        </p:nvSpPr>
        <p:spPr bwMode="auto">
          <a:xfrm>
            <a:off x="4176404" y="2315747"/>
            <a:ext cx="2238248" cy="1719035"/>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none" lIns="149190" tIns="0" rIns="149190" bIns="74595" numCol="1" rtlCol="0" anchor="t" anchorCtr="0" compatLnSpc="1">
            <a:prstTxWarp prst="textNoShape">
              <a:avLst/>
            </a:prstTxWarp>
          </a:bodyPr>
          <a:lstStyle/>
          <a:p>
            <a:pPr algn="ctr" defTabSz="932290">
              <a:defRPr/>
            </a:pPr>
            <a:r>
              <a:rPr lang="en-US" sz="1428" kern="0" dirty="0">
                <a:solidFill>
                  <a:srgbClr val="FFFFFF"/>
                </a:solidFill>
                <a:effectLst>
                  <a:outerShdw blurRad="38100" dist="38100" dir="2700000" algn="tl">
                    <a:srgbClr val="000000">
                      <a:alpha val="43137"/>
                    </a:srgbClr>
                  </a:outerShdw>
                </a:effectLst>
                <a:latin typeface="Segoe UI Light"/>
                <a:ea typeface="MS Mincho" pitchFamily="49" charset="-128"/>
              </a:rPr>
              <a:t>Communities / Team </a:t>
            </a:r>
            <a:br>
              <a:rPr lang="en-US" sz="1428" kern="0" dirty="0">
                <a:solidFill>
                  <a:srgbClr val="FFFFFF"/>
                </a:solidFill>
                <a:effectLst>
                  <a:outerShdw blurRad="38100" dist="38100" dir="2700000" algn="tl">
                    <a:srgbClr val="000000">
                      <a:alpha val="43137"/>
                    </a:srgbClr>
                  </a:outerShdw>
                </a:effectLst>
                <a:latin typeface="Segoe UI Light"/>
                <a:ea typeface="MS Mincho" pitchFamily="49" charset="-128"/>
              </a:rPr>
            </a:br>
            <a:r>
              <a:rPr lang="en-US" sz="1428" kern="0" dirty="0">
                <a:solidFill>
                  <a:srgbClr val="FFFFFF"/>
                </a:solidFill>
                <a:effectLst>
                  <a:outerShdw blurRad="38100" dist="38100" dir="2700000" algn="tl">
                    <a:srgbClr val="000000">
                      <a:alpha val="43137"/>
                    </a:srgbClr>
                  </a:outerShdw>
                </a:effectLst>
                <a:latin typeface="Segoe UI Light"/>
                <a:ea typeface="MS Mincho" pitchFamily="49" charset="-128"/>
              </a:rPr>
              <a:t>(O365)</a:t>
            </a:r>
          </a:p>
        </p:txBody>
      </p:sp>
      <p:sp>
        <p:nvSpPr>
          <p:cNvPr id="56" name="Flowchart: Magnetic Disk 55"/>
          <p:cNvSpPr/>
          <p:nvPr/>
        </p:nvSpPr>
        <p:spPr>
          <a:xfrm>
            <a:off x="6002046" y="6103933"/>
            <a:ext cx="1398905" cy="544019"/>
          </a:xfrm>
          <a:prstGeom prst="flowChartMagneticDisk">
            <a:avLst/>
          </a:prstGeom>
          <a:solidFill>
            <a:schemeClr val="accent2"/>
          </a:solid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1071" dirty="0">
                <a:solidFill>
                  <a:srgbClr val="FFFFFF"/>
                </a:solidFill>
              </a:rPr>
              <a:t>Analytics (</a:t>
            </a:r>
            <a:r>
              <a:rPr lang="en-US" sz="1071" dirty="0" err="1">
                <a:solidFill>
                  <a:srgbClr val="FFFFFF"/>
                </a:solidFill>
              </a:rPr>
              <a:t>WebTrends</a:t>
            </a:r>
            <a:r>
              <a:rPr lang="en-US" sz="1071" dirty="0">
                <a:solidFill>
                  <a:srgbClr val="FFFFFF"/>
                </a:solidFill>
              </a:rPr>
              <a:t>, SP)</a:t>
            </a:r>
          </a:p>
        </p:txBody>
      </p:sp>
      <p:pic>
        <p:nvPicPr>
          <p:cNvPr id="42"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72603" y="2344385"/>
            <a:ext cx="2061053" cy="1030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Fin_label"/>
          <p:cNvSpPr txBox="1">
            <a:spLocks noChangeArrowheads="1"/>
          </p:cNvSpPr>
          <p:nvPr/>
        </p:nvSpPr>
        <p:spPr bwMode="auto">
          <a:xfrm>
            <a:off x="1786000" y="3366863"/>
            <a:ext cx="2277807" cy="713264"/>
          </a:xfrm>
          <a:prstGeom prst="roundRect">
            <a:avLst>
              <a:gd name="adj" fmla="val 10000"/>
            </a:avLst>
          </a:prstGeom>
          <a:solidFill>
            <a:schemeClr val="accent2"/>
          </a:solidFill>
          <a:ln>
            <a:solidFill>
              <a:schemeClr val="accent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none" lIns="149190" tIns="0" rIns="149190" bIns="74595" numCol="1" rtlCol="0" anchor="t" anchorCtr="0" compatLnSpc="1">
            <a:prstTxWarp prst="textNoShape">
              <a:avLst/>
            </a:prstTxWarp>
          </a:bodyPr>
          <a:lstStyle/>
          <a:p>
            <a:pPr algn="ctr" defTabSz="932290">
              <a:defRPr/>
            </a:pPr>
            <a:r>
              <a:rPr lang="en-US" sz="1428" kern="0" dirty="0">
                <a:solidFill>
                  <a:srgbClr val="008272">
                    <a:lumMod val="90000"/>
                    <a:lumOff val="10000"/>
                  </a:srgbClr>
                </a:solidFill>
                <a:latin typeface="Segoe UI Light"/>
                <a:ea typeface="MS Mincho" pitchFamily="49" charset="-128"/>
              </a:rPr>
              <a:t>O15 Apps (O365/Azure)</a:t>
            </a:r>
          </a:p>
        </p:txBody>
      </p:sp>
      <p:grpSp>
        <p:nvGrpSpPr>
          <p:cNvPr id="31" name="MSW"/>
          <p:cNvGrpSpPr/>
          <p:nvPr/>
        </p:nvGrpSpPr>
        <p:grpSpPr>
          <a:xfrm>
            <a:off x="7710403" y="5057747"/>
            <a:ext cx="3068648" cy="1389674"/>
            <a:chOff x="-16275204" y="9947943"/>
            <a:chExt cx="15957875" cy="1267689"/>
          </a:xfrm>
          <a:solidFill>
            <a:schemeClr val="accent1"/>
          </a:solidFill>
        </p:grpSpPr>
        <p:sp>
          <p:nvSpPr>
            <p:cNvPr id="32" name="orangebox"/>
            <p:cNvSpPr/>
            <p:nvPr/>
          </p:nvSpPr>
          <p:spPr bwMode="auto">
            <a:xfrm>
              <a:off x="-16275204" y="9947943"/>
              <a:ext cx="15957875" cy="1267689"/>
            </a:xfrm>
            <a:prstGeom prst="roundRect">
              <a:avLst>
                <a:gd name="adj" fmla="val 5758"/>
              </a:avLst>
            </a:prstGeom>
            <a:grpFill/>
            <a:ln>
              <a:solidFill>
                <a:schemeClr val="accent1"/>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Trebuchet MS" pitchFamily="34" charset="0"/>
              </a:endParaRPr>
            </a:p>
          </p:txBody>
        </p:sp>
        <p:sp>
          <p:nvSpPr>
            <p:cNvPr id="33" name="MSW text"/>
            <p:cNvSpPr/>
            <p:nvPr/>
          </p:nvSpPr>
          <p:spPr bwMode="auto">
            <a:xfrm>
              <a:off x="-16247274" y="10055383"/>
              <a:ext cx="3851920" cy="1054185"/>
            </a:xfrm>
            <a:prstGeom prst="rect">
              <a:avLst/>
            </a:prstGeom>
            <a:grpFill/>
            <a:ln>
              <a:solidFill>
                <a:schemeClr val="accent1"/>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a:lnSpc>
                  <a:spcPct val="85000"/>
                </a:lnSpc>
              </a:pPr>
              <a:r>
                <a:rPr lang="en-US" sz="1224" dirty="0" smtClean="0">
                  <a:solidFill>
                    <a:srgbClr val="66CC33">
                      <a:lumMod val="40000"/>
                      <a:lumOff val="60000"/>
                    </a:srgbClr>
                  </a:solidFill>
                  <a:effectLst>
                    <a:outerShdw blurRad="38100" dist="38100" dir="2700000" algn="tl">
                      <a:srgbClr val="000000">
                        <a:alpha val="43137"/>
                      </a:srgbClr>
                    </a:outerShdw>
                  </a:effectLst>
                  <a:latin typeface="Calibri" pitchFamily="34" charset="0"/>
                </a:rPr>
                <a:t>Shared On </a:t>
              </a:r>
              <a:r>
                <a:rPr lang="en-US" sz="1224" dirty="0" err="1" smtClean="0">
                  <a:solidFill>
                    <a:srgbClr val="66CC33">
                      <a:lumMod val="40000"/>
                      <a:lumOff val="60000"/>
                    </a:srgbClr>
                  </a:solidFill>
                  <a:effectLst>
                    <a:outerShdw blurRad="38100" dist="38100" dir="2700000" algn="tl">
                      <a:srgbClr val="000000">
                        <a:alpha val="43137"/>
                      </a:srgbClr>
                    </a:outerShdw>
                  </a:effectLst>
                  <a:latin typeface="Calibri" pitchFamily="34" charset="0"/>
                </a:rPr>
                <a:t>prem</a:t>
              </a:r>
              <a:endParaRPr lang="en-US" sz="1224" dirty="0">
                <a:solidFill>
                  <a:srgbClr val="66CC33">
                    <a:lumMod val="40000"/>
                    <a:lumOff val="60000"/>
                  </a:srgbClr>
                </a:solidFill>
                <a:effectLst>
                  <a:outerShdw blurRad="38100" dist="38100" dir="2700000" algn="tl">
                    <a:srgbClr val="000000">
                      <a:alpha val="43137"/>
                    </a:srgbClr>
                  </a:outerShdw>
                </a:effectLst>
                <a:latin typeface="Calibri" pitchFamily="34" charset="0"/>
              </a:endParaRPr>
            </a:p>
          </p:txBody>
        </p:sp>
      </p:grpSp>
      <p:sp>
        <p:nvSpPr>
          <p:cNvPr id="43" name="Flowchart: Magnetic Disk 42"/>
          <p:cNvSpPr/>
          <p:nvPr/>
        </p:nvSpPr>
        <p:spPr>
          <a:xfrm>
            <a:off x="8658241" y="5817630"/>
            <a:ext cx="1398905" cy="544019"/>
          </a:xfrm>
          <a:prstGeom prst="flowChartMagneticDisk">
            <a:avLst/>
          </a:prstGeom>
          <a:solidFill>
            <a:schemeClr val="accent2"/>
          </a:solidFill>
          <a:ln>
            <a:solidFill>
              <a:schemeClr val="accent1"/>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071" dirty="0">
                <a:solidFill>
                  <a:srgbClr val="FFFFFF"/>
                </a:solidFill>
              </a:rPr>
              <a:t>Search (</a:t>
            </a:r>
            <a:r>
              <a:rPr lang="en-US" sz="1071" dirty="0" smtClean="0">
                <a:solidFill>
                  <a:srgbClr val="FFFFFF"/>
                </a:solidFill>
              </a:rPr>
              <a:t>O15)</a:t>
            </a:r>
            <a:endParaRPr lang="en-US" sz="1071" dirty="0">
              <a:solidFill>
                <a:srgbClr val="FFFFFF"/>
              </a:solidFill>
            </a:endParaRPr>
          </a:p>
        </p:txBody>
      </p:sp>
      <p:sp>
        <p:nvSpPr>
          <p:cNvPr id="41" name="Flowchart: Magnetic Disk 40"/>
          <p:cNvSpPr/>
          <p:nvPr/>
        </p:nvSpPr>
        <p:spPr>
          <a:xfrm>
            <a:off x="8658241" y="5446682"/>
            <a:ext cx="1398905" cy="544019"/>
          </a:xfrm>
          <a:prstGeom prst="flowChartMagneticDisk">
            <a:avLst/>
          </a:prstGeom>
          <a:solidFill>
            <a:schemeClr val="accent2"/>
          </a:solidFill>
          <a:ln>
            <a:solidFill>
              <a:schemeClr val="accent1"/>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071" dirty="0">
                <a:solidFill>
                  <a:srgbClr val="FFFFFF"/>
                </a:solidFill>
              </a:rPr>
              <a:t>People (UPA)</a:t>
            </a:r>
          </a:p>
        </p:txBody>
      </p:sp>
      <p:sp>
        <p:nvSpPr>
          <p:cNvPr id="40" name="Flowchart: Magnetic Disk 39"/>
          <p:cNvSpPr/>
          <p:nvPr/>
        </p:nvSpPr>
        <p:spPr>
          <a:xfrm>
            <a:off x="8658241" y="5080802"/>
            <a:ext cx="1398905" cy="544019"/>
          </a:xfrm>
          <a:prstGeom prst="flowChartMagneticDisk">
            <a:avLst/>
          </a:prstGeom>
          <a:solidFill>
            <a:schemeClr val="accent2"/>
          </a:solidFill>
          <a:ln>
            <a:solidFill>
              <a:schemeClr val="accent1"/>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071" dirty="0">
                <a:solidFill>
                  <a:srgbClr val="FFFFFF"/>
                </a:solidFill>
              </a:rPr>
              <a:t>Taxonomy (MMS)</a:t>
            </a:r>
          </a:p>
        </p:txBody>
      </p:sp>
      <p:sp>
        <p:nvSpPr>
          <p:cNvPr id="45" name="Flowchart: Magnetic Disk 44"/>
          <p:cNvSpPr/>
          <p:nvPr/>
        </p:nvSpPr>
        <p:spPr>
          <a:xfrm>
            <a:off x="2936186" y="6103933"/>
            <a:ext cx="1398905" cy="544019"/>
          </a:xfrm>
          <a:prstGeom prst="flowChartMagneticDisk">
            <a:avLst/>
          </a:prstGeom>
          <a:solidFill>
            <a:schemeClr val="accent2"/>
          </a:solidFill>
          <a:ln>
            <a:solidFill>
              <a:schemeClr val="accent1"/>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071" dirty="0">
                <a:solidFill>
                  <a:srgbClr val="FFFFFF"/>
                </a:solidFill>
              </a:rPr>
              <a:t>IT Marketplace</a:t>
            </a:r>
          </a:p>
        </p:txBody>
      </p:sp>
      <p:pic>
        <p:nvPicPr>
          <p:cNvPr id="4" name="Picture 3"/>
          <p:cNvPicPr>
            <a:picLocks noChangeAspect="1"/>
          </p:cNvPicPr>
          <p:nvPr/>
        </p:nvPicPr>
        <p:blipFill>
          <a:blip r:embed="rId4"/>
          <a:stretch>
            <a:fillRect/>
          </a:stretch>
        </p:blipFill>
        <p:spPr>
          <a:xfrm>
            <a:off x="2085391" y="2053978"/>
            <a:ext cx="1673809" cy="1183723"/>
          </a:xfrm>
          <a:prstGeom prst="rect">
            <a:avLst/>
          </a:prstGeom>
        </p:spPr>
      </p:pic>
      <p:pic>
        <p:nvPicPr>
          <p:cNvPr id="5" name="Picture 4"/>
          <p:cNvPicPr>
            <a:picLocks noChangeAspect="1"/>
          </p:cNvPicPr>
          <p:nvPr/>
        </p:nvPicPr>
        <p:blipFill>
          <a:blip r:embed="rId5"/>
          <a:stretch>
            <a:fillRect/>
          </a:stretch>
        </p:blipFill>
        <p:spPr>
          <a:xfrm>
            <a:off x="4445983" y="2892216"/>
            <a:ext cx="1673849" cy="1032272"/>
          </a:xfrm>
          <a:prstGeom prst="rect">
            <a:avLst/>
          </a:prstGeom>
        </p:spPr>
      </p:pic>
      <p:cxnSp>
        <p:nvCxnSpPr>
          <p:cNvPr id="6" name="Elbow Connector 5"/>
          <p:cNvCxnSpPr/>
          <p:nvPr/>
        </p:nvCxnSpPr>
        <p:spPr>
          <a:xfrm rot="10800000" flipV="1">
            <a:off x="7379496" y="5365673"/>
            <a:ext cx="1231036" cy="706035"/>
          </a:xfrm>
          <a:prstGeom prst="bentConnector3">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280589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Organization</a:t>
            </a:r>
            <a:endParaRPr lang="en-US" dirty="0"/>
          </a:p>
        </p:txBody>
      </p:sp>
      <p:sp>
        <p:nvSpPr>
          <p:cNvPr id="4" name="Content Placeholder 2"/>
          <p:cNvSpPr txBox="1">
            <a:spLocks/>
          </p:cNvSpPr>
          <p:nvPr/>
        </p:nvSpPr>
        <p:spPr>
          <a:xfrm>
            <a:off x="776561" y="2603582"/>
            <a:ext cx="3597519" cy="2803159"/>
          </a:xfrm>
          <a:prstGeom prst="rect">
            <a:avLst/>
          </a:prstGeom>
        </p:spPr>
        <p:txBody>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40" b="1" dirty="0">
                <a:solidFill>
                  <a:srgbClr val="FFFF00"/>
                </a:solidFill>
              </a:rPr>
              <a:t>47</a:t>
            </a:r>
            <a:r>
              <a:rPr lang="en-US" sz="2040" dirty="0">
                <a:solidFill>
                  <a:srgbClr val="FFFF00"/>
                </a:solidFill>
              </a:rPr>
              <a:t> </a:t>
            </a:r>
            <a:r>
              <a:rPr lang="en-US" sz="2040" dirty="0">
                <a:gradFill>
                  <a:gsLst>
                    <a:gs pos="0">
                      <a:srgbClr val="FFFFFF"/>
                    </a:gs>
                    <a:gs pos="86000">
                      <a:srgbClr val="FFFFFF"/>
                    </a:gs>
                  </a:gsLst>
                  <a:lin ang="5400000" scaled="0"/>
                </a:gradFill>
              </a:rPr>
              <a:t>FTEs</a:t>
            </a:r>
          </a:p>
          <a:p>
            <a:pPr lvl="1"/>
            <a:r>
              <a:rPr lang="en-US" sz="1836" dirty="0">
                <a:gradFill>
                  <a:gsLst>
                    <a:gs pos="0">
                      <a:srgbClr val="FFFFFF"/>
                    </a:gs>
                    <a:gs pos="86000">
                      <a:srgbClr val="FFFFFF"/>
                    </a:gs>
                  </a:gsLst>
                  <a:lin ang="5400000" scaled="0"/>
                </a:gradFill>
              </a:rPr>
              <a:t>2 Engineering Managers</a:t>
            </a:r>
          </a:p>
          <a:p>
            <a:pPr lvl="1"/>
            <a:r>
              <a:rPr lang="en-US" sz="1836" dirty="0">
                <a:gradFill>
                  <a:gsLst>
                    <a:gs pos="0">
                      <a:srgbClr val="FFFFFF"/>
                    </a:gs>
                    <a:gs pos="86000">
                      <a:srgbClr val="FFFFFF"/>
                    </a:gs>
                  </a:gsLst>
                  <a:lin ang="5400000" scaled="0"/>
                </a:gradFill>
              </a:rPr>
              <a:t>8 Program Managers</a:t>
            </a:r>
          </a:p>
          <a:p>
            <a:pPr lvl="1"/>
            <a:r>
              <a:rPr lang="en-US" sz="1836" dirty="0">
                <a:gradFill>
                  <a:gsLst>
                    <a:gs pos="0">
                      <a:srgbClr val="FFFFFF"/>
                    </a:gs>
                    <a:gs pos="86000">
                      <a:srgbClr val="FFFFFF"/>
                    </a:gs>
                  </a:gsLst>
                  <a:lin ang="5400000" scaled="0"/>
                </a:gradFill>
              </a:rPr>
              <a:t>10 Service Engineers</a:t>
            </a:r>
          </a:p>
          <a:p>
            <a:pPr lvl="1"/>
            <a:r>
              <a:rPr lang="en-US" sz="1836" dirty="0">
                <a:gradFill>
                  <a:gsLst>
                    <a:gs pos="0">
                      <a:srgbClr val="FFFFFF"/>
                    </a:gs>
                    <a:gs pos="86000">
                      <a:srgbClr val="FFFFFF"/>
                    </a:gs>
                  </a:gsLst>
                  <a:lin ang="5400000" scaled="0"/>
                </a:gradFill>
              </a:rPr>
              <a:t>8 Applications Engineers</a:t>
            </a:r>
          </a:p>
          <a:p>
            <a:pPr lvl="1"/>
            <a:r>
              <a:rPr lang="en-US" sz="1836" dirty="0">
                <a:gradFill>
                  <a:gsLst>
                    <a:gs pos="0">
                      <a:srgbClr val="FFFFFF"/>
                    </a:gs>
                    <a:gs pos="86000">
                      <a:srgbClr val="FFFFFF"/>
                    </a:gs>
                  </a:gsLst>
                  <a:lin ang="5400000" scaled="0"/>
                </a:gradFill>
              </a:rPr>
              <a:t>5 Service Managers</a:t>
            </a:r>
          </a:p>
          <a:p>
            <a:pPr lvl="1"/>
            <a:r>
              <a:rPr lang="en-US" sz="1836" dirty="0">
                <a:gradFill>
                  <a:gsLst>
                    <a:gs pos="0">
                      <a:srgbClr val="FFFFFF"/>
                    </a:gs>
                    <a:gs pos="86000">
                      <a:srgbClr val="FFFFFF"/>
                    </a:gs>
                  </a:gsLst>
                  <a:lin ang="5400000" scaled="0"/>
                </a:gradFill>
              </a:rPr>
              <a:t>8 Library Science</a:t>
            </a:r>
          </a:p>
          <a:p>
            <a:pPr lvl="1"/>
            <a:r>
              <a:rPr lang="en-US" sz="1836" dirty="0">
                <a:gradFill>
                  <a:gsLst>
                    <a:gs pos="0">
                      <a:srgbClr val="FFFFFF"/>
                    </a:gs>
                    <a:gs pos="86000">
                      <a:srgbClr val="FFFFFF"/>
                    </a:gs>
                  </a:gsLst>
                  <a:lin ang="5400000" scaled="0"/>
                </a:gradFill>
              </a:rPr>
              <a:t>6 Other </a:t>
            </a:r>
          </a:p>
          <a:p>
            <a:r>
              <a:rPr lang="en-US" sz="2040" b="1" dirty="0">
                <a:solidFill>
                  <a:srgbClr val="FFFF00"/>
                </a:solidFill>
              </a:rPr>
              <a:t>144</a:t>
            </a:r>
            <a:r>
              <a:rPr lang="en-US" sz="2040" dirty="0">
                <a:gradFill>
                  <a:gsLst>
                    <a:gs pos="0">
                      <a:srgbClr val="FFFFFF"/>
                    </a:gs>
                    <a:gs pos="86000">
                      <a:srgbClr val="FFFFFF"/>
                    </a:gs>
                  </a:gsLst>
                  <a:lin ang="5400000" scaled="0"/>
                </a:gradFill>
              </a:rPr>
              <a:t> Vendors</a:t>
            </a:r>
          </a:p>
        </p:txBody>
      </p:sp>
      <p:grpSp>
        <p:nvGrpSpPr>
          <p:cNvPr id="9" name="Group 8"/>
          <p:cNvGrpSpPr/>
          <p:nvPr/>
        </p:nvGrpSpPr>
        <p:grpSpPr>
          <a:xfrm>
            <a:off x="783567" y="1294017"/>
            <a:ext cx="4333048" cy="1037658"/>
            <a:chOff x="3397338" y="4634463"/>
            <a:chExt cx="2643894" cy="1017404"/>
          </a:xfrm>
          <a:solidFill>
            <a:srgbClr val="00B050"/>
          </a:solidFill>
        </p:grpSpPr>
        <p:sp>
          <p:nvSpPr>
            <p:cNvPr id="10" name="Rectangle 9"/>
            <p:cNvSpPr/>
            <p:nvPr/>
          </p:nvSpPr>
          <p:spPr bwMode="auto">
            <a:xfrm>
              <a:off x="3397338" y="4634463"/>
              <a:ext cx="2643894" cy="1017404"/>
            </a:xfrm>
            <a:prstGeom prst="rect">
              <a:avLst/>
            </a:prstGeom>
            <a:grp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err="1">
                <a:gradFill>
                  <a:gsLst>
                    <a:gs pos="0">
                      <a:srgbClr val="FFFFFF"/>
                    </a:gs>
                    <a:gs pos="100000">
                      <a:srgbClr val="FFFFFF"/>
                    </a:gs>
                  </a:gsLst>
                  <a:lin ang="5400000" scaled="0"/>
                </a:gradFill>
              </a:endParaRPr>
            </a:p>
          </p:txBody>
        </p:sp>
        <p:sp>
          <p:nvSpPr>
            <p:cNvPr id="11" name="Text Box 17"/>
            <p:cNvSpPr txBox="1">
              <a:spLocks noChangeArrowheads="1"/>
            </p:cNvSpPr>
            <p:nvPr/>
          </p:nvSpPr>
          <p:spPr bwMode="auto">
            <a:xfrm>
              <a:off x="3619101" y="4769187"/>
              <a:ext cx="2200369" cy="690638"/>
            </a:xfrm>
            <a:prstGeom prst="rect">
              <a:avLst/>
            </a:prstGeom>
            <a:grpFill/>
          </p:spPr>
          <p:txBody>
            <a:bodyPr wrap="square" lIns="0" tIns="0" rIns="0" bIns="0" rtlCol="0">
              <a:spAutoFit/>
            </a:bodyPr>
            <a:lstStyle/>
            <a:p>
              <a:r>
                <a:rPr lang="en-US" sz="2448" spc="-102" dirty="0">
                  <a:solidFill>
                    <a:srgbClr val="FFFFFF"/>
                  </a:solidFill>
                </a:rPr>
                <a:t>Collaboration Services</a:t>
              </a:r>
            </a:p>
            <a:p>
              <a:r>
                <a:rPr lang="en-US" sz="2040" spc="-102" dirty="0">
                  <a:solidFill>
                    <a:srgbClr val="FFFFFF"/>
                  </a:solidFill>
                </a:rPr>
                <a:t>Exchange, SharePoint, </a:t>
              </a:r>
              <a:r>
                <a:rPr lang="en-US" sz="2040" spc="-102" dirty="0" err="1">
                  <a:solidFill>
                    <a:srgbClr val="FFFFFF"/>
                  </a:solidFill>
                </a:rPr>
                <a:t>Lync</a:t>
              </a:r>
              <a:endParaRPr lang="en-US" sz="2040" spc="-102" dirty="0">
                <a:solidFill>
                  <a:srgbClr val="FFFFFF"/>
                </a:solidFill>
              </a:endParaRPr>
            </a:p>
          </p:txBody>
        </p:sp>
      </p:grpSp>
      <p:grpSp>
        <p:nvGrpSpPr>
          <p:cNvPr id="12" name="Group 11"/>
          <p:cNvGrpSpPr/>
          <p:nvPr/>
        </p:nvGrpSpPr>
        <p:grpSpPr>
          <a:xfrm>
            <a:off x="5190055" y="1294017"/>
            <a:ext cx="6239909" cy="1037658"/>
            <a:chOff x="3876404" y="4264246"/>
            <a:chExt cx="2647827" cy="1308998"/>
          </a:xfrm>
          <a:solidFill>
            <a:schemeClr val="accent3"/>
          </a:solidFill>
        </p:grpSpPr>
        <p:sp>
          <p:nvSpPr>
            <p:cNvPr id="13" name="Rectangle 12"/>
            <p:cNvSpPr/>
            <p:nvPr/>
          </p:nvSpPr>
          <p:spPr bwMode="auto">
            <a:xfrm>
              <a:off x="3876404" y="4264246"/>
              <a:ext cx="2647827" cy="1308998"/>
            </a:xfrm>
            <a:prstGeom prst="rect">
              <a:avLst/>
            </a:prstGeom>
            <a:grp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err="1">
                <a:gradFill>
                  <a:gsLst>
                    <a:gs pos="0">
                      <a:srgbClr val="FFFFFF"/>
                    </a:gs>
                    <a:gs pos="100000">
                      <a:srgbClr val="FFFFFF"/>
                    </a:gs>
                  </a:gsLst>
                  <a:lin ang="5400000" scaled="0"/>
                </a:gradFill>
              </a:endParaRPr>
            </a:p>
          </p:txBody>
        </p:sp>
        <p:sp>
          <p:nvSpPr>
            <p:cNvPr id="14" name="Rectangle 13"/>
            <p:cNvSpPr/>
            <p:nvPr/>
          </p:nvSpPr>
          <p:spPr>
            <a:xfrm>
              <a:off x="3991030" y="4459032"/>
              <a:ext cx="2194560" cy="888579"/>
            </a:xfrm>
            <a:prstGeom prst="rect">
              <a:avLst/>
            </a:prstGeom>
            <a:grpFill/>
          </p:spPr>
          <p:txBody>
            <a:bodyPr wrap="square" lIns="0" tIns="0" rIns="0" bIns="0" rtlCol="0">
              <a:spAutoFit/>
            </a:bodyPr>
            <a:lstStyle/>
            <a:p>
              <a:r>
                <a:rPr lang="en-US" sz="2448" spc="-102" dirty="0">
                  <a:solidFill>
                    <a:srgbClr val="FFFFFF"/>
                  </a:solidFill>
                </a:rPr>
                <a:t>SharePoint</a:t>
              </a:r>
              <a:br>
                <a:rPr lang="en-US" sz="2448" spc="-102" dirty="0">
                  <a:solidFill>
                    <a:srgbClr val="FFFFFF"/>
                  </a:solidFill>
                </a:rPr>
              </a:br>
              <a:r>
                <a:rPr lang="en-US" sz="2040" spc="-102" dirty="0">
                  <a:solidFill>
                    <a:srgbClr val="FFFFFF"/>
                  </a:solidFill>
                </a:rPr>
                <a:t>Custom Portals &amp; Applications</a:t>
              </a:r>
              <a:endParaRPr lang="en-US" sz="2448" spc="-102" dirty="0">
                <a:solidFill>
                  <a:srgbClr val="FFFFFF"/>
                </a:solidFill>
              </a:endParaRPr>
            </a:p>
          </p:txBody>
        </p:sp>
      </p:grpSp>
      <p:pic>
        <p:nvPicPr>
          <p:cNvPr id="8" name="Picture 2" descr="C:\Users\jamesad\AppData\Local\Microsoft\Windows\Temporary Internet Files\Content.IE5\OYMO107K\MP900442452[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94367" y="1367459"/>
            <a:ext cx="1364775" cy="911998"/>
          </a:xfrm>
          <a:prstGeom prst="rect">
            <a:avLst/>
          </a:prstGeom>
          <a:noFill/>
          <a:ln>
            <a:noFill/>
          </a:ln>
          <a:effectLst>
            <a:outerShdw blurRad="165100" dist="35921" dir="2700000" algn="ctr" rotWithShape="0">
              <a:schemeClr val="bg1">
                <a:lumMod val="50000"/>
              </a:schemeClr>
            </a:outerShdw>
          </a:effectLst>
          <a:extLst>
            <a:ext uri="{909E8E84-426E-40DD-AFC4-6F175D3DCCD1}">
              <a14:hiddenFill xmlns:a14="http://schemas.microsoft.com/office/drawing/2010/main">
                <a:solidFill>
                  <a:srgbClr val="FFFFFF"/>
                </a:solidFill>
              </a14:hiddenFill>
            </a:ext>
          </a:extLst>
        </p:spPr>
      </p:pic>
      <p:sp>
        <p:nvSpPr>
          <p:cNvPr id="15" name="Content Placeholder 2"/>
          <p:cNvSpPr txBox="1">
            <a:spLocks/>
          </p:cNvSpPr>
          <p:nvPr/>
        </p:nvSpPr>
        <p:spPr>
          <a:xfrm>
            <a:off x="5195337" y="2603582"/>
            <a:ext cx="4299500" cy="2803159"/>
          </a:xfrm>
          <a:prstGeom prst="rect">
            <a:avLst/>
          </a:prstGeom>
        </p:spPr>
        <p:txBody>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40" b="1" dirty="0">
                <a:solidFill>
                  <a:srgbClr val="FFFF00"/>
                </a:solidFill>
              </a:rPr>
              <a:t>13</a:t>
            </a:r>
            <a:r>
              <a:rPr lang="en-US" sz="2040" dirty="0">
                <a:solidFill>
                  <a:srgbClr val="FFFF00"/>
                </a:solidFill>
              </a:rPr>
              <a:t> </a:t>
            </a:r>
            <a:r>
              <a:rPr lang="en-US" sz="2040" dirty="0">
                <a:gradFill>
                  <a:gsLst>
                    <a:gs pos="0">
                      <a:srgbClr val="FFFFFF"/>
                    </a:gs>
                    <a:gs pos="86000">
                      <a:srgbClr val="FFFFFF"/>
                    </a:gs>
                  </a:gsLst>
                  <a:lin ang="5400000" scaled="0"/>
                </a:gradFill>
              </a:rPr>
              <a:t>FTEs</a:t>
            </a:r>
          </a:p>
          <a:p>
            <a:pPr lvl="1"/>
            <a:r>
              <a:rPr lang="en-US" sz="1836" dirty="0">
                <a:gradFill>
                  <a:gsLst>
                    <a:gs pos="0">
                      <a:srgbClr val="FFFFFF"/>
                    </a:gs>
                    <a:gs pos="86000">
                      <a:srgbClr val="FFFFFF"/>
                    </a:gs>
                  </a:gsLst>
                  <a:lin ang="5400000" scaled="0"/>
                </a:gradFill>
              </a:rPr>
              <a:t>1 Engineering Manager</a:t>
            </a:r>
          </a:p>
          <a:p>
            <a:pPr lvl="1"/>
            <a:r>
              <a:rPr lang="en-US" sz="1836" dirty="0">
                <a:gradFill>
                  <a:gsLst>
                    <a:gs pos="0">
                      <a:srgbClr val="FFFFFF"/>
                    </a:gs>
                    <a:gs pos="86000">
                      <a:srgbClr val="FFFFFF"/>
                    </a:gs>
                  </a:gsLst>
                  <a:lin ang="5400000" scaled="0"/>
                </a:gradFill>
              </a:rPr>
              <a:t>8 Program/Service Managers</a:t>
            </a:r>
          </a:p>
          <a:p>
            <a:pPr lvl="1"/>
            <a:r>
              <a:rPr lang="en-US" sz="1836" dirty="0">
                <a:gradFill>
                  <a:gsLst>
                    <a:gs pos="0">
                      <a:srgbClr val="FFFFFF"/>
                    </a:gs>
                    <a:gs pos="86000">
                      <a:srgbClr val="FFFFFF"/>
                    </a:gs>
                  </a:gsLst>
                  <a:lin ang="5400000" scaled="0"/>
                </a:gradFill>
              </a:rPr>
              <a:t>2 Software </a:t>
            </a:r>
            <a:r>
              <a:rPr lang="en-US" sz="1836" dirty="0" smtClean="0">
                <a:gradFill>
                  <a:gsLst>
                    <a:gs pos="0">
                      <a:srgbClr val="FFFFFF"/>
                    </a:gs>
                    <a:gs pos="86000">
                      <a:srgbClr val="FFFFFF"/>
                    </a:gs>
                  </a:gsLst>
                  <a:lin ang="5400000" scaled="0"/>
                </a:gradFill>
              </a:rPr>
              <a:t>Engineers</a:t>
            </a:r>
            <a:endParaRPr lang="en-US" sz="1836" dirty="0">
              <a:gradFill>
                <a:gsLst>
                  <a:gs pos="0">
                    <a:srgbClr val="FFFFFF"/>
                  </a:gs>
                  <a:gs pos="86000">
                    <a:srgbClr val="FFFFFF"/>
                  </a:gs>
                </a:gsLst>
                <a:lin ang="5400000" scaled="0"/>
              </a:gradFill>
            </a:endParaRPr>
          </a:p>
          <a:p>
            <a:pPr lvl="1"/>
            <a:r>
              <a:rPr lang="en-US" sz="1836" dirty="0">
                <a:gradFill>
                  <a:gsLst>
                    <a:gs pos="0">
                      <a:srgbClr val="FFFFFF"/>
                    </a:gs>
                    <a:gs pos="86000">
                      <a:srgbClr val="FFFFFF"/>
                    </a:gs>
                  </a:gsLst>
                  <a:lin ang="5400000" scaled="0"/>
                </a:gradFill>
              </a:rPr>
              <a:t>1 UX Designer</a:t>
            </a:r>
          </a:p>
          <a:p>
            <a:pPr lvl="1"/>
            <a:r>
              <a:rPr lang="en-US" sz="1836" dirty="0">
                <a:gradFill>
                  <a:gsLst>
                    <a:gs pos="0">
                      <a:srgbClr val="FFFFFF"/>
                    </a:gs>
                    <a:gs pos="86000">
                      <a:srgbClr val="FFFFFF"/>
                    </a:gs>
                  </a:gsLst>
                  <a:lin ang="5400000" scaled="0"/>
                </a:gradFill>
              </a:rPr>
              <a:t>1 Software Architect</a:t>
            </a:r>
          </a:p>
          <a:p>
            <a:r>
              <a:rPr lang="en-US" sz="2040" b="1" dirty="0">
                <a:solidFill>
                  <a:srgbClr val="FFFF00"/>
                </a:solidFill>
              </a:rPr>
              <a:t>44</a:t>
            </a:r>
            <a:r>
              <a:rPr lang="en-US" sz="2040" dirty="0">
                <a:gradFill>
                  <a:gsLst>
                    <a:gs pos="0">
                      <a:srgbClr val="FFFFFF"/>
                    </a:gs>
                    <a:gs pos="86000">
                      <a:srgbClr val="FFFFFF"/>
                    </a:gs>
                  </a:gsLst>
                  <a:lin ang="5400000" scaled="0"/>
                </a:gradFill>
              </a:rPr>
              <a:t> Vendors</a:t>
            </a:r>
          </a:p>
        </p:txBody>
      </p:sp>
    </p:spTree>
    <p:extLst>
      <p:ext uri="{BB962C8B-B14F-4D97-AF65-F5344CB8AC3E}">
        <p14:creationId xmlns:p14="http://schemas.microsoft.com/office/powerpoint/2010/main" val="108328923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Freeform 54"/>
          <p:cNvSpPr/>
          <p:nvPr/>
        </p:nvSpPr>
        <p:spPr bwMode="auto">
          <a:xfrm>
            <a:off x="1021191" y="4162757"/>
            <a:ext cx="11412783" cy="46629"/>
          </a:xfrm>
          <a:custGeom>
            <a:avLst/>
            <a:gdLst>
              <a:gd name="connsiteX0" fmla="*/ 0 w 12323299"/>
              <a:gd name="connsiteY0" fmla="*/ 14068 h 56271"/>
              <a:gd name="connsiteX1" fmla="*/ 6457071 w 12323299"/>
              <a:gd name="connsiteY1" fmla="*/ 0 h 56271"/>
              <a:gd name="connsiteX2" fmla="*/ 11465169 w 12323299"/>
              <a:gd name="connsiteY2" fmla="*/ 42203 h 56271"/>
              <a:gd name="connsiteX3" fmla="*/ 12323299 w 12323299"/>
              <a:gd name="connsiteY3" fmla="*/ 56271 h 56271"/>
              <a:gd name="connsiteX0" fmla="*/ 0 w 11465169"/>
              <a:gd name="connsiteY0" fmla="*/ 14068 h 42203"/>
              <a:gd name="connsiteX1" fmla="*/ 6457071 w 11465169"/>
              <a:gd name="connsiteY1" fmla="*/ 0 h 42203"/>
              <a:gd name="connsiteX2" fmla="*/ 11465169 w 11465169"/>
              <a:gd name="connsiteY2" fmla="*/ 42203 h 42203"/>
            </a:gdLst>
            <a:ahLst/>
            <a:cxnLst>
              <a:cxn ang="0">
                <a:pos x="connsiteX0" y="connsiteY0"/>
              </a:cxn>
              <a:cxn ang="0">
                <a:pos x="connsiteX1" y="connsiteY1"/>
              </a:cxn>
              <a:cxn ang="0">
                <a:pos x="connsiteX2" y="connsiteY2"/>
              </a:cxn>
            </a:cxnLst>
            <a:rect l="l" t="t" r="r" b="b"/>
            <a:pathLst>
              <a:path w="11465169" h="42203">
                <a:moveTo>
                  <a:pt x="0" y="14068"/>
                </a:moveTo>
                <a:lnTo>
                  <a:pt x="6457071" y="0"/>
                </a:lnTo>
                <a:lnTo>
                  <a:pt x="11465169" y="42203"/>
                </a:lnTo>
              </a:path>
            </a:pathLst>
          </a:custGeom>
          <a:ln w="98425">
            <a:solidFill>
              <a:srgbClr val="FF0000"/>
            </a:solidFill>
            <a:prstDash val="dash"/>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FFFFFF"/>
              </a:solidFill>
            </a:endParaRPr>
          </a:p>
        </p:txBody>
      </p:sp>
      <p:sp>
        <p:nvSpPr>
          <p:cNvPr id="42" name="TextBox 41"/>
          <p:cNvSpPr txBox="1"/>
          <p:nvPr/>
        </p:nvSpPr>
        <p:spPr>
          <a:xfrm>
            <a:off x="329382" y="3802880"/>
            <a:ext cx="833806" cy="288137"/>
          </a:xfrm>
          <a:prstGeom prst="rect">
            <a:avLst/>
          </a:prstGeom>
          <a:noFill/>
        </p:spPr>
        <p:txBody>
          <a:bodyPr wrap="none" lIns="0" tIns="0" rIns="0" bIns="0" rtlCol="0" anchor="b" anchorCtr="0">
            <a:spAutoFit/>
          </a:bodyPr>
          <a:lstStyle>
            <a:defPPr>
              <a:defRPr lang="en-US"/>
            </a:defPPr>
            <a:lvl1pPr>
              <a:lnSpc>
                <a:spcPct val="90000"/>
              </a:lnSpc>
              <a:defRPr sz="1600">
                <a:gradFill>
                  <a:gsLst>
                    <a:gs pos="0">
                      <a:schemeClr val="tx1">
                        <a:lumMod val="75000"/>
                        <a:lumOff val="25000"/>
                      </a:schemeClr>
                    </a:gs>
                    <a:gs pos="80000">
                      <a:schemeClr val="tx1">
                        <a:lumMod val="65000"/>
                        <a:lumOff val="35000"/>
                      </a:schemeClr>
                    </a:gs>
                  </a:gsLst>
                  <a:lin ang="16200000" scaled="0"/>
                </a:gradFill>
                <a:latin typeface="Segoe UI Light" pitchFamily="34" charset="0"/>
              </a:defRPr>
            </a:lvl1pPr>
          </a:lstStyle>
          <a:p>
            <a:r>
              <a:rPr lang="en-US" sz="2040" dirty="0">
                <a:gradFill>
                  <a:gsLst>
                    <a:gs pos="0">
                      <a:srgbClr val="B4009E">
                        <a:lumMod val="60000"/>
                        <a:lumOff val="40000"/>
                      </a:srgbClr>
                    </a:gs>
                    <a:gs pos="80000">
                      <a:srgbClr val="B4009E">
                        <a:lumMod val="60000"/>
                        <a:lumOff val="40000"/>
                      </a:srgbClr>
                    </a:gs>
                  </a:gsLst>
                  <a:lin ang="16200000" scaled="0"/>
                </a:gradFill>
              </a:rPr>
              <a:t>Savings</a:t>
            </a:r>
          </a:p>
        </p:txBody>
      </p:sp>
      <p:sp>
        <p:nvSpPr>
          <p:cNvPr id="43" name="Flowchart: Punched Tape 2"/>
          <p:cNvSpPr/>
          <p:nvPr/>
        </p:nvSpPr>
        <p:spPr>
          <a:xfrm>
            <a:off x="2502" y="2231548"/>
            <a:ext cx="12431473" cy="2495074"/>
          </a:xfrm>
          <a:custGeom>
            <a:avLst/>
            <a:gdLst>
              <a:gd name="connsiteX0" fmla="*/ 0 w 10000"/>
              <a:gd name="connsiteY0" fmla="*/ 1000 h 10000"/>
              <a:gd name="connsiteX1" fmla="*/ 2500 w 10000"/>
              <a:gd name="connsiteY1" fmla="*/ 2000 h 10000"/>
              <a:gd name="connsiteX2" fmla="*/ 5000 w 10000"/>
              <a:gd name="connsiteY2" fmla="*/ 1000 h 10000"/>
              <a:gd name="connsiteX3" fmla="*/ 7500 w 10000"/>
              <a:gd name="connsiteY3" fmla="*/ 0 h 10000"/>
              <a:gd name="connsiteX4" fmla="*/ 10000 w 10000"/>
              <a:gd name="connsiteY4" fmla="*/ 1000 h 10000"/>
              <a:gd name="connsiteX5" fmla="*/ 10000 w 10000"/>
              <a:gd name="connsiteY5" fmla="*/ 9000 h 10000"/>
              <a:gd name="connsiteX6" fmla="*/ 7500 w 10000"/>
              <a:gd name="connsiteY6" fmla="*/ 8000 h 10000"/>
              <a:gd name="connsiteX7" fmla="*/ 5000 w 10000"/>
              <a:gd name="connsiteY7" fmla="*/ 9000 h 10000"/>
              <a:gd name="connsiteX8" fmla="*/ 2500 w 10000"/>
              <a:gd name="connsiteY8" fmla="*/ 10000 h 10000"/>
              <a:gd name="connsiteX9" fmla="*/ 0 w 10000"/>
              <a:gd name="connsiteY9" fmla="*/ 9000 h 10000"/>
              <a:gd name="connsiteX10" fmla="*/ 0 w 10000"/>
              <a:gd name="connsiteY10" fmla="*/ 1000 h 10000"/>
              <a:gd name="connsiteX0" fmla="*/ 0 w 10019"/>
              <a:gd name="connsiteY0" fmla="*/ 16218 h 25218"/>
              <a:gd name="connsiteX1" fmla="*/ 2500 w 10019"/>
              <a:gd name="connsiteY1" fmla="*/ 17218 h 25218"/>
              <a:gd name="connsiteX2" fmla="*/ 5000 w 10019"/>
              <a:gd name="connsiteY2" fmla="*/ 16218 h 25218"/>
              <a:gd name="connsiteX3" fmla="*/ 7500 w 10019"/>
              <a:gd name="connsiteY3" fmla="*/ 15218 h 25218"/>
              <a:gd name="connsiteX4" fmla="*/ 10019 w 10019"/>
              <a:gd name="connsiteY4" fmla="*/ 17 h 25218"/>
              <a:gd name="connsiteX5" fmla="*/ 10000 w 10019"/>
              <a:gd name="connsiteY5" fmla="*/ 24218 h 25218"/>
              <a:gd name="connsiteX6" fmla="*/ 7500 w 10019"/>
              <a:gd name="connsiteY6" fmla="*/ 23218 h 25218"/>
              <a:gd name="connsiteX7" fmla="*/ 5000 w 10019"/>
              <a:gd name="connsiteY7" fmla="*/ 24218 h 25218"/>
              <a:gd name="connsiteX8" fmla="*/ 2500 w 10019"/>
              <a:gd name="connsiteY8" fmla="*/ 25218 h 25218"/>
              <a:gd name="connsiteX9" fmla="*/ 0 w 10019"/>
              <a:gd name="connsiteY9" fmla="*/ 24218 h 25218"/>
              <a:gd name="connsiteX10" fmla="*/ 0 w 10019"/>
              <a:gd name="connsiteY10" fmla="*/ 16218 h 25218"/>
              <a:gd name="connsiteX0" fmla="*/ 0 w 10019"/>
              <a:gd name="connsiteY0" fmla="*/ 16218 h 28043"/>
              <a:gd name="connsiteX1" fmla="*/ 2500 w 10019"/>
              <a:gd name="connsiteY1" fmla="*/ 17218 h 28043"/>
              <a:gd name="connsiteX2" fmla="*/ 5000 w 10019"/>
              <a:gd name="connsiteY2" fmla="*/ 16218 h 28043"/>
              <a:gd name="connsiteX3" fmla="*/ 7500 w 10019"/>
              <a:gd name="connsiteY3" fmla="*/ 15218 h 28043"/>
              <a:gd name="connsiteX4" fmla="*/ 10019 w 10019"/>
              <a:gd name="connsiteY4" fmla="*/ 17 h 28043"/>
              <a:gd name="connsiteX5" fmla="*/ 10000 w 10019"/>
              <a:gd name="connsiteY5" fmla="*/ 28043 h 28043"/>
              <a:gd name="connsiteX6" fmla="*/ 7500 w 10019"/>
              <a:gd name="connsiteY6" fmla="*/ 23218 h 28043"/>
              <a:gd name="connsiteX7" fmla="*/ 5000 w 10019"/>
              <a:gd name="connsiteY7" fmla="*/ 24218 h 28043"/>
              <a:gd name="connsiteX8" fmla="*/ 2500 w 10019"/>
              <a:gd name="connsiteY8" fmla="*/ 25218 h 28043"/>
              <a:gd name="connsiteX9" fmla="*/ 0 w 10019"/>
              <a:gd name="connsiteY9" fmla="*/ 24218 h 28043"/>
              <a:gd name="connsiteX10" fmla="*/ 0 w 10019"/>
              <a:gd name="connsiteY10" fmla="*/ 16218 h 28043"/>
              <a:gd name="connsiteX0" fmla="*/ 0 w 10019"/>
              <a:gd name="connsiteY0" fmla="*/ 16218 h 43669"/>
              <a:gd name="connsiteX1" fmla="*/ 2500 w 10019"/>
              <a:gd name="connsiteY1" fmla="*/ 17218 h 43669"/>
              <a:gd name="connsiteX2" fmla="*/ 5000 w 10019"/>
              <a:gd name="connsiteY2" fmla="*/ 16218 h 43669"/>
              <a:gd name="connsiteX3" fmla="*/ 7500 w 10019"/>
              <a:gd name="connsiteY3" fmla="*/ 15218 h 43669"/>
              <a:gd name="connsiteX4" fmla="*/ 10019 w 10019"/>
              <a:gd name="connsiteY4" fmla="*/ 17 h 43669"/>
              <a:gd name="connsiteX5" fmla="*/ 10000 w 10019"/>
              <a:gd name="connsiteY5" fmla="*/ 28043 h 43669"/>
              <a:gd name="connsiteX6" fmla="*/ 7500 w 10019"/>
              <a:gd name="connsiteY6" fmla="*/ 23218 h 43669"/>
              <a:gd name="connsiteX7" fmla="*/ 5000 w 10019"/>
              <a:gd name="connsiteY7" fmla="*/ 24218 h 43669"/>
              <a:gd name="connsiteX8" fmla="*/ 2368 w 10019"/>
              <a:gd name="connsiteY8" fmla="*/ 43669 h 43669"/>
              <a:gd name="connsiteX9" fmla="*/ 0 w 10019"/>
              <a:gd name="connsiteY9" fmla="*/ 24218 h 43669"/>
              <a:gd name="connsiteX10" fmla="*/ 0 w 10019"/>
              <a:gd name="connsiteY10" fmla="*/ 16218 h 43669"/>
              <a:gd name="connsiteX0" fmla="*/ 0 w 10019"/>
              <a:gd name="connsiteY0" fmla="*/ 16218 h 43669"/>
              <a:gd name="connsiteX1" fmla="*/ 2368 w 10019"/>
              <a:gd name="connsiteY1" fmla="*/ 36569 h 43669"/>
              <a:gd name="connsiteX2" fmla="*/ 5000 w 10019"/>
              <a:gd name="connsiteY2" fmla="*/ 16218 h 43669"/>
              <a:gd name="connsiteX3" fmla="*/ 7500 w 10019"/>
              <a:gd name="connsiteY3" fmla="*/ 15218 h 43669"/>
              <a:gd name="connsiteX4" fmla="*/ 10019 w 10019"/>
              <a:gd name="connsiteY4" fmla="*/ 17 h 43669"/>
              <a:gd name="connsiteX5" fmla="*/ 10000 w 10019"/>
              <a:gd name="connsiteY5" fmla="*/ 28043 h 43669"/>
              <a:gd name="connsiteX6" fmla="*/ 7500 w 10019"/>
              <a:gd name="connsiteY6" fmla="*/ 23218 h 43669"/>
              <a:gd name="connsiteX7" fmla="*/ 5000 w 10019"/>
              <a:gd name="connsiteY7" fmla="*/ 24218 h 43669"/>
              <a:gd name="connsiteX8" fmla="*/ 2368 w 10019"/>
              <a:gd name="connsiteY8" fmla="*/ 43669 h 43669"/>
              <a:gd name="connsiteX9" fmla="*/ 0 w 10019"/>
              <a:gd name="connsiteY9" fmla="*/ 24218 h 43669"/>
              <a:gd name="connsiteX10" fmla="*/ 0 w 10019"/>
              <a:gd name="connsiteY10" fmla="*/ 16218 h 43669"/>
              <a:gd name="connsiteX0" fmla="*/ 0 w 10019"/>
              <a:gd name="connsiteY0" fmla="*/ 19593 h 43669"/>
              <a:gd name="connsiteX1" fmla="*/ 2368 w 10019"/>
              <a:gd name="connsiteY1" fmla="*/ 36569 h 43669"/>
              <a:gd name="connsiteX2" fmla="*/ 5000 w 10019"/>
              <a:gd name="connsiteY2" fmla="*/ 16218 h 43669"/>
              <a:gd name="connsiteX3" fmla="*/ 7500 w 10019"/>
              <a:gd name="connsiteY3" fmla="*/ 15218 h 43669"/>
              <a:gd name="connsiteX4" fmla="*/ 10019 w 10019"/>
              <a:gd name="connsiteY4" fmla="*/ 17 h 43669"/>
              <a:gd name="connsiteX5" fmla="*/ 10000 w 10019"/>
              <a:gd name="connsiteY5" fmla="*/ 28043 h 43669"/>
              <a:gd name="connsiteX6" fmla="*/ 7500 w 10019"/>
              <a:gd name="connsiteY6" fmla="*/ 23218 h 43669"/>
              <a:gd name="connsiteX7" fmla="*/ 5000 w 10019"/>
              <a:gd name="connsiteY7" fmla="*/ 24218 h 43669"/>
              <a:gd name="connsiteX8" fmla="*/ 2368 w 10019"/>
              <a:gd name="connsiteY8" fmla="*/ 43669 h 43669"/>
              <a:gd name="connsiteX9" fmla="*/ 0 w 10019"/>
              <a:gd name="connsiteY9" fmla="*/ 24218 h 43669"/>
              <a:gd name="connsiteX10" fmla="*/ 0 w 10019"/>
              <a:gd name="connsiteY10" fmla="*/ 19593 h 43669"/>
              <a:gd name="connsiteX0" fmla="*/ 0 w 10019"/>
              <a:gd name="connsiteY0" fmla="*/ 19601 h 43677"/>
              <a:gd name="connsiteX1" fmla="*/ 2368 w 10019"/>
              <a:gd name="connsiteY1" fmla="*/ 36577 h 43677"/>
              <a:gd name="connsiteX2" fmla="*/ 5000 w 10019"/>
              <a:gd name="connsiteY2" fmla="*/ 16226 h 43677"/>
              <a:gd name="connsiteX3" fmla="*/ 7236 w 10019"/>
              <a:gd name="connsiteY3" fmla="*/ 10726 h 43677"/>
              <a:gd name="connsiteX4" fmla="*/ 10019 w 10019"/>
              <a:gd name="connsiteY4" fmla="*/ 25 h 43677"/>
              <a:gd name="connsiteX5" fmla="*/ 10000 w 10019"/>
              <a:gd name="connsiteY5" fmla="*/ 28051 h 43677"/>
              <a:gd name="connsiteX6" fmla="*/ 7500 w 10019"/>
              <a:gd name="connsiteY6" fmla="*/ 23226 h 43677"/>
              <a:gd name="connsiteX7" fmla="*/ 5000 w 10019"/>
              <a:gd name="connsiteY7" fmla="*/ 24226 h 43677"/>
              <a:gd name="connsiteX8" fmla="*/ 2368 w 10019"/>
              <a:gd name="connsiteY8" fmla="*/ 43677 h 43677"/>
              <a:gd name="connsiteX9" fmla="*/ 0 w 10019"/>
              <a:gd name="connsiteY9" fmla="*/ 24226 h 43677"/>
              <a:gd name="connsiteX10" fmla="*/ 0 w 10019"/>
              <a:gd name="connsiteY10" fmla="*/ 19601 h 43677"/>
              <a:gd name="connsiteX0" fmla="*/ 0 w 10019"/>
              <a:gd name="connsiteY0" fmla="*/ 19600 h 43676"/>
              <a:gd name="connsiteX1" fmla="*/ 2368 w 10019"/>
              <a:gd name="connsiteY1" fmla="*/ 36576 h 43676"/>
              <a:gd name="connsiteX2" fmla="*/ 5000 w 10019"/>
              <a:gd name="connsiteY2" fmla="*/ 16225 h 43676"/>
              <a:gd name="connsiteX3" fmla="*/ 7236 w 10019"/>
              <a:gd name="connsiteY3" fmla="*/ 10725 h 43676"/>
              <a:gd name="connsiteX4" fmla="*/ 10019 w 10019"/>
              <a:gd name="connsiteY4" fmla="*/ 24 h 43676"/>
              <a:gd name="connsiteX5" fmla="*/ 10000 w 10019"/>
              <a:gd name="connsiteY5" fmla="*/ 28050 h 43676"/>
              <a:gd name="connsiteX6" fmla="*/ 7500 w 10019"/>
              <a:gd name="connsiteY6" fmla="*/ 23225 h 43676"/>
              <a:gd name="connsiteX7" fmla="*/ 5000 w 10019"/>
              <a:gd name="connsiteY7" fmla="*/ 24225 h 43676"/>
              <a:gd name="connsiteX8" fmla="*/ 2368 w 10019"/>
              <a:gd name="connsiteY8" fmla="*/ 43676 h 43676"/>
              <a:gd name="connsiteX9" fmla="*/ 0 w 10019"/>
              <a:gd name="connsiteY9" fmla="*/ 24225 h 43676"/>
              <a:gd name="connsiteX10" fmla="*/ 0 w 10019"/>
              <a:gd name="connsiteY10" fmla="*/ 19600 h 43676"/>
              <a:gd name="connsiteX0" fmla="*/ 0 w 10019"/>
              <a:gd name="connsiteY0" fmla="*/ 19604 h 43680"/>
              <a:gd name="connsiteX1" fmla="*/ 2368 w 10019"/>
              <a:gd name="connsiteY1" fmla="*/ 36580 h 43680"/>
              <a:gd name="connsiteX2" fmla="*/ 5000 w 10019"/>
              <a:gd name="connsiteY2" fmla="*/ 16229 h 43680"/>
              <a:gd name="connsiteX3" fmla="*/ 7424 w 10019"/>
              <a:gd name="connsiteY3" fmla="*/ 8929 h 43680"/>
              <a:gd name="connsiteX4" fmla="*/ 10019 w 10019"/>
              <a:gd name="connsiteY4" fmla="*/ 28 h 43680"/>
              <a:gd name="connsiteX5" fmla="*/ 10000 w 10019"/>
              <a:gd name="connsiteY5" fmla="*/ 28054 h 43680"/>
              <a:gd name="connsiteX6" fmla="*/ 7500 w 10019"/>
              <a:gd name="connsiteY6" fmla="*/ 23229 h 43680"/>
              <a:gd name="connsiteX7" fmla="*/ 5000 w 10019"/>
              <a:gd name="connsiteY7" fmla="*/ 24229 h 43680"/>
              <a:gd name="connsiteX8" fmla="*/ 2368 w 10019"/>
              <a:gd name="connsiteY8" fmla="*/ 43680 h 43680"/>
              <a:gd name="connsiteX9" fmla="*/ 0 w 10019"/>
              <a:gd name="connsiteY9" fmla="*/ 24229 h 43680"/>
              <a:gd name="connsiteX10" fmla="*/ 0 w 10019"/>
              <a:gd name="connsiteY10" fmla="*/ 19604 h 43680"/>
              <a:gd name="connsiteX0" fmla="*/ 0 w 10019"/>
              <a:gd name="connsiteY0" fmla="*/ 19606 h 43682"/>
              <a:gd name="connsiteX1" fmla="*/ 2368 w 10019"/>
              <a:gd name="connsiteY1" fmla="*/ 36582 h 43682"/>
              <a:gd name="connsiteX2" fmla="*/ 5000 w 10019"/>
              <a:gd name="connsiteY2" fmla="*/ 16231 h 43682"/>
              <a:gd name="connsiteX3" fmla="*/ 7424 w 10019"/>
              <a:gd name="connsiteY3" fmla="*/ 8931 h 43682"/>
              <a:gd name="connsiteX4" fmla="*/ 10019 w 10019"/>
              <a:gd name="connsiteY4" fmla="*/ 30 h 43682"/>
              <a:gd name="connsiteX5" fmla="*/ 10000 w 10019"/>
              <a:gd name="connsiteY5" fmla="*/ 28056 h 43682"/>
              <a:gd name="connsiteX6" fmla="*/ 7500 w 10019"/>
              <a:gd name="connsiteY6" fmla="*/ 23231 h 43682"/>
              <a:gd name="connsiteX7" fmla="*/ 5000 w 10019"/>
              <a:gd name="connsiteY7" fmla="*/ 24231 h 43682"/>
              <a:gd name="connsiteX8" fmla="*/ 2368 w 10019"/>
              <a:gd name="connsiteY8" fmla="*/ 43682 h 43682"/>
              <a:gd name="connsiteX9" fmla="*/ 0 w 10019"/>
              <a:gd name="connsiteY9" fmla="*/ 24231 h 43682"/>
              <a:gd name="connsiteX10" fmla="*/ 0 w 10019"/>
              <a:gd name="connsiteY10" fmla="*/ 19606 h 43682"/>
              <a:gd name="connsiteX0" fmla="*/ 0 w 10019"/>
              <a:gd name="connsiteY0" fmla="*/ 19610 h 43686"/>
              <a:gd name="connsiteX1" fmla="*/ 2368 w 10019"/>
              <a:gd name="connsiteY1" fmla="*/ 36586 h 43686"/>
              <a:gd name="connsiteX2" fmla="*/ 5000 w 10019"/>
              <a:gd name="connsiteY2" fmla="*/ 16235 h 43686"/>
              <a:gd name="connsiteX3" fmla="*/ 7424 w 10019"/>
              <a:gd name="connsiteY3" fmla="*/ 8035 h 43686"/>
              <a:gd name="connsiteX4" fmla="*/ 10019 w 10019"/>
              <a:gd name="connsiteY4" fmla="*/ 34 h 43686"/>
              <a:gd name="connsiteX5" fmla="*/ 10000 w 10019"/>
              <a:gd name="connsiteY5" fmla="*/ 28060 h 43686"/>
              <a:gd name="connsiteX6" fmla="*/ 7500 w 10019"/>
              <a:gd name="connsiteY6" fmla="*/ 23235 h 43686"/>
              <a:gd name="connsiteX7" fmla="*/ 5000 w 10019"/>
              <a:gd name="connsiteY7" fmla="*/ 24235 h 43686"/>
              <a:gd name="connsiteX8" fmla="*/ 2368 w 10019"/>
              <a:gd name="connsiteY8" fmla="*/ 43686 h 43686"/>
              <a:gd name="connsiteX9" fmla="*/ 0 w 10019"/>
              <a:gd name="connsiteY9" fmla="*/ 24235 h 43686"/>
              <a:gd name="connsiteX10" fmla="*/ 0 w 10019"/>
              <a:gd name="connsiteY10" fmla="*/ 19610 h 43686"/>
              <a:gd name="connsiteX0" fmla="*/ 0 w 10019"/>
              <a:gd name="connsiteY0" fmla="*/ 19610 h 43686"/>
              <a:gd name="connsiteX1" fmla="*/ 2368 w 10019"/>
              <a:gd name="connsiteY1" fmla="*/ 36586 h 43686"/>
              <a:gd name="connsiteX2" fmla="*/ 5000 w 10019"/>
              <a:gd name="connsiteY2" fmla="*/ 16235 h 43686"/>
              <a:gd name="connsiteX3" fmla="*/ 7424 w 10019"/>
              <a:gd name="connsiteY3" fmla="*/ 8035 h 43686"/>
              <a:gd name="connsiteX4" fmla="*/ 10019 w 10019"/>
              <a:gd name="connsiteY4" fmla="*/ 34 h 43686"/>
              <a:gd name="connsiteX5" fmla="*/ 10000 w 10019"/>
              <a:gd name="connsiteY5" fmla="*/ 28060 h 43686"/>
              <a:gd name="connsiteX6" fmla="*/ 7500 w 10019"/>
              <a:gd name="connsiteY6" fmla="*/ 23235 h 43686"/>
              <a:gd name="connsiteX7" fmla="*/ 5000 w 10019"/>
              <a:gd name="connsiteY7" fmla="*/ 24235 h 43686"/>
              <a:gd name="connsiteX8" fmla="*/ 2368 w 10019"/>
              <a:gd name="connsiteY8" fmla="*/ 43686 h 43686"/>
              <a:gd name="connsiteX9" fmla="*/ 0 w 10019"/>
              <a:gd name="connsiteY9" fmla="*/ 24235 h 43686"/>
              <a:gd name="connsiteX10" fmla="*/ 0 w 10019"/>
              <a:gd name="connsiteY10" fmla="*/ 19610 h 43686"/>
              <a:gd name="connsiteX0" fmla="*/ 0 w 10019"/>
              <a:gd name="connsiteY0" fmla="*/ 19610 h 43686"/>
              <a:gd name="connsiteX1" fmla="*/ 1993 w 10019"/>
              <a:gd name="connsiteY1" fmla="*/ 35686 h 43686"/>
              <a:gd name="connsiteX2" fmla="*/ 5000 w 10019"/>
              <a:gd name="connsiteY2" fmla="*/ 16235 h 43686"/>
              <a:gd name="connsiteX3" fmla="*/ 7424 w 10019"/>
              <a:gd name="connsiteY3" fmla="*/ 8035 h 43686"/>
              <a:gd name="connsiteX4" fmla="*/ 10019 w 10019"/>
              <a:gd name="connsiteY4" fmla="*/ 34 h 43686"/>
              <a:gd name="connsiteX5" fmla="*/ 10000 w 10019"/>
              <a:gd name="connsiteY5" fmla="*/ 28060 h 43686"/>
              <a:gd name="connsiteX6" fmla="*/ 7500 w 10019"/>
              <a:gd name="connsiteY6" fmla="*/ 23235 h 43686"/>
              <a:gd name="connsiteX7" fmla="*/ 5000 w 10019"/>
              <a:gd name="connsiteY7" fmla="*/ 24235 h 43686"/>
              <a:gd name="connsiteX8" fmla="*/ 2368 w 10019"/>
              <a:gd name="connsiteY8" fmla="*/ 43686 h 43686"/>
              <a:gd name="connsiteX9" fmla="*/ 0 w 10019"/>
              <a:gd name="connsiteY9" fmla="*/ 24235 h 43686"/>
              <a:gd name="connsiteX10" fmla="*/ 0 w 10019"/>
              <a:gd name="connsiteY10" fmla="*/ 19610 h 43686"/>
              <a:gd name="connsiteX0" fmla="*/ 0 w 10019"/>
              <a:gd name="connsiteY0" fmla="*/ 19610 h 41661"/>
              <a:gd name="connsiteX1" fmla="*/ 1993 w 10019"/>
              <a:gd name="connsiteY1" fmla="*/ 35686 h 41661"/>
              <a:gd name="connsiteX2" fmla="*/ 5000 w 10019"/>
              <a:gd name="connsiteY2" fmla="*/ 16235 h 41661"/>
              <a:gd name="connsiteX3" fmla="*/ 7424 w 10019"/>
              <a:gd name="connsiteY3" fmla="*/ 8035 h 41661"/>
              <a:gd name="connsiteX4" fmla="*/ 10019 w 10019"/>
              <a:gd name="connsiteY4" fmla="*/ 34 h 41661"/>
              <a:gd name="connsiteX5" fmla="*/ 10000 w 10019"/>
              <a:gd name="connsiteY5" fmla="*/ 28060 h 41661"/>
              <a:gd name="connsiteX6" fmla="*/ 7500 w 10019"/>
              <a:gd name="connsiteY6" fmla="*/ 23235 h 41661"/>
              <a:gd name="connsiteX7" fmla="*/ 5000 w 10019"/>
              <a:gd name="connsiteY7" fmla="*/ 24235 h 41661"/>
              <a:gd name="connsiteX8" fmla="*/ 1980 w 10019"/>
              <a:gd name="connsiteY8" fmla="*/ 41661 h 41661"/>
              <a:gd name="connsiteX9" fmla="*/ 0 w 10019"/>
              <a:gd name="connsiteY9" fmla="*/ 24235 h 41661"/>
              <a:gd name="connsiteX10" fmla="*/ 0 w 10019"/>
              <a:gd name="connsiteY10" fmla="*/ 19610 h 41661"/>
              <a:gd name="connsiteX0" fmla="*/ 0 w 10019"/>
              <a:gd name="connsiteY0" fmla="*/ 20735 h 41661"/>
              <a:gd name="connsiteX1" fmla="*/ 1993 w 10019"/>
              <a:gd name="connsiteY1" fmla="*/ 35686 h 41661"/>
              <a:gd name="connsiteX2" fmla="*/ 5000 w 10019"/>
              <a:gd name="connsiteY2" fmla="*/ 16235 h 41661"/>
              <a:gd name="connsiteX3" fmla="*/ 7424 w 10019"/>
              <a:gd name="connsiteY3" fmla="*/ 8035 h 41661"/>
              <a:gd name="connsiteX4" fmla="*/ 10019 w 10019"/>
              <a:gd name="connsiteY4" fmla="*/ 34 h 41661"/>
              <a:gd name="connsiteX5" fmla="*/ 10000 w 10019"/>
              <a:gd name="connsiteY5" fmla="*/ 28060 h 41661"/>
              <a:gd name="connsiteX6" fmla="*/ 7500 w 10019"/>
              <a:gd name="connsiteY6" fmla="*/ 23235 h 41661"/>
              <a:gd name="connsiteX7" fmla="*/ 5000 w 10019"/>
              <a:gd name="connsiteY7" fmla="*/ 24235 h 41661"/>
              <a:gd name="connsiteX8" fmla="*/ 1980 w 10019"/>
              <a:gd name="connsiteY8" fmla="*/ 41661 h 41661"/>
              <a:gd name="connsiteX9" fmla="*/ 0 w 10019"/>
              <a:gd name="connsiteY9" fmla="*/ 24235 h 41661"/>
              <a:gd name="connsiteX10" fmla="*/ 0 w 10019"/>
              <a:gd name="connsiteY10" fmla="*/ 20735 h 41661"/>
              <a:gd name="connsiteX0" fmla="*/ 0 w 10019"/>
              <a:gd name="connsiteY0" fmla="*/ 20735 h 39636"/>
              <a:gd name="connsiteX1" fmla="*/ 1993 w 10019"/>
              <a:gd name="connsiteY1" fmla="*/ 35686 h 39636"/>
              <a:gd name="connsiteX2" fmla="*/ 5000 w 10019"/>
              <a:gd name="connsiteY2" fmla="*/ 16235 h 39636"/>
              <a:gd name="connsiteX3" fmla="*/ 7424 w 10019"/>
              <a:gd name="connsiteY3" fmla="*/ 8035 h 39636"/>
              <a:gd name="connsiteX4" fmla="*/ 10019 w 10019"/>
              <a:gd name="connsiteY4" fmla="*/ 34 h 39636"/>
              <a:gd name="connsiteX5" fmla="*/ 10000 w 10019"/>
              <a:gd name="connsiteY5" fmla="*/ 28060 h 39636"/>
              <a:gd name="connsiteX6" fmla="*/ 7500 w 10019"/>
              <a:gd name="connsiteY6" fmla="*/ 23235 h 39636"/>
              <a:gd name="connsiteX7" fmla="*/ 5000 w 10019"/>
              <a:gd name="connsiteY7" fmla="*/ 24235 h 39636"/>
              <a:gd name="connsiteX8" fmla="*/ 1956 w 10019"/>
              <a:gd name="connsiteY8" fmla="*/ 39636 h 39636"/>
              <a:gd name="connsiteX9" fmla="*/ 0 w 10019"/>
              <a:gd name="connsiteY9" fmla="*/ 24235 h 39636"/>
              <a:gd name="connsiteX10" fmla="*/ 0 w 10019"/>
              <a:gd name="connsiteY10" fmla="*/ 20735 h 39636"/>
              <a:gd name="connsiteX0" fmla="*/ 0 w 10019"/>
              <a:gd name="connsiteY0" fmla="*/ 20735 h 39636"/>
              <a:gd name="connsiteX1" fmla="*/ 1993 w 10019"/>
              <a:gd name="connsiteY1" fmla="*/ 35686 h 39636"/>
              <a:gd name="connsiteX2" fmla="*/ 5000 w 10019"/>
              <a:gd name="connsiteY2" fmla="*/ 16235 h 39636"/>
              <a:gd name="connsiteX3" fmla="*/ 7424 w 10019"/>
              <a:gd name="connsiteY3" fmla="*/ 8035 h 39636"/>
              <a:gd name="connsiteX4" fmla="*/ 10019 w 10019"/>
              <a:gd name="connsiteY4" fmla="*/ 34 h 39636"/>
              <a:gd name="connsiteX5" fmla="*/ 10000 w 10019"/>
              <a:gd name="connsiteY5" fmla="*/ 28060 h 39636"/>
              <a:gd name="connsiteX6" fmla="*/ 7500 w 10019"/>
              <a:gd name="connsiteY6" fmla="*/ 23235 h 39636"/>
              <a:gd name="connsiteX7" fmla="*/ 5000 w 10019"/>
              <a:gd name="connsiteY7" fmla="*/ 24235 h 39636"/>
              <a:gd name="connsiteX8" fmla="*/ 1956 w 10019"/>
              <a:gd name="connsiteY8" fmla="*/ 39636 h 39636"/>
              <a:gd name="connsiteX9" fmla="*/ 0 w 10019"/>
              <a:gd name="connsiteY9" fmla="*/ 24235 h 39636"/>
              <a:gd name="connsiteX10" fmla="*/ 0 w 10019"/>
              <a:gd name="connsiteY10" fmla="*/ 20735 h 39636"/>
              <a:gd name="connsiteX0" fmla="*/ 0 w 10019"/>
              <a:gd name="connsiteY0" fmla="*/ 20735 h 39636"/>
              <a:gd name="connsiteX1" fmla="*/ 1993 w 10019"/>
              <a:gd name="connsiteY1" fmla="*/ 35686 h 39636"/>
              <a:gd name="connsiteX2" fmla="*/ 5000 w 10019"/>
              <a:gd name="connsiteY2" fmla="*/ 16235 h 39636"/>
              <a:gd name="connsiteX3" fmla="*/ 7424 w 10019"/>
              <a:gd name="connsiteY3" fmla="*/ 8035 h 39636"/>
              <a:gd name="connsiteX4" fmla="*/ 10019 w 10019"/>
              <a:gd name="connsiteY4" fmla="*/ 34 h 39636"/>
              <a:gd name="connsiteX5" fmla="*/ 10000 w 10019"/>
              <a:gd name="connsiteY5" fmla="*/ 28060 h 39636"/>
              <a:gd name="connsiteX6" fmla="*/ 7500 w 10019"/>
              <a:gd name="connsiteY6" fmla="*/ 23235 h 39636"/>
              <a:gd name="connsiteX7" fmla="*/ 5000 w 10019"/>
              <a:gd name="connsiteY7" fmla="*/ 24235 h 39636"/>
              <a:gd name="connsiteX8" fmla="*/ 1956 w 10019"/>
              <a:gd name="connsiteY8" fmla="*/ 39636 h 39636"/>
              <a:gd name="connsiteX9" fmla="*/ 0 w 10019"/>
              <a:gd name="connsiteY9" fmla="*/ 24235 h 39636"/>
              <a:gd name="connsiteX10" fmla="*/ 0 w 10019"/>
              <a:gd name="connsiteY10" fmla="*/ 20735 h 39636"/>
              <a:gd name="connsiteX0" fmla="*/ 0 w 10019"/>
              <a:gd name="connsiteY0" fmla="*/ 20733 h 39634"/>
              <a:gd name="connsiteX1" fmla="*/ 1993 w 10019"/>
              <a:gd name="connsiteY1" fmla="*/ 35684 h 39634"/>
              <a:gd name="connsiteX2" fmla="*/ 4709 w 10019"/>
              <a:gd name="connsiteY2" fmla="*/ 10383 h 39634"/>
              <a:gd name="connsiteX3" fmla="*/ 7424 w 10019"/>
              <a:gd name="connsiteY3" fmla="*/ 8033 h 39634"/>
              <a:gd name="connsiteX4" fmla="*/ 10019 w 10019"/>
              <a:gd name="connsiteY4" fmla="*/ 32 h 39634"/>
              <a:gd name="connsiteX5" fmla="*/ 10000 w 10019"/>
              <a:gd name="connsiteY5" fmla="*/ 28058 h 39634"/>
              <a:gd name="connsiteX6" fmla="*/ 7500 w 10019"/>
              <a:gd name="connsiteY6" fmla="*/ 23233 h 39634"/>
              <a:gd name="connsiteX7" fmla="*/ 5000 w 10019"/>
              <a:gd name="connsiteY7" fmla="*/ 24233 h 39634"/>
              <a:gd name="connsiteX8" fmla="*/ 1956 w 10019"/>
              <a:gd name="connsiteY8" fmla="*/ 39634 h 39634"/>
              <a:gd name="connsiteX9" fmla="*/ 0 w 10019"/>
              <a:gd name="connsiteY9" fmla="*/ 24233 h 39634"/>
              <a:gd name="connsiteX10" fmla="*/ 0 w 10019"/>
              <a:gd name="connsiteY10" fmla="*/ 20733 h 39634"/>
              <a:gd name="connsiteX0" fmla="*/ 0 w 10019"/>
              <a:gd name="connsiteY0" fmla="*/ 20733 h 39634"/>
              <a:gd name="connsiteX1" fmla="*/ 1993 w 10019"/>
              <a:gd name="connsiteY1" fmla="*/ 35684 h 39634"/>
              <a:gd name="connsiteX2" fmla="*/ 4709 w 10019"/>
              <a:gd name="connsiteY2" fmla="*/ 10383 h 39634"/>
              <a:gd name="connsiteX3" fmla="*/ 7424 w 10019"/>
              <a:gd name="connsiteY3" fmla="*/ 8033 h 39634"/>
              <a:gd name="connsiteX4" fmla="*/ 10019 w 10019"/>
              <a:gd name="connsiteY4" fmla="*/ 32 h 39634"/>
              <a:gd name="connsiteX5" fmla="*/ 10000 w 10019"/>
              <a:gd name="connsiteY5" fmla="*/ 28058 h 39634"/>
              <a:gd name="connsiteX6" fmla="*/ 7500 w 10019"/>
              <a:gd name="connsiteY6" fmla="*/ 23233 h 39634"/>
              <a:gd name="connsiteX7" fmla="*/ 4843 w 10019"/>
              <a:gd name="connsiteY7" fmla="*/ 19283 h 39634"/>
              <a:gd name="connsiteX8" fmla="*/ 1956 w 10019"/>
              <a:gd name="connsiteY8" fmla="*/ 39634 h 39634"/>
              <a:gd name="connsiteX9" fmla="*/ 0 w 10019"/>
              <a:gd name="connsiteY9" fmla="*/ 24233 h 39634"/>
              <a:gd name="connsiteX10" fmla="*/ 0 w 10019"/>
              <a:gd name="connsiteY10" fmla="*/ 20733 h 39634"/>
              <a:gd name="connsiteX0" fmla="*/ 0 w 10019"/>
              <a:gd name="connsiteY0" fmla="*/ 26268 h 45169"/>
              <a:gd name="connsiteX1" fmla="*/ 1993 w 10019"/>
              <a:gd name="connsiteY1" fmla="*/ 41219 h 45169"/>
              <a:gd name="connsiteX2" fmla="*/ 4709 w 10019"/>
              <a:gd name="connsiteY2" fmla="*/ 15918 h 45169"/>
              <a:gd name="connsiteX3" fmla="*/ 7073 w 10019"/>
              <a:gd name="connsiteY3" fmla="*/ 292 h 45169"/>
              <a:gd name="connsiteX4" fmla="*/ 10019 w 10019"/>
              <a:gd name="connsiteY4" fmla="*/ 5567 h 45169"/>
              <a:gd name="connsiteX5" fmla="*/ 10000 w 10019"/>
              <a:gd name="connsiteY5" fmla="*/ 33593 h 45169"/>
              <a:gd name="connsiteX6" fmla="*/ 7500 w 10019"/>
              <a:gd name="connsiteY6" fmla="*/ 28768 h 45169"/>
              <a:gd name="connsiteX7" fmla="*/ 4843 w 10019"/>
              <a:gd name="connsiteY7" fmla="*/ 24818 h 45169"/>
              <a:gd name="connsiteX8" fmla="*/ 1956 w 10019"/>
              <a:gd name="connsiteY8" fmla="*/ 45169 h 45169"/>
              <a:gd name="connsiteX9" fmla="*/ 0 w 10019"/>
              <a:gd name="connsiteY9" fmla="*/ 29768 h 45169"/>
              <a:gd name="connsiteX10" fmla="*/ 0 w 10019"/>
              <a:gd name="connsiteY10" fmla="*/ 26268 h 45169"/>
              <a:gd name="connsiteX0" fmla="*/ 0 w 10019"/>
              <a:gd name="connsiteY0" fmla="*/ 26268 h 45169"/>
              <a:gd name="connsiteX1" fmla="*/ 1993 w 10019"/>
              <a:gd name="connsiteY1" fmla="*/ 41219 h 45169"/>
              <a:gd name="connsiteX2" fmla="*/ 4709 w 10019"/>
              <a:gd name="connsiteY2" fmla="*/ 15918 h 45169"/>
              <a:gd name="connsiteX3" fmla="*/ 7073 w 10019"/>
              <a:gd name="connsiteY3" fmla="*/ 292 h 45169"/>
              <a:gd name="connsiteX4" fmla="*/ 10019 w 10019"/>
              <a:gd name="connsiteY4" fmla="*/ 5567 h 45169"/>
              <a:gd name="connsiteX5" fmla="*/ 10000 w 10019"/>
              <a:gd name="connsiteY5" fmla="*/ 33593 h 45169"/>
              <a:gd name="connsiteX6" fmla="*/ 7258 w 10019"/>
              <a:gd name="connsiteY6" fmla="*/ 19092 h 45169"/>
              <a:gd name="connsiteX7" fmla="*/ 4843 w 10019"/>
              <a:gd name="connsiteY7" fmla="*/ 24818 h 45169"/>
              <a:gd name="connsiteX8" fmla="*/ 1956 w 10019"/>
              <a:gd name="connsiteY8" fmla="*/ 45169 h 45169"/>
              <a:gd name="connsiteX9" fmla="*/ 0 w 10019"/>
              <a:gd name="connsiteY9" fmla="*/ 29768 h 45169"/>
              <a:gd name="connsiteX10" fmla="*/ 0 w 10019"/>
              <a:gd name="connsiteY10" fmla="*/ 26268 h 45169"/>
              <a:gd name="connsiteX0" fmla="*/ 0 w 10000"/>
              <a:gd name="connsiteY0" fmla="*/ 44793 h 63694"/>
              <a:gd name="connsiteX1" fmla="*/ 1993 w 10000"/>
              <a:gd name="connsiteY1" fmla="*/ 59744 h 63694"/>
              <a:gd name="connsiteX2" fmla="*/ 4709 w 10000"/>
              <a:gd name="connsiteY2" fmla="*/ 34443 h 63694"/>
              <a:gd name="connsiteX3" fmla="*/ 7073 w 10000"/>
              <a:gd name="connsiteY3" fmla="*/ 18817 h 63694"/>
              <a:gd name="connsiteX4" fmla="*/ 9607 w 10000"/>
              <a:gd name="connsiteY4" fmla="*/ 16 h 63694"/>
              <a:gd name="connsiteX5" fmla="*/ 10000 w 10000"/>
              <a:gd name="connsiteY5" fmla="*/ 52118 h 63694"/>
              <a:gd name="connsiteX6" fmla="*/ 7258 w 10000"/>
              <a:gd name="connsiteY6" fmla="*/ 37617 h 63694"/>
              <a:gd name="connsiteX7" fmla="*/ 4843 w 10000"/>
              <a:gd name="connsiteY7" fmla="*/ 43343 h 63694"/>
              <a:gd name="connsiteX8" fmla="*/ 1956 w 10000"/>
              <a:gd name="connsiteY8" fmla="*/ 63694 h 63694"/>
              <a:gd name="connsiteX9" fmla="*/ 0 w 10000"/>
              <a:gd name="connsiteY9" fmla="*/ 48293 h 63694"/>
              <a:gd name="connsiteX10" fmla="*/ 0 w 10000"/>
              <a:gd name="connsiteY10" fmla="*/ 44793 h 63694"/>
              <a:gd name="connsiteX0" fmla="*/ 0 w 10000"/>
              <a:gd name="connsiteY0" fmla="*/ 44795 h 63696"/>
              <a:gd name="connsiteX1" fmla="*/ 1993 w 10000"/>
              <a:gd name="connsiteY1" fmla="*/ 59746 h 63696"/>
              <a:gd name="connsiteX2" fmla="*/ 4709 w 10000"/>
              <a:gd name="connsiteY2" fmla="*/ 34445 h 63696"/>
              <a:gd name="connsiteX3" fmla="*/ 7037 w 10000"/>
              <a:gd name="connsiteY3" fmla="*/ 17469 h 63696"/>
              <a:gd name="connsiteX4" fmla="*/ 9607 w 10000"/>
              <a:gd name="connsiteY4" fmla="*/ 18 h 63696"/>
              <a:gd name="connsiteX5" fmla="*/ 10000 w 10000"/>
              <a:gd name="connsiteY5" fmla="*/ 52120 h 63696"/>
              <a:gd name="connsiteX6" fmla="*/ 7258 w 10000"/>
              <a:gd name="connsiteY6" fmla="*/ 37619 h 63696"/>
              <a:gd name="connsiteX7" fmla="*/ 4843 w 10000"/>
              <a:gd name="connsiteY7" fmla="*/ 43345 h 63696"/>
              <a:gd name="connsiteX8" fmla="*/ 1956 w 10000"/>
              <a:gd name="connsiteY8" fmla="*/ 63696 h 63696"/>
              <a:gd name="connsiteX9" fmla="*/ 0 w 10000"/>
              <a:gd name="connsiteY9" fmla="*/ 48295 h 63696"/>
              <a:gd name="connsiteX10" fmla="*/ 0 w 10000"/>
              <a:gd name="connsiteY10" fmla="*/ 44795 h 63696"/>
              <a:gd name="connsiteX0" fmla="*/ 0 w 10000"/>
              <a:gd name="connsiteY0" fmla="*/ 41426 h 60327"/>
              <a:gd name="connsiteX1" fmla="*/ 1993 w 10000"/>
              <a:gd name="connsiteY1" fmla="*/ 56377 h 60327"/>
              <a:gd name="connsiteX2" fmla="*/ 4709 w 10000"/>
              <a:gd name="connsiteY2" fmla="*/ 31076 h 60327"/>
              <a:gd name="connsiteX3" fmla="*/ 7037 w 10000"/>
              <a:gd name="connsiteY3" fmla="*/ 14100 h 60327"/>
              <a:gd name="connsiteX4" fmla="*/ 9728 w 10000"/>
              <a:gd name="connsiteY4" fmla="*/ 24 h 60327"/>
              <a:gd name="connsiteX5" fmla="*/ 10000 w 10000"/>
              <a:gd name="connsiteY5" fmla="*/ 48751 h 60327"/>
              <a:gd name="connsiteX6" fmla="*/ 7258 w 10000"/>
              <a:gd name="connsiteY6" fmla="*/ 34250 h 60327"/>
              <a:gd name="connsiteX7" fmla="*/ 4843 w 10000"/>
              <a:gd name="connsiteY7" fmla="*/ 39976 h 60327"/>
              <a:gd name="connsiteX8" fmla="*/ 1956 w 10000"/>
              <a:gd name="connsiteY8" fmla="*/ 60327 h 60327"/>
              <a:gd name="connsiteX9" fmla="*/ 0 w 10000"/>
              <a:gd name="connsiteY9" fmla="*/ 44926 h 60327"/>
              <a:gd name="connsiteX10" fmla="*/ 0 w 10000"/>
              <a:gd name="connsiteY10" fmla="*/ 41426 h 60327"/>
              <a:gd name="connsiteX0" fmla="*/ 0 w 9867"/>
              <a:gd name="connsiteY0" fmla="*/ 41426 h 60327"/>
              <a:gd name="connsiteX1" fmla="*/ 1993 w 9867"/>
              <a:gd name="connsiteY1" fmla="*/ 56377 h 60327"/>
              <a:gd name="connsiteX2" fmla="*/ 4709 w 9867"/>
              <a:gd name="connsiteY2" fmla="*/ 31076 h 60327"/>
              <a:gd name="connsiteX3" fmla="*/ 7037 w 9867"/>
              <a:gd name="connsiteY3" fmla="*/ 14100 h 60327"/>
              <a:gd name="connsiteX4" fmla="*/ 9728 w 9867"/>
              <a:gd name="connsiteY4" fmla="*/ 24 h 60327"/>
              <a:gd name="connsiteX5" fmla="*/ 9867 w 9867"/>
              <a:gd name="connsiteY5" fmla="*/ 31875 h 60327"/>
              <a:gd name="connsiteX6" fmla="*/ 7258 w 9867"/>
              <a:gd name="connsiteY6" fmla="*/ 34250 h 60327"/>
              <a:gd name="connsiteX7" fmla="*/ 4843 w 9867"/>
              <a:gd name="connsiteY7" fmla="*/ 39976 h 60327"/>
              <a:gd name="connsiteX8" fmla="*/ 1956 w 9867"/>
              <a:gd name="connsiteY8" fmla="*/ 60327 h 60327"/>
              <a:gd name="connsiteX9" fmla="*/ 0 w 9867"/>
              <a:gd name="connsiteY9" fmla="*/ 44926 h 60327"/>
              <a:gd name="connsiteX10" fmla="*/ 0 w 9867"/>
              <a:gd name="connsiteY10" fmla="*/ 41426 h 60327"/>
              <a:gd name="connsiteX0" fmla="*/ 0 w 10000"/>
              <a:gd name="connsiteY0" fmla="*/ 6867 h 10000"/>
              <a:gd name="connsiteX1" fmla="*/ 2020 w 10000"/>
              <a:gd name="connsiteY1" fmla="*/ 9345 h 10000"/>
              <a:gd name="connsiteX2" fmla="*/ 4772 w 10000"/>
              <a:gd name="connsiteY2" fmla="*/ 5151 h 10000"/>
              <a:gd name="connsiteX3" fmla="*/ 7132 w 10000"/>
              <a:gd name="connsiteY3" fmla="*/ 2337 h 10000"/>
              <a:gd name="connsiteX4" fmla="*/ 9859 w 10000"/>
              <a:gd name="connsiteY4" fmla="*/ 4 h 10000"/>
              <a:gd name="connsiteX5" fmla="*/ 10000 w 10000"/>
              <a:gd name="connsiteY5" fmla="*/ 5284 h 10000"/>
              <a:gd name="connsiteX6" fmla="*/ 7356 w 10000"/>
              <a:gd name="connsiteY6" fmla="*/ 5677 h 10000"/>
              <a:gd name="connsiteX7" fmla="*/ 4908 w 10000"/>
              <a:gd name="connsiteY7" fmla="*/ 6627 h 10000"/>
              <a:gd name="connsiteX8" fmla="*/ 1982 w 10000"/>
              <a:gd name="connsiteY8" fmla="*/ 10000 h 10000"/>
              <a:gd name="connsiteX9" fmla="*/ 0 w 10000"/>
              <a:gd name="connsiteY9" fmla="*/ 7447 h 10000"/>
              <a:gd name="connsiteX10" fmla="*/ 0 w 10000"/>
              <a:gd name="connsiteY10" fmla="*/ 6867 h 10000"/>
              <a:gd name="connsiteX0" fmla="*/ 0 w 10000"/>
              <a:gd name="connsiteY0" fmla="*/ 6867 h 10000"/>
              <a:gd name="connsiteX1" fmla="*/ 2020 w 10000"/>
              <a:gd name="connsiteY1" fmla="*/ 9345 h 10000"/>
              <a:gd name="connsiteX2" fmla="*/ 4772 w 10000"/>
              <a:gd name="connsiteY2" fmla="*/ 5151 h 10000"/>
              <a:gd name="connsiteX3" fmla="*/ 7132 w 10000"/>
              <a:gd name="connsiteY3" fmla="*/ 2337 h 10000"/>
              <a:gd name="connsiteX4" fmla="*/ 9859 w 10000"/>
              <a:gd name="connsiteY4" fmla="*/ 4 h 10000"/>
              <a:gd name="connsiteX5" fmla="*/ 10000 w 10000"/>
              <a:gd name="connsiteY5" fmla="*/ 5284 h 10000"/>
              <a:gd name="connsiteX6" fmla="*/ 7356 w 10000"/>
              <a:gd name="connsiteY6" fmla="*/ 5677 h 10000"/>
              <a:gd name="connsiteX7" fmla="*/ 4908 w 10000"/>
              <a:gd name="connsiteY7" fmla="*/ 6627 h 10000"/>
              <a:gd name="connsiteX8" fmla="*/ 1982 w 10000"/>
              <a:gd name="connsiteY8" fmla="*/ 10000 h 10000"/>
              <a:gd name="connsiteX9" fmla="*/ 0 w 10000"/>
              <a:gd name="connsiteY9" fmla="*/ 7447 h 10000"/>
              <a:gd name="connsiteX10" fmla="*/ 0 w 10000"/>
              <a:gd name="connsiteY10" fmla="*/ 6867 h 10000"/>
              <a:gd name="connsiteX0" fmla="*/ 0 w 10000"/>
              <a:gd name="connsiteY0" fmla="*/ 6867 h 10000"/>
              <a:gd name="connsiteX1" fmla="*/ 2020 w 10000"/>
              <a:gd name="connsiteY1" fmla="*/ 9345 h 10000"/>
              <a:gd name="connsiteX2" fmla="*/ 4772 w 10000"/>
              <a:gd name="connsiteY2" fmla="*/ 5151 h 10000"/>
              <a:gd name="connsiteX3" fmla="*/ 7132 w 10000"/>
              <a:gd name="connsiteY3" fmla="*/ 2337 h 10000"/>
              <a:gd name="connsiteX4" fmla="*/ 9859 w 10000"/>
              <a:gd name="connsiteY4" fmla="*/ 4 h 10000"/>
              <a:gd name="connsiteX5" fmla="*/ 10000 w 10000"/>
              <a:gd name="connsiteY5" fmla="*/ 5284 h 10000"/>
              <a:gd name="connsiteX6" fmla="*/ 7356 w 10000"/>
              <a:gd name="connsiteY6" fmla="*/ 5677 h 10000"/>
              <a:gd name="connsiteX7" fmla="*/ 4908 w 10000"/>
              <a:gd name="connsiteY7" fmla="*/ 6627 h 10000"/>
              <a:gd name="connsiteX8" fmla="*/ 1982 w 10000"/>
              <a:gd name="connsiteY8" fmla="*/ 10000 h 10000"/>
              <a:gd name="connsiteX9" fmla="*/ 0 w 10000"/>
              <a:gd name="connsiteY9" fmla="*/ 7447 h 10000"/>
              <a:gd name="connsiteX10" fmla="*/ 0 w 10000"/>
              <a:gd name="connsiteY10" fmla="*/ 6867 h 10000"/>
              <a:gd name="connsiteX0" fmla="*/ 0 w 10000"/>
              <a:gd name="connsiteY0" fmla="*/ 6867 h 10000"/>
              <a:gd name="connsiteX1" fmla="*/ 2020 w 10000"/>
              <a:gd name="connsiteY1" fmla="*/ 9345 h 10000"/>
              <a:gd name="connsiteX2" fmla="*/ 4772 w 10000"/>
              <a:gd name="connsiteY2" fmla="*/ 5151 h 10000"/>
              <a:gd name="connsiteX3" fmla="*/ 7132 w 10000"/>
              <a:gd name="connsiteY3" fmla="*/ 2337 h 10000"/>
              <a:gd name="connsiteX4" fmla="*/ 9859 w 10000"/>
              <a:gd name="connsiteY4" fmla="*/ 4 h 10000"/>
              <a:gd name="connsiteX5" fmla="*/ 10000 w 10000"/>
              <a:gd name="connsiteY5" fmla="*/ 5284 h 10000"/>
              <a:gd name="connsiteX6" fmla="*/ 7356 w 10000"/>
              <a:gd name="connsiteY6" fmla="*/ 5677 h 10000"/>
              <a:gd name="connsiteX7" fmla="*/ 4908 w 10000"/>
              <a:gd name="connsiteY7" fmla="*/ 6627 h 10000"/>
              <a:gd name="connsiteX8" fmla="*/ 1982 w 10000"/>
              <a:gd name="connsiteY8" fmla="*/ 10000 h 10000"/>
              <a:gd name="connsiteX9" fmla="*/ 0 w 10000"/>
              <a:gd name="connsiteY9" fmla="*/ 7447 h 10000"/>
              <a:gd name="connsiteX10" fmla="*/ 0 w 10000"/>
              <a:gd name="connsiteY10" fmla="*/ 6867 h 10000"/>
              <a:gd name="connsiteX0" fmla="*/ 0 w 10000"/>
              <a:gd name="connsiteY0" fmla="*/ 6867 h 10000"/>
              <a:gd name="connsiteX1" fmla="*/ 2020 w 10000"/>
              <a:gd name="connsiteY1" fmla="*/ 9345 h 10000"/>
              <a:gd name="connsiteX2" fmla="*/ 4772 w 10000"/>
              <a:gd name="connsiteY2" fmla="*/ 5151 h 10000"/>
              <a:gd name="connsiteX3" fmla="*/ 7132 w 10000"/>
              <a:gd name="connsiteY3" fmla="*/ 2337 h 10000"/>
              <a:gd name="connsiteX4" fmla="*/ 9859 w 10000"/>
              <a:gd name="connsiteY4" fmla="*/ 4 h 10000"/>
              <a:gd name="connsiteX5" fmla="*/ 10000 w 10000"/>
              <a:gd name="connsiteY5" fmla="*/ 5284 h 10000"/>
              <a:gd name="connsiteX6" fmla="*/ 7356 w 10000"/>
              <a:gd name="connsiteY6" fmla="*/ 5677 h 10000"/>
              <a:gd name="connsiteX7" fmla="*/ 4908 w 10000"/>
              <a:gd name="connsiteY7" fmla="*/ 6627 h 10000"/>
              <a:gd name="connsiteX8" fmla="*/ 1982 w 10000"/>
              <a:gd name="connsiteY8" fmla="*/ 10000 h 10000"/>
              <a:gd name="connsiteX9" fmla="*/ 0 w 10000"/>
              <a:gd name="connsiteY9" fmla="*/ 7447 h 10000"/>
              <a:gd name="connsiteX10" fmla="*/ 0 w 10000"/>
              <a:gd name="connsiteY10" fmla="*/ 6867 h 10000"/>
              <a:gd name="connsiteX0" fmla="*/ 0 w 10000"/>
              <a:gd name="connsiteY0" fmla="*/ 6978 h 10111"/>
              <a:gd name="connsiteX1" fmla="*/ 2020 w 10000"/>
              <a:gd name="connsiteY1" fmla="*/ 9456 h 10111"/>
              <a:gd name="connsiteX2" fmla="*/ 4772 w 10000"/>
              <a:gd name="connsiteY2" fmla="*/ 5262 h 10111"/>
              <a:gd name="connsiteX3" fmla="*/ 7132 w 10000"/>
              <a:gd name="connsiteY3" fmla="*/ 2448 h 10111"/>
              <a:gd name="connsiteX4" fmla="*/ 9982 w 10000"/>
              <a:gd name="connsiteY4" fmla="*/ 3 h 10111"/>
              <a:gd name="connsiteX5" fmla="*/ 10000 w 10000"/>
              <a:gd name="connsiteY5" fmla="*/ 5395 h 10111"/>
              <a:gd name="connsiteX6" fmla="*/ 7356 w 10000"/>
              <a:gd name="connsiteY6" fmla="*/ 5788 h 10111"/>
              <a:gd name="connsiteX7" fmla="*/ 4908 w 10000"/>
              <a:gd name="connsiteY7" fmla="*/ 6738 h 10111"/>
              <a:gd name="connsiteX8" fmla="*/ 1982 w 10000"/>
              <a:gd name="connsiteY8" fmla="*/ 10111 h 10111"/>
              <a:gd name="connsiteX9" fmla="*/ 0 w 10000"/>
              <a:gd name="connsiteY9" fmla="*/ 7558 h 10111"/>
              <a:gd name="connsiteX10" fmla="*/ 0 w 10000"/>
              <a:gd name="connsiteY10" fmla="*/ 6978 h 10111"/>
              <a:gd name="connsiteX0" fmla="*/ 0 w 10000"/>
              <a:gd name="connsiteY0" fmla="*/ 6981 h 10114"/>
              <a:gd name="connsiteX1" fmla="*/ 2020 w 10000"/>
              <a:gd name="connsiteY1" fmla="*/ 9459 h 10114"/>
              <a:gd name="connsiteX2" fmla="*/ 4772 w 10000"/>
              <a:gd name="connsiteY2" fmla="*/ 5265 h 10114"/>
              <a:gd name="connsiteX3" fmla="*/ 7169 w 10000"/>
              <a:gd name="connsiteY3" fmla="*/ 1630 h 10114"/>
              <a:gd name="connsiteX4" fmla="*/ 9982 w 10000"/>
              <a:gd name="connsiteY4" fmla="*/ 6 h 10114"/>
              <a:gd name="connsiteX5" fmla="*/ 10000 w 10000"/>
              <a:gd name="connsiteY5" fmla="*/ 5398 h 10114"/>
              <a:gd name="connsiteX6" fmla="*/ 7356 w 10000"/>
              <a:gd name="connsiteY6" fmla="*/ 5791 h 10114"/>
              <a:gd name="connsiteX7" fmla="*/ 4908 w 10000"/>
              <a:gd name="connsiteY7" fmla="*/ 6741 h 10114"/>
              <a:gd name="connsiteX8" fmla="*/ 1982 w 10000"/>
              <a:gd name="connsiteY8" fmla="*/ 10114 h 10114"/>
              <a:gd name="connsiteX9" fmla="*/ 0 w 10000"/>
              <a:gd name="connsiteY9" fmla="*/ 7561 h 10114"/>
              <a:gd name="connsiteX10" fmla="*/ 0 w 10000"/>
              <a:gd name="connsiteY10" fmla="*/ 6981 h 10114"/>
              <a:gd name="connsiteX0" fmla="*/ 0 w 10000"/>
              <a:gd name="connsiteY0" fmla="*/ 7650 h 10783"/>
              <a:gd name="connsiteX1" fmla="*/ 2020 w 10000"/>
              <a:gd name="connsiteY1" fmla="*/ 10128 h 10783"/>
              <a:gd name="connsiteX2" fmla="*/ 4772 w 10000"/>
              <a:gd name="connsiteY2" fmla="*/ 5934 h 10783"/>
              <a:gd name="connsiteX3" fmla="*/ 7169 w 10000"/>
              <a:gd name="connsiteY3" fmla="*/ 2299 h 10783"/>
              <a:gd name="connsiteX4" fmla="*/ 9982 w 10000"/>
              <a:gd name="connsiteY4" fmla="*/ 4 h 10783"/>
              <a:gd name="connsiteX5" fmla="*/ 10000 w 10000"/>
              <a:gd name="connsiteY5" fmla="*/ 6067 h 10783"/>
              <a:gd name="connsiteX6" fmla="*/ 7356 w 10000"/>
              <a:gd name="connsiteY6" fmla="*/ 6460 h 10783"/>
              <a:gd name="connsiteX7" fmla="*/ 4908 w 10000"/>
              <a:gd name="connsiteY7" fmla="*/ 7410 h 10783"/>
              <a:gd name="connsiteX8" fmla="*/ 1982 w 10000"/>
              <a:gd name="connsiteY8" fmla="*/ 10783 h 10783"/>
              <a:gd name="connsiteX9" fmla="*/ 0 w 10000"/>
              <a:gd name="connsiteY9" fmla="*/ 8230 h 10783"/>
              <a:gd name="connsiteX10" fmla="*/ 0 w 10000"/>
              <a:gd name="connsiteY10" fmla="*/ 7650 h 10783"/>
              <a:gd name="connsiteX0" fmla="*/ 0 w 10000"/>
              <a:gd name="connsiteY0" fmla="*/ 7650 h 10783"/>
              <a:gd name="connsiteX1" fmla="*/ 2020 w 10000"/>
              <a:gd name="connsiteY1" fmla="*/ 10128 h 10783"/>
              <a:gd name="connsiteX2" fmla="*/ 4772 w 10000"/>
              <a:gd name="connsiteY2" fmla="*/ 5934 h 10783"/>
              <a:gd name="connsiteX3" fmla="*/ 7169 w 10000"/>
              <a:gd name="connsiteY3" fmla="*/ 2299 h 10783"/>
              <a:gd name="connsiteX4" fmla="*/ 9982 w 10000"/>
              <a:gd name="connsiteY4" fmla="*/ 4 h 10783"/>
              <a:gd name="connsiteX5" fmla="*/ 10000 w 10000"/>
              <a:gd name="connsiteY5" fmla="*/ 6067 h 10783"/>
              <a:gd name="connsiteX6" fmla="*/ 7417 w 10000"/>
              <a:gd name="connsiteY6" fmla="*/ 5938 h 10783"/>
              <a:gd name="connsiteX7" fmla="*/ 4908 w 10000"/>
              <a:gd name="connsiteY7" fmla="*/ 7410 h 10783"/>
              <a:gd name="connsiteX8" fmla="*/ 1982 w 10000"/>
              <a:gd name="connsiteY8" fmla="*/ 10783 h 10783"/>
              <a:gd name="connsiteX9" fmla="*/ 0 w 10000"/>
              <a:gd name="connsiteY9" fmla="*/ 8230 h 10783"/>
              <a:gd name="connsiteX10" fmla="*/ 0 w 10000"/>
              <a:gd name="connsiteY10" fmla="*/ 7650 h 10783"/>
              <a:gd name="connsiteX0" fmla="*/ 0 w 9988"/>
              <a:gd name="connsiteY0" fmla="*/ 7650 h 10783"/>
              <a:gd name="connsiteX1" fmla="*/ 2020 w 9988"/>
              <a:gd name="connsiteY1" fmla="*/ 10128 h 10783"/>
              <a:gd name="connsiteX2" fmla="*/ 4772 w 9988"/>
              <a:gd name="connsiteY2" fmla="*/ 5934 h 10783"/>
              <a:gd name="connsiteX3" fmla="*/ 7169 w 9988"/>
              <a:gd name="connsiteY3" fmla="*/ 2299 h 10783"/>
              <a:gd name="connsiteX4" fmla="*/ 9982 w 9988"/>
              <a:gd name="connsiteY4" fmla="*/ 4 h 10783"/>
              <a:gd name="connsiteX5" fmla="*/ 9988 w 9988"/>
              <a:gd name="connsiteY5" fmla="*/ 5806 h 10783"/>
              <a:gd name="connsiteX6" fmla="*/ 7417 w 9988"/>
              <a:gd name="connsiteY6" fmla="*/ 5938 h 10783"/>
              <a:gd name="connsiteX7" fmla="*/ 4908 w 9988"/>
              <a:gd name="connsiteY7" fmla="*/ 7410 h 10783"/>
              <a:gd name="connsiteX8" fmla="*/ 1982 w 9988"/>
              <a:gd name="connsiteY8" fmla="*/ 10783 h 10783"/>
              <a:gd name="connsiteX9" fmla="*/ 0 w 9988"/>
              <a:gd name="connsiteY9" fmla="*/ 8230 h 10783"/>
              <a:gd name="connsiteX10" fmla="*/ 0 w 9988"/>
              <a:gd name="connsiteY10" fmla="*/ 7650 h 10783"/>
              <a:gd name="connsiteX0" fmla="*/ 0 w 10000"/>
              <a:gd name="connsiteY0" fmla="*/ 7095 h 10138"/>
              <a:gd name="connsiteX1" fmla="*/ 2022 w 10000"/>
              <a:gd name="connsiteY1" fmla="*/ 9393 h 10138"/>
              <a:gd name="connsiteX2" fmla="*/ 4778 w 10000"/>
              <a:gd name="connsiteY2" fmla="*/ 5503 h 10138"/>
              <a:gd name="connsiteX3" fmla="*/ 7178 w 10000"/>
              <a:gd name="connsiteY3" fmla="*/ 2132 h 10138"/>
              <a:gd name="connsiteX4" fmla="*/ 9994 w 10000"/>
              <a:gd name="connsiteY4" fmla="*/ 4 h 10138"/>
              <a:gd name="connsiteX5" fmla="*/ 10000 w 10000"/>
              <a:gd name="connsiteY5" fmla="*/ 5384 h 10138"/>
              <a:gd name="connsiteX6" fmla="*/ 7426 w 10000"/>
              <a:gd name="connsiteY6" fmla="*/ 5507 h 10138"/>
              <a:gd name="connsiteX7" fmla="*/ 4914 w 10000"/>
              <a:gd name="connsiteY7" fmla="*/ 6872 h 10138"/>
              <a:gd name="connsiteX8" fmla="*/ 1775 w 10000"/>
              <a:gd name="connsiteY8" fmla="*/ 10138 h 10138"/>
              <a:gd name="connsiteX9" fmla="*/ 0 w 10000"/>
              <a:gd name="connsiteY9" fmla="*/ 7632 h 10138"/>
              <a:gd name="connsiteX10" fmla="*/ 0 w 10000"/>
              <a:gd name="connsiteY10" fmla="*/ 7095 h 10138"/>
              <a:gd name="connsiteX0" fmla="*/ 0 w 10000"/>
              <a:gd name="connsiteY0" fmla="*/ 7095 h 10138"/>
              <a:gd name="connsiteX1" fmla="*/ 1850 w 10000"/>
              <a:gd name="connsiteY1" fmla="*/ 9497 h 10138"/>
              <a:gd name="connsiteX2" fmla="*/ 4778 w 10000"/>
              <a:gd name="connsiteY2" fmla="*/ 5503 h 10138"/>
              <a:gd name="connsiteX3" fmla="*/ 7178 w 10000"/>
              <a:gd name="connsiteY3" fmla="*/ 2132 h 10138"/>
              <a:gd name="connsiteX4" fmla="*/ 9994 w 10000"/>
              <a:gd name="connsiteY4" fmla="*/ 4 h 10138"/>
              <a:gd name="connsiteX5" fmla="*/ 10000 w 10000"/>
              <a:gd name="connsiteY5" fmla="*/ 5384 h 10138"/>
              <a:gd name="connsiteX6" fmla="*/ 7426 w 10000"/>
              <a:gd name="connsiteY6" fmla="*/ 5507 h 10138"/>
              <a:gd name="connsiteX7" fmla="*/ 4914 w 10000"/>
              <a:gd name="connsiteY7" fmla="*/ 6872 h 10138"/>
              <a:gd name="connsiteX8" fmla="*/ 1775 w 10000"/>
              <a:gd name="connsiteY8" fmla="*/ 10138 h 10138"/>
              <a:gd name="connsiteX9" fmla="*/ 0 w 10000"/>
              <a:gd name="connsiteY9" fmla="*/ 7632 h 10138"/>
              <a:gd name="connsiteX10" fmla="*/ 0 w 10000"/>
              <a:gd name="connsiteY10" fmla="*/ 7095 h 10138"/>
              <a:gd name="connsiteX0" fmla="*/ 0 w 10000"/>
              <a:gd name="connsiteY0" fmla="*/ 7095 h 10138"/>
              <a:gd name="connsiteX1" fmla="*/ 1850 w 10000"/>
              <a:gd name="connsiteY1" fmla="*/ 9497 h 10138"/>
              <a:gd name="connsiteX2" fmla="*/ 4680 w 10000"/>
              <a:gd name="connsiteY2" fmla="*/ 5157 h 10138"/>
              <a:gd name="connsiteX3" fmla="*/ 7178 w 10000"/>
              <a:gd name="connsiteY3" fmla="*/ 2132 h 10138"/>
              <a:gd name="connsiteX4" fmla="*/ 9994 w 10000"/>
              <a:gd name="connsiteY4" fmla="*/ 4 h 10138"/>
              <a:gd name="connsiteX5" fmla="*/ 10000 w 10000"/>
              <a:gd name="connsiteY5" fmla="*/ 5384 h 10138"/>
              <a:gd name="connsiteX6" fmla="*/ 7426 w 10000"/>
              <a:gd name="connsiteY6" fmla="*/ 5507 h 10138"/>
              <a:gd name="connsiteX7" fmla="*/ 4914 w 10000"/>
              <a:gd name="connsiteY7" fmla="*/ 6872 h 10138"/>
              <a:gd name="connsiteX8" fmla="*/ 1775 w 10000"/>
              <a:gd name="connsiteY8" fmla="*/ 10138 h 10138"/>
              <a:gd name="connsiteX9" fmla="*/ 0 w 10000"/>
              <a:gd name="connsiteY9" fmla="*/ 7632 h 10138"/>
              <a:gd name="connsiteX10" fmla="*/ 0 w 10000"/>
              <a:gd name="connsiteY10" fmla="*/ 7095 h 10138"/>
              <a:gd name="connsiteX0" fmla="*/ 0 w 10000"/>
              <a:gd name="connsiteY0" fmla="*/ 7095 h 10138"/>
              <a:gd name="connsiteX1" fmla="*/ 1850 w 10000"/>
              <a:gd name="connsiteY1" fmla="*/ 9497 h 10138"/>
              <a:gd name="connsiteX2" fmla="*/ 4680 w 10000"/>
              <a:gd name="connsiteY2" fmla="*/ 5157 h 10138"/>
              <a:gd name="connsiteX3" fmla="*/ 7080 w 10000"/>
              <a:gd name="connsiteY3" fmla="*/ 1855 h 10138"/>
              <a:gd name="connsiteX4" fmla="*/ 9994 w 10000"/>
              <a:gd name="connsiteY4" fmla="*/ 4 h 10138"/>
              <a:gd name="connsiteX5" fmla="*/ 10000 w 10000"/>
              <a:gd name="connsiteY5" fmla="*/ 5384 h 10138"/>
              <a:gd name="connsiteX6" fmla="*/ 7426 w 10000"/>
              <a:gd name="connsiteY6" fmla="*/ 5507 h 10138"/>
              <a:gd name="connsiteX7" fmla="*/ 4914 w 10000"/>
              <a:gd name="connsiteY7" fmla="*/ 6872 h 10138"/>
              <a:gd name="connsiteX8" fmla="*/ 1775 w 10000"/>
              <a:gd name="connsiteY8" fmla="*/ 10138 h 10138"/>
              <a:gd name="connsiteX9" fmla="*/ 0 w 10000"/>
              <a:gd name="connsiteY9" fmla="*/ 7632 h 10138"/>
              <a:gd name="connsiteX10" fmla="*/ 0 w 10000"/>
              <a:gd name="connsiteY10" fmla="*/ 7095 h 10138"/>
              <a:gd name="connsiteX0" fmla="*/ 0 w 10000"/>
              <a:gd name="connsiteY0" fmla="*/ 7097 h 10140"/>
              <a:gd name="connsiteX1" fmla="*/ 1850 w 10000"/>
              <a:gd name="connsiteY1" fmla="*/ 9499 h 10140"/>
              <a:gd name="connsiteX2" fmla="*/ 4680 w 10000"/>
              <a:gd name="connsiteY2" fmla="*/ 5159 h 10140"/>
              <a:gd name="connsiteX3" fmla="*/ 7154 w 10000"/>
              <a:gd name="connsiteY3" fmla="*/ 1546 h 10140"/>
              <a:gd name="connsiteX4" fmla="*/ 9994 w 10000"/>
              <a:gd name="connsiteY4" fmla="*/ 6 h 10140"/>
              <a:gd name="connsiteX5" fmla="*/ 10000 w 10000"/>
              <a:gd name="connsiteY5" fmla="*/ 5386 h 10140"/>
              <a:gd name="connsiteX6" fmla="*/ 7426 w 10000"/>
              <a:gd name="connsiteY6" fmla="*/ 5509 h 10140"/>
              <a:gd name="connsiteX7" fmla="*/ 4914 w 10000"/>
              <a:gd name="connsiteY7" fmla="*/ 6874 h 10140"/>
              <a:gd name="connsiteX8" fmla="*/ 1775 w 10000"/>
              <a:gd name="connsiteY8" fmla="*/ 10140 h 10140"/>
              <a:gd name="connsiteX9" fmla="*/ 0 w 10000"/>
              <a:gd name="connsiteY9" fmla="*/ 7634 h 10140"/>
              <a:gd name="connsiteX10" fmla="*/ 0 w 10000"/>
              <a:gd name="connsiteY10" fmla="*/ 7097 h 10140"/>
              <a:gd name="connsiteX0" fmla="*/ 0 w 10000"/>
              <a:gd name="connsiteY0" fmla="*/ 7097 h 10140"/>
              <a:gd name="connsiteX1" fmla="*/ 1850 w 10000"/>
              <a:gd name="connsiteY1" fmla="*/ 9499 h 10140"/>
              <a:gd name="connsiteX2" fmla="*/ 4680 w 10000"/>
              <a:gd name="connsiteY2" fmla="*/ 5159 h 10140"/>
              <a:gd name="connsiteX3" fmla="*/ 7105 w 10000"/>
              <a:gd name="connsiteY3" fmla="*/ 1754 h 10140"/>
              <a:gd name="connsiteX4" fmla="*/ 9994 w 10000"/>
              <a:gd name="connsiteY4" fmla="*/ 6 h 10140"/>
              <a:gd name="connsiteX5" fmla="*/ 10000 w 10000"/>
              <a:gd name="connsiteY5" fmla="*/ 5386 h 10140"/>
              <a:gd name="connsiteX6" fmla="*/ 7426 w 10000"/>
              <a:gd name="connsiteY6" fmla="*/ 5509 h 10140"/>
              <a:gd name="connsiteX7" fmla="*/ 4914 w 10000"/>
              <a:gd name="connsiteY7" fmla="*/ 6874 h 10140"/>
              <a:gd name="connsiteX8" fmla="*/ 1775 w 10000"/>
              <a:gd name="connsiteY8" fmla="*/ 10140 h 10140"/>
              <a:gd name="connsiteX9" fmla="*/ 0 w 10000"/>
              <a:gd name="connsiteY9" fmla="*/ 7634 h 10140"/>
              <a:gd name="connsiteX10" fmla="*/ 0 w 10000"/>
              <a:gd name="connsiteY10" fmla="*/ 7097 h 10140"/>
              <a:gd name="connsiteX0" fmla="*/ 0 w 10000"/>
              <a:gd name="connsiteY0" fmla="*/ 7097 h 10140"/>
              <a:gd name="connsiteX1" fmla="*/ 1850 w 10000"/>
              <a:gd name="connsiteY1" fmla="*/ 9499 h 10140"/>
              <a:gd name="connsiteX2" fmla="*/ 4680 w 10000"/>
              <a:gd name="connsiteY2" fmla="*/ 5159 h 10140"/>
              <a:gd name="connsiteX3" fmla="*/ 7105 w 10000"/>
              <a:gd name="connsiteY3" fmla="*/ 1754 h 10140"/>
              <a:gd name="connsiteX4" fmla="*/ 9994 w 10000"/>
              <a:gd name="connsiteY4" fmla="*/ 6 h 10140"/>
              <a:gd name="connsiteX5" fmla="*/ 10000 w 10000"/>
              <a:gd name="connsiteY5" fmla="*/ 5386 h 10140"/>
              <a:gd name="connsiteX6" fmla="*/ 7414 w 10000"/>
              <a:gd name="connsiteY6" fmla="*/ 5336 h 10140"/>
              <a:gd name="connsiteX7" fmla="*/ 4914 w 10000"/>
              <a:gd name="connsiteY7" fmla="*/ 6874 h 10140"/>
              <a:gd name="connsiteX8" fmla="*/ 1775 w 10000"/>
              <a:gd name="connsiteY8" fmla="*/ 10140 h 10140"/>
              <a:gd name="connsiteX9" fmla="*/ 0 w 10000"/>
              <a:gd name="connsiteY9" fmla="*/ 7634 h 10140"/>
              <a:gd name="connsiteX10" fmla="*/ 0 w 10000"/>
              <a:gd name="connsiteY10" fmla="*/ 7097 h 10140"/>
              <a:gd name="connsiteX0" fmla="*/ 0 w 10000"/>
              <a:gd name="connsiteY0" fmla="*/ 7097 h 10140"/>
              <a:gd name="connsiteX1" fmla="*/ 1850 w 10000"/>
              <a:gd name="connsiteY1" fmla="*/ 9499 h 10140"/>
              <a:gd name="connsiteX2" fmla="*/ 4680 w 10000"/>
              <a:gd name="connsiteY2" fmla="*/ 5159 h 10140"/>
              <a:gd name="connsiteX3" fmla="*/ 7105 w 10000"/>
              <a:gd name="connsiteY3" fmla="*/ 1754 h 10140"/>
              <a:gd name="connsiteX4" fmla="*/ 9994 w 10000"/>
              <a:gd name="connsiteY4" fmla="*/ 6 h 10140"/>
              <a:gd name="connsiteX5" fmla="*/ 10000 w 10000"/>
              <a:gd name="connsiteY5" fmla="*/ 5386 h 10140"/>
              <a:gd name="connsiteX6" fmla="*/ 7414 w 10000"/>
              <a:gd name="connsiteY6" fmla="*/ 5336 h 10140"/>
              <a:gd name="connsiteX7" fmla="*/ 4914 w 10000"/>
              <a:gd name="connsiteY7" fmla="*/ 6874 h 10140"/>
              <a:gd name="connsiteX8" fmla="*/ 1775 w 10000"/>
              <a:gd name="connsiteY8" fmla="*/ 10140 h 10140"/>
              <a:gd name="connsiteX9" fmla="*/ 0 w 10000"/>
              <a:gd name="connsiteY9" fmla="*/ 7634 h 10140"/>
              <a:gd name="connsiteX10" fmla="*/ 0 w 10000"/>
              <a:gd name="connsiteY10" fmla="*/ 7097 h 10140"/>
              <a:gd name="connsiteX0" fmla="*/ 0 w 10000"/>
              <a:gd name="connsiteY0" fmla="*/ 7096 h 10139"/>
              <a:gd name="connsiteX1" fmla="*/ 1850 w 10000"/>
              <a:gd name="connsiteY1" fmla="*/ 9498 h 10139"/>
              <a:gd name="connsiteX2" fmla="*/ 4680 w 10000"/>
              <a:gd name="connsiteY2" fmla="*/ 5158 h 10139"/>
              <a:gd name="connsiteX3" fmla="*/ 7105 w 10000"/>
              <a:gd name="connsiteY3" fmla="*/ 1891 h 10139"/>
              <a:gd name="connsiteX4" fmla="*/ 9994 w 10000"/>
              <a:gd name="connsiteY4" fmla="*/ 5 h 10139"/>
              <a:gd name="connsiteX5" fmla="*/ 10000 w 10000"/>
              <a:gd name="connsiteY5" fmla="*/ 5385 h 10139"/>
              <a:gd name="connsiteX6" fmla="*/ 7414 w 10000"/>
              <a:gd name="connsiteY6" fmla="*/ 5335 h 10139"/>
              <a:gd name="connsiteX7" fmla="*/ 4914 w 10000"/>
              <a:gd name="connsiteY7" fmla="*/ 6873 h 10139"/>
              <a:gd name="connsiteX8" fmla="*/ 1775 w 10000"/>
              <a:gd name="connsiteY8" fmla="*/ 10139 h 10139"/>
              <a:gd name="connsiteX9" fmla="*/ 0 w 10000"/>
              <a:gd name="connsiteY9" fmla="*/ 7633 h 10139"/>
              <a:gd name="connsiteX10" fmla="*/ 0 w 10000"/>
              <a:gd name="connsiteY10" fmla="*/ 7096 h 10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139">
                <a:moveTo>
                  <a:pt x="0" y="7096"/>
                </a:moveTo>
                <a:cubicBezTo>
                  <a:pt x="0" y="7180"/>
                  <a:pt x="1070" y="9821"/>
                  <a:pt x="1850" y="9498"/>
                </a:cubicBezTo>
                <a:cubicBezTo>
                  <a:pt x="2630" y="9175"/>
                  <a:pt x="3804" y="6426"/>
                  <a:pt x="4680" y="5158"/>
                </a:cubicBezTo>
                <a:cubicBezTo>
                  <a:pt x="5556" y="3890"/>
                  <a:pt x="6219" y="2750"/>
                  <a:pt x="7105" y="1891"/>
                </a:cubicBezTo>
                <a:cubicBezTo>
                  <a:pt x="7991" y="1032"/>
                  <a:pt x="9994" y="-81"/>
                  <a:pt x="9994" y="5"/>
                </a:cubicBezTo>
                <a:cubicBezTo>
                  <a:pt x="9994" y="415"/>
                  <a:pt x="10000" y="4975"/>
                  <a:pt x="10000" y="5385"/>
                </a:cubicBezTo>
                <a:cubicBezTo>
                  <a:pt x="10000" y="5300"/>
                  <a:pt x="8262" y="5087"/>
                  <a:pt x="7414" y="5335"/>
                </a:cubicBezTo>
                <a:cubicBezTo>
                  <a:pt x="6566" y="5582"/>
                  <a:pt x="5866" y="5968"/>
                  <a:pt x="4914" y="6873"/>
                </a:cubicBezTo>
                <a:cubicBezTo>
                  <a:pt x="3962" y="7778"/>
                  <a:pt x="3226" y="9931"/>
                  <a:pt x="1775" y="10139"/>
                </a:cubicBezTo>
                <a:cubicBezTo>
                  <a:pt x="829" y="10000"/>
                  <a:pt x="0" y="7719"/>
                  <a:pt x="0" y="7633"/>
                </a:cubicBezTo>
                <a:lnTo>
                  <a:pt x="0" y="7096"/>
                </a:lnTo>
                <a:close/>
              </a:path>
            </a:pathLst>
          </a:custGeom>
          <a:gradFill>
            <a:gsLst>
              <a:gs pos="0">
                <a:schemeClr val="accent5">
                  <a:lumMod val="75000"/>
                </a:schemeClr>
              </a:gs>
              <a:gs pos="49600">
                <a:srgbClr val="0071BC"/>
              </a:gs>
              <a:gs pos="100000">
                <a:schemeClr val="accent5">
                  <a:lumMod val="75000"/>
                </a:schemeClr>
              </a:gs>
            </a:gsLst>
            <a:lin ang="0" scaled="0"/>
          </a:gra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39891" tIns="83934" rIns="93256" bIns="93260" numCol="1" rtlCol="0" anchor="t" anchorCtr="0" compatLnSpc="1">
            <a:prstTxWarp prst="textNoShape">
              <a:avLst/>
            </a:prstTxWarp>
          </a:bodyPr>
          <a:lstStyle/>
          <a:p>
            <a:pPr defTabSz="932290" fontAlgn="base">
              <a:spcBef>
                <a:spcPct val="0"/>
              </a:spcBef>
              <a:spcAft>
                <a:spcPct val="0"/>
              </a:spcAft>
            </a:pPr>
            <a:endParaRPr lang="en-US" sz="2448" spc="-102">
              <a:gradFill>
                <a:gsLst>
                  <a:gs pos="0">
                    <a:srgbClr val="FFFFFF"/>
                  </a:gs>
                  <a:gs pos="100000">
                    <a:srgbClr val="FFFFFF"/>
                  </a:gs>
                </a:gsLst>
                <a:lin ang="5400000" scaled="0"/>
              </a:gradFill>
              <a:latin typeface="Segoe UI Light"/>
            </a:endParaRPr>
          </a:p>
        </p:txBody>
      </p:sp>
      <p:sp>
        <p:nvSpPr>
          <p:cNvPr id="45" name="TextBox 44"/>
          <p:cNvSpPr txBox="1"/>
          <p:nvPr/>
        </p:nvSpPr>
        <p:spPr>
          <a:xfrm>
            <a:off x="9219150" y="3531331"/>
            <a:ext cx="2800965" cy="461046"/>
          </a:xfrm>
          <a:prstGeom prst="rect">
            <a:avLst/>
          </a:prstGeom>
          <a:noFill/>
        </p:spPr>
        <p:txBody>
          <a:bodyPr wrap="square" lIns="0" tIns="0" rIns="0" bIns="0" rtlCol="0" anchor="b" anchorCtr="0">
            <a:spAutoFit/>
          </a:bodyPr>
          <a:lstStyle>
            <a:defPPr>
              <a:defRPr lang="en-US"/>
            </a:defPPr>
            <a:lvl1pPr>
              <a:lnSpc>
                <a:spcPct val="90000"/>
              </a:lnSpc>
              <a:defRPr sz="1600">
                <a:gradFill>
                  <a:gsLst>
                    <a:gs pos="0">
                      <a:schemeClr val="tx1">
                        <a:lumMod val="75000"/>
                        <a:lumOff val="25000"/>
                      </a:schemeClr>
                    </a:gs>
                    <a:gs pos="80000">
                      <a:schemeClr val="tx1">
                        <a:lumMod val="65000"/>
                        <a:lumOff val="35000"/>
                      </a:schemeClr>
                    </a:gs>
                  </a:gsLst>
                  <a:lin ang="16200000" scaled="0"/>
                </a:gradFill>
                <a:latin typeface="Segoe UI Light"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sz="1632" dirty="0">
                <a:gradFill>
                  <a:gsLst>
                    <a:gs pos="0">
                      <a:srgbClr val="FFFFFF">
                        <a:lumMod val="75000"/>
                        <a:lumOff val="25000"/>
                      </a:srgbClr>
                    </a:gs>
                    <a:gs pos="80000">
                      <a:srgbClr val="FFFFFF">
                        <a:lumMod val="65000"/>
                        <a:lumOff val="35000"/>
                      </a:srgbClr>
                    </a:gs>
                  </a:gsLst>
                  <a:lin ang="16200000" scaled="0"/>
                </a:gradFill>
              </a:rPr>
              <a:t>Retirement of unneeded farms</a:t>
            </a:r>
          </a:p>
          <a:p>
            <a:r>
              <a:rPr lang="en-US" sz="1632" dirty="0">
                <a:gradFill>
                  <a:gsLst>
                    <a:gs pos="0">
                      <a:srgbClr val="FFFFFF">
                        <a:lumMod val="75000"/>
                        <a:lumOff val="25000"/>
                      </a:srgbClr>
                    </a:gs>
                    <a:gs pos="80000">
                      <a:srgbClr val="FFFFFF">
                        <a:lumMod val="65000"/>
                        <a:lumOff val="35000"/>
                      </a:srgbClr>
                    </a:gs>
                  </a:gsLst>
                  <a:lin ang="16200000" scaled="0"/>
                </a:gradFill>
              </a:rPr>
              <a:t>30% overall cost reduction </a:t>
            </a:r>
          </a:p>
        </p:txBody>
      </p:sp>
      <p:sp>
        <p:nvSpPr>
          <p:cNvPr id="48" name="Rectangle 47"/>
          <p:cNvSpPr/>
          <p:nvPr/>
        </p:nvSpPr>
        <p:spPr>
          <a:xfrm>
            <a:off x="5744775" y="2621382"/>
            <a:ext cx="1493797" cy="461046"/>
          </a:xfrm>
          <a:prstGeom prst="rect">
            <a:avLst/>
          </a:prstGeom>
          <a:noFill/>
        </p:spPr>
        <p:txBody>
          <a:bodyPr wrap="square" lIns="0" tIns="0" rIns="0" bIns="0" rtlCol="0" anchor="b" anchorCtr="0">
            <a:spAutoFit/>
          </a:bodyPr>
          <a:lstStyle/>
          <a:p>
            <a:pPr>
              <a:lnSpc>
                <a:spcPct val="90000"/>
              </a:lnSpc>
            </a:pPr>
            <a:r>
              <a:rPr lang="en-US" sz="1632" dirty="0">
                <a:gradFill>
                  <a:gsLst>
                    <a:gs pos="0">
                      <a:srgbClr val="FFFFFF">
                        <a:lumMod val="75000"/>
                        <a:lumOff val="25000"/>
                      </a:srgbClr>
                    </a:gs>
                    <a:gs pos="80000">
                      <a:srgbClr val="FFFFFF">
                        <a:lumMod val="65000"/>
                        <a:lumOff val="35000"/>
                      </a:srgbClr>
                    </a:gs>
                  </a:gsLst>
                  <a:lin ang="16200000" scaled="0"/>
                </a:gradFill>
                <a:latin typeface="Segoe UI Light" pitchFamily="34" charset="0"/>
              </a:rPr>
              <a:t>FY14: </a:t>
            </a:r>
            <a:r>
              <a:rPr lang="en-US" sz="1632" dirty="0" smtClean="0">
                <a:gradFill>
                  <a:gsLst>
                    <a:gs pos="0">
                      <a:srgbClr val="FFFFFF">
                        <a:lumMod val="75000"/>
                        <a:lumOff val="25000"/>
                      </a:srgbClr>
                    </a:gs>
                    <a:gs pos="80000">
                      <a:srgbClr val="FFFFFF">
                        <a:lumMod val="65000"/>
                        <a:lumOff val="35000"/>
                      </a:srgbClr>
                    </a:gs>
                  </a:gsLst>
                  <a:lin ang="16200000" scaled="0"/>
                </a:gradFill>
                <a:latin typeface="Segoe UI Light" pitchFamily="34" charset="0"/>
              </a:rPr>
              <a:t>80</a:t>
            </a:r>
            <a:r>
              <a:rPr lang="en-US" sz="1632" dirty="0">
                <a:gradFill>
                  <a:gsLst>
                    <a:gs pos="0">
                      <a:srgbClr val="FFFFFF">
                        <a:lumMod val="75000"/>
                        <a:lumOff val="25000"/>
                      </a:srgbClr>
                    </a:gs>
                    <a:gs pos="80000">
                      <a:srgbClr val="FFFFFF">
                        <a:lumMod val="65000"/>
                        <a:lumOff val="35000"/>
                      </a:srgbClr>
                    </a:gs>
                  </a:gsLst>
                  <a:lin ang="16200000" scaled="0"/>
                </a:gradFill>
                <a:latin typeface="Segoe UI Light" pitchFamily="34" charset="0"/>
              </a:rPr>
              <a:t>% sites in the Cloud</a:t>
            </a:r>
          </a:p>
        </p:txBody>
      </p:sp>
      <p:sp>
        <p:nvSpPr>
          <p:cNvPr id="52" name="Rectangle 51"/>
          <p:cNvSpPr/>
          <p:nvPr/>
        </p:nvSpPr>
        <p:spPr>
          <a:xfrm>
            <a:off x="10370742" y="1517674"/>
            <a:ext cx="1481090" cy="461046"/>
          </a:xfrm>
          <a:prstGeom prst="rect">
            <a:avLst/>
          </a:prstGeom>
          <a:noFill/>
        </p:spPr>
        <p:txBody>
          <a:bodyPr wrap="square" lIns="0" tIns="0" rIns="0" bIns="0" rtlCol="0" anchor="b" anchorCtr="0">
            <a:spAutoFit/>
          </a:bodyPr>
          <a:lstStyle/>
          <a:p>
            <a:pPr>
              <a:lnSpc>
                <a:spcPct val="90000"/>
              </a:lnSpc>
            </a:pPr>
            <a:r>
              <a:rPr lang="en-US" sz="1632" dirty="0">
                <a:gradFill>
                  <a:gsLst>
                    <a:gs pos="0">
                      <a:srgbClr val="FFFFFF">
                        <a:lumMod val="75000"/>
                        <a:lumOff val="25000"/>
                      </a:srgbClr>
                    </a:gs>
                    <a:gs pos="80000">
                      <a:srgbClr val="FFFFFF">
                        <a:lumMod val="65000"/>
                        <a:lumOff val="35000"/>
                      </a:srgbClr>
                    </a:gs>
                  </a:gsLst>
                  <a:lin ang="16200000" scaled="0"/>
                </a:gradFill>
                <a:latin typeface="Segoe UI Light" pitchFamily="34" charset="0"/>
              </a:rPr>
              <a:t>FY16: 90% sites in the Cloud</a:t>
            </a:r>
          </a:p>
        </p:txBody>
      </p:sp>
      <p:sp>
        <p:nvSpPr>
          <p:cNvPr id="30" name="Title 1"/>
          <p:cNvSpPr txBox="1">
            <a:spLocks/>
          </p:cNvSpPr>
          <p:nvPr/>
        </p:nvSpPr>
        <p:spPr bwMode="auto">
          <a:xfrm>
            <a:off x="5696213" y="4598116"/>
            <a:ext cx="2643657" cy="461111"/>
          </a:xfrm>
          <a:prstGeom prst="rect">
            <a:avLst/>
          </a:prstGeom>
          <a:noFill/>
        </p:spPr>
        <p:txBody>
          <a:bodyPr wrap="none" lIns="0" tIns="0" rIns="0" bIns="0" rtlCol="0" anchor="t" anchorCtr="0">
            <a:spAutoFit/>
          </a:bodyPr>
          <a:lstStyle>
            <a:defPPr>
              <a:defRPr lang="en-US"/>
            </a:defPPr>
            <a:lvl1pPr algn="ctr">
              <a:lnSpc>
                <a:spcPct val="90000"/>
              </a:lnSpc>
              <a:defRPr sz="3200">
                <a:gradFill>
                  <a:gsLst>
                    <a:gs pos="0">
                      <a:schemeClr val="tx1">
                        <a:lumMod val="75000"/>
                        <a:lumOff val="25000"/>
                      </a:schemeClr>
                    </a:gs>
                    <a:gs pos="80000">
                      <a:schemeClr val="tx1">
                        <a:lumMod val="65000"/>
                        <a:lumOff val="35000"/>
                      </a:schemeClr>
                    </a:gs>
                  </a:gsLst>
                  <a:lin ang="16200000" scaled="0"/>
                </a:gradFill>
                <a:latin typeface="Segoe UI Light" pitchFamily="34" charset="0"/>
              </a:defRPr>
            </a:lvl1pPr>
          </a:lstStyle>
          <a:p>
            <a:r>
              <a:rPr lang="en-US" sz="3264" dirty="0">
                <a:solidFill>
                  <a:srgbClr val="FFFFFF"/>
                </a:solidFill>
              </a:rPr>
              <a:t>Cloud</a:t>
            </a:r>
            <a:r>
              <a:rPr sz="3264" dirty="0">
                <a:solidFill>
                  <a:srgbClr val="FFFFFF"/>
                </a:solidFill>
              </a:rPr>
              <a:t> Strategy</a:t>
            </a:r>
          </a:p>
        </p:txBody>
      </p:sp>
      <p:sp>
        <p:nvSpPr>
          <p:cNvPr id="7" name="Title 6"/>
          <p:cNvSpPr>
            <a:spLocks noGrp="1"/>
          </p:cNvSpPr>
          <p:nvPr>
            <p:ph type="title"/>
          </p:nvPr>
        </p:nvSpPr>
        <p:spPr>
          <a:xfrm>
            <a:off x="513159" y="233151"/>
            <a:ext cx="11370961" cy="762786"/>
          </a:xfrm>
        </p:spPr>
        <p:txBody>
          <a:bodyPr/>
          <a:lstStyle/>
          <a:p>
            <a:r>
              <a:rPr lang="en-US" dirty="0"/>
              <a:t>Towards Operating </a:t>
            </a:r>
            <a:r>
              <a:rPr lang="en-US" dirty="0" smtClean="0"/>
              <a:t>in </a:t>
            </a:r>
            <a:r>
              <a:rPr lang="en-US" dirty="0"/>
              <a:t>the Cloud</a:t>
            </a:r>
          </a:p>
        </p:txBody>
      </p:sp>
      <p:sp>
        <p:nvSpPr>
          <p:cNvPr id="24" name="Rectangle 23"/>
          <p:cNvSpPr/>
          <p:nvPr/>
        </p:nvSpPr>
        <p:spPr>
          <a:xfrm>
            <a:off x="2432465" y="3470060"/>
            <a:ext cx="1738344" cy="461046"/>
          </a:xfrm>
          <a:prstGeom prst="rect">
            <a:avLst/>
          </a:prstGeom>
          <a:noFill/>
        </p:spPr>
        <p:txBody>
          <a:bodyPr wrap="square" lIns="0" tIns="0" rIns="0" bIns="0" rtlCol="0" anchor="b" anchorCtr="0">
            <a:spAutoFit/>
          </a:bodyPr>
          <a:lstStyle/>
          <a:p>
            <a:pPr>
              <a:lnSpc>
                <a:spcPct val="90000"/>
              </a:lnSpc>
            </a:pPr>
            <a:r>
              <a:rPr lang="en-US" sz="1632" dirty="0">
                <a:gradFill>
                  <a:gsLst>
                    <a:gs pos="0">
                      <a:srgbClr val="FFFFFF">
                        <a:lumMod val="75000"/>
                        <a:lumOff val="25000"/>
                      </a:srgbClr>
                    </a:gs>
                    <a:gs pos="80000">
                      <a:srgbClr val="FFFFFF">
                        <a:lumMod val="65000"/>
                        <a:lumOff val="35000"/>
                      </a:srgbClr>
                    </a:gs>
                  </a:gsLst>
                  <a:lin ang="16200000" scaled="0"/>
                </a:gradFill>
                <a:latin typeface="Segoe UI Light" pitchFamily="34" charset="0"/>
              </a:rPr>
              <a:t>FY13: 25% sites in the Cloud</a:t>
            </a:r>
          </a:p>
        </p:txBody>
      </p:sp>
      <p:sp>
        <p:nvSpPr>
          <p:cNvPr id="13" name="Freeform 7"/>
          <p:cNvSpPr>
            <a:spLocks noChangeAspect="1"/>
          </p:cNvSpPr>
          <p:nvPr/>
        </p:nvSpPr>
        <p:spPr bwMode="auto">
          <a:xfrm>
            <a:off x="8914637" y="1737694"/>
            <a:ext cx="1374618" cy="2203600"/>
          </a:xfrm>
          <a:custGeom>
            <a:avLst/>
            <a:gdLst>
              <a:gd name="T0" fmla="*/ 359 w 359"/>
              <a:gd name="T1" fmla="*/ 0 h 576"/>
              <a:gd name="T2" fmla="*/ 118 w 359"/>
              <a:gd name="T3" fmla="*/ 38 h 576"/>
              <a:gd name="T4" fmla="*/ 172 w 359"/>
              <a:gd name="T5" fmla="*/ 81 h 576"/>
              <a:gd name="T6" fmla="*/ 67 w 359"/>
              <a:gd name="T7" fmla="*/ 236 h 576"/>
              <a:gd name="T8" fmla="*/ 35 w 359"/>
              <a:gd name="T9" fmla="*/ 576 h 576"/>
              <a:gd name="T10" fmla="*/ 194 w 359"/>
              <a:gd name="T11" fmla="*/ 273 h 576"/>
              <a:gd name="T12" fmla="*/ 290 w 359"/>
              <a:gd name="T13" fmla="*/ 175 h 576"/>
              <a:gd name="T14" fmla="*/ 346 w 359"/>
              <a:gd name="T15" fmla="*/ 220 h 576"/>
              <a:gd name="T16" fmla="*/ 359 w 359"/>
              <a:gd name="T17"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9" h="576">
                <a:moveTo>
                  <a:pt x="359" y="0"/>
                </a:moveTo>
                <a:cubicBezTo>
                  <a:pt x="118" y="38"/>
                  <a:pt x="118" y="38"/>
                  <a:pt x="118" y="38"/>
                </a:cubicBezTo>
                <a:cubicBezTo>
                  <a:pt x="172" y="81"/>
                  <a:pt x="172" y="81"/>
                  <a:pt x="172" y="81"/>
                </a:cubicBezTo>
                <a:cubicBezTo>
                  <a:pt x="148" y="105"/>
                  <a:pt x="95" y="166"/>
                  <a:pt x="67" y="236"/>
                </a:cubicBezTo>
                <a:cubicBezTo>
                  <a:pt x="0" y="405"/>
                  <a:pt x="35" y="576"/>
                  <a:pt x="35" y="576"/>
                </a:cubicBezTo>
                <a:cubicBezTo>
                  <a:pt x="35" y="576"/>
                  <a:pt x="51" y="427"/>
                  <a:pt x="194" y="273"/>
                </a:cubicBezTo>
                <a:cubicBezTo>
                  <a:pt x="231" y="232"/>
                  <a:pt x="265" y="199"/>
                  <a:pt x="290" y="175"/>
                </a:cubicBezTo>
                <a:cubicBezTo>
                  <a:pt x="346" y="220"/>
                  <a:pt x="346" y="220"/>
                  <a:pt x="346" y="220"/>
                </a:cubicBezTo>
                <a:lnTo>
                  <a:pt x="359" y="0"/>
                </a:lnTo>
                <a:close/>
              </a:path>
            </a:pathLst>
          </a:custGeom>
          <a:gradFill>
            <a:gsLst>
              <a:gs pos="40000">
                <a:schemeClr val="accent2"/>
              </a:gs>
              <a:gs pos="100000">
                <a:schemeClr val="accent2">
                  <a:alpha val="0"/>
                </a:schemeClr>
              </a:gs>
            </a:gsLst>
            <a:lin ang="5400000" scaled="0"/>
          </a:gradFill>
          <a:ln>
            <a:noFill/>
          </a:ln>
        </p:spPr>
        <p:txBody>
          <a:bodyPr vert="horz" wrap="square" lIns="93260" tIns="46630" rIns="93260" bIns="46630" numCol="1" anchor="t" anchorCtr="0" compatLnSpc="1">
            <a:prstTxWarp prst="textNoShape">
              <a:avLst/>
            </a:prstTxWarp>
          </a:bodyPr>
          <a:lstStyle/>
          <a:p>
            <a:endParaRPr lang="en-US" sz="1836">
              <a:solidFill>
                <a:srgbClr val="FFFFFF"/>
              </a:solidFill>
            </a:endParaRPr>
          </a:p>
        </p:txBody>
      </p:sp>
      <p:sp>
        <p:nvSpPr>
          <p:cNvPr id="32" name="Freeform 7"/>
          <p:cNvSpPr>
            <a:spLocks noChangeAspect="1"/>
          </p:cNvSpPr>
          <p:nvPr/>
        </p:nvSpPr>
        <p:spPr bwMode="auto">
          <a:xfrm>
            <a:off x="4621658" y="2859902"/>
            <a:ext cx="1030963" cy="1652700"/>
          </a:xfrm>
          <a:custGeom>
            <a:avLst/>
            <a:gdLst>
              <a:gd name="T0" fmla="*/ 359 w 359"/>
              <a:gd name="T1" fmla="*/ 0 h 576"/>
              <a:gd name="T2" fmla="*/ 118 w 359"/>
              <a:gd name="T3" fmla="*/ 38 h 576"/>
              <a:gd name="T4" fmla="*/ 172 w 359"/>
              <a:gd name="T5" fmla="*/ 81 h 576"/>
              <a:gd name="T6" fmla="*/ 67 w 359"/>
              <a:gd name="T7" fmla="*/ 236 h 576"/>
              <a:gd name="T8" fmla="*/ 35 w 359"/>
              <a:gd name="T9" fmla="*/ 576 h 576"/>
              <a:gd name="T10" fmla="*/ 194 w 359"/>
              <a:gd name="T11" fmla="*/ 273 h 576"/>
              <a:gd name="T12" fmla="*/ 290 w 359"/>
              <a:gd name="T13" fmla="*/ 175 h 576"/>
              <a:gd name="T14" fmla="*/ 346 w 359"/>
              <a:gd name="T15" fmla="*/ 220 h 576"/>
              <a:gd name="T16" fmla="*/ 359 w 359"/>
              <a:gd name="T17"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9" h="576">
                <a:moveTo>
                  <a:pt x="359" y="0"/>
                </a:moveTo>
                <a:cubicBezTo>
                  <a:pt x="118" y="38"/>
                  <a:pt x="118" y="38"/>
                  <a:pt x="118" y="38"/>
                </a:cubicBezTo>
                <a:cubicBezTo>
                  <a:pt x="172" y="81"/>
                  <a:pt x="172" y="81"/>
                  <a:pt x="172" y="81"/>
                </a:cubicBezTo>
                <a:cubicBezTo>
                  <a:pt x="148" y="105"/>
                  <a:pt x="95" y="166"/>
                  <a:pt x="67" y="236"/>
                </a:cubicBezTo>
                <a:cubicBezTo>
                  <a:pt x="0" y="405"/>
                  <a:pt x="35" y="576"/>
                  <a:pt x="35" y="576"/>
                </a:cubicBezTo>
                <a:cubicBezTo>
                  <a:pt x="35" y="576"/>
                  <a:pt x="51" y="427"/>
                  <a:pt x="194" y="273"/>
                </a:cubicBezTo>
                <a:cubicBezTo>
                  <a:pt x="231" y="232"/>
                  <a:pt x="265" y="199"/>
                  <a:pt x="290" y="175"/>
                </a:cubicBezTo>
                <a:cubicBezTo>
                  <a:pt x="346" y="220"/>
                  <a:pt x="346" y="220"/>
                  <a:pt x="346" y="220"/>
                </a:cubicBezTo>
                <a:lnTo>
                  <a:pt x="359" y="0"/>
                </a:lnTo>
                <a:close/>
              </a:path>
            </a:pathLst>
          </a:custGeom>
          <a:gradFill>
            <a:gsLst>
              <a:gs pos="40000">
                <a:schemeClr val="accent2"/>
              </a:gs>
              <a:gs pos="100000">
                <a:schemeClr val="accent2">
                  <a:alpha val="0"/>
                </a:schemeClr>
              </a:gs>
            </a:gsLst>
            <a:lin ang="5400000" scaled="0"/>
          </a:gradFill>
          <a:ln>
            <a:noFill/>
          </a:ln>
        </p:spPr>
        <p:txBody>
          <a:bodyPr vert="horz" wrap="square" lIns="93260" tIns="46630" rIns="93260" bIns="46630" numCol="1" anchor="t" anchorCtr="0" compatLnSpc="1">
            <a:prstTxWarp prst="textNoShape">
              <a:avLst/>
            </a:prstTxWarp>
          </a:bodyPr>
          <a:lstStyle/>
          <a:p>
            <a:endParaRPr lang="en-US" sz="1836">
              <a:solidFill>
                <a:srgbClr val="FFFFFF"/>
              </a:solidFill>
            </a:endParaRPr>
          </a:p>
        </p:txBody>
      </p:sp>
      <p:sp>
        <p:nvSpPr>
          <p:cNvPr id="33" name="Freeform 7"/>
          <p:cNvSpPr>
            <a:spLocks noChangeAspect="1"/>
          </p:cNvSpPr>
          <p:nvPr/>
        </p:nvSpPr>
        <p:spPr bwMode="auto">
          <a:xfrm>
            <a:off x="1666058" y="3786393"/>
            <a:ext cx="687309" cy="1101800"/>
          </a:xfrm>
          <a:custGeom>
            <a:avLst/>
            <a:gdLst>
              <a:gd name="T0" fmla="*/ 359 w 359"/>
              <a:gd name="T1" fmla="*/ 0 h 576"/>
              <a:gd name="T2" fmla="*/ 118 w 359"/>
              <a:gd name="T3" fmla="*/ 38 h 576"/>
              <a:gd name="T4" fmla="*/ 172 w 359"/>
              <a:gd name="T5" fmla="*/ 81 h 576"/>
              <a:gd name="T6" fmla="*/ 67 w 359"/>
              <a:gd name="T7" fmla="*/ 236 h 576"/>
              <a:gd name="T8" fmla="*/ 35 w 359"/>
              <a:gd name="T9" fmla="*/ 576 h 576"/>
              <a:gd name="T10" fmla="*/ 194 w 359"/>
              <a:gd name="T11" fmla="*/ 273 h 576"/>
              <a:gd name="T12" fmla="*/ 290 w 359"/>
              <a:gd name="T13" fmla="*/ 175 h 576"/>
              <a:gd name="T14" fmla="*/ 346 w 359"/>
              <a:gd name="T15" fmla="*/ 220 h 576"/>
              <a:gd name="T16" fmla="*/ 359 w 359"/>
              <a:gd name="T17"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9" h="576">
                <a:moveTo>
                  <a:pt x="359" y="0"/>
                </a:moveTo>
                <a:cubicBezTo>
                  <a:pt x="118" y="38"/>
                  <a:pt x="118" y="38"/>
                  <a:pt x="118" y="38"/>
                </a:cubicBezTo>
                <a:cubicBezTo>
                  <a:pt x="172" y="81"/>
                  <a:pt x="172" y="81"/>
                  <a:pt x="172" y="81"/>
                </a:cubicBezTo>
                <a:cubicBezTo>
                  <a:pt x="148" y="105"/>
                  <a:pt x="95" y="166"/>
                  <a:pt x="67" y="236"/>
                </a:cubicBezTo>
                <a:cubicBezTo>
                  <a:pt x="0" y="405"/>
                  <a:pt x="35" y="576"/>
                  <a:pt x="35" y="576"/>
                </a:cubicBezTo>
                <a:cubicBezTo>
                  <a:pt x="35" y="576"/>
                  <a:pt x="51" y="427"/>
                  <a:pt x="194" y="273"/>
                </a:cubicBezTo>
                <a:cubicBezTo>
                  <a:pt x="231" y="232"/>
                  <a:pt x="265" y="199"/>
                  <a:pt x="290" y="175"/>
                </a:cubicBezTo>
                <a:cubicBezTo>
                  <a:pt x="346" y="220"/>
                  <a:pt x="346" y="220"/>
                  <a:pt x="346" y="220"/>
                </a:cubicBezTo>
                <a:lnTo>
                  <a:pt x="359" y="0"/>
                </a:lnTo>
                <a:close/>
              </a:path>
            </a:pathLst>
          </a:custGeom>
          <a:gradFill>
            <a:gsLst>
              <a:gs pos="40000">
                <a:schemeClr val="accent2"/>
              </a:gs>
              <a:gs pos="100000">
                <a:schemeClr val="accent2">
                  <a:alpha val="0"/>
                </a:schemeClr>
              </a:gs>
            </a:gsLst>
            <a:lin ang="5400000" scaled="0"/>
          </a:gradFill>
          <a:ln>
            <a:noFill/>
          </a:ln>
        </p:spPr>
        <p:txBody>
          <a:bodyPr vert="horz" wrap="square" lIns="93260" tIns="46630" rIns="93260" bIns="46630" numCol="1" anchor="t" anchorCtr="0" compatLnSpc="1">
            <a:prstTxWarp prst="textNoShape">
              <a:avLst/>
            </a:prstTxWarp>
          </a:bodyPr>
          <a:lstStyle/>
          <a:p>
            <a:endParaRPr lang="en-US" sz="1836">
              <a:solidFill>
                <a:srgbClr val="FFFFFF"/>
              </a:solidFill>
            </a:endParaRPr>
          </a:p>
        </p:txBody>
      </p:sp>
      <p:grpSp>
        <p:nvGrpSpPr>
          <p:cNvPr id="15" name="Group 14"/>
          <p:cNvGrpSpPr/>
          <p:nvPr/>
        </p:nvGrpSpPr>
        <p:grpSpPr>
          <a:xfrm>
            <a:off x="5730644" y="5057737"/>
            <a:ext cx="6158940" cy="1678686"/>
            <a:chOff x="2888987" y="5327040"/>
            <a:chExt cx="6038725" cy="1645920"/>
          </a:xfrm>
        </p:grpSpPr>
        <p:sp>
          <p:nvSpPr>
            <p:cNvPr id="34" name="Rectangle 33"/>
            <p:cNvSpPr/>
            <p:nvPr/>
          </p:nvSpPr>
          <p:spPr bwMode="auto">
            <a:xfrm>
              <a:off x="4626347" y="5327040"/>
              <a:ext cx="3931920" cy="1645920"/>
            </a:xfrm>
            <a:prstGeom prst="rect">
              <a:avLst/>
            </a:prstGeom>
            <a:solidFill>
              <a:schemeClr val="bg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6521" tIns="93260" rIns="93256" bIns="186521" numCol="1" rtlCol="0" anchor="t" anchorCtr="0" compatLnSpc="1">
              <a:prstTxWarp prst="textNoShape">
                <a:avLst/>
              </a:prstTxWarp>
            </a:bodyPr>
            <a:lstStyle/>
            <a:p>
              <a:pPr defTabSz="932290" fontAlgn="base">
                <a:lnSpc>
                  <a:spcPct val="90000"/>
                </a:lnSpc>
                <a:spcBef>
                  <a:spcPct val="0"/>
                </a:spcBef>
                <a:spcAft>
                  <a:spcPct val="0"/>
                </a:spcAft>
              </a:pPr>
              <a:endParaRPr lang="en-US" sz="2448" dirty="0">
                <a:gradFill>
                  <a:gsLst>
                    <a:gs pos="0">
                      <a:srgbClr val="FFFFFF"/>
                    </a:gs>
                    <a:gs pos="100000">
                      <a:srgbClr val="FFFFFF"/>
                    </a:gs>
                  </a:gsLst>
                  <a:lin ang="5400000" scaled="0"/>
                </a:gradFill>
                <a:latin typeface="Segoe UI Light"/>
              </a:endParaRPr>
            </a:p>
          </p:txBody>
        </p:sp>
        <p:sp>
          <p:nvSpPr>
            <p:cNvPr id="36" name="Rectangle 35"/>
            <p:cNvSpPr/>
            <p:nvPr/>
          </p:nvSpPr>
          <p:spPr bwMode="auto">
            <a:xfrm>
              <a:off x="2888987" y="5327040"/>
              <a:ext cx="1737360" cy="1645920"/>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39891" tIns="93260" rIns="139891" bIns="93260" numCol="1" rtlCol="0" anchor="t" anchorCtr="0" compatLnSpc="1">
              <a:prstTxWarp prst="textNoShape">
                <a:avLst/>
              </a:prstTxWarp>
              <a:noAutofit/>
            </a:bodyPr>
            <a:lstStyle/>
            <a:p>
              <a:pPr defTabSz="932290" fontAlgn="base">
                <a:lnSpc>
                  <a:spcPct val="90000"/>
                </a:lnSpc>
                <a:spcBef>
                  <a:spcPct val="0"/>
                </a:spcBef>
                <a:spcAft>
                  <a:spcPct val="0"/>
                </a:spcAft>
              </a:pPr>
              <a:r>
                <a:rPr lang="en-US" sz="2448" spc="-102" dirty="0">
                  <a:gradFill>
                    <a:gsLst>
                      <a:gs pos="0">
                        <a:srgbClr val="FFFFFF"/>
                      </a:gs>
                      <a:gs pos="100000">
                        <a:srgbClr val="FFFFFF"/>
                      </a:gs>
                    </a:gsLst>
                    <a:lin ang="5400000" scaled="0"/>
                  </a:gradFill>
                  <a:latin typeface="Segoe UI Light"/>
                </a:rPr>
                <a:t>Cumulative Portfolio Mix by FY16</a:t>
              </a:r>
            </a:p>
          </p:txBody>
        </p:sp>
        <p:grpSp>
          <p:nvGrpSpPr>
            <p:cNvPr id="14" name="Group 13"/>
            <p:cNvGrpSpPr/>
            <p:nvPr/>
          </p:nvGrpSpPr>
          <p:grpSpPr>
            <a:xfrm>
              <a:off x="4782674" y="5408710"/>
              <a:ext cx="4145038" cy="1488095"/>
              <a:chOff x="3259558" y="-2729508"/>
              <a:chExt cx="4145038" cy="1488095"/>
            </a:xfrm>
          </p:grpSpPr>
          <p:sp>
            <p:nvSpPr>
              <p:cNvPr id="35" name="Rectangle 34"/>
              <p:cNvSpPr/>
              <p:nvPr/>
            </p:nvSpPr>
            <p:spPr>
              <a:xfrm>
                <a:off x="3259558" y="-2729508"/>
                <a:ext cx="679673" cy="282513"/>
              </a:xfrm>
              <a:prstGeom prst="rect">
                <a:avLst/>
              </a:prstGeom>
            </p:spPr>
            <p:txBody>
              <a:bodyPr wrap="none" lIns="0" tIns="0" rIns="0" bIns="0">
                <a:spAutoFit/>
              </a:bodyPr>
              <a:lstStyle/>
              <a:p>
                <a:pPr defTabSz="932290" fontAlgn="base">
                  <a:lnSpc>
                    <a:spcPct val="90000"/>
                  </a:lnSpc>
                  <a:spcBef>
                    <a:spcPts val="1224"/>
                  </a:spcBef>
                  <a:spcAft>
                    <a:spcPct val="0"/>
                  </a:spcAft>
                  <a:buClr>
                    <a:srgbClr val="FFFFFF"/>
                  </a:buClr>
                  <a:buSzPct val="95000"/>
                </a:pPr>
                <a:r>
                  <a:rPr lang="en-US" sz="2040" b="1" dirty="0">
                    <a:gradFill>
                      <a:gsLst>
                        <a:gs pos="0">
                          <a:srgbClr val="BA141A"/>
                        </a:gs>
                        <a:gs pos="80000">
                          <a:srgbClr val="BA141A"/>
                        </a:gs>
                      </a:gsLst>
                      <a:lin ang="16200000" scaled="0"/>
                    </a:gradFill>
                  </a:rPr>
                  <a:t>100%</a:t>
                </a:r>
              </a:p>
            </p:txBody>
          </p:sp>
          <p:sp>
            <p:nvSpPr>
              <p:cNvPr id="37" name="Rectangle 36"/>
              <p:cNvSpPr/>
              <p:nvPr/>
            </p:nvSpPr>
            <p:spPr>
              <a:xfrm>
                <a:off x="3259558" y="-2327647"/>
                <a:ext cx="528991" cy="282513"/>
              </a:xfrm>
              <a:prstGeom prst="rect">
                <a:avLst/>
              </a:prstGeom>
            </p:spPr>
            <p:txBody>
              <a:bodyPr wrap="none" lIns="0" tIns="0" rIns="0" bIns="0">
                <a:spAutoFit/>
              </a:bodyPr>
              <a:lstStyle/>
              <a:p>
                <a:pPr defTabSz="932290" fontAlgn="base">
                  <a:lnSpc>
                    <a:spcPct val="90000"/>
                  </a:lnSpc>
                  <a:spcBef>
                    <a:spcPts val="1224"/>
                  </a:spcBef>
                  <a:spcAft>
                    <a:spcPct val="0"/>
                  </a:spcAft>
                  <a:buClr>
                    <a:srgbClr val="FFFFFF"/>
                  </a:buClr>
                  <a:buSzPct val="95000"/>
                </a:pPr>
                <a:r>
                  <a:rPr lang="en-US" sz="2040" b="1" dirty="0">
                    <a:gradFill>
                      <a:gsLst>
                        <a:gs pos="0">
                          <a:srgbClr val="BA141A"/>
                        </a:gs>
                        <a:gs pos="80000">
                          <a:srgbClr val="BA141A"/>
                        </a:gs>
                      </a:gsLst>
                      <a:lin ang="16200000" scaled="0"/>
                    </a:gradFill>
                  </a:rPr>
                  <a:t>80%</a:t>
                </a:r>
              </a:p>
            </p:txBody>
          </p:sp>
          <p:sp>
            <p:nvSpPr>
              <p:cNvPr id="38" name="Rectangle 37"/>
              <p:cNvSpPr/>
              <p:nvPr/>
            </p:nvSpPr>
            <p:spPr>
              <a:xfrm>
                <a:off x="3259558" y="-1925786"/>
                <a:ext cx="528991" cy="282513"/>
              </a:xfrm>
              <a:prstGeom prst="rect">
                <a:avLst/>
              </a:prstGeom>
            </p:spPr>
            <p:txBody>
              <a:bodyPr wrap="none" lIns="0" tIns="0" rIns="0" bIns="0">
                <a:spAutoFit/>
              </a:bodyPr>
              <a:lstStyle/>
              <a:p>
                <a:pPr defTabSz="932290" fontAlgn="base">
                  <a:lnSpc>
                    <a:spcPct val="90000"/>
                  </a:lnSpc>
                  <a:spcBef>
                    <a:spcPts val="1224"/>
                  </a:spcBef>
                  <a:spcAft>
                    <a:spcPct val="0"/>
                  </a:spcAft>
                  <a:buClr>
                    <a:srgbClr val="FFFFFF"/>
                  </a:buClr>
                  <a:buSzPct val="95000"/>
                </a:pPr>
                <a:r>
                  <a:rPr lang="en-US" sz="2040" b="1" dirty="0">
                    <a:gradFill>
                      <a:gsLst>
                        <a:gs pos="0">
                          <a:srgbClr val="BA141A"/>
                        </a:gs>
                        <a:gs pos="80000">
                          <a:srgbClr val="BA141A"/>
                        </a:gs>
                      </a:gsLst>
                      <a:lin ang="16200000" scaled="0"/>
                    </a:gradFill>
                  </a:rPr>
                  <a:t>10%</a:t>
                </a:r>
              </a:p>
            </p:txBody>
          </p:sp>
          <p:sp>
            <p:nvSpPr>
              <p:cNvPr id="39" name="Rectangle 38"/>
              <p:cNvSpPr/>
              <p:nvPr/>
            </p:nvSpPr>
            <p:spPr>
              <a:xfrm>
                <a:off x="3259558" y="-1523926"/>
                <a:ext cx="528991" cy="282513"/>
              </a:xfrm>
              <a:prstGeom prst="rect">
                <a:avLst/>
              </a:prstGeom>
            </p:spPr>
            <p:txBody>
              <a:bodyPr wrap="none" lIns="0" tIns="0" rIns="0" bIns="0">
                <a:spAutoFit/>
              </a:bodyPr>
              <a:lstStyle/>
              <a:p>
                <a:pPr defTabSz="932290" fontAlgn="base">
                  <a:lnSpc>
                    <a:spcPct val="90000"/>
                  </a:lnSpc>
                  <a:spcBef>
                    <a:spcPts val="1224"/>
                  </a:spcBef>
                  <a:spcAft>
                    <a:spcPct val="0"/>
                  </a:spcAft>
                  <a:buClr>
                    <a:srgbClr val="FFFFFF"/>
                  </a:buClr>
                  <a:buSzPct val="95000"/>
                </a:pPr>
                <a:r>
                  <a:rPr lang="en-US" sz="2040" b="1" dirty="0">
                    <a:gradFill>
                      <a:gsLst>
                        <a:gs pos="0">
                          <a:srgbClr val="BA141A"/>
                        </a:gs>
                        <a:gs pos="80000">
                          <a:srgbClr val="BA141A"/>
                        </a:gs>
                      </a:gsLst>
                      <a:lin ang="16200000" scaled="0"/>
                    </a:gradFill>
                  </a:rPr>
                  <a:t>10%</a:t>
                </a:r>
              </a:p>
            </p:txBody>
          </p:sp>
          <p:sp>
            <p:nvSpPr>
              <p:cNvPr id="40" name="Rectangle 39"/>
              <p:cNvSpPr/>
              <p:nvPr/>
            </p:nvSpPr>
            <p:spPr>
              <a:xfrm>
                <a:off x="4008153" y="-2687512"/>
                <a:ext cx="3396443" cy="226024"/>
              </a:xfrm>
              <a:prstGeom prst="rect">
                <a:avLst/>
              </a:prstGeom>
            </p:spPr>
            <p:txBody>
              <a:bodyPr wrap="none" lIns="0" tIns="0" rIns="0" bIns="0">
                <a:spAutoFit/>
              </a:bodyPr>
              <a:lstStyle/>
              <a:p>
                <a:pPr defTabSz="932290" fontAlgn="base">
                  <a:lnSpc>
                    <a:spcPct val="90000"/>
                  </a:lnSpc>
                  <a:spcBef>
                    <a:spcPts val="1224"/>
                  </a:spcBef>
                  <a:spcAft>
                    <a:spcPct val="0"/>
                  </a:spcAft>
                  <a:buClr>
                    <a:srgbClr val="FFFFFF"/>
                  </a:buClr>
                  <a:buSzPct val="95000"/>
                </a:pPr>
                <a:r>
                  <a:rPr lang="en-US" sz="1632" dirty="0">
                    <a:gradFill>
                      <a:gsLst>
                        <a:gs pos="0">
                          <a:srgbClr val="FFFFFF">
                            <a:lumMod val="75000"/>
                            <a:lumOff val="25000"/>
                          </a:srgbClr>
                        </a:gs>
                        <a:gs pos="80000">
                          <a:srgbClr val="FFFFFF">
                            <a:lumMod val="65000"/>
                            <a:lumOff val="35000"/>
                          </a:srgbClr>
                        </a:gs>
                      </a:gsLst>
                      <a:lin ang="16200000" scaled="0"/>
                    </a:gradFill>
                    <a:latin typeface="Segoe UI Light"/>
                  </a:rPr>
                  <a:t>New sites provisioned directly to Cloud</a:t>
                </a:r>
              </a:p>
            </p:txBody>
          </p:sp>
          <p:sp>
            <p:nvSpPr>
              <p:cNvPr id="47" name="Rectangle 46"/>
              <p:cNvSpPr/>
              <p:nvPr/>
            </p:nvSpPr>
            <p:spPr>
              <a:xfrm>
                <a:off x="4008153" y="-2285651"/>
                <a:ext cx="3016916" cy="226024"/>
              </a:xfrm>
              <a:prstGeom prst="rect">
                <a:avLst/>
              </a:prstGeom>
            </p:spPr>
            <p:txBody>
              <a:bodyPr wrap="none" lIns="0" tIns="0" rIns="0" bIns="0">
                <a:spAutoFit/>
              </a:bodyPr>
              <a:lstStyle/>
              <a:p>
                <a:pPr defTabSz="932290" fontAlgn="base">
                  <a:lnSpc>
                    <a:spcPct val="90000"/>
                  </a:lnSpc>
                  <a:spcBef>
                    <a:spcPts val="1224"/>
                  </a:spcBef>
                  <a:spcAft>
                    <a:spcPct val="0"/>
                  </a:spcAft>
                  <a:buClr>
                    <a:srgbClr val="FFFFFF"/>
                  </a:buClr>
                  <a:buSzPct val="95000"/>
                </a:pPr>
                <a:r>
                  <a:rPr lang="en-US" sz="1632" dirty="0">
                    <a:gradFill>
                      <a:gsLst>
                        <a:gs pos="0">
                          <a:srgbClr val="FFFFFF">
                            <a:lumMod val="75000"/>
                            <a:lumOff val="25000"/>
                          </a:srgbClr>
                        </a:gs>
                        <a:gs pos="80000">
                          <a:srgbClr val="FFFFFF">
                            <a:lumMod val="65000"/>
                            <a:lumOff val="35000"/>
                          </a:srgbClr>
                        </a:gs>
                      </a:gsLst>
                      <a:lin ang="16200000" scaled="0"/>
                    </a:gradFill>
                    <a:latin typeface="Segoe UI Light"/>
                  </a:rPr>
                  <a:t>LOB Apps re-architected for Cloud</a:t>
                </a:r>
              </a:p>
            </p:txBody>
          </p:sp>
          <p:sp>
            <p:nvSpPr>
              <p:cNvPr id="49" name="Rectangle 48"/>
              <p:cNvSpPr/>
              <p:nvPr/>
            </p:nvSpPr>
            <p:spPr>
              <a:xfrm>
                <a:off x="4008153" y="-1883790"/>
                <a:ext cx="3003707" cy="226024"/>
              </a:xfrm>
              <a:prstGeom prst="rect">
                <a:avLst/>
              </a:prstGeom>
            </p:spPr>
            <p:txBody>
              <a:bodyPr wrap="none" lIns="0" tIns="0" rIns="0" bIns="0">
                <a:spAutoFit/>
              </a:bodyPr>
              <a:lstStyle/>
              <a:p>
                <a:pPr defTabSz="932290" fontAlgn="base">
                  <a:lnSpc>
                    <a:spcPct val="90000"/>
                  </a:lnSpc>
                  <a:spcBef>
                    <a:spcPts val="1224"/>
                  </a:spcBef>
                  <a:spcAft>
                    <a:spcPct val="0"/>
                  </a:spcAft>
                  <a:buClr>
                    <a:srgbClr val="FFFFFF"/>
                  </a:buClr>
                  <a:buSzPct val="95000"/>
                </a:pPr>
                <a:r>
                  <a:rPr lang="en-US" sz="1632" dirty="0">
                    <a:gradFill>
                      <a:gsLst>
                        <a:gs pos="0">
                          <a:srgbClr val="FFFFFF">
                            <a:lumMod val="75000"/>
                            <a:lumOff val="25000"/>
                          </a:srgbClr>
                        </a:gs>
                        <a:gs pos="80000">
                          <a:srgbClr val="FFFFFF">
                            <a:lumMod val="65000"/>
                            <a:lumOff val="35000"/>
                          </a:srgbClr>
                        </a:gs>
                      </a:gsLst>
                      <a:lin ang="16200000" scaled="0"/>
                    </a:gradFill>
                    <a:latin typeface="Segoe UI Light"/>
                  </a:rPr>
                  <a:t>Apps moved to Cloud w/o re-arch</a:t>
                </a:r>
              </a:p>
            </p:txBody>
          </p:sp>
          <p:sp>
            <p:nvSpPr>
              <p:cNvPr id="51" name="Rectangle 50"/>
              <p:cNvSpPr/>
              <p:nvPr/>
            </p:nvSpPr>
            <p:spPr>
              <a:xfrm>
                <a:off x="4008153" y="-1481930"/>
                <a:ext cx="2586927" cy="226024"/>
              </a:xfrm>
              <a:prstGeom prst="rect">
                <a:avLst/>
              </a:prstGeom>
            </p:spPr>
            <p:txBody>
              <a:bodyPr wrap="none" lIns="0" tIns="0" rIns="0" bIns="0">
                <a:spAutoFit/>
              </a:bodyPr>
              <a:lstStyle/>
              <a:p>
                <a:pPr defTabSz="932290" fontAlgn="base">
                  <a:lnSpc>
                    <a:spcPct val="90000"/>
                  </a:lnSpc>
                  <a:spcBef>
                    <a:spcPts val="1224"/>
                  </a:spcBef>
                  <a:spcAft>
                    <a:spcPct val="0"/>
                  </a:spcAft>
                  <a:buClr>
                    <a:srgbClr val="FFFFFF"/>
                  </a:buClr>
                  <a:buSzPct val="95000"/>
                </a:pPr>
                <a:r>
                  <a:rPr lang="en-US" sz="1632" dirty="0">
                    <a:gradFill>
                      <a:gsLst>
                        <a:gs pos="0">
                          <a:srgbClr val="FFFFFF">
                            <a:lumMod val="75000"/>
                            <a:lumOff val="25000"/>
                          </a:srgbClr>
                        </a:gs>
                        <a:gs pos="80000">
                          <a:srgbClr val="FFFFFF">
                            <a:lumMod val="65000"/>
                            <a:lumOff val="35000"/>
                          </a:srgbClr>
                        </a:gs>
                      </a:gsLst>
                      <a:lin ang="16200000" scaled="0"/>
                    </a:gradFill>
                    <a:latin typeface="Segoe UI Light"/>
                  </a:rPr>
                  <a:t>Apps retired or “last to move”</a:t>
                </a:r>
              </a:p>
            </p:txBody>
          </p:sp>
        </p:grpSp>
      </p:grpSp>
    </p:spTree>
    <p:extLst>
      <p:ext uri="{BB962C8B-B14F-4D97-AF65-F5344CB8AC3E}">
        <p14:creationId xmlns:p14="http://schemas.microsoft.com/office/powerpoint/2010/main" val="1885510841"/>
      </p:ext>
    </p:extLst>
  </p:cSld>
  <p:clrMapOvr>
    <a:masterClrMapping/>
  </p:clrMapOvr>
  <p:transition spd="slow">
    <p:pu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Benefits for MSIT</a:t>
            </a:r>
            <a:endParaRPr lang="en-US" dirty="0"/>
          </a:p>
        </p:txBody>
      </p:sp>
      <p:sp>
        <p:nvSpPr>
          <p:cNvPr id="3" name="Text Placeholder 2"/>
          <p:cNvSpPr>
            <a:spLocks noGrp="1"/>
          </p:cNvSpPr>
          <p:nvPr>
            <p:ph type="body" sz="quarter" idx="10"/>
          </p:nvPr>
        </p:nvSpPr>
        <p:spPr>
          <a:xfrm>
            <a:off x="274637" y="1135062"/>
            <a:ext cx="11370961" cy="4388894"/>
          </a:xfrm>
        </p:spPr>
        <p:txBody>
          <a:bodyPr/>
          <a:lstStyle/>
          <a:p>
            <a:r>
              <a:rPr lang="en-US" sz="3200" dirty="0" smtClean="0"/>
              <a:t>Evergreen Infrastructure  -Always Current</a:t>
            </a:r>
          </a:p>
          <a:p>
            <a:pPr lvl="1"/>
            <a:r>
              <a:rPr lang="en-US" sz="2000" dirty="0" smtClean="0"/>
              <a:t>Less infrastructure to maintain</a:t>
            </a:r>
          </a:p>
          <a:p>
            <a:pPr lvl="2"/>
            <a:r>
              <a:rPr lang="en-US" sz="1600" dirty="0" smtClean="0"/>
              <a:t>Servers, Services, Patches, Ops Cost</a:t>
            </a:r>
          </a:p>
          <a:p>
            <a:pPr lvl="2"/>
            <a:r>
              <a:rPr lang="en-US" sz="1600" dirty="0" smtClean="0"/>
              <a:t>HA and DR built into the service</a:t>
            </a:r>
          </a:p>
          <a:p>
            <a:r>
              <a:rPr lang="en-US" sz="3200" dirty="0" smtClean="0"/>
              <a:t>People optimization:  Focus on the future, not today</a:t>
            </a:r>
          </a:p>
          <a:p>
            <a:pPr lvl="1"/>
            <a:r>
              <a:rPr lang="en-US" sz="2000" dirty="0" smtClean="0"/>
              <a:t>Focusing on Technology Adoption and Business Solutions rather than sustaining the service.</a:t>
            </a:r>
          </a:p>
          <a:p>
            <a:r>
              <a:rPr lang="en-US" sz="3200" dirty="0" smtClean="0"/>
              <a:t>Access to corporate services and resources regardless of location or device</a:t>
            </a:r>
          </a:p>
          <a:p>
            <a:pPr lvl="1"/>
            <a:r>
              <a:rPr lang="en-US" dirty="0"/>
              <a:t>Access Anywhere without VPN/DA</a:t>
            </a:r>
          </a:p>
          <a:p>
            <a:pPr lvl="2"/>
            <a:r>
              <a:rPr lang="en-US" sz="1800" dirty="0"/>
              <a:t>Social collaboration</a:t>
            </a:r>
          </a:p>
          <a:p>
            <a:pPr lvl="2"/>
            <a:r>
              <a:rPr lang="en-US" sz="1800" dirty="0"/>
              <a:t>SkyDrive Pro </a:t>
            </a:r>
          </a:p>
        </p:txBody>
      </p:sp>
    </p:spTree>
    <p:extLst>
      <p:ext uri="{BB962C8B-B14F-4D97-AF65-F5344CB8AC3E}">
        <p14:creationId xmlns:p14="http://schemas.microsoft.com/office/powerpoint/2010/main" val="2756261677"/>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Constraints</a:t>
            </a:r>
            <a:endParaRPr lang="en-US" dirty="0"/>
          </a:p>
        </p:txBody>
      </p:sp>
      <p:sp>
        <p:nvSpPr>
          <p:cNvPr id="3" name="Content Placeholder 2"/>
          <p:cNvSpPr>
            <a:spLocks noGrp="1"/>
          </p:cNvSpPr>
          <p:nvPr>
            <p:ph idx="4294967295"/>
          </p:nvPr>
        </p:nvSpPr>
        <p:spPr>
          <a:xfrm>
            <a:off x="531948" y="1476621"/>
            <a:ext cx="11370961" cy="4763841"/>
          </a:xfrm>
          <a:prstGeom prst="rect">
            <a:avLst/>
          </a:prstGeom>
        </p:spPr>
        <p:txBody>
          <a:bodyPr/>
          <a:lstStyle/>
          <a:p>
            <a:r>
              <a:rPr lang="en-US" dirty="0" smtClean="0"/>
              <a:t>Security</a:t>
            </a:r>
          </a:p>
          <a:p>
            <a:r>
              <a:rPr lang="en-US" dirty="0" smtClean="0"/>
              <a:t>Regulatory Requirements</a:t>
            </a:r>
          </a:p>
          <a:p>
            <a:r>
              <a:rPr lang="en-US" dirty="0" smtClean="0"/>
              <a:t>LOB Applications</a:t>
            </a:r>
          </a:p>
          <a:p>
            <a:r>
              <a:rPr lang="en-US" dirty="0" smtClean="0"/>
              <a:t>Physical Location</a:t>
            </a:r>
          </a:p>
          <a:p>
            <a:r>
              <a:rPr lang="en-US" dirty="0" smtClean="0"/>
              <a:t>Infrastructure</a:t>
            </a:r>
          </a:p>
          <a:p>
            <a:r>
              <a:rPr lang="en-US" dirty="0" smtClean="0"/>
              <a:t>Visibility (Technical/Health)</a:t>
            </a:r>
          </a:p>
          <a:p>
            <a:r>
              <a:rPr lang="en-US" dirty="0" smtClean="0"/>
              <a:t>Hybrid</a:t>
            </a:r>
            <a:endParaRPr lang="en-US" dirty="0"/>
          </a:p>
        </p:txBody>
      </p:sp>
      <p:pic>
        <p:nvPicPr>
          <p:cNvPr id="9218" name="Picture 2" descr="C:\Users\jamesad\AppData\Local\Microsoft\Windows\Temporary Internet Files\Content.IE5\GNQL4J3P\MP900448677[1].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foregroundMark x1="41578" y1="55221" x2="41578" y2="55221"/>
                        <a14:foregroundMark x1="37809" y1="57699" x2="37809" y2="57699"/>
                        <a14:foregroundMark x1="33569" y1="58761" x2="33569" y2="58761"/>
                        <a14:foregroundMark x1="33098" y1="59292" x2="33098" y2="59292"/>
                        <a14:foregroundMark x1="32509" y1="59292" x2="32509" y2="59292"/>
                      </a14:backgroundRemoval>
                    </a14:imgEffect>
                  </a14:imgLayer>
                </a14:imgProps>
              </a:ext>
              <a:ext uri="{28A0092B-C50C-407E-A947-70E740481C1C}">
                <a14:useLocalDpi xmlns:a14="http://schemas.microsoft.com/office/drawing/2010/main" val="0"/>
              </a:ext>
            </a:extLst>
          </a:blip>
          <a:srcRect/>
          <a:stretch>
            <a:fillRect/>
          </a:stretch>
        </p:blipFill>
        <p:spPr bwMode="auto">
          <a:xfrm rot="461151">
            <a:off x="3282776" y="47791"/>
            <a:ext cx="9232895" cy="6144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662801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we approached it</a:t>
            </a:r>
            <a:endParaRPr lang="en-US" dirty="0"/>
          </a:p>
        </p:txBody>
      </p:sp>
    </p:spTree>
    <p:extLst>
      <p:ext uri="{BB962C8B-B14F-4D97-AF65-F5344CB8AC3E}">
        <p14:creationId xmlns:p14="http://schemas.microsoft.com/office/powerpoint/2010/main" val="337331323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6783395"/>
          </a:xfrm>
        </p:spPr>
        <p:txBody>
          <a:bodyPr/>
          <a:lstStyle/>
          <a:p>
            <a:r>
              <a:rPr lang="en-US" dirty="0" smtClean="0"/>
              <a:t>MSIT used the migration to the cloud as an opportunity to “Clean House”</a:t>
            </a:r>
          </a:p>
          <a:p>
            <a:pPr lvl="1"/>
            <a:r>
              <a:rPr lang="en-US" dirty="0" smtClean="0"/>
              <a:t>Do not migrate content that is close to “End Of Life”</a:t>
            </a:r>
          </a:p>
          <a:p>
            <a:pPr lvl="1"/>
            <a:r>
              <a:rPr lang="en-US" dirty="0" smtClean="0"/>
              <a:t>Do not migrate content that has not received usage (we used the past 6 months)</a:t>
            </a:r>
          </a:p>
          <a:p>
            <a:r>
              <a:rPr lang="en-US" dirty="0" smtClean="0"/>
              <a:t>Ensure that you audit your corpus of sites for:</a:t>
            </a:r>
          </a:p>
          <a:p>
            <a:pPr lvl="1"/>
            <a:r>
              <a:rPr lang="en-US" dirty="0" smtClean="0"/>
              <a:t>BI / Excel Services – are they utilizing these features ?</a:t>
            </a:r>
          </a:p>
          <a:p>
            <a:pPr lvl="1"/>
            <a:r>
              <a:rPr lang="en-US" dirty="0" smtClean="0"/>
              <a:t>Full Trust Customizations – Are features enabled from these solutions ?</a:t>
            </a:r>
          </a:p>
          <a:p>
            <a:r>
              <a:rPr lang="en-US" dirty="0" smtClean="0"/>
              <a:t>Ensure that you understand how your content is secured</a:t>
            </a:r>
          </a:p>
          <a:p>
            <a:pPr lvl="1"/>
            <a:r>
              <a:rPr lang="en-US" dirty="0" smtClean="0"/>
              <a:t>Are you utilizing built in “Domain Computed Groups” ? These are not available in the cloud. </a:t>
            </a:r>
          </a:p>
          <a:p>
            <a:pPr lvl="1"/>
            <a:endParaRPr lang="en-US" dirty="0" smtClean="0"/>
          </a:p>
          <a:p>
            <a:pPr lvl="1"/>
            <a:endParaRPr lang="en-US" dirty="0" smtClean="0"/>
          </a:p>
          <a:p>
            <a:pPr lvl="1"/>
            <a:endParaRPr lang="en-US" dirty="0" smtClean="0"/>
          </a:p>
        </p:txBody>
      </p:sp>
      <p:sp>
        <p:nvSpPr>
          <p:cNvPr id="3" name="Title 2"/>
          <p:cNvSpPr>
            <a:spLocks noGrp="1"/>
          </p:cNvSpPr>
          <p:nvPr>
            <p:ph type="title"/>
          </p:nvPr>
        </p:nvSpPr>
        <p:spPr/>
        <p:txBody>
          <a:bodyPr/>
          <a:lstStyle/>
          <a:p>
            <a:r>
              <a:rPr lang="en-US" dirty="0" smtClean="0"/>
              <a:t>Laying the Groundwork</a:t>
            </a:r>
            <a:endParaRPr lang="en-US" dirty="0"/>
          </a:p>
        </p:txBody>
      </p:sp>
    </p:spTree>
    <p:extLst>
      <p:ext uri="{BB962C8B-B14F-4D97-AF65-F5344CB8AC3E}">
        <p14:creationId xmlns:p14="http://schemas.microsoft.com/office/powerpoint/2010/main" val="2882969817"/>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672048"/>
          </a:xfrm>
        </p:spPr>
        <p:txBody>
          <a:bodyPr/>
          <a:lstStyle/>
          <a:p>
            <a:r>
              <a:rPr lang="en-US" dirty="0" smtClean="0"/>
              <a:t>Analyze the impact on your network infrastructure</a:t>
            </a:r>
          </a:p>
          <a:p>
            <a:pPr lvl="1"/>
            <a:r>
              <a:rPr lang="en-US" dirty="0" smtClean="0"/>
              <a:t>Do you have adequate ingress/egress bandwidth ? </a:t>
            </a:r>
          </a:p>
          <a:p>
            <a:pPr lvl="2"/>
            <a:r>
              <a:rPr lang="en-US" dirty="0" smtClean="0"/>
              <a:t>Depending on your network infrastructure, you may need to adjust where you allocate bandwidth</a:t>
            </a:r>
          </a:p>
          <a:p>
            <a:pPr lvl="2"/>
            <a:r>
              <a:rPr lang="en-US" dirty="0" smtClean="0"/>
              <a:t>Reduction in site-2-site capacity, Increase in Ingress/Egress from sites to internet.</a:t>
            </a:r>
          </a:p>
          <a:p>
            <a:pPr lvl="1"/>
            <a:r>
              <a:rPr lang="en-US" dirty="0" smtClean="0"/>
              <a:t>Do you have adequate capacity for ADFS ?</a:t>
            </a:r>
          </a:p>
          <a:p>
            <a:r>
              <a:rPr lang="en-US" dirty="0" smtClean="0"/>
              <a:t>Determine the impact of “Hybrid”</a:t>
            </a:r>
          </a:p>
          <a:p>
            <a:pPr lvl="1"/>
            <a:r>
              <a:rPr lang="en-US" dirty="0" smtClean="0"/>
              <a:t>Shared Services</a:t>
            </a:r>
          </a:p>
          <a:p>
            <a:pPr lvl="1"/>
            <a:r>
              <a:rPr lang="en-US" dirty="0" smtClean="0"/>
              <a:t>Data population / replication</a:t>
            </a:r>
          </a:p>
          <a:p>
            <a:endParaRPr lang="en-US" dirty="0"/>
          </a:p>
        </p:txBody>
      </p:sp>
      <p:sp>
        <p:nvSpPr>
          <p:cNvPr id="3" name="Title 2"/>
          <p:cNvSpPr>
            <a:spLocks noGrp="1"/>
          </p:cNvSpPr>
          <p:nvPr>
            <p:ph type="title"/>
          </p:nvPr>
        </p:nvSpPr>
        <p:spPr/>
        <p:txBody>
          <a:bodyPr/>
          <a:lstStyle/>
          <a:p>
            <a:r>
              <a:rPr lang="en-US" dirty="0" smtClean="0"/>
              <a:t>Laying the Groundwork (cont’d)</a:t>
            </a:r>
            <a:endParaRPr lang="en-US" dirty="0"/>
          </a:p>
        </p:txBody>
      </p:sp>
    </p:spTree>
    <p:extLst>
      <p:ext uri="{BB962C8B-B14F-4D97-AF65-F5344CB8AC3E}">
        <p14:creationId xmlns:p14="http://schemas.microsoft.com/office/powerpoint/2010/main" val="1058299466"/>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How Microsoft IT Migrated to the SharePoint 2013 Cloud</a:t>
            </a:r>
            <a:endParaRPr lang="en-US" sz="4000" dirty="0"/>
          </a:p>
        </p:txBody>
      </p:sp>
      <p:sp>
        <p:nvSpPr>
          <p:cNvPr id="5" name="Text Placeholder 4"/>
          <p:cNvSpPr>
            <a:spLocks noGrp="1"/>
          </p:cNvSpPr>
          <p:nvPr>
            <p:ph type="body" sz="quarter" idx="12"/>
          </p:nvPr>
        </p:nvSpPr>
        <p:spPr/>
        <p:txBody>
          <a:bodyPr/>
          <a:lstStyle/>
          <a:p>
            <a:r>
              <a:rPr lang="en-US" dirty="0" smtClean="0"/>
              <a:t>Steve Walker</a:t>
            </a:r>
            <a:br>
              <a:rPr lang="en-US" dirty="0" smtClean="0"/>
            </a:br>
            <a:r>
              <a:rPr lang="en-US" dirty="0" smtClean="0"/>
              <a:t>SharePoint CAT</a:t>
            </a:r>
            <a:br>
              <a:rPr lang="en-US" dirty="0" smtClean="0"/>
            </a:br>
            <a:r>
              <a:rPr lang="en-US" sz="2000" dirty="0" smtClean="0"/>
              <a:t>steve.walker@microsoft.com</a:t>
            </a:r>
          </a:p>
        </p:txBody>
      </p:sp>
      <p:sp>
        <p:nvSpPr>
          <p:cNvPr id="2" name="Text Placeholder 1"/>
          <p:cNvSpPr>
            <a:spLocks noGrp="1"/>
          </p:cNvSpPr>
          <p:nvPr>
            <p:ph type="body" sz="quarter" idx="13"/>
          </p:nvPr>
        </p:nvSpPr>
        <p:spPr/>
        <p:txBody>
          <a:bodyPr/>
          <a:lstStyle/>
          <a:p>
            <a:r>
              <a:rPr lang="en-US" dirty="0" smtClean="0"/>
              <a:t>SPC158</a:t>
            </a:r>
            <a:endParaRPr lang="en-US" dirty="0"/>
          </a:p>
        </p:txBody>
      </p:sp>
      <p:sp>
        <p:nvSpPr>
          <p:cNvPr id="6" name="Text Placeholder 4"/>
          <p:cNvSpPr txBox="1">
            <a:spLocks/>
          </p:cNvSpPr>
          <p:nvPr/>
        </p:nvSpPr>
        <p:spPr>
          <a:xfrm>
            <a:off x="8643408" y="5326041"/>
            <a:ext cx="3505200" cy="1372151"/>
          </a:xfrm>
          <a:prstGeom prst="rect">
            <a:avLst/>
          </a:prstGeom>
          <a:noFill/>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2917">
                      <a:schemeClr val="tx1"/>
                    </a:gs>
                    <a:gs pos="3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gradFill>
                  <a:gsLst>
                    <a:gs pos="2917">
                      <a:srgbClr val="505050"/>
                    </a:gs>
                    <a:gs pos="30000">
                      <a:srgbClr val="505050"/>
                    </a:gs>
                  </a:gsLst>
                  <a:lin ang="5400000" scaled="0"/>
                </a:gradFill>
              </a:rPr>
              <a:t>Sean Squires</a:t>
            </a:r>
            <a:br>
              <a:rPr lang="en-US" dirty="0" smtClean="0">
                <a:gradFill>
                  <a:gsLst>
                    <a:gs pos="2917">
                      <a:srgbClr val="505050"/>
                    </a:gs>
                    <a:gs pos="30000">
                      <a:srgbClr val="505050"/>
                    </a:gs>
                  </a:gsLst>
                  <a:lin ang="5400000" scaled="0"/>
                </a:gradFill>
              </a:rPr>
            </a:br>
            <a:r>
              <a:rPr lang="en-US" dirty="0" smtClean="0">
                <a:gradFill>
                  <a:gsLst>
                    <a:gs pos="2917">
                      <a:srgbClr val="505050"/>
                    </a:gs>
                    <a:gs pos="30000">
                      <a:srgbClr val="505050"/>
                    </a:gs>
                  </a:gsLst>
                  <a:lin ang="5400000" scaled="0"/>
                </a:gradFill>
              </a:rPr>
              <a:t>MSIT </a:t>
            </a:r>
            <a:br>
              <a:rPr lang="en-US" dirty="0" smtClean="0">
                <a:gradFill>
                  <a:gsLst>
                    <a:gs pos="2917">
                      <a:srgbClr val="505050"/>
                    </a:gs>
                    <a:gs pos="30000">
                      <a:srgbClr val="505050"/>
                    </a:gs>
                  </a:gsLst>
                  <a:lin ang="5400000" scaled="0"/>
                </a:gradFill>
              </a:rPr>
            </a:br>
            <a:r>
              <a:rPr lang="en-US" sz="2000" dirty="0" smtClean="0">
                <a:gradFill>
                  <a:gsLst>
                    <a:gs pos="2917">
                      <a:srgbClr val="505050"/>
                    </a:gs>
                    <a:gs pos="30000">
                      <a:srgbClr val="505050"/>
                    </a:gs>
                  </a:gsLst>
                  <a:lin ang="5400000" scaled="0"/>
                </a:gradFill>
              </a:rPr>
              <a:t>ssquires@Microsoft.com</a:t>
            </a:r>
          </a:p>
        </p:txBody>
      </p:sp>
    </p:spTree>
    <p:extLst>
      <p:ext uri="{BB962C8B-B14F-4D97-AF65-F5344CB8AC3E}">
        <p14:creationId xmlns:p14="http://schemas.microsoft.com/office/powerpoint/2010/main" val="42474006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High Level Considerations</a:t>
            </a:r>
            <a:endParaRPr lang="en-US" dirty="0"/>
          </a:p>
        </p:txBody>
      </p:sp>
      <p:grpSp>
        <p:nvGrpSpPr>
          <p:cNvPr id="38" name="Group 37"/>
          <p:cNvGrpSpPr/>
          <p:nvPr/>
        </p:nvGrpSpPr>
        <p:grpSpPr>
          <a:xfrm>
            <a:off x="6920454" y="3938330"/>
            <a:ext cx="4768722" cy="1843768"/>
            <a:chOff x="7251302" y="3124200"/>
            <a:chExt cx="2134881" cy="1607546"/>
          </a:xfrm>
          <a:solidFill>
            <a:schemeClr val="accent3"/>
          </a:solidFill>
        </p:grpSpPr>
        <p:sp>
          <p:nvSpPr>
            <p:cNvPr id="39" name="Rectangle 38"/>
            <p:cNvSpPr/>
            <p:nvPr/>
          </p:nvSpPr>
          <p:spPr>
            <a:xfrm>
              <a:off x="7251302" y="3124200"/>
              <a:ext cx="2134881" cy="1607546"/>
            </a:xfrm>
            <a:prstGeom prst="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3260" tIns="93260" rIns="0" bIns="0" rtlCol="0" anchor="t"/>
            <a:lstStyle/>
            <a:p>
              <a:pPr defTabSz="775723" fontAlgn="base">
                <a:lnSpc>
                  <a:spcPct val="90000"/>
                </a:lnSpc>
                <a:spcBef>
                  <a:spcPct val="0"/>
                </a:spcBef>
                <a:spcAft>
                  <a:spcPct val="0"/>
                </a:spcAft>
              </a:pPr>
              <a:r>
                <a:rPr lang="en-US" sz="1836" dirty="0" smtClean="0">
                  <a:gradFill>
                    <a:gsLst>
                      <a:gs pos="0">
                        <a:srgbClr val="FFFFFF"/>
                      </a:gs>
                      <a:gs pos="100000">
                        <a:srgbClr val="FFFFFF"/>
                      </a:gs>
                    </a:gsLst>
                    <a:lin ang="5400000" scaled="0"/>
                  </a:gradFill>
                  <a:ea typeface="Segoe UI" pitchFamily="34" charset="0"/>
                  <a:cs typeface="Segoe UI" pitchFamily="34" charset="0"/>
                </a:rPr>
                <a:t>Revised Hybrid Support Model</a:t>
              </a: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p:cNvSpPr/>
            <p:nvPr/>
          </p:nvSpPr>
          <p:spPr>
            <a:xfrm>
              <a:off x="7251302" y="3886200"/>
              <a:ext cx="2120991" cy="779234"/>
            </a:xfrm>
            <a:prstGeom prst="rect">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30" dirty="0">
                  <a:solidFill>
                    <a:srgbClr val="FFFFFF"/>
                  </a:solidFill>
                </a:rPr>
                <a:t>Non-compatible sites remained </a:t>
              </a:r>
              <a:r>
                <a:rPr lang="en-US" sz="1430" dirty="0" smtClean="0">
                  <a:solidFill>
                    <a:srgbClr val="FFFFFF"/>
                  </a:solidFill>
                </a:rPr>
                <a:t>on-premises; evaluate “cloud ready” assets/programs</a:t>
              </a:r>
              <a:endParaRPr lang="en-US" sz="1430"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44" name="Group 43" title="User experience"/>
          <p:cNvGrpSpPr/>
          <p:nvPr/>
        </p:nvGrpSpPr>
        <p:grpSpPr>
          <a:xfrm>
            <a:off x="530468" y="1271324"/>
            <a:ext cx="1496769" cy="4510775"/>
            <a:chOff x="585103" y="1466848"/>
            <a:chExt cx="2134881" cy="1558471"/>
          </a:xfrm>
          <a:solidFill>
            <a:schemeClr val="accent1"/>
          </a:solidFill>
        </p:grpSpPr>
        <p:sp>
          <p:nvSpPr>
            <p:cNvPr id="45" name="Rectangle 44"/>
            <p:cNvSpPr/>
            <p:nvPr/>
          </p:nvSpPr>
          <p:spPr>
            <a:xfrm>
              <a:off x="585103" y="1466848"/>
              <a:ext cx="2134881" cy="1558471"/>
            </a:xfrm>
            <a:prstGeom prst="rect">
              <a:avLst/>
            </a:prstGeom>
            <a:grp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0" tIns="93260" rIns="0" bIns="0" numCol="1" rtlCol="0" anchor="t" anchorCtr="0" compatLnSpc="1">
              <a:prstTxWarp prst="textNoShape">
                <a:avLst/>
              </a:prstTxWarp>
              <a:noAutofit/>
            </a:bodyPr>
            <a:lstStyle/>
            <a:p>
              <a:pPr defTabSz="775723" fontAlgn="base">
                <a:lnSpc>
                  <a:spcPct val="90000"/>
                </a:lnSpc>
                <a:spcBef>
                  <a:spcPct val="0"/>
                </a:spcBef>
                <a:spcAft>
                  <a:spcPct val="0"/>
                </a:spcAft>
              </a:pPr>
              <a:r>
                <a:rPr lang="en-US" sz="2040" dirty="0" smtClean="0">
                  <a:gradFill>
                    <a:gsLst>
                      <a:gs pos="0">
                        <a:srgbClr val="FFFFFF"/>
                      </a:gs>
                      <a:gs pos="100000">
                        <a:srgbClr val="FFFFFF"/>
                      </a:gs>
                    </a:gsLst>
                    <a:lin ang="5400000" scaled="0"/>
                  </a:gradFill>
                  <a:ea typeface="Segoe UI" pitchFamily="34" charset="0"/>
                  <a:cs typeface="Segoe UI" pitchFamily="34" charset="0"/>
                </a:rPr>
                <a:t>Migration Strategy</a:t>
              </a:r>
            </a:p>
          </p:txBody>
        </p:sp>
        <p:sp>
          <p:nvSpPr>
            <p:cNvPr id="46" name="Rectangle 45"/>
            <p:cNvSpPr/>
            <p:nvPr/>
          </p:nvSpPr>
          <p:spPr>
            <a:xfrm>
              <a:off x="585103" y="2503429"/>
              <a:ext cx="2134881" cy="502443"/>
            </a:xfrm>
            <a:prstGeom prst="rect">
              <a:avLst/>
            </a:prstGeom>
            <a:grp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0" tIns="93260" rIns="93260" bIns="93260" numCol="1" rtlCol="0" anchor="t" anchorCtr="0" compatLnSpc="1">
              <a:prstTxWarp prst="textNoShape">
                <a:avLst/>
              </a:prstTxWarp>
              <a:noAutofit/>
            </a:bodyPr>
            <a:lstStyle/>
            <a:p>
              <a:pPr defTabSz="775723" fontAlgn="base">
                <a:spcBef>
                  <a:spcPct val="0"/>
                </a:spcBef>
                <a:spcAft>
                  <a:spcPct val="0"/>
                </a:spcAft>
              </a:pPr>
              <a:r>
                <a:rPr lang="en-US" sz="1428" dirty="0">
                  <a:gradFill>
                    <a:gsLst>
                      <a:gs pos="0">
                        <a:srgbClr val="FFFFFF"/>
                      </a:gs>
                      <a:gs pos="100000">
                        <a:srgbClr val="FFFFFF"/>
                      </a:gs>
                    </a:gsLst>
                    <a:lin ang="5400000" scaled="0"/>
                  </a:gradFill>
                  <a:ea typeface="Segoe UI" pitchFamily="34" charset="0"/>
                  <a:cs typeface="Segoe UI" pitchFamily="34" charset="0"/>
                </a:rPr>
                <a:t>Modern look-and-feel, simplicity, animation, focus on core tasks</a:t>
              </a:r>
            </a:p>
          </p:txBody>
        </p:sp>
      </p:grpSp>
      <p:sp>
        <p:nvSpPr>
          <p:cNvPr id="51" name="Rectangle 50"/>
          <p:cNvSpPr/>
          <p:nvPr/>
        </p:nvSpPr>
        <p:spPr>
          <a:xfrm>
            <a:off x="4458003" y="3957216"/>
            <a:ext cx="2376389" cy="180730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3260" tIns="93260" rIns="0" bIns="0" rtlCol="0" anchor="t"/>
          <a:lstStyle/>
          <a:p>
            <a:pPr defTabSz="775723" fontAlgn="base">
              <a:lnSpc>
                <a:spcPct val="90000"/>
              </a:lnSpc>
              <a:spcBef>
                <a:spcPct val="0"/>
              </a:spcBef>
              <a:spcAft>
                <a:spcPct val="0"/>
              </a:spcAft>
            </a:pPr>
            <a:r>
              <a:rPr lang="en-US" sz="1836" dirty="0" smtClean="0">
                <a:gradFill>
                  <a:gsLst>
                    <a:gs pos="0">
                      <a:srgbClr val="FFFFFF"/>
                    </a:gs>
                    <a:gs pos="100000">
                      <a:srgbClr val="FFFFFF"/>
                    </a:gs>
                  </a:gsLst>
                  <a:lin ang="5400000" scaled="0"/>
                </a:gradFill>
                <a:ea typeface="Segoe UI" pitchFamily="34" charset="0"/>
                <a:cs typeface="Segoe UI" pitchFamily="34" charset="0"/>
              </a:rPr>
              <a:t>On-</a:t>
            </a:r>
            <a:r>
              <a:rPr lang="en-US" sz="1836" dirty="0" err="1" smtClean="0">
                <a:gradFill>
                  <a:gsLst>
                    <a:gs pos="0">
                      <a:srgbClr val="FFFFFF"/>
                    </a:gs>
                    <a:gs pos="100000">
                      <a:srgbClr val="FFFFFF"/>
                    </a:gs>
                  </a:gsLst>
                  <a:lin ang="5400000" scaled="0"/>
                </a:gradFill>
                <a:ea typeface="Segoe UI" pitchFamily="34" charset="0"/>
                <a:cs typeface="Segoe UI" pitchFamily="34" charset="0"/>
              </a:rPr>
              <a:t>Prem</a:t>
            </a:r>
            <a:r>
              <a:rPr lang="en-US" sz="1836" dirty="0" smtClean="0">
                <a:gradFill>
                  <a:gsLst>
                    <a:gs pos="0">
                      <a:srgbClr val="FFFFFF"/>
                    </a:gs>
                    <a:gs pos="100000">
                      <a:srgbClr val="FFFFFF"/>
                    </a:gs>
                  </a:gsLst>
                  <a:lin ang="5400000" scaled="0"/>
                </a:gradFill>
                <a:ea typeface="Segoe UI" pitchFamily="34" charset="0"/>
                <a:cs typeface="Segoe UI" pitchFamily="34" charset="0"/>
              </a:rPr>
              <a:t> Maintain</a:t>
            </a: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grpSp>
        <p:nvGrpSpPr>
          <p:cNvPr id="56" name="Group 55"/>
          <p:cNvGrpSpPr/>
          <p:nvPr/>
        </p:nvGrpSpPr>
        <p:grpSpPr>
          <a:xfrm>
            <a:off x="2103437" y="1271323"/>
            <a:ext cx="2286000" cy="2598494"/>
            <a:chOff x="2807169" y="1477864"/>
            <a:chExt cx="1590638" cy="1553423"/>
          </a:xfrm>
          <a:solidFill>
            <a:schemeClr val="tx2"/>
          </a:solidFill>
        </p:grpSpPr>
        <p:sp>
          <p:nvSpPr>
            <p:cNvPr id="57" name="Rectangle 56"/>
            <p:cNvSpPr/>
            <p:nvPr/>
          </p:nvSpPr>
          <p:spPr>
            <a:xfrm>
              <a:off x="2807169" y="1477864"/>
              <a:ext cx="1590638" cy="1553423"/>
            </a:xfrm>
            <a:prstGeom prst="rect">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3260" tIns="93260" rIns="0" bIns="0" rtlCol="0" anchor="t"/>
            <a:lstStyle/>
            <a:p>
              <a:pPr defTabSz="775723" fontAlgn="base">
                <a:lnSpc>
                  <a:spcPct val="90000"/>
                </a:lnSpc>
                <a:spcBef>
                  <a:spcPct val="0"/>
                </a:spcBef>
                <a:spcAft>
                  <a:spcPct val="0"/>
                </a:spcAft>
              </a:pPr>
              <a:r>
                <a:rPr lang="en-US" sz="1836" dirty="0" smtClean="0">
                  <a:gradFill>
                    <a:gsLst>
                      <a:gs pos="0">
                        <a:srgbClr val="FFFFFF"/>
                      </a:gs>
                      <a:gs pos="100000">
                        <a:srgbClr val="FFFFFF"/>
                      </a:gs>
                    </a:gsLst>
                    <a:lin ang="5400000" scaled="0"/>
                  </a:gradFill>
                  <a:ea typeface="Segoe UI" pitchFamily="34" charset="0"/>
                  <a:cs typeface="Segoe UI" pitchFamily="34" charset="0"/>
                </a:rPr>
                <a:t>Custom Utility Development</a:t>
              </a: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58" name="Rectangle 57"/>
            <p:cNvSpPr/>
            <p:nvPr/>
          </p:nvSpPr>
          <p:spPr>
            <a:xfrm>
              <a:off x="2807170" y="2444138"/>
              <a:ext cx="1590637" cy="561733"/>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28" dirty="0" smtClean="0">
                  <a:gradFill>
                    <a:gsLst>
                      <a:gs pos="0">
                        <a:srgbClr val="FFFFFF"/>
                      </a:gs>
                      <a:gs pos="100000">
                        <a:srgbClr val="FFFFFF"/>
                      </a:gs>
                    </a:gsLst>
                    <a:lin ang="5400000" scaled="0"/>
                  </a:gradFill>
                  <a:ea typeface="Segoe UI" pitchFamily="34" charset="0"/>
                  <a:cs typeface="Segoe UI" pitchFamily="34" charset="0"/>
                </a:rPr>
                <a:t>Bridge gap for hybrid scenarios requiring shared data</a:t>
              </a:r>
              <a:endParaRPr lang="en-US" sz="1428"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48" name="Group 47"/>
          <p:cNvGrpSpPr/>
          <p:nvPr/>
        </p:nvGrpSpPr>
        <p:grpSpPr>
          <a:xfrm>
            <a:off x="4458004" y="1271324"/>
            <a:ext cx="2376389" cy="2606938"/>
            <a:chOff x="2807168" y="4773304"/>
            <a:chExt cx="2134881" cy="1558471"/>
          </a:xfrm>
          <a:solidFill>
            <a:schemeClr val="tx2"/>
          </a:solidFill>
        </p:grpSpPr>
        <p:sp>
          <p:nvSpPr>
            <p:cNvPr id="49" name="Rectangle 48"/>
            <p:cNvSpPr/>
            <p:nvPr/>
          </p:nvSpPr>
          <p:spPr>
            <a:xfrm>
              <a:off x="2807168" y="4773304"/>
              <a:ext cx="2134881" cy="1558471"/>
            </a:xfrm>
            <a:prstGeom prst="rect">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3260" tIns="93260" rIns="0" bIns="0" rtlCol="0" anchor="t"/>
            <a:lstStyle/>
            <a:p>
              <a:pPr defTabSz="775723" fontAlgn="base">
                <a:lnSpc>
                  <a:spcPct val="90000"/>
                </a:lnSpc>
                <a:spcBef>
                  <a:spcPct val="0"/>
                </a:spcBef>
                <a:spcAft>
                  <a:spcPct val="0"/>
                </a:spcAft>
              </a:pPr>
              <a:r>
                <a:rPr lang="en-US" sz="1836" dirty="0" smtClean="0">
                  <a:gradFill>
                    <a:gsLst>
                      <a:gs pos="0">
                        <a:srgbClr val="FFFFFF"/>
                      </a:gs>
                      <a:gs pos="100000">
                        <a:srgbClr val="FFFFFF"/>
                      </a:gs>
                    </a:gsLst>
                    <a:lin ang="5400000" scaled="0"/>
                  </a:gradFill>
                  <a:ea typeface="Segoe UI" pitchFamily="34" charset="0"/>
                  <a:cs typeface="Segoe UI" pitchFamily="34" charset="0"/>
                </a:rPr>
                <a:t>Data Migration/Sync</a:t>
              </a: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71" name="Rectangle 70"/>
            <p:cNvSpPr/>
            <p:nvPr/>
          </p:nvSpPr>
          <p:spPr>
            <a:xfrm>
              <a:off x="2807168" y="5739577"/>
              <a:ext cx="2120991" cy="57275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28" dirty="0" smtClean="0">
                  <a:gradFill>
                    <a:gsLst>
                      <a:gs pos="0">
                        <a:srgbClr val="FFFFFF"/>
                      </a:gs>
                      <a:gs pos="100000">
                        <a:srgbClr val="FFFFFF"/>
                      </a:gs>
                    </a:gsLst>
                    <a:lin ang="5400000" scaled="0"/>
                  </a:gradFill>
                  <a:ea typeface="Segoe UI" pitchFamily="34" charset="0"/>
                  <a:cs typeface="Segoe UI" pitchFamily="34" charset="0"/>
                </a:rPr>
                <a:t>Replicate user profile and taxonomy data; sync back photo changes</a:t>
              </a:r>
              <a:endParaRPr lang="en-US" sz="1428"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72" name="Group 71"/>
          <p:cNvGrpSpPr/>
          <p:nvPr/>
        </p:nvGrpSpPr>
        <p:grpSpPr>
          <a:xfrm>
            <a:off x="6893126" y="1280284"/>
            <a:ext cx="2376389" cy="2606938"/>
            <a:chOff x="2807168" y="4773304"/>
            <a:chExt cx="2134881" cy="1558471"/>
          </a:xfrm>
          <a:solidFill>
            <a:schemeClr val="tx2"/>
          </a:solidFill>
        </p:grpSpPr>
        <p:sp>
          <p:nvSpPr>
            <p:cNvPr id="73" name="Rectangle 72"/>
            <p:cNvSpPr/>
            <p:nvPr/>
          </p:nvSpPr>
          <p:spPr>
            <a:xfrm>
              <a:off x="2807168" y="4773304"/>
              <a:ext cx="2134881" cy="1558471"/>
            </a:xfrm>
            <a:prstGeom prst="rect">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3260" tIns="93260" rIns="0" bIns="0" rtlCol="0" anchor="t"/>
            <a:lstStyle/>
            <a:p>
              <a:pPr defTabSz="775723" fontAlgn="base">
                <a:lnSpc>
                  <a:spcPct val="90000"/>
                </a:lnSpc>
                <a:spcBef>
                  <a:spcPct val="0"/>
                </a:spcBef>
                <a:spcAft>
                  <a:spcPct val="0"/>
                </a:spcAft>
              </a:pPr>
              <a:r>
                <a:rPr lang="en-US" sz="1836" dirty="0" smtClean="0">
                  <a:gradFill>
                    <a:gsLst>
                      <a:gs pos="0">
                        <a:srgbClr val="FFFFFF"/>
                      </a:gs>
                      <a:gs pos="100000">
                        <a:srgbClr val="FFFFFF"/>
                      </a:gs>
                    </a:gsLst>
                    <a:lin ang="5400000" scaled="0"/>
                  </a:gradFill>
                  <a:ea typeface="Segoe UI" pitchFamily="34" charset="0"/>
                  <a:cs typeface="Segoe UI" pitchFamily="34" charset="0"/>
                </a:rPr>
                <a:t>Online Governance</a:t>
              </a: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74" name="Rectangle 73"/>
            <p:cNvSpPr/>
            <p:nvPr/>
          </p:nvSpPr>
          <p:spPr>
            <a:xfrm>
              <a:off x="2807168" y="5734221"/>
              <a:ext cx="2120991" cy="578107"/>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28" dirty="0" smtClean="0">
                  <a:gradFill>
                    <a:gsLst>
                      <a:gs pos="0">
                        <a:srgbClr val="FFFFFF"/>
                      </a:gs>
                      <a:gs pos="100000">
                        <a:srgbClr val="FFFFFF"/>
                      </a:gs>
                    </a:gsLst>
                    <a:lin ang="5400000" scaled="0"/>
                  </a:gradFill>
                  <a:ea typeface="Segoe UI" pitchFamily="34" charset="0"/>
                  <a:cs typeface="Segoe UI" pitchFamily="34" charset="0"/>
                </a:rPr>
                <a:t>Site Creation and managing non-compatible sites</a:t>
              </a:r>
              <a:endParaRPr lang="en-US" sz="1428"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75" name="Group 74"/>
          <p:cNvGrpSpPr/>
          <p:nvPr/>
        </p:nvGrpSpPr>
        <p:grpSpPr>
          <a:xfrm>
            <a:off x="9328248" y="1274923"/>
            <a:ext cx="2376389" cy="2606938"/>
            <a:chOff x="2807168" y="4773304"/>
            <a:chExt cx="2134881" cy="1558471"/>
          </a:xfrm>
          <a:solidFill>
            <a:schemeClr val="tx2"/>
          </a:solidFill>
        </p:grpSpPr>
        <p:sp>
          <p:nvSpPr>
            <p:cNvPr id="76" name="Rectangle 75"/>
            <p:cNvSpPr/>
            <p:nvPr/>
          </p:nvSpPr>
          <p:spPr>
            <a:xfrm>
              <a:off x="2807168" y="4773304"/>
              <a:ext cx="2134881" cy="1558471"/>
            </a:xfrm>
            <a:prstGeom prst="rect">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3260" tIns="93260" rIns="0" bIns="0" rtlCol="0" anchor="t"/>
            <a:lstStyle/>
            <a:p>
              <a:pPr defTabSz="775723" fontAlgn="base">
                <a:lnSpc>
                  <a:spcPct val="90000"/>
                </a:lnSpc>
                <a:spcBef>
                  <a:spcPct val="0"/>
                </a:spcBef>
                <a:spcAft>
                  <a:spcPct val="0"/>
                </a:spcAft>
              </a:pPr>
              <a:r>
                <a:rPr lang="en-US" sz="1836" dirty="0" smtClean="0">
                  <a:gradFill>
                    <a:gsLst>
                      <a:gs pos="0">
                        <a:srgbClr val="FFFFFF"/>
                      </a:gs>
                      <a:gs pos="100000">
                        <a:srgbClr val="FFFFFF"/>
                      </a:gs>
                    </a:gsLst>
                    <a:lin ang="5400000" scaled="0"/>
                  </a:gradFill>
                  <a:ea typeface="Segoe UI" pitchFamily="34" charset="0"/>
                  <a:cs typeface="Segoe UI" pitchFamily="34" charset="0"/>
                </a:rPr>
                <a:t>Site Provisioning</a:t>
              </a: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77" name="Rectangle 76"/>
            <p:cNvSpPr/>
            <p:nvPr/>
          </p:nvSpPr>
          <p:spPr>
            <a:xfrm>
              <a:off x="2807168" y="5737426"/>
              <a:ext cx="2120991" cy="574902"/>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28" dirty="0" smtClean="0">
                  <a:gradFill>
                    <a:gsLst>
                      <a:gs pos="0">
                        <a:srgbClr val="FFFFFF"/>
                      </a:gs>
                      <a:gs pos="100000">
                        <a:srgbClr val="FFFFFF"/>
                      </a:gs>
                    </a:gsLst>
                    <a:lin ang="5400000" scaled="0"/>
                  </a:gradFill>
                  <a:ea typeface="Segoe UI" pitchFamily="34" charset="0"/>
                  <a:cs typeface="Segoe UI" pitchFamily="34" charset="0"/>
                </a:rPr>
                <a:t>Custom onboarding for regional compliance, feature enablement, reporting</a:t>
              </a:r>
              <a:endParaRPr lang="en-US" sz="1428" dirty="0">
                <a:gradFill>
                  <a:gsLst>
                    <a:gs pos="0">
                      <a:srgbClr val="FFFFFF"/>
                    </a:gs>
                    <a:gs pos="100000">
                      <a:srgbClr val="FFFFFF"/>
                    </a:gs>
                  </a:gsLst>
                  <a:lin ang="5400000" scaled="0"/>
                </a:gradFill>
                <a:ea typeface="Segoe UI" pitchFamily="34" charset="0"/>
                <a:cs typeface="Segoe UI" pitchFamily="34" charset="0"/>
              </a:endParaRPr>
            </a:p>
          </p:txBody>
        </p:sp>
      </p:grpSp>
      <p:sp>
        <p:nvSpPr>
          <p:cNvPr id="78" name="Rectangle 77"/>
          <p:cNvSpPr/>
          <p:nvPr/>
        </p:nvSpPr>
        <p:spPr>
          <a:xfrm>
            <a:off x="4541836" y="4487862"/>
            <a:ext cx="2277095" cy="1264083"/>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30" dirty="0">
                <a:solidFill>
                  <a:srgbClr val="FFFFFF"/>
                </a:solidFill>
              </a:rPr>
              <a:t>No online service consumption </a:t>
            </a:r>
            <a:r>
              <a:rPr lang="en-US" sz="1430">
                <a:solidFill>
                  <a:srgbClr val="FFFFFF"/>
                </a:solidFill>
              </a:rPr>
              <a:t>from </a:t>
            </a:r>
            <a:r>
              <a:rPr lang="en-US" sz="1430" smtClean="0">
                <a:solidFill>
                  <a:srgbClr val="FFFFFF"/>
                </a:solidFill>
              </a:rPr>
              <a:t>on-prem; </a:t>
            </a:r>
            <a:r>
              <a:rPr lang="en-US" sz="1430" dirty="0">
                <a:solidFill>
                  <a:srgbClr val="FFFFFF"/>
                </a:solidFill>
              </a:rPr>
              <a:t>required duplicate on-premises (2010 &amp; 2013) services farm</a:t>
            </a:r>
            <a:endParaRPr lang="en-US" sz="1430"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1"/>
          <p:cNvSpPr/>
          <p:nvPr/>
        </p:nvSpPr>
        <p:spPr>
          <a:xfrm>
            <a:off x="2111070" y="3936705"/>
            <a:ext cx="2260871" cy="1807302"/>
          </a:xfrm>
          <a:prstGeom prst="rect">
            <a:avLst/>
          </a:prstGeom>
          <a:solidFill>
            <a:schemeClr val="tx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3260" tIns="93260" rIns="0" bIns="0" rtlCol="0" anchor="t"/>
          <a:lstStyle/>
          <a:p>
            <a:pPr defTabSz="775723" fontAlgn="base">
              <a:lnSpc>
                <a:spcPct val="90000"/>
              </a:lnSpc>
              <a:spcBef>
                <a:spcPct val="0"/>
              </a:spcBef>
              <a:spcAft>
                <a:spcPct val="0"/>
              </a:spcAft>
            </a:pPr>
            <a:r>
              <a:rPr lang="en-US" sz="1836" dirty="0" smtClean="0">
                <a:gradFill>
                  <a:gsLst>
                    <a:gs pos="0">
                      <a:srgbClr val="FFFFFF"/>
                    </a:gs>
                    <a:gs pos="100000">
                      <a:srgbClr val="FFFFFF"/>
                    </a:gs>
                  </a:gsLst>
                  <a:lin ang="5400000" scaled="0"/>
                </a:gradFill>
                <a:ea typeface="Segoe UI" pitchFamily="34" charset="0"/>
                <a:cs typeface="Segoe UI" pitchFamily="34" charset="0"/>
              </a:rPr>
              <a:t>Licensing</a:t>
            </a: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3"/>
          <p:cNvSpPr/>
          <p:nvPr/>
        </p:nvSpPr>
        <p:spPr>
          <a:xfrm>
            <a:off x="2079385" y="4812303"/>
            <a:ext cx="2292556" cy="919131"/>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30" dirty="0" smtClean="0">
                <a:solidFill>
                  <a:srgbClr val="FFFFFF"/>
                </a:solidFill>
              </a:rPr>
              <a:t>Custom PowerShell to provision new users</a:t>
            </a:r>
            <a:endParaRPr lang="en-US" sz="143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963591011"/>
      </p:ext>
    </p:extLst>
  </p:cSld>
  <p:clrMapOvr>
    <a:masterClrMapping/>
  </p:clrMapOvr>
  <p:transition spd="slow">
    <p:pu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customizations</a:t>
            </a:r>
            <a:endParaRPr lang="en-US" dirty="0"/>
          </a:p>
        </p:txBody>
      </p:sp>
    </p:spTree>
    <p:extLst>
      <p:ext uri="{BB962C8B-B14F-4D97-AF65-F5344CB8AC3E}">
        <p14:creationId xmlns:p14="http://schemas.microsoft.com/office/powerpoint/2010/main" val="109141393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2021541" y="3497262"/>
            <a:ext cx="1447800" cy="1295400"/>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LOB Feed Data</a:t>
            </a:r>
            <a:endParaRPr lang="en-US" dirty="0">
              <a:gradFill>
                <a:gsLst>
                  <a:gs pos="0">
                    <a:srgbClr val="FFFFFF"/>
                  </a:gs>
                  <a:gs pos="100000">
                    <a:srgbClr val="FFFFFF"/>
                  </a:gs>
                </a:gsLst>
                <a:lin ang="5400000" scaled="0"/>
              </a:gradFill>
            </a:endParaRPr>
          </a:p>
        </p:txBody>
      </p:sp>
      <p:sp>
        <p:nvSpPr>
          <p:cNvPr id="3" name="Rectangle 2"/>
          <p:cNvSpPr/>
          <p:nvPr/>
        </p:nvSpPr>
        <p:spPr bwMode="auto">
          <a:xfrm>
            <a:off x="2027237" y="2201862"/>
            <a:ext cx="1447800" cy="1206042"/>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User Data (SharePoint)</a:t>
            </a:r>
            <a:endParaRPr lang="en-US" sz="2000" dirty="0">
              <a:gradFill>
                <a:gsLst>
                  <a:gs pos="0">
                    <a:srgbClr val="FFFFFF"/>
                  </a:gs>
                  <a:gs pos="100000">
                    <a:srgbClr val="FFFFFF"/>
                  </a:gs>
                </a:gsLst>
                <a:lin ang="5400000" scaled="0"/>
              </a:gradFill>
            </a:endParaRPr>
          </a:p>
        </p:txBody>
      </p:sp>
      <p:sp>
        <p:nvSpPr>
          <p:cNvPr id="4" name="Rectangle 3"/>
          <p:cNvSpPr/>
          <p:nvPr/>
        </p:nvSpPr>
        <p:spPr bwMode="auto">
          <a:xfrm>
            <a:off x="2021541" y="906462"/>
            <a:ext cx="1447800" cy="120604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AD Data</a:t>
            </a:r>
            <a:endParaRPr lang="en-US" sz="2000" dirty="0">
              <a:gradFill>
                <a:gsLst>
                  <a:gs pos="0">
                    <a:srgbClr val="FFFFFF"/>
                  </a:gs>
                  <a:gs pos="100000">
                    <a:srgbClr val="FFFFFF"/>
                  </a:gs>
                </a:gsLst>
                <a:lin ang="5400000" scaled="0"/>
              </a:gradFill>
            </a:endParaRPr>
          </a:p>
        </p:txBody>
      </p:sp>
      <p:sp>
        <p:nvSpPr>
          <p:cNvPr id="6" name="Right Arrow 5"/>
          <p:cNvSpPr/>
          <p:nvPr/>
        </p:nvSpPr>
        <p:spPr bwMode="auto">
          <a:xfrm>
            <a:off x="4008437" y="976083"/>
            <a:ext cx="2895600" cy="10668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err="1" smtClean="0">
                <a:gradFill>
                  <a:gsLst>
                    <a:gs pos="0">
                      <a:srgbClr val="FFFFFF"/>
                    </a:gs>
                    <a:gs pos="100000">
                      <a:srgbClr val="FFFFFF"/>
                    </a:gs>
                  </a:gsLst>
                  <a:lin ang="5400000" scaled="0"/>
                </a:gradFill>
                <a:ea typeface="Segoe UI" pitchFamily="34" charset="0"/>
                <a:cs typeface="Segoe UI" pitchFamily="34" charset="0"/>
              </a:rPr>
              <a:t>DirSync</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lowchart: Magnetic Disk 7"/>
          <p:cNvSpPr/>
          <p:nvPr/>
        </p:nvSpPr>
        <p:spPr bwMode="auto">
          <a:xfrm>
            <a:off x="7813137" y="1585683"/>
            <a:ext cx="1219200" cy="1682979"/>
          </a:xfrm>
          <a:prstGeom prst="flowChartMagneticDisk">
            <a:avLst/>
          </a:prstGeom>
          <a:solidFill>
            <a:schemeClr val="accent1"/>
          </a:solidFill>
          <a:ln>
            <a:solidFill>
              <a:schemeClr val="accent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UPA Online</a:t>
            </a:r>
          </a:p>
        </p:txBody>
      </p:sp>
      <p:sp>
        <p:nvSpPr>
          <p:cNvPr id="11" name="TextBox 10"/>
          <p:cNvSpPr txBox="1"/>
          <p:nvPr/>
        </p:nvSpPr>
        <p:spPr>
          <a:xfrm>
            <a:off x="776823" y="5249862"/>
            <a:ext cx="9761375" cy="1404393"/>
          </a:xfrm>
          <a:prstGeom prst="rect">
            <a:avLst/>
          </a:prstGeom>
          <a:noFill/>
        </p:spPr>
        <p:txBody>
          <a:bodyPr wrap="square" lIns="69376" tIns="34688" rIns="69376" bIns="34688" rtlCol="0">
            <a:spAutoFit/>
          </a:bodyPr>
          <a:lstStyle/>
          <a:p>
            <a:pPr defTabSz="884542"/>
            <a:r>
              <a:rPr lang="en-US" sz="1734" dirty="0" smtClean="0">
                <a:solidFill>
                  <a:srgbClr val="FFFFFF"/>
                </a:solidFill>
              </a:rPr>
              <a:t>Revised our replication utility</a:t>
            </a:r>
            <a:endParaRPr lang="en-US" sz="1734" dirty="0">
              <a:solidFill>
                <a:srgbClr val="FFFFFF"/>
              </a:solidFill>
            </a:endParaRPr>
          </a:p>
          <a:p>
            <a:pPr marL="252410" indent="-276419" defTabSz="884542">
              <a:buFont typeface="Arial" panose="020B0604020202020204" pitchFamily="34" charset="0"/>
              <a:buChar char="•"/>
            </a:pPr>
            <a:r>
              <a:rPr lang="en-US" sz="1734" dirty="0" smtClean="0">
                <a:solidFill>
                  <a:srgbClr val="FFFFFF"/>
                </a:solidFill>
              </a:rPr>
              <a:t>Sync data from on-</a:t>
            </a:r>
            <a:r>
              <a:rPr lang="en-US" sz="1734" dirty="0" err="1" smtClean="0">
                <a:solidFill>
                  <a:srgbClr val="FFFFFF"/>
                </a:solidFill>
              </a:rPr>
              <a:t>prem</a:t>
            </a:r>
            <a:r>
              <a:rPr lang="en-US" sz="1734" dirty="0" smtClean="0">
                <a:solidFill>
                  <a:srgbClr val="FFFFFF"/>
                </a:solidFill>
              </a:rPr>
              <a:t> LOB sources to on-</a:t>
            </a:r>
            <a:r>
              <a:rPr lang="en-US" sz="1734" dirty="0" err="1" smtClean="0">
                <a:solidFill>
                  <a:srgbClr val="FFFFFF"/>
                </a:solidFill>
              </a:rPr>
              <a:t>prem</a:t>
            </a:r>
            <a:r>
              <a:rPr lang="en-US" sz="1734" dirty="0" smtClean="0">
                <a:solidFill>
                  <a:srgbClr val="FFFFFF"/>
                </a:solidFill>
              </a:rPr>
              <a:t> UPA</a:t>
            </a:r>
            <a:endParaRPr lang="en-US" sz="1734" dirty="0">
              <a:solidFill>
                <a:srgbClr val="FFFFFF"/>
              </a:solidFill>
            </a:endParaRPr>
          </a:p>
          <a:p>
            <a:pPr marL="252410" indent="-276419" defTabSz="884542">
              <a:buFont typeface="Arial" panose="020B0604020202020204" pitchFamily="34" charset="0"/>
              <a:buChar char="•"/>
            </a:pPr>
            <a:r>
              <a:rPr lang="en-US" sz="1734" dirty="0" smtClean="0">
                <a:solidFill>
                  <a:srgbClr val="FFFFFF"/>
                </a:solidFill>
              </a:rPr>
              <a:t>Sync non-AD data from on-</a:t>
            </a:r>
            <a:r>
              <a:rPr lang="en-US" sz="1734" dirty="0" err="1" smtClean="0">
                <a:solidFill>
                  <a:srgbClr val="FFFFFF"/>
                </a:solidFill>
              </a:rPr>
              <a:t>prem</a:t>
            </a:r>
            <a:r>
              <a:rPr lang="en-US" sz="1734" dirty="0" smtClean="0">
                <a:solidFill>
                  <a:srgbClr val="FFFFFF"/>
                </a:solidFill>
              </a:rPr>
              <a:t> UPA &gt; online UPA</a:t>
            </a:r>
            <a:endParaRPr lang="en-US" sz="1734" dirty="0">
              <a:solidFill>
                <a:srgbClr val="FFFFFF"/>
              </a:solidFill>
            </a:endParaRPr>
          </a:p>
          <a:p>
            <a:pPr marL="252410" indent="-276419" defTabSz="884542">
              <a:buFont typeface="Arial" panose="020B0604020202020204" pitchFamily="34" charset="0"/>
              <a:buChar char="•"/>
            </a:pPr>
            <a:r>
              <a:rPr lang="en-US" sz="1734" dirty="0" smtClean="0">
                <a:solidFill>
                  <a:srgbClr val="FFFFFF"/>
                </a:solidFill>
              </a:rPr>
              <a:t>Sync back select online UPA properties (master profile) </a:t>
            </a:r>
          </a:p>
          <a:p>
            <a:pPr marL="252410" indent="-276419" defTabSz="884542">
              <a:buFont typeface="Arial" panose="020B0604020202020204" pitchFamily="34" charset="0"/>
              <a:buChar char="•"/>
            </a:pPr>
            <a:r>
              <a:rPr lang="en-US" sz="1734" dirty="0" smtClean="0">
                <a:solidFill>
                  <a:srgbClr val="FFFFFF"/>
                </a:solidFill>
              </a:rPr>
              <a:t>Sync back user profile photo changes (coming soon)</a:t>
            </a:r>
            <a:endParaRPr lang="en-US" sz="1734" dirty="0">
              <a:solidFill>
                <a:srgbClr val="FFFFFF"/>
              </a:solidFill>
            </a:endParaRPr>
          </a:p>
        </p:txBody>
      </p:sp>
      <p:sp>
        <p:nvSpPr>
          <p:cNvPr id="13" name="Right Arrow Callout 12"/>
          <p:cNvSpPr/>
          <p:nvPr/>
        </p:nvSpPr>
        <p:spPr bwMode="auto">
          <a:xfrm>
            <a:off x="4008437" y="2205130"/>
            <a:ext cx="2895600" cy="2587532"/>
          </a:xfrm>
          <a:prstGeom prst="rightArrowCallou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Data Replication Utility</a:t>
            </a:r>
          </a:p>
        </p:txBody>
      </p:sp>
      <p:sp>
        <p:nvSpPr>
          <p:cNvPr id="7" name="Rectangle 6"/>
          <p:cNvSpPr/>
          <p:nvPr/>
        </p:nvSpPr>
        <p:spPr bwMode="auto">
          <a:xfrm>
            <a:off x="8809037" y="2894241"/>
            <a:ext cx="1447800" cy="1206042"/>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SPO</a:t>
            </a:r>
            <a:endParaRPr lang="en-US" sz="2000" dirty="0">
              <a:gradFill>
                <a:gsLst>
                  <a:gs pos="0">
                    <a:srgbClr val="FFFFFF"/>
                  </a:gs>
                  <a:gs pos="100000">
                    <a:srgbClr val="FFFFFF"/>
                  </a:gs>
                </a:gsLst>
                <a:lin ang="5400000" scaled="0"/>
              </a:gradFill>
            </a:endParaRPr>
          </a:p>
        </p:txBody>
      </p:sp>
      <p:sp>
        <p:nvSpPr>
          <p:cNvPr id="5" name="Left Arrow Callout 4"/>
          <p:cNvSpPr/>
          <p:nvPr/>
        </p:nvSpPr>
        <p:spPr bwMode="auto">
          <a:xfrm>
            <a:off x="6057887" y="3961041"/>
            <a:ext cx="2253200" cy="914400"/>
          </a:xfrm>
          <a:prstGeom prst="leftArrowCallou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Photo Sync</a:t>
            </a:r>
          </a:p>
        </p:txBody>
      </p:sp>
    </p:spTree>
    <p:extLst>
      <p:ext uri="{BB962C8B-B14F-4D97-AF65-F5344CB8AC3E}">
        <p14:creationId xmlns:p14="http://schemas.microsoft.com/office/powerpoint/2010/main" val="413916618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837237" y="982662"/>
            <a:ext cx="5963482" cy="4544059"/>
          </a:xfrm>
          <a:prstGeom prst="rect">
            <a:avLst/>
          </a:prstGeom>
        </p:spPr>
      </p:pic>
      <p:sp>
        <p:nvSpPr>
          <p:cNvPr id="6" name="TextBox 5"/>
          <p:cNvSpPr txBox="1"/>
          <p:nvPr/>
        </p:nvSpPr>
        <p:spPr>
          <a:xfrm>
            <a:off x="503237" y="296862"/>
            <a:ext cx="4724400" cy="500941"/>
          </a:xfrm>
          <a:prstGeom prst="rect">
            <a:avLst/>
          </a:prstGeom>
          <a:noFill/>
        </p:spPr>
        <p:txBody>
          <a:bodyPr wrap="square" lIns="69376" tIns="34688" rIns="69376" bIns="34688" rtlCol="0">
            <a:spAutoFit/>
          </a:bodyPr>
          <a:lstStyle/>
          <a:p>
            <a:pPr defTabSz="884542"/>
            <a:r>
              <a:rPr lang="en-US" sz="2800" dirty="0" smtClean="0">
                <a:solidFill>
                  <a:srgbClr val="FFFFFF"/>
                </a:solidFill>
              </a:rPr>
              <a:t>Revised First Run Experience</a:t>
            </a:r>
            <a:endParaRPr lang="en-US" sz="2800" dirty="0">
              <a:solidFill>
                <a:srgbClr val="FFFFFF"/>
              </a:solidFill>
            </a:endParaRPr>
          </a:p>
        </p:txBody>
      </p:sp>
      <p:sp>
        <p:nvSpPr>
          <p:cNvPr id="3" name="TextBox 2"/>
          <p:cNvSpPr txBox="1"/>
          <p:nvPr/>
        </p:nvSpPr>
        <p:spPr>
          <a:xfrm>
            <a:off x="427037" y="1011639"/>
            <a:ext cx="4800600" cy="4515082"/>
          </a:xfrm>
          <a:prstGeom prst="rect">
            <a:avLst/>
          </a:prstGeom>
          <a:noFill/>
        </p:spPr>
        <p:txBody>
          <a:bodyPr wrap="square" lIns="182880" tIns="146304" rIns="182880" bIns="146304" rtlCol="0">
            <a:spAutoFit/>
          </a:bodyPr>
          <a:lstStyle/>
          <a:p>
            <a:pPr marL="342900" indent="-342900">
              <a:lnSpc>
                <a:spcPct val="90000"/>
              </a:lnSpc>
              <a:spcAft>
                <a:spcPts val="600"/>
              </a:spcAft>
              <a:buFont typeface="Arial" panose="020B0604020202020204" pitchFamily="34" charset="0"/>
              <a:buChar char="•"/>
            </a:pPr>
            <a:r>
              <a:rPr lang="en-US" sz="2400" dirty="0" smtClean="0">
                <a:gradFill>
                  <a:gsLst>
                    <a:gs pos="2917">
                      <a:srgbClr val="FFFFFF"/>
                    </a:gs>
                    <a:gs pos="30000">
                      <a:srgbClr val="FFFFFF"/>
                    </a:gs>
                  </a:gsLst>
                  <a:lin ang="5400000" scaled="0"/>
                </a:gradFill>
              </a:rPr>
              <a:t>Required to collect additional data from end users</a:t>
            </a:r>
          </a:p>
          <a:p>
            <a:pPr marL="342900" indent="-342900">
              <a:lnSpc>
                <a:spcPct val="90000"/>
              </a:lnSpc>
              <a:spcAft>
                <a:spcPts val="600"/>
              </a:spcAft>
              <a:buFont typeface="Arial" panose="020B0604020202020204" pitchFamily="34" charset="0"/>
              <a:buChar char="•"/>
            </a:pPr>
            <a:r>
              <a:rPr lang="en-US" sz="2400" dirty="0" smtClean="0">
                <a:gradFill>
                  <a:gsLst>
                    <a:gs pos="2917">
                      <a:srgbClr val="FFFFFF"/>
                    </a:gs>
                    <a:gs pos="30000">
                      <a:srgbClr val="FFFFFF"/>
                    </a:gs>
                  </a:gsLst>
                  <a:lin ang="5400000" scaled="0"/>
                </a:gradFill>
              </a:rPr>
              <a:t>Give them the option to “opt-out” of the migration</a:t>
            </a:r>
          </a:p>
          <a:p>
            <a:pPr marL="809271" lvl="1" indent="-342900">
              <a:lnSpc>
                <a:spcPct val="90000"/>
              </a:lnSpc>
              <a:spcAft>
                <a:spcPts val="600"/>
              </a:spcAft>
              <a:buFont typeface="Arial" panose="020B0604020202020204" pitchFamily="34" charset="0"/>
              <a:buChar char="•"/>
            </a:pPr>
            <a:r>
              <a:rPr lang="en-US" sz="2400" dirty="0" smtClean="0">
                <a:gradFill>
                  <a:gsLst>
                    <a:gs pos="2917">
                      <a:srgbClr val="FFFFFF"/>
                    </a:gs>
                    <a:gs pos="30000">
                      <a:srgbClr val="FFFFFF"/>
                    </a:gs>
                  </a:gsLst>
                  <a:lin ang="5400000" scaled="0"/>
                </a:gradFill>
              </a:rPr>
              <a:t>Ton of users didn’t care about their old personal sites and would rather “Get Social” without waiting for the migration</a:t>
            </a:r>
          </a:p>
          <a:p>
            <a:pPr marL="342900" indent="-342900">
              <a:lnSpc>
                <a:spcPct val="90000"/>
              </a:lnSpc>
              <a:spcAft>
                <a:spcPts val="600"/>
              </a:spcAft>
              <a:buFont typeface="Arial" panose="020B0604020202020204" pitchFamily="34" charset="0"/>
              <a:buChar char="•"/>
            </a:pPr>
            <a:r>
              <a:rPr lang="en-US" sz="2400" dirty="0" smtClean="0">
                <a:gradFill>
                  <a:gsLst>
                    <a:gs pos="2917">
                      <a:srgbClr val="FFFFFF"/>
                    </a:gs>
                    <a:gs pos="30000">
                      <a:srgbClr val="FFFFFF"/>
                    </a:gs>
                  </a:gsLst>
                  <a:lin ang="5400000" scaled="0"/>
                </a:gradFill>
              </a:rPr>
              <a:t>Allow us to collect this event to use for site locking, migration queue</a:t>
            </a:r>
          </a:p>
        </p:txBody>
      </p:sp>
    </p:spTree>
    <p:extLst>
      <p:ext uri="{BB962C8B-B14F-4D97-AF65-F5344CB8AC3E}">
        <p14:creationId xmlns:p14="http://schemas.microsoft.com/office/powerpoint/2010/main" val="3806423863"/>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Autosites</a:t>
            </a:r>
            <a:r>
              <a:rPr lang="en-US" dirty="0" smtClean="0"/>
              <a:t> Governance Solution</a:t>
            </a:r>
            <a:endParaRPr lang="en-US" dirty="0"/>
          </a:p>
        </p:txBody>
      </p:sp>
      <p:sp>
        <p:nvSpPr>
          <p:cNvPr id="4" name="Rectangle 3"/>
          <p:cNvSpPr/>
          <p:nvPr/>
        </p:nvSpPr>
        <p:spPr bwMode="auto">
          <a:xfrm>
            <a:off x="978820" y="1632056"/>
            <a:ext cx="4619301" cy="4138427"/>
          </a:xfrm>
          <a:prstGeom prst="rect">
            <a:avLst/>
          </a:prstGeom>
          <a:noFill/>
          <a:ln w="28575">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5" name="Rectangle 4"/>
          <p:cNvSpPr/>
          <p:nvPr/>
        </p:nvSpPr>
        <p:spPr bwMode="auto">
          <a:xfrm>
            <a:off x="6778448" y="1632056"/>
            <a:ext cx="3987850" cy="2652091"/>
          </a:xfrm>
          <a:prstGeom prst="rect">
            <a:avLst/>
          </a:prstGeom>
          <a:noFill/>
          <a:ln w="28575">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6" name="Rectangle 5"/>
          <p:cNvSpPr/>
          <p:nvPr/>
        </p:nvSpPr>
        <p:spPr>
          <a:xfrm>
            <a:off x="978820" y="5770469"/>
            <a:ext cx="1099709" cy="542399"/>
          </a:xfrm>
          <a:prstGeom prst="rect">
            <a:avLst/>
          </a:prstGeom>
        </p:spPr>
        <p:txBody>
          <a:bodyPr wrap="none">
            <a:spAutoFit/>
          </a:bodyPr>
          <a:lstStyle/>
          <a:p>
            <a:r>
              <a:rPr lang="en-US" sz="2856" dirty="0">
                <a:solidFill>
                  <a:srgbClr val="FFFFFF"/>
                </a:solidFill>
                <a:latin typeface="Segoe UI Light"/>
              </a:rPr>
              <a:t>Azure</a:t>
            </a:r>
          </a:p>
        </p:txBody>
      </p:sp>
      <p:sp>
        <p:nvSpPr>
          <p:cNvPr id="7" name="Rectangle 6"/>
          <p:cNvSpPr/>
          <p:nvPr/>
        </p:nvSpPr>
        <p:spPr>
          <a:xfrm>
            <a:off x="6778448" y="4284146"/>
            <a:ext cx="861927" cy="542399"/>
          </a:xfrm>
          <a:prstGeom prst="rect">
            <a:avLst/>
          </a:prstGeom>
        </p:spPr>
        <p:txBody>
          <a:bodyPr wrap="none">
            <a:spAutoFit/>
          </a:bodyPr>
          <a:lstStyle/>
          <a:p>
            <a:r>
              <a:rPr lang="en-US" sz="2856" dirty="0">
                <a:solidFill>
                  <a:srgbClr val="FFFFFF"/>
                </a:solidFill>
                <a:latin typeface="Segoe UI Light"/>
              </a:rPr>
              <a:t>SPO</a:t>
            </a:r>
          </a:p>
        </p:txBody>
      </p:sp>
      <p:sp>
        <p:nvSpPr>
          <p:cNvPr id="8" name="Rectangle 7"/>
          <p:cNvSpPr/>
          <p:nvPr/>
        </p:nvSpPr>
        <p:spPr bwMode="auto">
          <a:xfrm>
            <a:off x="1823992" y="2112938"/>
            <a:ext cx="2928957" cy="816026"/>
          </a:xfrm>
          <a:prstGeom prst="rect">
            <a:avLst/>
          </a:prstGeom>
          <a:ln cap="rnd">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b="1" dirty="0">
                <a:gradFill>
                  <a:gsLst>
                    <a:gs pos="0">
                      <a:srgbClr val="FFFFFF"/>
                    </a:gs>
                    <a:gs pos="100000">
                      <a:srgbClr val="FFFFFF"/>
                    </a:gs>
                  </a:gsLst>
                  <a:lin ang="5400000" scaled="0"/>
                </a:gradFill>
              </a:rPr>
              <a:t>Site Creation</a:t>
            </a:r>
            <a:endParaRPr lang="en-US" sz="2040" dirty="0">
              <a:gradFill>
                <a:gsLst>
                  <a:gs pos="0">
                    <a:srgbClr val="FFFFFF"/>
                  </a:gs>
                  <a:gs pos="100000">
                    <a:srgbClr val="FFFFFF"/>
                  </a:gs>
                </a:gsLst>
                <a:lin ang="5400000" scaled="0"/>
              </a:gradFill>
            </a:endParaRPr>
          </a:p>
        </p:txBody>
      </p:sp>
      <p:sp>
        <p:nvSpPr>
          <p:cNvPr id="9" name="Rectangle 8"/>
          <p:cNvSpPr/>
          <p:nvPr/>
        </p:nvSpPr>
        <p:spPr bwMode="auto">
          <a:xfrm>
            <a:off x="1823990" y="3302302"/>
            <a:ext cx="2928957" cy="938127"/>
          </a:xfrm>
          <a:prstGeom prst="rect">
            <a:avLst/>
          </a:prstGeom>
          <a:ln cap="rnd">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b="1" dirty="0">
                <a:gradFill>
                  <a:gsLst>
                    <a:gs pos="0">
                      <a:srgbClr val="FFFFFF"/>
                    </a:gs>
                    <a:gs pos="100000">
                      <a:srgbClr val="FFFFFF"/>
                    </a:gs>
                  </a:gsLst>
                  <a:lin ang="5400000" scaled="0"/>
                </a:gradFill>
              </a:rPr>
              <a:t>Policy enforcement</a:t>
            </a:r>
            <a:endParaRPr lang="en-US" sz="2040" dirty="0">
              <a:gradFill>
                <a:gsLst>
                  <a:gs pos="0">
                    <a:srgbClr val="FFFFFF"/>
                  </a:gs>
                  <a:gs pos="100000">
                    <a:srgbClr val="FFFFFF"/>
                  </a:gs>
                </a:gsLst>
                <a:lin ang="5400000" scaled="0"/>
              </a:gradFill>
            </a:endParaRPr>
          </a:p>
        </p:txBody>
      </p:sp>
      <p:sp>
        <p:nvSpPr>
          <p:cNvPr id="10" name="Can 9"/>
          <p:cNvSpPr/>
          <p:nvPr/>
        </p:nvSpPr>
        <p:spPr bwMode="auto">
          <a:xfrm>
            <a:off x="4097213" y="4550964"/>
            <a:ext cx="648447" cy="806981"/>
          </a:xfrm>
          <a:prstGeom prst="ca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1" name="Rectangle 10"/>
          <p:cNvSpPr/>
          <p:nvPr/>
        </p:nvSpPr>
        <p:spPr bwMode="auto">
          <a:xfrm>
            <a:off x="7643683" y="2083793"/>
            <a:ext cx="1072843" cy="816026"/>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b="1" dirty="0">
                <a:gradFill>
                  <a:gsLst>
                    <a:gs pos="0">
                      <a:srgbClr val="FFFFFF"/>
                    </a:gs>
                    <a:gs pos="100000">
                      <a:srgbClr val="FFFFFF"/>
                    </a:gs>
                  </a:gsLst>
                  <a:lin ang="5400000" scaled="0"/>
                </a:gradFill>
              </a:rPr>
              <a:t>Site</a:t>
            </a:r>
            <a:endParaRPr lang="en-US" sz="2040" dirty="0">
              <a:gradFill>
                <a:gsLst>
                  <a:gs pos="0">
                    <a:srgbClr val="FFFFFF"/>
                  </a:gs>
                  <a:gs pos="100000">
                    <a:srgbClr val="FFFFFF"/>
                  </a:gs>
                </a:gsLst>
                <a:lin ang="5400000" scaled="0"/>
              </a:gradFill>
            </a:endParaRPr>
          </a:p>
        </p:txBody>
      </p:sp>
      <p:grpSp>
        <p:nvGrpSpPr>
          <p:cNvPr id="2" name="Group 1"/>
          <p:cNvGrpSpPr/>
          <p:nvPr/>
        </p:nvGrpSpPr>
        <p:grpSpPr>
          <a:xfrm>
            <a:off x="7799117" y="2239227"/>
            <a:ext cx="2005446" cy="1748629"/>
            <a:chOff x="7644435" y="2195520"/>
            <a:chExt cx="1966302" cy="1714498"/>
          </a:xfrm>
        </p:grpSpPr>
        <p:sp>
          <p:nvSpPr>
            <p:cNvPr id="12" name="Rectangle 11"/>
            <p:cNvSpPr/>
            <p:nvPr/>
          </p:nvSpPr>
          <p:spPr bwMode="auto">
            <a:xfrm>
              <a:off x="7644435" y="2195520"/>
              <a:ext cx="1051902" cy="800098"/>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b="1" dirty="0">
                  <a:gradFill>
                    <a:gsLst>
                      <a:gs pos="0">
                        <a:srgbClr val="FFFFFF"/>
                      </a:gs>
                      <a:gs pos="100000">
                        <a:srgbClr val="FFFFFF"/>
                      </a:gs>
                    </a:gsLst>
                    <a:lin ang="5400000" scaled="0"/>
                  </a:gradFill>
                </a:rPr>
                <a:t>Site</a:t>
              </a:r>
              <a:endParaRPr lang="en-US" sz="2040" dirty="0">
                <a:gradFill>
                  <a:gsLst>
                    <a:gs pos="0">
                      <a:srgbClr val="FFFFFF"/>
                    </a:gs>
                    <a:gs pos="100000">
                      <a:srgbClr val="FFFFFF"/>
                    </a:gs>
                  </a:gsLst>
                  <a:lin ang="5400000" scaled="0"/>
                </a:gradFill>
              </a:endParaRPr>
            </a:p>
          </p:txBody>
        </p:sp>
        <p:sp>
          <p:nvSpPr>
            <p:cNvPr id="13" name="Rectangle 12"/>
            <p:cNvSpPr/>
            <p:nvPr/>
          </p:nvSpPr>
          <p:spPr bwMode="auto">
            <a:xfrm>
              <a:off x="7796835" y="2347920"/>
              <a:ext cx="1051902" cy="800098"/>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b="1" dirty="0">
                  <a:gradFill>
                    <a:gsLst>
                      <a:gs pos="0">
                        <a:srgbClr val="FFFFFF"/>
                      </a:gs>
                      <a:gs pos="100000">
                        <a:srgbClr val="FFFFFF"/>
                      </a:gs>
                    </a:gsLst>
                    <a:lin ang="5400000" scaled="0"/>
                  </a:gradFill>
                </a:rPr>
                <a:t>Site</a:t>
              </a:r>
              <a:endParaRPr lang="en-US" sz="2040" dirty="0">
                <a:gradFill>
                  <a:gsLst>
                    <a:gs pos="0">
                      <a:srgbClr val="FFFFFF"/>
                    </a:gs>
                    <a:gs pos="100000">
                      <a:srgbClr val="FFFFFF"/>
                    </a:gs>
                  </a:gsLst>
                  <a:lin ang="5400000" scaled="0"/>
                </a:gradFill>
              </a:endParaRPr>
            </a:p>
          </p:txBody>
        </p:sp>
        <p:sp>
          <p:nvSpPr>
            <p:cNvPr id="14" name="Rectangle 13"/>
            <p:cNvSpPr/>
            <p:nvPr/>
          </p:nvSpPr>
          <p:spPr bwMode="auto">
            <a:xfrm>
              <a:off x="7949235" y="2500320"/>
              <a:ext cx="1051902" cy="800098"/>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b="1" dirty="0">
                  <a:gradFill>
                    <a:gsLst>
                      <a:gs pos="0">
                        <a:srgbClr val="FFFFFF"/>
                      </a:gs>
                      <a:gs pos="100000">
                        <a:srgbClr val="FFFFFF"/>
                      </a:gs>
                    </a:gsLst>
                    <a:lin ang="5400000" scaled="0"/>
                  </a:gradFill>
                </a:rPr>
                <a:t>Site</a:t>
              </a:r>
              <a:endParaRPr lang="en-US" sz="2040" dirty="0">
                <a:gradFill>
                  <a:gsLst>
                    <a:gs pos="0">
                      <a:srgbClr val="FFFFFF"/>
                    </a:gs>
                    <a:gs pos="100000">
                      <a:srgbClr val="FFFFFF"/>
                    </a:gs>
                  </a:gsLst>
                  <a:lin ang="5400000" scaled="0"/>
                </a:gradFill>
              </a:endParaRPr>
            </a:p>
          </p:txBody>
        </p:sp>
        <p:sp>
          <p:nvSpPr>
            <p:cNvPr id="15" name="Rectangle 14"/>
            <p:cNvSpPr/>
            <p:nvPr/>
          </p:nvSpPr>
          <p:spPr bwMode="auto">
            <a:xfrm>
              <a:off x="8101635" y="2652720"/>
              <a:ext cx="1051902" cy="800098"/>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b="1" dirty="0">
                  <a:gradFill>
                    <a:gsLst>
                      <a:gs pos="0">
                        <a:srgbClr val="FFFFFF"/>
                      </a:gs>
                      <a:gs pos="100000">
                        <a:srgbClr val="FFFFFF"/>
                      </a:gs>
                    </a:gsLst>
                    <a:lin ang="5400000" scaled="0"/>
                  </a:gradFill>
                </a:rPr>
                <a:t>Site</a:t>
              </a:r>
              <a:endParaRPr lang="en-US" sz="2040" dirty="0">
                <a:gradFill>
                  <a:gsLst>
                    <a:gs pos="0">
                      <a:srgbClr val="FFFFFF"/>
                    </a:gs>
                    <a:gs pos="100000">
                      <a:srgbClr val="FFFFFF"/>
                    </a:gs>
                  </a:gsLst>
                  <a:lin ang="5400000" scaled="0"/>
                </a:gradFill>
              </a:endParaRPr>
            </a:p>
          </p:txBody>
        </p:sp>
        <p:sp>
          <p:nvSpPr>
            <p:cNvPr id="16" name="Rectangle 15"/>
            <p:cNvSpPr/>
            <p:nvPr/>
          </p:nvSpPr>
          <p:spPr bwMode="auto">
            <a:xfrm>
              <a:off x="8254035" y="2805120"/>
              <a:ext cx="1051902" cy="800098"/>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b="1" dirty="0">
                  <a:gradFill>
                    <a:gsLst>
                      <a:gs pos="0">
                        <a:srgbClr val="FFFFFF"/>
                      </a:gs>
                      <a:gs pos="100000">
                        <a:srgbClr val="FFFFFF"/>
                      </a:gs>
                    </a:gsLst>
                    <a:lin ang="5400000" scaled="0"/>
                  </a:gradFill>
                </a:rPr>
                <a:t>Site</a:t>
              </a:r>
              <a:endParaRPr lang="en-US" sz="2040" dirty="0">
                <a:gradFill>
                  <a:gsLst>
                    <a:gs pos="0">
                      <a:srgbClr val="FFFFFF"/>
                    </a:gs>
                    <a:gs pos="100000">
                      <a:srgbClr val="FFFFFF"/>
                    </a:gs>
                  </a:gsLst>
                  <a:lin ang="5400000" scaled="0"/>
                </a:gradFill>
              </a:endParaRPr>
            </a:p>
          </p:txBody>
        </p:sp>
        <p:sp>
          <p:nvSpPr>
            <p:cNvPr id="17" name="Rectangle 16"/>
            <p:cNvSpPr/>
            <p:nvPr/>
          </p:nvSpPr>
          <p:spPr bwMode="auto">
            <a:xfrm>
              <a:off x="8406435" y="2957520"/>
              <a:ext cx="1051902" cy="800098"/>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b="1" dirty="0">
                  <a:gradFill>
                    <a:gsLst>
                      <a:gs pos="0">
                        <a:srgbClr val="FFFFFF"/>
                      </a:gs>
                      <a:gs pos="100000">
                        <a:srgbClr val="FFFFFF"/>
                      </a:gs>
                    </a:gsLst>
                    <a:lin ang="5400000" scaled="0"/>
                  </a:gradFill>
                </a:rPr>
                <a:t>Site</a:t>
              </a:r>
              <a:endParaRPr lang="en-US" sz="2040" dirty="0">
                <a:gradFill>
                  <a:gsLst>
                    <a:gs pos="0">
                      <a:srgbClr val="FFFFFF"/>
                    </a:gs>
                    <a:gs pos="100000">
                      <a:srgbClr val="FFFFFF"/>
                    </a:gs>
                  </a:gsLst>
                  <a:lin ang="5400000" scaled="0"/>
                </a:gradFill>
              </a:endParaRPr>
            </a:p>
          </p:txBody>
        </p:sp>
        <p:sp>
          <p:nvSpPr>
            <p:cNvPr id="18" name="Rectangle 17"/>
            <p:cNvSpPr/>
            <p:nvPr/>
          </p:nvSpPr>
          <p:spPr bwMode="auto">
            <a:xfrm>
              <a:off x="8558835" y="3109920"/>
              <a:ext cx="1051902" cy="800098"/>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b="1" dirty="0">
                  <a:gradFill>
                    <a:gsLst>
                      <a:gs pos="0">
                        <a:srgbClr val="FFFFFF"/>
                      </a:gs>
                      <a:gs pos="100000">
                        <a:srgbClr val="FFFFFF"/>
                      </a:gs>
                    </a:gsLst>
                    <a:lin ang="5400000" scaled="0"/>
                  </a:gradFill>
                </a:rPr>
                <a:t>Site</a:t>
              </a:r>
              <a:endParaRPr lang="en-US" sz="2040" dirty="0">
                <a:gradFill>
                  <a:gsLst>
                    <a:gs pos="0">
                      <a:srgbClr val="FFFFFF"/>
                    </a:gs>
                    <a:gs pos="100000">
                      <a:srgbClr val="FFFFFF"/>
                    </a:gs>
                  </a:gsLst>
                  <a:lin ang="5400000" scaled="0"/>
                </a:gradFill>
              </a:endParaRPr>
            </a:p>
          </p:txBody>
        </p:sp>
      </p:grpSp>
      <p:cxnSp>
        <p:nvCxnSpPr>
          <p:cNvPr id="20" name="Straight Arrow Connector 19"/>
          <p:cNvCxnSpPr>
            <a:stCxn id="8" idx="3"/>
            <a:endCxn id="11" idx="1"/>
          </p:cNvCxnSpPr>
          <p:nvPr/>
        </p:nvCxnSpPr>
        <p:spPr>
          <a:xfrm flipV="1">
            <a:off x="4752949" y="2491806"/>
            <a:ext cx="2890735" cy="29145"/>
          </a:xfrm>
          <a:prstGeom prst="straightConnector1">
            <a:avLst/>
          </a:prstGeom>
          <a:ln w="127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4" name="Freeform 23"/>
          <p:cNvSpPr/>
          <p:nvPr/>
        </p:nvSpPr>
        <p:spPr bwMode="auto">
          <a:xfrm>
            <a:off x="4767522" y="2520951"/>
            <a:ext cx="364322" cy="2433504"/>
          </a:xfrm>
          <a:custGeom>
            <a:avLst/>
            <a:gdLst>
              <a:gd name="connsiteX0" fmla="*/ 0 w 357211"/>
              <a:gd name="connsiteY0" fmla="*/ 0 h 1557337"/>
              <a:gd name="connsiteX1" fmla="*/ 357187 w 357211"/>
              <a:gd name="connsiteY1" fmla="*/ 814387 h 1557337"/>
              <a:gd name="connsiteX2" fmla="*/ 14287 w 357211"/>
              <a:gd name="connsiteY2" fmla="*/ 1557337 h 1557337"/>
            </a:gdLst>
            <a:ahLst/>
            <a:cxnLst>
              <a:cxn ang="0">
                <a:pos x="connsiteX0" y="connsiteY0"/>
              </a:cxn>
              <a:cxn ang="0">
                <a:pos x="connsiteX1" y="connsiteY1"/>
              </a:cxn>
              <a:cxn ang="0">
                <a:pos x="connsiteX2" y="connsiteY2"/>
              </a:cxn>
            </a:cxnLst>
            <a:rect l="l" t="t" r="r" b="b"/>
            <a:pathLst>
              <a:path w="357211" h="1557337">
                <a:moveTo>
                  <a:pt x="0" y="0"/>
                </a:moveTo>
                <a:cubicBezTo>
                  <a:pt x="177403" y="277415"/>
                  <a:pt x="354806" y="554831"/>
                  <a:pt x="357187" y="814387"/>
                </a:cubicBezTo>
                <a:cubicBezTo>
                  <a:pt x="359568" y="1073943"/>
                  <a:pt x="186927" y="1315640"/>
                  <a:pt x="14287" y="1557337"/>
                </a:cubicBezTo>
              </a:path>
            </a:pathLst>
          </a:custGeom>
          <a:ln w="12700">
            <a:solidFill>
              <a:schemeClr val="tx1"/>
            </a:solidFill>
            <a:headEnd type="none" w="med" len="med"/>
            <a:tailEnd type="triangle" w="med" len="med"/>
          </a:ln>
        </p:spPr>
        <p:style>
          <a:lnRef idx="3">
            <a:schemeClr val="dk1"/>
          </a:lnRef>
          <a:fillRef idx="0">
            <a:schemeClr val="dk1"/>
          </a:fillRef>
          <a:effectRef idx="2">
            <a:schemeClr val="dk1"/>
          </a:effectRef>
          <a:fontRef idx="minor">
            <a:schemeClr val="tx1"/>
          </a:fontRef>
        </p:style>
        <p:txBody>
          <a:bodyPr rtlCol="0" anchor="ctr"/>
          <a:lstStyle/>
          <a:p>
            <a:pPr algn="ctr"/>
            <a:endParaRPr lang="en-US" sz="1836">
              <a:solidFill>
                <a:srgbClr val="FFFFFF"/>
              </a:solidFill>
            </a:endParaRPr>
          </a:p>
        </p:txBody>
      </p:sp>
      <p:sp>
        <p:nvSpPr>
          <p:cNvPr id="21" name="Freeform 20"/>
          <p:cNvSpPr/>
          <p:nvPr/>
        </p:nvSpPr>
        <p:spPr bwMode="auto">
          <a:xfrm>
            <a:off x="4774808" y="4076336"/>
            <a:ext cx="219605" cy="944926"/>
          </a:xfrm>
          <a:custGeom>
            <a:avLst/>
            <a:gdLst>
              <a:gd name="connsiteX0" fmla="*/ 0 w 263861"/>
              <a:gd name="connsiteY0" fmla="*/ 0 h 1186962"/>
              <a:gd name="connsiteX1" fmla="*/ 263770 w 263861"/>
              <a:gd name="connsiteY1" fmla="*/ 688731 h 1186962"/>
              <a:gd name="connsiteX2" fmla="*/ 29308 w 263861"/>
              <a:gd name="connsiteY2" fmla="*/ 1186962 h 1186962"/>
            </a:gdLst>
            <a:ahLst/>
            <a:cxnLst>
              <a:cxn ang="0">
                <a:pos x="connsiteX0" y="connsiteY0"/>
              </a:cxn>
              <a:cxn ang="0">
                <a:pos x="connsiteX1" y="connsiteY1"/>
              </a:cxn>
              <a:cxn ang="0">
                <a:pos x="connsiteX2" y="connsiteY2"/>
              </a:cxn>
            </a:cxnLst>
            <a:rect l="l" t="t" r="r" b="b"/>
            <a:pathLst>
              <a:path w="263861" h="1186962">
                <a:moveTo>
                  <a:pt x="0" y="0"/>
                </a:moveTo>
                <a:cubicBezTo>
                  <a:pt x="129442" y="245452"/>
                  <a:pt x="258885" y="490904"/>
                  <a:pt x="263770" y="688731"/>
                </a:cubicBezTo>
                <a:cubicBezTo>
                  <a:pt x="268655" y="886558"/>
                  <a:pt x="75712" y="1079501"/>
                  <a:pt x="29308" y="1186962"/>
                </a:cubicBezTo>
              </a:path>
            </a:pathLst>
          </a:custGeom>
          <a:noFill/>
          <a:ln>
            <a:solidFill>
              <a:schemeClr val="tx1"/>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cxnSp>
        <p:nvCxnSpPr>
          <p:cNvPr id="23" name="Straight Connector 22"/>
          <p:cNvCxnSpPr>
            <a:endCxn id="11" idx="1"/>
          </p:cNvCxnSpPr>
          <p:nvPr/>
        </p:nvCxnSpPr>
        <p:spPr>
          <a:xfrm flipV="1">
            <a:off x="4752946" y="2491806"/>
            <a:ext cx="2890737" cy="829567"/>
          </a:xfrm>
          <a:prstGeom prst="line">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a:endCxn id="12" idx="1"/>
          </p:cNvCxnSpPr>
          <p:nvPr/>
        </p:nvCxnSpPr>
        <p:spPr>
          <a:xfrm flipV="1">
            <a:off x="4760232" y="2647240"/>
            <a:ext cx="3038885" cy="727655"/>
          </a:xfrm>
          <a:prstGeom prst="line">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endCxn id="13" idx="1"/>
          </p:cNvCxnSpPr>
          <p:nvPr/>
        </p:nvCxnSpPr>
        <p:spPr>
          <a:xfrm flipV="1">
            <a:off x="4760230" y="2802674"/>
            <a:ext cx="3194321" cy="624685"/>
          </a:xfrm>
          <a:prstGeom prst="line">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a:endCxn id="14" idx="1"/>
          </p:cNvCxnSpPr>
          <p:nvPr/>
        </p:nvCxnSpPr>
        <p:spPr>
          <a:xfrm flipV="1">
            <a:off x="4752946" y="2958108"/>
            <a:ext cx="3357039" cy="518698"/>
          </a:xfrm>
          <a:prstGeom prst="line">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endCxn id="15" idx="1"/>
          </p:cNvCxnSpPr>
          <p:nvPr/>
        </p:nvCxnSpPr>
        <p:spPr>
          <a:xfrm flipV="1">
            <a:off x="4760230" y="3113542"/>
            <a:ext cx="3505189" cy="416787"/>
          </a:xfrm>
          <a:prstGeom prst="line">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endCxn id="16" idx="1"/>
          </p:cNvCxnSpPr>
          <p:nvPr/>
        </p:nvCxnSpPr>
        <p:spPr>
          <a:xfrm flipV="1">
            <a:off x="4752946" y="3268975"/>
            <a:ext cx="3667907" cy="309899"/>
          </a:xfrm>
          <a:prstGeom prst="line">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endCxn id="17" idx="1"/>
          </p:cNvCxnSpPr>
          <p:nvPr/>
        </p:nvCxnSpPr>
        <p:spPr>
          <a:xfrm flipV="1">
            <a:off x="4760230" y="3424409"/>
            <a:ext cx="3816056" cy="212753"/>
          </a:xfrm>
          <a:prstGeom prst="line">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endCxn id="18" idx="1"/>
          </p:cNvCxnSpPr>
          <p:nvPr/>
        </p:nvCxnSpPr>
        <p:spPr>
          <a:xfrm flipV="1">
            <a:off x="4752947" y="3579843"/>
            <a:ext cx="3978773" cy="146020"/>
          </a:xfrm>
          <a:prstGeom prst="line">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Oval Callout 32"/>
          <p:cNvSpPr/>
          <p:nvPr/>
        </p:nvSpPr>
        <p:spPr bwMode="auto">
          <a:xfrm>
            <a:off x="9811984" y="5660637"/>
            <a:ext cx="2331720" cy="905033"/>
          </a:xfrm>
          <a:prstGeom prst="wedgeEllipseCallout">
            <a:avLst>
              <a:gd name="adj1" fmla="val 47517"/>
              <a:gd name="adj2" fmla="val 72967"/>
            </a:avLst>
          </a:prstGeom>
          <a:solidFill>
            <a:srgbClr val="FFFF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rgbClr val="00AEEF"/>
                </a:solidFill>
                <a:ea typeface="Segoe UI" pitchFamily="34" charset="0"/>
                <a:cs typeface="Segoe UI" pitchFamily="34" charset="0"/>
              </a:rPr>
              <a:t>SPC251</a:t>
            </a:r>
          </a:p>
        </p:txBody>
      </p:sp>
    </p:spTree>
    <p:custDataLst>
      <p:tags r:id="rId1"/>
    </p:custDataLst>
    <p:extLst>
      <p:ext uri="{BB962C8B-B14F-4D97-AF65-F5344CB8AC3E}">
        <p14:creationId xmlns:p14="http://schemas.microsoft.com/office/powerpoint/2010/main" val="17148553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20"/>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24"/>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9"/>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0"/>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1"/>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26" presetClass="entr" presetSubtype="0" fill="hold" grpId="0" nodeType="click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down)">
                                      <p:cBhvr>
                                        <p:cTn id="59" dur="580">
                                          <p:stCondLst>
                                            <p:cond delay="0"/>
                                          </p:stCondLst>
                                        </p:cTn>
                                        <p:tgtEl>
                                          <p:spTgt spid="33"/>
                                        </p:tgtEl>
                                      </p:cBhvr>
                                    </p:animEffect>
                                    <p:anim calcmode="lin" valueType="num">
                                      <p:cBhvr>
                                        <p:cTn id="60"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65" dur="26">
                                          <p:stCondLst>
                                            <p:cond delay="650"/>
                                          </p:stCondLst>
                                        </p:cTn>
                                        <p:tgtEl>
                                          <p:spTgt spid="33"/>
                                        </p:tgtEl>
                                      </p:cBhvr>
                                      <p:to x="100000" y="60000"/>
                                    </p:animScale>
                                    <p:animScale>
                                      <p:cBhvr>
                                        <p:cTn id="66" dur="166" decel="50000">
                                          <p:stCondLst>
                                            <p:cond delay="676"/>
                                          </p:stCondLst>
                                        </p:cTn>
                                        <p:tgtEl>
                                          <p:spTgt spid="33"/>
                                        </p:tgtEl>
                                      </p:cBhvr>
                                      <p:to x="100000" y="100000"/>
                                    </p:animScale>
                                    <p:animScale>
                                      <p:cBhvr>
                                        <p:cTn id="67" dur="26">
                                          <p:stCondLst>
                                            <p:cond delay="1312"/>
                                          </p:stCondLst>
                                        </p:cTn>
                                        <p:tgtEl>
                                          <p:spTgt spid="33"/>
                                        </p:tgtEl>
                                      </p:cBhvr>
                                      <p:to x="100000" y="80000"/>
                                    </p:animScale>
                                    <p:animScale>
                                      <p:cBhvr>
                                        <p:cTn id="68" dur="166" decel="50000">
                                          <p:stCondLst>
                                            <p:cond delay="1338"/>
                                          </p:stCondLst>
                                        </p:cTn>
                                        <p:tgtEl>
                                          <p:spTgt spid="33"/>
                                        </p:tgtEl>
                                      </p:cBhvr>
                                      <p:to x="100000" y="100000"/>
                                    </p:animScale>
                                    <p:animScale>
                                      <p:cBhvr>
                                        <p:cTn id="69" dur="26">
                                          <p:stCondLst>
                                            <p:cond delay="1642"/>
                                          </p:stCondLst>
                                        </p:cTn>
                                        <p:tgtEl>
                                          <p:spTgt spid="33"/>
                                        </p:tgtEl>
                                      </p:cBhvr>
                                      <p:to x="100000" y="90000"/>
                                    </p:animScale>
                                    <p:animScale>
                                      <p:cBhvr>
                                        <p:cTn id="70" dur="166" decel="50000">
                                          <p:stCondLst>
                                            <p:cond delay="1668"/>
                                          </p:stCondLst>
                                        </p:cTn>
                                        <p:tgtEl>
                                          <p:spTgt spid="33"/>
                                        </p:tgtEl>
                                      </p:cBhvr>
                                      <p:to x="100000" y="100000"/>
                                    </p:animScale>
                                    <p:animScale>
                                      <p:cBhvr>
                                        <p:cTn id="71" dur="26">
                                          <p:stCondLst>
                                            <p:cond delay="1808"/>
                                          </p:stCondLst>
                                        </p:cTn>
                                        <p:tgtEl>
                                          <p:spTgt spid="33"/>
                                        </p:tgtEl>
                                      </p:cBhvr>
                                      <p:to x="100000" y="95000"/>
                                    </p:animScale>
                                    <p:animScale>
                                      <p:cBhvr>
                                        <p:cTn id="72" dur="166" decel="50000">
                                          <p:stCondLst>
                                            <p:cond delay="1834"/>
                                          </p:stCondLst>
                                        </p:cTn>
                                        <p:tgtEl>
                                          <p:spTgt spid="3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24" grpId="0" animBg="1"/>
      <p:bldP spid="24" grpId="1" animBg="1"/>
      <p:bldP spid="21" grpId="0" animBg="1"/>
      <p:bldP spid="3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Self Service Site Creation: Insert your own Logic !</a:t>
            </a:r>
            <a:endParaRPr lang="en-US" dirty="0"/>
          </a:p>
        </p:txBody>
      </p:sp>
      <p:pic>
        <p:nvPicPr>
          <p:cNvPr id="5" name="Picture 4"/>
          <p:cNvPicPr>
            <a:picLocks noChangeAspect="1"/>
          </p:cNvPicPr>
          <p:nvPr/>
        </p:nvPicPr>
        <p:blipFill>
          <a:blip r:embed="rId2"/>
          <a:stretch>
            <a:fillRect/>
          </a:stretch>
        </p:blipFill>
        <p:spPr>
          <a:xfrm>
            <a:off x="2547552" y="1212849"/>
            <a:ext cx="7343738" cy="5533826"/>
          </a:xfrm>
          <a:prstGeom prst="rect">
            <a:avLst/>
          </a:prstGeom>
        </p:spPr>
      </p:pic>
    </p:spTree>
    <p:extLst>
      <p:ext uri="{BB962C8B-B14F-4D97-AF65-F5344CB8AC3E}">
        <p14:creationId xmlns:p14="http://schemas.microsoft.com/office/powerpoint/2010/main" val="76325264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341437" y="1212849"/>
            <a:ext cx="8735778" cy="5566006"/>
          </a:xfrm>
          <a:prstGeom prst="rect">
            <a:avLst/>
          </a:prstGeom>
        </p:spPr>
      </p:pic>
      <p:sp>
        <p:nvSpPr>
          <p:cNvPr id="4" name="Title 3"/>
          <p:cNvSpPr>
            <a:spLocks noGrp="1"/>
          </p:cNvSpPr>
          <p:nvPr>
            <p:ph type="title"/>
          </p:nvPr>
        </p:nvSpPr>
        <p:spPr/>
        <p:txBody>
          <a:bodyPr/>
          <a:lstStyle/>
          <a:p>
            <a:r>
              <a:rPr lang="en-US" dirty="0" smtClean="0"/>
              <a:t>SSSC – O365: Tenant Admin &gt; Settings </a:t>
            </a:r>
            <a:endParaRPr lang="en-US" dirty="0"/>
          </a:p>
        </p:txBody>
      </p:sp>
    </p:spTree>
    <p:extLst>
      <p:ext uri="{BB962C8B-B14F-4D97-AF65-F5344CB8AC3E}">
        <p14:creationId xmlns:p14="http://schemas.microsoft.com/office/powerpoint/2010/main" val="2358777376"/>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2837" y="1238365"/>
            <a:ext cx="9070354" cy="5456203"/>
          </a:xfrm>
          <a:prstGeom prst="rect">
            <a:avLst/>
          </a:prstGeom>
        </p:spPr>
      </p:pic>
      <p:sp>
        <p:nvSpPr>
          <p:cNvPr id="3" name="Title 2"/>
          <p:cNvSpPr>
            <a:spLocks noGrp="1"/>
          </p:cNvSpPr>
          <p:nvPr>
            <p:ph type="title"/>
          </p:nvPr>
        </p:nvSpPr>
        <p:spPr/>
        <p:txBody>
          <a:bodyPr/>
          <a:lstStyle/>
          <a:p>
            <a:r>
              <a:rPr lang="en-US" sz="4896" dirty="0"/>
              <a:t>SSSC – On-</a:t>
            </a:r>
            <a:r>
              <a:rPr lang="en-US" sz="4896" dirty="0" err="1"/>
              <a:t>Prem</a:t>
            </a:r>
            <a:r>
              <a:rPr lang="en-US" sz="4896" dirty="0"/>
              <a:t>: Web Application Settings</a:t>
            </a:r>
          </a:p>
        </p:txBody>
      </p:sp>
    </p:spTree>
    <p:extLst>
      <p:ext uri="{BB962C8B-B14F-4D97-AF65-F5344CB8AC3E}">
        <p14:creationId xmlns:p14="http://schemas.microsoft.com/office/powerpoint/2010/main" val="1390742520"/>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migration</a:t>
            </a:r>
            <a:endParaRPr lang="en-US" dirty="0"/>
          </a:p>
        </p:txBody>
      </p:sp>
    </p:spTree>
    <p:extLst>
      <p:ext uri="{BB962C8B-B14F-4D97-AF65-F5344CB8AC3E}">
        <p14:creationId xmlns:p14="http://schemas.microsoft.com/office/powerpoint/2010/main" val="2813566949"/>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Migration:  The 36TB Dilemma</a:t>
            </a:r>
            <a:endParaRPr lang="en-US" dirty="0"/>
          </a:p>
        </p:txBody>
      </p:sp>
      <p:sp>
        <p:nvSpPr>
          <p:cNvPr id="3" name="Text Placeholder 2"/>
          <p:cNvSpPr>
            <a:spLocks noGrp="1"/>
          </p:cNvSpPr>
          <p:nvPr>
            <p:ph type="body" idx="1"/>
          </p:nvPr>
        </p:nvSpPr>
        <p:spPr>
          <a:xfrm>
            <a:off x="536036" y="2185945"/>
            <a:ext cx="5595620" cy="627864"/>
          </a:xfrm>
        </p:spPr>
        <p:txBody>
          <a:bodyPr/>
          <a:lstStyle/>
          <a:p>
            <a:r>
              <a:rPr lang="en-US" sz="3200" dirty="0" smtClean="0"/>
              <a:t>Supported	</a:t>
            </a:r>
            <a:endParaRPr lang="en-US" sz="3200" dirty="0"/>
          </a:p>
        </p:txBody>
      </p:sp>
      <p:sp>
        <p:nvSpPr>
          <p:cNvPr id="4" name="Content Placeholder 3"/>
          <p:cNvSpPr>
            <a:spLocks noGrp="1"/>
          </p:cNvSpPr>
          <p:nvPr>
            <p:ph sz="half" idx="2"/>
          </p:nvPr>
        </p:nvSpPr>
        <p:spPr>
          <a:xfrm>
            <a:off x="539175" y="2905520"/>
            <a:ext cx="5594163" cy="2216487"/>
          </a:xfrm>
        </p:spPr>
        <p:txBody>
          <a:bodyPr/>
          <a:lstStyle/>
          <a:p>
            <a:r>
              <a:rPr lang="en-US" dirty="0" smtClean="0"/>
              <a:t>Third party migration tools</a:t>
            </a:r>
          </a:p>
          <a:p>
            <a:pPr lvl="1"/>
            <a:r>
              <a:rPr lang="en-US" dirty="0" smtClean="0"/>
              <a:t>Suite of available partners</a:t>
            </a:r>
          </a:p>
          <a:p>
            <a:pPr lvl="1"/>
            <a:r>
              <a:rPr lang="en-US" dirty="0" smtClean="0"/>
              <a:t>Customer driven engagement &amp; evaluation</a:t>
            </a:r>
          </a:p>
          <a:p>
            <a:pPr lvl="1"/>
            <a:r>
              <a:rPr lang="en-US" dirty="0" smtClean="0"/>
              <a:t>Outside SPO license costs</a:t>
            </a:r>
          </a:p>
          <a:p>
            <a:pPr marL="302219" lvl="1" indent="0">
              <a:buNone/>
            </a:pPr>
            <a:endParaRPr lang="en-US" dirty="0"/>
          </a:p>
        </p:txBody>
      </p:sp>
      <p:sp>
        <p:nvSpPr>
          <p:cNvPr id="5" name="Text Placeholder 4"/>
          <p:cNvSpPr>
            <a:spLocks noGrp="1"/>
          </p:cNvSpPr>
          <p:nvPr>
            <p:ph type="body" sz="quarter" idx="3"/>
          </p:nvPr>
        </p:nvSpPr>
        <p:spPr>
          <a:xfrm>
            <a:off x="6307288" y="2177659"/>
            <a:ext cx="5595620" cy="627864"/>
          </a:xfrm>
        </p:spPr>
        <p:txBody>
          <a:bodyPr/>
          <a:lstStyle/>
          <a:p>
            <a:r>
              <a:rPr lang="en-US" sz="3200" dirty="0" smtClean="0"/>
              <a:t>Unsupported (in O365MT)</a:t>
            </a:r>
            <a:endParaRPr lang="en-US" dirty="0"/>
          </a:p>
        </p:txBody>
      </p:sp>
      <p:sp>
        <p:nvSpPr>
          <p:cNvPr id="6" name="Content Placeholder 5"/>
          <p:cNvSpPr>
            <a:spLocks noGrp="1"/>
          </p:cNvSpPr>
          <p:nvPr>
            <p:ph sz="quarter" idx="4"/>
          </p:nvPr>
        </p:nvSpPr>
        <p:spPr>
          <a:xfrm>
            <a:off x="6307288" y="2867049"/>
            <a:ext cx="5595620" cy="906658"/>
          </a:xfrm>
        </p:spPr>
        <p:txBody>
          <a:bodyPr/>
          <a:lstStyle/>
          <a:p>
            <a:r>
              <a:rPr lang="en-US" dirty="0" smtClean="0"/>
              <a:t>Site backup &amp; restore</a:t>
            </a:r>
          </a:p>
          <a:p>
            <a:r>
              <a:rPr lang="en-US" dirty="0" smtClean="0"/>
              <a:t>Database backup &amp; restore</a:t>
            </a:r>
          </a:p>
        </p:txBody>
      </p:sp>
      <p:sp>
        <p:nvSpPr>
          <p:cNvPr id="7" name="TextBox 6"/>
          <p:cNvSpPr txBox="1"/>
          <p:nvPr/>
        </p:nvSpPr>
        <p:spPr>
          <a:xfrm>
            <a:off x="563242" y="1073693"/>
            <a:ext cx="11309990" cy="1110565"/>
          </a:xfrm>
          <a:prstGeom prst="rect">
            <a:avLst/>
          </a:prstGeom>
          <a:noFill/>
        </p:spPr>
        <p:txBody>
          <a:bodyPr wrap="square" lIns="93260" tIns="93260" rIns="93260" bIns="93260" rtlCol="0">
            <a:spAutoFit/>
          </a:bodyPr>
          <a:lstStyle/>
          <a:p>
            <a:pPr>
              <a:lnSpc>
                <a:spcPct val="90000"/>
              </a:lnSpc>
              <a:spcBef>
                <a:spcPct val="20000"/>
              </a:spcBef>
              <a:buSzPct val="90000"/>
            </a:pPr>
            <a:r>
              <a:rPr lang="en-US" sz="3264" b="1" dirty="0">
                <a:solidFill>
                  <a:srgbClr val="92D050">
                    <a:alpha val="99000"/>
                  </a:srgbClr>
                </a:solidFill>
              </a:rPr>
              <a:t>Goal</a:t>
            </a:r>
            <a:r>
              <a:rPr lang="en-US" sz="3264" dirty="0">
                <a:solidFill>
                  <a:srgbClr val="92D050">
                    <a:alpha val="99000"/>
                  </a:srgbClr>
                </a:solidFill>
              </a:rPr>
              <a:t>:  Migrate all Microsoft SharePoint platforms while maintaining user experience</a:t>
            </a:r>
          </a:p>
        </p:txBody>
      </p:sp>
    </p:spTree>
    <p:extLst>
      <p:ext uri="{BB962C8B-B14F-4D97-AF65-F5344CB8AC3E}">
        <p14:creationId xmlns:p14="http://schemas.microsoft.com/office/powerpoint/2010/main" val="87810285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p:cNvSpPr>
          <p:nvPr/>
        </p:nvSpPr>
        <p:spPr>
          <a:xfrm>
            <a:off x="4667731" y="754062"/>
            <a:ext cx="3081528" cy="1490472"/>
          </a:xfrm>
          <a:prstGeom prst="rect">
            <a:avLst/>
          </a:prstGeom>
          <a:solidFill>
            <a:schemeClr val="tx1">
              <a:lumMod val="60000"/>
              <a:lumOff val="40000"/>
            </a:schemeClr>
          </a:solid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b"/>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dirty="0" smtClean="0">
                <a:solidFill>
                  <a:srgbClr val="FFFFFF"/>
                </a:solidFill>
              </a:rPr>
              <a:t>Overview of existing ecosystem</a:t>
            </a:r>
            <a:endParaRPr lang="en-US" sz="2400" dirty="0">
              <a:solidFill>
                <a:srgbClr val="FFFFFF"/>
              </a:solidFill>
            </a:endParaRPr>
          </a:p>
        </p:txBody>
      </p:sp>
      <p:sp>
        <p:nvSpPr>
          <p:cNvPr id="3" name="Rectangle 2"/>
          <p:cNvSpPr>
            <a:spLocks/>
          </p:cNvSpPr>
          <p:nvPr/>
        </p:nvSpPr>
        <p:spPr>
          <a:xfrm>
            <a:off x="7848256" y="754062"/>
            <a:ext cx="3081528" cy="2295144"/>
          </a:xfrm>
          <a:prstGeom prst="rect">
            <a:avLst/>
          </a:prstGeom>
          <a:solidFill>
            <a:schemeClr val="tx1">
              <a:lumMod val="60000"/>
              <a:lumOff val="40000"/>
            </a:schemeClr>
          </a:solid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b"/>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dirty="0" smtClean="0">
                <a:solidFill>
                  <a:srgbClr val="FFFFFF"/>
                </a:solidFill>
              </a:rPr>
              <a:t>SharePoint 2013 online model &amp; architecture</a:t>
            </a:r>
            <a:endParaRPr lang="en-US" sz="2400" dirty="0">
              <a:solidFill>
                <a:srgbClr val="FFFFFF"/>
              </a:solidFill>
            </a:endParaRPr>
          </a:p>
        </p:txBody>
      </p:sp>
      <p:sp>
        <p:nvSpPr>
          <p:cNvPr id="4" name="Rectangle 3"/>
          <p:cNvSpPr>
            <a:spLocks/>
          </p:cNvSpPr>
          <p:nvPr/>
        </p:nvSpPr>
        <p:spPr>
          <a:xfrm>
            <a:off x="4667731" y="2345118"/>
            <a:ext cx="3081528" cy="2295144"/>
          </a:xfrm>
          <a:prstGeom prst="rect">
            <a:avLst/>
          </a:prstGeom>
          <a:solidFill>
            <a:schemeClr val="tx1">
              <a:lumMod val="60000"/>
              <a:lumOff val="40000"/>
            </a:schemeClr>
          </a:solid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b"/>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dirty="0" smtClean="0">
                <a:solidFill>
                  <a:srgbClr val="FFFFFF"/>
                </a:solidFill>
              </a:rPr>
              <a:t>Becoming “cloud first”</a:t>
            </a:r>
            <a:endParaRPr lang="en-US" sz="2400" dirty="0">
              <a:solidFill>
                <a:srgbClr val="FFFFFF"/>
              </a:solidFill>
            </a:endParaRPr>
          </a:p>
        </p:txBody>
      </p:sp>
      <p:sp>
        <p:nvSpPr>
          <p:cNvPr id="5" name="Rectangle 4"/>
          <p:cNvSpPr>
            <a:spLocks/>
          </p:cNvSpPr>
          <p:nvPr/>
        </p:nvSpPr>
        <p:spPr>
          <a:xfrm>
            <a:off x="7848256" y="3139453"/>
            <a:ext cx="3081528" cy="1490472"/>
          </a:xfrm>
          <a:prstGeom prst="rect">
            <a:avLst/>
          </a:prstGeom>
          <a:solidFill>
            <a:schemeClr val="tx1">
              <a:lumMod val="60000"/>
              <a:lumOff val="40000"/>
            </a:schemeClr>
          </a:solid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b"/>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dirty="0" smtClean="0">
                <a:solidFill>
                  <a:srgbClr val="FFFFFF"/>
                </a:solidFill>
              </a:rPr>
              <a:t>Migrations: Utilizing Vendor Tooling</a:t>
            </a:r>
            <a:endParaRPr lang="en-US" sz="2400" dirty="0">
              <a:solidFill>
                <a:srgbClr val="FFFFFF"/>
              </a:solidFill>
            </a:endParaRPr>
          </a:p>
        </p:txBody>
      </p:sp>
      <p:sp>
        <p:nvSpPr>
          <p:cNvPr id="6" name="Rectangle 5"/>
          <p:cNvSpPr>
            <a:spLocks/>
          </p:cNvSpPr>
          <p:nvPr/>
        </p:nvSpPr>
        <p:spPr>
          <a:xfrm>
            <a:off x="1506350" y="749827"/>
            <a:ext cx="3081528" cy="387586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b"/>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4800" dirty="0" smtClean="0">
                <a:solidFill>
                  <a:srgbClr val="FFFFFF"/>
                </a:solidFill>
              </a:rPr>
              <a:t>Agenda</a:t>
            </a:r>
            <a:endParaRPr lang="en-US" sz="4800" dirty="0">
              <a:solidFill>
                <a:srgbClr val="FFFFFF"/>
              </a:solidFill>
            </a:endParaRPr>
          </a:p>
        </p:txBody>
      </p:sp>
      <p:sp>
        <p:nvSpPr>
          <p:cNvPr id="7" name="Rectangle 6"/>
          <p:cNvSpPr>
            <a:spLocks/>
          </p:cNvSpPr>
          <p:nvPr/>
        </p:nvSpPr>
        <p:spPr>
          <a:xfrm>
            <a:off x="7848256" y="4729714"/>
            <a:ext cx="3081528" cy="1490472"/>
          </a:xfrm>
          <a:prstGeom prst="rect">
            <a:avLst/>
          </a:prstGeom>
          <a:solidFill>
            <a:schemeClr val="tx1">
              <a:lumMod val="60000"/>
              <a:lumOff val="40000"/>
            </a:schemeClr>
          </a:solid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b"/>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dirty="0" smtClean="0">
                <a:solidFill>
                  <a:srgbClr val="FFFFFF"/>
                </a:solidFill>
              </a:rPr>
              <a:t>Q&amp;A</a:t>
            </a:r>
            <a:endParaRPr lang="en-US" sz="2400" dirty="0">
              <a:solidFill>
                <a:srgbClr val="FFFFFF"/>
              </a:solidFill>
            </a:endParaRPr>
          </a:p>
        </p:txBody>
      </p:sp>
      <p:sp>
        <p:nvSpPr>
          <p:cNvPr id="8" name="Rectangle 7"/>
          <p:cNvSpPr>
            <a:spLocks/>
          </p:cNvSpPr>
          <p:nvPr/>
        </p:nvSpPr>
        <p:spPr>
          <a:xfrm>
            <a:off x="4667731" y="4716462"/>
            <a:ext cx="3081528" cy="1490472"/>
          </a:xfrm>
          <a:prstGeom prst="rect">
            <a:avLst/>
          </a:prstGeom>
          <a:solidFill>
            <a:schemeClr val="tx1">
              <a:lumMod val="60000"/>
              <a:lumOff val="40000"/>
            </a:schemeClr>
          </a:solid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b"/>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dirty="0" smtClean="0">
                <a:solidFill>
                  <a:srgbClr val="FFFFFF"/>
                </a:solidFill>
              </a:rPr>
              <a:t>Lessons learned</a:t>
            </a:r>
            <a:endParaRPr lang="en-US" sz="2400" dirty="0">
              <a:solidFill>
                <a:srgbClr val="FFFFFF"/>
              </a:solidFill>
            </a:endParaRPr>
          </a:p>
        </p:txBody>
      </p:sp>
      <p:sp>
        <p:nvSpPr>
          <p:cNvPr id="10" name="Rectangle 9"/>
          <p:cNvSpPr>
            <a:spLocks/>
          </p:cNvSpPr>
          <p:nvPr/>
        </p:nvSpPr>
        <p:spPr>
          <a:xfrm>
            <a:off x="1487207" y="4716462"/>
            <a:ext cx="3081528" cy="1490472"/>
          </a:xfrm>
          <a:prstGeom prst="rect">
            <a:avLst/>
          </a:prstGeom>
          <a:solidFill>
            <a:schemeClr val="tx1">
              <a:lumMod val="60000"/>
              <a:lumOff val="40000"/>
            </a:schemeClr>
          </a:solid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b"/>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dirty="0" smtClean="0">
                <a:solidFill>
                  <a:srgbClr val="FFFFFF"/>
                </a:solidFill>
              </a:rPr>
              <a:t>Migration considerations</a:t>
            </a:r>
            <a:endParaRPr lang="en-US" sz="2400" dirty="0">
              <a:solidFill>
                <a:srgbClr val="FFFFFF"/>
              </a:solidFill>
            </a:endParaRPr>
          </a:p>
        </p:txBody>
      </p:sp>
    </p:spTree>
    <p:extLst>
      <p:ext uri="{BB962C8B-B14F-4D97-AF65-F5344CB8AC3E}">
        <p14:creationId xmlns:p14="http://schemas.microsoft.com/office/powerpoint/2010/main" val="1786361793"/>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Migration: Utilizing Vendor Tools</a:t>
            </a:r>
            <a:endParaRPr lang="en-US" dirty="0"/>
          </a:p>
        </p:txBody>
      </p:sp>
      <p:sp>
        <p:nvSpPr>
          <p:cNvPr id="6" name="Flowchart: Magnetic Disk 5"/>
          <p:cNvSpPr/>
          <p:nvPr/>
        </p:nvSpPr>
        <p:spPr>
          <a:xfrm>
            <a:off x="2542768" y="2074791"/>
            <a:ext cx="885514" cy="827949"/>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8455" tIns="44227" rIns="88455" bIns="44227" numCol="1" spcCol="0" rtlCol="0" fromWordArt="0" anchor="ctr" anchorCtr="0" forceAA="0" compatLnSpc="1">
            <a:prstTxWarp prst="textNoShape">
              <a:avLst/>
            </a:prstTxWarp>
            <a:noAutofit/>
          </a:bodyPr>
          <a:lstStyle/>
          <a:p>
            <a:pPr algn="ctr" defTabSz="884542"/>
            <a:r>
              <a:rPr lang="en-US" sz="1734" dirty="0">
                <a:solidFill>
                  <a:prstClr val="white"/>
                </a:solidFill>
              </a:rPr>
              <a:t>Source</a:t>
            </a:r>
          </a:p>
        </p:txBody>
      </p:sp>
      <p:sp>
        <p:nvSpPr>
          <p:cNvPr id="8" name="Flowchart: Magnetic Disk 7"/>
          <p:cNvSpPr/>
          <p:nvPr/>
        </p:nvSpPr>
        <p:spPr>
          <a:xfrm>
            <a:off x="4821161" y="2107911"/>
            <a:ext cx="1035089" cy="802146"/>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8455" tIns="44227" rIns="88455" bIns="44227" numCol="1" spcCol="0" rtlCol="0" fromWordArt="0" anchor="ctr" anchorCtr="0" forceAA="0" compatLnSpc="1">
            <a:prstTxWarp prst="textNoShape">
              <a:avLst/>
            </a:prstTxWarp>
            <a:noAutofit/>
          </a:bodyPr>
          <a:lstStyle/>
          <a:p>
            <a:pPr algn="ctr" defTabSz="884542"/>
            <a:r>
              <a:rPr lang="en-US" sz="1734" dirty="0">
                <a:solidFill>
                  <a:prstClr val="white"/>
                </a:solidFill>
              </a:rPr>
              <a:t>Scrub</a:t>
            </a:r>
          </a:p>
        </p:txBody>
      </p:sp>
      <p:sp>
        <p:nvSpPr>
          <p:cNvPr id="9" name="Curved Down Arrow 8"/>
          <p:cNvSpPr/>
          <p:nvPr/>
        </p:nvSpPr>
        <p:spPr>
          <a:xfrm>
            <a:off x="3532287" y="2248660"/>
            <a:ext cx="1184868" cy="480211"/>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8455" tIns="44227" rIns="88455" bIns="44227" numCol="1" spcCol="0" rtlCol="0" fromWordArt="0" anchor="ctr" anchorCtr="0" forceAA="0" compatLnSpc="1">
            <a:prstTxWarp prst="textNoShape">
              <a:avLst/>
            </a:prstTxWarp>
            <a:noAutofit/>
          </a:bodyPr>
          <a:lstStyle/>
          <a:p>
            <a:pPr algn="ctr" defTabSz="884542"/>
            <a:r>
              <a:rPr lang="en-US" sz="1734" dirty="0">
                <a:solidFill>
                  <a:srgbClr val="FFFFFF"/>
                </a:solidFill>
              </a:rPr>
              <a:t>Mirror</a:t>
            </a:r>
          </a:p>
        </p:txBody>
      </p:sp>
      <p:sp>
        <p:nvSpPr>
          <p:cNvPr id="11" name="Right Arrow 10"/>
          <p:cNvSpPr/>
          <p:nvPr/>
        </p:nvSpPr>
        <p:spPr>
          <a:xfrm>
            <a:off x="6449003" y="2347649"/>
            <a:ext cx="1005112" cy="405696"/>
          </a:xfrm>
          <a:prstGeom prst="rightArrow">
            <a:avLst/>
          </a:prstGeom>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88455" tIns="44227" rIns="88455" bIns="44227" numCol="1" spcCol="0" rtlCol="0" fromWordArt="0" anchor="ctr" anchorCtr="0" forceAA="0" compatLnSpc="1">
            <a:prstTxWarp prst="textNoShape">
              <a:avLst/>
            </a:prstTxWarp>
            <a:noAutofit/>
          </a:bodyPr>
          <a:lstStyle/>
          <a:p>
            <a:pPr algn="ctr" defTabSz="884542"/>
            <a:r>
              <a:rPr lang="en-US" sz="1734" dirty="0">
                <a:solidFill>
                  <a:srgbClr val="505050">
                    <a:lumMod val="50000"/>
                  </a:srgbClr>
                </a:solidFill>
              </a:rPr>
              <a:t>Upload</a:t>
            </a:r>
          </a:p>
        </p:txBody>
      </p:sp>
      <p:sp>
        <p:nvSpPr>
          <p:cNvPr id="15" name="Flowchart: Magnetic Disk 14"/>
          <p:cNvSpPr/>
          <p:nvPr/>
        </p:nvSpPr>
        <p:spPr>
          <a:xfrm>
            <a:off x="7644913" y="2149422"/>
            <a:ext cx="1035089" cy="802146"/>
          </a:xfrm>
          <a:prstGeom prst="flowChartMagneticDisk">
            <a:avLst/>
          </a:prstGeom>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88455" tIns="44227" rIns="88455" bIns="44227" numCol="1" spcCol="0" rtlCol="0" fromWordArt="0" anchor="ctr" anchorCtr="0" forceAA="0" compatLnSpc="1">
            <a:prstTxWarp prst="textNoShape">
              <a:avLst/>
            </a:prstTxWarp>
            <a:noAutofit/>
          </a:bodyPr>
          <a:lstStyle/>
          <a:p>
            <a:pPr algn="ctr" defTabSz="884542"/>
            <a:r>
              <a:rPr lang="en-US" sz="1734" dirty="0">
                <a:solidFill>
                  <a:prstClr val="white"/>
                </a:solidFill>
              </a:rPr>
              <a:t>Target</a:t>
            </a:r>
          </a:p>
        </p:txBody>
      </p:sp>
      <p:sp>
        <p:nvSpPr>
          <p:cNvPr id="17" name="Left Brace 16"/>
          <p:cNvSpPr/>
          <p:nvPr/>
        </p:nvSpPr>
        <p:spPr>
          <a:xfrm rot="16200000">
            <a:off x="4996905" y="825970"/>
            <a:ext cx="314619" cy="4599805"/>
          </a:xfrm>
          <a:prstGeom prst="leftBrace">
            <a:avLst/>
          </a:prstGeom>
        </p:spPr>
        <p:style>
          <a:lnRef idx="3">
            <a:schemeClr val="accent1"/>
          </a:lnRef>
          <a:fillRef idx="0">
            <a:schemeClr val="accent1"/>
          </a:fillRef>
          <a:effectRef idx="2">
            <a:schemeClr val="accent1"/>
          </a:effectRef>
          <a:fontRef idx="minor">
            <a:schemeClr val="tx1"/>
          </a:fontRef>
        </p:style>
        <p:txBody>
          <a:bodyPr rot="0" spcFirstLastPara="0" vertOverflow="overflow" horzOverflow="overflow" vert="horz" wrap="square" lIns="88455" tIns="44227" rIns="88455" bIns="44227" numCol="1" spcCol="0" rtlCol="0" fromWordArt="0" anchor="ctr" anchorCtr="0" forceAA="0" compatLnSpc="1">
            <a:prstTxWarp prst="textNoShape">
              <a:avLst/>
            </a:prstTxWarp>
            <a:noAutofit/>
          </a:bodyPr>
          <a:lstStyle/>
          <a:p>
            <a:pPr algn="ctr" defTabSz="884542"/>
            <a:endParaRPr lang="en-US" sz="1734" dirty="0">
              <a:solidFill>
                <a:prstClr val="black"/>
              </a:solidFill>
            </a:endParaRPr>
          </a:p>
        </p:txBody>
      </p:sp>
      <p:sp>
        <p:nvSpPr>
          <p:cNvPr id="18" name="TextBox 17"/>
          <p:cNvSpPr txBox="1"/>
          <p:nvPr/>
        </p:nvSpPr>
        <p:spPr>
          <a:xfrm>
            <a:off x="4846880" y="3321101"/>
            <a:ext cx="645296" cy="342234"/>
          </a:xfrm>
          <a:prstGeom prst="rect">
            <a:avLst/>
          </a:prstGeom>
          <a:noFill/>
        </p:spPr>
        <p:txBody>
          <a:bodyPr wrap="none" lIns="69376" tIns="34688" rIns="69376" bIns="34688" rtlCol="0">
            <a:spAutoFit/>
          </a:bodyPr>
          <a:lstStyle/>
          <a:p>
            <a:pPr defTabSz="884542"/>
            <a:r>
              <a:rPr lang="en-US" sz="1734" dirty="0">
                <a:solidFill>
                  <a:srgbClr val="FFFFFF"/>
                </a:solidFill>
              </a:rPr>
              <a:t>MSIT</a:t>
            </a:r>
          </a:p>
        </p:txBody>
      </p:sp>
      <p:sp>
        <p:nvSpPr>
          <p:cNvPr id="19" name="Left Brace 18"/>
          <p:cNvSpPr/>
          <p:nvPr/>
        </p:nvSpPr>
        <p:spPr>
          <a:xfrm rot="16200000">
            <a:off x="8094348" y="2508301"/>
            <a:ext cx="318560" cy="1239082"/>
          </a:xfrm>
          <a:prstGeom prst="leftBrace">
            <a:avLst/>
          </a:prstGeom>
        </p:spPr>
        <p:style>
          <a:lnRef idx="3">
            <a:schemeClr val="accent6"/>
          </a:lnRef>
          <a:fillRef idx="0">
            <a:schemeClr val="accent6"/>
          </a:fillRef>
          <a:effectRef idx="2">
            <a:schemeClr val="accent6"/>
          </a:effectRef>
          <a:fontRef idx="minor">
            <a:schemeClr val="tx1"/>
          </a:fontRef>
        </p:style>
        <p:txBody>
          <a:bodyPr rot="0" spcFirstLastPara="0" vertOverflow="overflow" horzOverflow="overflow" vert="horz" wrap="square" lIns="88455" tIns="44227" rIns="88455" bIns="44227" numCol="1" spcCol="0" rtlCol="0" fromWordArt="0" anchor="ctr" anchorCtr="0" forceAA="0" compatLnSpc="1">
            <a:prstTxWarp prst="textNoShape">
              <a:avLst/>
            </a:prstTxWarp>
            <a:noAutofit/>
          </a:bodyPr>
          <a:lstStyle/>
          <a:p>
            <a:pPr algn="ctr" defTabSz="884542"/>
            <a:endParaRPr lang="en-US" sz="1734" dirty="0">
              <a:solidFill>
                <a:prstClr val="black"/>
              </a:solidFill>
            </a:endParaRPr>
          </a:p>
        </p:txBody>
      </p:sp>
      <p:sp>
        <p:nvSpPr>
          <p:cNvPr id="20" name="TextBox 19"/>
          <p:cNvSpPr txBox="1"/>
          <p:nvPr/>
        </p:nvSpPr>
        <p:spPr>
          <a:xfrm>
            <a:off x="8453234" y="3176029"/>
            <a:ext cx="1472822" cy="342234"/>
          </a:xfrm>
          <a:prstGeom prst="rect">
            <a:avLst/>
          </a:prstGeom>
          <a:noFill/>
        </p:spPr>
        <p:txBody>
          <a:bodyPr wrap="square" lIns="69376" tIns="34688" rIns="69376" bIns="34688" rtlCol="0">
            <a:spAutoFit/>
          </a:bodyPr>
          <a:lstStyle/>
          <a:p>
            <a:pPr defTabSz="884542"/>
            <a:r>
              <a:rPr lang="en-US" sz="1734" dirty="0">
                <a:solidFill>
                  <a:srgbClr val="FFFFFF"/>
                </a:solidFill>
              </a:rPr>
              <a:t>Data Center</a:t>
            </a:r>
          </a:p>
        </p:txBody>
      </p:sp>
      <p:sp>
        <p:nvSpPr>
          <p:cNvPr id="22" name="TextBox 21"/>
          <p:cNvSpPr txBox="1"/>
          <p:nvPr/>
        </p:nvSpPr>
        <p:spPr>
          <a:xfrm>
            <a:off x="2777435" y="2622714"/>
            <a:ext cx="493249" cy="342234"/>
          </a:xfrm>
          <a:prstGeom prst="rect">
            <a:avLst/>
          </a:prstGeom>
          <a:noFill/>
        </p:spPr>
        <p:txBody>
          <a:bodyPr wrap="none" lIns="69376" tIns="34688" rIns="69376" bIns="34688" rtlCol="0">
            <a:spAutoFit/>
          </a:bodyPr>
          <a:lstStyle/>
          <a:p>
            <a:pPr defTabSz="884542"/>
            <a:r>
              <a:rPr lang="en-US" sz="1734" dirty="0">
                <a:solidFill>
                  <a:srgbClr val="FFFFFF"/>
                </a:solidFill>
              </a:rPr>
              <a:t>v14</a:t>
            </a:r>
          </a:p>
        </p:txBody>
      </p:sp>
      <p:sp>
        <p:nvSpPr>
          <p:cNvPr id="24" name="TextBox 23"/>
          <p:cNvSpPr txBox="1"/>
          <p:nvPr/>
        </p:nvSpPr>
        <p:spPr>
          <a:xfrm>
            <a:off x="8704571" y="2641071"/>
            <a:ext cx="493249" cy="342234"/>
          </a:xfrm>
          <a:prstGeom prst="rect">
            <a:avLst/>
          </a:prstGeom>
          <a:noFill/>
        </p:spPr>
        <p:txBody>
          <a:bodyPr wrap="none" lIns="69376" tIns="34688" rIns="69376" bIns="34688" rtlCol="0">
            <a:spAutoFit/>
          </a:bodyPr>
          <a:lstStyle/>
          <a:p>
            <a:pPr defTabSz="884542"/>
            <a:r>
              <a:rPr lang="en-US" sz="1734" dirty="0">
                <a:solidFill>
                  <a:srgbClr val="FFFFFF"/>
                </a:solidFill>
              </a:rPr>
              <a:t>v14</a:t>
            </a:r>
          </a:p>
        </p:txBody>
      </p:sp>
      <p:sp>
        <p:nvSpPr>
          <p:cNvPr id="31" name="Curved Down Arrow 30"/>
          <p:cNvSpPr/>
          <p:nvPr/>
        </p:nvSpPr>
        <p:spPr>
          <a:xfrm flipV="1">
            <a:off x="3139541" y="3356812"/>
            <a:ext cx="5207539" cy="480211"/>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8455" tIns="44227" rIns="88455" bIns="44227" numCol="1" spcCol="0" rtlCol="0" fromWordArt="0" anchor="ctr" anchorCtr="0" forceAA="0" compatLnSpc="1">
            <a:prstTxWarp prst="textNoShape">
              <a:avLst/>
            </a:prstTxWarp>
            <a:noAutofit/>
          </a:bodyPr>
          <a:lstStyle/>
          <a:p>
            <a:pPr algn="ctr" defTabSz="884542"/>
            <a:endParaRPr lang="en-US" sz="1734" dirty="0">
              <a:solidFill>
                <a:prstClr val="black"/>
              </a:solidFill>
            </a:endParaRPr>
          </a:p>
        </p:txBody>
      </p:sp>
      <p:grpSp>
        <p:nvGrpSpPr>
          <p:cNvPr id="32" name="Group 31"/>
          <p:cNvGrpSpPr/>
          <p:nvPr/>
        </p:nvGrpSpPr>
        <p:grpSpPr>
          <a:xfrm>
            <a:off x="5458740" y="3425729"/>
            <a:ext cx="1627527" cy="977453"/>
            <a:chOff x="6056177" y="3324210"/>
            <a:chExt cx="1596176" cy="1102443"/>
          </a:xfrm>
        </p:grpSpPr>
        <p:sp>
          <p:nvSpPr>
            <p:cNvPr id="30" name="Rectangle 29"/>
            <p:cNvSpPr/>
            <p:nvPr/>
          </p:nvSpPr>
          <p:spPr>
            <a:xfrm>
              <a:off x="6067239" y="3422528"/>
              <a:ext cx="1585114" cy="90580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8907" tIns="59453" rIns="118907" bIns="59453" numCol="1" spcCol="0" rtlCol="0" fromWordArt="0" anchor="ctr" anchorCtr="0" forceAA="0" compatLnSpc="1">
              <a:prstTxWarp prst="textNoShape">
                <a:avLst/>
              </a:prstTxWarp>
              <a:noAutofit/>
            </a:bodyPr>
            <a:lstStyle/>
            <a:p>
              <a:pPr algn="ctr" defTabSz="884542"/>
              <a:endParaRPr lang="en-US" sz="1734">
                <a:solidFill>
                  <a:prstClr val="white"/>
                </a:solidFill>
              </a:endParaRPr>
            </a:p>
          </p:txBody>
        </p:sp>
        <p:pic>
          <p:nvPicPr>
            <p:cNvPr id="29" name="Picture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6177" y="3324210"/>
              <a:ext cx="1596176" cy="1102443"/>
            </a:xfrm>
            <a:prstGeom prst="rect">
              <a:avLst/>
            </a:prstGeom>
          </p:spPr>
        </p:pic>
      </p:grpSp>
      <p:sp>
        <p:nvSpPr>
          <p:cNvPr id="33" name="TextBox 32"/>
          <p:cNvSpPr txBox="1"/>
          <p:nvPr/>
        </p:nvSpPr>
        <p:spPr>
          <a:xfrm>
            <a:off x="7144161" y="3837023"/>
            <a:ext cx="1841987" cy="342234"/>
          </a:xfrm>
          <a:prstGeom prst="rect">
            <a:avLst/>
          </a:prstGeom>
          <a:noFill/>
        </p:spPr>
        <p:txBody>
          <a:bodyPr wrap="none" lIns="69376" tIns="34688" rIns="69376" bIns="34688" rtlCol="0">
            <a:spAutoFit/>
          </a:bodyPr>
          <a:lstStyle/>
          <a:p>
            <a:pPr defTabSz="884542"/>
            <a:r>
              <a:rPr lang="en-US" sz="1734" dirty="0">
                <a:solidFill>
                  <a:srgbClr val="FFFFFF"/>
                </a:solidFill>
              </a:rPr>
              <a:t>Incremental Sync</a:t>
            </a:r>
          </a:p>
        </p:txBody>
      </p:sp>
      <p:sp>
        <p:nvSpPr>
          <p:cNvPr id="34" name="TextBox 33"/>
          <p:cNvSpPr txBox="1"/>
          <p:nvPr/>
        </p:nvSpPr>
        <p:spPr>
          <a:xfrm>
            <a:off x="2399280" y="1705418"/>
            <a:ext cx="1268264" cy="342234"/>
          </a:xfrm>
          <a:prstGeom prst="rect">
            <a:avLst/>
          </a:prstGeom>
          <a:ln/>
        </p:spPr>
        <p:style>
          <a:lnRef idx="1">
            <a:schemeClr val="accent1"/>
          </a:lnRef>
          <a:fillRef idx="2">
            <a:schemeClr val="accent1"/>
          </a:fillRef>
          <a:effectRef idx="1">
            <a:schemeClr val="accent1"/>
          </a:effectRef>
          <a:fontRef idx="minor">
            <a:schemeClr val="dk1"/>
          </a:fontRef>
        </p:style>
        <p:txBody>
          <a:bodyPr wrap="none" lIns="69376" tIns="34688" rIns="69376" bIns="34688" rtlCol="0">
            <a:spAutoFit/>
          </a:bodyPr>
          <a:lstStyle/>
          <a:p>
            <a:pPr defTabSz="884542"/>
            <a:r>
              <a:rPr lang="en-US" sz="1734" dirty="0">
                <a:solidFill>
                  <a:prstClr val="black"/>
                </a:solidFill>
              </a:rPr>
              <a:t>Read/Write</a:t>
            </a:r>
          </a:p>
        </p:txBody>
      </p:sp>
      <p:sp>
        <p:nvSpPr>
          <p:cNvPr id="38" name="TextBox 37"/>
          <p:cNvSpPr txBox="1"/>
          <p:nvPr/>
        </p:nvSpPr>
        <p:spPr>
          <a:xfrm>
            <a:off x="885749" y="4672326"/>
            <a:ext cx="9761375" cy="1975318"/>
          </a:xfrm>
          <a:prstGeom prst="rect">
            <a:avLst/>
          </a:prstGeom>
          <a:noFill/>
        </p:spPr>
        <p:txBody>
          <a:bodyPr wrap="square" lIns="69376" tIns="34688" rIns="69376" bIns="34688" rtlCol="0">
            <a:spAutoFit/>
          </a:bodyPr>
          <a:lstStyle/>
          <a:p>
            <a:pPr defTabSz="884542"/>
            <a:r>
              <a:rPr lang="en-US" sz="1734" dirty="0">
                <a:solidFill>
                  <a:srgbClr val="FFFFFF"/>
                </a:solidFill>
              </a:rPr>
              <a:t>Quest migration:  120GBs, 2200 site collections</a:t>
            </a:r>
          </a:p>
          <a:p>
            <a:pPr marL="252410" indent="-276419" defTabSz="884542">
              <a:buFont typeface="Arial" panose="020B0604020202020204" pitchFamily="34" charset="0"/>
              <a:buChar char="•"/>
            </a:pPr>
            <a:r>
              <a:rPr lang="en-US" sz="1734" dirty="0">
                <a:solidFill>
                  <a:srgbClr val="FFFFFF"/>
                </a:solidFill>
              </a:rPr>
              <a:t>Downtime limited to weekend maintenance windows</a:t>
            </a:r>
          </a:p>
          <a:p>
            <a:pPr marL="252410" indent="-276419" defTabSz="884542">
              <a:buFont typeface="Arial" panose="020B0604020202020204" pitchFamily="34" charset="0"/>
              <a:buChar char="•"/>
            </a:pPr>
            <a:r>
              <a:rPr lang="en-US" sz="1734" dirty="0">
                <a:solidFill>
                  <a:srgbClr val="FFFFFF"/>
                </a:solidFill>
              </a:rPr>
              <a:t>MSIT consolidated all targeted site collections to their own </a:t>
            </a:r>
            <a:r>
              <a:rPr lang="en-US" sz="1734" dirty="0" err="1">
                <a:solidFill>
                  <a:srgbClr val="FFFFFF"/>
                </a:solidFill>
              </a:rPr>
              <a:t>db’s</a:t>
            </a:r>
            <a:endParaRPr lang="en-US" sz="1734" dirty="0">
              <a:solidFill>
                <a:srgbClr val="FFFFFF"/>
              </a:solidFill>
            </a:endParaRPr>
          </a:p>
          <a:p>
            <a:pPr marL="252410" indent="-276419" defTabSz="884542">
              <a:buFont typeface="Arial" panose="020B0604020202020204" pitchFamily="34" charset="0"/>
              <a:buChar char="•"/>
            </a:pPr>
            <a:r>
              <a:rPr lang="en-US" sz="1734" dirty="0">
                <a:solidFill>
                  <a:srgbClr val="FFFFFF"/>
                </a:solidFill>
              </a:rPr>
              <a:t>Full restore to SharePoint Online with Quest tool @~1GB/hr.  Sites stayed in Read/Write</a:t>
            </a:r>
          </a:p>
          <a:p>
            <a:pPr marL="252410" indent="-276419" defTabSz="884542">
              <a:buFont typeface="Arial" panose="020B0604020202020204" pitchFamily="34" charset="0"/>
              <a:buChar char="•"/>
            </a:pPr>
            <a:r>
              <a:rPr lang="en-US" sz="1734" dirty="0">
                <a:solidFill>
                  <a:srgbClr val="FFFFFF"/>
                </a:solidFill>
              </a:rPr>
              <a:t>Incremental syncs continuously ran until window =&lt;48 hours</a:t>
            </a:r>
          </a:p>
          <a:p>
            <a:pPr marL="252410" indent="-276419" defTabSz="884542">
              <a:buFont typeface="Arial" panose="020B0604020202020204" pitchFamily="34" charset="0"/>
              <a:buChar char="•"/>
            </a:pPr>
            <a:r>
              <a:rPr lang="en-US" sz="1734" dirty="0">
                <a:solidFill>
                  <a:srgbClr val="FFFFFF"/>
                </a:solidFill>
              </a:rPr>
              <a:t>Sites set to Read Only, final incremental completed</a:t>
            </a:r>
          </a:p>
          <a:p>
            <a:pPr marL="252410" indent="-276419" defTabSz="884542">
              <a:buFont typeface="Arial" panose="020B0604020202020204" pitchFamily="34" charset="0"/>
              <a:buChar char="•"/>
            </a:pPr>
            <a:r>
              <a:rPr lang="en-US" sz="1734" dirty="0">
                <a:solidFill>
                  <a:srgbClr val="FFFFFF"/>
                </a:solidFill>
              </a:rPr>
              <a:t>On-premise sites locked, redirected to SharePoint Online</a:t>
            </a:r>
          </a:p>
        </p:txBody>
      </p:sp>
      <p:sp>
        <p:nvSpPr>
          <p:cNvPr id="35" name="TextBox 34"/>
          <p:cNvSpPr txBox="1"/>
          <p:nvPr/>
        </p:nvSpPr>
        <p:spPr>
          <a:xfrm>
            <a:off x="4832992" y="1514342"/>
            <a:ext cx="1996625" cy="646329"/>
          </a:xfrm>
          <a:prstGeom prst="rect">
            <a:avLst/>
          </a:prstGeom>
          <a:noFill/>
        </p:spPr>
        <p:txBody>
          <a:bodyPr wrap="square" lIns="69376" tIns="34688" rIns="69376" bIns="34688" rtlCol="0">
            <a:spAutoFit/>
          </a:bodyPr>
          <a:lstStyle/>
          <a:p>
            <a:r>
              <a:rPr lang="en-US" sz="1836" dirty="0">
                <a:solidFill>
                  <a:srgbClr val="FFFFFF"/>
                </a:solidFill>
              </a:rPr>
              <a:t>Scrub Customizations</a:t>
            </a:r>
          </a:p>
        </p:txBody>
      </p:sp>
      <p:sp>
        <p:nvSpPr>
          <p:cNvPr id="39" name="Rectangle 38"/>
          <p:cNvSpPr/>
          <p:nvPr/>
        </p:nvSpPr>
        <p:spPr>
          <a:xfrm>
            <a:off x="6379121" y="2061419"/>
            <a:ext cx="1230596" cy="342234"/>
          </a:xfrm>
          <a:prstGeom prst="rect">
            <a:avLst/>
          </a:prstGeom>
        </p:spPr>
        <p:txBody>
          <a:bodyPr wrap="none" lIns="69376" tIns="34688" rIns="69376" bIns="34688">
            <a:spAutoFit/>
          </a:bodyPr>
          <a:lstStyle/>
          <a:p>
            <a:pPr defTabSz="884542"/>
            <a:r>
              <a:rPr lang="en-US" sz="1734" dirty="0">
                <a:solidFill>
                  <a:srgbClr val="FFFFFF"/>
                </a:solidFill>
              </a:rPr>
              <a:t>1 GB/hour </a:t>
            </a:r>
          </a:p>
        </p:txBody>
      </p:sp>
    </p:spTree>
    <p:extLst>
      <p:ext uri="{BB962C8B-B14F-4D97-AF65-F5344CB8AC3E}">
        <p14:creationId xmlns:p14="http://schemas.microsoft.com/office/powerpoint/2010/main" val="309176954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Migration </a:t>
            </a:r>
            <a:r>
              <a:rPr lang="en-US" smtClean="0"/>
              <a:t>Considerations Summary</a:t>
            </a:r>
            <a:endParaRPr lang="en-US" dirty="0"/>
          </a:p>
        </p:txBody>
      </p:sp>
      <p:graphicFrame>
        <p:nvGraphicFramePr>
          <p:cNvPr id="5" name="Content Placeholder 4"/>
          <p:cNvGraphicFramePr>
            <a:graphicFrameLocks noGrp="1"/>
          </p:cNvGraphicFramePr>
          <p:nvPr>
            <p:ph idx="4294967295"/>
            <p:extLst>
              <p:ext uri="{D42A27DB-BD31-4B8C-83A1-F6EECF244321}">
                <p14:modId xmlns:p14="http://schemas.microsoft.com/office/powerpoint/2010/main" val="2040469452"/>
              </p:ext>
            </p:extLst>
          </p:nvPr>
        </p:nvGraphicFramePr>
        <p:xfrm>
          <a:off x="427037" y="1258777"/>
          <a:ext cx="11677197" cy="5438885"/>
        </p:xfrm>
        <a:graphic>
          <a:graphicData uri="http://schemas.openxmlformats.org/drawingml/2006/table">
            <a:tbl>
              <a:tblPr firstRow="1" bandRow="1">
                <a:tableStyleId>{ED083AE6-46FA-4A59-8FB0-9F97EB10719F}</a:tableStyleId>
              </a:tblPr>
              <a:tblGrid>
                <a:gridCol w="2864218"/>
                <a:gridCol w="8812979"/>
              </a:tblGrid>
              <a:tr h="419194">
                <a:tc>
                  <a:txBody>
                    <a:bodyPr/>
                    <a:lstStyle/>
                    <a:p>
                      <a:pPr algn="l"/>
                      <a:r>
                        <a:rPr lang="en-US" sz="1600" dirty="0" smtClean="0"/>
                        <a:t>Scenario</a:t>
                      </a:r>
                      <a:endParaRPr lang="en-US" sz="1600" dirty="0">
                        <a:gradFill>
                          <a:gsLst>
                            <a:gs pos="0">
                              <a:srgbClr val="FFFFFF"/>
                            </a:gs>
                            <a:gs pos="100000">
                              <a:srgbClr val="FFFFFF"/>
                            </a:gs>
                          </a:gsLst>
                          <a:lin ang="5400000" scaled="0"/>
                        </a:gradFill>
                      </a:endParaRPr>
                    </a:p>
                  </a:txBody>
                  <a:tcPr marL="103614" marR="103614" marT="46630" marB="46630"/>
                </a:tc>
                <a:tc>
                  <a:txBody>
                    <a:bodyPr/>
                    <a:lstStyle/>
                    <a:p>
                      <a:pPr algn="ctr"/>
                      <a:r>
                        <a:rPr lang="en-US" sz="1600" dirty="0" smtClean="0"/>
                        <a:t>Recommendation</a:t>
                      </a:r>
                      <a:endParaRPr lang="en-US" sz="1600" dirty="0">
                        <a:gradFill>
                          <a:gsLst>
                            <a:gs pos="0">
                              <a:srgbClr val="FFFFFF"/>
                            </a:gs>
                            <a:gs pos="100000">
                              <a:srgbClr val="FFFFFF"/>
                            </a:gs>
                          </a:gsLst>
                          <a:lin ang="5400000" scaled="0"/>
                        </a:gradFill>
                      </a:endParaRPr>
                    </a:p>
                  </a:txBody>
                  <a:tcPr marL="103614" marR="103614" marT="46630" marB="46630"/>
                </a:tc>
              </a:tr>
              <a:tr h="980612">
                <a:tc>
                  <a:txBody>
                    <a:bodyPr/>
                    <a:lstStyle/>
                    <a:p>
                      <a:r>
                        <a:rPr lang="en-US" sz="1400" dirty="0" smtClean="0">
                          <a:gradFill>
                            <a:gsLst>
                              <a:gs pos="0">
                                <a:srgbClr val="FFFFFF"/>
                              </a:gs>
                              <a:gs pos="100000">
                                <a:srgbClr val="FFFFFF"/>
                              </a:gs>
                            </a:gsLst>
                            <a:lin ang="5400000" scaled="0"/>
                          </a:gradFill>
                        </a:rPr>
                        <a:t>Customizations</a:t>
                      </a:r>
                      <a:endParaRPr lang="en-US" sz="1400" dirty="0">
                        <a:gradFill>
                          <a:gsLst>
                            <a:gs pos="0">
                              <a:srgbClr val="FFFFFF"/>
                            </a:gs>
                            <a:gs pos="100000">
                              <a:srgbClr val="FFFFFF"/>
                            </a:gs>
                          </a:gsLst>
                          <a:lin ang="5400000" scaled="0"/>
                        </a:gradFill>
                      </a:endParaRPr>
                    </a:p>
                  </a:txBody>
                  <a:tcPr marL="103614" marR="103614" marT="74608" marB="74608" anchor="ctr"/>
                </a:tc>
                <a:tc>
                  <a:txBody>
                    <a:bodyPr/>
                    <a:lstStyle/>
                    <a:p>
                      <a:pPr marL="285750" indent="-285750">
                        <a:buFont typeface="Arial" pitchFamily="34" charset="0"/>
                        <a:buChar char="•"/>
                      </a:pPr>
                      <a:r>
                        <a:rPr lang="en-US" sz="1400" baseline="0" dirty="0" smtClean="0">
                          <a:gradFill>
                            <a:gsLst>
                              <a:gs pos="0">
                                <a:srgbClr val="FFFFFF"/>
                              </a:gs>
                              <a:gs pos="100000">
                                <a:srgbClr val="FFFFFF"/>
                              </a:gs>
                            </a:gsLst>
                            <a:lin ang="5400000" scaled="0"/>
                          </a:gradFill>
                        </a:rPr>
                        <a:t>All customizations must be scrubbed prior to migration</a:t>
                      </a:r>
                    </a:p>
                    <a:p>
                      <a:pPr marL="285750" indent="-285750">
                        <a:buFont typeface="Arial" pitchFamily="34" charset="0"/>
                        <a:buChar char="•"/>
                      </a:pPr>
                      <a:r>
                        <a:rPr lang="en-US" sz="1400" baseline="0" dirty="0" smtClean="0">
                          <a:gradFill>
                            <a:gsLst>
                              <a:gs pos="0">
                                <a:srgbClr val="FFFFFF"/>
                              </a:gs>
                              <a:gs pos="100000">
                                <a:srgbClr val="FFFFFF"/>
                              </a:gs>
                            </a:gsLst>
                            <a:lin ang="5400000" scaled="0"/>
                          </a:gradFill>
                        </a:rPr>
                        <a:t>Heavily customized sites:  Rebuild site Online </a:t>
                      </a:r>
                    </a:p>
                    <a:p>
                      <a:pPr marL="285750" indent="-285750">
                        <a:buFont typeface="Arial" pitchFamily="34" charset="0"/>
                        <a:buChar char="•"/>
                      </a:pPr>
                      <a:r>
                        <a:rPr lang="en-US" sz="1400" baseline="0" dirty="0" smtClean="0">
                          <a:gradFill>
                            <a:gsLst>
                              <a:gs pos="0">
                                <a:srgbClr val="FFFFFF"/>
                              </a:gs>
                              <a:gs pos="100000">
                                <a:srgbClr val="FFFFFF"/>
                              </a:gs>
                            </a:gsLst>
                            <a:lin ang="5400000" scaled="0"/>
                          </a:gradFill>
                        </a:rPr>
                        <a:t>Leverage Application Model for customizations development</a:t>
                      </a:r>
                    </a:p>
                    <a:p>
                      <a:pPr marL="285750" indent="-285750">
                        <a:buFont typeface="Arial" pitchFamily="34" charset="0"/>
                        <a:buChar char="•"/>
                      </a:pPr>
                      <a:r>
                        <a:rPr lang="en-US" sz="1400" baseline="0" dirty="0" smtClean="0">
                          <a:gradFill>
                            <a:gsLst>
                              <a:gs pos="0">
                                <a:srgbClr val="FFFFFF"/>
                              </a:gs>
                              <a:gs pos="100000">
                                <a:srgbClr val="FFFFFF"/>
                              </a:gs>
                            </a:gsLst>
                            <a:lin ang="5400000" scaled="0"/>
                          </a:gradFill>
                        </a:rPr>
                        <a:t>Development SKU enables sites to be created in production tenant for app development</a:t>
                      </a:r>
                    </a:p>
                  </a:txBody>
                  <a:tcPr marL="103614" marR="103614" marT="74608" marB="74608" anchor="ctr"/>
                </a:tc>
              </a:tr>
              <a:tr h="771336">
                <a:tc>
                  <a:txBody>
                    <a:bodyPr/>
                    <a:lstStyle/>
                    <a:p>
                      <a:r>
                        <a:rPr lang="en-US" sz="1400" dirty="0" smtClean="0">
                          <a:gradFill>
                            <a:gsLst>
                              <a:gs pos="0">
                                <a:srgbClr val="FFFFFF"/>
                              </a:gs>
                              <a:gs pos="100000">
                                <a:srgbClr val="FFFFFF"/>
                              </a:gs>
                            </a:gsLst>
                            <a:lin ang="5400000" scaled="0"/>
                          </a:gradFill>
                        </a:rPr>
                        <a:t>Permissions</a:t>
                      </a:r>
                      <a:endParaRPr lang="en-US" sz="1400" dirty="0">
                        <a:gradFill>
                          <a:gsLst>
                            <a:gs pos="0">
                              <a:srgbClr val="FFFFFF"/>
                            </a:gs>
                            <a:gs pos="100000">
                              <a:srgbClr val="FFFFFF"/>
                            </a:gs>
                          </a:gsLst>
                          <a:lin ang="5400000" scaled="0"/>
                        </a:gradFill>
                      </a:endParaRPr>
                    </a:p>
                  </a:txBody>
                  <a:tcPr marL="103614" marR="103614" marT="74608" marB="74608" anchor="ctr"/>
                </a:tc>
                <a:tc>
                  <a:txBody>
                    <a:bodyPr/>
                    <a:lstStyle/>
                    <a:p>
                      <a:pPr marL="285750" indent="-285750">
                        <a:buFont typeface="Arial" pitchFamily="34" charset="0"/>
                        <a:buChar char="•"/>
                      </a:pPr>
                      <a:r>
                        <a:rPr lang="en-US" sz="1400" baseline="0" dirty="0" smtClean="0">
                          <a:gradFill>
                            <a:gsLst>
                              <a:gs pos="0">
                                <a:srgbClr val="FFFFFF"/>
                              </a:gs>
                              <a:gs pos="100000">
                                <a:srgbClr val="FFFFFF"/>
                              </a:gs>
                            </a:gsLst>
                            <a:lin ang="5400000" scaled="0"/>
                          </a:gradFill>
                        </a:rPr>
                        <a:t>Computed groups do not sync (domain groups)</a:t>
                      </a:r>
                    </a:p>
                    <a:p>
                      <a:pPr marL="285750" indent="-285750">
                        <a:buFont typeface="Arial" pitchFamily="34" charset="0"/>
                        <a:buChar char="•"/>
                      </a:pPr>
                      <a:r>
                        <a:rPr lang="en-US" sz="1400" baseline="0" dirty="0" smtClean="0">
                          <a:gradFill>
                            <a:gsLst>
                              <a:gs pos="0">
                                <a:srgbClr val="FFFFFF"/>
                              </a:gs>
                              <a:gs pos="100000">
                                <a:srgbClr val="FFFFFF"/>
                              </a:gs>
                            </a:gsLst>
                            <a:lin ang="5400000" scaled="0"/>
                          </a:gradFill>
                        </a:rPr>
                        <a:t>All authenticated users = All SPO users</a:t>
                      </a:r>
                    </a:p>
                    <a:p>
                      <a:pPr marL="285750" indent="-285750">
                        <a:buFont typeface="Arial" pitchFamily="34" charset="0"/>
                        <a:buChar char="•"/>
                      </a:pPr>
                      <a:r>
                        <a:rPr lang="en-US" sz="1400" baseline="0" dirty="0" smtClean="0">
                          <a:gradFill>
                            <a:gsLst>
                              <a:gs pos="0">
                                <a:srgbClr val="FFFFFF"/>
                              </a:gs>
                              <a:gs pos="100000">
                                <a:srgbClr val="FFFFFF"/>
                              </a:gs>
                            </a:gsLst>
                            <a:lin ang="5400000" scaled="0"/>
                          </a:gradFill>
                        </a:rPr>
                        <a:t>Heavily nested security groups result in sync issues; use migration as a chance to clean up</a:t>
                      </a:r>
                    </a:p>
                  </a:txBody>
                  <a:tcPr marL="103614" marR="103614" marT="74608" marB="74608" anchor="ctr"/>
                </a:tc>
              </a:tr>
              <a:tr h="771336">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400" dirty="0" smtClean="0">
                          <a:gradFill>
                            <a:gsLst>
                              <a:gs pos="0">
                                <a:srgbClr val="FFFFFF"/>
                              </a:gs>
                              <a:gs pos="100000">
                                <a:srgbClr val="FFFFFF"/>
                              </a:gs>
                            </a:gsLst>
                            <a:lin ang="5400000" scaled="0"/>
                          </a:gradFill>
                        </a:rPr>
                        <a:t>Licensing</a:t>
                      </a:r>
                    </a:p>
                  </a:txBody>
                  <a:tcPr marL="103614" marR="103614" marT="74608" marB="74608" anchor="ctr"/>
                </a:tc>
                <a:tc>
                  <a:txBody>
                    <a:bodyPr/>
                    <a:lstStyle/>
                    <a:p>
                      <a:pPr marL="285750" marR="0" indent="-285750" algn="l" defTabSz="914363" rtl="0" eaLnBrk="1" fontAlgn="auto" latinLnBrk="0" hangingPunct="1">
                        <a:lnSpc>
                          <a:spcPct val="100000"/>
                        </a:lnSpc>
                        <a:spcBef>
                          <a:spcPts val="0"/>
                        </a:spcBef>
                        <a:spcAft>
                          <a:spcPts val="0"/>
                        </a:spcAft>
                        <a:buClrTx/>
                        <a:buSzTx/>
                        <a:buFont typeface="Arial" pitchFamily="34" charset="0"/>
                        <a:buChar char="•"/>
                        <a:tabLst/>
                        <a:defRPr/>
                      </a:pPr>
                      <a:r>
                        <a:rPr lang="en-US" sz="1400" dirty="0" smtClean="0">
                          <a:gradFill>
                            <a:gsLst>
                              <a:gs pos="0">
                                <a:srgbClr val="FFFFFF"/>
                              </a:gs>
                              <a:gs pos="100000">
                                <a:srgbClr val="FFFFFF"/>
                              </a:gs>
                            </a:gsLst>
                            <a:lin ang="5400000" scaled="0"/>
                          </a:gradFill>
                        </a:rPr>
                        <a:t>Custom required to execute full</a:t>
                      </a:r>
                      <a:r>
                        <a:rPr lang="en-US" sz="1400" baseline="0" dirty="0" smtClean="0">
                          <a:gradFill>
                            <a:gsLst>
                              <a:gs pos="0">
                                <a:srgbClr val="FFFFFF"/>
                              </a:gs>
                              <a:gs pos="100000">
                                <a:srgbClr val="FFFFFF"/>
                              </a:gs>
                            </a:gsLst>
                            <a:lin ang="5400000" scaled="0"/>
                          </a:gradFill>
                        </a:rPr>
                        <a:t> and incremental licensing via PowerShell</a:t>
                      </a:r>
                    </a:p>
                    <a:p>
                      <a:pPr marL="285750" marR="0" indent="-285750" algn="l" defTabSz="914363" rtl="0" eaLnBrk="1" fontAlgn="auto" latinLnBrk="0" hangingPunct="1">
                        <a:lnSpc>
                          <a:spcPct val="100000"/>
                        </a:lnSpc>
                        <a:spcBef>
                          <a:spcPts val="0"/>
                        </a:spcBef>
                        <a:spcAft>
                          <a:spcPts val="0"/>
                        </a:spcAft>
                        <a:buClrTx/>
                        <a:buSzTx/>
                        <a:buFont typeface="Arial" pitchFamily="34" charset="0"/>
                        <a:buChar char="•"/>
                        <a:tabLst/>
                        <a:defRPr/>
                      </a:pPr>
                      <a:r>
                        <a:rPr lang="en-US" sz="1400" baseline="0" dirty="0" smtClean="0">
                          <a:gradFill>
                            <a:gsLst>
                              <a:gs pos="0">
                                <a:srgbClr val="FFFFFF"/>
                              </a:gs>
                              <a:gs pos="100000">
                                <a:srgbClr val="FFFFFF"/>
                              </a:gs>
                            </a:gsLst>
                            <a:lin ang="5400000" scaled="0"/>
                          </a:gradFill>
                        </a:rPr>
                        <a:t>Establish regular schedule to catch new users: Unable to access any Online content until licensed</a:t>
                      </a:r>
                    </a:p>
                    <a:p>
                      <a:pPr marL="285750" marR="0" indent="-285750" algn="l" defTabSz="914363" rtl="0" eaLnBrk="1" fontAlgn="auto" latinLnBrk="0" hangingPunct="1">
                        <a:lnSpc>
                          <a:spcPct val="100000"/>
                        </a:lnSpc>
                        <a:spcBef>
                          <a:spcPts val="0"/>
                        </a:spcBef>
                        <a:spcAft>
                          <a:spcPts val="0"/>
                        </a:spcAft>
                        <a:buClrTx/>
                        <a:buSzTx/>
                        <a:buFont typeface="Arial" pitchFamily="34" charset="0"/>
                        <a:buChar char="•"/>
                        <a:tabLst/>
                        <a:defRPr/>
                      </a:pPr>
                      <a:r>
                        <a:rPr lang="en-US" sz="1400" baseline="0" dirty="0" smtClean="0">
                          <a:gradFill>
                            <a:gsLst>
                              <a:gs pos="0">
                                <a:srgbClr val="FFFFFF"/>
                              </a:gs>
                              <a:gs pos="100000">
                                <a:srgbClr val="FFFFFF"/>
                              </a:gs>
                            </a:gsLst>
                            <a:lin ang="5400000" scaled="0"/>
                          </a:gradFill>
                        </a:rPr>
                        <a:t>Clearly define who you want to access:  each license costs $$$</a:t>
                      </a:r>
                    </a:p>
                  </a:txBody>
                  <a:tcPr marL="103614" marR="103614" marT="74608" marB="74608" anchor="ctr"/>
                </a:tc>
              </a:tr>
              <a:tr h="646491">
                <a:tc>
                  <a:txBody>
                    <a:bodyPr/>
                    <a:lstStyle/>
                    <a:p>
                      <a:r>
                        <a:rPr lang="en-US" sz="1400" dirty="0" smtClean="0">
                          <a:gradFill>
                            <a:gsLst>
                              <a:gs pos="0">
                                <a:srgbClr val="FFFFFF"/>
                              </a:gs>
                              <a:gs pos="100000">
                                <a:srgbClr val="FFFFFF"/>
                              </a:gs>
                            </a:gsLst>
                            <a:lin ang="5400000" scaled="0"/>
                          </a:gradFill>
                        </a:rPr>
                        <a:t>On-Premises vs. Online</a:t>
                      </a:r>
                      <a:endParaRPr lang="en-US" sz="1400" dirty="0">
                        <a:gradFill>
                          <a:gsLst>
                            <a:gs pos="0">
                              <a:srgbClr val="FFFFFF"/>
                            </a:gs>
                            <a:gs pos="100000">
                              <a:srgbClr val="FFFFFF"/>
                            </a:gs>
                          </a:gsLst>
                          <a:lin ang="5400000" scaled="0"/>
                        </a:gradFill>
                      </a:endParaRPr>
                    </a:p>
                  </a:txBody>
                  <a:tcPr marL="103614" marR="103614" marT="74608" marB="74608" anchor="ctr"/>
                </a:tc>
                <a:tc>
                  <a:txBody>
                    <a:bodyPr/>
                    <a:lstStyle/>
                    <a:p>
                      <a:pPr marL="285750" indent="-285750">
                        <a:buFont typeface="Arial" pitchFamily="34" charset="0"/>
                        <a:buChar char="•"/>
                      </a:pPr>
                      <a:r>
                        <a:rPr lang="en-US" sz="1400" baseline="0" dirty="0" smtClean="0">
                          <a:gradFill>
                            <a:gsLst>
                              <a:gs pos="0">
                                <a:srgbClr val="FFFFFF"/>
                              </a:gs>
                              <a:gs pos="100000">
                                <a:srgbClr val="FFFFFF"/>
                              </a:gs>
                            </a:gsLst>
                            <a:lin ang="5400000" scaled="0"/>
                          </a:gradFill>
                        </a:rPr>
                        <a:t>Prioritize your migrations</a:t>
                      </a:r>
                    </a:p>
                    <a:p>
                      <a:pPr marL="285750" indent="-285750">
                        <a:buFont typeface="Arial" pitchFamily="34" charset="0"/>
                        <a:buChar char="•"/>
                      </a:pPr>
                      <a:r>
                        <a:rPr lang="en-US" sz="1400" baseline="0" dirty="0" smtClean="0">
                          <a:gradFill>
                            <a:gsLst>
                              <a:gs pos="0">
                                <a:srgbClr val="FFFFFF"/>
                              </a:gs>
                              <a:gs pos="100000">
                                <a:srgbClr val="FFFFFF"/>
                              </a:gs>
                            </a:gsLst>
                            <a:lin ang="5400000" scaled="0"/>
                          </a:gradFill>
                        </a:rPr>
                        <a:t>Understand costs if maintain on-premises existence:  No OOB Hybrid service features</a:t>
                      </a:r>
                    </a:p>
                  </a:txBody>
                  <a:tcPr marL="103614" marR="103614" marT="74608" marB="74608" anchor="ctr"/>
                </a:tc>
              </a:tr>
              <a:tr h="980612">
                <a:tc>
                  <a:txBody>
                    <a:bodyPr/>
                    <a:lstStyle/>
                    <a:p>
                      <a:r>
                        <a:rPr lang="en-US" sz="1400" dirty="0" smtClean="0">
                          <a:gradFill>
                            <a:gsLst>
                              <a:gs pos="0">
                                <a:srgbClr val="FFFFFF"/>
                              </a:gs>
                              <a:gs pos="100000">
                                <a:srgbClr val="FFFFFF"/>
                              </a:gs>
                            </a:gsLst>
                            <a:lin ang="5400000" scaled="0"/>
                          </a:gradFill>
                        </a:rPr>
                        <a:t>Social</a:t>
                      </a:r>
                      <a:endParaRPr lang="en-US" sz="1400" dirty="0">
                        <a:gradFill>
                          <a:gsLst>
                            <a:gs pos="0">
                              <a:srgbClr val="FFFFFF"/>
                            </a:gs>
                            <a:gs pos="100000">
                              <a:srgbClr val="FFFFFF"/>
                            </a:gs>
                          </a:gsLst>
                          <a:lin ang="5400000" scaled="0"/>
                        </a:gradFill>
                      </a:endParaRPr>
                    </a:p>
                  </a:txBody>
                  <a:tcPr marL="103614" marR="103614" marT="74608" marB="74608" anchor="ctr"/>
                </a:tc>
                <a:tc>
                  <a:txBody>
                    <a:bodyPr/>
                    <a:lstStyle/>
                    <a:p>
                      <a:pPr marL="285750" indent="-285750">
                        <a:buFont typeface="Arial" pitchFamily="34" charset="0"/>
                        <a:buChar char="•"/>
                      </a:pPr>
                      <a:r>
                        <a:rPr lang="en-US" sz="1400" baseline="0" dirty="0" smtClean="0">
                          <a:gradFill>
                            <a:gsLst>
                              <a:gs pos="0">
                                <a:srgbClr val="FFFFFF"/>
                              </a:gs>
                              <a:gs pos="100000">
                                <a:srgbClr val="FFFFFF"/>
                              </a:gs>
                            </a:gsLst>
                            <a:lin ang="5400000" scaled="0"/>
                          </a:gradFill>
                        </a:rPr>
                        <a:t>Social is powerful, take advantage</a:t>
                      </a:r>
                    </a:p>
                    <a:p>
                      <a:pPr marL="285750" indent="-285750">
                        <a:buFont typeface="Arial" pitchFamily="34" charset="0"/>
                        <a:buChar char="•"/>
                      </a:pPr>
                      <a:r>
                        <a:rPr lang="en-US" sz="1400" baseline="0" dirty="0" smtClean="0">
                          <a:gradFill>
                            <a:gsLst>
                              <a:gs pos="0">
                                <a:srgbClr val="FFFFFF"/>
                              </a:gs>
                              <a:gs pos="100000">
                                <a:srgbClr val="FFFFFF"/>
                              </a:gs>
                            </a:gsLst>
                            <a:lin ang="5400000" scaled="0"/>
                          </a:gradFill>
                        </a:rPr>
                        <a:t>New social tools  such as newsfeeds and communities empower peer –to-peer support, increasing efficiency and decreasing cots</a:t>
                      </a:r>
                    </a:p>
                    <a:p>
                      <a:pPr marL="285750" indent="-285750">
                        <a:buFont typeface="Arial" pitchFamily="34" charset="0"/>
                        <a:buChar char="•"/>
                      </a:pPr>
                      <a:r>
                        <a:rPr lang="en-US" sz="1400" baseline="0" dirty="0" smtClean="0">
                          <a:gradFill>
                            <a:gsLst>
                              <a:gs pos="0">
                                <a:srgbClr val="FFFFFF"/>
                              </a:gs>
                              <a:gs pos="100000">
                                <a:srgbClr val="FFFFFF"/>
                              </a:gs>
                            </a:gsLst>
                            <a:lin ang="5400000" scaled="0"/>
                          </a:gradFill>
                        </a:rPr>
                        <a:t>Single navigation bar tying together user experience</a:t>
                      </a:r>
                    </a:p>
                  </a:txBody>
                  <a:tcPr marL="103614" marR="103614" marT="74608" marB="74608" anchor="ctr"/>
                </a:tc>
              </a:tr>
              <a:tr h="771336">
                <a:tc>
                  <a:txBody>
                    <a:bodyPr/>
                    <a:lstStyle/>
                    <a:p>
                      <a:r>
                        <a:rPr lang="en-US" sz="1400" dirty="0" smtClean="0">
                          <a:gradFill>
                            <a:gsLst>
                              <a:gs pos="0">
                                <a:srgbClr val="FFFFFF"/>
                              </a:gs>
                              <a:gs pos="100000">
                                <a:srgbClr val="FFFFFF"/>
                              </a:gs>
                            </a:gsLst>
                            <a:lin ang="5400000" scaled="0"/>
                          </a:gradFill>
                        </a:rPr>
                        <a:t>Preparations</a:t>
                      </a:r>
                      <a:endParaRPr lang="en-US" sz="1400" dirty="0">
                        <a:gradFill>
                          <a:gsLst>
                            <a:gs pos="0">
                              <a:srgbClr val="FFFFFF"/>
                            </a:gs>
                            <a:gs pos="100000">
                              <a:srgbClr val="FFFFFF"/>
                            </a:gs>
                          </a:gsLst>
                          <a:lin ang="5400000" scaled="0"/>
                        </a:gradFill>
                      </a:endParaRPr>
                    </a:p>
                  </a:txBody>
                  <a:tcPr marL="103614" marR="103614" marT="74608" marB="74608" anchor="ctr"/>
                </a:tc>
                <a:tc>
                  <a:txBody>
                    <a:bodyPr/>
                    <a:lstStyle/>
                    <a:p>
                      <a:pPr marL="285750" indent="-285750">
                        <a:buFont typeface="Arial" pitchFamily="34" charset="0"/>
                        <a:buChar char="•"/>
                      </a:pPr>
                      <a:r>
                        <a:rPr lang="en-US" sz="1400" baseline="0" dirty="0" smtClean="0">
                          <a:gradFill>
                            <a:gsLst>
                              <a:gs pos="0">
                                <a:srgbClr val="FFFFFF"/>
                              </a:gs>
                              <a:gs pos="100000">
                                <a:srgbClr val="FFFFFF"/>
                              </a:gs>
                            </a:gsLst>
                            <a:lin ang="5400000" scaled="0"/>
                          </a:gradFill>
                        </a:rPr>
                        <a:t>Enable users to self-migrate or grow organically:  decrease migration costs, increase user satisfaction</a:t>
                      </a:r>
                    </a:p>
                    <a:p>
                      <a:pPr marL="285750" indent="-285750">
                        <a:buFont typeface="Arial" pitchFamily="34" charset="0"/>
                        <a:buChar char="•"/>
                      </a:pPr>
                      <a:r>
                        <a:rPr lang="en-US" sz="1400" baseline="0" dirty="0" smtClean="0">
                          <a:gradFill>
                            <a:gsLst>
                              <a:gs pos="0">
                                <a:srgbClr val="FFFFFF"/>
                              </a:gs>
                              <a:gs pos="100000">
                                <a:srgbClr val="FFFFFF"/>
                              </a:gs>
                            </a:gsLst>
                            <a:lin ang="5400000" scaled="0"/>
                          </a:gradFill>
                        </a:rPr>
                        <a:t>No current story to replicate SharePoint Online production for pre-production use.  Use production to dry run against.  Migrate and delete, non user impacting</a:t>
                      </a:r>
                    </a:p>
                  </a:txBody>
                  <a:tcPr marL="103614" marR="103614" marT="74608" marB="74608" anchor="ctr"/>
                </a:tc>
              </a:tr>
            </a:tbl>
          </a:graphicData>
        </a:graphic>
      </p:graphicFrame>
    </p:spTree>
    <p:extLst>
      <p:ext uri="{BB962C8B-B14F-4D97-AF65-F5344CB8AC3E}">
        <p14:creationId xmlns:p14="http://schemas.microsoft.com/office/powerpoint/2010/main" val="632600673"/>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798637" y="1668462"/>
            <a:ext cx="2186176" cy="1876004"/>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LOB Integration from O365</a:t>
            </a:r>
            <a:endParaRPr lang="en-US" dirty="0">
              <a:gradFill>
                <a:gsLst>
                  <a:gs pos="0">
                    <a:srgbClr val="FFFFFF"/>
                  </a:gs>
                  <a:gs pos="100000">
                    <a:srgbClr val="FFFFFF"/>
                  </a:gs>
                </a:gsLst>
                <a:lin ang="5400000" scaled="0"/>
              </a:gradFill>
            </a:endParaRPr>
          </a:p>
        </p:txBody>
      </p:sp>
      <p:sp>
        <p:nvSpPr>
          <p:cNvPr id="3" name="Rectangle 2"/>
          <p:cNvSpPr/>
          <p:nvPr/>
        </p:nvSpPr>
        <p:spPr bwMode="auto">
          <a:xfrm>
            <a:off x="6179594" y="3664136"/>
            <a:ext cx="1943643" cy="1738126"/>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HBI Readiness</a:t>
            </a:r>
            <a:endParaRPr lang="en-US" sz="2000" dirty="0">
              <a:gradFill>
                <a:gsLst>
                  <a:gs pos="0">
                    <a:srgbClr val="FFFFFF"/>
                  </a:gs>
                  <a:gs pos="100000">
                    <a:srgbClr val="FFFFFF"/>
                  </a:gs>
                </a:gsLst>
                <a:lin ang="5400000" scaled="0"/>
              </a:gradFill>
            </a:endParaRPr>
          </a:p>
        </p:txBody>
      </p:sp>
      <p:sp>
        <p:nvSpPr>
          <p:cNvPr id="4" name="Rectangle 3"/>
          <p:cNvSpPr/>
          <p:nvPr/>
        </p:nvSpPr>
        <p:spPr bwMode="auto">
          <a:xfrm>
            <a:off x="4097357" y="3649662"/>
            <a:ext cx="1968480" cy="17526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App Rebuilding (O365/Azure)</a:t>
            </a:r>
            <a:endParaRPr lang="en-US" sz="2000" dirty="0">
              <a:gradFill>
                <a:gsLst>
                  <a:gs pos="0">
                    <a:srgbClr val="FFFFFF"/>
                  </a:gs>
                  <a:gs pos="100000">
                    <a:srgbClr val="FFFFFF"/>
                  </a:gs>
                </a:gsLst>
                <a:lin ang="5400000" scaled="0"/>
              </a:gradFill>
            </a:endParaRPr>
          </a:p>
        </p:txBody>
      </p:sp>
      <p:sp>
        <p:nvSpPr>
          <p:cNvPr id="7" name="Rectangle 6"/>
          <p:cNvSpPr/>
          <p:nvPr/>
        </p:nvSpPr>
        <p:spPr bwMode="auto">
          <a:xfrm>
            <a:off x="1798637" y="3649662"/>
            <a:ext cx="2186176" cy="1752600"/>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BI Parity</a:t>
            </a:r>
            <a:endParaRPr lang="en-US" sz="2000" dirty="0">
              <a:gradFill>
                <a:gsLst>
                  <a:gs pos="0">
                    <a:srgbClr val="FFFFFF"/>
                  </a:gs>
                  <a:gs pos="100000">
                    <a:srgbClr val="FFFFFF"/>
                  </a:gs>
                </a:gsLst>
                <a:lin ang="5400000" scaled="0"/>
              </a:gradFill>
            </a:endParaRPr>
          </a:p>
        </p:txBody>
      </p:sp>
      <p:sp>
        <p:nvSpPr>
          <p:cNvPr id="9" name="Title 8"/>
          <p:cNvSpPr>
            <a:spLocks noGrp="1"/>
          </p:cNvSpPr>
          <p:nvPr>
            <p:ph type="title"/>
          </p:nvPr>
        </p:nvSpPr>
        <p:spPr/>
        <p:txBody>
          <a:bodyPr/>
          <a:lstStyle/>
          <a:p>
            <a:r>
              <a:rPr lang="en-US" dirty="0" smtClean="0"/>
              <a:t>Getting 100% to Cloud</a:t>
            </a:r>
            <a:endParaRPr lang="en-US" dirty="0"/>
          </a:p>
        </p:txBody>
      </p:sp>
      <p:sp>
        <p:nvSpPr>
          <p:cNvPr id="14" name="Rectangle 13"/>
          <p:cNvSpPr/>
          <p:nvPr/>
        </p:nvSpPr>
        <p:spPr bwMode="auto">
          <a:xfrm>
            <a:off x="4097357" y="1665006"/>
            <a:ext cx="4025880" cy="187946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Cross-Product Dependencies Support for O365</a:t>
            </a:r>
          </a:p>
        </p:txBody>
      </p:sp>
    </p:spTree>
    <p:extLst>
      <p:ext uri="{BB962C8B-B14F-4D97-AF65-F5344CB8AC3E}">
        <p14:creationId xmlns:p14="http://schemas.microsoft.com/office/powerpoint/2010/main" val="1995034223"/>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Recap: Lessons Learned</a:t>
            </a:r>
            <a:endParaRPr lang="en-US" dirty="0"/>
          </a:p>
        </p:txBody>
      </p:sp>
      <p:sp>
        <p:nvSpPr>
          <p:cNvPr id="6" name="Text Placeholder 5"/>
          <p:cNvSpPr>
            <a:spLocks noGrp="1"/>
          </p:cNvSpPr>
          <p:nvPr>
            <p:ph type="body" sz="quarter" idx="10"/>
          </p:nvPr>
        </p:nvSpPr>
        <p:spPr>
          <a:xfrm>
            <a:off x="563242" y="1367459"/>
            <a:ext cx="10428692" cy="5239967"/>
          </a:xfrm>
        </p:spPr>
        <p:txBody>
          <a:bodyPr/>
          <a:lstStyle/>
          <a:p>
            <a:pPr marL="0" indent="0">
              <a:buNone/>
            </a:pPr>
            <a:r>
              <a:rPr lang="en-US" dirty="0" smtClean="0"/>
              <a:t>Preparations</a:t>
            </a:r>
          </a:p>
          <a:p>
            <a:pPr>
              <a:buFont typeface="Arial" pitchFamily="34" charset="0"/>
              <a:buChar char="•"/>
            </a:pPr>
            <a:r>
              <a:rPr lang="en-US" sz="2040" dirty="0"/>
              <a:t>Understand your environment:  customizations, service utilization, analytics, permissions</a:t>
            </a:r>
          </a:p>
          <a:p>
            <a:pPr>
              <a:buFont typeface="Arial" pitchFamily="34" charset="0"/>
              <a:buChar char="•"/>
            </a:pPr>
            <a:r>
              <a:rPr lang="en-US" sz="2040" dirty="0"/>
              <a:t>Dry runs = production</a:t>
            </a:r>
          </a:p>
          <a:p>
            <a:pPr>
              <a:buFont typeface="Arial" pitchFamily="34" charset="0"/>
              <a:buChar char="•"/>
            </a:pPr>
            <a:r>
              <a:rPr lang="en-US" sz="2040" dirty="0"/>
              <a:t>Define acceptable user experience prior to migrations starting</a:t>
            </a:r>
          </a:p>
          <a:p>
            <a:pPr marL="0" indent="0">
              <a:buNone/>
            </a:pPr>
            <a:r>
              <a:rPr lang="en-US" dirty="0" smtClean="0"/>
              <a:t>Performance</a:t>
            </a:r>
          </a:p>
          <a:p>
            <a:pPr>
              <a:buFont typeface="Arial" pitchFamily="34" charset="0"/>
              <a:buChar char="•"/>
            </a:pPr>
            <a:r>
              <a:rPr lang="en-US" sz="2040" dirty="0"/>
              <a:t>Prioritize your content:  migration is not instant</a:t>
            </a:r>
          </a:p>
          <a:p>
            <a:pPr>
              <a:buFont typeface="Arial" pitchFamily="34" charset="0"/>
              <a:buChar char="•"/>
            </a:pPr>
            <a:r>
              <a:rPr lang="en-US" sz="2040" dirty="0"/>
              <a:t>Performance factors:  customer network, static SPO channel, throttling, number of site collections, number of sub-sites, amount of content</a:t>
            </a:r>
          </a:p>
          <a:p>
            <a:pPr marL="0" indent="0">
              <a:buNone/>
            </a:pPr>
            <a:r>
              <a:rPr lang="en-US" dirty="0" smtClean="0"/>
              <a:t>Support</a:t>
            </a:r>
          </a:p>
          <a:p>
            <a:pPr>
              <a:buFont typeface="Arial" pitchFamily="34" charset="0"/>
              <a:buChar char="•"/>
            </a:pPr>
            <a:r>
              <a:rPr lang="en-US" sz="2040" dirty="0"/>
              <a:t>Lock down on the support model prior to migration execution</a:t>
            </a:r>
          </a:p>
          <a:p>
            <a:pPr>
              <a:buFont typeface="Arial" pitchFamily="34" charset="0"/>
              <a:buChar char="•"/>
            </a:pPr>
            <a:r>
              <a:rPr lang="en-US" sz="2040" dirty="0"/>
              <a:t>You no longer have log access to troubleshoot</a:t>
            </a:r>
          </a:p>
          <a:p>
            <a:pPr marL="0" indent="0">
              <a:buNone/>
            </a:pPr>
            <a:endParaRPr lang="en-US" sz="2040" dirty="0"/>
          </a:p>
        </p:txBody>
      </p:sp>
    </p:spTree>
    <p:extLst>
      <p:ext uri="{BB962C8B-B14F-4D97-AF65-F5344CB8AC3E}">
        <p14:creationId xmlns:p14="http://schemas.microsoft.com/office/powerpoint/2010/main" val="2252088320"/>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 &amp; A</a:t>
            </a:r>
            <a:endParaRPr lang="en-US" dirty="0"/>
          </a:p>
        </p:txBody>
      </p:sp>
    </p:spTree>
    <p:extLst>
      <p:ext uri="{BB962C8B-B14F-4D97-AF65-F5344CB8AC3E}">
        <p14:creationId xmlns:p14="http://schemas.microsoft.com/office/powerpoint/2010/main" val="4245074528"/>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120861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736472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9237" y="373062"/>
            <a:ext cx="6629400" cy="6159818"/>
          </a:xfrm>
          <a:prstGeom prst="rect">
            <a:avLst/>
          </a:prstGeom>
        </p:spPr>
      </p:pic>
    </p:spTree>
    <p:extLst>
      <p:ext uri="{BB962C8B-B14F-4D97-AF65-F5344CB8AC3E}">
        <p14:creationId xmlns:p14="http://schemas.microsoft.com/office/powerpoint/2010/main" val="53547047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jamesad\Pictures\wildebeest stampede Gopal Vijayaraghavan.jpg"/>
          <p:cNvPicPr>
            <a:picLocks noChangeAspect="1" noChangeArrowheads="1"/>
          </p:cNvPicPr>
          <p:nvPr/>
        </p:nvPicPr>
        <p:blipFill rotWithShape="1">
          <a:blip r:embed="rId3">
            <a:extLst>
              <a:ext uri="{28A0092B-C50C-407E-A947-70E740481C1C}">
                <a14:useLocalDpi xmlns:a14="http://schemas.microsoft.com/office/drawing/2010/main" val="0"/>
              </a:ext>
            </a:extLst>
          </a:blip>
          <a:srcRect l="-2" t="10850" b="3967"/>
          <a:stretch/>
        </p:blipFill>
        <p:spPr bwMode="auto">
          <a:xfrm>
            <a:off x="2501" y="-1"/>
            <a:ext cx="12415154" cy="6994525"/>
          </a:xfrm>
          <a:prstGeom prst="rect">
            <a:avLst/>
          </a:prstGeom>
          <a:noFill/>
          <a:ln>
            <a:solidFill>
              <a:srgbClr val="000000"/>
            </a:solidFill>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solidFill>
                  <a:schemeClr val="bg1"/>
                </a:solidFill>
              </a:rPr>
              <a:t>Consumerization of IT</a:t>
            </a:r>
            <a:endParaRPr lang="en-US" dirty="0">
              <a:solidFill>
                <a:schemeClr val="bg1"/>
              </a:solidFill>
            </a:endParaRPr>
          </a:p>
        </p:txBody>
      </p:sp>
      <p:sp>
        <p:nvSpPr>
          <p:cNvPr id="3" name="Text Placeholder 2"/>
          <p:cNvSpPr>
            <a:spLocks noGrp="1"/>
          </p:cNvSpPr>
          <p:nvPr>
            <p:ph type="body" sz="quarter" idx="10"/>
          </p:nvPr>
        </p:nvSpPr>
        <p:spPr>
          <a:xfrm>
            <a:off x="529660" y="1476622"/>
            <a:ext cx="11375536" cy="2511457"/>
          </a:xfrm>
        </p:spPr>
        <p:txBody>
          <a:bodyPr/>
          <a:lstStyle/>
          <a:p>
            <a:pPr marL="0" indent="0">
              <a:buNone/>
            </a:pPr>
            <a:r>
              <a:rPr lang="en-US" sz="3600" spc="-102" dirty="0">
                <a:ln w="3175">
                  <a:noFill/>
                </a:ln>
                <a:effectLst>
                  <a:outerShdw blurRad="38100" dist="38100" dir="2700000" algn="tl">
                    <a:srgbClr val="000000">
                      <a:alpha val="43137"/>
                    </a:srgbClr>
                  </a:outerShdw>
                </a:effectLst>
                <a:latin typeface="Segoe UI Semibold" pitchFamily="34" charset="0"/>
                <a:cs typeface="Segoe UI Semibold" pitchFamily="34" charset="0"/>
              </a:rPr>
              <a:t>Bring Your Own Devices</a:t>
            </a:r>
          </a:p>
          <a:p>
            <a:pPr marL="0" indent="0">
              <a:buNone/>
            </a:pPr>
            <a:r>
              <a:rPr lang="en-US" sz="3600" spc="-102" dirty="0">
                <a:ln w="3175">
                  <a:noFill/>
                </a:ln>
                <a:effectLst>
                  <a:outerShdw blurRad="38100" dist="38100" dir="2700000" algn="tl">
                    <a:srgbClr val="000000">
                      <a:alpha val="43137"/>
                    </a:srgbClr>
                  </a:outerShdw>
                </a:effectLst>
                <a:latin typeface="Segoe UI Semibold" pitchFamily="34" charset="0"/>
                <a:cs typeface="Segoe UI Semibold" pitchFamily="34" charset="0"/>
              </a:rPr>
              <a:t>Remote Workers</a:t>
            </a:r>
          </a:p>
          <a:p>
            <a:pPr marL="0" indent="0">
              <a:buNone/>
            </a:pPr>
            <a:r>
              <a:rPr lang="en-US" sz="3600" spc="-102" dirty="0">
                <a:ln w="3175">
                  <a:noFill/>
                </a:ln>
                <a:effectLst>
                  <a:outerShdw blurRad="38100" dist="38100" dir="2700000" algn="tl">
                    <a:srgbClr val="000000">
                      <a:alpha val="43137"/>
                    </a:srgbClr>
                  </a:outerShdw>
                </a:effectLst>
                <a:latin typeface="Segoe UI Semibold" pitchFamily="34" charset="0"/>
                <a:cs typeface="Segoe UI Semibold" pitchFamily="34" charset="0"/>
              </a:rPr>
              <a:t>Universal Access</a:t>
            </a:r>
          </a:p>
          <a:p>
            <a:pPr marL="0" indent="0">
              <a:buNone/>
            </a:pPr>
            <a:r>
              <a:rPr lang="en-US" sz="3600" spc="-102" dirty="0">
                <a:ln w="3175">
                  <a:noFill/>
                </a:ln>
                <a:effectLst>
                  <a:outerShdw blurRad="38100" dist="38100" dir="2700000" algn="tl">
                    <a:srgbClr val="000000">
                      <a:alpha val="43137"/>
                    </a:srgbClr>
                  </a:outerShdw>
                </a:effectLst>
                <a:latin typeface="Segoe UI Semibold" pitchFamily="34" charset="0"/>
                <a:cs typeface="Segoe UI Semibold" pitchFamily="34" charset="0"/>
              </a:rPr>
              <a:t>Social Networking</a:t>
            </a:r>
          </a:p>
        </p:txBody>
      </p:sp>
      <p:sp>
        <p:nvSpPr>
          <p:cNvPr id="5" name="TextBox 4"/>
          <p:cNvSpPr txBox="1"/>
          <p:nvPr/>
        </p:nvSpPr>
        <p:spPr>
          <a:xfrm>
            <a:off x="10037195" y="6596225"/>
            <a:ext cx="1980999" cy="291439"/>
          </a:xfrm>
          <a:prstGeom prst="rect">
            <a:avLst/>
          </a:prstGeom>
          <a:noFill/>
        </p:spPr>
        <p:txBody>
          <a:bodyPr wrap="none" lIns="0" tIns="0" rIns="0" bIns="0" rtlCol="0">
            <a:noAutofit/>
          </a:bodyPr>
          <a:lstStyle/>
          <a:p>
            <a:pPr algn="r"/>
            <a:r>
              <a:rPr lang="en-US" sz="1200" i="1" dirty="0">
                <a:solidFill>
                  <a:srgbClr val="FFFFFF"/>
                </a:solidFill>
                <a:latin typeface="Segoe UI Light" pitchFamily="34" charset="0"/>
              </a:rPr>
              <a:t>Photo: </a:t>
            </a:r>
            <a:r>
              <a:rPr lang="en-US" sz="1200" i="1" dirty="0" err="1">
                <a:solidFill>
                  <a:srgbClr val="FFFFFF"/>
                </a:solidFill>
                <a:latin typeface="Segoe UI Light" pitchFamily="34" charset="0"/>
              </a:rPr>
              <a:t>Gopal</a:t>
            </a:r>
            <a:r>
              <a:rPr lang="en-US" sz="1200" i="1" dirty="0">
                <a:solidFill>
                  <a:srgbClr val="FFFFFF"/>
                </a:solidFill>
                <a:latin typeface="Segoe UI Light" pitchFamily="34" charset="0"/>
              </a:rPr>
              <a:t> </a:t>
            </a:r>
            <a:r>
              <a:rPr lang="en-US" sz="1200" i="1" dirty="0" err="1">
                <a:solidFill>
                  <a:srgbClr val="FFFFFF"/>
                </a:solidFill>
                <a:latin typeface="Segoe UI Light" pitchFamily="34" charset="0"/>
              </a:rPr>
              <a:t>Vijayaraghavan</a:t>
            </a:r>
            <a:endParaRPr lang="en-US" sz="1200" i="1" dirty="0">
              <a:solidFill>
                <a:srgbClr val="FFFFFF"/>
              </a:solidFill>
              <a:latin typeface="Segoe UI Light" pitchFamily="34" charset="0"/>
            </a:endParaRPr>
          </a:p>
        </p:txBody>
      </p:sp>
    </p:spTree>
    <p:extLst>
      <p:ext uri="{BB962C8B-B14F-4D97-AF65-F5344CB8AC3E}">
        <p14:creationId xmlns:p14="http://schemas.microsoft.com/office/powerpoint/2010/main" val="29032472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4" fill="hold" grpId="0" nodeType="afterEffect">
                                  <p:stCondLst>
                                    <p:cond delay="200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6000"/>
                            </p:stCondLst>
                            <p:childTnLst>
                              <p:par>
                                <p:cTn id="15" presetID="2" presetClass="entr" presetSubtype="4" fill="hold" grpId="0" nodeType="afterEffect">
                                  <p:stCondLst>
                                    <p:cond delay="200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0000"/>
                            </p:stCondLst>
                            <p:childTnLst>
                              <p:par>
                                <p:cTn id="20" presetID="2" presetClass="entr" presetSubtype="4" fill="hold" grpId="0" nodeType="afterEffect">
                                  <p:stCondLst>
                                    <p:cond delay="200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jamesad\AppData\Local\Microsoft\Windows\Temporary Internet Files\Content.IE5\DNWQ5OF0\MP900145555[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2" y="-1095616"/>
            <a:ext cx="12431473" cy="820671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effectLst>
                  <a:outerShdw blurRad="38100" dist="38100" dir="2700000" algn="tl">
                    <a:srgbClr val="000000">
                      <a:alpha val="43137"/>
                    </a:srgbClr>
                  </a:outerShdw>
                </a:effectLst>
                <a:latin typeface="Segoe UI Semibold" pitchFamily="34" charset="0"/>
                <a:cs typeface="Segoe UI Semibold" pitchFamily="34" charset="0"/>
              </a:rPr>
              <a:t>Imagine…</a:t>
            </a:r>
            <a:endParaRPr lang="en-US" dirty="0"/>
          </a:p>
        </p:txBody>
      </p:sp>
    </p:spTree>
    <p:extLst>
      <p:ext uri="{BB962C8B-B14F-4D97-AF65-F5344CB8AC3E}">
        <p14:creationId xmlns:p14="http://schemas.microsoft.com/office/powerpoint/2010/main" val="3049309202"/>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8"/>
          <p:cNvGrpSpPr/>
          <p:nvPr/>
        </p:nvGrpSpPr>
        <p:grpSpPr>
          <a:xfrm>
            <a:off x="-32031" y="155431"/>
            <a:ext cx="12466006" cy="6994528"/>
            <a:chOff x="0" y="0"/>
            <a:chExt cx="12222684" cy="6858002"/>
          </a:xfrm>
        </p:grpSpPr>
        <p:sp>
          <p:nvSpPr>
            <p:cNvPr id="70" name="Rectangle 69"/>
            <p:cNvSpPr/>
            <p:nvPr/>
          </p:nvSpPr>
          <p:spPr bwMode="auto">
            <a:xfrm>
              <a:off x="0" y="1426030"/>
              <a:ext cx="12188825" cy="5431972"/>
            </a:xfrm>
            <a:prstGeom prst="rect">
              <a:avLst/>
            </a:prstGeom>
            <a:gradFill flip="none" rotWithShape="1">
              <a:gsLst>
                <a:gs pos="10000">
                  <a:srgbClr val="E5E7FF"/>
                </a:gs>
                <a:gs pos="99000">
                  <a:srgbClr val="FFFFFF">
                    <a:alpha val="0"/>
                  </a:srgbClr>
                </a:gs>
                <a:gs pos="87009">
                  <a:srgbClr val="FFFFFF"/>
                </a:gs>
                <a:gs pos="40000">
                  <a:srgbClr val="FFFFFF"/>
                </a:gs>
              </a:gsLst>
              <a:lin ang="162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3256" tIns="46628" rIns="93256" bIns="46628" numCol="1" rtlCol="0" anchor="ctr" anchorCtr="0" compatLnSpc="1">
              <a:prstTxWarp prst="textNoShape">
                <a:avLst/>
              </a:prstTxWarp>
            </a:bodyPr>
            <a:lstStyle/>
            <a:p>
              <a:pPr algn="ctr" defTabSz="1242835" fontAlgn="base">
                <a:spcBef>
                  <a:spcPct val="0"/>
                </a:spcBef>
                <a:spcAft>
                  <a:spcPct val="0"/>
                </a:spcAft>
              </a:pPr>
              <a:endParaRPr lang="en-US" sz="3162" dirty="0">
                <a:solidFill>
                  <a:srgbClr val="FFFFFF"/>
                </a:solidFill>
                <a:effectLst>
                  <a:outerShdw blurRad="38100" dist="38100" dir="2700000" algn="tl">
                    <a:srgbClr val="000000">
                      <a:alpha val="43137"/>
                    </a:srgbClr>
                  </a:outerShdw>
                </a:effectLst>
              </a:endParaRPr>
            </a:p>
          </p:txBody>
        </p:sp>
        <p:grpSp>
          <p:nvGrpSpPr>
            <p:cNvPr id="3" name="Group 70"/>
            <p:cNvGrpSpPr/>
            <p:nvPr/>
          </p:nvGrpSpPr>
          <p:grpSpPr>
            <a:xfrm>
              <a:off x="1" y="0"/>
              <a:ext cx="12222683" cy="6858000"/>
              <a:chOff x="1" y="0"/>
              <a:chExt cx="12222683" cy="6858000"/>
            </a:xfrm>
          </p:grpSpPr>
          <p:grpSp>
            <p:nvGrpSpPr>
              <p:cNvPr id="4" name="Group 50"/>
              <p:cNvGrpSpPr/>
              <p:nvPr/>
            </p:nvGrpSpPr>
            <p:grpSpPr>
              <a:xfrm>
                <a:off x="1" y="0"/>
                <a:ext cx="12188824" cy="4329099"/>
                <a:chOff x="-1" y="795807"/>
                <a:chExt cx="9144001" cy="2810370"/>
              </a:xfrm>
            </p:grpSpPr>
            <p:pic>
              <p:nvPicPr>
                <p:cNvPr id="74" name="Picture 73" descr="sky and clouds faded top 2.png"/>
                <p:cNvPicPr>
                  <a:picLocks noChangeAspect="1"/>
                </p:cNvPicPr>
                <p:nvPr/>
              </p:nvPicPr>
              <p:blipFill>
                <a:blip r:embed="rId3">
                  <a:alphaModFix amt="60000"/>
                </a:blip>
                <a:srcRect b="22199"/>
                <a:stretch>
                  <a:fillRect/>
                </a:stretch>
              </p:blipFill>
              <p:spPr>
                <a:xfrm>
                  <a:off x="-1" y="795807"/>
                  <a:ext cx="9144001" cy="2529915"/>
                </a:xfrm>
                <a:prstGeom prst="rect">
                  <a:avLst/>
                </a:prstGeom>
                <a:blipFill dpi="0" rotWithShape="1">
                  <a:blip r:embed="rId4">
                    <a:alphaModFix amt="60000"/>
                  </a:blip>
                  <a:srcRect/>
                  <a:stretch>
                    <a:fillRect/>
                  </a:stretch>
                </a:blipFill>
                <a:ln w="55000" cap="flat" cmpd="thickThin" algn="ctr">
                  <a:noFill/>
                  <a:prstDash val="solid"/>
                  <a:headEnd type="none" w="med" len="med"/>
                  <a:tailEnd type="none" w="med" len="med"/>
                </a:ln>
                <a:effectLst/>
              </p:spPr>
            </p:pic>
            <p:sp>
              <p:nvSpPr>
                <p:cNvPr id="76" name="Freeform 9"/>
                <p:cNvSpPr>
                  <a:spLocks/>
                </p:cNvSpPr>
                <p:nvPr/>
              </p:nvSpPr>
              <p:spPr bwMode="white">
                <a:xfrm rot="10800000">
                  <a:off x="-1" y="1381173"/>
                  <a:ext cx="9144000" cy="1952629"/>
                </a:xfrm>
                <a:prstGeom prst="rect">
                  <a:avLst/>
                </a:prstGeom>
                <a:gradFill flip="none" rotWithShape="1">
                  <a:gsLst>
                    <a:gs pos="19000">
                      <a:srgbClr val="FFFFFF"/>
                    </a:gs>
                    <a:gs pos="100000">
                      <a:srgbClr val="FFFFFF">
                        <a:alpha val="0"/>
                      </a:srgbClr>
                    </a:gs>
                  </a:gsLst>
                  <a:lin ang="5400000" scaled="1"/>
                  <a:tileRect/>
                </a:gradFill>
                <a:extLst/>
              </p:spPr>
              <p:txBody>
                <a:bodyPr vert="horz" wrap="square" lIns="69973" tIns="34987" rIns="69973" bIns="34987" numCol="1" anchor="t" anchorCtr="0" compatLnSpc="1">
                  <a:prstTxWarp prst="textNoShape">
                    <a:avLst/>
                  </a:prstTxWarp>
                </a:bodyPr>
                <a:lstStyle/>
                <a:p>
                  <a:endParaRPr lang="en-US" sz="1836" dirty="0">
                    <a:solidFill>
                      <a:prstClr val="white"/>
                    </a:solidFill>
                  </a:endParaRPr>
                </a:p>
              </p:txBody>
            </p:sp>
            <p:pic>
              <p:nvPicPr>
                <p:cNvPr id="77" name="Picture 76" descr="cloud.png"/>
                <p:cNvPicPr>
                  <a:picLocks noChangeAspect="1"/>
                </p:cNvPicPr>
                <p:nvPr/>
              </p:nvPicPr>
              <p:blipFill>
                <a:blip r:embed="rId5"/>
                <a:stretch>
                  <a:fillRect/>
                </a:stretch>
              </p:blipFill>
              <p:spPr>
                <a:xfrm>
                  <a:off x="2219993" y="1648574"/>
                  <a:ext cx="5702330" cy="1817503"/>
                </a:xfrm>
                <a:prstGeom prst="rect">
                  <a:avLst/>
                </a:prstGeom>
              </p:spPr>
            </p:pic>
            <p:pic>
              <p:nvPicPr>
                <p:cNvPr id="78" name="Picture 2" descr="C:\Users\maryfj\Desktop\Online_ART\DVD_ART36\Artwork_Imagery\Icons - Illustrations\Internet Clouds web\cloud 3.png"/>
                <p:cNvPicPr>
                  <a:picLocks noChangeAspect="1" noChangeArrowheads="1"/>
                </p:cNvPicPr>
                <p:nvPr/>
              </p:nvPicPr>
              <p:blipFill rotWithShape="1">
                <a:blip r:embed="rId6">
                  <a:extLst>
                    <a:ext uri="{28A0092B-C50C-407E-A947-70E740481C1C}">
                      <a14:useLocalDpi xmlns:a14="http://schemas.microsoft.com/office/drawing/2010/main" val="0"/>
                    </a:ext>
                  </a:extLst>
                </a:blip>
                <a:srcRect l="32787"/>
                <a:stretch/>
              </p:blipFill>
              <p:spPr bwMode="auto">
                <a:xfrm>
                  <a:off x="0" y="2157614"/>
                  <a:ext cx="3657056" cy="1448563"/>
                </a:xfrm>
                <a:prstGeom prst="rect">
                  <a:avLst/>
                </a:prstGeom>
                <a:extLst>
                  <a:ext uri="{909E8E84-426E-40DD-AFC4-6F175D3DCCD1}">
                    <a14:hiddenFill xmlns:a14="http://schemas.microsoft.com/office/drawing/2010/main">
                      <a:solidFill>
                        <a:srgbClr val="FFFFFF"/>
                      </a:solidFill>
                    </a14:hiddenFill>
                  </a:ext>
                </a:extLst>
              </p:spPr>
            </p:pic>
            <p:pic>
              <p:nvPicPr>
                <p:cNvPr id="79" name="Picture 2" descr="C:\Users\maryfj\Desktop\Online_ART\DVD_ART36\Artwork_Imagery\Icons - Illustrations\Internet Clouds web\cloud 3.png"/>
                <p:cNvPicPr>
                  <a:picLocks noChangeAspect="1" noChangeArrowheads="1"/>
                </p:cNvPicPr>
                <p:nvPr/>
              </p:nvPicPr>
              <p:blipFill rotWithShape="1">
                <a:blip r:embed="rId6">
                  <a:extLst>
                    <a:ext uri="{28A0092B-C50C-407E-A947-70E740481C1C}">
                      <a14:useLocalDpi xmlns:a14="http://schemas.microsoft.com/office/drawing/2010/main" val="0"/>
                    </a:ext>
                  </a:extLst>
                </a:blip>
                <a:srcRect l="28870"/>
                <a:stretch/>
              </p:blipFill>
              <p:spPr bwMode="auto">
                <a:xfrm flipH="1">
                  <a:off x="6133110" y="1801533"/>
                  <a:ext cx="3010890" cy="1576891"/>
                </a:xfrm>
                <a:prstGeom prst="rect">
                  <a:avLst/>
                </a:prstGeom>
                <a:extLst>
                  <a:ext uri="{909E8E84-426E-40DD-AFC4-6F175D3DCCD1}">
                    <a14:hiddenFill xmlns:a14="http://schemas.microsoft.com/office/drawing/2010/main">
                      <a:solidFill>
                        <a:srgbClr val="FFFFFF"/>
                      </a:solidFill>
                    </a14:hiddenFill>
                  </a:ext>
                </a:extLst>
              </p:spPr>
            </p:pic>
          </p:grpSp>
          <p:pic>
            <p:nvPicPr>
              <p:cNvPr id="73" name="Picture 2" descr="C:\Users\maryfj\Desktop\Online_ART\DVD_ART36\Artwork_Imagery\Icons - Illustrations\Internet Clouds web\cloud 3.png"/>
              <p:cNvPicPr>
                <a:picLocks noChangeAspect="1" noChangeArrowheads="1"/>
              </p:cNvPicPr>
              <p:nvPr/>
            </p:nvPicPr>
            <p:blipFill rotWithShape="1">
              <a:blip r:embed="rId6">
                <a:extLst>
                  <a:ext uri="{28A0092B-C50C-407E-A947-70E740481C1C}">
                    <a14:useLocalDpi xmlns:a14="http://schemas.microsoft.com/office/drawing/2010/main" val="0"/>
                  </a:ext>
                </a:extLst>
              </a:blip>
              <a:srcRect l="34725" t="-24078" r="-7293" b="15446"/>
              <a:stretch/>
            </p:blipFill>
            <p:spPr bwMode="auto">
              <a:xfrm>
                <a:off x="1" y="3213804"/>
                <a:ext cx="12222683" cy="3644196"/>
              </a:xfrm>
              <a:prstGeom prst="rect">
                <a:avLst/>
              </a:prstGeom>
              <a:extLst>
                <a:ext uri="{909E8E84-426E-40DD-AFC4-6F175D3DCCD1}">
                  <a14:hiddenFill xmlns:a14="http://schemas.microsoft.com/office/drawing/2010/main">
                    <a:solidFill>
                      <a:srgbClr val="FFFFFF"/>
                    </a:solidFill>
                  </a14:hiddenFill>
                </a:ext>
              </a:extLst>
            </p:spPr>
          </p:pic>
        </p:grpSp>
      </p:grpSp>
      <p:sp useBgFill="1">
        <p:nvSpPr>
          <p:cNvPr id="80" name="Rectangle 79"/>
          <p:cNvSpPr/>
          <p:nvPr/>
        </p:nvSpPr>
        <p:spPr bwMode="auto">
          <a:xfrm>
            <a:off x="2502" y="4616385"/>
            <a:ext cx="12431473" cy="2533572"/>
          </a:xfrm>
          <a:prstGeom prst="rect">
            <a:avLst/>
          </a:prstGeom>
          <a:ln>
            <a:noFill/>
          </a:ln>
        </p:spPr>
        <p:txBody>
          <a:bodyPr vert="horz" wrap="square" lIns="124326" tIns="62162" rIns="124326" bIns="62162" numCol="1" anchor="t" anchorCtr="0" compatLnSpc="1">
            <a:prstTxWarp prst="textNoShape">
              <a:avLst/>
            </a:prstTxWarp>
          </a:bodyPr>
          <a:lstStyle/>
          <a:p>
            <a:endParaRPr lang="en-US" sz="1836" dirty="0">
              <a:solidFill>
                <a:prstClr val="white"/>
              </a:solidFill>
            </a:endParaRPr>
          </a:p>
        </p:txBody>
      </p:sp>
      <p:sp>
        <p:nvSpPr>
          <p:cNvPr id="12" name="Freeform 9"/>
          <p:cNvSpPr>
            <a:spLocks/>
          </p:cNvSpPr>
          <p:nvPr/>
        </p:nvSpPr>
        <p:spPr bwMode="white">
          <a:xfrm>
            <a:off x="4121" y="4088289"/>
            <a:ext cx="12431473" cy="3129402"/>
          </a:xfrm>
          <a:custGeom>
            <a:avLst/>
            <a:gdLst>
              <a:gd name="connsiteX0" fmla="*/ 10740 w 10740"/>
              <a:gd name="connsiteY0" fmla="*/ 0 h 11299"/>
              <a:gd name="connsiteX1" fmla="*/ 10740 w 10740"/>
              <a:gd name="connsiteY1" fmla="*/ 11176 h 11299"/>
              <a:gd name="connsiteX2" fmla="*/ 740 w 10740"/>
              <a:gd name="connsiteY2" fmla="*/ 10000 h 11299"/>
              <a:gd name="connsiteX3" fmla="*/ 740 w 10740"/>
              <a:gd name="connsiteY3" fmla="*/ 0 h 11299"/>
              <a:gd name="connsiteX4" fmla="*/ 5740 w 10740"/>
              <a:gd name="connsiteY4" fmla="*/ 4597 h 11299"/>
              <a:gd name="connsiteX5" fmla="*/ 10740 w 10740"/>
              <a:gd name="connsiteY5" fmla="*/ 0 h 11299"/>
              <a:gd name="connsiteX0" fmla="*/ 10740 w 11480"/>
              <a:gd name="connsiteY0" fmla="*/ 0 h 12029"/>
              <a:gd name="connsiteX1" fmla="*/ 10740 w 11480"/>
              <a:gd name="connsiteY1" fmla="*/ 11176 h 12029"/>
              <a:gd name="connsiteX2" fmla="*/ 740 w 11480"/>
              <a:gd name="connsiteY2" fmla="*/ 10000 h 12029"/>
              <a:gd name="connsiteX3" fmla="*/ 740 w 11480"/>
              <a:gd name="connsiteY3" fmla="*/ 0 h 12029"/>
              <a:gd name="connsiteX4" fmla="*/ 5740 w 11480"/>
              <a:gd name="connsiteY4" fmla="*/ 4597 h 12029"/>
              <a:gd name="connsiteX5" fmla="*/ 10740 w 11480"/>
              <a:gd name="connsiteY5" fmla="*/ 0 h 12029"/>
              <a:gd name="connsiteX0" fmla="*/ 10740 w 11480"/>
              <a:gd name="connsiteY0" fmla="*/ 0 h 12029"/>
              <a:gd name="connsiteX1" fmla="*/ 10740 w 11480"/>
              <a:gd name="connsiteY1" fmla="*/ 11176 h 12029"/>
              <a:gd name="connsiteX2" fmla="*/ 740 w 11480"/>
              <a:gd name="connsiteY2" fmla="*/ 10000 h 12029"/>
              <a:gd name="connsiteX3" fmla="*/ 740 w 11480"/>
              <a:gd name="connsiteY3" fmla="*/ 0 h 12029"/>
              <a:gd name="connsiteX4" fmla="*/ 5740 w 11480"/>
              <a:gd name="connsiteY4" fmla="*/ 4597 h 12029"/>
              <a:gd name="connsiteX5" fmla="*/ 10740 w 11480"/>
              <a:gd name="connsiteY5" fmla="*/ 0 h 12029"/>
              <a:gd name="connsiteX0" fmla="*/ 10008 w 10748"/>
              <a:gd name="connsiteY0" fmla="*/ 0 h 12029"/>
              <a:gd name="connsiteX1" fmla="*/ 10008 w 10748"/>
              <a:gd name="connsiteY1" fmla="*/ 11176 h 12029"/>
              <a:gd name="connsiteX2" fmla="*/ 8 w 10748"/>
              <a:gd name="connsiteY2" fmla="*/ 10000 h 12029"/>
              <a:gd name="connsiteX3" fmla="*/ 8 w 10748"/>
              <a:gd name="connsiteY3" fmla="*/ 0 h 12029"/>
              <a:gd name="connsiteX4" fmla="*/ 5008 w 10748"/>
              <a:gd name="connsiteY4" fmla="*/ 4597 h 12029"/>
              <a:gd name="connsiteX5" fmla="*/ 10008 w 10748"/>
              <a:gd name="connsiteY5" fmla="*/ 0 h 12029"/>
              <a:gd name="connsiteX0" fmla="*/ 10008 w 10748"/>
              <a:gd name="connsiteY0" fmla="*/ 0 h 11714"/>
              <a:gd name="connsiteX1" fmla="*/ 10008 w 10748"/>
              <a:gd name="connsiteY1" fmla="*/ 11176 h 11714"/>
              <a:gd name="connsiteX2" fmla="*/ 8 w 10748"/>
              <a:gd name="connsiteY2" fmla="*/ 10000 h 11714"/>
              <a:gd name="connsiteX3" fmla="*/ 8 w 10748"/>
              <a:gd name="connsiteY3" fmla="*/ 0 h 11714"/>
              <a:gd name="connsiteX4" fmla="*/ 5008 w 10748"/>
              <a:gd name="connsiteY4" fmla="*/ 4597 h 11714"/>
              <a:gd name="connsiteX5" fmla="*/ 10008 w 10748"/>
              <a:gd name="connsiteY5" fmla="*/ 0 h 11714"/>
              <a:gd name="connsiteX0" fmla="*/ 10008 w 10748"/>
              <a:gd name="connsiteY0" fmla="*/ 0 h 12031"/>
              <a:gd name="connsiteX1" fmla="*/ 10008 w 10748"/>
              <a:gd name="connsiteY1" fmla="*/ 11176 h 12031"/>
              <a:gd name="connsiteX2" fmla="*/ 8 w 10748"/>
              <a:gd name="connsiteY2" fmla="*/ 11176 h 12031"/>
              <a:gd name="connsiteX3" fmla="*/ 8 w 10748"/>
              <a:gd name="connsiteY3" fmla="*/ 0 h 12031"/>
              <a:gd name="connsiteX4" fmla="*/ 5008 w 10748"/>
              <a:gd name="connsiteY4" fmla="*/ 4597 h 12031"/>
              <a:gd name="connsiteX5" fmla="*/ 10008 w 10748"/>
              <a:gd name="connsiteY5" fmla="*/ 0 h 12031"/>
              <a:gd name="connsiteX0" fmla="*/ 10001 w 10741"/>
              <a:gd name="connsiteY0" fmla="*/ 0 h 12031"/>
              <a:gd name="connsiteX1" fmla="*/ 10001 w 10741"/>
              <a:gd name="connsiteY1" fmla="*/ 11176 h 12031"/>
              <a:gd name="connsiteX2" fmla="*/ 1 w 10741"/>
              <a:gd name="connsiteY2" fmla="*/ 11176 h 12031"/>
              <a:gd name="connsiteX3" fmla="*/ 1 w 10741"/>
              <a:gd name="connsiteY3" fmla="*/ 0 h 12031"/>
              <a:gd name="connsiteX4" fmla="*/ 5001 w 10741"/>
              <a:gd name="connsiteY4" fmla="*/ 4597 h 12031"/>
              <a:gd name="connsiteX5" fmla="*/ 10001 w 10741"/>
              <a:gd name="connsiteY5" fmla="*/ 0 h 12031"/>
              <a:gd name="connsiteX0" fmla="*/ 10002 w 10742"/>
              <a:gd name="connsiteY0" fmla="*/ 0 h 12031"/>
              <a:gd name="connsiteX1" fmla="*/ 10002 w 10742"/>
              <a:gd name="connsiteY1" fmla="*/ 11176 h 12031"/>
              <a:gd name="connsiteX2" fmla="*/ 2 w 10742"/>
              <a:gd name="connsiteY2" fmla="*/ 11176 h 12031"/>
              <a:gd name="connsiteX3" fmla="*/ 2 w 10742"/>
              <a:gd name="connsiteY3" fmla="*/ 0 h 12031"/>
              <a:gd name="connsiteX4" fmla="*/ 5002 w 10742"/>
              <a:gd name="connsiteY4" fmla="*/ 4597 h 12031"/>
              <a:gd name="connsiteX5" fmla="*/ 10002 w 10742"/>
              <a:gd name="connsiteY5" fmla="*/ 0 h 12031"/>
              <a:gd name="connsiteX0" fmla="*/ 10002 w 10742"/>
              <a:gd name="connsiteY0" fmla="*/ 0 h 12031"/>
              <a:gd name="connsiteX1" fmla="*/ 10002 w 10742"/>
              <a:gd name="connsiteY1" fmla="*/ 11176 h 12031"/>
              <a:gd name="connsiteX2" fmla="*/ 2 w 10742"/>
              <a:gd name="connsiteY2" fmla="*/ 11176 h 12031"/>
              <a:gd name="connsiteX3" fmla="*/ 2 w 10742"/>
              <a:gd name="connsiteY3" fmla="*/ 0 h 12031"/>
              <a:gd name="connsiteX4" fmla="*/ 5002 w 10742"/>
              <a:gd name="connsiteY4" fmla="*/ 4597 h 12031"/>
              <a:gd name="connsiteX5" fmla="*/ 10002 w 10742"/>
              <a:gd name="connsiteY5" fmla="*/ 0 h 12031"/>
              <a:gd name="connsiteX0" fmla="*/ 10002 w 10002"/>
              <a:gd name="connsiteY0" fmla="*/ 0 h 12031"/>
              <a:gd name="connsiteX1" fmla="*/ 10002 w 10002"/>
              <a:gd name="connsiteY1" fmla="*/ 11176 h 12031"/>
              <a:gd name="connsiteX2" fmla="*/ 2 w 10002"/>
              <a:gd name="connsiteY2" fmla="*/ 11176 h 12031"/>
              <a:gd name="connsiteX3" fmla="*/ 2 w 10002"/>
              <a:gd name="connsiteY3" fmla="*/ 0 h 12031"/>
              <a:gd name="connsiteX4" fmla="*/ 5002 w 10002"/>
              <a:gd name="connsiteY4" fmla="*/ 4597 h 12031"/>
              <a:gd name="connsiteX5" fmla="*/ 10002 w 10002"/>
              <a:gd name="connsiteY5" fmla="*/ 0 h 12031"/>
              <a:gd name="connsiteX0" fmla="*/ 10002 w 10002"/>
              <a:gd name="connsiteY0" fmla="*/ 0 h 11243"/>
              <a:gd name="connsiteX1" fmla="*/ 10002 w 10002"/>
              <a:gd name="connsiteY1" fmla="*/ 11176 h 11243"/>
              <a:gd name="connsiteX2" fmla="*/ 2 w 10002"/>
              <a:gd name="connsiteY2" fmla="*/ 11176 h 11243"/>
              <a:gd name="connsiteX3" fmla="*/ 2 w 10002"/>
              <a:gd name="connsiteY3" fmla="*/ 0 h 11243"/>
              <a:gd name="connsiteX4" fmla="*/ 5002 w 10002"/>
              <a:gd name="connsiteY4" fmla="*/ 4597 h 11243"/>
              <a:gd name="connsiteX5" fmla="*/ 10002 w 10002"/>
              <a:gd name="connsiteY5" fmla="*/ 0 h 1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2" h="11243">
                <a:moveTo>
                  <a:pt x="10002" y="0"/>
                </a:moveTo>
                <a:cubicBezTo>
                  <a:pt x="10002" y="3725"/>
                  <a:pt x="9989" y="11212"/>
                  <a:pt x="10002" y="11176"/>
                </a:cubicBezTo>
                <a:cubicBezTo>
                  <a:pt x="9993" y="11230"/>
                  <a:pt x="-3" y="11297"/>
                  <a:pt x="2" y="11176"/>
                </a:cubicBezTo>
                <a:cubicBezTo>
                  <a:pt x="-4" y="11190"/>
                  <a:pt x="2" y="0"/>
                  <a:pt x="2" y="0"/>
                </a:cubicBezTo>
                <a:cubicBezTo>
                  <a:pt x="2" y="0"/>
                  <a:pt x="2598" y="4672"/>
                  <a:pt x="5002" y="4597"/>
                </a:cubicBezTo>
                <a:cubicBezTo>
                  <a:pt x="7406" y="4522"/>
                  <a:pt x="10002" y="0"/>
                  <a:pt x="10002" y="0"/>
                </a:cubicBezTo>
                <a:close/>
              </a:path>
            </a:pathLst>
          </a:custGeom>
          <a:gradFill flip="none" rotWithShape="1">
            <a:gsLst>
              <a:gs pos="14000">
                <a:srgbClr val="000000">
                  <a:alpha val="81000"/>
                </a:srgbClr>
              </a:gs>
              <a:gs pos="55000">
                <a:srgbClr val="0F111B">
                  <a:alpha val="0"/>
                </a:srgbClr>
              </a:gs>
            </a:gsLst>
            <a:lin ang="16200000" scaled="0"/>
            <a:tileRect/>
          </a:gradFill>
          <a:ln>
            <a:noFill/>
            <a:headEnd type="none" w="med" len="med"/>
            <a:tailEnd type="none" w="med" len="med"/>
          </a:ln>
          <a:extLst/>
        </p:spPr>
        <p:style>
          <a:lnRef idx="2">
            <a:schemeClr val="accent6"/>
          </a:lnRef>
          <a:fillRef idx="1">
            <a:schemeClr val="lt1"/>
          </a:fillRef>
          <a:effectRef idx="0">
            <a:schemeClr val="accent6"/>
          </a:effectRef>
          <a:fontRef idx="minor">
            <a:schemeClr val="dk1"/>
          </a:fontRef>
        </p:style>
        <p:txBody>
          <a:bodyPr vert="horz" wrap="square" lIns="124320" tIns="62160" rIns="124320" bIns="62160" numCol="1" rtlCol="0" anchor="ctr" anchorCtr="0" compatLnSpc="1">
            <a:prstTxWarp prst="textNoShape">
              <a:avLst/>
            </a:prstTxWarp>
          </a:bodyPr>
          <a:lstStyle/>
          <a:p>
            <a:pPr algn="ctr" defTabSz="1242835" fontAlgn="base">
              <a:spcBef>
                <a:spcPct val="0"/>
              </a:spcBef>
              <a:spcAft>
                <a:spcPct val="0"/>
              </a:spcAft>
            </a:pPr>
            <a:endParaRPr lang="en-US" sz="3264" dirty="0">
              <a:gradFill>
                <a:gsLst>
                  <a:gs pos="0">
                    <a:srgbClr val="FFFFFF"/>
                  </a:gs>
                  <a:gs pos="100000">
                    <a:srgbClr val="FFFFFF"/>
                  </a:gs>
                </a:gsLst>
                <a:lin ang="5400000" scaled="0"/>
              </a:gradFill>
            </a:endParaRPr>
          </a:p>
        </p:txBody>
      </p:sp>
      <p:sp useBgFill="1">
        <p:nvSpPr>
          <p:cNvPr id="41" name="Freeform 5"/>
          <p:cNvSpPr>
            <a:spLocks/>
          </p:cNvSpPr>
          <p:nvPr/>
        </p:nvSpPr>
        <p:spPr bwMode="auto">
          <a:xfrm>
            <a:off x="881" y="2971669"/>
            <a:ext cx="12433632" cy="2468518"/>
          </a:xfrm>
          <a:custGeom>
            <a:avLst/>
            <a:gdLst>
              <a:gd name="T0" fmla="*/ 0 w 6400"/>
              <a:gd name="T1" fmla="*/ 240 h 2152"/>
              <a:gd name="T2" fmla="*/ 3200 w 6400"/>
              <a:gd name="T3" fmla="*/ 0 h 2152"/>
              <a:gd name="T4" fmla="*/ 6400 w 6400"/>
              <a:gd name="T5" fmla="*/ 240 h 2152"/>
              <a:gd name="T6" fmla="*/ 6400 w 6400"/>
              <a:gd name="T7" fmla="*/ 1872 h 2152"/>
              <a:gd name="T8" fmla="*/ 3200 w 6400"/>
              <a:gd name="T9" fmla="*/ 2152 h 2152"/>
              <a:gd name="T10" fmla="*/ 0 w 6400"/>
              <a:gd name="T11" fmla="*/ 1872 h 2152"/>
              <a:gd name="T12" fmla="*/ 0 w 6400"/>
              <a:gd name="T13" fmla="*/ 240 h 2152"/>
            </a:gdLst>
            <a:ahLst/>
            <a:cxnLst>
              <a:cxn ang="0">
                <a:pos x="T0" y="T1"/>
              </a:cxn>
              <a:cxn ang="0">
                <a:pos x="T2" y="T3"/>
              </a:cxn>
              <a:cxn ang="0">
                <a:pos x="T4" y="T5"/>
              </a:cxn>
              <a:cxn ang="0">
                <a:pos x="T6" y="T7"/>
              </a:cxn>
              <a:cxn ang="0">
                <a:pos x="T8" y="T9"/>
              </a:cxn>
              <a:cxn ang="0">
                <a:pos x="T10" y="T11"/>
              </a:cxn>
              <a:cxn ang="0">
                <a:pos x="T12" y="T13"/>
              </a:cxn>
            </a:cxnLst>
            <a:rect l="0" t="0" r="r" b="b"/>
            <a:pathLst>
              <a:path w="6400" h="2152">
                <a:moveTo>
                  <a:pt x="0" y="240"/>
                </a:moveTo>
                <a:cubicBezTo>
                  <a:pt x="0" y="240"/>
                  <a:pt x="1600" y="0"/>
                  <a:pt x="3200" y="0"/>
                </a:cubicBezTo>
                <a:cubicBezTo>
                  <a:pt x="4800" y="0"/>
                  <a:pt x="6400" y="240"/>
                  <a:pt x="6400" y="240"/>
                </a:cubicBezTo>
                <a:cubicBezTo>
                  <a:pt x="6400" y="1872"/>
                  <a:pt x="6400" y="1872"/>
                  <a:pt x="6400" y="1872"/>
                </a:cubicBezTo>
                <a:cubicBezTo>
                  <a:pt x="6400" y="1872"/>
                  <a:pt x="4800" y="2152"/>
                  <a:pt x="3200" y="2152"/>
                </a:cubicBezTo>
                <a:cubicBezTo>
                  <a:pt x="1600" y="2152"/>
                  <a:pt x="0" y="1872"/>
                  <a:pt x="0" y="1872"/>
                </a:cubicBezTo>
                <a:lnTo>
                  <a:pt x="0" y="240"/>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26" tIns="62162" rIns="124326" bIns="62162" numCol="1" anchor="t" anchorCtr="0" compatLnSpc="1">
            <a:prstTxWarp prst="textNoShape">
              <a:avLst/>
            </a:prstTxWarp>
          </a:bodyPr>
          <a:lstStyle/>
          <a:p>
            <a:endParaRPr lang="en-US" sz="1836" dirty="0">
              <a:solidFill>
                <a:prstClr val="white"/>
              </a:solidFill>
            </a:endParaRPr>
          </a:p>
        </p:txBody>
      </p:sp>
      <p:sp>
        <p:nvSpPr>
          <p:cNvPr id="162" name="Rectangle 161"/>
          <p:cNvSpPr/>
          <p:nvPr/>
        </p:nvSpPr>
        <p:spPr bwMode="auto">
          <a:xfrm>
            <a:off x="10685614" y="3160310"/>
            <a:ext cx="1381499" cy="2049916"/>
          </a:xfrm>
          <a:prstGeom prst="rect">
            <a:avLst/>
          </a:prstGeom>
          <a:gradFill>
            <a:gsLst>
              <a:gs pos="0">
                <a:srgbClr val="00B0F0">
                  <a:alpha val="0"/>
                </a:srgbClr>
              </a:gs>
              <a:gs pos="96667">
                <a:srgbClr val="5F5F5F">
                  <a:alpha val="34000"/>
                </a:srgbClr>
              </a:gs>
              <a:gs pos="19000">
                <a:srgbClr val="00B0F0">
                  <a:alpha val="16000"/>
                </a:srgbClr>
              </a:gs>
              <a:gs pos="42000">
                <a:srgbClr val="000000">
                  <a:alpha val="58000"/>
                </a:srgbClr>
              </a:gs>
            </a:gsLst>
            <a:lin ang="5400000" scaled="0"/>
          </a:gradFill>
          <a:ln w="3175">
            <a:gradFill flip="none" rotWithShape="1">
              <a:gsLst>
                <a:gs pos="0">
                  <a:srgbClr val="34646E">
                    <a:alpha val="0"/>
                  </a:srgbClr>
                </a:gs>
                <a:gs pos="90000">
                  <a:srgbClr val="1C1C1C"/>
                </a:gs>
                <a:gs pos="10000">
                  <a:srgbClr val="1C1C1C"/>
                </a:gs>
                <a:gs pos="100000">
                  <a:srgbClr val="34646E">
                    <a:alpha val="0"/>
                  </a:srgbClr>
                </a:gs>
              </a:gsLst>
              <a:lin ang="5400000" scaled="1"/>
              <a:tileRect/>
            </a:gradFill>
            <a:prstDash val="sysDot"/>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111901" tIns="55950" rIns="111901" bIns="55950" numCol="1" rtlCol="0" anchor="ctr" anchorCtr="0" compatLnSpc="1">
            <a:prstTxWarp prst="textNoShape">
              <a:avLst/>
            </a:prstTxWarp>
          </a:bodyPr>
          <a:lstStyle/>
          <a:p>
            <a:pPr algn="ctr" defTabSz="1118676" fontAlgn="base">
              <a:spcBef>
                <a:spcPct val="0"/>
              </a:spcBef>
              <a:spcAft>
                <a:spcPct val="0"/>
              </a:spcAft>
            </a:pPr>
            <a:endParaRPr lang="en-US" sz="2754" dirty="0">
              <a:solidFill>
                <a:srgbClr val="FFFFFF"/>
              </a:solidFill>
              <a:effectLst>
                <a:outerShdw blurRad="38100" dist="38100" dir="2700000" algn="tl">
                  <a:srgbClr val="000000">
                    <a:alpha val="43137"/>
                  </a:srgbClr>
                </a:outerShdw>
              </a:effectLst>
            </a:endParaRPr>
          </a:p>
        </p:txBody>
      </p:sp>
      <p:sp>
        <p:nvSpPr>
          <p:cNvPr id="163" name="Rectangle 162"/>
          <p:cNvSpPr/>
          <p:nvPr/>
        </p:nvSpPr>
        <p:spPr bwMode="auto">
          <a:xfrm>
            <a:off x="7888799" y="3060729"/>
            <a:ext cx="1381499" cy="2372618"/>
          </a:xfrm>
          <a:prstGeom prst="rect">
            <a:avLst/>
          </a:prstGeom>
          <a:gradFill>
            <a:gsLst>
              <a:gs pos="0">
                <a:srgbClr val="00B0F0">
                  <a:alpha val="0"/>
                </a:srgbClr>
              </a:gs>
              <a:gs pos="96667">
                <a:srgbClr val="5F5F5F">
                  <a:alpha val="34000"/>
                </a:srgbClr>
              </a:gs>
              <a:gs pos="19000">
                <a:srgbClr val="00B0F0">
                  <a:alpha val="16000"/>
                </a:srgbClr>
              </a:gs>
              <a:gs pos="42000">
                <a:srgbClr val="000000">
                  <a:alpha val="58000"/>
                </a:srgbClr>
              </a:gs>
            </a:gsLst>
            <a:lin ang="5400000" scaled="0"/>
          </a:gradFill>
          <a:ln w="3175">
            <a:gradFill flip="none" rotWithShape="1">
              <a:gsLst>
                <a:gs pos="0">
                  <a:srgbClr val="34646E">
                    <a:alpha val="0"/>
                  </a:srgbClr>
                </a:gs>
                <a:gs pos="90000">
                  <a:srgbClr val="1C1C1C"/>
                </a:gs>
                <a:gs pos="10000">
                  <a:srgbClr val="1C1C1C"/>
                </a:gs>
                <a:gs pos="100000">
                  <a:srgbClr val="34646E">
                    <a:alpha val="0"/>
                  </a:srgbClr>
                </a:gs>
              </a:gsLst>
              <a:lin ang="5400000" scaled="1"/>
              <a:tileRect/>
            </a:gradFill>
            <a:prstDash val="sysDot"/>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111901" tIns="55950" rIns="111901" bIns="55950" numCol="1" rtlCol="0" anchor="ctr" anchorCtr="0" compatLnSpc="1">
            <a:prstTxWarp prst="textNoShape">
              <a:avLst/>
            </a:prstTxWarp>
          </a:bodyPr>
          <a:lstStyle/>
          <a:p>
            <a:pPr algn="ctr" defTabSz="1118676" fontAlgn="base">
              <a:spcBef>
                <a:spcPct val="0"/>
              </a:spcBef>
              <a:spcAft>
                <a:spcPct val="0"/>
              </a:spcAft>
            </a:pPr>
            <a:endParaRPr lang="en-US" sz="2754" dirty="0">
              <a:solidFill>
                <a:srgbClr val="FFFFFF"/>
              </a:solidFill>
              <a:effectLst>
                <a:outerShdw blurRad="38100" dist="38100" dir="2700000" algn="tl">
                  <a:srgbClr val="000000">
                    <a:alpha val="43137"/>
                  </a:srgbClr>
                </a:outerShdw>
              </a:effectLst>
            </a:endParaRPr>
          </a:p>
        </p:txBody>
      </p:sp>
      <p:sp>
        <p:nvSpPr>
          <p:cNvPr id="164" name="Rectangle 163"/>
          <p:cNvSpPr/>
          <p:nvPr/>
        </p:nvSpPr>
        <p:spPr bwMode="auto">
          <a:xfrm>
            <a:off x="3694826" y="3025165"/>
            <a:ext cx="1380252" cy="2397557"/>
          </a:xfrm>
          <a:prstGeom prst="rect">
            <a:avLst/>
          </a:prstGeom>
          <a:gradFill>
            <a:gsLst>
              <a:gs pos="0">
                <a:srgbClr val="00B0F0">
                  <a:alpha val="0"/>
                </a:srgbClr>
              </a:gs>
              <a:gs pos="96667">
                <a:srgbClr val="5F5F5F">
                  <a:alpha val="34000"/>
                </a:srgbClr>
              </a:gs>
              <a:gs pos="19000">
                <a:srgbClr val="00B0F0">
                  <a:alpha val="16000"/>
                </a:srgbClr>
              </a:gs>
              <a:gs pos="42000">
                <a:srgbClr val="000000">
                  <a:alpha val="58000"/>
                </a:srgbClr>
              </a:gs>
            </a:gsLst>
            <a:lin ang="5400000" scaled="0"/>
          </a:gradFill>
          <a:ln w="3175">
            <a:gradFill flip="none" rotWithShape="1">
              <a:gsLst>
                <a:gs pos="0">
                  <a:srgbClr val="34646E">
                    <a:alpha val="0"/>
                  </a:srgbClr>
                </a:gs>
                <a:gs pos="90000">
                  <a:srgbClr val="1C1C1C"/>
                </a:gs>
                <a:gs pos="10000">
                  <a:srgbClr val="1C1C1C"/>
                </a:gs>
                <a:gs pos="100000">
                  <a:srgbClr val="34646E">
                    <a:alpha val="0"/>
                  </a:srgbClr>
                </a:gs>
              </a:gsLst>
              <a:lin ang="5400000" scaled="1"/>
              <a:tileRect/>
            </a:gradFill>
            <a:prstDash val="sysDot"/>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111901" tIns="55950" rIns="111901" bIns="55950" numCol="1" rtlCol="0" anchor="ctr" anchorCtr="0" compatLnSpc="1">
            <a:prstTxWarp prst="textNoShape">
              <a:avLst/>
            </a:prstTxWarp>
          </a:bodyPr>
          <a:lstStyle/>
          <a:p>
            <a:pPr algn="ctr" defTabSz="1118676" fontAlgn="base">
              <a:spcBef>
                <a:spcPct val="0"/>
              </a:spcBef>
              <a:spcAft>
                <a:spcPct val="0"/>
              </a:spcAft>
            </a:pPr>
            <a:endParaRPr lang="en-US" sz="2754" dirty="0">
              <a:solidFill>
                <a:srgbClr val="FFFFFF"/>
              </a:solidFill>
              <a:effectLst>
                <a:outerShdw blurRad="38100" dist="38100" dir="2700000" algn="tl">
                  <a:srgbClr val="000000">
                    <a:alpha val="43137"/>
                  </a:srgbClr>
                </a:outerShdw>
              </a:effectLst>
            </a:endParaRPr>
          </a:p>
        </p:txBody>
      </p:sp>
      <p:sp>
        <p:nvSpPr>
          <p:cNvPr id="165" name="Rectangle 164"/>
          <p:cNvSpPr/>
          <p:nvPr/>
        </p:nvSpPr>
        <p:spPr bwMode="auto">
          <a:xfrm>
            <a:off x="751290" y="3124746"/>
            <a:ext cx="1380252" cy="2064234"/>
          </a:xfrm>
          <a:prstGeom prst="rect">
            <a:avLst/>
          </a:prstGeom>
          <a:gradFill>
            <a:gsLst>
              <a:gs pos="0">
                <a:srgbClr val="00B0F0">
                  <a:alpha val="0"/>
                </a:srgbClr>
              </a:gs>
              <a:gs pos="96667">
                <a:srgbClr val="5F5F5F">
                  <a:alpha val="34000"/>
                </a:srgbClr>
              </a:gs>
              <a:gs pos="11000">
                <a:srgbClr val="00B0F0">
                  <a:alpha val="16000"/>
                </a:srgbClr>
              </a:gs>
              <a:gs pos="61000">
                <a:srgbClr val="000000">
                  <a:alpha val="58000"/>
                </a:srgbClr>
              </a:gs>
            </a:gsLst>
            <a:lin ang="5400000" scaled="0"/>
          </a:gradFill>
          <a:ln w="3175">
            <a:gradFill flip="none" rotWithShape="1">
              <a:gsLst>
                <a:gs pos="0">
                  <a:srgbClr val="34646E">
                    <a:alpha val="0"/>
                  </a:srgbClr>
                </a:gs>
                <a:gs pos="90000">
                  <a:srgbClr val="1C1C1C"/>
                </a:gs>
                <a:gs pos="10000">
                  <a:srgbClr val="1C1C1C"/>
                </a:gs>
                <a:gs pos="100000">
                  <a:srgbClr val="34646E">
                    <a:alpha val="0"/>
                  </a:srgbClr>
                </a:gs>
              </a:gsLst>
              <a:lin ang="5400000" scaled="1"/>
              <a:tileRect/>
            </a:gradFill>
            <a:prstDash val="sysDot"/>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111901" tIns="55950" rIns="111901" bIns="55950" numCol="1" rtlCol="0" anchor="ctr" anchorCtr="0" compatLnSpc="1">
            <a:prstTxWarp prst="textNoShape">
              <a:avLst/>
            </a:prstTxWarp>
          </a:bodyPr>
          <a:lstStyle/>
          <a:p>
            <a:pPr algn="ctr" defTabSz="1118676" fontAlgn="base">
              <a:spcBef>
                <a:spcPct val="0"/>
              </a:spcBef>
              <a:spcAft>
                <a:spcPct val="0"/>
              </a:spcAft>
            </a:pPr>
            <a:endParaRPr lang="en-US" sz="2754" dirty="0">
              <a:solidFill>
                <a:srgbClr val="FFFFFF"/>
              </a:solidFill>
              <a:effectLst>
                <a:outerShdw blurRad="38100" dist="38100" dir="2700000" algn="tl">
                  <a:srgbClr val="000000">
                    <a:alpha val="43137"/>
                  </a:srgbClr>
                </a:outerShdw>
              </a:effectLst>
            </a:endParaRPr>
          </a:p>
        </p:txBody>
      </p:sp>
      <p:sp>
        <p:nvSpPr>
          <p:cNvPr id="166" name="Rectangle 165"/>
          <p:cNvSpPr/>
          <p:nvPr/>
        </p:nvSpPr>
        <p:spPr bwMode="auto">
          <a:xfrm>
            <a:off x="2148451" y="3074954"/>
            <a:ext cx="1529469" cy="2241520"/>
          </a:xfrm>
          <a:prstGeom prst="rect">
            <a:avLst/>
          </a:prstGeom>
          <a:gradFill>
            <a:gsLst>
              <a:gs pos="0">
                <a:srgbClr val="00B0F0">
                  <a:alpha val="0"/>
                </a:srgbClr>
              </a:gs>
              <a:gs pos="96667">
                <a:srgbClr val="5F5F5F">
                  <a:alpha val="34000"/>
                </a:srgbClr>
              </a:gs>
              <a:gs pos="19000">
                <a:srgbClr val="00B0F0">
                  <a:alpha val="16000"/>
                </a:srgbClr>
              </a:gs>
              <a:gs pos="42000">
                <a:srgbClr val="000000">
                  <a:alpha val="58000"/>
                </a:srgbClr>
              </a:gs>
            </a:gsLst>
            <a:lin ang="5400000" scaled="0"/>
          </a:gradFill>
          <a:ln w="3175">
            <a:gradFill flip="none" rotWithShape="1">
              <a:gsLst>
                <a:gs pos="0">
                  <a:srgbClr val="34646E">
                    <a:alpha val="0"/>
                  </a:srgbClr>
                </a:gs>
                <a:gs pos="90000">
                  <a:srgbClr val="1C1C1C"/>
                </a:gs>
                <a:gs pos="10000">
                  <a:srgbClr val="1C1C1C"/>
                </a:gs>
                <a:gs pos="100000">
                  <a:srgbClr val="34646E">
                    <a:alpha val="0"/>
                  </a:srgbClr>
                </a:gs>
              </a:gsLst>
              <a:lin ang="5400000" scaled="1"/>
              <a:tileRect/>
            </a:gradFill>
            <a:prstDash val="sysDot"/>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111901" tIns="55950" rIns="111901" bIns="55950" numCol="1" rtlCol="0" anchor="ctr" anchorCtr="0" compatLnSpc="1">
            <a:prstTxWarp prst="textNoShape">
              <a:avLst/>
            </a:prstTxWarp>
          </a:bodyPr>
          <a:lstStyle/>
          <a:p>
            <a:pPr algn="ctr" defTabSz="1118676" fontAlgn="base">
              <a:spcBef>
                <a:spcPct val="0"/>
              </a:spcBef>
              <a:spcAft>
                <a:spcPct val="0"/>
              </a:spcAft>
            </a:pPr>
            <a:endParaRPr lang="en-US" sz="2754" dirty="0">
              <a:solidFill>
                <a:srgbClr val="FFFFFF"/>
              </a:solidFill>
              <a:effectLst>
                <a:outerShdw blurRad="38100" dist="38100" dir="2700000" algn="tl">
                  <a:srgbClr val="000000">
                    <a:alpha val="43137"/>
                  </a:srgbClr>
                </a:outerShdw>
              </a:effectLst>
            </a:endParaRPr>
          </a:p>
        </p:txBody>
      </p:sp>
      <p:sp>
        <p:nvSpPr>
          <p:cNvPr id="167" name="Rectangle 166"/>
          <p:cNvSpPr/>
          <p:nvPr/>
        </p:nvSpPr>
        <p:spPr bwMode="auto">
          <a:xfrm>
            <a:off x="5091987" y="3003823"/>
            <a:ext cx="1381499" cy="2472019"/>
          </a:xfrm>
          <a:prstGeom prst="rect">
            <a:avLst/>
          </a:prstGeom>
          <a:gradFill>
            <a:gsLst>
              <a:gs pos="0">
                <a:srgbClr val="00B0F0">
                  <a:alpha val="0"/>
                </a:srgbClr>
              </a:gs>
              <a:gs pos="96667">
                <a:srgbClr val="5F5F5F">
                  <a:alpha val="34000"/>
                </a:srgbClr>
              </a:gs>
              <a:gs pos="19000">
                <a:srgbClr val="00B0F0">
                  <a:alpha val="16000"/>
                </a:srgbClr>
              </a:gs>
              <a:gs pos="42000">
                <a:srgbClr val="000000">
                  <a:alpha val="58000"/>
                </a:srgbClr>
              </a:gs>
            </a:gsLst>
            <a:lin ang="5400000" scaled="0"/>
          </a:gradFill>
          <a:ln w="3175">
            <a:gradFill flip="none" rotWithShape="1">
              <a:gsLst>
                <a:gs pos="0">
                  <a:srgbClr val="34646E">
                    <a:alpha val="0"/>
                  </a:srgbClr>
                </a:gs>
                <a:gs pos="90000">
                  <a:srgbClr val="1C1C1C"/>
                </a:gs>
                <a:gs pos="10000">
                  <a:srgbClr val="1C1C1C"/>
                </a:gs>
                <a:gs pos="100000">
                  <a:srgbClr val="34646E">
                    <a:alpha val="0"/>
                  </a:srgbClr>
                </a:gs>
              </a:gsLst>
              <a:lin ang="5400000" scaled="1"/>
              <a:tileRect/>
            </a:gradFill>
            <a:prstDash val="sysDot"/>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111901" tIns="55950" rIns="111901" bIns="55950" numCol="1" rtlCol="0" anchor="ctr" anchorCtr="0" compatLnSpc="1">
            <a:prstTxWarp prst="textNoShape">
              <a:avLst/>
            </a:prstTxWarp>
          </a:bodyPr>
          <a:lstStyle/>
          <a:p>
            <a:pPr algn="ctr" defTabSz="1118676" fontAlgn="base">
              <a:spcBef>
                <a:spcPct val="0"/>
              </a:spcBef>
              <a:spcAft>
                <a:spcPct val="0"/>
              </a:spcAft>
            </a:pPr>
            <a:endParaRPr lang="en-US" sz="2754" dirty="0">
              <a:solidFill>
                <a:srgbClr val="FFFFFF"/>
              </a:solidFill>
              <a:effectLst>
                <a:outerShdw blurRad="38100" dist="38100" dir="2700000" algn="tl">
                  <a:srgbClr val="000000">
                    <a:alpha val="43137"/>
                  </a:srgbClr>
                </a:outerShdw>
              </a:effectLst>
            </a:endParaRPr>
          </a:p>
        </p:txBody>
      </p:sp>
      <p:sp>
        <p:nvSpPr>
          <p:cNvPr id="168" name="Rectangle 167"/>
          <p:cNvSpPr/>
          <p:nvPr/>
        </p:nvSpPr>
        <p:spPr bwMode="auto">
          <a:xfrm>
            <a:off x="9287207" y="3160312"/>
            <a:ext cx="1381499" cy="2209286"/>
          </a:xfrm>
          <a:prstGeom prst="rect">
            <a:avLst/>
          </a:prstGeom>
          <a:gradFill>
            <a:gsLst>
              <a:gs pos="0">
                <a:srgbClr val="00B0F0">
                  <a:alpha val="0"/>
                </a:srgbClr>
              </a:gs>
              <a:gs pos="96667">
                <a:srgbClr val="5F5F5F">
                  <a:alpha val="34000"/>
                </a:srgbClr>
              </a:gs>
              <a:gs pos="19000">
                <a:srgbClr val="00B0F0">
                  <a:alpha val="16000"/>
                </a:srgbClr>
              </a:gs>
              <a:gs pos="42000">
                <a:srgbClr val="000000">
                  <a:alpha val="58000"/>
                </a:srgbClr>
              </a:gs>
            </a:gsLst>
            <a:lin ang="5400000" scaled="0"/>
          </a:gradFill>
          <a:ln w="3175">
            <a:gradFill flip="none" rotWithShape="1">
              <a:gsLst>
                <a:gs pos="0">
                  <a:srgbClr val="34646E">
                    <a:alpha val="0"/>
                  </a:srgbClr>
                </a:gs>
                <a:gs pos="90000">
                  <a:srgbClr val="1C1C1C"/>
                </a:gs>
                <a:gs pos="10000">
                  <a:srgbClr val="1C1C1C"/>
                </a:gs>
                <a:gs pos="100000">
                  <a:srgbClr val="34646E">
                    <a:alpha val="0"/>
                  </a:srgbClr>
                </a:gs>
              </a:gsLst>
              <a:lin ang="5400000" scaled="1"/>
              <a:tileRect/>
            </a:gradFill>
            <a:prstDash val="sysDot"/>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111901" tIns="55950" rIns="111901" bIns="55950" numCol="1" rtlCol="0" anchor="ctr" anchorCtr="0" compatLnSpc="1">
            <a:prstTxWarp prst="textNoShape">
              <a:avLst/>
            </a:prstTxWarp>
          </a:bodyPr>
          <a:lstStyle/>
          <a:p>
            <a:pPr algn="ctr" defTabSz="1118676" fontAlgn="base">
              <a:spcBef>
                <a:spcPct val="0"/>
              </a:spcBef>
              <a:spcAft>
                <a:spcPct val="0"/>
              </a:spcAft>
            </a:pPr>
            <a:endParaRPr lang="en-US" sz="2754" dirty="0">
              <a:solidFill>
                <a:srgbClr val="FFFFFF"/>
              </a:solidFill>
              <a:effectLst>
                <a:outerShdw blurRad="38100" dist="38100" dir="2700000" algn="tl">
                  <a:srgbClr val="000000">
                    <a:alpha val="43137"/>
                  </a:srgbClr>
                </a:outerShdw>
              </a:effectLst>
            </a:endParaRPr>
          </a:p>
        </p:txBody>
      </p:sp>
      <p:pic>
        <p:nvPicPr>
          <p:cNvPr id="182" name="Picture 181" descr="Office_Logo_H_R.png"/>
          <p:cNvPicPr>
            <a:picLocks noChangeAspect="1"/>
          </p:cNvPicPr>
          <p:nvPr/>
        </p:nvPicPr>
        <p:blipFill>
          <a:blip r:embed="rId7"/>
          <a:stretch>
            <a:fillRect/>
          </a:stretch>
        </p:blipFill>
        <p:spPr bwMode="invGray">
          <a:xfrm>
            <a:off x="1011203" y="4228492"/>
            <a:ext cx="895702" cy="300061"/>
          </a:xfrm>
          <a:prstGeom prst="rect">
            <a:avLst/>
          </a:prstGeom>
          <a:noFill/>
          <a:ln>
            <a:noFill/>
          </a:ln>
          <a:effectLst>
            <a:glow rad="228600">
              <a:schemeClr val="bg2">
                <a:alpha val="40000"/>
              </a:schemeClr>
            </a:glow>
          </a:effectLst>
        </p:spPr>
      </p:pic>
      <p:grpSp>
        <p:nvGrpSpPr>
          <p:cNvPr id="5" name="Group 2"/>
          <p:cNvGrpSpPr/>
          <p:nvPr/>
        </p:nvGrpSpPr>
        <p:grpSpPr>
          <a:xfrm>
            <a:off x="3809014" y="4288031"/>
            <a:ext cx="1153352" cy="479851"/>
            <a:chOff x="3315125" y="4567273"/>
            <a:chExt cx="1332098" cy="738956"/>
          </a:xfrm>
        </p:grpSpPr>
        <p:pic>
          <p:nvPicPr>
            <p:cNvPr id="184" name="Picture 10" descr="C:\DVD_ART34\Logos\Microsoft Office 2007 - all products\SharePoint Server 2007\SharePoint Server 2007 Office logo rev h.png"/>
            <p:cNvPicPr>
              <a:picLocks noChangeAspect="1" noChangeArrowheads="1"/>
            </p:cNvPicPr>
            <p:nvPr/>
          </p:nvPicPr>
          <p:blipFill rotWithShape="1">
            <a:blip r:embed="rId8"/>
            <a:srcRect r="31138"/>
            <a:stretch/>
          </p:blipFill>
          <p:spPr bwMode="invGray">
            <a:xfrm>
              <a:off x="3315125" y="4567273"/>
              <a:ext cx="1332098" cy="495184"/>
            </a:xfrm>
            <a:prstGeom prst="rect">
              <a:avLst/>
            </a:prstGeom>
            <a:noFill/>
            <a:ln>
              <a:noFill/>
            </a:ln>
            <a:effectLst>
              <a:glow rad="228600">
                <a:schemeClr val="bg2">
                  <a:alpha val="40000"/>
                </a:schemeClr>
              </a:glow>
            </a:effectLst>
          </p:spPr>
        </p:pic>
        <p:pic>
          <p:nvPicPr>
            <p:cNvPr id="185" name="Picture 10" descr="C:\DVD_ART34\Logos\Microsoft Office 2007 - all products\SharePoint Server 2007\SharePoint Server 2007 Office logo rev h.png"/>
            <p:cNvPicPr>
              <a:picLocks noChangeAspect="1" noChangeArrowheads="1"/>
            </p:cNvPicPr>
            <p:nvPr/>
          </p:nvPicPr>
          <p:blipFill rotWithShape="1">
            <a:blip r:embed="rId8"/>
            <a:srcRect l="69050"/>
            <a:stretch/>
          </p:blipFill>
          <p:spPr bwMode="invGray">
            <a:xfrm>
              <a:off x="3652994" y="4811047"/>
              <a:ext cx="598714" cy="495182"/>
            </a:xfrm>
            <a:prstGeom prst="rect">
              <a:avLst/>
            </a:prstGeom>
            <a:noFill/>
            <a:ln>
              <a:noFill/>
            </a:ln>
            <a:effectLst>
              <a:glow rad="228600">
                <a:schemeClr val="bg2">
                  <a:alpha val="40000"/>
                </a:schemeClr>
              </a:glow>
            </a:effectLst>
          </p:spPr>
        </p:pic>
      </p:grpSp>
      <p:grpSp>
        <p:nvGrpSpPr>
          <p:cNvPr id="7" name="Group 3"/>
          <p:cNvGrpSpPr/>
          <p:nvPr/>
        </p:nvGrpSpPr>
        <p:grpSpPr>
          <a:xfrm>
            <a:off x="5270645" y="4654609"/>
            <a:ext cx="1083079" cy="530707"/>
            <a:chOff x="4630218" y="4118556"/>
            <a:chExt cx="1287077" cy="840878"/>
          </a:xfrm>
        </p:grpSpPr>
        <p:pic>
          <p:nvPicPr>
            <p:cNvPr id="187" name="Picture 2" descr="C:\Users\maryfj\Desktop\DVD_ART34\Logos\Microsoft Dynamics\Dynamics CRM Online\Microsoft Dynamics CRM Online logo h r.png"/>
            <p:cNvPicPr>
              <a:picLocks noChangeAspect="1" noChangeArrowheads="1"/>
            </p:cNvPicPr>
            <p:nvPr/>
          </p:nvPicPr>
          <p:blipFill rotWithShape="1">
            <a:blip r:embed="rId9" cstate="print"/>
            <a:srcRect l="-1" r="42683"/>
            <a:stretch/>
          </p:blipFill>
          <p:spPr bwMode="invGray">
            <a:xfrm>
              <a:off x="4630218" y="4118556"/>
              <a:ext cx="1287077" cy="602382"/>
            </a:xfrm>
            <a:prstGeom prst="rect">
              <a:avLst/>
            </a:prstGeom>
            <a:noFill/>
            <a:ln>
              <a:noFill/>
            </a:ln>
            <a:effectLst>
              <a:glow rad="228600">
                <a:schemeClr val="bg2">
                  <a:alpha val="40000"/>
                </a:schemeClr>
              </a:glow>
            </a:effectLst>
          </p:spPr>
        </p:pic>
        <p:pic>
          <p:nvPicPr>
            <p:cNvPr id="188" name="Picture 2" descr="C:\Users\maryfj\Desktop\DVD_ART34\Logos\Microsoft Dynamics\Dynamics CRM Online\Microsoft Dynamics CRM Online logo h r.png"/>
            <p:cNvPicPr>
              <a:picLocks noChangeAspect="1" noChangeArrowheads="1"/>
            </p:cNvPicPr>
            <p:nvPr/>
          </p:nvPicPr>
          <p:blipFill rotWithShape="1">
            <a:blip r:embed="rId9" cstate="print"/>
            <a:srcRect l="57093" r="24257"/>
            <a:stretch/>
          </p:blipFill>
          <p:spPr bwMode="invGray">
            <a:xfrm>
              <a:off x="5093587" y="4357058"/>
              <a:ext cx="418773" cy="602376"/>
            </a:xfrm>
            <a:prstGeom prst="rect">
              <a:avLst/>
            </a:prstGeom>
            <a:noFill/>
            <a:ln>
              <a:noFill/>
            </a:ln>
            <a:effectLst>
              <a:glow rad="228600">
                <a:schemeClr val="bg2">
                  <a:alpha val="40000"/>
                </a:schemeClr>
              </a:glow>
            </a:effectLst>
          </p:spPr>
        </p:pic>
      </p:grpSp>
      <p:pic>
        <p:nvPicPr>
          <p:cNvPr id="198" name="Picture 2" descr="C:\DVD_ART34\Logos\Exchange Server\exchange server generic brand logo bl.png"/>
          <p:cNvPicPr>
            <a:picLocks noChangeArrowheads="1"/>
          </p:cNvPicPr>
          <p:nvPr/>
        </p:nvPicPr>
        <p:blipFill rotWithShape="1">
          <a:blip r:embed="rId10"/>
          <a:srcRect r="-46"/>
          <a:stretch/>
        </p:blipFill>
        <p:spPr bwMode="invGray">
          <a:xfrm>
            <a:off x="2332393" y="4585299"/>
            <a:ext cx="1223800" cy="257017"/>
          </a:xfrm>
          <a:prstGeom prst="rect">
            <a:avLst/>
          </a:prstGeom>
          <a:noFill/>
          <a:ln>
            <a:noFill/>
          </a:ln>
          <a:effectLst>
            <a:glow rad="228600">
              <a:schemeClr val="bg2">
                <a:alpha val="40000"/>
              </a:schemeClr>
            </a:glow>
          </a:effectLst>
        </p:spPr>
      </p:pic>
      <p:sp>
        <p:nvSpPr>
          <p:cNvPr id="178" name="Rounded Rectangle 177"/>
          <p:cNvSpPr/>
          <p:nvPr/>
        </p:nvSpPr>
        <p:spPr bwMode="auto">
          <a:xfrm>
            <a:off x="5102687" y="3574978"/>
            <a:ext cx="1361601" cy="445577"/>
          </a:xfrm>
          <a:prstGeom prst="roundRect">
            <a:avLst>
              <a:gd name="adj" fmla="val 0"/>
            </a:avLst>
          </a:prstGeom>
          <a:gradFill flip="none" rotWithShape="1">
            <a:gsLst>
              <a:gs pos="48000">
                <a:schemeClr val="tx1">
                  <a:lumMod val="95000"/>
                </a:schemeClr>
              </a:gs>
              <a:gs pos="100000">
                <a:srgbClr val="FFFFFF">
                  <a:alpha val="52000"/>
                </a:srgbClr>
              </a:gs>
            </a:gsLst>
            <a:path path="circle">
              <a:fillToRect l="50000" t="50000" r="50000" b="50000"/>
            </a:path>
            <a:tileRect/>
          </a:gradFill>
          <a:ln w="3175" cmpd="sng">
            <a:noFill/>
            <a:headEnd type="none" w="med" len="med"/>
            <a:tailEnd type="none" w="med" len="med"/>
          </a:ln>
          <a:effectLst>
            <a:outerShdw blurRad="241300" sx="103000" sy="103000" algn="ctr" rotWithShape="0">
              <a:prstClr val="black"/>
            </a:outerShdw>
          </a:effectLst>
          <a:scene3d>
            <a:camera prst="orthographicFront"/>
            <a:lightRig rig="glow" dir="t">
              <a:rot lat="0" lon="0" rev="6360000"/>
            </a:lightRig>
          </a:scene3d>
          <a:sp3d prstMaterial="flat">
            <a:contourClr>
              <a:srgbClr val="54B0E2">
                <a:satMod val="300000"/>
              </a:srgbClr>
            </a:contourClr>
          </a:sp3d>
        </p:spPr>
        <p:txBody>
          <a:bodyPr vert="horz" wrap="none" lIns="0" tIns="49730" rIns="0" bIns="0" numCol="1" rtlCol="0" anchor="ctr" anchorCtr="0" compatLnSpc="1">
            <a:prstTxWarp prst="textNoShape">
              <a:avLst/>
            </a:prstTxWarp>
            <a:noAutofit/>
          </a:bodyPr>
          <a:lstStyle/>
          <a:p>
            <a:pPr marL="0" lvl="1" algn="ctr" defTabSz="1005496" fontAlgn="base">
              <a:lnSpc>
                <a:spcPct val="90000"/>
              </a:lnSpc>
              <a:spcBef>
                <a:spcPct val="20000"/>
              </a:spcBef>
              <a:spcAft>
                <a:spcPct val="0"/>
              </a:spcAft>
              <a:buClr>
                <a:srgbClr val="FFFF99"/>
              </a:buClr>
              <a:buSzPct val="90000"/>
            </a:pPr>
            <a:r>
              <a:rPr lang="en-US" altLang="zh-CN" sz="1224" b="1" dirty="0">
                <a:ln w="3175">
                  <a:noFill/>
                </a:ln>
                <a:gradFill flip="none" rotWithShape="1">
                  <a:gsLst>
                    <a:gs pos="0">
                      <a:srgbClr val="000000"/>
                    </a:gs>
                    <a:gs pos="100000">
                      <a:srgbClr val="000000"/>
                    </a:gs>
                  </a:gsLst>
                  <a:lin ang="16200000" scaled="1"/>
                  <a:tileRect/>
                </a:gradFill>
                <a:effectLst>
                  <a:glow rad="228600">
                    <a:srgbClr val="FFFFFF"/>
                  </a:glow>
                </a:effectLst>
                <a:latin typeface="Segoe Condensed" pitchFamily="34" charset="0"/>
                <a:cs typeface="Arial" charset="0"/>
              </a:rPr>
              <a:t>BUSINESS </a:t>
            </a:r>
            <a:br>
              <a:rPr lang="en-US" altLang="zh-CN" sz="1224" b="1" dirty="0">
                <a:ln w="3175">
                  <a:noFill/>
                </a:ln>
                <a:gradFill flip="none" rotWithShape="1">
                  <a:gsLst>
                    <a:gs pos="0">
                      <a:srgbClr val="000000"/>
                    </a:gs>
                    <a:gs pos="100000">
                      <a:srgbClr val="000000"/>
                    </a:gs>
                  </a:gsLst>
                  <a:lin ang="16200000" scaled="1"/>
                  <a:tileRect/>
                </a:gradFill>
                <a:effectLst>
                  <a:glow rad="228600">
                    <a:srgbClr val="FFFFFF"/>
                  </a:glow>
                </a:effectLst>
                <a:latin typeface="Segoe Condensed" pitchFamily="34" charset="0"/>
                <a:cs typeface="Arial" charset="0"/>
              </a:rPr>
            </a:br>
            <a:r>
              <a:rPr lang="en-US" altLang="zh-CN" sz="1224" b="1" dirty="0">
                <a:ln w="3175">
                  <a:noFill/>
                </a:ln>
                <a:gradFill flip="none" rotWithShape="1">
                  <a:gsLst>
                    <a:gs pos="0">
                      <a:srgbClr val="000000"/>
                    </a:gs>
                    <a:gs pos="100000">
                      <a:srgbClr val="000000"/>
                    </a:gs>
                  </a:gsLst>
                  <a:lin ang="16200000" scaled="1"/>
                  <a:tileRect/>
                </a:gradFill>
                <a:effectLst>
                  <a:glow rad="228600">
                    <a:srgbClr val="FFFFFF"/>
                  </a:glow>
                </a:effectLst>
                <a:latin typeface="Segoe Condensed" pitchFamily="34" charset="0"/>
                <a:cs typeface="Arial" charset="0"/>
              </a:rPr>
              <a:t>APPS</a:t>
            </a:r>
          </a:p>
        </p:txBody>
      </p:sp>
      <p:sp>
        <p:nvSpPr>
          <p:cNvPr id="179" name="Rounded Rectangle 178"/>
          <p:cNvSpPr/>
          <p:nvPr/>
        </p:nvSpPr>
        <p:spPr bwMode="auto">
          <a:xfrm>
            <a:off x="3704468" y="3574978"/>
            <a:ext cx="1361601" cy="445577"/>
          </a:xfrm>
          <a:prstGeom prst="roundRect">
            <a:avLst>
              <a:gd name="adj" fmla="val 0"/>
            </a:avLst>
          </a:prstGeom>
          <a:gradFill flip="none" rotWithShape="1">
            <a:gsLst>
              <a:gs pos="48000">
                <a:schemeClr val="tx1">
                  <a:lumMod val="95000"/>
                </a:schemeClr>
              </a:gs>
              <a:gs pos="100000">
                <a:srgbClr val="FFFFFF">
                  <a:alpha val="52000"/>
                </a:srgbClr>
              </a:gs>
            </a:gsLst>
            <a:path path="circle">
              <a:fillToRect l="50000" t="50000" r="50000" b="50000"/>
            </a:path>
            <a:tileRect/>
          </a:gradFill>
          <a:ln w="3175" cmpd="sng">
            <a:noFill/>
            <a:headEnd type="none" w="med" len="med"/>
            <a:tailEnd type="none" w="med" len="med"/>
          </a:ln>
          <a:effectLst>
            <a:outerShdw blurRad="241300" sx="103000" sy="103000" algn="ctr" rotWithShape="0">
              <a:prstClr val="black"/>
            </a:outerShdw>
          </a:effectLst>
          <a:scene3d>
            <a:camera prst="orthographicFront"/>
            <a:lightRig rig="glow" dir="t">
              <a:rot lat="0" lon="0" rev="6360000"/>
            </a:lightRig>
          </a:scene3d>
          <a:sp3d prstMaterial="flat">
            <a:contourClr>
              <a:srgbClr val="54B0E2">
                <a:satMod val="300000"/>
              </a:srgbClr>
            </a:contourClr>
          </a:sp3d>
        </p:spPr>
        <p:txBody>
          <a:bodyPr vert="horz" wrap="none" lIns="0" tIns="49730" rIns="0" bIns="0" numCol="1" rtlCol="0" anchor="ctr" anchorCtr="0" compatLnSpc="1">
            <a:prstTxWarp prst="textNoShape">
              <a:avLst/>
            </a:prstTxWarp>
            <a:noAutofit/>
          </a:bodyPr>
          <a:lstStyle/>
          <a:p>
            <a:pPr marL="0" lvl="1" algn="ctr" defTabSz="1005496" fontAlgn="base">
              <a:lnSpc>
                <a:spcPct val="90000"/>
              </a:lnSpc>
              <a:spcBef>
                <a:spcPct val="20000"/>
              </a:spcBef>
              <a:spcAft>
                <a:spcPct val="0"/>
              </a:spcAft>
              <a:buClr>
                <a:srgbClr val="FFFF99"/>
              </a:buClr>
              <a:buSzPct val="90000"/>
            </a:pPr>
            <a:r>
              <a:rPr lang="en-US" altLang="zh-CN" sz="1224" b="1" dirty="0">
                <a:ln w="3175">
                  <a:noFill/>
                </a:ln>
                <a:gradFill flip="none" rotWithShape="1">
                  <a:gsLst>
                    <a:gs pos="0">
                      <a:srgbClr val="000000"/>
                    </a:gs>
                    <a:gs pos="100000">
                      <a:srgbClr val="000000"/>
                    </a:gs>
                  </a:gsLst>
                  <a:lin ang="16200000" scaled="1"/>
                  <a:tileRect/>
                </a:gradFill>
                <a:effectLst>
                  <a:glow rad="228600">
                    <a:srgbClr val="FFFFFF"/>
                  </a:glow>
                </a:effectLst>
                <a:latin typeface="Segoe Condensed" pitchFamily="34" charset="0"/>
                <a:cs typeface="Arial" charset="0"/>
              </a:rPr>
              <a:t>COLLABORATION</a:t>
            </a:r>
            <a:endParaRPr lang="en-US" altLang="zh-CN" sz="1428" b="1" dirty="0">
              <a:ln w="3175">
                <a:noFill/>
              </a:ln>
              <a:gradFill flip="none" rotWithShape="1">
                <a:gsLst>
                  <a:gs pos="0">
                    <a:srgbClr val="000000"/>
                  </a:gs>
                  <a:gs pos="100000">
                    <a:srgbClr val="000000"/>
                  </a:gs>
                </a:gsLst>
                <a:lin ang="16200000" scaled="1"/>
                <a:tileRect/>
              </a:gradFill>
              <a:effectLst>
                <a:glow rad="228600">
                  <a:srgbClr val="FFFFFF"/>
                </a:glow>
              </a:effectLst>
              <a:latin typeface="Segoe Condensed" pitchFamily="34" charset="0"/>
              <a:cs typeface="Arial" charset="0"/>
            </a:endParaRPr>
          </a:p>
        </p:txBody>
      </p:sp>
      <p:sp>
        <p:nvSpPr>
          <p:cNvPr id="193" name="Rounded Rectangle 192"/>
          <p:cNvSpPr/>
          <p:nvPr/>
        </p:nvSpPr>
        <p:spPr bwMode="auto">
          <a:xfrm>
            <a:off x="9297344" y="3574978"/>
            <a:ext cx="1361601" cy="445577"/>
          </a:xfrm>
          <a:prstGeom prst="roundRect">
            <a:avLst>
              <a:gd name="adj" fmla="val 0"/>
            </a:avLst>
          </a:prstGeom>
          <a:gradFill flip="none" rotWithShape="1">
            <a:gsLst>
              <a:gs pos="48000">
                <a:schemeClr val="tx1">
                  <a:lumMod val="95000"/>
                </a:schemeClr>
              </a:gs>
              <a:gs pos="100000">
                <a:srgbClr val="FFFFFF">
                  <a:alpha val="52000"/>
                </a:srgbClr>
              </a:gs>
            </a:gsLst>
            <a:path path="circle">
              <a:fillToRect l="50000" t="50000" r="50000" b="50000"/>
            </a:path>
            <a:tileRect/>
          </a:gradFill>
          <a:ln w="3175" cmpd="sng">
            <a:noFill/>
            <a:headEnd type="none" w="med" len="med"/>
            <a:tailEnd type="none" w="med" len="med"/>
          </a:ln>
          <a:effectLst>
            <a:outerShdw blurRad="241300" sx="103000" sy="103000" algn="ctr" rotWithShape="0">
              <a:prstClr val="black"/>
            </a:outerShdw>
          </a:effectLst>
          <a:scene3d>
            <a:camera prst="orthographicFront"/>
            <a:lightRig rig="glow" dir="t">
              <a:rot lat="0" lon="0" rev="6360000"/>
            </a:lightRig>
          </a:scene3d>
          <a:sp3d prstMaterial="flat">
            <a:contourClr>
              <a:srgbClr val="54B0E2">
                <a:satMod val="300000"/>
              </a:srgbClr>
            </a:contourClr>
          </a:sp3d>
        </p:spPr>
        <p:txBody>
          <a:bodyPr vert="horz" wrap="none" lIns="0" tIns="49730" rIns="0" bIns="0" numCol="1" rtlCol="0" anchor="ctr" anchorCtr="0" compatLnSpc="1">
            <a:prstTxWarp prst="textNoShape">
              <a:avLst/>
            </a:prstTxWarp>
            <a:noAutofit/>
          </a:bodyPr>
          <a:lstStyle/>
          <a:p>
            <a:pPr marL="0" lvl="1" algn="ctr" defTabSz="1005496" fontAlgn="base">
              <a:lnSpc>
                <a:spcPct val="90000"/>
              </a:lnSpc>
              <a:spcBef>
                <a:spcPct val="20000"/>
              </a:spcBef>
              <a:spcAft>
                <a:spcPct val="0"/>
              </a:spcAft>
              <a:buClr>
                <a:srgbClr val="FFFF99"/>
              </a:buClr>
              <a:buSzPct val="90000"/>
            </a:pPr>
            <a:r>
              <a:rPr lang="en-US" altLang="zh-CN" sz="1224" b="1" dirty="0">
                <a:ln w="3175">
                  <a:noFill/>
                </a:ln>
                <a:gradFill flip="none" rotWithShape="1">
                  <a:gsLst>
                    <a:gs pos="0">
                      <a:srgbClr val="000000"/>
                    </a:gs>
                    <a:gs pos="100000">
                      <a:srgbClr val="000000"/>
                    </a:gs>
                  </a:gsLst>
                  <a:lin ang="16200000" scaled="1"/>
                  <a:tileRect/>
                </a:gradFill>
                <a:effectLst>
                  <a:glow rad="228600">
                    <a:srgbClr val="FFFFFF"/>
                  </a:glow>
                </a:effectLst>
                <a:latin typeface="Segoe Condensed" pitchFamily="34" charset="0"/>
                <a:cs typeface="Arial" charset="0"/>
              </a:rPr>
              <a:t>DATABASE</a:t>
            </a:r>
          </a:p>
        </p:txBody>
      </p:sp>
      <p:sp>
        <p:nvSpPr>
          <p:cNvPr id="194" name="Rounded Rectangle 193"/>
          <p:cNvSpPr/>
          <p:nvPr/>
        </p:nvSpPr>
        <p:spPr bwMode="auto">
          <a:xfrm>
            <a:off x="10695563" y="3574978"/>
            <a:ext cx="1361601" cy="445577"/>
          </a:xfrm>
          <a:prstGeom prst="roundRect">
            <a:avLst>
              <a:gd name="adj" fmla="val 0"/>
            </a:avLst>
          </a:prstGeom>
          <a:gradFill flip="none" rotWithShape="1">
            <a:gsLst>
              <a:gs pos="48000">
                <a:schemeClr val="tx1">
                  <a:lumMod val="95000"/>
                </a:schemeClr>
              </a:gs>
              <a:gs pos="100000">
                <a:srgbClr val="FFFFFF">
                  <a:alpha val="52000"/>
                </a:srgbClr>
              </a:gs>
            </a:gsLst>
            <a:path path="circle">
              <a:fillToRect l="50000" t="50000" r="50000" b="50000"/>
            </a:path>
            <a:tileRect/>
          </a:gradFill>
          <a:ln w="3175" cmpd="sng">
            <a:noFill/>
            <a:headEnd type="none" w="med" len="med"/>
            <a:tailEnd type="none" w="med" len="med"/>
          </a:ln>
          <a:effectLst>
            <a:outerShdw blurRad="241300" sx="103000" sy="103000" algn="ctr" rotWithShape="0">
              <a:prstClr val="black"/>
            </a:outerShdw>
          </a:effectLst>
          <a:scene3d>
            <a:camera prst="orthographicFront"/>
            <a:lightRig rig="glow" dir="t">
              <a:rot lat="0" lon="0" rev="6360000"/>
            </a:lightRig>
          </a:scene3d>
          <a:sp3d prstMaterial="flat">
            <a:contourClr>
              <a:srgbClr val="54B0E2">
                <a:satMod val="300000"/>
              </a:srgbClr>
            </a:contourClr>
          </a:sp3d>
        </p:spPr>
        <p:txBody>
          <a:bodyPr vert="horz" wrap="none" lIns="0" tIns="49730" rIns="0" bIns="0" numCol="1" rtlCol="0" anchor="ctr" anchorCtr="0" compatLnSpc="1">
            <a:prstTxWarp prst="textNoShape">
              <a:avLst/>
            </a:prstTxWarp>
            <a:noAutofit/>
          </a:bodyPr>
          <a:lstStyle/>
          <a:p>
            <a:pPr marL="0" lvl="1" algn="ctr" defTabSz="1005496" fontAlgn="base">
              <a:lnSpc>
                <a:spcPct val="90000"/>
              </a:lnSpc>
              <a:spcBef>
                <a:spcPct val="20000"/>
              </a:spcBef>
              <a:spcAft>
                <a:spcPct val="0"/>
              </a:spcAft>
              <a:buClr>
                <a:srgbClr val="FFFF99"/>
              </a:buClr>
              <a:buSzPct val="90000"/>
            </a:pPr>
            <a:r>
              <a:rPr lang="en-US" altLang="zh-CN" sz="1224" b="1" dirty="0">
                <a:ln w="3175">
                  <a:noFill/>
                </a:ln>
                <a:gradFill flip="none" rotWithShape="1">
                  <a:gsLst>
                    <a:gs pos="0">
                      <a:srgbClr val="000000"/>
                    </a:gs>
                    <a:gs pos="100000">
                      <a:srgbClr val="000000"/>
                    </a:gs>
                  </a:gsLst>
                  <a:lin ang="16200000" scaled="1"/>
                  <a:tileRect/>
                </a:gradFill>
                <a:effectLst>
                  <a:glow rad="228600">
                    <a:srgbClr val="FFFFFF"/>
                  </a:glow>
                </a:effectLst>
                <a:latin typeface="Segoe Condensed" pitchFamily="34" charset="0"/>
                <a:cs typeface="Arial" charset="0"/>
              </a:rPr>
              <a:t>PLATFORM</a:t>
            </a:r>
          </a:p>
        </p:txBody>
      </p:sp>
      <p:sp>
        <p:nvSpPr>
          <p:cNvPr id="180" name="Rounded Rectangle 179"/>
          <p:cNvSpPr/>
          <p:nvPr/>
        </p:nvSpPr>
        <p:spPr bwMode="auto">
          <a:xfrm>
            <a:off x="2157035" y="3574978"/>
            <a:ext cx="1510816" cy="445577"/>
          </a:xfrm>
          <a:prstGeom prst="roundRect">
            <a:avLst>
              <a:gd name="adj" fmla="val 0"/>
            </a:avLst>
          </a:prstGeom>
          <a:gradFill flip="none" rotWithShape="1">
            <a:gsLst>
              <a:gs pos="48000">
                <a:schemeClr val="tx1">
                  <a:lumMod val="95000"/>
                </a:schemeClr>
              </a:gs>
              <a:gs pos="100000">
                <a:srgbClr val="FFFFFF">
                  <a:alpha val="52000"/>
                </a:srgbClr>
              </a:gs>
            </a:gsLst>
            <a:path path="circle">
              <a:fillToRect l="50000" t="50000" r="50000" b="50000"/>
            </a:path>
            <a:tileRect/>
          </a:gradFill>
          <a:ln w="3175" cmpd="sng">
            <a:noFill/>
            <a:headEnd type="none" w="med" len="med"/>
            <a:tailEnd type="none" w="med" len="med"/>
          </a:ln>
          <a:effectLst>
            <a:outerShdw blurRad="241300" sx="103000" sy="103000" algn="ctr" rotWithShape="0">
              <a:prstClr val="black"/>
            </a:outerShdw>
          </a:effectLst>
          <a:scene3d>
            <a:camera prst="orthographicFront"/>
            <a:lightRig rig="glow" dir="t">
              <a:rot lat="0" lon="0" rev="6360000"/>
            </a:lightRig>
          </a:scene3d>
          <a:sp3d prstMaterial="flat">
            <a:contourClr>
              <a:srgbClr val="54B0E2">
                <a:satMod val="300000"/>
              </a:srgbClr>
            </a:contourClr>
          </a:sp3d>
        </p:spPr>
        <p:txBody>
          <a:bodyPr vert="horz" wrap="none" lIns="0" tIns="49730" rIns="0" bIns="0" numCol="1" rtlCol="0" anchor="ctr" anchorCtr="0" compatLnSpc="1">
            <a:prstTxWarp prst="textNoShape">
              <a:avLst/>
            </a:prstTxWarp>
            <a:noAutofit/>
          </a:bodyPr>
          <a:lstStyle/>
          <a:p>
            <a:pPr marL="0" lvl="1" algn="ctr" defTabSz="1005496" fontAlgn="base">
              <a:lnSpc>
                <a:spcPct val="90000"/>
              </a:lnSpc>
              <a:spcBef>
                <a:spcPct val="20000"/>
              </a:spcBef>
              <a:spcAft>
                <a:spcPct val="0"/>
              </a:spcAft>
              <a:buClr>
                <a:srgbClr val="FFFF99"/>
              </a:buClr>
              <a:buSzPct val="90000"/>
            </a:pPr>
            <a:r>
              <a:rPr lang="en-US" altLang="zh-CN" sz="1224" b="1" dirty="0">
                <a:ln w="3175">
                  <a:noFill/>
                </a:ln>
                <a:gradFill flip="none" rotWithShape="1">
                  <a:gsLst>
                    <a:gs pos="0">
                      <a:srgbClr val="000000"/>
                    </a:gs>
                    <a:gs pos="100000">
                      <a:srgbClr val="000000"/>
                    </a:gs>
                  </a:gsLst>
                  <a:lin ang="16200000" scaled="1"/>
                  <a:tileRect/>
                </a:gradFill>
                <a:effectLst>
                  <a:glow rad="228600">
                    <a:srgbClr val="FFFFFF"/>
                  </a:glow>
                </a:effectLst>
                <a:latin typeface="Segoe Condensed" pitchFamily="34" charset="0"/>
                <a:cs typeface="Arial" charset="0"/>
              </a:rPr>
              <a:t>COMMUNICATIONS</a:t>
            </a:r>
            <a:endParaRPr lang="en-US" altLang="zh-CN" sz="1428" b="1" dirty="0">
              <a:ln w="3175">
                <a:noFill/>
              </a:ln>
              <a:gradFill flip="none" rotWithShape="1">
                <a:gsLst>
                  <a:gs pos="0">
                    <a:srgbClr val="000000"/>
                  </a:gs>
                  <a:gs pos="100000">
                    <a:srgbClr val="000000"/>
                  </a:gs>
                </a:gsLst>
                <a:lin ang="16200000" scaled="1"/>
                <a:tileRect/>
              </a:gradFill>
              <a:effectLst>
                <a:glow rad="228600">
                  <a:srgbClr val="FFFFFF"/>
                </a:glow>
              </a:effectLst>
              <a:latin typeface="Segoe Condensed" pitchFamily="34" charset="0"/>
              <a:cs typeface="Arial" charset="0"/>
            </a:endParaRPr>
          </a:p>
        </p:txBody>
      </p:sp>
      <p:sp>
        <p:nvSpPr>
          <p:cNvPr id="181" name="Rounded Rectangle 180"/>
          <p:cNvSpPr/>
          <p:nvPr/>
        </p:nvSpPr>
        <p:spPr bwMode="auto">
          <a:xfrm>
            <a:off x="758815" y="3574978"/>
            <a:ext cx="1361601" cy="445577"/>
          </a:xfrm>
          <a:prstGeom prst="roundRect">
            <a:avLst>
              <a:gd name="adj" fmla="val 0"/>
            </a:avLst>
          </a:prstGeom>
          <a:gradFill flip="none" rotWithShape="1">
            <a:gsLst>
              <a:gs pos="48000">
                <a:schemeClr val="tx1">
                  <a:lumMod val="95000"/>
                </a:schemeClr>
              </a:gs>
              <a:gs pos="100000">
                <a:srgbClr val="FFFFFF">
                  <a:alpha val="52000"/>
                </a:srgbClr>
              </a:gs>
            </a:gsLst>
            <a:path path="circle">
              <a:fillToRect l="50000" t="50000" r="50000" b="50000"/>
            </a:path>
            <a:tileRect/>
          </a:gradFill>
          <a:ln w="3175" cmpd="sng">
            <a:noFill/>
            <a:headEnd type="none" w="med" len="med"/>
            <a:tailEnd type="none" w="med" len="med"/>
          </a:ln>
          <a:effectLst>
            <a:outerShdw blurRad="241300" sx="103000" sy="103000" algn="ctr" rotWithShape="0">
              <a:prstClr val="black"/>
            </a:outerShdw>
          </a:effectLst>
          <a:scene3d>
            <a:camera prst="orthographicFront"/>
            <a:lightRig rig="glow" dir="t">
              <a:rot lat="0" lon="0" rev="6360000"/>
            </a:lightRig>
          </a:scene3d>
          <a:sp3d prstMaterial="flat">
            <a:contourClr>
              <a:srgbClr val="54B0E2">
                <a:satMod val="300000"/>
              </a:srgbClr>
            </a:contourClr>
          </a:sp3d>
        </p:spPr>
        <p:txBody>
          <a:bodyPr vert="horz" wrap="none" lIns="0" tIns="49730" rIns="0" bIns="0" numCol="1" rtlCol="0" anchor="ctr" anchorCtr="0" compatLnSpc="1">
            <a:prstTxWarp prst="textNoShape">
              <a:avLst/>
            </a:prstTxWarp>
            <a:noAutofit/>
          </a:bodyPr>
          <a:lstStyle/>
          <a:p>
            <a:pPr marL="0" lvl="1" algn="ctr" defTabSz="1005496" fontAlgn="base">
              <a:lnSpc>
                <a:spcPct val="90000"/>
              </a:lnSpc>
              <a:spcBef>
                <a:spcPct val="20000"/>
              </a:spcBef>
              <a:spcAft>
                <a:spcPct val="0"/>
              </a:spcAft>
              <a:buClr>
                <a:srgbClr val="FFFF99"/>
              </a:buClr>
              <a:buSzPct val="90000"/>
            </a:pPr>
            <a:r>
              <a:rPr lang="en-US" altLang="zh-CN" sz="1224" b="1" dirty="0">
                <a:ln w="3175">
                  <a:noFill/>
                </a:ln>
                <a:gradFill flip="none" rotWithShape="1">
                  <a:gsLst>
                    <a:gs pos="0">
                      <a:srgbClr val="000000"/>
                    </a:gs>
                    <a:gs pos="100000">
                      <a:srgbClr val="000000"/>
                    </a:gs>
                  </a:gsLst>
                  <a:lin ang="16200000" scaled="1"/>
                  <a:tileRect/>
                </a:gradFill>
                <a:effectLst>
                  <a:glow rad="228600">
                    <a:srgbClr val="FFFFFF"/>
                  </a:glow>
                </a:effectLst>
                <a:latin typeface="Segoe Condensed" pitchFamily="34" charset="0"/>
                <a:cs typeface="Arial" charset="0"/>
              </a:rPr>
              <a:t>PRODUCTIVITY</a:t>
            </a:r>
            <a:endParaRPr lang="en-US" altLang="zh-CN" sz="1428" b="1" dirty="0">
              <a:ln w="3175">
                <a:noFill/>
              </a:ln>
              <a:gradFill flip="none" rotWithShape="1">
                <a:gsLst>
                  <a:gs pos="0">
                    <a:srgbClr val="000000"/>
                  </a:gs>
                  <a:gs pos="100000">
                    <a:srgbClr val="000000"/>
                  </a:gs>
                </a:gsLst>
                <a:lin ang="16200000" scaled="1"/>
                <a:tileRect/>
              </a:gradFill>
              <a:effectLst>
                <a:glow rad="228600">
                  <a:srgbClr val="FFFFFF"/>
                </a:glow>
              </a:effectLst>
              <a:latin typeface="Segoe Condensed" pitchFamily="34" charset="0"/>
              <a:cs typeface="Arial" charset="0"/>
            </a:endParaRPr>
          </a:p>
        </p:txBody>
      </p:sp>
      <p:pic>
        <p:nvPicPr>
          <p:cNvPr id="145" name="Picture 3"/>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gray">
          <a:xfrm>
            <a:off x="9510540" y="1997911"/>
            <a:ext cx="1089628" cy="304348"/>
          </a:xfrm>
          <a:prstGeom prst="rect">
            <a:avLst/>
          </a:prstGeom>
          <a:noFill/>
          <a:effectLst>
            <a:glow rad="88900">
              <a:srgbClr val="FFFFFF">
                <a:alpha val="32000"/>
              </a:srgbClr>
            </a:glow>
            <a:outerShdw blurRad="127000" algn="ctr" rotWithShape="0">
              <a:srgbClr val="FFFFFF"/>
            </a:outerShdw>
          </a:effectLst>
        </p:spPr>
      </p:pic>
      <p:pic>
        <p:nvPicPr>
          <p:cNvPr id="146" name="Picture 145"/>
          <p:cNvPicPr>
            <a:picLocks noChangeAspect="1"/>
          </p:cNvPicPr>
          <p:nvPr/>
        </p:nvPicPr>
        <p:blipFill>
          <a:blip r:embed="rId12" cstate="print">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tretch>
            <a:fillRect/>
          </a:stretch>
        </p:blipFill>
        <p:spPr bwMode="gray">
          <a:xfrm>
            <a:off x="1224948" y="2499484"/>
            <a:ext cx="788409" cy="347983"/>
          </a:xfrm>
          <a:prstGeom prst="rect">
            <a:avLst/>
          </a:prstGeom>
          <a:noFill/>
          <a:effectLst>
            <a:glow rad="88900">
              <a:srgbClr val="FFFFFF">
                <a:alpha val="32000"/>
              </a:srgbClr>
            </a:glow>
            <a:outerShdw blurRad="127000" algn="ctr" rotWithShape="0">
              <a:srgbClr val="FFFFFF"/>
            </a:outerShdw>
          </a:effectLst>
        </p:spPr>
      </p:pic>
      <p:grpSp>
        <p:nvGrpSpPr>
          <p:cNvPr id="8" name="Group 17"/>
          <p:cNvGrpSpPr/>
          <p:nvPr/>
        </p:nvGrpSpPr>
        <p:grpSpPr bwMode="gray">
          <a:xfrm>
            <a:off x="3882685" y="2338189"/>
            <a:ext cx="1063119" cy="423923"/>
            <a:chOff x="2312476" y="1345615"/>
            <a:chExt cx="1499617" cy="797306"/>
          </a:xfrm>
        </p:grpSpPr>
        <p:pic>
          <p:nvPicPr>
            <p:cNvPr id="151" name="Picture 3"/>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r="31116"/>
            <a:stretch/>
          </p:blipFill>
          <p:spPr bwMode="gray">
            <a:xfrm>
              <a:off x="2312476" y="1345615"/>
              <a:ext cx="1499617" cy="502403"/>
            </a:xfrm>
            <a:prstGeom prst="rect">
              <a:avLst/>
            </a:prstGeom>
            <a:noFill/>
            <a:effectLst>
              <a:glow rad="88900">
                <a:srgbClr val="FFFFFF">
                  <a:alpha val="32000"/>
                </a:srgbClr>
              </a:glow>
              <a:outerShdw blurRad="127000" algn="ctr" rotWithShape="0">
                <a:srgbClr val="FFFFFF"/>
              </a:outerShdw>
            </a:effectLst>
          </p:spPr>
        </p:pic>
        <p:pic>
          <p:nvPicPr>
            <p:cNvPr id="152" name="Picture 3"/>
            <p:cNvPicPr>
              <a:picLocks noChangeArrowheads="1"/>
            </p:cNvPicPr>
            <p:nvPr/>
          </p:nvPicPr>
          <p:blipFill rotWithShape="1">
            <a:blip r:embed="rId15" cstate="print">
              <a:extLst>
                <a:ext uri="{28A0092B-C50C-407E-A947-70E740481C1C}">
                  <a14:useLocalDpi xmlns:a14="http://schemas.microsoft.com/office/drawing/2010/main" val="0"/>
                </a:ext>
              </a:extLst>
            </a:blip>
            <a:srcRect l="68884"/>
            <a:stretch/>
          </p:blipFill>
          <p:spPr bwMode="gray">
            <a:xfrm>
              <a:off x="2651760" y="1640518"/>
              <a:ext cx="677400" cy="502403"/>
            </a:xfrm>
            <a:prstGeom prst="rect">
              <a:avLst/>
            </a:prstGeom>
            <a:noFill/>
            <a:effectLst>
              <a:glow rad="88900">
                <a:srgbClr val="FFFFFF">
                  <a:alpha val="32000"/>
                </a:srgbClr>
              </a:glow>
              <a:outerShdw blurRad="127000" algn="ctr" rotWithShape="0">
                <a:srgbClr val="FFFFFF"/>
              </a:outerShdw>
            </a:effectLst>
          </p:spPr>
        </p:pic>
      </p:grpSp>
      <p:grpSp>
        <p:nvGrpSpPr>
          <p:cNvPr id="9" name="Group 18"/>
          <p:cNvGrpSpPr/>
          <p:nvPr/>
        </p:nvGrpSpPr>
        <p:grpSpPr bwMode="gray">
          <a:xfrm>
            <a:off x="5207920" y="2091969"/>
            <a:ext cx="1151052" cy="507873"/>
            <a:chOff x="4619654" y="1513276"/>
            <a:chExt cx="1403194" cy="825497"/>
          </a:xfrm>
        </p:grpSpPr>
        <p:pic>
          <p:nvPicPr>
            <p:cNvPr id="154" name="Picture 153"/>
            <p:cNvPicPr>
              <a:picLocks noChangeAspect="1"/>
            </p:cNvPicPr>
            <p:nvPr/>
          </p:nvPicPr>
          <p:blipFill rotWithShape="1">
            <a:blip r:embed="rId16" cstate="print">
              <a:extLst>
                <a:ext uri="{28A0092B-C50C-407E-A947-70E740481C1C}">
                  <a14:useLocalDpi xmlns:a14="http://schemas.microsoft.com/office/drawing/2010/main" val="0"/>
                </a:ext>
              </a:extLst>
            </a:blip>
            <a:srcRect r="42915"/>
            <a:stretch/>
          </p:blipFill>
          <p:spPr bwMode="gray">
            <a:xfrm>
              <a:off x="4619654" y="1513276"/>
              <a:ext cx="1256890" cy="583863"/>
            </a:xfrm>
            <a:prstGeom prst="rect">
              <a:avLst/>
            </a:prstGeom>
            <a:noFill/>
            <a:effectLst>
              <a:glow rad="88900">
                <a:srgbClr val="FFFFFF">
                  <a:alpha val="32000"/>
                </a:srgbClr>
              </a:glow>
              <a:outerShdw blurRad="127000" algn="ctr" rotWithShape="0">
                <a:srgbClr val="FFFFFF"/>
              </a:outerShdw>
            </a:effectLst>
          </p:spPr>
        </p:pic>
        <p:pic>
          <p:nvPicPr>
            <p:cNvPr id="155" name="Picture 154"/>
            <p:cNvPicPr>
              <a:picLocks noChangeAspect="1"/>
            </p:cNvPicPr>
            <p:nvPr/>
          </p:nvPicPr>
          <p:blipFill rotWithShape="1">
            <a:blip r:embed="rId17" cstate="print">
              <a:extLst>
                <a:ext uri="{28A0092B-C50C-407E-A947-70E740481C1C}">
                  <a14:useLocalDpi xmlns:a14="http://schemas.microsoft.com/office/drawing/2010/main" val="0"/>
                </a:ext>
              </a:extLst>
            </a:blip>
            <a:srcRect l="57362" t="53374"/>
            <a:stretch/>
          </p:blipFill>
          <p:spPr bwMode="gray">
            <a:xfrm>
              <a:off x="5084064" y="2066541"/>
              <a:ext cx="938784" cy="272232"/>
            </a:xfrm>
            <a:prstGeom prst="rect">
              <a:avLst/>
            </a:prstGeom>
            <a:noFill/>
            <a:effectLst>
              <a:glow rad="88900">
                <a:srgbClr val="FFFFFF">
                  <a:alpha val="32000"/>
                </a:srgbClr>
              </a:glow>
              <a:outerShdw blurRad="127000" algn="ctr" rotWithShape="0">
                <a:srgbClr val="FFFFFF"/>
              </a:outerShdw>
            </a:effectLst>
          </p:spPr>
        </p:pic>
      </p:grpSp>
      <p:pic>
        <p:nvPicPr>
          <p:cNvPr id="157" name="Picture 156"/>
          <p:cNvPicPr>
            <a:picLocks/>
          </p:cNvPicPr>
          <p:nvPr/>
        </p:nvPicPr>
        <p:blipFill>
          <a:blip r:embed="rId18" cstate="print">
            <a:extLst>
              <a:ext uri="{28A0092B-C50C-407E-A947-70E740481C1C}">
                <a14:useLocalDpi xmlns:a14="http://schemas.microsoft.com/office/drawing/2010/main" val="0"/>
              </a:ext>
            </a:extLst>
          </a:blip>
          <a:stretch>
            <a:fillRect/>
          </a:stretch>
        </p:blipFill>
        <p:spPr bwMode="gray">
          <a:xfrm>
            <a:off x="10753636" y="2524843"/>
            <a:ext cx="1411804" cy="276611"/>
          </a:xfrm>
          <a:prstGeom prst="rect">
            <a:avLst/>
          </a:prstGeom>
          <a:noFill/>
          <a:effectLst>
            <a:glow rad="88900">
              <a:srgbClr val="FFFFFF">
                <a:alpha val="32000"/>
              </a:srgbClr>
            </a:glow>
            <a:outerShdw blurRad="127000" algn="ctr" rotWithShape="0">
              <a:srgbClr val="FFFFFF"/>
            </a:outerShdw>
          </a:effectLst>
        </p:spPr>
      </p:pic>
      <p:pic>
        <p:nvPicPr>
          <p:cNvPr id="159" name="Picture 6" descr="C:\Users\maryfj\Desktop\Online_ART\DVD_ART36\Logos\Windows Live\Windows Live Product Logos\Windows Live ID\Windows Live ID h logo.png"/>
          <p:cNvPicPr>
            <a:picLocks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gray">
          <a:xfrm>
            <a:off x="7886528" y="2015835"/>
            <a:ext cx="1449196" cy="255741"/>
          </a:xfrm>
          <a:prstGeom prst="rect">
            <a:avLst/>
          </a:prstGeom>
          <a:noFill/>
          <a:effectLst>
            <a:glow rad="88900">
              <a:srgbClr val="FFFFFF">
                <a:alpha val="32000"/>
              </a:srgbClr>
            </a:glow>
            <a:outerShdw blurRad="127000" algn="ctr" rotWithShape="0">
              <a:srgbClr val="FFFFFF"/>
            </a:outerShdw>
          </a:effectLst>
          <a:extLst>
            <a:ext uri="{909E8E84-426E-40DD-AFC4-6F175D3DCCD1}">
              <a14:hiddenFill xmlns:a14="http://schemas.microsoft.com/office/drawing/2010/main">
                <a:solidFill>
                  <a:srgbClr val="FFFFFF"/>
                </a:solidFill>
              </a14:hiddenFill>
            </a:ext>
          </a:extLst>
        </p:spPr>
      </p:pic>
      <p:pic>
        <p:nvPicPr>
          <p:cNvPr id="160" name="Picture 7" descr="C:\Users\maryfj\Desktop\Online_ART\DVD_ART36\Logos\Windows Server 2003\Windows Server 2003 Active Directory\Windows Server 2003 Active Directory AD h logo.png"/>
          <p:cNvPicPr>
            <a:picLocks noChangeArrowheads="1"/>
          </p:cNvPicPr>
          <p:nvPr/>
        </p:nvPicPr>
        <p:blipFill rotWithShape="1">
          <a:blip r:embed="rId20" cstate="print">
            <a:extLst>
              <a:ext uri="{28A0092B-C50C-407E-A947-70E740481C1C}">
                <a14:useLocalDpi xmlns:a14="http://schemas.microsoft.com/office/drawing/2010/main" val="0"/>
              </a:ext>
            </a:extLst>
          </a:blip>
          <a:srcRect r="13836"/>
          <a:stretch/>
        </p:blipFill>
        <p:spPr bwMode="gray">
          <a:xfrm>
            <a:off x="7939947" y="2418235"/>
            <a:ext cx="1360750" cy="351733"/>
          </a:xfrm>
          <a:prstGeom prst="rect">
            <a:avLst/>
          </a:prstGeom>
          <a:noFill/>
          <a:effectLst>
            <a:glow rad="88900">
              <a:srgbClr val="FFFFFF">
                <a:alpha val="32000"/>
              </a:srgbClr>
            </a:glow>
            <a:outerShdw blurRad="127000" algn="ctr" rotWithShape="0">
              <a:srgbClr val="FFFFFF"/>
            </a:outerShdw>
          </a:effectLst>
          <a:extLst>
            <a:ext uri="{909E8E84-426E-40DD-AFC4-6F175D3DCCD1}">
              <a14:hiddenFill xmlns:a14="http://schemas.microsoft.com/office/drawing/2010/main">
                <a:solidFill>
                  <a:srgbClr val="FFFFFF"/>
                </a:solidFill>
              </a14:hiddenFill>
            </a:ext>
          </a:extLst>
        </p:spPr>
      </p:pic>
      <p:grpSp>
        <p:nvGrpSpPr>
          <p:cNvPr id="10" name="Group 6"/>
          <p:cNvGrpSpPr/>
          <p:nvPr/>
        </p:nvGrpSpPr>
        <p:grpSpPr>
          <a:xfrm>
            <a:off x="694435" y="2750497"/>
            <a:ext cx="11362729" cy="667416"/>
            <a:chOff x="255285" y="2503162"/>
            <a:chExt cx="8686800" cy="727098"/>
          </a:xfrm>
        </p:grpSpPr>
        <p:sp>
          <p:nvSpPr>
            <p:cNvPr id="175" name="Freeform 174"/>
            <p:cNvSpPr>
              <a:spLocks/>
            </p:cNvSpPr>
            <p:nvPr/>
          </p:nvSpPr>
          <p:spPr bwMode="auto">
            <a:xfrm>
              <a:off x="255285" y="2580640"/>
              <a:ext cx="8686800" cy="649620"/>
            </a:xfrm>
            <a:custGeom>
              <a:avLst/>
              <a:gdLst/>
              <a:ahLst/>
              <a:cxnLst>
                <a:cxn ang="0">
                  <a:pos x="3543" y="286"/>
                </a:cxn>
                <a:cxn ang="0">
                  <a:pos x="3514" y="333"/>
                </a:cxn>
                <a:cxn ang="0">
                  <a:pos x="3730" y="214"/>
                </a:cxn>
                <a:cxn ang="0">
                  <a:pos x="3528" y="70"/>
                </a:cxn>
                <a:cxn ang="0">
                  <a:pos x="3550" y="124"/>
                </a:cxn>
                <a:cxn ang="0">
                  <a:pos x="1862" y="4"/>
                </a:cxn>
                <a:cxn ang="0">
                  <a:pos x="180" y="124"/>
                </a:cxn>
                <a:cxn ang="0">
                  <a:pos x="201" y="70"/>
                </a:cxn>
                <a:cxn ang="0">
                  <a:pos x="0" y="214"/>
                </a:cxn>
                <a:cxn ang="0">
                  <a:pos x="216" y="333"/>
                </a:cxn>
                <a:cxn ang="0">
                  <a:pos x="187" y="286"/>
                </a:cxn>
                <a:cxn ang="0">
                  <a:pos x="1862" y="130"/>
                </a:cxn>
                <a:cxn ang="0">
                  <a:pos x="3543" y="286"/>
                </a:cxn>
              </a:cxnLst>
              <a:rect l="0" t="0" r="r" b="b"/>
              <a:pathLst>
                <a:path w="3730" h="333">
                  <a:moveTo>
                    <a:pt x="3543" y="286"/>
                  </a:moveTo>
                  <a:cubicBezTo>
                    <a:pt x="3514" y="333"/>
                    <a:pt x="3514" y="333"/>
                    <a:pt x="3514" y="333"/>
                  </a:cubicBezTo>
                  <a:cubicBezTo>
                    <a:pt x="3730" y="214"/>
                    <a:pt x="3730" y="214"/>
                    <a:pt x="3730" y="214"/>
                  </a:cubicBezTo>
                  <a:cubicBezTo>
                    <a:pt x="3528" y="70"/>
                    <a:pt x="3528" y="70"/>
                    <a:pt x="3528" y="70"/>
                  </a:cubicBezTo>
                  <a:cubicBezTo>
                    <a:pt x="3550" y="124"/>
                    <a:pt x="3550" y="124"/>
                    <a:pt x="3550" y="124"/>
                  </a:cubicBezTo>
                  <a:cubicBezTo>
                    <a:pt x="3550" y="124"/>
                    <a:pt x="2665" y="4"/>
                    <a:pt x="1862" y="4"/>
                  </a:cubicBezTo>
                  <a:cubicBezTo>
                    <a:pt x="1092" y="0"/>
                    <a:pt x="180" y="124"/>
                    <a:pt x="180" y="124"/>
                  </a:cubicBezTo>
                  <a:cubicBezTo>
                    <a:pt x="201" y="70"/>
                    <a:pt x="201" y="70"/>
                    <a:pt x="201" y="70"/>
                  </a:cubicBezTo>
                  <a:cubicBezTo>
                    <a:pt x="0" y="214"/>
                    <a:pt x="0" y="214"/>
                    <a:pt x="0" y="214"/>
                  </a:cubicBezTo>
                  <a:cubicBezTo>
                    <a:pt x="216" y="333"/>
                    <a:pt x="216" y="333"/>
                    <a:pt x="216" y="333"/>
                  </a:cubicBezTo>
                  <a:cubicBezTo>
                    <a:pt x="187" y="286"/>
                    <a:pt x="187" y="286"/>
                    <a:pt x="187" y="286"/>
                  </a:cubicBezTo>
                  <a:cubicBezTo>
                    <a:pt x="187" y="286"/>
                    <a:pt x="965" y="134"/>
                    <a:pt x="1862" y="130"/>
                  </a:cubicBezTo>
                  <a:cubicBezTo>
                    <a:pt x="2724" y="148"/>
                    <a:pt x="3543" y="286"/>
                    <a:pt x="3543" y="286"/>
                  </a:cubicBezTo>
                  <a:close/>
                </a:path>
              </a:pathLst>
            </a:custGeom>
            <a:solidFill>
              <a:schemeClr val="accent1"/>
            </a:solidFill>
            <a:ln w="9525">
              <a:solidFill>
                <a:srgbClr val="1C5E86">
                  <a:alpha val="67000"/>
                </a:srgbClr>
              </a:solidFill>
              <a:round/>
              <a:headEnd/>
              <a:tailEnd/>
            </a:ln>
            <a:effectLst>
              <a:outerShdw blurRad="114300" dist="139700" dir="5400000" algn="t" rotWithShape="0">
                <a:prstClr val="black">
                  <a:alpha val="40000"/>
                </a:prstClr>
              </a:outerShdw>
            </a:effectLst>
          </p:spPr>
          <p:txBody>
            <a:bodyPr vert="horz" wrap="square" lIns="93260" tIns="46630" rIns="93260" bIns="46630" numCol="1" anchor="t" anchorCtr="0" compatLnSpc="1">
              <a:prstTxWarp prst="textNoShape">
                <a:avLst/>
              </a:prstTxWarp>
            </a:bodyPr>
            <a:lstStyle/>
            <a:p>
              <a:endParaRPr lang="en-US" sz="1836" dirty="0">
                <a:solidFill>
                  <a:prstClr val="white"/>
                </a:solidFill>
              </a:endParaRPr>
            </a:p>
          </p:txBody>
        </p:sp>
        <p:pic>
          <p:nvPicPr>
            <p:cNvPr id="176" name="Picture 175" descr="white-hot.png"/>
            <p:cNvPicPr>
              <a:picLocks noChangeAspect="1"/>
            </p:cNvPicPr>
            <p:nvPr/>
          </p:nvPicPr>
          <p:blipFill>
            <a:blip r:embed="rId21"/>
            <a:stretch>
              <a:fillRect/>
            </a:stretch>
          </p:blipFill>
          <p:spPr>
            <a:xfrm flipH="1">
              <a:off x="1633516" y="2503162"/>
              <a:ext cx="6003772" cy="476251"/>
            </a:xfrm>
            <a:prstGeom prst="rect">
              <a:avLst/>
            </a:prstGeom>
            <a:noFill/>
            <a:ln>
              <a:noFill/>
            </a:ln>
          </p:spPr>
        </p:pic>
        <p:sp>
          <p:nvSpPr>
            <p:cNvPr id="177" name="TextBox 176"/>
            <p:cNvSpPr txBox="1"/>
            <p:nvPr/>
          </p:nvSpPr>
          <p:spPr>
            <a:xfrm>
              <a:off x="1961527" y="2765009"/>
              <a:ext cx="5274317" cy="350554"/>
            </a:xfrm>
            <a:prstGeom prst="rect">
              <a:avLst/>
            </a:prstGeom>
            <a:noFill/>
          </p:spPr>
          <p:txBody>
            <a:bodyPr spcFirstLastPara="1" wrap="square" lIns="69973" tIns="34987" rIns="69973" bIns="34987" numCol="1" rtlCol="0">
              <a:prstTxWarp prst="textArchUp">
                <a:avLst>
                  <a:gd name="adj" fmla="val 10921044"/>
                </a:avLst>
              </a:prstTxWarp>
              <a:spAutoFit/>
            </a:bodyPr>
            <a:lstStyle/>
            <a:p>
              <a:pPr algn="ctr"/>
              <a:r>
                <a:rPr lang="en-US" sz="2142" dirty="0">
                  <a:gradFill>
                    <a:gsLst>
                      <a:gs pos="0">
                        <a:srgbClr val="000000"/>
                      </a:gs>
                      <a:gs pos="100000">
                        <a:srgbClr val="000000"/>
                      </a:gs>
                    </a:gsLst>
                    <a:lin ang="0" scaled="1"/>
                  </a:gradFill>
                  <a:latin typeface="Segoe Condensed" pitchFamily="34" charset="0"/>
                </a:rPr>
                <a:t>MICROSOFT CLOUD &amp; PRIVATE CLOUD SERVICES</a:t>
              </a:r>
            </a:p>
          </p:txBody>
        </p:sp>
      </p:grpSp>
      <p:grpSp>
        <p:nvGrpSpPr>
          <p:cNvPr id="11" name="Group 3"/>
          <p:cNvGrpSpPr/>
          <p:nvPr/>
        </p:nvGrpSpPr>
        <p:grpSpPr bwMode="gray">
          <a:xfrm>
            <a:off x="3809012" y="1809810"/>
            <a:ext cx="1212890" cy="444579"/>
            <a:chOff x="2878235" y="1875504"/>
            <a:chExt cx="1096940" cy="402078"/>
          </a:xfrm>
        </p:grpSpPr>
        <p:pic>
          <p:nvPicPr>
            <p:cNvPr id="1027" name="Picture 3" descr="C:\Users\maryfj\Desktop\Online_ART\DVD_ART36\Logos\Microsoft Office Live\Office Live Meeting\Office Live Meeting logo black.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r="55856"/>
            <a:stretch/>
          </p:blipFill>
          <p:spPr bwMode="gray">
            <a:xfrm>
              <a:off x="2878235" y="1875504"/>
              <a:ext cx="667118" cy="256979"/>
            </a:xfrm>
            <a:prstGeom prst="rect">
              <a:avLst/>
            </a:prstGeom>
            <a:noFill/>
            <a:effectLst>
              <a:glow rad="88900">
                <a:srgbClr val="FFFFFF">
                  <a:alpha val="32000"/>
                </a:srgbClr>
              </a:glow>
              <a:outerShdw blurRad="127000" algn="ctr" rotWithShape="0">
                <a:srgbClr val="FFFFFF"/>
              </a:outerShdw>
            </a:effectLst>
            <a:extLst>
              <a:ext uri="{909E8E84-426E-40DD-AFC4-6F175D3DCCD1}">
                <a14:hiddenFill xmlns:a14="http://schemas.microsoft.com/office/drawing/2010/main">
                  <a:solidFill>
                    <a:srgbClr val="FFFFFF"/>
                  </a:solidFill>
                </a14:hiddenFill>
              </a:ext>
            </a:extLst>
          </p:spPr>
        </p:pic>
        <p:pic>
          <p:nvPicPr>
            <p:cNvPr id="84" name="Picture 3" descr="C:\Users\maryfj\Desktop\Online_ART\DVD_ART36\Logos\Microsoft Office Live\Office Live Meeting\Office Live Meeting logo black.png"/>
            <p:cNvPicPr>
              <a:picLocks noChangeAspect="1" noChangeArrowheads="1"/>
            </p:cNvPicPr>
            <p:nvPr/>
          </p:nvPicPr>
          <p:blipFill rotWithShape="1">
            <a:blip r:embed="rId23" cstate="print">
              <a:extLst>
                <a:ext uri="{28A0092B-C50C-407E-A947-70E740481C1C}">
                  <a14:useLocalDpi xmlns:a14="http://schemas.microsoft.com/office/drawing/2010/main" val="0"/>
                </a:ext>
              </a:extLst>
            </a:blip>
            <a:srcRect l="44870" t="36159" r="-304" b="-2"/>
            <a:stretch/>
          </p:blipFill>
          <p:spPr bwMode="gray">
            <a:xfrm>
              <a:off x="3137432" y="2113523"/>
              <a:ext cx="837743" cy="164059"/>
            </a:xfrm>
            <a:prstGeom prst="rect">
              <a:avLst/>
            </a:prstGeom>
            <a:noFill/>
            <a:effectLst>
              <a:glow rad="88900">
                <a:srgbClr val="FFFFFF">
                  <a:alpha val="32000"/>
                </a:srgbClr>
              </a:glow>
              <a:outerShdw blurRad="127000" algn="ctr" rotWithShape="0">
                <a:srgbClr val="FFFFFF"/>
              </a:outerShdw>
            </a:effectLst>
            <a:extLst>
              <a:ext uri="{909E8E84-426E-40DD-AFC4-6F175D3DCCD1}">
                <a14:hiddenFill xmlns:a14="http://schemas.microsoft.com/office/drawing/2010/main">
                  <a:solidFill>
                    <a:srgbClr val="FFFFFF"/>
                  </a:solidFill>
                </a14:hiddenFill>
              </a:ext>
            </a:extLst>
          </p:spPr>
        </p:pic>
      </p:grpSp>
      <p:pic>
        <p:nvPicPr>
          <p:cNvPr id="148" name="Picture 3"/>
          <p:cNvPicPr>
            <a:picLocks noChangeArrowheads="1"/>
          </p:cNvPicPr>
          <p:nvPr/>
        </p:nvPicPr>
        <p:blipFill rotWithShape="1">
          <a:blip r:embed="rId24" cstate="print">
            <a:extLst>
              <a:ext uri="{28A0092B-C50C-407E-A947-70E740481C1C}">
                <a14:useLocalDpi xmlns:a14="http://schemas.microsoft.com/office/drawing/2010/main" val="0"/>
              </a:ext>
            </a:extLst>
          </a:blip>
          <a:srcRect l="-1" r="-378"/>
          <a:stretch/>
        </p:blipFill>
        <p:spPr bwMode="gray">
          <a:xfrm>
            <a:off x="2289573" y="2513081"/>
            <a:ext cx="1290204" cy="257017"/>
          </a:xfrm>
          <a:prstGeom prst="rect">
            <a:avLst/>
          </a:prstGeom>
          <a:noFill/>
          <a:effectLst>
            <a:glow rad="88900">
              <a:srgbClr val="FFFFFF">
                <a:alpha val="32000"/>
              </a:srgbClr>
            </a:glow>
            <a:outerShdw blurRad="127000" algn="ctr" rotWithShape="0">
              <a:srgbClr val="FFFFFF"/>
            </a:outerShdw>
          </a:effectLst>
        </p:spPr>
      </p:pic>
      <p:sp>
        <p:nvSpPr>
          <p:cNvPr id="81" name="Rectangle 80"/>
          <p:cNvSpPr/>
          <p:nvPr/>
        </p:nvSpPr>
        <p:spPr bwMode="auto">
          <a:xfrm>
            <a:off x="6490393" y="3060729"/>
            <a:ext cx="1381499" cy="2372618"/>
          </a:xfrm>
          <a:prstGeom prst="rect">
            <a:avLst/>
          </a:prstGeom>
          <a:gradFill>
            <a:gsLst>
              <a:gs pos="0">
                <a:srgbClr val="00B0F0">
                  <a:alpha val="0"/>
                </a:srgbClr>
              </a:gs>
              <a:gs pos="96667">
                <a:srgbClr val="5F5F5F">
                  <a:alpha val="34000"/>
                </a:srgbClr>
              </a:gs>
              <a:gs pos="19000">
                <a:srgbClr val="00B0F0">
                  <a:alpha val="16000"/>
                </a:srgbClr>
              </a:gs>
              <a:gs pos="42000">
                <a:srgbClr val="000000">
                  <a:alpha val="58000"/>
                </a:srgbClr>
              </a:gs>
            </a:gsLst>
            <a:lin ang="5400000" scaled="0"/>
          </a:gradFill>
          <a:ln w="3175">
            <a:gradFill flip="none" rotWithShape="1">
              <a:gsLst>
                <a:gs pos="0">
                  <a:srgbClr val="34646E">
                    <a:alpha val="0"/>
                  </a:srgbClr>
                </a:gs>
                <a:gs pos="90000">
                  <a:srgbClr val="1C1C1C"/>
                </a:gs>
                <a:gs pos="10000">
                  <a:srgbClr val="1C1C1C"/>
                </a:gs>
                <a:gs pos="100000">
                  <a:srgbClr val="34646E">
                    <a:alpha val="0"/>
                  </a:srgbClr>
                </a:gs>
              </a:gsLst>
              <a:lin ang="5400000" scaled="1"/>
              <a:tileRect/>
            </a:gradFill>
            <a:prstDash val="sysDot"/>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111901" tIns="55950" rIns="111901" bIns="55950" numCol="1" rtlCol="0" anchor="ctr" anchorCtr="0" compatLnSpc="1">
            <a:prstTxWarp prst="textNoShape">
              <a:avLst/>
            </a:prstTxWarp>
          </a:bodyPr>
          <a:lstStyle/>
          <a:p>
            <a:pPr algn="ctr" defTabSz="1118676" fontAlgn="base">
              <a:spcBef>
                <a:spcPct val="0"/>
              </a:spcBef>
              <a:spcAft>
                <a:spcPct val="0"/>
              </a:spcAft>
            </a:pPr>
            <a:endParaRPr lang="en-US" sz="2754" dirty="0">
              <a:solidFill>
                <a:srgbClr val="FFFFFF"/>
              </a:solidFill>
              <a:effectLst>
                <a:outerShdw blurRad="38100" dist="38100" dir="2700000" algn="tl">
                  <a:srgbClr val="000000">
                    <a:alpha val="43137"/>
                  </a:srgbClr>
                </a:outerShdw>
              </a:effectLst>
            </a:endParaRPr>
          </a:p>
        </p:txBody>
      </p:sp>
      <p:sp>
        <p:nvSpPr>
          <p:cNvPr id="85" name="Rounded Rectangle 84"/>
          <p:cNvSpPr/>
          <p:nvPr/>
        </p:nvSpPr>
        <p:spPr bwMode="auto">
          <a:xfrm>
            <a:off x="6500904" y="3574978"/>
            <a:ext cx="1361601" cy="445577"/>
          </a:xfrm>
          <a:prstGeom prst="roundRect">
            <a:avLst>
              <a:gd name="adj" fmla="val 0"/>
            </a:avLst>
          </a:prstGeom>
          <a:gradFill flip="none" rotWithShape="1">
            <a:gsLst>
              <a:gs pos="48000">
                <a:schemeClr val="tx1">
                  <a:lumMod val="95000"/>
                </a:schemeClr>
              </a:gs>
              <a:gs pos="100000">
                <a:srgbClr val="FFFFFF">
                  <a:alpha val="52000"/>
                </a:srgbClr>
              </a:gs>
            </a:gsLst>
            <a:path path="circle">
              <a:fillToRect l="50000" t="50000" r="50000" b="50000"/>
            </a:path>
            <a:tileRect/>
          </a:gradFill>
          <a:ln w="3175" cmpd="sng">
            <a:noFill/>
            <a:headEnd type="none" w="med" len="med"/>
            <a:tailEnd type="none" w="med" len="med"/>
          </a:ln>
          <a:effectLst>
            <a:outerShdw blurRad="241300" sx="103000" sy="103000" algn="ctr" rotWithShape="0">
              <a:prstClr val="black"/>
            </a:outerShdw>
          </a:effectLst>
          <a:scene3d>
            <a:camera prst="orthographicFront"/>
            <a:lightRig rig="glow" dir="t">
              <a:rot lat="0" lon="0" rev="6360000"/>
            </a:lightRig>
          </a:scene3d>
          <a:sp3d prstMaterial="flat">
            <a:contourClr>
              <a:srgbClr val="54B0E2">
                <a:satMod val="300000"/>
              </a:srgbClr>
            </a:contourClr>
          </a:sp3d>
        </p:spPr>
        <p:txBody>
          <a:bodyPr vert="horz" wrap="none" lIns="0" tIns="49730" rIns="0" bIns="0" numCol="1" rtlCol="0" anchor="ctr" anchorCtr="0" compatLnSpc="1">
            <a:prstTxWarp prst="textNoShape">
              <a:avLst/>
            </a:prstTxWarp>
            <a:noAutofit/>
          </a:bodyPr>
          <a:lstStyle/>
          <a:p>
            <a:pPr marL="0" lvl="1" algn="ctr" defTabSz="1005496" fontAlgn="base">
              <a:lnSpc>
                <a:spcPct val="90000"/>
              </a:lnSpc>
              <a:spcBef>
                <a:spcPct val="20000"/>
              </a:spcBef>
              <a:spcAft>
                <a:spcPct val="0"/>
              </a:spcAft>
              <a:buClr>
                <a:srgbClr val="FFFF99"/>
              </a:buClr>
              <a:buSzPct val="90000"/>
            </a:pPr>
            <a:r>
              <a:rPr lang="en-US" altLang="zh-CN" sz="1224" b="1" dirty="0">
                <a:ln w="3175">
                  <a:noFill/>
                </a:ln>
                <a:gradFill flip="none" rotWithShape="1">
                  <a:gsLst>
                    <a:gs pos="0">
                      <a:srgbClr val="000000"/>
                    </a:gs>
                    <a:gs pos="100000">
                      <a:srgbClr val="000000"/>
                    </a:gs>
                  </a:gsLst>
                  <a:lin ang="16200000" scaled="1"/>
                  <a:tileRect/>
                </a:gradFill>
                <a:effectLst>
                  <a:glow rad="228600">
                    <a:srgbClr val="FFFFFF"/>
                  </a:glow>
                </a:effectLst>
                <a:latin typeface="Segoe Condensed" pitchFamily="34" charset="0"/>
                <a:cs typeface="Arial" charset="0"/>
              </a:rPr>
              <a:t>DESKTOP </a:t>
            </a:r>
            <a:br>
              <a:rPr lang="en-US" altLang="zh-CN" sz="1224" b="1" dirty="0">
                <a:ln w="3175">
                  <a:noFill/>
                </a:ln>
                <a:gradFill flip="none" rotWithShape="1">
                  <a:gsLst>
                    <a:gs pos="0">
                      <a:srgbClr val="000000"/>
                    </a:gs>
                    <a:gs pos="100000">
                      <a:srgbClr val="000000"/>
                    </a:gs>
                  </a:gsLst>
                  <a:lin ang="16200000" scaled="1"/>
                  <a:tileRect/>
                </a:gradFill>
                <a:effectLst>
                  <a:glow rad="228600">
                    <a:srgbClr val="FFFFFF"/>
                  </a:glow>
                </a:effectLst>
                <a:latin typeface="Segoe Condensed" pitchFamily="34" charset="0"/>
                <a:cs typeface="Arial" charset="0"/>
              </a:rPr>
            </a:br>
            <a:r>
              <a:rPr lang="en-US" altLang="zh-CN" sz="1224" b="1" dirty="0">
                <a:ln w="3175">
                  <a:noFill/>
                </a:ln>
                <a:gradFill flip="none" rotWithShape="1">
                  <a:gsLst>
                    <a:gs pos="0">
                      <a:srgbClr val="000000"/>
                    </a:gs>
                    <a:gs pos="100000">
                      <a:srgbClr val="000000"/>
                    </a:gs>
                  </a:gsLst>
                  <a:lin ang="16200000" scaled="1"/>
                  <a:tileRect/>
                </a:gradFill>
                <a:effectLst>
                  <a:glow rad="228600">
                    <a:srgbClr val="FFFFFF"/>
                  </a:glow>
                </a:effectLst>
                <a:latin typeface="Segoe Condensed" pitchFamily="34" charset="0"/>
                <a:cs typeface="Arial" charset="0"/>
              </a:rPr>
              <a:t>MGMT</a:t>
            </a:r>
          </a:p>
        </p:txBody>
      </p:sp>
      <p:pic>
        <p:nvPicPr>
          <p:cNvPr id="189" name="Picture 4" descr="C:\Users\maryfj\Desktop\DVD_ART34_Update1_rev6-26\Logos\SQL Server\SQL Server generic brand Grid h r.png"/>
          <p:cNvPicPr>
            <a:picLocks noChangeAspect="1" noChangeArrowheads="1"/>
          </p:cNvPicPr>
          <p:nvPr/>
        </p:nvPicPr>
        <p:blipFill>
          <a:blip r:embed="rId25" cstate="print"/>
          <a:srcRect/>
          <a:stretch>
            <a:fillRect/>
          </a:stretch>
        </p:blipFill>
        <p:spPr bwMode="invGray">
          <a:xfrm>
            <a:off x="9453680" y="4236450"/>
            <a:ext cx="1164754" cy="319995"/>
          </a:xfrm>
          <a:prstGeom prst="rect">
            <a:avLst/>
          </a:prstGeom>
          <a:noFill/>
          <a:ln>
            <a:noFill/>
          </a:ln>
          <a:effectLst>
            <a:glow rad="228600">
              <a:schemeClr val="bg2">
                <a:alpha val="40000"/>
              </a:schemeClr>
            </a:glow>
          </a:effectLst>
        </p:spPr>
      </p:pic>
      <p:grpSp>
        <p:nvGrpSpPr>
          <p:cNvPr id="13" name="Group 7"/>
          <p:cNvGrpSpPr/>
          <p:nvPr/>
        </p:nvGrpSpPr>
        <p:grpSpPr bwMode="invGray">
          <a:xfrm>
            <a:off x="10901816" y="4150318"/>
            <a:ext cx="994555" cy="423848"/>
            <a:chOff x="7374855" y="4111470"/>
            <a:chExt cx="1191467" cy="677022"/>
          </a:xfrm>
        </p:grpSpPr>
        <p:pic>
          <p:nvPicPr>
            <p:cNvPr id="191" name="Picture 190"/>
            <p:cNvPicPr>
              <a:picLocks noChangeAspect="1"/>
            </p:cNvPicPr>
            <p:nvPr/>
          </p:nvPicPr>
          <p:blipFill rotWithShape="1">
            <a:blip r:embed="rId26" cstate="print">
              <a:extLst>
                <a:ext uri="{28A0092B-C50C-407E-A947-70E740481C1C}">
                  <a14:useLocalDpi xmlns:a14="http://schemas.microsoft.com/office/drawing/2010/main" val="0"/>
                </a:ext>
              </a:extLst>
            </a:blip>
            <a:srcRect r="32653"/>
            <a:stretch/>
          </p:blipFill>
          <p:spPr bwMode="invGray">
            <a:xfrm>
              <a:off x="7374855" y="4111470"/>
              <a:ext cx="1191467" cy="435254"/>
            </a:xfrm>
            <a:prstGeom prst="rect">
              <a:avLst/>
            </a:prstGeom>
            <a:noFill/>
            <a:ln>
              <a:noFill/>
            </a:ln>
            <a:effectLst>
              <a:glow rad="228600">
                <a:schemeClr val="bg2">
                  <a:alpha val="40000"/>
                </a:schemeClr>
              </a:glow>
            </a:effectLst>
          </p:spPr>
        </p:pic>
        <p:pic>
          <p:nvPicPr>
            <p:cNvPr id="192" name="Picture 191"/>
            <p:cNvPicPr>
              <a:picLocks noChangeAspect="1"/>
            </p:cNvPicPr>
            <p:nvPr/>
          </p:nvPicPr>
          <p:blipFill rotWithShape="1">
            <a:blip r:embed="rId26" cstate="print">
              <a:extLst>
                <a:ext uri="{28A0092B-C50C-407E-A947-70E740481C1C}">
                  <a14:useLocalDpi xmlns:a14="http://schemas.microsoft.com/office/drawing/2010/main" val="0"/>
                </a:ext>
              </a:extLst>
            </a:blip>
            <a:srcRect l="67522"/>
            <a:stretch/>
          </p:blipFill>
          <p:spPr bwMode="invGray">
            <a:xfrm>
              <a:off x="7760043" y="4353238"/>
              <a:ext cx="574589" cy="435254"/>
            </a:xfrm>
            <a:prstGeom prst="rect">
              <a:avLst/>
            </a:prstGeom>
            <a:noFill/>
            <a:ln>
              <a:noFill/>
            </a:ln>
            <a:effectLst>
              <a:glow rad="228600">
                <a:schemeClr val="bg2">
                  <a:alpha val="40000"/>
                </a:schemeClr>
              </a:glow>
            </a:effectLst>
          </p:spPr>
        </p:pic>
      </p:grpSp>
      <p:pic>
        <p:nvPicPr>
          <p:cNvPr id="196" name="Picture 2" descr="C:\Users\maryfj\Desktop\Online_ART\DVD_ART36\Logos\Windows Server Active Directory\Windows Server Active Directory v r logo.png"/>
          <p:cNvPicPr>
            <a:picLocks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invGray">
          <a:xfrm>
            <a:off x="7968059" y="4264955"/>
            <a:ext cx="1296332" cy="575141"/>
          </a:xfrm>
          <a:prstGeom prst="rect">
            <a:avLst/>
          </a:prstGeom>
          <a:noFill/>
          <a:ln>
            <a:noFill/>
          </a:ln>
          <a:effectLst>
            <a:glow rad="228600">
              <a:schemeClr val="bg2">
                <a:alpha val="40000"/>
              </a:schemeClr>
            </a:glow>
          </a:effectLst>
          <a:extLst>
            <a:ext uri="{909E8E84-426E-40DD-AFC4-6F175D3DCCD1}">
              <a14:hiddenFill xmlns:a14="http://schemas.microsoft.com/office/drawing/2010/main">
                <a:solidFill>
                  <a:srgbClr val="FFFFFF"/>
                </a:solidFill>
              </a14:hiddenFill>
            </a:ext>
          </a:extLst>
        </p:spPr>
      </p:pic>
      <p:pic>
        <p:nvPicPr>
          <p:cNvPr id="86" name="Picture 2"/>
          <p:cNvPicPr>
            <a:picLocks noChangeAspect="1" noChangeArrowheads="1"/>
          </p:cNvPicPr>
          <p:nvPr/>
        </p:nvPicPr>
        <p:blipFill>
          <a:blip r:embed="rId28" cstate="print">
            <a:extLst>
              <a:ext uri="{28A0092B-C50C-407E-A947-70E740481C1C}">
                <a14:useLocalDpi xmlns:a14="http://schemas.microsoft.com/office/drawing/2010/main" val="0"/>
              </a:ext>
            </a:extLst>
          </a:blip>
          <a:stretch>
            <a:fillRect/>
          </a:stretch>
        </p:blipFill>
        <p:spPr bwMode="invGray">
          <a:xfrm>
            <a:off x="6854019" y="4219388"/>
            <a:ext cx="735193" cy="455168"/>
          </a:xfrm>
          <a:prstGeom prst="rect">
            <a:avLst/>
          </a:prstGeom>
          <a:noFill/>
          <a:ln>
            <a:noFill/>
          </a:ln>
          <a:effectLst>
            <a:glow rad="228600">
              <a:schemeClr val="bg2">
                <a:alpha val="40000"/>
              </a:schemeClr>
            </a:glow>
          </a:effectLst>
          <a:extLst>
            <a:ext uri="{909E8E84-426E-40DD-AFC4-6F175D3DCCD1}">
              <a14:hiddenFill xmlns:a14="http://schemas.microsoft.com/office/drawing/2010/main">
                <a:solidFill>
                  <a:srgbClr val="FFFFFF"/>
                </a:solidFill>
              </a14:hiddenFill>
            </a:ext>
          </a:extLst>
        </p:spPr>
      </p:pic>
      <p:pic>
        <p:nvPicPr>
          <p:cNvPr id="87" name="Picture 3"/>
          <p:cNvPicPr>
            <a:picLocks noChangeAspect="1" noChangeArrowheads="1"/>
          </p:cNvPicPr>
          <p:nvPr/>
        </p:nvPicPr>
        <p:blipFill>
          <a:blip r:embed="rId29" cstate="print">
            <a:extLst>
              <a:ext uri="{28A0092B-C50C-407E-A947-70E740481C1C}">
                <a14:useLocalDpi xmlns:a14="http://schemas.microsoft.com/office/drawing/2010/main" val="0"/>
              </a:ext>
            </a:extLst>
          </a:blip>
          <a:stretch>
            <a:fillRect/>
          </a:stretch>
        </p:blipFill>
        <p:spPr bwMode="invGray">
          <a:xfrm>
            <a:off x="6616072" y="4732011"/>
            <a:ext cx="1211088" cy="266240"/>
          </a:xfrm>
          <a:prstGeom prst="rect">
            <a:avLst/>
          </a:prstGeom>
          <a:noFill/>
          <a:ln>
            <a:noFill/>
          </a:ln>
          <a:effectLst>
            <a:glow rad="228600">
              <a:schemeClr val="bg2">
                <a:alpha val="40000"/>
              </a:schemeClr>
            </a:glow>
          </a:effectLst>
          <a:extLst>
            <a:ext uri="{909E8E84-426E-40DD-AFC4-6F175D3DCCD1}">
              <a14:hiddenFill xmlns:a14="http://schemas.microsoft.com/office/drawing/2010/main">
                <a:solidFill>
                  <a:srgbClr val="FFFFFF"/>
                </a:solidFill>
              </a14:hiddenFill>
            </a:ext>
          </a:extLst>
        </p:spPr>
      </p:pic>
      <p:sp>
        <p:nvSpPr>
          <p:cNvPr id="195" name="Rounded Rectangle 194"/>
          <p:cNvSpPr/>
          <p:nvPr/>
        </p:nvSpPr>
        <p:spPr bwMode="auto">
          <a:xfrm>
            <a:off x="7899125" y="3574978"/>
            <a:ext cx="1361601" cy="445577"/>
          </a:xfrm>
          <a:prstGeom prst="roundRect">
            <a:avLst>
              <a:gd name="adj" fmla="val 0"/>
            </a:avLst>
          </a:prstGeom>
          <a:gradFill flip="none" rotWithShape="1">
            <a:gsLst>
              <a:gs pos="48000">
                <a:schemeClr val="tx1">
                  <a:lumMod val="95000"/>
                </a:schemeClr>
              </a:gs>
              <a:gs pos="100000">
                <a:srgbClr val="FFFFFF">
                  <a:alpha val="52000"/>
                </a:srgbClr>
              </a:gs>
            </a:gsLst>
            <a:path path="circle">
              <a:fillToRect l="50000" t="50000" r="50000" b="50000"/>
            </a:path>
            <a:tileRect/>
          </a:gradFill>
          <a:ln w="3175" cmpd="sng">
            <a:noFill/>
            <a:headEnd type="none" w="med" len="med"/>
            <a:tailEnd type="none" w="med" len="med"/>
          </a:ln>
          <a:effectLst>
            <a:outerShdw blurRad="241300" sx="103000" sy="103000" algn="ctr" rotWithShape="0">
              <a:prstClr val="black"/>
            </a:outerShdw>
          </a:effectLst>
          <a:scene3d>
            <a:camera prst="orthographicFront"/>
            <a:lightRig rig="glow" dir="t">
              <a:rot lat="0" lon="0" rev="6360000"/>
            </a:lightRig>
          </a:scene3d>
          <a:sp3d prstMaterial="flat">
            <a:contourClr>
              <a:srgbClr val="54B0E2">
                <a:satMod val="300000"/>
              </a:srgbClr>
            </a:contourClr>
          </a:sp3d>
        </p:spPr>
        <p:txBody>
          <a:bodyPr vert="horz" wrap="none" lIns="0" tIns="49730" rIns="0" bIns="0" numCol="1" rtlCol="0" anchor="ctr" anchorCtr="0" compatLnSpc="1">
            <a:prstTxWarp prst="textNoShape">
              <a:avLst/>
            </a:prstTxWarp>
            <a:noAutofit/>
          </a:bodyPr>
          <a:lstStyle/>
          <a:p>
            <a:pPr marL="0" lvl="1" algn="ctr" defTabSz="1005496" fontAlgn="base">
              <a:lnSpc>
                <a:spcPct val="90000"/>
              </a:lnSpc>
              <a:spcBef>
                <a:spcPct val="20000"/>
              </a:spcBef>
              <a:spcAft>
                <a:spcPct val="0"/>
              </a:spcAft>
              <a:buClr>
                <a:srgbClr val="FFFF99"/>
              </a:buClr>
              <a:buSzPct val="90000"/>
            </a:pPr>
            <a:r>
              <a:rPr lang="en-US" altLang="zh-CN" sz="1224" b="1" dirty="0">
                <a:ln w="3175">
                  <a:noFill/>
                </a:ln>
                <a:gradFill flip="none" rotWithShape="1">
                  <a:gsLst>
                    <a:gs pos="0">
                      <a:srgbClr val="000000"/>
                    </a:gs>
                    <a:gs pos="100000">
                      <a:srgbClr val="000000"/>
                    </a:gs>
                  </a:gsLst>
                  <a:lin ang="16200000" scaled="1"/>
                  <a:tileRect/>
                </a:gradFill>
                <a:effectLst>
                  <a:glow rad="228600">
                    <a:srgbClr val="FFFFFF"/>
                  </a:glow>
                </a:effectLst>
                <a:latin typeface="Segoe Condensed" pitchFamily="34" charset="0"/>
                <a:cs typeface="Arial" charset="0"/>
              </a:rPr>
              <a:t>IDENTITY</a:t>
            </a:r>
          </a:p>
        </p:txBody>
      </p:sp>
      <p:pic>
        <p:nvPicPr>
          <p:cNvPr id="88" name="Picture 6" descr="N:\WORK\RESOURCES\GRAPHICS\LOGOS\Microsoft\I\Windows_Intune_Logos\Vertical\online-rgb\Windows-Intune_v_rgb.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gray">
          <a:xfrm>
            <a:off x="6664040" y="2307325"/>
            <a:ext cx="1034469" cy="423784"/>
          </a:xfrm>
          <a:prstGeom prst="rect">
            <a:avLst/>
          </a:prstGeom>
          <a:noFill/>
          <a:effectLst>
            <a:glow rad="88900">
              <a:srgbClr val="FFFFFF">
                <a:alpha val="32000"/>
              </a:srgbClr>
            </a:glow>
            <a:outerShdw blurRad="127000" algn="ctr" rotWithShape="0">
              <a:srgbClr val="FFFFFF"/>
            </a:outerShdw>
          </a:effectLst>
          <a:extLst>
            <a:ext uri="{909E8E84-426E-40DD-AFC4-6F175D3DCCD1}">
              <a14:hiddenFill xmlns:a14="http://schemas.microsoft.com/office/drawing/2010/main">
                <a:solidFill>
                  <a:srgbClr val="FFFFFF"/>
                </a:solidFill>
              </a14:hiddenFill>
            </a:ext>
          </a:extLst>
        </p:spPr>
      </p:pic>
      <p:pic>
        <p:nvPicPr>
          <p:cNvPr id="89" name="Picture 2" descr="C:\Users\maryfj\Desktop\Online_ART\DVD_ART36\Logos\Forefront\Forefront Grid generic brand h.pn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6711175" y="1951881"/>
            <a:ext cx="889817" cy="247666"/>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9"/>
          <p:cNvGrpSpPr/>
          <p:nvPr/>
        </p:nvGrpSpPr>
        <p:grpSpPr>
          <a:xfrm>
            <a:off x="724519" y="4908913"/>
            <a:ext cx="11342593" cy="1267428"/>
            <a:chOff x="183334" y="4795518"/>
            <a:chExt cx="8732065" cy="1380764"/>
          </a:xfrm>
        </p:grpSpPr>
        <p:sp>
          <p:nvSpPr>
            <p:cNvPr id="170" name="Freeform 169"/>
            <p:cNvSpPr>
              <a:spLocks/>
            </p:cNvSpPr>
            <p:nvPr/>
          </p:nvSpPr>
          <p:spPr bwMode="auto">
            <a:xfrm rot="10800000">
              <a:off x="183334" y="4795518"/>
              <a:ext cx="8732065" cy="768103"/>
            </a:xfrm>
            <a:custGeom>
              <a:avLst/>
              <a:gdLst/>
              <a:ahLst/>
              <a:cxnLst>
                <a:cxn ang="0">
                  <a:pos x="3543" y="286"/>
                </a:cxn>
                <a:cxn ang="0">
                  <a:pos x="3514" y="333"/>
                </a:cxn>
                <a:cxn ang="0">
                  <a:pos x="3730" y="214"/>
                </a:cxn>
                <a:cxn ang="0">
                  <a:pos x="3528" y="70"/>
                </a:cxn>
                <a:cxn ang="0">
                  <a:pos x="3550" y="124"/>
                </a:cxn>
                <a:cxn ang="0">
                  <a:pos x="1862" y="4"/>
                </a:cxn>
                <a:cxn ang="0">
                  <a:pos x="180" y="124"/>
                </a:cxn>
                <a:cxn ang="0">
                  <a:pos x="201" y="70"/>
                </a:cxn>
                <a:cxn ang="0">
                  <a:pos x="0" y="214"/>
                </a:cxn>
                <a:cxn ang="0">
                  <a:pos x="216" y="333"/>
                </a:cxn>
                <a:cxn ang="0">
                  <a:pos x="187" y="286"/>
                </a:cxn>
                <a:cxn ang="0">
                  <a:pos x="1862" y="130"/>
                </a:cxn>
                <a:cxn ang="0">
                  <a:pos x="3543" y="286"/>
                </a:cxn>
              </a:cxnLst>
              <a:rect l="0" t="0" r="r" b="b"/>
              <a:pathLst>
                <a:path w="3730" h="333">
                  <a:moveTo>
                    <a:pt x="3543" y="286"/>
                  </a:moveTo>
                  <a:cubicBezTo>
                    <a:pt x="3514" y="333"/>
                    <a:pt x="3514" y="333"/>
                    <a:pt x="3514" y="333"/>
                  </a:cubicBezTo>
                  <a:cubicBezTo>
                    <a:pt x="3730" y="214"/>
                    <a:pt x="3730" y="214"/>
                    <a:pt x="3730" y="214"/>
                  </a:cubicBezTo>
                  <a:cubicBezTo>
                    <a:pt x="3528" y="70"/>
                    <a:pt x="3528" y="70"/>
                    <a:pt x="3528" y="70"/>
                  </a:cubicBezTo>
                  <a:cubicBezTo>
                    <a:pt x="3550" y="124"/>
                    <a:pt x="3550" y="124"/>
                    <a:pt x="3550" y="124"/>
                  </a:cubicBezTo>
                  <a:cubicBezTo>
                    <a:pt x="3550" y="124"/>
                    <a:pt x="2665" y="4"/>
                    <a:pt x="1862" y="4"/>
                  </a:cubicBezTo>
                  <a:cubicBezTo>
                    <a:pt x="1092" y="0"/>
                    <a:pt x="180" y="124"/>
                    <a:pt x="180" y="124"/>
                  </a:cubicBezTo>
                  <a:cubicBezTo>
                    <a:pt x="201" y="70"/>
                    <a:pt x="201" y="70"/>
                    <a:pt x="201" y="70"/>
                  </a:cubicBezTo>
                  <a:cubicBezTo>
                    <a:pt x="0" y="214"/>
                    <a:pt x="0" y="214"/>
                    <a:pt x="0" y="214"/>
                  </a:cubicBezTo>
                  <a:cubicBezTo>
                    <a:pt x="216" y="333"/>
                    <a:pt x="216" y="333"/>
                    <a:pt x="216" y="333"/>
                  </a:cubicBezTo>
                  <a:cubicBezTo>
                    <a:pt x="187" y="286"/>
                    <a:pt x="187" y="286"/>
                    <a:pt x="187" y="286"/>
                  </a:cubicBezTo>
                  <a:cubicBezTo>
                    <a:pt x="187" y="286"/>
                    <a:pt x="965" y="134"/>
                    <a:pt x="1862" y="130"/>
                  </a:cubicBezTo>
                  <a:cubicBezTo>
                    <a:pt x="2724" y="148"/>
                    <a:pt x="3543" y="286"/>
                    <a:pt x="3543" y="286"/>
                  </a:cubicBezTo>
                  <a:close/>
                </a:path>
              </a:pathLst>
            </a:custGeom>
            <a:solidFill>
              <a:srgbClr val="002060"/>
            </a:solidFill>
            <a:ln w="9525">
              <a:solidFill>
                <a:srgbClr val="4D4D4D">
                  <a:alpha val="67000"/>
                </a:srgbClr>
              </a:solidFill>
              <a:round/>
              <a:headEnd/>
              <a:tailEnd/>
            </a:ln>
            <a:effectLst>
              <a:outerShdw blurRad="114300" dist="139700" dir="16200000" rotWithShape="0">
                <a:prstClr val="black">
                  <a:alpha val="40000"/>
                </a:prstClr>
              </a:outerShdw>
            </a:effectLst>
          </p:spPr>
          <p:txBody>
            <a:bodyPr vert="horz" wrap="square" lIns="93260" tIns="46630" rIns="93260" bIns="46630" numCol="1" anchor="t" anchorCtr="0" compatLnSpc="1">
              <a:prstTxWarp prst="textNoShape">
                <a:avLst/>
              </a:prstTxWarp>
            </a:bodyPr>
            <a:lstStyle/>
            <a:p>
              <a:endParaRPr lang="en-US" sz="1836" dirty="0">
                <a:solidFill>
                  <a:prstClr val="white"/>
                </a:solidFill>
              </a:endParaRPr>
            </a:p>
          </p:txBody>
        </p:sp>
        <p:pic>
          <p:nvPicPr>
            <p:cNvPr id="171" name="Picture 170" descr="white-hot.png"/>
            <p:cNvPicPr>
              <a:picLocks noChangeAspect="1"/>
            </p:cNvPicPr>
            <p:nvPr/>
          </p:nvPicPr>
          <p:blipFill>
            <a:blip r:embed="rId21"/>
            <a:stretch>
              <a:fillRect/>
            </a:stretch>
          </p:blipFill>
          <p:spPr>
            <a:xfrm>
              <a:off x="3221048" y="5148205"/>
              <a:ext cx="2701904" cy="522226"/>
            </a:xfrm>
            <a:prstGeom prst="rect">
              <a:avLst/>
            </a:prstGeom>
            <a:noFill/>
            <a:ln>
              <a:noFill/>
            </a:ln>
          </p:spPr>
        </p:pic>
        <p:sp>
          <p:nvSpPr>
            <p:cNvPr id="172" name="TextBox 171"/>
            <p:cNvSpPr txBox="1"/>
            <p:nvPr/>
          </p:nvSpPr>
          <p:spPr>
            <a:xfrm>
              <a:off x="3373993" y="5254704"/>
              <a:ext cx="2351689" cy="443244"/>
            </a:xfrm>
            <a:prstGeom prst="rect">
              <a:avLst/>
            </a:prstGeom>
            <a:noFill/>
          </p:spPr>
          <p:txBody>
            <a:bodyPr wrap="square" lIns="69973" tIns="34987" rIns="69973" bIns="34987" rtlCol="0">
              <a:spAutoFit/>
            </a:bodyPr>
            <a:lstStyle>
              <a:lvl1pPr algn="ctr">
                <a:defRPr sz="2600" i="1">
                  <a:solidFill>
                    <a:schemeClr val="bg1"/>
                  </a:solidFill>
                  <a:latin typeface="Segoe Condensed" pitchFamily="34" charset="0"/>
                </a:defRPr>
              </a:lvl1pPr>
            </a:lstStyle>
            <a:p>
              <a:r>
                <a:rPr lang="en-US" sz="2142" i="0" dirty="0">
                  <a:gradFill>
                    <a:gsLst>
                      <a:gs pos="0">
                        <a:srgbClr val="000000"/>
                      </a:gs>
                      <a:gs pos="100000">
                        <a:srgbClr val="000000"/>
                      </a:gs>
                    </a:gsLst>
                    <a:lin ang="0" scaled="1"/>
                  </a:gradFill>
                </a:rPr>
                <a:t>ON-PREMISES</a:t>
              </a:r>
              <a:endParaRPr lang="en-US" sz="2448" i="0" dirty="0">
                <a:gradFill>
                  <a:gsLst>
                    <a:gs pos="0">
                      <a:srgbClr val="000000"/>
                    </a:gs>
                    <a:gs pos="100000">
                      <a:srgbClr val="000000"/>
                    </a:gs>
                  </a:gsLst>
                  <a:lin ang="0" scaled="1"/>
                </a:gradFill>
              </a:endParaRPr>
            </a:p>
          </p:txBody>
        </p:sp>
        <p:pic>
          <p:nvPicPr>
            <p:cNvPr id="173" name="Picture 2" descr="C:\Users\aliciat\Desktop\Events\MIX\ForMonicaRayOzzieKit\ForMonicaRayOzzieKit\Ray1970Pic\EDC data center more masked.png"/>
            <p:cNvPicPr>
              <a:picLocks noChangeAspect="1" noChangeArrowheads="1"/>
            </p:cNvPicPr>
            <p:nvPr/>
          </p:nvPicPr>
          <p:blipFill>
            <a:blip r:embed="rId32"/>
            <a:stretch>
              <a:fillRect/>
            </a:stretch>
          </p:blipFill>
          <p:spPr bwMode="auto">
            <a:xfrm>
              <a:off x="2496608" y="5052941"/>
              <a:ext cx="1478560" cy="1123341"/>
            </a:xfrm>
            <a:prstGeom prst="rect">
              <a:avLst/>
            </a:prstGeom>
            <a:noFill/>
            <a:ln>
              <a:noFill/>
            </a:ln>
          </p:spPr>
        </p:pic>
      </p:grpSp>
      <p:grpSp>
        <p:nvGrpSpPr>
          <p:cNvPr id="15" name="Group 3"/>
          <p:cNvGrpSpPr/>
          <p:nvPr/>
        </p:nvGrpSpPr>
        <p:grpSpPr>
          <a:xfrm>
            <a:off x="5270645" y="4106347"/>
            <a:ext cx="1083079" cy="517724"/>
            <a:chOff x="4630218" y="4118556"/>
            <a:chExt cx="1287077" cy="820306"/>
          </a:xfrm>
        </p:grpSpPr>
        <p:pic>
          <p:nvPicPr>
            <p:cNvPr id="92" name="Picture 2" descr="C:\Users\maryfj\Desktop\DVD_ART34\Logos\Microsoft Dynamics\Dynamics CRM Online\Microsoft Dynamics CRM Online logo h r.png"/>
            <p:cNvPicPr>
              <a:picLocks noChangeAspect="1" noChangeArrowheads="1"/>
            </p:cNvPicPr>
            <p:nvPr/>
          </p:nvPicPr>
          <p:blipFill rotWithShape="1">
            <a:blip r:embed="rId9" cstate="print"/>
            <a:srcRect l="-1" r="42683"/>
            <a:stretch/>
          </p:blipFill>
          <p:spPr bwMode="invGray">
            <a:xfrm>
              <a:off x="4630218" y="4118556"/>
              <a:ext cx="1287077" cy="602382"/>
            </a:xfrm>
            <a:prstGeom prst="rect">
              <a:avLst/>
            </a:prstGeom>
            <a:noFill/>
            <a:ln>
              <a:noFill/>
            </a:ln>
            <a:effectLst>
              <a:glow rad="228600">
                <a:schemeClr val="bg2">
                  <a:alpha val="40000"/>
                </a:schemeClr>
              </a:glow>
            </a:effectLst>
          </p:spPr>
        </p:pic>
        <p:pic>
          <p:nvPicPr>
            <p:cNvPr id="93" name="Picture 2"/>
            <p:cNvPicPr>
              <a:picLocks noChangeAspect="1" noChangeArrowheads="1"/>
            </p:cNvPicPr>
            <p:nvPr/>
          </p:nvPicPr>
          <p:blipFill rotWithShape="1">
            <a:blip r:embed="rId33" cstate="print">
              <a:extLst>
                <a:ext uri="{28A0092B-C50C-407E-A947-70E740481C1C}">
                  <a14:useLocalDpi xmlns:a14="http://schemas.microsoft.com/office/drawing/2010/main" val="0"/>
                </a:ext>
              </a:extLst>
            </a:blip>
            <a:srcRect l="86196" t="50000" b="11631"/>
            <a:stretch/>
          </p:blipFill>
          <p:spPr bwMode="invGray">
            <a:xfrm>
              <a:off x="5093587" y="4697244"/>
              <a:ext cx="336155" cy="241618"/>
            </a:xfrm>
            <a:prstGeom prst="rect">
              <a:avLst/>
            </a:prstGeom>
            <a:noFill/>
            <a:ln>
              <a:noFill/>
            </a:ln>
            <a:effectLst>
              <a:glow rad="228600">
                <a:schemeClr val="bg2">
                  <a:alpha val="40000"/>
                </a:schemeClr>
              </a:glow>
            </a:effectLst>
          </p:spPr>
        </p:pic>
      </p:grpSp>
      <p:pic>
        <p:nvPicPr>
          <p:cNvPr id="94" name="Picture 3"/>
          <p:cNvPicPr>
            <a:picLocks noChangeAspect="1" noChangeArrowheads="1"/>
          </p:cNvPicPr>
          <p:nvPr/>
        </p:nvPicPr>
        <p:blipFill>
          <a:blip r:embed="rId29" cstate="print">
            <a:extLst>
              <a:ext uri="{28A0092B-C50C-407E-A947-70E740481C1C}">
                <a14:useLocalDpi xmlns:a14="http://schemas.microsoft.com/office/drawing/2010/main" val="0"/>
              </a:ext>
            </a:extLst>
          </a:blip>
          <a:stretch>
            <a:fillRect/>
          </a:stretch>
        </p:blipFill>
        <p:spPr bwMode="invGray">
          <a:xfrm>
            <a:off x="10839279" y="4616386"/>
            <a:ext cx="1211088" cy="266240"/>
          </a:xfrm>
          <a:prstGeom prst="rect">
            <a:avLst/>
          </a:prstGeom>
          <a:noFill/>
          <a:ln>
            <a:noFill/>
          </a:ln>
          <a:effectLst>
            <a:glow rad="228600">
              <a:schemeClr val="bg2">
                <a:alpha val="40000"/>
              </a:schemeClr>
            </a:glow>
          </a:effectLst>
          <a:extLst>
            <a:ext uri="{909E8E84-426E-40DD-AFC4-6F175D3DCCD1}">
              <a14:hiddenFill xmlns:a14="http://schemas.microsoft.com/office/drawing/2010/main">
                <a:solidFill>
                  <a:srgbClr val="FFFFFF"/>
                </a:solidFill>
              </a14:hiddenFill>
            </a:ext>
          </a:extLst>
        </p:spPr>
      </p:pic>
      <p:grpSp>
        <p:nvGrpSpPr>
          <p:cNvPr id="16" name="Group 19"/>
          <p:cNvGrpSpPr/>
          <p:nvPr/>
        </p:nvGrpSpPr>
        <p:grpSpPr bwMode="gray">
          <a:xfrm>
            <a:off x="10813688" y="1988349"/>
            <a:ext cx="1126593" cy="414228"/>
            <a:chOff x="6147046" y="1539816"/>
            <a:chExt cx="1197275" cy="586954"/>
          </a:xfrm>
        </p:grpSpPr>
        <p:pic>
          <p:nvPicPr>
            <p:cNvPr id="96" name="Picture 95"/>
            <p:cNvPicPr>
              <a:picLocks/>
            </p:cNvPicPr>
            <p:nvPr/>
          </p:nvPicPr>
          <p:blipFill rotWithShape="1">
            <a:blip r:embed="rId34" cstate="print">
              <a:extLst>
                <a:ext uri="{28A0092B-C50C-407E-A947-70E740481C1C}">
                  <a14:useLocalDpi xmlns:a14="http://schemas.microsoft.com/office/drawing/2010/main" val="0"/>
                </a:ext>
              </a:extLst>
            </a:blip>
            <a:srcRect l="-679" t="2123" r="30870" b="-2123"/>
            <a:stretch/>
          </p:blipFill>
          <p:spPr bwMode="gray">
            <a:xfrm>
              <a:off x="6147046" y="1539816"/>
              <a:ext cx="1197275" cy="361429"/>
            </a:xfrm>
            <a:prstGeom prst="rect">
              <a:avLst/>
            </a:prstGeom>
            <a:noFill/>
            <a:effectLst>
              <a:glow rad="88900">
                <a:srgbClr val="FFFFFF">
                  <a:alpha val="32000"/>
                </a:srgbClr>
              </a:glow>
              <a:outerShdw blurRad="127000" algn="ctr" rotWithShape="0">
                <a:srgbClr val="FFFFFF"/>
              </a:outerShdw>
            </a:effectLst>
          </p:spPr>
        </p:pic>
        <p:pic>
          <p:nvPicPr>
            <p:cNvPr id="97" name="Picture 96"/>
            <p:cNvPicPr>
              <a:picLocks/>
            </p:cNvPicPr>
            <p:nvPr/>
          </p:nvPicPr>
          <p:blipFill rotWithShape="1">
            <a:blip r:embed="rId35" cstate="print">
              <a:extLst>
                <a:ext uri="{28A0092B-C50C-407E-A947-70E740481C1C}">
                  <a14:useLocalDpi xmlns:a14="http://schemas.microsoft.com/office/drawing/2010/main" val="0"/>
                </a:ext>
              </a:extLst>
            </a:blip>
            <a:srcRect l="68960"/>
            <a:stretch/>
          </p:blipFill>
          <p:spPr bwMode="gray">
            <a:xfrm>
              <a:off x="6473603" y="1765341"/>
              <a:ext cx="532372" cy="361429"/>
            </a:xfrm>
            <a:prstGeom prst="rect">
              <a:avLst/>
            </a:prstGeom>
            <a:noFill/>
            <a:effectLst>
              <a:glow rad="88900">
                <a:srgbClr val="FFFFFF">
                  <a:alpha val="32000"/>
                </a:srgbClr>
              </a:glow>
              <a:outerShdw blurRad="127000" algn="ctr" rotWithShape="0">
                <a:srgbClr val="FFFFFF"/>
              </a:outerShdw>
            </a:effectLst>
          </p:spPr>
        </p:pic>
      </p:grpSp>
      <p:pic>
        <p:nvPicPr>
          <p:cNvPr id="100" name="Picture 99"/>
          <p:cNvPicPr>
            <a:picLocks/>
          </p:cNvPicPr>
          <p:nvPr/>
        </p:nvPicPr>
        <p:blipFill>
          <a:blip r:embed="rId18" cstate="print">
            <a:extLst>
              <a:ext uri="{28A0092B-C50C-407E-A947-70E740481C1C}">
                <a14:useLocalDpi xmlns:a14="http://schemas.microsoft.com/office/drawing/2010/main" val="0"/>
              </a:ext>
            </a:extLst>
          </a:blip>
          <a:stretch>
            <a:fillRect/>
          </a:stretch>
        </p:blipFill>
        <p:spPr bwMode="gray">
          <a:xfrm>
            <a:off x="9313282" y="2524843"/>
            <a:ext cx="1411804" cy="276611"/>
          </a:xfrm>
          <a:prstGeom prst="rect">
            <a:avLst/>
          </a:prstGeom>
          <a:noFill/>
          <a:effectLst>
            <a:glow rad="88900">
              <a:srgbClr val="FFFFFF">
                <a:alpha val="32000"/>
              </a:srgbClr>
            </a:glow>
            <a:outerShdw blurRad="127000" algn="ctr" rotWithShape="0">
              <a:srgbClr val="FFFFFF"/>
            </a:outerShdw>
          </a:effectLst>
        </p:spPr>
      </p:pic>
      <p:pic>
        <p:nvPicPr>
          <p:cNvPr id="110" name="Picture 109" descr="Office_Logo_H_R.png"/>
          <p:cNvPicPr>
            <a:picLocks noChangeAspect="1"/>
          </p:cNvPicPr>
          <p:nvPr/>
        </p:nvPicPr>
        <p:blipFill rotWithShape="1">
          <a:blip r:embed="rId7"/>
          <a:srcRect r="68589"/>
          <a:stretch/>
        </p:blipFill>
        <p:spPr bwMode="invGray">
          <a:xfrm>
            <a:off x="951680" y="2415096"/>
            <a:ext cx="281343" cy="300061"/>
          </a:xfrm>
          <a:prstGeom prst="rect">
            <a:avLst/>
          </a:prstGeom>
          <a:noFill/>
          <a:ln>
            <a:noFill/>
          </a:ln>
        </p:spPr>
      </p:pic>
      <p:pic>
        <p:nvPicPr>
          <p:cNvPr id="1028" name="Picture 4" descr="C:\Users\dazw\Desktop\Lync-Svr_h_rgb_r.png"/>
          <p:cNvPicPr>
            <a:picLocks noChangeAspect="1" noChangeArrowheads="1"/>
          </p:cNvPicPr>
          <p:nvPr/>
        </p:nvPicPr>
        <p:blipFill>
          <a:blip r:embed="rId36" cstate="print">
            <a:extLst>
              <a:ext uri="{28A0092B-C50C-407E-A947-70E740481C1C}">
                <a14:useLocalDpi xmlns:a14="http://schemas.microsoft.com/office/drawing/2010/main" val="0"/>
              </a:ext>
            </a:extLst>
          </a:blip>
          <a:srcRect/>
          <a:stretch>
            <a:fillRect/>
          </a:stretch>
        </p:blipFill>
        <p:spPr bwMode="auto">
          <a:xfrm>
            <a:off x="2332390" y="4196714"/>
            <a:ext cx="1000529" cy="257017"/>
          </a:xfrm>
          <a:prstGeom prst="rect">
            <a:avLst/>
          </a:prstGeom>
          <a:noFill/>
          <a:ln>
            <a:noFill/>
          </a:ln>
          <a:effectLst>
            <a:glow rad="228600">
              <a:schemeClr val="bg2">
                <a:alpha val="40000"/>
              </a:schemeClr>
            </a:glow>
          </a:effectLst>
          <a:extLst>
            <a:ext uri="{909E8E84-426E-40DD-AFC4-6F175D3DCCD1}">
              <a14:hiddenFill xmlns:a14="http://schemas.microsoft.com/office/drawing/2010/main">
                <a:solidFill>
                  <a:srgbClr val="FFFFFF"/>
                </a:solidFill>
              </a14:hiddenFill>
            </a:ext>
          </a:extLst>
        </p:spPr>
      </p:pic>
      <p:pic>
        <p:nvPicPr>
          <p:cNvPr id="1030" name="Picture 6" descr="C:\Users\dazw\Desktop\Lync-Online_h_rgb.png"/>
          <p:cNvPicPr>
            <a:picLocks noChangeAspect="1" noChangeArrowheads="1"/>
          </p:cNvPicPr>
          <p:nvPr/>
        </p:nvPicPr>
        <p:blipFill>
          <a:blip r:embed="rId37" cstate="print">
            <a:extLst>
              <a:ext uri="{28A0092B-C50C-407E-A947-70E740481C1C}">
                <a14:useLocalDpi xmlns:a14="http://schemas.microsoft.com/office/drawing/2010/main" val="0"/>
              </a:ext>
            </a:extLst>
          </a:blip>
          <a:srcRect/>
          <a:stretch>
            <a:fillRect/>
          </a:stretch>
        </p:blipFill>
        <p:spPr bwMode="auto">
          <a:xfrm>
            <a:off x="2289572" y="2074491"/>
            <a:ext cx="1021182" cy="257017"/>
          </a:xfrm>
          <a:prstGeom prst="rect">
            <a:avLst/>
          </a:prstGeom>
          <a:noFill/>
          <a:extLst>
            <a:ext uri="{909E8E84-426E-40DD-AFC4-6F175D3DCCD1}">
              <a14:hiddenFill xmlns:a14="http://schemas.microsoft.com/office/drawing/2010/main">
                <a:solidFill>
                  <a:srgbClr val="FFFFFF"/>
                </a:solidFill>
              </a14:hiddenFill>
            </a:ext>
          </a:extLst>
        </p:spPr>
      </p:pic>
      <p:sp>
        <p:nvSpPr>
          <p:cNvPr id="17" name="Title 16"/>
          <p:cNvSpPr>
            <a:spLocks noGrp="1"/>
          </p:cNvSpPr>
          <p:nvPr>
            <p:ph type="title"/>
          </p:nvPr>
        </p:nvSpPr>
        <p:spPr/>
        <p:txBody>
          <a:bodyPr/>
          <a:lstStyle/>
          <a:p>
            <a:pPr eaLnBrk="1" hangingPunct="1">
              <a:defRPr/>
            </a:pPr>
            <a:r>
              <a:rPr lang="en-US" sz="3264" b="1" dirty="0"/>
              <a:t>We are Getting More Choices</a:t>
            </a:r>
          </a:p>
        </p:txBody>
      </p:sp>
    </p:spTree>
    <p:extLst>
      <p:ext uri="{BB962C8B-B14F-4D97-AF65-F5344CB8AC3E}">
        <p14:creationId xmlns:p14="http://schemas.microsoft.com/office/powerpoint/2010/main" val="403668949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1"/>
                                        </p:tgtEl>
                                        <p:attrNameLst>
                                          <p:attrName>style.visibility</p:attrName>
                                        </p:attrNameLst>
                                      </p:cBhvr>
                                      <p:to>
                                        <p:strVal val="visible"/>
                                      </p:to>
                                    </p:set>
                                    <p:anim calcmode="lin" valueType="num">
                                      <p:cBhvr>
                                        <p:cTn id="17" dur="500" fill="hold"/>
                                        <p:tgtEl>
                                          <p:spTgt spid="181"/>
                                        </p:tgtEl>
                                        <p:attrNameLst>
                                          <p:attrName>ppt_w</p:attrName>
                                        </p:attrNameLst>
                                      </p:cBhvr>
                                      <p:tavLst>
                                        <p:tav tm="0">
                                          <p:val>
                                            <p:fltVal val="0"/>
                                          </p:val>
                                        </p:tav>
                                        <p:tav tm="100000">
                                          <p:val>
                                            <p:strVal val="#ppt_w"/>
                                          </p:val>
                                        </p:tav>
                                      </p:tavLst>
                                    </p:anim>
                                    <p:anim calcmode="lin" valueType="num">
                                      <p:cBhvr>
                                        <p:cTn id="18" dur="500" fill="hold"/>
                                        <p:tgtEl>
                                          <p:spTgt spid="181"/>
                                        </p:tgtEl>
                                        <p:attrNameLst>
                                          <p:attrName>ppt_h</p:attrName>
                                        </p:attrNameLst>
                                      </p:cBhvr>
                                      <p:tavLst>
                                        <p:tav tm="0">
                                          <p:val>
                                            <p:fltVal val="0"/>
                                          </p:val>
                                        </p:tav>
                                        <p:tav tm="100000">
                                          <p:val>
                                            <p:strVal val="#ppt_h"/>
                                          </p:val>
                                        </p:tav>
                                      </p:tavLst>
                                    </p:anim>
                                    <p:animEffect transition="in" filter="fade">
                                      <p:cBhvr>
                                        <p:cTn id="19" dur="500"/>
                                        <p:tgtEl>
                                          <p:spTgt spid="18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5"/>
                                        </p:tgtEl>
                                        <p:attrNameLst>
                                          <p:attrName>style.visibility</p:attrName>
                                        </p:attrNameLst>
                                      </p:cBhvr>
                                      <p:to>
                                        <p:strVal val="visible"/>
                                      </p:to>
                                    </p:set>
                                    <p:animEffect transition="in" filter="fade">
                                      <p:cBhvr>
                                        <p:cTn id="22" dur="500"/>
                                        <p:tgtEl>
                                          <p:spTgt spid="165"/>
                                        </p:tgtEl>
                                      </p:cBhvr>
                                    </p:animEffect>
                                  </p:childTnLst>
                                </p:cTn>
                              </p:par>
                            </p:childTnLst>
                          </p:cTn>
                        </p:par>
                        <p:par>
                          <p:cTn id="23" fill="hold">
                            <p:stCondLst>
                              <p:cond delay="1500"/>
                            </p:stCondLst>
                            <p:childTnLst>
                              <p:par>
                                <p:cTn id="24" presetID="47" presetClass="entr" presetSubtype="0" fill="hold" nodeType="afterEffect">
                                  <p:stCondLst>
                                    <p:cond delay="0"/>
                                  </p:stCondLst>
                                  <p:childTnLst>
                                    <p:set>
                                      <p:cBhvr>
                                        <p:cTn id="25" dur="1" fill="hold">
                                          <p:stCondLst>
                                            <p:cond delay="0"/>
                                          </p:stCondLst>
                                        </p:cTn>
                                        <p:tgtEl>
                                          <p:spTgt spid="182"/>
                                        </p:tgtEl>
                                        <p:attrNameLst>
                                          <p:attrName>style.visibility</p:attrName>
                                        </p:attrNameLst>
                                      </p:cBhvr>
                                      <p:to>
                                        <p:strVal val="visible"/>
                                      </p:to>
                                    </p:set>
                                    <p:animEffect transition="in" filter="fade">
                                      <p:cBhvr>
                                        <p:cTn id="26" dur="500"/>
                                        <p:tgtEl>
                                          <p:spTgt spid="182"/>
                                        </p:tgtEl>
                                      </p:cBhvr>
                                    </p:animEffect>
                                    <p:anim calcmode="lin" valueType="num">
                                      <p:cBhvr>
                                        <p:cTn id="27" dur="500" fill="hold"/>
                                        <p:tgtEl>
                                          <p:spTgt spid="182"/>
                                        </p:tgtEl>
                                        <p:attrNameLst>
                                          <p:attrName>ppt_x</p:attrName>
                                        </p:attrNameLst>
                                      </p:cBhvr>
                                      <p:tavLst>
                                        <p:tav tm="0">
                                          <p:val>
                                            <p:strVal val="#ppt_x"/>
                                          </p:val>
                                        </p:tav>
                                        <p:tav tm="100000">
                                          <p:val>
                                            <p:strVal val="#ppt_x"/>
                                          </p:val>
                                        </p:tav>
                                      </p:tavLst>
                                    </p:anim>
                                    <p:anim calcmode="lin" valueType="num">
                                      <p:cBhvr>
                                        <p:cTn id="28" dur="500" fill="hold"/>
                                        <p:tgtEl>
                                          <p:spTgt spid="182"/>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46"/>
                                        </p:tgtEl>
                                        <p:attrNameLst>
                                          <p:attrName>style.visibility</p:attrName>
                                        </p:attrNameLst>
                                      </p:cBhvr>
                                      <p:to>
                                        <p:strVal val="visible"/>
                                      </p:to>
                                    </p:set>
                                    <p:animEffect transition="in" filter="fade">
                                      <p:cBhvr>
                                        <p:cTn id="31" dur="500"/>
                                        <p:tgtEl>
                                          <p:spTgt spid="146"/>
                                        </p:tgtEl>
                                      </p:cBhvr>
                                    </p:animEffect>
                                    <p:anim calcmode="lin" valueType="num">
                                      <p:cBhvr>
                                        <p:cTn id="32" dur="500" fill="hold"/>
                                        <p:tgtEl>
                                          <p:spTgt spid="146"/>
                                        </p:tgtEl>
                                        <p:attrNameLst>
                                          <p:attrName>ppt_x</p:attrName>
                                        </p:attrNameLst>
                                      </p:cBhvr>
                                      <p:tavLst>
                                        <p:tav tm="0">
                                          <p:val>
                                            <p:strVal val="#ppt_x"/>
                                          </p:val>
                                        </p:tav>
                                        <p:tav tm="100000">
                                          <p:val>
                                            <p:strVal val="#ppt_x"/>
                                          </p:val>
                                        </p:tav>
                                      </p:tavLst>
                                    </p:anim>
                                    <p:anim calcmode="lin" valueType="num">
                                      <p:cBhvr>
                                        <p:cTn id="33" dur="500" fill="hold"/>
                                        <p:tgtEl>
                                          <p:spTgt spid="146"/>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10"/>
                                        </p:tgtEl>
                                        <p:attrNameLst>
                                          <p:attrName>style.visibility</p:attrName>
                                        </p:attrNameLst>
                                      </p:cBhvr>
                                      <p:to>
                                        <p:strVal val="visible"/>
                                      </p:to>
                                    </p:set>
                                    <p:animEffect transition="in" filter="fade">
                                      <p:cBhvr>
                                        <p:cTn id="36" dur="500"/>
                                        <p:tgtEl>
                                          <p:spTgt spid="110"/>
                                        </p:tgtEl>
                                      </p:cBhvr>
                                    </p:animEffect>
                                    <p:anim calcmode="lin" valueType="num">
                                      <p:cBhvr>
                                        <p:cTn id="37" dur="500" fill="hold"/>
                                        <p:tgtEl>
                                          <p:spTgt spid="110"/>
                                        </p:tgtEl>
                                        <p:attrNameLst>
                                          <p:attrName>ppt_x</p:attrName>
                                        </p:attrNameLst>
                                      </p:cBhvr>
                                      <p:tavLst>
                                        <p:tav tm="0">
                                          <p:val>
                                            <p:strVal val="#ppt_x"/>
                                          </p:val>
                                        </p:tav>
                                        <p:tav tm="100000">
                                          <p:val>
                                            <p:strVal val="#ppt_x"/>
                                          </p:val>
                                        </p:tav>
                                      </p:tavLst>
                                    </p:anim>
                                    <p:anim calcmode="lin" valueType="num">
                                      <p:cBhvr>
                                        <p:cTn id="38" dur="500" fill="hold"/>
                                        <p:tgtEl>
                                          <p:spTgt spid="110"/>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53" presetClass="entr" presetSubtype="16" fill="hold" grpId="0" nodeType="afterEffect">
                                  <p:stCondLst>
                                    <p:cond delay="0"/>
                                  </p:stCondLst>
                                  <p:childTnLst>
                                    <p:set>
                                      <p:cBhvr>
                                        <p:cTn id="41" dur="1" fill="hold">
                                          <p:stCondLst>
                                            <p:cond delay="0"/>
                                          </p:stCondLst>
                                        </p:cTn>
                                        <p:tgtEl>
                                          <p:spTgt spid="180"/>
                                        </p:tgtEl>
                                        <p:attrNameLst>
                                          <p:attrName>style.visibility</p:attrName>
                                        </p:attrNameLst>
                                      </p:cBhvr>
                                      <p:to>
                                        <p:strVal val="visible"/>
                                      </p:to>
                                    </p:set>
                                    <p:anim calcmode="lin" valueType="num">
                                      <p:cBhvr>
                                        <p:cTn id="42" dur="500" fill="hold"/>
                                        <p:tgtEl>
                                          <p:spTgt spid="180"/>
                                        </p:tgtEl>
                                        <p:attrNameLst>
                                          <p:attrName>ppt_w</p:attrName>
                                        </p:attrNameLst>
                                      </p:cBhvr>
                                      <p:tavLst>
                                        <p:tav tm="0">
                                          <p:val>
                                            <p:fltVal val="0"/>
                                          </p:val>
                                        </p:tav>
                                        <p:tav tm="100000">
                                          <p:val>
                                            <p:strVal val="#ppt_w"/>
                                          </p:val>
                                        </p:tav>
                                      </p:tavLst>
                                    </p:anim>
                                    <p:anim calcmode="lin" valueType="num">
                                      <p:cBhvr>
                                        <p:cTn id="43" dur="500" fill="hold"/>
                                        <p:tgtEl>
                                          <p:spTgt spid="180"/>
                                        </p:tgtEl>
                                        <p:attrNameLst>
                                          <p:attrName>ppt_h</p:attrName>
                                        </p:attrNameLst>
                                      </p:cBhvr>
                                      <p:tavLst>
                                        <p:tav tm="0">
                                          <p:val>
                                            <p:fltVal val="0"/>
                                          </p:val>
                                        </p:tav>
                                        <p:tav tm="100000">
                                          <p:val>
                                            <p:strVal val="#ppt_h"/>
                                          </p:val>
                                        </p:tav>
                                      </p:tavLst>
                                    </p:anim>
                                    <p:animEffect transition="in" filter="fade">
                                      <p:cBhvr>
                                        <p:cTn id="44" dur="500"/>
                                        <p:tgtEl>
                                          <p:spTgt spid="180"/>
                                        </p:tgtEl>
                                      </p:cBhvr>
                                    </p:animEffect>
                                  </p:childTnLst>
                                </p:cTn>
                              </p:par>
                            </p:childTnLst>
                          </p:cTn>
                        </p:par>
                        <p:par>
                          <p:cTn id="45" fill="hold">
                            <p:stCondLst>
                              <p:cond delay="2500"/>
                            </p:stCondLst>
                            <p:childTnLst>
                              <p:par>
                                <p:cTn id="46" presetID="47" presetClass="entr" presetSubtype="0" fill="hold" nodeType="afterEffect">
                                  <p:stCondLst>
                                    <p:cond delay="0"/>
                                  </p:stCondLst>
                                  <p:childTnLst>
                                    <p:set>
                                      <p:cBhvr>
                                        <p:cTn id="47" dur="1" fill="hold">
                                          <p:stCondLst>
                                            <p:cond delay="0"/>
                                          </p:stCondLst>
                                        </p:cTn>
                                        <p:tgtEl>
                                          <p:spTgt spid="198"/>
                                        </p:tgtEl>
                                        <p:attrNameLst>
                                          <p:attrName>style.visibility</p:attrName>
                                        </p:attrNameLst>
                                      </p:cBhvr>
                                      <p:to>
                                        <p:strVal val="visible"/>
                                      </p:to>
                                    </p:set>
                                    <p:animEffect transition="in" filter="fade">
                                      <p:cBhvr>
                                        <p:cTn id="48" dur="500"/>
                                        <p:tgtEl>
                                          <p:spTgt spid="198"/>
                                        </p:tgtEl>
                                      </p:cBhvr>
                                    </p:animEffect>
                                    <p:anim calcmode="lin" valueType="num">
                                      <p:cBhvr>
                                        <p:cTn id="49" dur="500" fill="hold"/>
                                        <p:tgtEl>
                                          <p:spTgt spid="198"/>
                                        </p:tgtEl>
                                        <p:attrNameLst>
                                          <p:attrName>ppt_x</p:attrName>
                                        </p:attrNameLst>
                                      </p:cBhvr>
                                      <p:tavLst>
                                        <p:tav tm="0">
                                          <p:val>
                                            <p:strVal val="#ppt_x"/>
                                          </p:val>
                                        </p:tav>
                                        <p:tav tm="100000">
                                          <p:val>
                                            <p:strVal val="#ppt_x"/>
                                          </p:val>
                                        </p:tav>
                                      </p:tavLst>
                                    </p:anim>
                                    <p:anim calcmode="lin" valueType="num">
                                      <p:cBhvr>
                                        <p:cTn id="50" dur="500" fill="hold"/>
                                        <p:tgtEl>
                                          <p:spTgt spid="198"/>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0"/>
                                  </p:stCondLst>
                                  <p:childTnLst>
                                    <p:set>
                                      <p:cBhvr>
                                        <p:cTn id="52" dur="1" fill="hold">
                                          <p:stCondLst>
                                            <p:cond delay="0"/>
                                          </p:stCondLst>
                                        </p:cTn>
                                        <p:tgtEl>
                                          <p:spTgt spid="1028"/>
                                        </p:tgtEl>
                                        <p:attrNameLst>
                                          <p:attrName>style.visibility</p:attrName>
                                        </p:attrNameLst>
                                      </p:cBhvr>
                                      <p:to>
                                        <p:strVal val="visible"/>
                                      </p:to>
                                    </p:set>
                                    <p:animEffect transition="in" filter="fade">
                                      <p:cBhvr>
                                        <p:cTn id="53" dur="500"/>
                                        <p:tgtEl>
                                          <p:spTgt spid="1028"/>
                                        </p:tgtEl>
                                      </p:cBhvr>
                                    </p:animEffect>
                                    <p:anim calcmode="lin" valueType="num">
                                      <p:cBhvr>
                                        <p:cTn id="54" dur="500" fill="hold"/>
                                        <p:tgtEl>
                                          <p:spTgt spid="1028"/>
                                        </p:tgtEl>
                                        <p:attrNameLst>
                                          <p:attrName>ppt_x</p:attrName>
                                        </p:attrNameLst>
                                      </p:cBhvr>
                                      <p:tavLst>
                                        <p:tav tm="0">
                                          <p:val>
                                            <p:strVal val="#ppt_x"/>
                                          </p:val>
                                        </p:tav>
                                        <p:tav tm="100000">
                                          <p:val>
                                            <p:strVal val="#ppt_x"/>
                                          </p:val>
                                        </p:tav>
                                      </p:tavLst>
                                    </p:anim>
                                    <p:anim calcmode="lin" valueType="num">
                                      <p:cBhvr>
                                        <p:cTn id="55" dur="500" fill="hold"/>
                                        <p:tgtEl>
                                          <p:spTgt spid="1028"/>
                                        </p:tgtEl>
                                        <p:attrNameLst>
                                          <p:attrName>ppt_y</p:attrName>
                                        </p:attrNameLst>
                                      </p:cBhvr>
                                      <p:tavLst>
                                        <p:tav tm="0">
                                          <p:val>
                                            <p:strVal val="#ppt_y-.1"/>
                                          </p:val>
                                        </p:tav>
                                        <p:tav tm="100000">
                                          <p:val>
                                            <p:strVal val="#ppt_y"/>
                                          </p:val>
                                        </p:tav>
                                      </p:tavLst>
                                    </p:anim>
                                  </p:childTnLst>
                                </p:cTn>
                              </p:par>
                              <p:par>
                                <p:cTn id="56" presetID="10" presetClass="entr" presetSubtype="0" fill="hold" grpId="0" nodeType="withEffect">
                                  <p:stCondLst>
                                    <p:cond delay="0"/>
                                  </p:stCondLst>
                                  <p:childTnLst>
                                    <p:set>
                                      <p:cBhvr>
                                        <p:cTn id="57" dur="1" fill="hold">
                                          <p:stCondLst>
                                            <p:cond delay="0"/>
                                          </p:stCondLst>
                                        </p:cTn>
                                        <p:tgtEl>
                                          <p:spTgt spid="166"/>
                                        </p:tgtEl>
                                        <p:attrNameLst>
                                          <p:attrName>style.visibility</p:attrName>
                                        </p:attrNameLst>
                                      </p:cBhvr>
                                      <p:to>
                                        <p:strVal val="visible"/>
                                      </p:to>
                                    </p:set>
                                    <p:animEffect transition="in" filter="fade">
                                      <p:cBhvr>
                                        <p:cTn id="58" dur="500"/>
                                        <p:tgtEl>
                                          <p:spTgt spid="166"/>
                                        </p:tgtEl>
                                      </p:cBhvr>
                                    </p:animEffect>
                                  </p:childTnLst>
                                </p:cTn>
                              </p:par>
                              <p:par>
                                <p:cTn id="59" presetID="42" presetClass="entr" presetSubtype="0" fill="hold" nodeType="withEffect">
                                  <p:stCondLst>
                                    <p:cond delay="0"/>
                                  </p:stCondLst>
                                  <p:childTnLst>
                                    <p:set>
                                      <p:cBhvr>
                                        <p:cTn id="60" dur="1" fill="hold">
                                          <p:stCondLst>
                                            <p:cond delay="0"/>
                                          </p:stCondLst>
                                        </p:cTn>
                                        <p:tgtEl>
                                          <p:spTgt spid="148"/>
                                        </p:tgtEl>
                                        <p:attrNameLst>
                                          <p:attrName>style.visibility</p:attrName>
                                        </p:attrNameLst>
                                      </p:cBhvr>
                                      <p:to>
                                        <p:strVal val="visible"/>
                                      </p:to>
                                    </p:set>
                                    <p:animEffect transition="in" filter="fade">
                                      <p:cBhvr>
                                        <p:cTn id="61" dur="500"/>
                                        <p:tgtEl>
                                          <p:spTgt spid="148"/>
                                        </p:tgtEl>
                                      </p:cBhvr>
                                    </p:animEffect>
                                    <p:anim calcmode="lin" valueType="num">
                                      <p:cBhvr>
                                        <p:cTn id="62" dur="500" fill="hold"/>
                                        <p:tgtEl>
                                          <p:spTgt spid="148"/>
                                        </p:tgtEl>
                                        <p:attrNameLst>
                                          <p:attrName>ppt_x</p:attrName>
                                        </p:attrNameLst>
                                      </p:cBhvr>
                                      <p:tavLst>
                                        <p:tav tm="0">
                                          <p:val>
                                            <p:strVal val="#ppt_x"/>
                                          </p:val>
                                        </p:tav>
                                        <p:tav tm="100000">
                                          <p:val>
                                            <p:strVal val="#ppt_x"/>
                                          </p:val>
                                        </p:tav>
                                      </p:tavLst>
                                    </p:anim>
                                    <p:anim calcmode="lin" valueType="num">
                                      <p:cBhvr>
                                        <p:cTn id="63" dur="500" fill="hold"/>
                                        <p:tgtEl>
                                          <p:spTgt spid="148"/>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1030"/>
                                        </p:tgtEl>
                                        <p:attrNameLst>
                                          <p:attrName>style.visibility</p:attrName>
                                        </p:attrNameLst>
                                      </p:cBhvr>
                                      <p:to>
                                        <p:strVal val="visible"/>
                                      </p:to>
                                    </p:set>
                                    <p:animEffect transition="in" filter="fade">
                                      <p:cBhvr>
                                        <p:cTn id="66" dur="500"/>
                                        <p:tgtEl>
                                          <p:spTgt spid="1030"/>
                                        </p:tgtEl>
                                      </p:cBhvr>
                                    </p:animEffect>
                                    <p:anim calcmode="lin" valueType="num">
                                      <p:cBhvr>
                                        <p:cTn id="67" dur="500" fill="hold"/>
                                        <p:tgtEl>
                                          <p:spTgt spid="1030"/>
                                        </p:tgtEl>
                                        <p:attrNameLst>
                                          <p:attrName>ppt_x</p:attrName>
                                        </p:attrNameLst>
                                      </p:cBhvr>
                                      <p:tavLst>
                                        <p:tav tm="0">
                                          <p:val>
                                            <p:strVal val="#ppt_x"/>
                                          </p:val>
                                        </p:tav>
                                        <p:tav tm="100000">
                                          <p:val>
                                            <p:strVal val="#ppt_x"/>
                                          </p:val>
                                        </p:tav>
                                      </p:tavLst>
                                    </p:anim>
                                    <p:anim calcmode="lin" valueType="num">
                                      <p:cBhvr>
                                        <p:cTn id="68" dur="500" fill="hold"/>
                                        <p:tgtEl>
                                          <p:spTgt spid="1030"/>
                                        </p:tgtEl>
                                        <p:attrNameLst>
                                          <p:attrName>ppt_y</p:attrName>
                                        </p:attrNameLst>
                                      </p:cBhvr>
                                      <p:tavLst>
                                        <p:tav tm="0">
                                          <p:val>
                                            <p:strVal val="#ppt_y+.1"/>
                                          </p:val>
                                        </p:tav>
                                        <p:tav tm="100000">
                                          <p:val>
                                            <p:strVal val="#ppt_y"/>
                                          </p:val>
                                        </p:tav>
                                      </p:tavLst>
                                    </p:anim>
                                  </p:childTnLst>
                                </p:cTn>
                              </p:par>
                            </p:childTnLst>
                          </p:cTn>
                        </p:par>
                        <p:par>
                          <p:cTn id="69" fill="hold">
                            <p:stCondLst>
                              <p:cond delay="3000"/>
                            </p:stCondLst>
                            <p:childTnLst>
                              <p:par>
                                <p:cTn id="70" presetID="53" presetClass="entr" presetSubtype="16" fill="hold" grpId="0" nodeType="afterEffect">
                                  <p:stCondLst>
                                    <p:cond delay="0"/>
                                  </p:stCondLst>
                                  <p:childTnLst>
                                    <p:set>
                                      <p:cBhvr>
                                        <p:cTn id="71" dur="1" fill="hold">
                                          <p:stCondLst>
                                            <p:cond delay="0"/>
                                          </p:stCondLst>
                                        </p:cTn>
                                        <p:tgtEl>
                                          <p:spTgt spid="179"/>
                                        </p:tgtEl>
                                        <p:attrNameLst>
                                          <p:attrName>style.visibility</p:attrName>
                                        </p:attrNameLst>
                                      </p:cBhvr>
                                      <p:to>
                                        <p:strVal val="visible"/>
                                      </p:to>
                                    </p:set>
                                    <p:anim calcmode="lin" valueType="num">
                                      <p:cBhvr>
                                        <p:cTn id="72" dur="500" fill="hold"/>
                                        <p:tgtEl>
                                          <p:spTgt spid="179"/>
                                        </p:tgtEl>
                                        <p:attrNameLst>
                                          <p:attrName>ppt_w</p:attrName>
                                        </p:attrNameLst>
                                      </p:cBhvr>
                                      <p:tavLst>
                                        <p:tav tm="0">
                                          <p:val>
                                            <p:fltVal val="0"/>
                                          </p:val>
                                        </p:tav>
                                        <p:tav tm="100000">
                                          <p:val>
                                            <p:strVal val="#ppt_w"/>
                                          </p:val>
                                        </p:tav>
                                      </p:tavLst>
                                    </p:anim>
                                    <p:anim calcmode="lin" valueType="num">
                                      <p:cBhvr>
                                        <p:cTn id="73" dur="500" fill="hold"/>
                                        <p:tgtEl>
                                          <p:spTgt spid="179"/>
                                        </p:tgtEl>
                                        <p:attrNameLst>
                                          <p:attrName>ppt_h</p:attrName>
                                        </p:attrNameLst>
                                      </p:cBhvr>
                                      <p:tavLst>
                                        <p:tav tm="0">
                                          <p:val>
                                            <p:fltVal val="0"/>
                                          </p:val>
                                        </p:tav>
                                        <p:tav tm="100000">
                                          <p:val>
                                            <p:strVal val="#ppt_h"/>
                                          </p:val>
                                        </p:tav>
                                      </p:tavLst>
                                    </p:anim>
                                    <p:animEffect transition="in" filter="fade">
                                      <p:cBhvr>
                                        <p:cTn id="74" dur="500"/>
                                        <p:tgtEl>
                                          <p:spTgt spid="179"/>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64"/>
                                        </p:tgtEl>
                                        <p:attrNameLst>
                                          <p:attrName>style.visibility</p:attrName>
                                        </p:attrNameLst>
                                      </p:cBhvr>
                                      <p:to>
                                        <p:strVal val="visible"/>
                                      </p:to>
                                    </p:set>
                                    <p:animEffect transition="in" filter="fade">
                                      <p:cBhvr>
                                        <p:cTn id="77" dur="500"/>
                                        <p:tgtEl>
                                          <p:spTgt spid="164"/>
                                        </p:tgtEl>
                                      </p:cBhvr>
                                    </p:animEffect>
                                  </p:childTnLst>
                                </p:cTn>
                              </p:par>
                            </p:childTnLst>
                          </p:cTn>
                        </p:par>
                        <p:par>
                          <p:cTn id="78" fill="hold">
                            <p:stCondLst>
                              <p:cond delay="3500"/>
                            </p:stCondLst>
                            <p:childTnLst>
                              <p:par>
                                <p:cTn id="79" presetID="47" presetClass="entr" presetSubtype="0" fill="hold" nodeType="afterEffect">
                                  <p:stCondLst>
                                    <p:cond delay="0"/>
                                  </p:stCondLst>
                                  <p:childTnLst>
                                    <p:set>
                                      <p:cBhvr>
                                        <p:cTn id="80" dur="1" fill="hold">
                                          <p:stCondLst>
                                            <p:cond delay="0"/>
                                          </p:stCondLst>
                                        </p:cTn>
                                        <p:tgtEl>
                                          <p:spTgt spid="5"/>
                                        </p:tgtEl>
                                        <p:attrNameLst>
                                          <p:attrName>style.visibility</p:attrName>
                                        </p:attrNameLst>
                                      </p:cBhvr>
                                      <p:to>
                                        <p:strVal val="visible"/>
                                      </p:to>
                                    </p:set>
                                    <p:animEffect transition="in" filter="fade">
                                      <p:cBhvr>
                                        <p:cTn id="81" dur="500"/>
                                        <p:tgtEl>
                                          <p:spTgt spid="5"/>
                                        </p:tgtEl>
                                      </p:cBhvr>
                                    </p:animEffect>
                                    <p:anim calcmode="lin" valueType="num">
                                      <p:cBhvr>
                                        <p:cTn id="82" dur="500" fill="hold"/>
                                        <p:tgtEl>
                                          <p:spTgt spid="5"/>
                                        </p:tgtEl>
                                        <p:attrNameLst>
                                          <p:attrName>ppt_x</p:attrName>
                                        </p:attrNameLst>
                                      </p:cBhvr>
                                      <p:tavLst>
                                        <p:tav tm="0">
                                          <p:val>
                                            <p:strVal val="#ppt_x"/>
                                          </p:val>
                                        </p:tav>
                                        <p:tav tm="100000">
                                          <p:val>
                                            <p:strVal val="#ppt_x"/>
                                          </p:val>
                                        </p:tav>
                                      </p:tavLst>
                                    </p:anim>
                                    <p:anim calcmode="lin" valueType="num">
                                      <p:cBhvr>
                                        <p:cTn id="83" dur="500" fill="hold"/>
                                        <p:tgtEl>
                                          <p:spTgt spid="5"/>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fade">
                                      <p:cBhvr>
                                        <p:cTn id="86" dur="500"/>
                                        <p:tgtEl>
                                          <p:spTgt spid="8"/>
                                        </p:tgtEl>
                                      </p:cBhvr>
                                    </p:animEffect>
                                    <p:anim calcmode="lin" valueType="num">
                                      <p:cBhvr>
                                        <p:cTn id="87" dur="500" fill="hold"/>
                                        <p:tgtEl>
                                          <p:spTgt spid="8"/>
                                        </p:tgtEl>
                                        <p:attrNameLst>
                                          <p:attrName>ppt_x</p:attrName>
                                        </p:attrNameLst>
                                      </p:cBhvr>
                                      <p:tavLst>
                                        <p:tav tm="0">
                                          <p:val>
                                            <p:strVal val="#ppt_x"/>
                                          </p:val>
                                        </p:tav>
                                        <p:tav tm="100000">
                                          <p:val>
                                            <p:strVal val="#ppt_x"/>
                                          </p:val>
                                        </p:tav>
                                      </p:tavLst>
                                    </p:anim>
                                    <p:anim calcmode="lin" valueType="num">
                                      <p:cBhvr>
                                        <p:cTn id="88" dur="500" fill="hold"/>
                                        <p:tgtEl>
                                          <p:spTgt spid="8"/>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0"/>
                                  </p:stCondLst>
                                  <p:childTnLst>
                                    <p:set>
                                      <p:cBhvr>
                                        <p:cTn id="90" dur="1" fill="hold">
                                          <p:stCondLst>
                                            <p:cond delay="0"/>
                                          </p:stCondLst>
                                        </p:cTn>
                                        <p:tgtEl>
                                          <p:spTgt spid="11"/>
                                        </p:tgtEl>
                                        <p:attrNameLst>
                                          <p:attrName>style.visibility</p:attrName>
                                        </p:attrNameLst>
                                      </p:cBhvr>
                                      <p:to>
                                        <p:strVal val="visible"/>
                                      </p:to>
                                    </p:set>
                                    <p:animEffect transition="in" filter="fade">
                                      <p:cBhvr>
                                        <p:cTn id="91" dur="500"/>
                                        <p:tgtEl>
                                          <p:spTgt spid="11"/>
                                        </p:tgtEl>
                                      </p:cBhvr>
                                    </p:animEffect>
                                    <p:anim calcmode="lin" valueType="num">
                                      <p:cBhvr>
                                        <p:cTn id="92" dur="500" fill="hold"/>
                                        <p:tgtEl>
                                          <p:spTgt spid="11"/>
                                        </p:tgtEl>
                                        <p:attrNameLst>
                                          <p:attrName>ppt_x</p:attrName>
                                        </p:attrNameLst>
                                      </p:cBhvr>
                                      <p:tavLst>
                                        <p:tav tm="0">
                                          <p:val>
                                            <p:strVal val="#ppt_x"/>
                                          </p:val>
                                        </p:tav>
                                        <p:tav tm="100000">
                                          <p:val>
                                            <p:strVal val="#ppt_x"/>
                                          </p:val>
                                        </p:tav>
                                      </p:tavLst>
                                    </p:anim>
                                    <p:anim calcmode="lin" valueType="num">
                                      <p:cBhvr>
                                        <p:cTn id="93" dur="500" fill="hold"/>
                                        <p:tgtEl>
                                          <p:spTgt spid="11"/>
                                        </p:tgtEl>
                                        <p:attrNameLst>
                                          <p:attrName>ppt_y</p:attrName>
                                        </p:attrNameLst>
                                      </p:cBhvr>
                                      <p:tavLst>
                                        <p:tav tm="0">
                                          <p:val>
                                            <p:strVal val="#ppt_y+.1"/>
                                          </p:val>
                                        </p:tav>
                                        <p:tav tm="100000">
                                          <p:val>
                                            <p:strVal val="#ppt_y"/>
                                          </p:val>
                                        </p:tav>
                                      </p:tavLst>
                                    </p:anim>
                                  </p:childTnLst>
                                </p:cTn>
                              </p:par>
                            </p:childTnLst>
                          </p:cTn>
                        </p:par>
                        <p:par>
                          <p:cTn id="94" fill="hold">
                            <p:stCondLst>
                              <p:cond delay="4000"/>
                            </p:stCondLst>
                            <p:childTnLst>
                              <p:par>
                                <p:cTn id="95" presetID="53" presetClass="entr" presetSubtype="16" fill="hold" grpId="0" nodeType="afterEffect">
                                  <p:stCondLst>
                                    <p:cond delay="0"/>
                                  </p:stCondLst>
                                  <p:childTnLst>
                                    <p:set>
                                      <p:cBhvr>
                                        <p:cTn id="96" dur="1" fill="hold">
                                          <p:stCondLst>
                                            <p:cond delay="0"/>
                                          </p:stCondLst>
                                        </p:cTn>
                                        <p:tgtEl>
                                          <p:spTgt spid="178"/>
                                        </p:tgtEl>
                                        <p:attrNameLst>
                                          <p:attrName>style.visibility</p:attrName>
                                        </p:attrNameLst>
                                      </p:cBhvr>
                                      <p:to>
                                        <p:strVal val="visible"/>
                                      </p:to>
                                    </p:set>
                                    <p:anim calcmode="lin" valueType="num">
                                      <p:cBhvr>
                                        <p:cTn id="97" dur="500" fill="hold"/>
                                        <p:tgtEl>
                                          <p:spTgt spid="178"/>
                                        </p:tgtEl>
                                        <p:attrNameLst>
                                          <p:attrName>ppt_w</p:attrName>
                                        </p:attrNameLst>
                                      </p:cBhvr>
                                      <p:tavLst>
                                        <p:tav tm="0">
                                          <p:val>
                                            <p:fltVal val="0"/>
                                          </p:val>
                                        </p:tav>
                                        <p:tav tm="100000">
                                          <p:val>
                                            <p:strVal val="#ppt_w"/>
                                          </p:val>
                                        </p:tav>
                                      </p:tavLst>
                                    </p:anim>
                                    <p:anim calcmode="lin" valueType="num">
                                      <p:cBhvr>
                                        <p:cTn id="98" dur="500" fill="hold"/>
                                        <p:tgtEl>
                                          <p:spTgt spid="178"/>
                                        </p:tgtEl>
                                        <p:attrNameLst>
                                          <p:attrName>ppt_h</p:attrName>
                                        </p:attrNameLst>
                                      </p:cBhvr>
                                      <p:tavLst>
                                        <p:tav tm="0">
                                          <p:val>
                                            <p:fltVal val="0"/>
                                          </p:val>
                                        </p:tav>
                                        <p:tav tm="100000">
                                          <p:val>
                                            <p:strVal val="#ppt_h"/>
                                          </p:val>
                                        </p:tav>
                                      </p:tavLst>
                                    </p:anim>
                                    <p:animEffect transition="in" filter="fade">
                                      <p:cBhvr>
                                        <p:cTn id="99" dur="500"/>
                                        <p:tgtEl>
                                          <p:spTgt spid="178"/>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67"/>
                                        </p:tgtEl>
                                        <p:attrNameLst>
                                          <p:attrName>style.visibility</p:attrName>
                                        </p:attrNameLst>
                                      </p:cBhvr>
                                      <p:to>
                                        <p:strVal val="visible"/>
                                      </p:to>
                                    </p:set>
                                    <p:animEffect transition="in" filter="fade">
                                      <p:cBhvr>
                                        <p:cTn id="102" dur="500"/>
                                        <p:tgtEl>
                                          <p:spTgt spid="167"/>
                                        </p:tgtEl>
                                      </p:cBhvr>
                                    </p:animEffect>
                                  </p:childTnLst>
                                </p:cTn>
                              </p:par>
                            </p:childTnLst>
                          </p:cTn>
                        </p:par>
                        <p:par>
                          <p:cTn id="103" fill="hold">
                            <p:stCondLst>
                              <p:cond delay="4500"/>
                            </p:stCondLst>
                            <p:childTnLst>
                              <p:par>
                                <p:cTn id="104" presetID="47" presetClass="entr" presetSubtype="0" fill="hold" nodeType="afterEffect">
                                  <p:stCondLst>
                                    <p:cond delay="0"/>
                                  </p:stCondLst>
                                  <p:childTnLst>
                                    <p:set>
                                      <p:cBhvr>
                                        <p:cTn id="105" dur="1" fill="hold">
                                          <p:stCondLst>
                                            <p:cond delay="0"/>
                                          </p:stCondLst>
                                        </p:cTn>
                                        <p:tgtEl>
                                          <p:spTgt spid="7"/>
                                        </p:tgtEl>
                                        <p:attrNameLst>
                                          <p:attrName>style.visibility</p:attrName>
                                        </p:attrNameLst>
                                      </p:cBhvr>
                                      <p:to>
                                        <p:strVal val="visible"/>
                                      </p:to>
                                    </p:set>
                                    <p:animEffect transition="in" filter="fade">
                                      <p:cBhvr>
                                        <p:cTn id="106" dur="500"/>
                                        <p:tgtEl>
                                          <p:spTgt spid="7"/>
                                        </p:tgtEl>
                                      </p:cBhvr>
                                    </p:animEffect>
                                    <p:anim calcmode="lin" valueType="num">
                                      <p:cBhvr>
                                        <p:cTn id="107" dur="500" fill="hold"/>
                                        <p:tgtEl>
                                          <p:spTgt spid="7"/>
                                        </p:tgtEl>
                                        <p:attrNameLst>
                                          <p:attrName>ppt_x</p:attrName>
                                        </p:attrNameLst>
                                      </p:cBhvr>
                                      <p:tavLst>
                                        <p:tav tm="0">
                                          <p:val>
                                            <p:strVal val="#ppt_x"/>
                                          </p:val>
                                        </p:tav>
                                        <p:tav tm="100000">
                                          <p:val>
                                            <p:strVal val="#ppt_x"/>
                                          </p:val>
                                        </p:tav>
                                      </p:tavLst>
                                    </p:anim>
                                    <p:anim calcmode="lin" valueType="num">
                                      <p:cBhvr>
                                        <p:cTn id="108" dur="500" fill="hold"/>
                                        <p:tgtEl>
                                          <p:spTgt spid="7"/>
                                        </p:tgtEl>
                                        <p:attrNameLst>
                                          <p:attrName>ppt_y</p:attrName>
                                        </p:attrNameLst>
                                      </p:cBhvr>
                                      <p:tavLst>
                                        <p:tav tm="0">
                                          <p:val>
                                            <p:strVal val="#ppt_y-.1"/>
                                          </p:val>
                                        </p:tav>
                                        <p:tav tm="100000">
                                          <p:val>
                                            <p:strVal val="#ppt_y"/>
                                          </p:val>
                                        </p:tav>
                                      </p:tavLst>
                                    </p:anim>
                                  </p:childTnLst>
                                </p:cTn>
                              </p:par>
                              <p:par>
                                <p:cTn id="109" presetID="47" presetClass="entr" presetSubtype="0" fill="hold" nodeType="withEffect">
                                  <p:stCondLst>
                                    <p:cond delay="0"/>
                                  </p:stCondLst>
                                  <p:childTnLst>
                                    <p:set>
                                      <p:cBhvr>
                                        <p:cTn id="110" dur="1" fill="hold">
                                          <p:stCondLst>
                                            <p:cond delay="0"/>
                                          </p:stCondLst>
                                        </p:cTn>
                                        <p:tgtEl>
                                          <p:spTgt spid="15"/>
                                        </p:tgtEl>
                                        <p:attrNameLst>
                                          <p:attrName>style.visibility</p:attrName>
                                        </p:attrNameLst>
                                      </p:cBhvr>
                                      <p:to>
                                        <p:strVal val="visible"/>
                                      </p:to>
                                    </p:set>
                                    <p:animEffect transition="in" filter="fade">
                                      <p:cBhvr>
                                        <p:cTn id="111" dur="500"/>
                                        <p:tgtEl>
                                          <p:spTgt spid="15"/>
                                        </p:tgtEl>
                                      </p:cBhvr>
                                    </p:animEffect>
                                    <p:anim calcmode="lin" valueType="num">
                                      <p:cBhvr>
                                        <p:cTn id="112" dur="500" fill="hold"/>
                                        <p:tgtEl>
                                          <p:spTgt spid="15"/>
                                        </p:tgtEl>
                                        <p:attrNameLst>
                                          <p:attrName>ppt_x</p:attrName>
                                        </p:attrNameLst>
                                      </p:cBhvr>
                                      <p:tavLst>
                                        <p:tav tm="0">
                                          <p:val>
                                            <p:strVal val="#ppt_x"/>
                                          </p:val>
                                        </p:tav>
                                        <p:tav tm="100000">
                                          <p:val>
                                            <p:strVal val="#ppt_x"/>
                                          </p:val>
                                        </p:tav>
                                      </p:tavLst>
                                    </p:anim>
                                    <p:anim calcmode="lin" valueType="num">
                                      <p:cBhvr>
                                        <p:cTn id="113" dur="500" fill="hold"/>
                                        <p:tgtEl>
                                          <p:spTgt spid="15"/>
                                        </p:tgtEl>
                                        <p:attrNameLst>
                                          <p:attrName>ppt_y</p:attrName>
                                        </p:attrNameLst>
                                      </p:cBhvr>
                                      <p:tavLst>
                                        <p:tav tm="0">
                                          <p:val>
                                            <p:strVal val="#ppt_y-.1"/>
                                          </p:val>
                                        </p:tav>
                                        <p:tav tm="100000">
                                          <p:val>
                                            <p:strVal val="#ppt_y"/>
                                          </p:val>
                                        </p:tav>
                                      </p:tavLst>
                                    </p:anim>
                                  </p:childTnLst>
                                </p:cTn>
                              </p:par>
                              <p:par>
                                <p:cTn id="114" presetID="42" presetClass="entr" presetSubtype="0" fill="hold" nodeType="withEffect">
                                  <p:stCondLst>
                                    <p:cond delay="0"/>
                                  </p:stCondLst>
                                  <p:childTnLst>
                                    <p:set>
                                      <p:cBhvr>
                                        <p:cTn id="115" dur="1" fill="hold">
                                          <p:stCondLst>
                                            <p:cond delay="0"/>
                                          </p:stCondLst>
                                        </p:cTn>
                                        <p:tgtEl>
                                          <p:spTgt spid="9"/>
                                        </p:tgtEl>
                                        <p:attrNameLst>
                                          <p:attrName>style.visibility</p:attrName>
                                        </p:attrNameLst>
                                      </p:cBhvr>
                                      <p:to>
                                        <p:strVal val="visible"/>
                                      </p:to>
                                    </p:set>
                                    <p:animEffect transition="in" filter="fade">
                                      <p:cBhvr>
                                        <p:cTn id="116" dur="500"/>
                                        <p:tgtEl>
                                          <p:spTgt spid="9"/>
                                        </p:tgtEl>
                                      </p:cBhvr>
                                    </p:animEffect>
                                    <p:anim calcmode="lin" valueType="num">
                                      <p:cBhvr>
                                        <p:cTn id="117" dur="500" fill="hold"/>
                                        <p:tgtEl>
                                          <p:spTgt spid="9"/>
                                        </p:tgtEl>
                                        <p:attrNameLst>
                                          <p:attrName>ppt_x</p:attrName>
                                        </p:attrNameLst>
                                      </p:cBhvr>
                                      <p:tavLst>
                                        <p:tav tm="0">
                                          <p:val>
                                            <p:strVal val="#ppt_x"/>
                                          </p:val>
                                        </p:tav>
                                        <p:tav tm="100000">
                                          <p:val>
                                            <p:strVal val="#ppt_x"/>
                                          </p:val>
                                        </p:tav>
                                      </p:tavLst>
                                    </p:anim>
                                    <p:anim calcmode="lin" valueType="num">
                                      <p:cBhvr>
                                        <p:cTn id="118" dur="500" fill="hold"/>
                                        <p:tgtEl>
                                          <p:spTgt spid="9"/>
                                        </p:tgtEl>
                                        <p:attrNameLst>
                                          <p:attrName>ppt_y</p:attrName>
                                        </p:attrNameLst>
                                      </p:cBhvr>
                                      <p:tavLst>
                                        <p:tav tm="0">
                                          <p:val>
                                            <p:strVal val="#ppt_y+.1"/>
                                          </p:val>
                                        </p:tav>
                                        <p:tav tm="100000">
                                          <p:val>
                                            <p:strVal val="#ppt_y"/>
                                          </p:val>
                                        </p:tav>
                                      </p:tavLst>
                                    </p:anim>
                                  </p:childTnLst>
                                </p:cTn>
                              </p:par>
                            </p:childTnLst>
                          </p:cTn>
                        </p:par>
                        <p:par>
                          <p:cTn id="119" fill="hold">
                            <p:stCondLst>
                              <p:cond delay="5000"/>
                            </p:stCondLst>
                            <p:childTnLst>
                              <p:par>
                                <p:cTn id="120" presetID="53" presetClass="entr" presetSubtype="16" fill="hold" grpId="0" nodeType="afterEffect">
                                  <p:stCondLst>
                                    <p:cond delay="0"/>
                                  </p:stCondLst>
                                  <p:childTnLst>
                                    <p:set>
                                      <p:cBhvr>
                                        <p:cTn id="121" dur="1" fill="hold">
                                          <p:stCondLst>
                                            <p:cond delay="0"/>
                                          </p:stCondLst>
                                        </p:cTn>
                                        <p:tgtEl>
                                          <p:spTgt spid="85"/>
                                        </p:tgtEl>
                                        <p:attrNameLst>
                                          <p:attrName>style.visibility</p:attrName>
                                        </p:attrNameLst>
                                      </p:cBhvr>
                                      <p:to>
                                        <p:strVal val="visible"/>
                                      </p:to>
                                    </p:set>
                                    <p:anim calcmode="lin" valueType="num">
                                      <p:cBhvr>
                                        <p:cTn id="122" dur="500" fill="hold"/>
                                        <p:tgtEl>
                                          <p:spTgt spid="85"/>
                                        </p:tgtEl>
                                        <p:attrNameLst>
                                          <p:attrName>ppt_w</p:attrName>
                                        </p:attrNameLst>
                                      </p:cBhvr>
                                      <p:tavLst>
                                        <p:tav tm="0">
                                          <p:val>
                                            <p:fltVal val="0"/>
                                          </p:val>
                                        </p:tav>
                                        <p:tav tm="100000">
                                          <p:val>
                                            <p:strVal val="#ppt_w"/>
                                          </p:val>
                                        </p:tav>
                                      </p:tavLst>
                                    </p:anim>
                                    <p:anim calcmode="lin" valueType="num">
                                      <p:cBhvr>
                                        <p:cTn id="123" dur="500" fill="hold"/>
                                        <p:tgtEl>
                                          <p:spTgt spid="85"/>
                                        </p:tgtEl>
                                        <p:attrNameLst>
                                          <p:attrName>ppt_h</p:attrName>
                                        </p:attrNameLst>
                                      </p:cBhvr>
                                      <p:tavLst>
                                        <p:tav tm="0">
                                          <p:val>
                                            <p:fltVal val="0"/>
                                          </p:val>
                                        </p:tav>
                                        <p:tav tm="100000">
                                          <p:val>
                                            <p:strVal val="#ppt_h"/>
                                          </p:val>
                                        </p:tav>
                                      </p:tavLst>
                                    </p:anim>
                                    <p:animEffect transition="in" filter="fade">
                                      <p:cBhvr>
                                        <p:cTn id="124" dur="500"/>
                                        <p:tgtEl>
                                          <p:spTgt spid="85"/>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81"/>
                                        </p:tgtEl>
                                        <p:attrNameLst>
                                          <p:attrName>style.visibility</p:attrName>
                                        </p:attrNameLst>
                                      </p:cBhvr>
                                      <p:to>
                                        <p:strVal val="visible"/>
                                      </p:to>
                                    </p:set>
                                    <p:animEffect transition="in" filter="fade">
                                      <p:cBhvr>
                                        <p:cTn id="127" dur="500"/>
                                        <p:tgtEl>
                                          <p:spTgt spid="81"/>
                                        </p:tgtEl>
                                      </p:cBhvr>
                                    </p:animEffect>
                                  </p:childTnLst>
                                </p:cTn>
                              </p:par>
                            </p:childTnLst>
                          </p:cTn>
                        </p:par>
                        <p:par>
                          <p:cTn id="128" fill="hold">
                            <p:stCondLst>
                              <p:cond delay="5500"/>
                            </p:stCondLst>
                            <p:childTnLst>
                              <p:par>
                                <p:cTn id="129" presetID="47" presetClass="entr" presetSubtype="0" fill="hold" nodeType="afterEffect">
                                  <p:stCondLst>
                                    <p:cond delay="0"/>
                                  </p:stCondLst>
                                  <p:childTnLst>
                                    <p:set>
                                      <p:cBhvr>
                                        <p:cTn id="130" dur="1" fill="hold">
                                          <p:stCondLst>
                                            <p:cond delay="0"/>
                                          </p:stCondLst>
                                        </p:cTn>
                                        <p:tgtEl>
                                          <p:spTgt spid="86"/>
                                        </p:tgtEl>
                                        <p:attrNameLst>
                                          <p:attrName>style.visibility</p:attrName>
                                        </p:attrNameLst>
                                      </p:cBhvr>
                                      <p:to>
                                        <p:strVal val="visible"/>
                                      </p:to>
                                    </p:set>
                                    <p:animEffect transition="in" filter="fade">
                                      <p:cBhvr>
                                        <p:cTn id="131" dur="500"/>
                                        <p:tgtEl>
                                          <p:spTgt spid="86"/>
                                        </p:tgtEl>
                                      </p:cBhvr>
                                    </p:animEffect>
                                    <p:anim calcmode="lin" valueType="num">
                                      <p:cBhvr>
                                        <p:cTn id="132" dur="500" fill="hold"/>
                                        <p:tgtEl>
                                          <p:spTgt spid="86"/>
                                        </p:tgtEl>
                                        <p:attrNameLst>
                                          <p:attrName>ppt_x</p:attrName>
                                        </p:attrNameLst>
                                      </p:cBhvr>
                                      <p:tavLst>
                                        <p:tav tm="0">
                                          <p:val>
                                            <p:strVal val="#ppt_x"/>
                                          </p:val>
                                        </p:tav>
                                        <p:tav tm="100000">
                                          <p:val>
                                            <p:strVal val="#ppt_x"/>
                                          </p:val>
                                        </p:tav>
                                      </p:tavLst>
                                    </p:anim>
                                    <p:anim calcmode="lin" valueType="num">
                                      <p:cBhvr>
                                        <p:cTn id="133" dur="500" fill="hold"/>
                                        <p:tgtEl>
                                          <p:spTgt spid="86"/>
                                        </p:tgtEl>
                                        <p:attrNameLst>
                                          <p:attrName>ppt_y</p:attrName>
                                        </p:attrNameLst>
                                      </p:cBhvr>
                                      <p:tavLst>
                                        <p:tav tm="0">
                                          <p:val>
                                            <p:strVal val="#ppt_y-.1"/>
                                          </p:val>
                                        </p:tav>
                                        <p:tav tm="100000">
                                          <p:val>
                                            <p:strVal val="#ppt_y"/>
                                          </p:val>
                                        </p:tav>
                                      </p:tavLst>
                                    </p:anim>
                                  </p:childTnLst>
                                </p:cTn>
                              </p:par>
                              <p:par>
                                <p:cTn id="134" presetID="47" presetClass="entr" presetSubtype="0" fill="hold" nodeType="withEffect">
                                  <p:stCondLst>
                                    <p:cond delay="0"/>
                                  </p:stCondLst>
                                  <p:childTnLst>
                                    <p:set>
                                      <p:cBhvr>
                                        <p:cTn id="135" dur="1" fill="hold">
                                          <p:stCondLst>
                                            <p:cond delay="0"/>
                                          </p:stCondLst>
                                        </p:cTn>
                                        <p:tgtEl>
                                          <p:spTgt spid="87"/>
                                        </p:tgtEl>
                                        <p:attrNameLst>
                                          <p:attrName>style.visibility</p:attrName>
                                        </p:attrNameLst>
                                      </p:cBhvr>
                                      <p:to>
                                        <p:strVal val="visible"/>
                                      </p:to>
                                    </p:set>
                                    <p:animEffect transition="in" filter="fade">
                                      <p:cBhvr>
                                        <p:cTn id="136" dur="500"/>
                                        <p:tgtEl>
                                          <p:spTgt spid="87"/>
                                        </p:tgtEl>
                                      </p:cBhvr>
                                    </p:animEffect>
                                    <p:anim calcmode="lin" valueType="num">
                                      <p:cBhvr>
                                        <p:cTn id="137" dur="500" fill="hold"/>
                                        <p:tgtEl>
                                          <p:spTgt spid="87"/>
                                        </p:tgtEl>
                                        <p:attrNameLst>
                                          <p:attrName>ppt_x</p:attrName>
                                        </p:attrNameLst>
                                      </p:cBhvr>
                                      <p:tavLst>
                                        <p:tav tm="0">
                                          <p:val>
                                            <p:strVal val="#ppt_x"/>
                                          </p:val>
                                        </p:tav>
                                        <p:tav tm="100000">
                                          <p:val>
                                            <p:strVal val="#ppt_x"/>
                                          </p:val>
                                        </p:tav>
                                      </p:tavLst>
                                    </p:anim>
                                    <p:anim calcmode="lin" valueType="num">
                                      <p:cBhvr>
                                        <p:cTn id="138" dur="500" fill="hold"/>
                                        <p:tgtEl>
                                          <p:spTgt spid="87"/>
                                        </p:tgtEl>
                                        <p:attrNameLst>
                                          <p:attrName>ppt_y</p:attrName>
                                        </p:attrNameLst>
                                      </p:cBhvr>
                                      <p:tavLst>
                                        <p:tav tm="0">
                                          <p:val>
                                            <p:strVal val="#ppt_y-.1"/>
                                          </p:val>
                                        </p:tav>
                                        <p:tav tm="100000">
                                          <p:val>
                                            <p:strVal val="#ppt_y"/>
                                          </p:val>
                                        </p:tav>
                                      </p:tavLst>
                                    </p:anim>
                                  </p:childTnLst>
                                </p:cTn>
                              </p:par>
                              <p:par>
                                <p:cTn id="139" presetID="42" presetClass="entr" presetSubtype="0" fill="hold" nodeType="withEffect">
                                  <p:stCondLst>
                                    <p:cond delay="0"/>
                                  </p:stCondLst>
                                  <p:childTnLst>
                                    <p:set>
                                      <p:cBhvr>
                                        <p:cTn id="140" dur="1" fill="hold">
                                          <p:stCondLst>
                                            <p:cond delay="0"/>
                                          </p:stCondLst>
                                        </p:cTn>
                                        <p:tgtEl>
                                          <p:spTgt spid="88"/>
                                        </p:tgtEl>
                                        <p:attrNameLst>
                                          <p:attrName>style.visibility</p:attrName>
                                        </p:attrNameLst>
                                      </p:cBhvr>
                                      <p:to>
                                        <p:strVal val="visible"/>
                                      </p:to>
                                    </p:set>
                                    <p:animEffect transition="in" filter="fade">
                                      <p:cBhvr>
                                        <p:cTn id="141" dur="500"/>
                                        <p:tgtEl>
                                          <p:spTgt spid="88"/>
                                        </p:tgtEl>
                                      </p:cBhvr>
                                    </p:animEffect>
                                    <p:anim calcmode="lin" valueType="num">
                                      <p:cBhvr>
                                        <p:cTn id="142" dur="500" fill="hold"/>
                                        <p:tgtEl>
                                          <p:spTgt spid="88"/>
                                        </p:tgtEl>
                                        <p:attrNameLst>
                                          <p:attrName>ppt_x</p:attrName>
                                        </p:attrNameLst>
                                      </p:cBhvr>
                                      <p:tavLst>
                                        <p:tav tm="0">
                                          <p:val>
                                            <p:strVal val="#ppt_x"/>
                                          </p:val>
                                        </p:tav>
                                        <p:tav tm="100000">
                                          <p:val>
                                            <p:strVal val="#ppt_x"/>
                                          </p:val>
                                        </p:tav>
                                      </p:tavLst>
                                    </p:anim>
                                    <p:anim calcmode="lin" valueType="num">
                                      <p:cBhvr>
                                        <p:cTn id="143" dur="500" fill="hold"/>
                                        <p:tgtEl>
                                          <p:spTgt spid="88"/>
                                        </p:tgtEl>
                                        <p:attrNameLst>
                                          <p:attrName>ppt_y</p:attrName>
                                        </p:attrNameLst>
                                      </p:cBhvr>
                                      <p:tavLst>
                                        <p:tav tm="0">
                                          <p:val>
                                            <p:strVal val="#ppt_y+.1"/>
                                          </p:val>
                                        </p:tav>
                                        <p:tav tm="100000">
                                          <p:val>
                                            <p:strVal val="#ppt_y"/>
                                          </p:val>
                                        </p:tav>
                                      </p:tavLst>
                                    </p:anim>
                                  </p:childTnLst>
                                </p:cTn>
                              </p:par>
                              <p:par>
                                <p:cTn id="144" presetID="42" presetClass="entr" presetSubtype="0" fill="hold" nodeType="withEffect">
                                  <p:stCondLst>
                                    <p:cond delay="0"/>
                                  </p:stCondLst>
                                  <p:childTnLst>
                                    <p:set>
                                      <p:cBhvr>
                                        <p:cTn id="145" dur="1" fill="hold">
                                          <p:stCondLst>
                                            <p:cond delay="0"/>
                                          </p:stCondLst>
                                        </p:cTn>
                                        <p:tgtEl>
                                          <p:spTgt spid="89"/>
                                        </p:tgtEl>
                                        <p:attrNameLst>
                                          <p:attrName>style.visibility</p:attrName>
                                        </p:attrNameLst>
                                      </p:cBhvr>
                                      <p:to>
                                        <p:strVal val="visible"/>
                                      </p:to>
                                    </p:set>
                                    <p:animEffect transition="in" filter="fade">
                                      <p:cBhvr>
                                        <p:cTn id="146" dur="500"/>
                                        <p:tgtEl>
                                          <p:spTgt spid="89"/>
                                        </p:tgtEl>
                                      </p:cBhvr>
                                    </p:animEffect>
                                    <p:anim calcmode="lin" valueType="num">
                                      <p:cBhvr>
                                        <p:cTn id="147" dur="500" fill="hold"/>
                                        <p:tgtEl>
                                          <p:spTgt spid="89"/>
                                        </p:tgtEl>
                                        <p:attrNameLst>
                                          <p:attrName>ppt_x</p:attrName>
                                        </p:attrNameLst>
                                      </p:cBhvr>
                                      <p:tavLst>
                                        <p:tav tm="0">
                                          <p:val>
                                            <p:strVal val="#ppt_x"/>
                                          </p:val>
                                        </p:tav>
                                        <p:tav tm="100000">
                                          <p:val>
                                            <p:strVal val="#ppt_x"/>
                                          </p:val>
                                        </p:tav>
                                      </p:tavLst>
                                    </p:anim>
                                    <p:anim calcmode="lin" valueType="num">
                                      <p:cBhvr>
                                        <p:cTn id="148" dur="500" fill="hold"/>
                                        <p:tgtEl>
                                          <p:spTgt spid="89"/>
                                        </p:tgtEl>
                                        <p:attrNameLst>
                                          <p:attrName>ppt_y</p:attrName>
                                        </p:attrNameLst>
                                      </p:cBhvr>
                                      <p:tavLst>
                                        <p:tav tm="0">
                                          <p:val>
                                            <p:strVal val="#ppt_y+.1"/>
                                          </p:val>
                                        </p:tav>
                                        <p:tav tm="100000">
                                          <p:val>
                                            <p:strVal val="#ppt_y"/>
                                          </p:val>
                                        </p:tav>
                                      </p:tavLst>
                                    </p:anim>
                                  </p:childTnLst>
                                </p:cTn>
                              </p:par>
                            </p:childTnLst>
                          </p:cTn>
                        </p:par>
                        <p:par>
                          <p:cTn id="149" fill="hold">
                            <p:stCondLst>
                              <p:cond delay="6000"/>
                            </p:stCondLst>
                            <p:childTnLst>
                              <p:par>
                                <p:cTn id="150" presetID="53" presetClass="entr" presetSubtype="16" fill="hold" grpId="0" nodeType="afterEffect">
                                  <p:stCondLst>
                                    <p:cond delay="0"/>
                                  </p:stCondLst>
                                  <p:childTnLst>
                                    <p:set>
                                      <p:cBhvr>
                                        <p:cTn id="151" dur="1" fill="hold">
                                          <p:stCondLst>
                                            <p:cond delay="0"/>
                                          </p:stCondLst>
                                        </p:cTn>
                                        <p:tgtEl>
                                          <p:spTgt spid="195"/>
                                        </p:tgtEl>
                                        <p:attrNameLst>
                                          <p:attrName>style.visibility</p:attrName>
                                        </p:attrNameLst>
                                      </p:cBhvr>
                                      <p:to>
                                        <p:strVal val="visible"/>
                                      </p:to>
                                    </p:set>
                                    <p:anim calcmode="lin" valueType="num">
                                      <p:cBhvr>
                                        <p:cTn id="152" dur="500" fill="hold"/>
                                        <p:tgtEl>
                                          <p:spTgt spid="195"/>
                                        </p:tgtEl>
                                        <p:attrNameLst>
                                          <p:attrName>ppt_w</p:attrName>
                                        </p:attrNameLst>
                                      </p:cBhvr>
                                      <p:tavLst>
                                        <p:tav tm="0">
                                          <p:val>
                                            <p:fltVal val="0"/>
                                          </p:val>
                                        </p:tav>
                                        <p:tav tm="100000">
                                          <p:val>
                                            <p:strVal val="#ppt_w"/>
                                          </p:val>
                                        </p:tav>
                                      </p:tavLst>
                                    </p:anim>
                                    <p:anim calcmode="lin" valueType="num">
                                      <p:cBhvr>
                                        <p:cTn id="153" dur="500" fill="hold"/>
                                        <p:tgtEl>
                                          <p:spTgt spid="195"/>
                                        </p:tgtEl>
                                        <p:attrNameLst>
                                          <p:attrName>ppt_h</p:attrName>
                                        </p:attrNameLst>
                                      </p:cBhvr>
                                      <p:tavLst>
                                        <p:tav tm="0">
                                          <p:val>
                                            <p:fltVal val="0"/>
                                          </p:val>
                                        </p:tav>
                                        <p:tav tm="100000">
                                          <p:val>
                                            <p:strVal val="#ppt_h"/>
                                          </p:val>
                                        </p:tav>
                                      </p:tavLst>
                                    </p:anim>
                                    <p:animEffect transition="in" filter="fade">
                                      <p:cBhvr>
                                        <p:cTn id="154" dur="500"/>
                                        <p:tgtEl>
                                          <p:spTgt spid="195"/>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163"/>
                                        </p:tgtEl>
                                        <p:attrNameLst>
                                          <p:attrName>style.visibility</p:attrName>
                                        </p:attrNameLst>
                                      </p:cBhvr>
                                      <p:to>
                                        <p:strVal val="visible"/>
                                      </p:to>
                                    </p:set>
                                    <p:animEffect transition="in" filter="fade">
                                      <p:cBhvr>
                                        <p:cTn id="157" dur="500"/>
                                        <p:tgtEl>
                                          <p:spTgt spid="163"/>
                                        </p:tgtEl>
                                      </p:cBhvr>
                                    </p:animEffect>
                                  </p:childTnLst>
                                </p:cTn>
                              </p:par>
                            </p:childTnLst>
                          </p:cTn>
                        </p:par>
                        <p:par>
                          <p:cTn id="158" fill="hold">
                            <p:stCondLst>
                              <p:cond delay="6500"/>
                            </p:stCondLst>
                            <p:childTnLst>
                              <p:par>
                                <p:cTn id="159" presetID="47" presetClass="entr" presetSubtype="0" fill="hold" nodeType="afterEffect">
                                  <p:stCondLst>
                                    <p:cond delay="0"/>
                                  </p:stCondLst>
                                  <p:childTnLst>
                                    <p:set>
                                      <p:cBhvr>
                                        <p:cTn id="160" dur="1" fill="hold">
                                          <p:stCondLst>
                                            <p:cond delay="0"/>
                                          </p:stCondLst>
                                        </p:cTn>
                                        <p:tgtEl>
                                          <p:spTgt spid="196"/>
                                        </p:tgtEl>
                                        <p:attrNameLst>
                                          <p:attrName>style.visibility</p:attrName>
                                        </p:attrNameLst>
                                      </p:cBhvr>
                                      <p:to>
                                        <p:strVal val="visible"/>
                                      </p:to>
                                    </p:set>
                                    <p:animEffect transition="in" filter="fade">
                                      <p:cBhvr>
                                        <p:cTn id="161" dur="500"/>
                                        <p:tgtEl>
                                          <p:spTgt spid="196"/>
                                        </p:tgtEl>
                                      </p:cBhvr>
                                    </p:animEffect>
                                    <p:anim calcmode="lin" valueType="num">
                                      <p:cBhvr>
                                        <p:cTn id="162" dur="500" fill="hold"/>
                                        <p:tgtEl>
                                          <p:spTgt spid="196"/>
                                        </p:tgtEl>
                                        <p:attrNameLst>
                                          <p:attrName>ppt_x</p:attrName>
                                        </p:attrNameLst>
                                      </p:cBhvr>
                                      <p:tavLst>
                                        <p:tav tm="0">
                                          <p:val>
                                            <p:strVal val="#ppt_x"/>
                                          </p:val>
                                        </p:tav>
                                        <p:tav tm="100000">
                                          <p:val>
                                            <p:strVal val="#ppt_x"/>
                                          </p:val>
                                        </p:tav>
                                      </p:tavLst>
                                    </p:anim>
                                    <p:anim calcmode="lin" valueType="num">
                                      <p:cBhvr>
                                        <p:cTn id="163" dur="500" fill="hold"/>
                                        <p:tgtEl>
                                          <p:spTgt spid="196"/>
                                        </p:tgtEl>
                                        <p:attrNameLst>
                                          <p:attrName>ppt_y</p:attrName>
                                        </p:attrNameLst>
                                      </p:cBhvr>
                                      <p:tavLst>
                                        <p:tav tm="0">
                                          <p:val>
                                            <p:strVal val="#ppt_y-.1"/>
                                          </p:val>
                                        </p:tav>
                                        <p:tav tm="100000">
                                          <p:val>
                                            <p:strVal val="#ppt_y"/>
                                          </p:val>
                                        </p:tav>
                                      </p:tavLst>
                                    </p:anim>
                                  </p:childTnLst>
                                </p:cTn>
                              </p:par>
                              <p:par>
                                <p:cTn id="164" presetID="42" presetClass="entr" presetSubtype="0" fill="hold" nodeType="withEffect">
                                  <p:stCondLst>
                                    <p:cond delay="0"/>
                                  </p:stCondLst>
                                  <p:childTnLst>
                                    <p:set>
                                      <p:cBhvr>
                                        <p:cTn id="165" dur="1" fill="hold">
                                          <p:stCondLst>
                                            <p:cond delay="0"/>
                                          </p:stCondLst>
                                        </p:cTn>
                                        <p:tgtEl>
                                          <p:spTgt spid="160"/>
                                        </p:tgtEl>
                                        <p:attrNameLst>
                                          <p:attrName>style.visibility</p:attrName>
                                        </p:attrNameLst>
                                      </p:cBhvr>
                                      <p:to>
                                        <p:strVal val="visible"/>
                                      </p:to>
                                    </p:set>
                                    <p:animEffect transition="in" filter="fade">
                                      <p:cBhvr>
                                        <p:cTn id="166" dur="500"/>
                                        <p:tgtEl>
                                          <p:spTgt spid="160"/>
                                        </p:tgtEl>
                                      </p:cBhvr>
                                    </p:animEffect>
                                    <p:anim calcmode="lin" valueType="num">
                                      <p:cBhvr>
                                        <p:cTn id="167" dur="500" fill="hold"/>
                                        <p:tgtEl>
                                          <p:spTgt spid="160"/>
                                        </p:tgtEl>
                                        <p:attrNameLst>
                                          <p:attrName>ppt_x</p:attrName>
                                        </p:attrNameLst>
                                      </p:cBhvr>
                                      <p:tavLst>
                                        <p:tav tm="0">
                                          <p:val>
                                            <p:strVal val="#ppt_x"/>
                                          </p:val>
                                        </p:tav>
                                        <p:tav tm="100000">
                                          <p:val>
                                            <p:strVal val="#ppt_x"/>
                                          </p:val>
                                        </p:tav>
                                      </p:tavLst>
                                    </p:anim>
                                    <p:anim calcmode="lin" valueType="num">
                                      <p:cBhvr>
                                        <p:cTn id="168" dur="500" fill="hold"/>
                                        <p:tgtEl>
                                          <p:spTgt spid="160"/>
                                        </p:tgtEl>
                                        <p:attrNameLst>
                                          <p:attrName>ppt_y</p:attrName>
                                        </p:attrNameLst>
                                      </p:cBhvr>
                                      <p:tavLst>
                                        <p:tav tm="0">
                                          <p:val>
                                            <p:strVal val="#ppt_y+.1"/>
                                          </p:val>
                                        </p:tav>
                                        <p:tav tm="100000">
                                          <p:val>
                                            <p:strVal val="#ppt_y"/>
                                          </p:val>
                                        </p:tav>
                                      </p:tavLst>
                                    </p:anim>
                                  </p:childTnLst>
                                </p:cTn>
                              </p:par>
                              <p:par>
                                <p:cTn id="169" presetID="42" presetClass="entr" presetSubtype="0" fill="hold" nodeType="withEffect">
                                  <p:stCondLst>
                                    <p:cond delay="0"/>
                                  </p:stCondLst>
                                  <p:childTnLst>
                                    <p:set>
                                      <p:cBhvr>
                                        <p:cTn id="170" dur="1" fill="hold">
                                          <p:stCondLst>
                                            <p:cond delay="0"/>
                                          </p:stCondLst>
                                        </p:cTn>
                                        <p:tgtEl>
                                          <p:spTgt spid="159"/>
                                        </p:tgtEl>
                                        <p:attrNameLst>
                                          <p:attrName>style.visibility</p:attrName>
                                        </p:attrNameLst>
                                      </p:cBhvr>
                                      <p:to>
                                        <p:strVal val="visible"/>
                                      </p:to>
                                    </p:set>
                                    <p:animEffect transition="in" filter="fade">
                                      <p:cBhvr>
                                        <p:cTn id="171" dur="500"/>
                                        <p:tgtEl>
                                          <p:spTgt spid="159"/>
                                        </p:tgtEl>
                                      </p:cBhvr>
                                    </p:animEffect>
                                    <p:anim calcmode="lin" valueType="num">
                                      <p:cBhvr>
                                        <p:cTn id="172" dur="500" fill="hold"/>
                                        <p:tgtEl>
                                          <p:spTgt spid="159"/>
                                        </p:tgtEl>
                                        <p:attrNameLst>
                                          <p:attrName>ppt_x</p:attrName>
                                        </p:attrNameLst>
                                      </p:cBhvr>
                                      <p:tavLst>
                                        <p:tav tm="0">
                                          <p:val>
                                            <p:strVal val="#ppt_x"/>
                                          </p:val>
                                        </p:tav>
                                        <p:tav tm="100000">
                                          <p:val>
                                            <p:strVal val="#ppt_x"/>
                                          </p:val>
                                        </p:tav>
                                      </p:tavLst>
                                    </p:anim>
                                    <p:anim calcmode="lin" valueType="num">
                                      <p:cBhvr>
                                        <p:cTn id="173" dur="500" fill="hold"/>
                                        <p:tgtEl>
                                          <p:spTgt spid="159"/>
                                        </p:tgtEl>
                                        <p:attrNameLst>
                                          <p:attrName>ppt_y</p:attrName>
                                        </p:attrNameLst>
                                      </p:cBhvr>
                                      <p:tavLst>
                                        <p:tav tm="0">
                                          <p:val>
                                            <p:strVal val="#ppt_y+.1"/>
                                          </p:val>
                                        </p:tav>
                                        <p:tav tm="100000">
                                          <p:val>
                                            <p:strVal val="#ppt_y"/>
                                          </p:val>
                                        </p:tav>
                                      </p:tavLst>
                                    </p:anim>
                                  </p:childTnLst>
                                </p:cTn>
                              </p:par>
                            </p:childTnLst>
                          </p:cTn>
                        </p:par>
                        <p:par>
                          <p:cTn id="174" fill="hold">
                            <p:stCondLst>
                              <p:cond delay="7000"/>
                            </p:stCondLst>
                            <p:childTnLst>
                              <p:par>
                                <p:cTn id="175" presetID="53" presetClass="entr" presetSubtype="16" fill="hold" grpId="0" nodeType="afterEffect">
                                  <p:stCondLst>
                                    <p:cond delay="0"/>
                                  </p:stCondLst>
                                  <p:childTnLst>
                                    <p:set>
                                      <p:cBhvr>
                                        <p:cTn id="176" dur="1" fill="hold">
                                          <p:stCondLst>
                                            <p:cond delay="0"/>
                                          </p:stCondLst>
                                        </p:cTn>
                                        <p:tgtEl>
                                          <p:spTgt spid="193"/>
                                        </p:tgtEl>
                                        <p:attrNameLst>
                                          <p:attrName>style.visibility</p:attrName>
                                        </p:attrNameLst>
                                      </p:cBhvr>
                                      <p:to>
                                        <p:strVal val="visible"/>
                                      </p:to>
                                    </p:set>
                                    <p:anim calcmode="lin" valueType="num">
                                      <p:cBhvr>
                                        <p:cTn id="177" dur="500" fill="hold"/>
                                        <p:tgtEl>
                                          <p:spTgt spid="193"/>
                                        </p:tgtEl>
                                        <p:attrNameLst>
                                          <p:attrName>ppt_w</p:attrName>
                                        </p:attrNameLst>
                                      </p:cBhvr>
                                      <p:tavLst>
                                        <p:tav tm="0">
                                          <p:val>
                                            <p:fltVal val="0"/>
                                          </p:val>
                                        </p:tav>
                                        <p:tav tm="100000">
                                          <p:val>
                                            <p:strVal val="#ppt_w"/>
                                          </p:val>
                                        </p:tav>
                                      </p:tavLst>
                                    </p:anim>
                                    <p:anim calcmode="lin" valueType="num">
                                      <p:cBhvr>
                                        <p:cTn id="178" dur="500" fill="hold"/>
                                        <p:tgtEl>
                                          <p:spTgt spid="193"/>
                                        </p:tgtEl>
                                        <p:attrNameLst>
                                          <p:attrName>ppt_h</p:attrName>
                                        </p:attrNameLst>
                                      </p:cBhvr>
                                      <p:tavLst>
                                        <p:tav tm="0">
                                          <p:val>
                                            <p:fltVal val="0"/>
                                          </p:val>
                                        </p:tav>
                                        <p:tav tm="100000">
                                          <p:val>
                                            <p:strVal val="#ppt_h"/>
                                          </p:val>
                                        </p:tav>
                                      </p:tavLst>
                                    </p:anim>
                                    <p:animEffect transition="in" filter="fade">
                                      <p:cBhvr>
                                        <p:cTn id="179" dur="500"/>
                                        <p:tgtEl>
                                          <p:spTgt spid="193"/>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168"/>
                                        </p:tgtEl>
                                        <p:attrNameLst>
                                          <p:attrName>style.visibility</p:attrName>
                                        </p:attrNameLst>
                                      </p:cBhvr>
                                      <p:to>
                                        <p:strVal val="visible"/>
                                      </p:to>
                                    </p:set>
                                    <p:animEffect transition="in" filter="fade">
                                      <p:cBhvr>
                                        <p:cTn id="182" dur="500"/>
                                        <p:tgtEl>
                                          <p:spTgt spid="168"/>
                                        </p:tgtEl>
                                      </p:cBhvr>
                                    </p:animEffect>
                                  </p:childTnLst>
                                </p:cTn>
                              </p:par>
                            </p:childTnLst>
                          </p:cTn>
                        </p:par>
                        <p:par>
                          <p:cTn id="183" fill="hold">
                            <p:stCondLst>
                              <p:cond delay="7500"/>
                            </p:stCondLst>
                            <p:childTnLst>
                              <p:par>
                                <p:cTn id="184" presetID="47" presetClass="entr" presetSubtype="0" fill="hold" nodeType="afterEffect">
                                  <p:stCondLst>
                                    <p:cond delay="0"/>
                                  </p:stCondLst>
                                  <p:childTnLst>
                                    <p:set>
                                      <p:cBhvr>
                                        <p:cTn id="185" dur="1" fill="hold">
                                          <p:stCondLst>
                                            <p:cond delay="0"/>
                                          </p:stCondLst>
                                        </p:cTn>
                                        <p:tgtEl>
                                          <p:spTgt spid="189"/>
                                        </p:tgtEl>
                                        <p:attrNameLst>
                                          <p:attrName>style.visibility</p:attrName>
                                        </p:attrNameLst>
                                      </p:cBhvr>
                                      <p:to>
                                        <p:strVal val="visible"/>
                                      </p:to>
                                    </p:set>
                                    <p:animEffect transition="in" filter="fade">
                                      <p:cBhvr>
                                        <p:cTn id="186" dur="500"/>
                                        <p:tgtEl>
                                          <p:spTgt spid="189"/>
                                        </p:tgtEl>
                                      </p:cBhvr>
                                    </p:animEffect>
                                    <p:anim calcmode="lin" valueType="num">
                                      <p:cBhvr>
                                        <p:cTn id="187" dur="500" fill="hold"/>
                                        <p:tgtEl>
                                          <p:spTgt spid="189"/>
                                        </p:tgtEl>
                                        <p:attrNameLst>
                                          <p:attrName>ppt_x</p:attrName>
                                        </p:attrNameLst>
                                      </p:cBhvr>
                                      <p:tavLst>
                                        <p:tav tm="0">
                                          <p:val>
                                            <p:strVal val="#ppt_x"/>
                                          </p:val>
                                        </p:tav>
                                        <p:tav tm="100000">
                                          <p:val>
                                            <p:strVal val="#ppt_x"/>
                                          </p:val>
                                        </p:tav>
                                      </p:tavLst>
                                    </p:anim>
                                    <p:anim calcmode="lin" valueType="num">
                                      <p:cBhvr>
                                        <p:cTn id="188" dur="500" fill="hold"/>
                                        <p:tgtEl>
                                          <p:spTgt spid="189"/>
                                        </p:tgtEl>
                                        <p:attrNameLst>
                                          <p:attrName>ppt_y</p:attrName>
                                        </p:attrNameLst>
                                      </p:cBhvr>
                                      <p:tavLst>
                                        <p:tav tm="0">
                                          <p:val>
                                            <p:strVal val="#ppt_y-.1"/>
                                          </p:val>
                                        </p:tav>
                                        <p:tav tm="100000">
                                          <p:val>
                                            <p:strVal val="#ppt_y"/>
                                          </p:val>
                                        </p:tav>
                                      </p:tavLst>
                                    </p:anim>
                                  </p:childTnLst>
                                </p:cTn>
                              </p:par>
                              <p:par>
                                <p:cTn id="189" presetID="42" presetClass="entr" presetSubtype="0" fill="hold" nodeType="withEffect">
                                  <p:stCondLst>
                                    <p:cond delay="0"/>
                                  </p:stCondLst>
                                  <p:childTnLst>
                                    <p:set>
                                      <p:cBhvr>
                                        <p:cTn id="190" dur="1" fill="hold">
                                          <p:stCondLst>
                                            <p:cond delay="0"/>
                                          </p:stCondLst>
                                        </p:cTn>
                                        <p:tgtEl>
                                          <p:spTgt spid="145"/>
                                        </p:tgtEl>
                                        <p:attrNameLst>
                                          <p:attrName>style.visibility</p:attrName>
                                        </p:attrNameLst>
                                      </p:cBhvr>
                                      <p:to>
                                        <p:strVal val="visible"/>
                                      </p:to>
                                    </p:set>
                                    <p:animEffect transition="in" filter="fade">
                                      <p:cBhvr>
                                        <p:cTn id="191" dur="500"/>
                                        <p:tgtEl>
                                          <p:spTgt spid="145"/>
                                        </p:tgtEl>
                                      </p:cBhvr>
                                    </p:animEffect>
                                    <p:anim calcmode="lin" valueType="num">
                                      <p:cBhvr>
                                        <p:cTn id="192" dur="500" fill="hold"/>
                                        <p:tgtEl>
                                          <p:spTgt spid="145"/>
                                        </p:tgtEl>
                                        <p:attrNameLst>
                                          <p:attrName>ppt_x</p:attrName>
                                        </p:attrNameLst>
                                      </p:cBhvr>
                                      <p:tavLst>
                                        <p:tav tm="0">
                                          <p:val>
                                            <p:strVal val="#ppt_x"/>
                                          </p:val>
                                        </p:tav>
                                        <p:tav tm="100000">
                                          <p:val>
                                            <p:strVal val="#ppt_x"/>
                                          </p:val>
                                        </p:tav>
                                      </p:tavLst>
                                    </p:anim>
                                    <p:anim calcmode="lin" valueType="num">
                                      <p:cBhvr>
                                        <p:cTn id="193" dur="500" fill="hold"/>
                                        <p:tgtEl>
                                          <p:spTgt spid="145"/>
                                        </p:tgtEl>
                                        <p:attrNameLst>
                                          <p:attrName>ppt_y</p:attrName>
                                        </p:attrNameLst>
                                      </p:cBhvr>
                                      <p:tavLst>
                                        <p:tav tm="0">
                                          <p:val>
                                            <p:strVal val="#ppt_y+.1"/>
                                          </p:val>
                                        </p:tav>
                                        <p:tav tm="100000">
                                          <p:val>
                                            <p:strVal val="#ppt_y"/>
                                          </p:val>
                                        </p:tav>
                                      </p:tavLst>
                                    </p:anim>
                                  </p:childTnLst>
                                </p:cTn>
                              </p:par>
                              <p:par>
                                <p:cTn id="194" presetID="42" presetClass="entr" presetSubtype="0" fill="hold" nodeType="withEffect">
                                  <p:stCondLst>
                                    <p:cond delay="0"/>
                                  </p:stCondLst>
                                  <p:childTnLst>
                                    <p:set>
                                      <p:cBhvr>
                                        <p:cTn id="195" dur="1" fill="hold">
                                          <p:stCondLst>
                                            <p:cond delay="0"/>
                                          </p:stCondLst>
                                        </p:cTn>
                                        <p:tgtEl>
                                          <p:spTgt spid="100"/>
                                        </p:tgtEl>
                                        <p:attrNameLst>
                                          <p:attrName>style.visibility</p:attrName>
                                        </p:attrNameLst>
                                      </p:cBhvr>
                                      <p:to>
                                        <p:strVal val="visible"/>
                                      </p:to>
                                    </p:set>
                                    <p:animEffect transition="in" filter="fade">
                                      <p:cBhvr>
                                        <p:cTn id="196" dur="500"/>
                                        <p:tgtEl>
                                          <p:spTgt spid="100"/>
                                        </p:tgtEl>
                                      </p:cBhvr>
                                    </p:animEffect>
                                    <p:anim calcmode="lin" valueType="num">
                                      <p:cBhvr>
                                        <p:cTn id="197" dur="500" fill="hold"/>
                                        <p:tgtEl>
                                          <p:spTgt spid="100"/>
                                        </p:tgtEl>
                                        <p:attrNameLst>
                                          <p:attrName>ppt_x</p:attrName>
                                        </p:attrNameLst>
                                      </p:cBhvr>
                                      <p:tavLst>
                                        <p:tav tm="0">
                                          <p:val>
                                            <p:strVal val="#ppt_x"/>
                                          </p:val>
                                        </p:tav>
                                        <p:tav tm="100000">
                                          <p:val>
                                            <p:strVal val="#ppt_x"/>
                                          </p:val>
                                        </p:tav>
                                      </p:tavLst>
                                    </p:anim>
                                    <p:anim calcmode="lin" valueType="num">
                                      <p:cBhvr>
                                        <p:cTn id="198" dur="500" fill="hold"/>
                                        <p:tgtEl>
                                          <p:spTgt spid="100"/>
                                        </p:tgtEl>
                                        <p:attrNameLst>
                                          <p:attrName>ppt_y</p:attrName>
                                        </p:attrNameLst>
                                      </p:cBhvr>
                                      <p:tavLst>
                                        <p:tav tm="0">
                                          <p:val>
                                            <p:strVal val="#ppt_y+.1"/>
                                          </p:val>
                                        </p:tav>
                                        <p:tav tm="100000">
                                          <p:val>
                                            <p:strVal val="#ppt_y"/>
                                          </p:val>
                                        </p:tav>
                                      </p:tavLst>
                                    </p:anim>
                                  </p:childTnLst>
                                </p:cTn>
                              </p:par>
                            </p:childTnLst>
                          </p:cTn>
                        </p:par>
                        <p:par>
                          <p:cTn id="199" fill="hold">
                            <p:stCondLst>
                              <p:cond delay="8000"/>
                            </p:stCondLst>
                            <p:childTnLst>
                              <p:par>
                                <p:cTn id="200" presetID="53" presetClass="entr" presetSubtype="16" fill="hold" grpId="0" nodeType="afterEffect">
                                  <p:stCondLst>
                                    <p:cond delay="0"/>
                                  </p:stCondLst>
                                  <p:childTnLst>
                                    <p:set>
                                      <p:cBhvr>
                                        <p:cTn id="201" dur="1" fill="hold">
                                          <p:stCondLst>
                                            <p:cond delay="0"/>
                                          </p:stCondLst>
                                        </p:cTn>
                                        <p:tgtEl>
                                          <p:spTgt spid="194"/>
                                        </p:tgtEl>
                                        <p:attrNameLst>
                                          <p:attrName>style.visibility</p:attrName>
                                        </p:attrNameLst>
                                      </p:cBhvr>
                                      <p:to>
                                        <p:strVal val="visible"/>
                                      </p:to>
                                    </p:set>
                                    <p:anim calcmode="lin" valueType="num">
                                      <p:cBhvr>
                                        <p:cTn id="202" dur="500" fill="hold"/>
                                        <p:tgtEl>
                                          <p:spTgt spid="194"/>
                                        </p:tgtEl>
                                        <p:attrNameLst>
                                          <p:attrName>ppt_w</p:attrName>
                                        </p:attrNameLst>
                                      </p:cBhvr>
                                      <p:tavLst>
                                        <p:tav tm="0">
                                          <p:val>
                                            <p:fltVal val="0"/>
                                          </p:val>
                                        </p:tav>
                                        <p:tav tm="100000">
                                          <p:val>
                                            <p:strVal val="#ppt_w"/>
                                          </p:val>
                                        </p:tav>
                                      </p:tavLst>
                                    </p:anim>
                                    <p:anim calcmode="lin" valueType="num">
                                      <p:cBhvr>
                                        <p:cTn id="203" dur="500" fill="hold"/>
                                        <p:tgtEl>
                                          <p:spTgt spid="194"/>
                                        </p:tgtEl>
                                        <p:attrNameLst>
                                          <p:attrName>ppt_h</p:attrName>
                                        </p:attrNameLst>
                                      </p:cBhvr>
                                      <p:tavLst>
                                        <p:tav tm="0">
                                          <p:val>
                                            <p:fltVal val="0"/>
                                          </p:val>
                                        </p:tav>
                                        <p:tav tm="100000">
                                          <p:val>
                                            <p:strVal val="#ppt_h"/>
                                          </p:val>
                                        </p:tav>
                                      </p:tavLst>
                                    </p:anim>
                                    <p:animEffect transition="in" filter="fade">
                                      <p:cBhvr>
                                        <p:cTn id="204" dur="500"/>
                                        <p:tgtEl>
                                          <p:spTgt spid="194"/>
                                        </p:tgtEl>
                                      </p:cBhvr>
                                    </p:animEffect>
                                  </p:childTnLst>
                                </p:cTn>
                              </p:par>
                              <p:par>
                                <p:cTn id="205" presetID="10" presetClass="entr" presetSubtype="0" fill="hold" grpId="0" nodeType="withEffect">
                                  <p:stCondLst>
                                    <p:cond delay="0"/>
                                  </p:stCondLst>
                                  <p:childTnLst>
                                    <p:set>
                                      <p:cBhvr>
                                        <p:cTn id="206" dur="1" fill="hold">
                                          <p:stCondLst>
                                            <p:cond delay="0"/>
                                          </p:stCondLst>
                                        </p:cTn>
                                        <p:tgtEl>
                                          <p:spTgt spid="162"/>
                                        </p:tgtEl>
                                        <p:attrNameLst>
                                          <p:attrName>style.visibility</p:attrName>
                                        </p:attrNameLst>
                                      </p:cBhvr>
                                      <p:to>
                                        <p:strVal val="visible"/>
                                      </p:to>
                                    </p:set>
                                    <p:animEffect transition="in" filter="fade">
                                      <p:cBhvr>
                                        <p:cTn id="207" dur="500"/>
                                        <p:tgtEl>
                                          <p:spTgt spid="162"/>
                                        </p:tgtEl>
                                      </p:cBhvr>
                                    </p:animEffect>
                                  </p:childTnLst>
                                </p:cTn>
                              </p:par>
                            </p:childTnLst>
                          </p:cTn>
                        </p:par>
                        <p:par>
                          <p:cTn id="208" fill="hold">
                            <p:stCondLst>
                              <p:cond delay="8500"/>
                            </p:stCondLst>
                            <p:childTnLst>
                              <p:par>
                                <p:cTn id="209" presetID="47" presetClass="entr" presetSubtype="0" fill="hold" nodeType="afterEffect">
                                  <p:stCondLst>
                                    <p:cond delay="0"/>
                                  </p:stCondLst>
                                  <p:childTnLst>
                                    <p:set>
                                      <p:cBhvr>
                                        <p:cTn id="210" dur="1" fill="hold">
                                          <p:stCondLst>
                                            <p:cond delay="0"/>
                                          </p:stCondLst>
                                        </p:cTn>
                                        <p:tgtEl>
                                          <p:spTgt spid="13"/>
                                        </p:tgtEl>
                                        <p:attrNameLst>
                                          <p:attrName>style.visibility</p:attrName>
                                        </p:attrNameLst>
                                      </p:cBhvr>
                                      <p:to>
                                        <p:strVal val="visible"/>
                                      </p:to>
                                    </p:set>
                                    <p:animEffect transition="in" filter="fade">
                                      <p:cBhvr>
                                        <p:cTn id="211" dur="500"/>
                                        <p:tgtEl>
                                          <p:spTgt spid="13"/>
                                        </p:tgtEl>
                                      </p:cBhvr>
                                    </p:animEffect>
                                    <p:anim calcmode="lin" valueType="num">
                                      <p:cBhvr>
                                        <p:cTn id="212" dur="500" fill="hold"/>
                                        <p:tgtEl>
                                          <p:spTgt spid="13"/>
                                        </p:tgtEl>
                                        <p:attrNameLst>
                                          <p:attrName>ppt_x</p:attrName>
                                        </p:attrNameLst>
                                      </p:cBhvr>
                                      <p:tavLst>
                                        <p:tav tm="0">
                                          <p:val>
                                            <p:strVal val="#ppt_x"/>
                                          </p:val>
                                        </p:tav>
                                        <p:tav tm="100000">
                                          <p:val>
                                            <p:strVal val="#ppt_x"/>
                                          </p:val>
                                        </p:tav>
                                      </p:tavLst>
                                    </p:anim>
                                    <p:anim calcmode="lin" valueType="num">
                                      <p:cBhvr>
                                        <p:cTn id="213" dur="500" fill="hold"/>
                                        <p:tgtEl>
                                          <p:spTgt spid="13"/>
                                        </p:tgtEl>
                                        <p:attrNameLst>
                                          <p:attrName>ppt_y</p:attrName>
                                        </p:attrNameLst>
                                      </p:cBhvr>
                                      <p:tavLst>
                                        <p:tav tm="0">
                                          <p:val>
                                            <p:strVal val="#ppt_y-.1"/>
                                          </p:val>
                                        </p:tav>
                                        <p:tav tm="100000">
                                          <p:val>
                                            <p:strVal val="#ppt_y"/>
                                          </p:val>
                                        </p:tav>
                                      </p:tavLst>
                                    </p:anim>
                                  </p:childTnLst>
                                </p:cTn>
                              </p:par>
                              <p:par>
                                <p:cTn id="214" presetID="47" presetClass="entr" presetSubtype="0" fill="hold" nodeType="withEffect">
                                  <p:stCondLst>
                                    <p:cond delay="0"/>
                                  </p:stCondLst>
                                  <p:childTnLst>
                                    <p:set>
                                      <p:cBhvr>
                                        <p:cTn id="215" dur="1" fill="hold">
                                          <p:stCondLst>
                                            <p:cond delay="0"/>
                                          </p:stCondLst>
                                        </p:cTn>
                                        <p:tgtEl>
                                          <p:spTgt spid="94"/>
                                        </p:tgtEl>
                                        <p:attrNameLst>
                                          <p:attrName>style.visibility</p:attrName>
                                        </p:attrNameLst>
                                      </p:cBhvr>
                                      <p:to>
                                        <p:strVal val="visible"/>
                                      </p:to>
                                    </p:set>
                                    <p:animEffect transition="in" filter="fade">
                                      <p:cBhvr>
                                        <p:cTn id="216" dur="500"/>
                                        <p:tgtEl>
                                          <p:spTgt spid="94"/>
                                        </p:tgtEl>
                                      </p:cBhvr>
                                    </p:animEffect>
                                    <p:anim calcmode="lin" valueType="num">
                                      <p:cBhvr>
                                        <p:cTn id="217" dur="500" fill="hold"/>
                                        <p:tgtEl>
                                          <p:spTgt spid="94"/>
                                        </p:tgtEl>
                                        <p:attrNameLst>
                                          <p:attrName>ppt_x</p:attrName>
                                        </p:attrNameLst>
                                      </p:cBhvr>
                                      <p:tavLst>
                                        <p:tav tm="0">
                                          <p:val>
                                            <p:strVal val="#ppt_x"/>
                                          </p:val>
                                        </p:tav>
                                        <p:tav tm="100000">
                                          <p:val>
                                            <p:strVal val="#ppt_x"/>
                                          </p:val>
                                        </p:tav>
                                      </p:tavLst>
                                    </p:anim>
                                    <p:anim calcmode="lin" valueType="num">
                                      <p:cBhvr>
                                        <p:cTn id="218" dur="500" fill="hold"/>
                                        <p:tgtEl>
                                          <p:spTgt spid="94"/>
                                        </p:tgtEl>
                                        <p:attrNameLst>
                                          <p:attrName>ppt_y</p:attrName>
                                        </p:attrNameLst>
                                      </p:cBhvr>
                                      <p:tavLst>
                                        <p:tav tm="0">
                                          <p:val>
                                            <p:strVal val="#ppt_y-.1"/>
                                          </p:val>
                                        </p:tav>
                                        <p:tav tm="100000">
                                          <p:val>
                                            <p:strVal val="#ppt_y"/>
                                          </p:val>
                                        </p:tav>
                                      </p:tavLst>
                                    </p:anim>
                                  </p:childTnLst>
                                </p:cTn>
                              </p:par>
                              <p:par>
                                <p:cTn id="219" presetID="42" presetClass="entr" presetSubtype="0" fill="hold" nodeType="withEffect">
                                  <p:stCondLst>
                                    <p:cond delay="0"/>
                                  </p:stCondLst>
                                  <p:childTnLst>
                                    <p:set>
                                      <p:cBhvr>
                                        <p:cTn id="220" dur="1" fill="hold">
                                          <p:stCondLst>
                                            <p:cond delay="0"/>
                                          </p:stCondLst>
                                        </p:cTn>
                                        <p:tgtEl>
                                          <p:spTgt spid="16"/>
                                        </p:tgtEl>
                                        <p:attrNameLst>
                                          <p:attrName>style.visibility</p:attrName>
                                        </p:attrNameLst>
                                      </p:cBhvr>
                                      <p:to>
                                        <p:strVal val="visible"/>
                                      </p:to>
                                    </p:set>
                                    <p:animEffect transition="in" filter="fade">
                                      <p:cBhvr>
                                        <p:cTn id="221" dur="500"/>
                                        <p:tgtEl>
                                          <p:spTgt spid="16"/>
                                        </p:tgtEl>
                                      </p:cBhvr>
                                    </p:animEffect>
                                    <p:anim calcmode="lin" valueType="num">
                                      <p:cBhvr>
                                        <p:cTn id="222" dur="500" fill="hold"/>
                                        <p:tgtEl>
                                          <p:spTgt spid="16"/>
                                        </p:tgtEl>
                                        <p:attrNameLst>
                                          <p:attrName>ppt_x</p:attrName>
                                        </p:attrNameLst>
                                      </p:cBhvr>
                                      <p:tavLst>
                                        <p:tav tm="0">
                                          <p:val>
                                            <p:strVal val="#ppt_x"/>
                                          </p:val>
                                        </p:tav>
                                        <p:tav tm="100000">
                                          <p:val>
                                            <p:strVal val="#ppt_x"/>
                                          </p:val>
                                        </p:tav>
                                      </p:tavLst>
                                    </p:anim>
                                    <p:anim calcmode="lin" valueType="num">
                                      <p:cBhvr>
                                        <p:cTn id="223" dur="500" fill="hold"/>
                                        <p:tgtEl>
                                          <p:spTgt spid="16"/>
                                        </p:tgtEl>
                                        <p:attrNameLst>
                                          <p:attrName>ppt_y</p:attrName>
                                        </p:attrNameLst>
                                      </p:cBhvr>
                                      <p:tavLst>
                                        <p:tav tm="0">
                                          <p:val>
                                            <p:strVal val="#ppt_y+.1"/>
                                          </p:val>
                                        </p:tav>
                                        <p:tav tm="100000">
                                          <p:val>
                                            <p:strVal val="#ppt_y"/>
                                          </p:val>
                                        </p:tav>
                                      </p:tavLst>
                                    </p:anim>
                                  </p:childTnLst>
                                </p:cTn>
                              </p:par>
                              <p:par>
                                <p:cTn id="224" presetID="42" presetClass="entr" presetSubtype="0" fill="hold" nodeType="withEffect">
                                  <p:stCondLst>
                                    <p:cond delay="0"/>
                                  </p:stCondLst>
                                  <p:childTnLst>
                                    <p:set>
                                      <p:cBhvr>
                                        <p:cTn id="225" dur="1" fill="hold">
                                          <p:stCondLst>
                                            <p:cond delay="0"/>
                                          </p:stCondLst>
                                        </p:cTn>
                                        <p:tgtEl>
                                          <p:spTgt spid="157"/>
                                        </p:tgtEl>
                                        <p:attrNameLst>
                                          <p:attrName>style.visibility</p:attrName>
                                        </p:attrNameLst>
                                      </p:cBhvr>
                                      <p:to>
                                        <p:strVal val="visible"/>
                                      </p:to>
                                    </p:set>
                                    <p:animEffect transition="in" filter="fade">
                                      <p:cBhvr>
                                        <p:cTn id="226" dur="500"/>
                                        <p:tgtEl>
                                          <p:spTgt spid="157"/>
                                        </p:tgtEl>
                                      </p:cBhvr>
                                    </p:animEffect>
                                    <p:anim calcmode="lin" valueType="num">
                                      <p:cBhvr>
                                        <p:cTn id="227" dur="500" fill="hold"/>
                                        <p:tgtEl>
                                          <p:spTgt spid="157"/>
                                        </p:tgtEl>
                                        <p:attrNameLst>
                                          <p:attrName>ppt_x</p:attrName>
                                        </p:attrNameLst>
                                      </p:cBhvr>
                                      <p:tavLst>
                                        <p:tav tm="0">
                                          <p:val>
                                            <p:strVal val="#ppt_x"/>
                                          </p:val>
                                        </p:tav>
                                        <p:tav tm="100000">
                                          <p:val>
                                            <p:strVal val="#ppt_x"/>
                                          </p:val>
                                        </p:tav>
                                      </p:tavLst>
                                    </p:anim>
                                    <p:anim calcmode="lin" valueType="num">
                                      <p:cBhvr>
                                        <p:cTn id="228" dur="500" fill="hold"/>
                                        <p:tgtEl>
                                          <p:spTgt spid="1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2" grpId="0" animBg="1"/>
      <p:bldP spid="163" grpId="0" animBg="1"/>
      <p:bldP spid="164" grpId="0" animBg="1"/>
      <p:bldP spid="165" grpId="0" animBg="1"/>
      <p:bldP spid="166" grpId="0" animBg="1"/>
      <p:bldP spid="167" grpId="0" animBg="1"/>
      <p:bldP spid="168" grpId="0" animBg="1"/>
      <p:bldP spid="178" grpId="0" animBg="1"/>
      <p:bldP spid="179" grpId="0" animBg="1"/>
      <p:bldP spid="193" grpId="0" animBg="1"/>
      <p:bldP spid="194" grpId="0" animBg="1"/>
      <p:bldP spid="180" grpId="0" animBg="1"/>
      <p:bldP spid="181" grpId="0" animBg="1"/>
      <p:bldP spid="81" grpId="0" animBg="1"/>
      <p:bldP spid="85" grpId="0" animBg="1"/>
      <p:bldP spid="19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the Stage</a:t>
            </a:r>
            <a:endParaRPr lang="en-US" dirty="0"/>
          </a:p>
        </p:txBody>
      </p:sp>
    </p:spTree>
    <p:extLst>
      <p:ext uri="{BB962C8B-B14F-4D97-AF65-F5344CB8AC3E}">
        <p14:creationId xmlns:p14="http://schemas.microsoft.com/office/powerpoint/2010/main" val="186662684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5"/>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26344" y="106462"/>
            <a:ext cx="4858764" cy="7029703"/>
          </a:xfrm>
          <a:prstGeom prst="rect">
            <a:avLst/>
          </a:prstGeom>
          <a:noFill/>
          <a:ln>
            <a:noFill/>
          </a:ln>
          <a:effectLst>
            <a:outerShdw blurRad="584200" dist="431800" dir="2940000" algn="ctr" rotWithShape="0">
              <a:schemeClr val="bg1">
                <a:alpha val="4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14"/>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91140" y="106462"/>
            <a:ext cx="4962143" cy="7029703"/>
          </a:xfrm>
          <a:prstGeom prst="rect">
            <a:avLst/>
          </a:prstGeom>
          <a:noFill/>
          <a:ln>
            <a:noFill/>
          </a:ln>
          <a:effectLst>
            <a:outerShdw blurRad="584200" dist="431800" dir="2940000" algn="ctr" rotWithShape="0">
              <a:schemeClr val="bg1">
                <a:alpha val="4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13"/>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8061" y="106462"/>
            <a:ext cx="5091365" cy="7029703"/>
          </a:xfrm>
          <a:prstGeom prst="rect">
            <a:avLst/>
          </a:prstGeom>
          <a:noFill/>
          <a:ln>
            <a:noFill/>
          </a:ln>
          <a:effectLst>
            <a:outerShdw blurRad="584200" dist="431800" dir="2940000" algn="ctr" rotWithShape="0">
              <a:schemeClr val="bg1">
                <a:alpha val="4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1931491" y="6004264"/>
            <a:ext cx="1569649" cy="352226"/>
          </a:xfrm>
          <a:prstGeom prst="rect">
            <a:avLst/>
          </a:prstGeom>
          <a:noFill/>
        </p:spPr>
        <p:txBody>
          <a:bodyPr wrap="none" lIns="0" tIns="0" rIns="0" bIns="0" rtlCol="0">
            <a:spAutoFit/>
          </a:bodyPr>
          <a:lstStyle/>
          <a:p>
            <a:r>
              <a:rPr lang="en-US" sz="2244" dirty="0">
                <a:gradFill>
                  <a:gsLst>
                    <a:gs pos="0">
                      <a:srgbClr val="FFFFFF"/>
                    </a:gs>
                    <a:gs pos="86000">
                      <a:srgbClr val="FFFFFF"/>
                    </a:gs>
                  </a:gsLst>
                  <a:lin ang="5400000" scaled="0"/>
                </a:gradFill>
                <a:latin typeface="Segoe Light" pitchFamily="34" charset="0"/>
              </a:rPr>
              <a:t>- Americas -</a:t>
            </a:r>
          </a:p>
        </p:txBody>
      </p:sp>
      <p:sp>
        <p:nvSpPr>
          <p:cNvPr id="11" name="TextBox 10"/>
          <p:cNvSpPr txBox="1"/>
          <p:nvPr/>
        </p:nvSpPr>
        <p:spPr>
          <a:xfrm>
            <a:off x="4619043" y="5831617"/>
            <a:ext cx="3106338" cy="704452"/>
          </a:xfrm>
          <a:prstGeom prst="rect">
            <a:avLst/>
          </a:prstGeom>
          <a:noFill/>
        </p:spPr>
        <p:txBody>
          <a:bodyPr wrap="none" lIns="0" tIns="0" rIns="0" bIns="0" rtlCol="0">
            <a:spAutoFit/>
          </a:bodyPr>
          <a:lstStyle/>
          <a:p>
            <a:pPr algn="ctr"/>
            <a:r>
              <a:rPr lang="en-US" sz="2244" dirty="0">
                <a:gradFill>
                  <a:gsLst>
                    <a:gs pos="0">
                      <a:srgbClr val="FFFFFF"/>
                    </a:gs>
                    <a:gs pos="86000">
                      <a:srgbClr val="FFFFFF"/>
                    </a:gs>
                  </a:gsLst>
                  <a:lin ang="5400000" scaled="0"/>
                </a:gradFill>
                <a:latin typeface="Segoe Light" pitchFamily="34" charset="0"/>
              </a:rPr>
              <a:t>- Europe - Middle East -</a:t>
            </a:r>
            <a:br>
              <a:rPr lang="en-US" sz="2244" dirty="0">
                <a:gradFill>
                  <a:gsLst>
                    <a:gs pos="0">
                      <a:srgbClr val="FFFFFF"/>
                    </a:gs>
                    <a:gs pos="86000">
                      <a:srgbClr val="FFFFFF"/>
                    </a:gs>
                  </a:gsLst>
                  <a:lin ang="5400000" scaled="0"/>
                </a:gradFill>
                <a:latin typeface="Segoe Light" pitchFamily="34" charset="0"/>
              </a:rPr>
            </a:br>
            <a:r>
              <a:rPr lang="en-US" sz="2244" dirty="0">
                <a:gradFill>
                  <a:gsLst>
                    <a:gs pos="0">
                      <a:srgbClr val="FFFFFF"/>
                    </a:gs>
                    <a:gs pos="86000">
                      <a:srgbClr val="FFFFFF"/>
                    </a:gs>
                  </a:gsLst>
                  <a:lin ang="5400000" scaled="0"/>
                </a:gradFill>
                <a:latin typeface="Segoe Light" pitchFamily="34" charset="0"/>
              </a:rPr>
              <a:t>- Africa -</a:t>
            </a:r>
          </a:p>
        </p:txBody>
      </p:sp>
      <p:sp>
        <p:nvSpPr>
          <p:cNvPr id="12" name="TextBox 11"/>
          <p:cNvSpPr txBox="1"/>
          <p:nvPr/>
        </p:nvSpPr>
        <p:spPr>
          <a:xfrm>
            <a:off x="8768268" y="6004264"/>
            <a:ext cx="1863934" cy="352226"/>
          </a:xfrm>
          <a:prstGeom prst="rect">
            <a:avLst/>
          </a:prstGeom>
          <a:noFill/>
        </p:spPr>
        <p:txBody>
          <a:bodyPr wrap="none" lIns="0" tIns="0" rIns="0" bIns="0" rtlCol="0">
            <a:spAutoFit/>
          </a:bodyPr>
          <a:lstStyle/>
          <a:p>
            <a:r>
              <a:rPr lang="en-US" sz="2244" dirty="0">
                <a:gradFill>
                  <a:gsLst>
                    <a:gs pos="0">
                      <a:srgbClr val="FFFFFF"/>
                    </a:gs>
                    <a:gs pos="86000">
                      <a:srgbClr val="FFFFFF"/>
                    </a:gs>
                  </a:gsLst>
                  <a:lin ang="5400000" scaled="0"/>
                </a:gradFill>
                <a:latin typeface="Segoe Light" pitchFamily="34" charset="0"/>
              </a:rPr>
              <a:t>- Asia Pacific -</a:t>
            </a:r>
          </a:p>
        </p:txBody>
      </p:sp>
      <p:pic>
        <p:nvPicPr>
          <p:cNvPr id="13" name="Picture 3" descr="C:\Users\jamesad\AppData\Local\Microsoft\Windows\Temporary Internet Files\Content.IE5\XVZJXWI6\MC900432586[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2819588">
            <a:off x="8156385" y="3216500"/>
            <a:ext cx="965959" cy="105759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C:\Users\jamesad\AppData\Local\Microsoft\Windows\Temporary Internet Files\Content.IE5\XVZJXWI6\MC900432586[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409893" flipH="1">
            <a:off x="5134534" y="1014367"/>
            <a:ext cx="1050150" cy="105759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C:\Users\jamesad\AppData\Local\Microsoft\Windows\Temporary Internet Files\Content.IE5\XVZJXWI6\MC900432586[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909180" y="1293362"/>
            <a:ext cx="1050150" cy="1057598"/>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795289" y="1741653"/>
            <a:ext cx="1754264" cy="640363"/>
          </a:xfrm>
          <a:prstGeom prst="rect">
            <a:avLst/>
          </a:prstGeom>
          <a:noFill/>
        </p:spPr>
        <p:txBody>
          <a:bodyPr wrap="none" lIns="0" tIns="0" rIns="0" bIns="0" rtlCol="0">
            <a:spAutoFit/>
          </a:bodyPr>
          <a:lstStyle/>
          <a:p>
            <a:r>
              <a:rPr lang="en-US" sz="4080" b="1" dirty="0">
                <a:solidFill>
                  <a:srgbClr val="0070C0"/>
                </a:solidFill>
                <a:latin typeface="Segoe Light" pitchFamily="34" charset="0"/>
              </a:rPr>
              <a:t>Seattle</a:t>
            </a:r>
          </a:p>
        </p:txBody>
      </p:sp>
      <p:sp>
        <p:nvSpPr>
          <p:cNvPr id="17" name="TextBox 16"/>
          <p:cNvSpPr txBox="1"/>
          <p:nvPr/>
        </p:nvSpPr>
        <p:spPr>
          <a:xfrm>
            <a:off x="5790172" y="1822160"/>
            <a:ext cx="1659438" cy="640363"/>
          </a:xfrm>
          <a:prstGeom prst="rect">
            <a:avLst/>
          </a:prstGeom>
          <a:noFill/>
        </p:spPr>
        <p:txBody>
          <a:bodyPr wrap="none" lIns="0" tIns="0" rIns="0" bIns="0" rtlCol="0">
            <a:spAutoFit/>
          </a:bodyPr>
          <a:lstStyle/>
          <a:p>
            <a:r>
              <a:rPr lang="en-US" sz="4080" b="1" dirty="0">
                <a:solidFill>
                  <a:srgbClr val="0070C0"/>
                </a:solidFill>
                <a:latin typeface="Segoe Light" pitchFamily="34" charset="0"/>
              </a:rPr>
              <a:t>Dublin</a:t>
            </a:r>
          </a:p>
        </p:txBody>
      </p:sp>
      <p:sp>
        <p:nvSpPr>
          <p:cNvPr id="18" name="TextBox 17"/>
          <p:cNvSpPr txBox="1"/>
          <p:nvPr/>
        </p:nvSpPr>
        <p:spPr>
          <a:xfrm>
            <a:off x="9101225" y="3214930"/>
            <a:ext cx="2609324" cy="640363"/>
          </a:xfrm>
          <a:prstGeom prst="rect">
            <a:avLst/>
          </a:prstGeom>
          <a:noFill/>
        </p:spPr>
        <p:txBody>
          <a:bodyPr wrap="none" lIns="0" tIns="0" rIns="0" bIns="0" rtlCol="0">
            <a:spAutoFit/>
          </a:bodyPr>
          <a:lstStyle/>
          <a:p>
            <a:r>
              <a:rPr lang="en-US" sz="4080" b="1" dirty="0">
                <a:solidFill>
                  <a:srgbClr val="0070C0"/>
                </a:solidFill>
                <a:latin typeface="Segoe Light" pitchFamily="34" charset="0"/>
              </a:rPr>
              <a:t>Singapore</a:t>
            </a:r>
          </a:p>
        </p:txBody>
      </p:sp>
      <p:sp>
        <p:nvSpPr>
          <p:cNvPr id="19" name="TextBox 18"/>
          <p:cNvSpPr txBox="1"/>
          <p:nvPr/>
        </p:nvSpPr>
        <p:spPr>
          <a:xfrm>
            <a:off x="462127" y="4246403"/>
            <a:ext cx="3334460" cy="2305360"/>
          </a:xfrm>
          <a:prstGeom prst="rect">
            <a:avLst/>
          </a:prstGeom>
          <a:noFill/>
        </p:spPr>
        <p:txBody>
          <a:bodyPr wrap="square" lIns="0" tIns="0" rIns="0" bIns="0" rtlCol="0">
            <a:spAutoFit/>
          </a:bodyPr>
          <a:lstStyle/>
          <a:p>
            <a:r>
              <a:rPr lang="en-US" sz="4896" b="1" dirty="0">
                <a:solidFill>
                  <a:srgbClr val="F26522"/>
                </a:solidFill>
                <a:effectLst>
                  <a:outerShdw blurRad="38100" dist="38100" dir="2700000" algn="tl">
                    <a:srgbClr val="000000">
                      <a:alpha val="43137"/>
                    </a:srgbClr>
                  </a:outerShdw>
                </a:effectLst>
                <a:latin typeface="Segoe Light" pitchFamily="34" charset="0"/>
              </a:rPr>
              <a:t>23.38 TB</a:t>
            </a:r>
          </a:p>
          <a:p>
            <a:r>
              <a:rPr lang="en-US" sz="3264" b="1" dirty="0">
                <a:solidFill>
                  <a:srgbClr val="F26522"/>
                </a:solidFill>
                <a:effectLst>
                  <a:outerShdw blurRad="38100" dist="38100" dir="2700000" algn="tl">
                    <a:srgbClr val="000000">
                      <a:alpha val="43137"/>
                    </a:srgbClr>
                  </a:outerShdw>
                </a:effectLst>
                <a:latin typeface="Segoe Light" pitchFamily="34" charset="0"/>
              </a:rPr>
              <a:t>121,907 Sites</a:t>
            </a:r>
          </a:p>
          <a:p>
            <a:r>
              <a:rPr lang="en-US" sz="3264" b="1" dirty="0">
                <a:solidFill>
                  <a:srgbClr val="F26522"/>
                </a:solidFill>
                <a:effectLst>
                  <a:outerShdw blurRad="38100" dist="38100" dir="2700000" algn="tl">
                    <a:srgbClr val="000000">
                      <a:alpha val="43137"/>
                    </a:srgbClr>
                  </a:outerShdw>
                </a:effectLst>
                <a:latin typeface="Segoe Light" pitchFamily="34" charset="0"/>
              </a:rPr>
              <a:t>269,862 Sub-sites</a:t>
            </a:r>
          </a:p>
        </p:txBody>
      </p:sp>
      <p:sp>
        <p:nvSpPr>
          <p:cNvPr id="20" name="TextBox 19"/>
          <p:cNvSpPr txBox="1"/>
          <p:nvPr/>
        </p:nvSpPr>
        <p:spPr>
          <a:xfrm>
            <a:off x="9025943" y="3842737"/>
            <a:ext cx="3041558" cy="2305360"/>
          </a:xfrm>
          <a:prstGeom prst="rect">
            <a:avLst/>
          </a:prstGeom>
          <a:noFill/>
        </p:spPr>
        <p:txBody>
          <a:bodyPr wrap="square" lIns="0" tIns="0" rIns="0" bIns="0" rtlCol="0">
            <a:spAutoFit/>
          </a:bodyPr>
          <a:lstStyle/>
          <a:p>
            <a:r>
              <a:rPr lang="en-US" sz="4896" b="1" dirty="0">
                <a:solidFill>
                  <a:srgbClr val="F26522"/>
                </a:solidFill>
                <a:effectLst>
                  <a:outerShdw blurRad="38100" dist="38100" dir="2700000" algn="tl">
                    <a:srgbClr val="000000">
                      <a:alpha val="43137"/>
                    </a:srgbClr>
                  </a:outerShdw>
                </a:effectLst>
                <a:latin typeface="Segoe Light" pitchFamily="34" charset="0"/>
              </a:rPr>
              <a:t>5.38 TB</a:t>
            </a:r>
          </a:p>
          <a:p>
            <a:r>
              <a:rPr lang="en-US" sz="3264" b="1" dirty="0">
                <a:solidFill>
                  <a:srgbClr val="F26522"/>
                </a:solidFill>
                <a:effectLst>
                  <a:outerShdw blurRad="38100" dist="38100" dir="2700000" algn="tl">
                    <a:srgbClr val="000000">
                      <a:alpha val="43137"/>
                    </a:srgbClr>
                  </a:outerShdw>
                </a:effectLst>
                <a:latin typeface="Segoe Light" pitchFamily="34" charset="0"/>
              </a:rPr>
              <a:t>36,716 Sites</a:t>
            </a:r>
          </a:p>
          <a:p>
            <a:r>
              <a:rPr lang="en-US" sz="3264" b="1" dirty="0">
                <a:solidFill>
                  <a:srgbClr val="F26522"/>
                </a:solidFill>
                <a:effectLst>
                  <a:outerShdw blurRad="38100" dist="38100" dir="2700000" algn="tl">
                    <a:srgbClr val="000000">
                      <a:alpha val="43137"/>
                    </a:srgbClr>
                  </a:outerShdw>
                </a:effectLst>
                <a:latin typeface="Segoe Light" pitchFamily="34" charset="0"/>
              </a:rPr>
              <a:t>66,670 Sub-sites</a:t>
            </a:r>
          </a:p>
        </p:txBody>
      </p:sp>
      <p:sp>
        <p:nvSpPr>
          <p:cNvPr id="21" name="TextBox 20"/>
          <p:cNvSpPr txBox="1"/>
          <p:nvPr/>
        </p:nvSpPr>
        <p:spPr>
          <a:xfrm>
            <a:off x="8788720" y="1217492"/>
            <a:ext cx="3334460" cy="1793043"/>
          </a:xfrm>
          <a:prstGeom prst="rect">
            <a:avLst/>
          </a:prstGeom>
          <a:noFill/>
        </p:spPr>
        <p:txBody>
          <a:bodyPr wrap="square" lIns="0" tIns="0" rIns="0" bIns="0" rtlCol="0">
            <a:spAutoFit/>
          </a:bodyPr>
          <a:lstStyle/>
          <a:p>
            <a:r>
              <a:rPr lang="en-US" sz="4896" b="1" dirty="0">
                <a:solidFill>
                  <a:srgbClr val="F26522"/>
                </a:solidFill>
                <a:effectLst>
                  <a:outerShdw blurRad="38100" dist="38100" dir="2700000" algn="tl">
                    <a:srgbClr val="000000">
                      <a:alpha val="43137"/>
                    </a:srgbClr>
                  </a:outerShdw>
                </a:effectLst>
                <a:latin typeface="Segoe Light" pitchFamily="34" charset="0"/>
              </a:rPr>
              <a:t>7.65 TB</a:t>
            </a:r>
          </a:p>
          <a:p>
            <a:r>
              <a:rPr lang="en-US" sz="3264" b="1" dirty="0">
                <a:solidFill>
                  <a:srgbClr val="F26522"/>
                </a:solidFill>
                <a:effectLst>
                  <a:outerShdw blurRad="38100" dist="38100" dir="2700000" algn="tl">
                    <a:srgbClr val="000000">
                      <a:alpha val="43137"/>
                    </a:srgbClr>
                  </a:outerShdw>
                </a:effectLst>
                <a:latin typeface="Segoe Light" pitchFamily="34" charset="0"/>
              </a:rPr>
              <a:t>41,064 Sites</a:t>
            </a:r>
          </a:p>
          <a:p>
            <a:r>
              <a:rPr lang="en-US" sz="3264" b="1" dirty="0">
                <a:solidFill>
                  <a:srgbClr val="F26522"/>
                </a:solidFill>
                <a:effectLst>
                  <a:outerShdw blurRad="38100" dist="38100" dir="2700000" algn="tl">
                    <a:srgbClr val="000000">
                      <a:alpha val="43137"/>
                    </a:srgbClr>
                  </a:outerShdw>
                </a:effectLst>
                <a:latin typeface="Segoe Light" pitchFamily="34" charset="0"/>
              </a:rPr>
              <a:t>96,184 Sub-sites</a:t>
            </a:r>
          </a:p>
        </p:txBody>
      </p:sp>
      <p:sp>
        <p:nvSpPr>
          <p:cNvPr id="22" name="TextBox 21"/>
          <p:cNvSpPr txBox="1"/>
          <p:nvPr/>
        </p:nvSpPr>
        <p:spPr>
          <a:xfrm>
            <a:off x="4154853" y="2174197"/>
            <a:ext cx="4707703" cy="3937987"/>
          </a:xfrm>
          <a:prstGeom prst="rect">
            <a:avLst/>
          </a:prstGeom>
          <a:noFill/>
        </p:spPr>
        <p:txBody>
          <a:bodyPr wrap="square" lIns="0" tIns="0" rIns="0" bIns="0" rtlCol="0">
            <a:spAutoFit/>
          </a:bodyPr>
          <a:lstStyle/>
          <a:p>
            <a:r>
              <a:rPr lang="en-US" sz="6731" b="1" dirty="0">
                <a:solidFill>
                  <a:srgbClr val="F26522"/>
                </a:solidFill>
                <a:effectLst>
                  <a:outerShdw blurRad="38100" dist="38100" dir="2700000" algn="tl">
                    <a:srgbClr val="000000">
                      <a:alpha val="43137"/>
                    </a:srgbClr>
                  </a:outerShdw>
                </a:effectLst>
                <a:latin typeface="Segoe Light" pitchFamily="34" charset="0"/>
              </a:rPr>
              <a:t>36.41 TB</a:t>
            </a:r>
          </a:p>
          <a:p>
            <a:r>
              <a:rPr lang="en-US" sz="2448" b="1" i="1" dirty="0">
                <a:solidFill>
                  <a:srgbClr val="F26522"/>
                </a:solidFill>
                <a:effectLst>
                  <a:outerShdw blurRad="38100" dist="38100" dir="2700000" algn="tl">
                    <a:srgbClr val="000000">
                      <a:alpha val="43137"/>
                    </a:srgbClr>
                  </a:outerShdw>
                </a:effectLst>
                <a:latin typeface="Segoe Light" pitchFamily="34" charset="0"/>
              </a:rPr>
              <a:t>   (  36,140,018 MB  )</a:t>
            </a:r>
          </a:p>
          <a:p>
            <a:endParaRPr lang="en-US" sz="2448" b="1" dirty="0">
              <a:solidFill>
                <a:srgbClr val="F26522"/>
              </a:solidFill>
              <a:effectLst>
                <a:outerShdw blurRad="38100" dist="38100" dir="2700000" algn="tl">
                  <a:srgbClr val="000000">
                    <a:alpha val="43137"/>
                  </a:srgbClr>
                </a:outerShdw>
              </a:effectLst>
              <a:latin typeface="Segoe Light" pitchFamily="34" charset="0"/>
            </a:endParaRPr>
          </a:p>
          <a:p>
            <a:r>
              <a:rPr lang="en-US" sz="4488" b="1" dirty="0">
                <a:solidFill>
                  <a:srgbClr val="F26522"/>
                </a:solidFill>
                <a:effectLst>
                  <a:outerShdw blurRad="38100" dist="38100" dir="2700000" algn="tl">
                    <a:srgbClr val="000000">
                      <a:alpha val="43137"/>
                    </a:srgbClr>
                  </a:outerShdw>
                </a:effectLst>
                <a:latin typeface="Segoe Light" pitchFamily="34" charset="0"/>
              </a:rPr>
              <a:t>199,687 Sites</a:t>
            </a:r>
          </a:p>
          <a:p>
            <a:r>
              <a:rPr lang="en-US" sz="4488" b="1" dirty="0">
                <a:solidFill>
                  <a:srgbClr val="F26522"/>
                </a:solidFill>
                <a:effectLst>
                  <a:outerShdw blurRad="38100" dist="38100" dir="2700000" algn="tl">
                    <a:srgbClr val="000000">
                      <a:alpha val="43137"/>
                    </a:srgbClr>
                  </a:outerShdw>
                </a:effectLst>
                <a:latin typeface="Segoe Light" pitchFamily="34" charset="0"/>
              </a:rPr>
              <a:t>432,716 Sub-sites</a:t>
            </a:r>
          </a:p>
        </p:txBody>
      </p:sp>
      <p:sp>
        <p:nvSpPr>
          <p:cNvPr id="23" name="TextBox 22"/>
          <p:cNvSpPr txBox="1"/>
          <p:nvPr/>
        </p:nvSpPr>
        <p:spPr>
          <a:xfrm>
            <a:off x="239533" y="2142687"/>
            <a:ext cx="3683463" cy="2209097"/>
          </a:xfrm>
          <a:prstGeom prst="rect">
            <a:avLst/>
          </a:prstGeom>
          <a:noFill/>
        </p:spPr>
        <p:txBody>
          <a:bodyPr wrap="none" lIns="0" tIns="0" rIns="0" bIns="0" rtlCol="0">
            <a:spAutoFit/>
          </a:bodyPr>
          <a:lstStyle/>
          <a:p>
            <a:r>
              <a:rPr lang="en-US" sz="14075" b="1" dirty="0">
                <a:solidFill>
                  <a:srgbClr val="0070C0"/>
                </a:solidFill>
                <a:effectLst>
                  <a:outerShdw blurRad="38100" dist="38100" dir="2700000" algn="tl">
                    <a:srgbClr val="000000">
                      <a:alpha val="43137"/>
                    </a:srgbClr>
                  </a:outerShdw>
                </a:effectLst>
                <a:latin typeface="Segoe Light" pitchFamily="34" charset="0"/>
              </a:rPr>
              <a:t>64%</a:t>
            </a:r>
          </a:p>
        </p:txBody>
      </p:sp>
      <p:sp>
        <p:nvSpPr>
          <p:cNvPr id="24" name="TextBox 23"/>
          <p:cNvSpPr txBox="1"/>
          <p:nvPr/>
        </p:nvSpPr>
        <p:spPr>
          <a:xfrm>
            <a:off x="7701265" y="2698823"/>
            <a:ext cx="1330362" cy="576340"/>
          </a:xfrm>
          <a:prstGeom prst="rect">
            <a:avLst/>
          </a:prstGeom>
          <a:noFill/>
        </p:spPr>
        <p:txBody>
          <a:bodyPr wrap="square" lIns="0" tIns="0" rIns="0" bIns="0" rtlCol="0">
            <a:spAutoFit/>
          </a:bodyPr>
          <a:lstStyle/>
          <a:p>
            <a:r>
              <a:rPr lang="en-US" sz="3672" b="1" dirty="0">
                <a:solidFill>
                  <a:srgbClr val="0070C0"/>
                </a:solidFill>
                <a:effectLst>
                  <a:outerShdw blurRad="38100" dist="38100" dir="2700000" algn="tl">
                    <a:srgbClr val="000000">
                      <a:alpha val="43137"/>
                    </a:srgbClr>
                  </a:outerShdw>
                </a:effectLst>
                <a:latin typeface="Segoe Light" pitchFamily="34" charset="0"/>
              </a:rPr>
              <a:t>21%</a:t>
            </a:r>
          </a:p>
        </p:txBody>
      </p:sp>
      <p:sp>
        <p:nvSpPr>
          <p:cNvPr id="25" name="TextBox 24"/>
          <p:cNvSpPr txBox="1"/>
          <p:nvPr/>
        </p:nvSpPr>
        <p:spPr>
          <a:xfrm>
            <a:off x="8194419" y="4612378"/>
            <a:ext cx="1077246" cy="384205"/>
          </a:xfrm>
          <a:prstGeom prst="rect">
            <a:avLst/>
          </a:prstGeom>
          <a:noFill/>
        </p:spPr>
        <p:txBody>
          <a:bodyPr wrap="square" lIns="0" tIns="0" rIns="0" bIns="0" rtlCol="0">
            <a:spAutoFit/>
          </a:bodyPr>
          <a:lstStyle/>
          <a:p>
            <a:r>
              <a:rPr lang="en-US" sz="2448" b="1" dirty="0">
                <a:solidFill>
                  <a:srgbClr val="0070C0"/>
                </a:solidFill>
                <a:effectLst>
                  <a:outerShdw blurRad="38100" dist="38100" dir="2700000" algn="tl">
                    <a:srgbClr val="000000">
                      <a:alpha val="43137"/>
                    </a:srgbClr>
                  </a:outerShdw>
                </a:effectLst>
                <a:latin typeface="Segoe Light" pitchFamily="34" charset="0"/>
              </a:rPr>
              <a:t>15%</a:t>
            </a:r>
          </a:p>
        </p:txBody>
      </p:sp>
      <p:sp>
        <p:nvSpPr>
          <p:cNvPr id="26" name="TextBox 25"/>
          <p:cNvSpPr txBox="1"/>
          <p:nvPr/>
        </p:nvSpPr>
        <p:spPr>
          <a:xfrm>
            <a:off x="1186390" y="6308293"/>
            <a:ext cx="2664911" cy="352226"/>
          </a:xfrm>
          <a:prstGeom prst="rect">
            <a:avLst/>
          </a:prstGeom>
          <a:noFill/>
        </p:spPr>
        <p:txBody>
          <a:bodyPr wrap="none" lIns="0" tIns="0" rIns="0" bIns="0" rtlCol="0">
            <a:spAutoFit/>
          </a:bodyPr>
          <a:lstStyle/>
          <a:p>
            <a:r>
              <a:rPr lang="en-US" sz="2244" i="1" dirty="0">
                <a:gradFill>
                  <a:gsLst>
                    <a:gs pos="0">
                      <a:srgbClr val="FFFFFF"/>
                    </a:gs>
                    <a:gs pos="86000">
                      <a:srgbClr val="FFFFFF"/>
                    </a:gs>
                  </a:gsLst>
                  <a:lin ang="5400000" scaled="0"/>
                </a:gradFill>
                <a:latin typeface="Segoe Light" pitchFamily="34" charset="0"/>
              </a:rPr>
              <a:t>As of </a:t>
            </a:r>
            <a:r>
              <a:rPr lang="en-US" sz="2244" i="1" dirty="0" err="1">
                <a:gradFill>
                  <a:gsLst>
                    <a:gs pos="0">
                      <a:srgbClr val="FFFFFF"/>
                    </a:gs>
                    <a:gs pos="86000">
                      <a:srgbClr val="FFFFFF"/>
                    </a:gs>
                  </a:gsLst>
                  <a:lin ang="5400000" scaled="0"/>
                </a:gradFill>
                <a:latin typeface="Segoe Light" pitchFamily="34" charset="0"/>
              </a:rPr>
              <a:t>Feburary</a:t>
            </a:r>
            <a:r>
              <a:rPr lang="en-US" sz="2244" i="1" dirty="0">
                <a:gradFill>
                  <a:gsLst>
                    <a:gs pos="0">
                      <a:srgbClr val="FFFFFF"/>
                    </a:gs>
                    <a:gs pos="86000">
                      <a:srgbClr val="FFFFFF"/>
                    </a:gs>
                  </a:gsLst>
                  <a:lin ang="5400000" scaled="0"/>
                </a:gradFill>
                <a:latin typeface="Segoe Light" pitchFamily="34" charset="0"/>
              </a:rPr>
              <a:t> 2012</a:t>
            </a:r>
          </a:p>
        </p:txBody>
      </p:sp>
      <p:sp>
        <p:nvSpPr>
          <p:cNvPr id="5" name="Title 4"/>
          <p:cNvSpPr>
            <a:spLocks noGrp="1"/>
          </p:cNvSpPr>
          <p:nvPr>
            <p:ph type="title"/>
          </p:nvPr>
        </p:nvSpPr>
        <p:spPr>
          <a:xfrm>
            <a:off x="531948" y="233150"/>
            <a:ext cx="11591232" cy="621530"/>
          </a:xfrm>
        </p:spPr>
        <p:txBody>
          <a:bodyPr/>
          <a:lstStyle/>
          <a:p>
            <a:r>
              <a:rPr lang="en-US" sz="4000" dirty="0" smtClean="0"/>
              <a:t>The Existing SharePoint On-Premises Ecosystem</a:t>
            </a:r>
            <a:endParaRPr lang="en-US" sz="4000" dirty="0"/>
          </a:p>
        </p:txBody>
      </p:sp>
    </p:spTree>
    <p:extLst>
      <p:ext uri="{BB962C8B-B14F-4D97-AF65-F5344CB8AC3E}">
        <p14:creationId xmlns:p14="http://schemas.microsoft.com/office/powerpoint/2010/main" val="6159195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par>
                          <p:cTn id="11" fill="hold">
                            <p:stCondLst>
                              <p:cond delay="500"/>
                            </p:stCondLst>
                            <p:childTnLst>
                              <p:par>
                                <p:cTn id="12" presetID="10" presetClass="entr" presetSubtype="0" fill="hold" nodeType="afterEffect">
                                  <p:stCondLst>
                                    <p:cond delay="50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500"/>
                            </p:stCondLst>
                            <p:childTnLst>
                              <p:par>
                                <p:cTn id="19" presetID="10" presetClass="entr" presetSubtype="0" fill="hold" nodeType="after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500"/>
                            </p:stCondLst>
                            <p:childTnLst>
                              <p:par>
                                <p:cTn id="34" presetID="10" presetClass="entr" presetSubtype="0" fill="hold" nodeType="afterEffect">
                                  <p:stCondLst>
                                    <p:cond delay="100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par>
                          <p:cTn id="40" fill="hold">
                            <p:stCondLst>
                              <p:cond delay="2000"/>
                            </p:stCondLst>
                            <p:childTnLst>
                              <p:par>
                                <p:cTn id="41" presetID="10" presetClass="entr" presetSubtype="0" fill="hold" nodeType="afterEffect">
                                  <p:stCondLst>
                                    <p:cond delay="10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xit" presetSubtype="0" fill="hold" nodeType="clickEffect">
                                  <p:stCondLst>
                                    <p:cond delay="0"/>
                                  </p:stCondLst>
                                  <p:childTnLst>
                                    <p:animEffect transition="out" filter="fade">
                                      <p:cBhvr>
                                        <p:cTn id="50" dur="500"/>
                                        <p:tgtEl>
                                          <p:spTgt spid="15"/>
                                        </p:tgtEl>
                                      </p:cBhvr>
                                    </p:animEffect>
                                    <p:set>
                                      <p:cBhvr>
                                        <p:cTn id="51" dur="1" fill="hold">
                                          <p:stCondLst>
                                            <p:cond delay="499"/>
                                          </p:stCondLst>
                                        </p:cTn>
                                        <p:tgtEl>
                                          <p:spTgt spid="15"/>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14"/>
                                        </p:tgtEl>
                                      </p:cBhvr>
                                    </p:animEffect>
                                    <p:set>
                                      <p:cBhvr>
                                        <p:cTn id="54" dur="1" fill="hold">
                                          <p:stCondLst>
                                            <p:cond delay="499"/>
                                          </p:stCondLst>
                                        </p:cTn>
                                        <p:tgtEl>
                                          <p:spTgt spid="14"/>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13"/>
                                        </p:tgtEl>
                                      </p:cBhvr>
                                    </p:animEffect>
                                    <p:set>
                                      <p:cBhvr>
                                        <p:cTn id="57" dur="1" fill="hold">
                                          <p:stCondLst>
                                            <p:cond delay="499"/>
                                          </p:stCondLst>
                                        </p:cTn>
                                        <p:tgtEl>
                                          <p:spTgt spid="1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8"/>
                                        </p:tgtEl>
                                      </p:cBhvr>
                                    </p:animEffect>
                                    <p:set>
                                      <p:cBhvr>
                                        <p:cTn id="60" dur="1" fill="hold">
                                          <p:stCondLst>
                                            <p:cond delay="499"/>
                                          </p:stCondLst>
                                        </p:cTn>
                                        <p:tgtEl>
                                          <p:spTgt spid="18"/>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17"/>
                                        </p:tgtEl>
                                      </p:cBhvr>
                                    </p:animEffect>
                                    <p:set>
                                      <p:cBhvr>
                                        <p:cTn id="63" dur="1" fill="hold">
                                          <p:stCondLst>
                                            <p:cond delay="499"/>
                                          </p:stCondLst>
                                        </p:cTn>
                                        <p:tgtEl>
                                          <p:spTgt spid="17"/>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16"/>
                                        </p:tgtEl>
                                      </p:cBhvr>
                                    </p:animEffect>
                                    <p:set>
                                      <p:cBhvr>
                                        <p:cTn id="66" dur="1" fill="hold">
                                          <p:stCondLst>
                                            <p:cond delay="499"/>
                                          </p:stCondLst>
                                        </p:cTn>
                                        <p:tgtEl>
                                          <p:spTgt spid="16"/>
                                        </p:tgtEl>
                                        <p:attrNameLst>
                                          <p:attrName>style.visibility</p:attrName>
                                        </p:attrNameLst>
                                      </p:cBhvr>
                                      <p:to>
                                        <p:strVal val="hidden"/>
                                      </p:to>
                                    </p:set>
                                  </p:childTnLst>
                                </p:cTn>
                              </p:par>
                              <p:par>
                                <p:cTn id="67" presetID="42" presetClass="path" presetSubtype="0" accel="50000" decel="50000" fill="hold" nodeType="withEffect">
                                  <p:stCondLst>
                                    <p:cond delay="0"/>
                                  </p:stCondLst>
                                  <p:childTnLst>
                                    <p:animMotion origin="layout" path="M 2.29386E-6 -3.78353E-6 L 0.19929 0.0754 " pathEditMode="relative" rAng="0" ptsTypes="AA">
                                      <p:cBhvr>
                                        <p:cTn id="68" dur="2000" fill="hold"/>
                                        <p:tgtEl>
                                          <p:spTgt spid="7"/>
                                        </p:tgtEl>
                                        <p:attrNameLst>
                                          <p:attrName>ppt_x</p:attrName>
                                          <p:attrName>ppt_y</p:attrName>
                                        </p:attrNameLst>
                                      </p:cBhvr>
                                      <p:rCtr x="9965" y="3770"/>
                                    </p:animMotion>
                                  </p:childTnLst>
                                </p:cTn>
                              </p:par>
                              <p:par>
                                <p:cTn id="69" presetID="42" presetClass="path" presetSubtype="0" accel="50000" decel="50000" fill="hold" nodeType="withEffect">
                                  <p:stCondLst>
                                    <p:cond delay="0"/>
                                  </p:stCondLst>
                                  <p:childTnLst>
                                    <p:animMotion origin="layout" path="M 2.38765E-6 -3.78353E-6 L 0.13885 -0.12187 " pathEditMode="relative" rAng="0" ptsTypes="AA">
                                      <p:cBhvr>
                                        <p:cTn id="70" dur="2000" fill="hold"/>
                                        <p:tgtEl>
                                          <p:spTgt spid="9"/>
                                        </p:tgtEl>
                                        <p:attrNameLst>
                                          <p:attrName>ppt_x</p:attrName>
                                          <p:attrName>ppt_y</p:attrName>
                                        </p:attrNameLst>
                                      </p:cBhvr>
                                      <p:rCtr x="6943" y="-6105"/>
                                    </p:animMotion>
                                  </p:childTnLst>
                                </p:cTn>
                              </p:par>
                              <p:par>
                                <p:cTn id="71" presetID="6" presetClass="emph" presetSubtype="0" fill="hold" nodeType="withEffect">
                                  <p:stCondLst>
                                    <p:cond delay="0"/>
                                  </p:stCondLst>
                                  <p:childTnLst>
                                    <p:animScale>
                                      <p:cBhvr>
                                        <p:cTn id="72" dur="2000" fill="hold"/>
                                        <p:tgtEl>
                                          <p:spTgt spid="9"/>
                                        </p:tgtEl>
                                      </p:cBhvr>
                                      <p:by x="35000" y="35000"/>
                                    </p:animScale>
                                  </p:childTnLst>
                                </p:cTn>
                              </p:par>
                              <p:par>
                                <p:cTn id="73" presetID="42" presetClass="path" presetSubtype="0" accel="50000" decel="50000" fill="hold" nodeType="withEffect">
                                  <p:stCondLst>
                                    <p:cond delay="0"/>
                                  </p:stCondLst>
                                  <p:childTnLst>
                                    <p:animMotion origin="layout" path="M 6.26547E-7 -3.78353E-6 L -0.11098 0.12258 " pathEditMode="relative" rAng="0" ptsTypes="AA">
                                      <p:cBhvr>
                                        <p:cTn id="74" dur="2000" fill="hold"/>
                                        <p:tgtEl>
                                          <p:spTgt spid="8"/>
                                        </p:tgtEl>
                                        <p:attrNameLst>
                                          <p:attrName>ppt_x</p:attrName>
                                          <p:attrName>ppt_y</p:attrName>
                                        </p:attrNameLst>
                                      </p:cBhvr>
                                      <p:rCtr x="-5549" y="6129"/>
                                    </p:animMotion>
                                  </p:childTnLst>
                                </p:cTn>
                              </p:par>
                              <p:par>
                                <p:cTn id="75" presetID="6" presetClass="emph" presetSubtype="0" fill="hold" nodeType="withEffect">
                                  <p:stCondLst>
                                    <p:cond delay="0"/>
                                  </p:stCondLst>
                                  <p:childTnLst>
                                    <p:animScale>
                                      <p:cBhvr>
                                        <p:cTn id="76" dur="2000" fill="hold"/>
                                        <p:tgtEl>
                                          <p:spTgt spid="8"/>
                                        </p:tgtEl>
                                      </p:cBhvr>
                                      <p:by x="25000" y="25000"/>
                                    </p:animScale>
                                  </p:childTnLst>
                                </p:cTn>
                              </p:par>
                              <p:par>
                                <p:cTn id="77" presetID="10" presetClass="exit" presetSubtype="0" fill="hold" grpId="1" nodeType="withEffect">
                                  <p:stCondLst>
                                    <p:cond delay="0"/>
                                  </p:stCondLst>
                                  <p:childTnLst>
                                    <p:animEffect transition="out" filter="fade">
                                      <p:cBhvr>
                                        <p:cTn id="78" dur="500"/>
                                        <p:tgtEl>
                                          <p:spTgt spid="10"/>
                                        </p:tgtEl>
                                      </p:cBhvr>
                                    </p:animEffect>
                                    <p:set>
                                      <p:cBhvr>
                                        <p:cTn id="79" dur="1" fill="hold">
                                          <p:stCondLst>
                                            <p:cond delay="499"/>
                                          </p:stCondLst>
                                        </p:cTn>
                                        <p:tgtEl>
                                          <p:spTgt spid="10"/>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11"/>
                                        </p:tgtEl>
                                      </p:cBhvr>
                                    </p:animEffect>
                                    <p:set>
                                      <p:cBhvr>
                                        <p:cTn id="82" dur="1" fill="hold">
                                          <p:stCondLst>
                                            <p:cond delay="499"/>
                                          </p:stCondLst>
                                        </p:cTn>
                                        <p:tgtEl>
                                          <p:spTgt spid="11"/>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12"/>
                                        </p:tgtEl>
                                      </p:cBhvr>
                                    </p:animEffect>
                                    <p:set>
                                      <p:cBhvr>
                                        <p:cTn id="85" dur="1" fill="hold">
                                          <p:stCondLst>
                                            <p:cond delay="499"/>
                                          </p:stCondLst>
                                        </p:cTn>
                                        <p:tgtEl>
                                          <p:spTgt spid="12"/>
                                        </p:tgtEl>
                                        <p:attrNameLst>
                                          <p:attrName>style.visibility</p:attrName>
                                        </p:attrNameLst>
                                      </p:cBhvr>
                                      <p:to>
                                        <p:strVal val="hidden"/>
                                      </p:to>
                                    </p:set>
                                  </p:childTnLst>
                                </p:cTn>
                              </p:par>
                            </p:childTnLst>
                          </p:cTn>
                        </p:par>
                        <p:par>
                          <p:cTn id="86" fill="hold">
                            <p:stCondLst>
                              <p:cond delay="2000"/>
                            </p:stCondLst>
                            <p:childTnLst>
                              <p:par>
                                <p:cTn id="87" presetID="10" presetClass="entr" presetSubtype="0"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500"/>
                                        <p:tgtEl>
                                          <p:spTgt spid="19"/>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500"/>
                                        <p:tgtEl>
                                          <p:spTgt spid="23"/>
                                        </p:tgtEl>
                                      </p:cBhvr>
                                    </p:animEffect>
                                  </p:childTnLst>
                                </p:cTn>
                              </p:par>
                            </p:childTnLst>
                          </p:cTn>
                        </p:par>
                        <p:par>
                          <p:cTn id="93" fill="hold">
                            <p:stCondLst>
                              <p:cond delay="2500"/>
                            </p:stCondLst>
                            <p:childTnLst>
                              <p:par>
                                <p:cTn id="94" presetID="10" presetClass="entr" presetSubtype="0" fill="hold" grpId="0" nodeType="afterEffect">
                                  <p:stCondLst>
                                    <p:cond delay="0"/>
                                  </p:stCondLst>
                                  <p:childTnLst>
                                    <p:set>
                                      <p:cBhvr>
                                        <p:cTn id="95" dur="1" fill="hold">
                                          <p:stCondLst>
                                            <p:cond delay="0"/>
                                          </p:stCondLst>
                                        </p:cTn>
                                        <p:tgtEl>
                                          <p:spTgt spid="21"/>
                                        </p:tgtEl>
                                        <p:attrNameLst>
                                          <p:attrName>style.visibility</p:attrName>
                                        </p:attrNameLst>
                                      </p:cBhvr>
                                      <p:to>
                                        <p:strVal val="visible"/>
                                      </p:to>
                                    </p:set>
                                    <p:animEffect transition="in" filter="fade">
                                      <p:cBhvr>
                                        <p:cTn id="96" dur="500"/>
                                        <p:tgtEl>
                                          <p:spTgt spid="21"/>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fade">
                                      <p:cBhvr>
                                        <p:cTn id="99" dur="500"/>
                                        <p:tgtEl>
                                          <p:spTgt spid="24"/>
                                        </p:tgtEl>
                                      </p:cBhvr>
                                    </p:animEffect>
                                  </p:childTnLst>
                                </p:cTn>
                              </p:par>
                            </p:childTnLst>
                          </p:cTn>
                        </p:par>
                        <p:par>
                          <p:cTn id="100" fill="hold">
                            <p:stCondLst>
                              <p:cond delay="3000"/>
                            </p:stCondLst>
                            <p:childTnLst>
                              <p:par>
                                <p:cTn id="101" presetID="10" presetClass="entr" presetSubtype="0" fill="hold" grpId="0" nodeType="after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fade">
                                      <p:cBhvr>
                                        <p:cTn id="103" dur="500"/>
                                        <p:tgtEl>
                                          <p:spTgt spid="20"/>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500"/>
                                        <p:tgtEl>
                                          <p:spTgt spid="25"/>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xit" presetSubtype="0" fill="hold" grpId="1" nodeType="clickEffect">
                                  <p:stCondLst>
                                    <p:cond delay="0"/>
                                  </p:stCondLst>
                                  <p:childTnLst>
                                    <p:animEffect transition="out" filter="fade">
                                      <p:cBhvr>
                                        <p:cTn id="110" dur="500"/>
                                        <p:tgtEl>
                                          <p:spTgt spid="19"/>
                                        </p:tgtEl>
                                      </p:cBhvr>
                                    </p:animEffect>
                                    <p:set>
                                      <p:cBhvr>
                                        <p:cTn id="111" dur="1" fill="hold">
                                          <p:stCondLst>
                                            <p:cond delay="499"/>
                                          </p:stCondLst>
                                        </p:cTn>
                                        <p:tgtEl>
                                          <p:spTgt spid="19"/>
                                        </p:tgtEl>
                                        <p:attrNameLst>
                                          <p:attrName>style.visibility</p:attrName>
                                        </p:attrNameLst>
                                      </p:cBhvr>
                                      <p:to>
                                        <p:strVal val="hidden"/>
                                      </p:to>
                                    </p:set>
                                  </p:childTnLst>
                                </p:cTn>
                              </p:par>
                              <p:par>
                                <p:cTn id="112" presetID="10" presetClass="exit" presetSubtype="0" fill="hold" grpId="1" nodeType="withEffect">
                                  <p:stCondLst>
                                    <p:cond delay="0"/>
                                  </p:stCondLst>
                                  <p:childTnLst>
                                    <p:animEffect transition="out" filter="fade">
                                      <p:cBhvr>
                                        <p:cTn id="113" dur="500"/>
                                        <p:tgtEl>
                                          <p:spTgt spid="21"/>
                                        </p:tgtEl>
                                      </p:cBhvr>
                                    </p:animEffect>
                                    <p:set>
                                      <p:cBhvr>
                                        <p:cTn id="114" dur="1" fill="hold">
                                          <p:stCondLst>
                                            <p:cond delay="499"/>
                                          </p:stCondLst>
                                        </p:cTn>
                                        <p:tgtEl>
                                          <p:spTgt spid="21"/>
                                        </p:tgtEl>
                                        <p:attrNameLst>
                                          <p:attrName>style.visibility</p:attrName>
                                        </p:attrNameLst>
                                      </p:cBhvr>
                                      <p:to>
                                        <p:strVal val="hidden"/>
                                      </p:to>
                                    </p:set>
                                  </p:childTnLst>
                                </p:cTn>
                              </p:par>
                              <p:par>
                                <p:cTn id="115" presetID="10" presetClass="exit" presetSubtype="0" fill="hold" grpId="1" nodeType="withEffect">
                                  <p:stCondLst>
                                    <p:cond delay="0"/>
                                  </p:stCondLst>
                                  <p:childTnLst>
                                    <p:animEffect transition="out" filter="fade">
                                      <p:cBhvr>
                                        <p:cTn id="116" dur="500"/>
                                        <p:tgtEl>
                                          <p:spTgt spid="20"/>
                                        </p:tgtEl>
                                      </p:cBhvr>
                                    </p:animEffect>
                                    <p:set>
                                      <p:cBhvr>
                                        <p:cTn id="117" dur="1" fill="hold">
                                          <p:stCondLst>
                                            <p:cond delay="499"/>
                                          </p:stCondLst>
                                        </p:cTn>
                                        <p:tgtEl>
                                          <p:spTgt spid="20"/>
                                        </p:tgtEl>
                                        <p:attrNameLst>
                                          <p:attrName>style.visibility</p:attrName>
                                        </p:attrNameLst>
                                      </p:cBhvr>
                                      <p:to>
                                        <p:strVal val="hidden"/>
                                      </p:to>
                                    </p:set>
                                  </p:childTnLst>
                                </p:cTn>
                              </p:par>
                              <p:par>
                                <p:cTn id="118" presetID="10" presetClass="exit" presetSubtype="0" fill="hold" grpId="1" nodeType="withEffect">
                                  <p:stCondLst>
                                    <p:cond delay="0"/>
                                  </p:stCondLst>
                                  <p:childTnLst>
                                    <p:animEffect transition="out" filter="fade">
                                      <p:cBhvr>
                                        <p:cTn id="119" dur="500"/>
                                        <p:tgtEl>
                                          <p:spTgt spid="23"/>
                                        </p:tgtEl>
                                      </p:cBhvr>
                                    </p:animEffect>
                                    <p:set>
                                      <p:cBhvr>
                                        <p:cTn id="120" dur="1" fill="hold">
                                          <p:stCondLst>
                                            <p:cond delay="499"/>
                                          </p:stCondLst>
                                        </p:cTn>
                                        <p:tgtEl>
                                          <p:spTgt spid="23"/>
                                        </p:tgtEl>
                                        <p:attrNameLst>
                                          <p:attrName>style.visibility</p:attrName>
                                        </p:attrNameLst>
                                      </p:cBhvr>
                                      <p:to>
                                        <p:strVal val="hidden"/>
                                      </p:to>
                                    </p:set>
                                  </p:childTnLst>
                                </p:cTn>
                              </p:par>
                              <p:par>
                                <p:cTn id="121" presetID="10" presetClass="exit" presetSubtype="0" fill="hold" grpId="1" nodeType="withEffect">
                                  <p:stCondLst>
                                    <p:cond delay="0"/>
                                  </p:stCondLst>
                                  <p:childTnLst>
                                    <p:animEffect transition="out" filter="fade">
                                      <p:cBhvr>
                                        <p:cTn id="122" dur="500"/>
                                        <p:tgtEl>
                                          <p:spTgt spid="24"/>
                                        </p:tgtEl>
                                      </p:cBhvr>
                                    </p:animEffect>
                                    <p:set>
                                      <p:cBhvr>
                                        <p:cTn id="123" dur="1" fill="hold">
                                          <p:stCondLst>
                                            <p:cond delay="499"/>
                                          </p:stCondLst>
                                        </p:cTn>
                                        <p:tgtEl>
                                          <p:spTgt spid="24"/>
                                        </p:tgtEl>
                                        <p:attrNameLst>
                                          <p:attrName>style.visibility</p:attrName>
                                        </p:attrNameLst>
                                      </p:cBhvr>
                                      <p:to>
                                        <p:strVal val="hidden"/>
                                      </p:to>
                                    </p:set>
                                  </p:childTnLst>
                                </p:cTn>
                              </p:par>
                              <p:par>
                                <p:cTn id="124" presetID="10" presetClass="exit" presetSubtype="0" fill="hold" grpId="1" nodeType="withEffect">
                                  <p:stCondLst>
                                    <p:cond delay="0"/>
                                  </p:stCondLst>
                                  <p:childTnLst>
                                    <p:animEffect transition="out" filter="fade">
                                      <p:cBhvr>
                                        <p:cTn id="125" dur="500"/>
                                        <p:tgtEl>
                                          <p:spTgt spid="25"/>
                                        </p:tgtEl>
                                      </p:cBhvr>
                                    </p:animEffect>
                                    <p:set>
                                      <p:cBhvr>
                                        <p:cTn id="126" dur="1" fill="hold">
                                          <p:stCondLst>
                                            <p:cond delay="499"/>
                                          </p:stCondLst>
                                        </p:cTn>
                                        <p:tgtEl>
                                          <p:spTgt spid="25"/>
                                        </p:tgtEl>
                                        <p:attrNameLst>
                                          <p:attrName>style.visibility</p:attrName>
                                        </p:attrNameLst>
                                      </p:cBhvr>
                                      <p:to>
                                        <p:strVal val="hidden"/>
                                      </p:to>
                                    </p:set>
                                  </p:childTnLst>
                                </p:cTn>
                              </p:par>
                              <p:par>
                                <p:cTn id="127" presetID="10" presetClass="entr" presetSubtype="0" fill="hold" grpId="0" nodeType="withEffect">
                                  <p:stCondLst>
                                    <p:cond delay="0"/>
                                  </p:stCondLst>
                                  <p:childTnLst>
                                    <p:set>
                                      <p:cBhvr>
                                        <p:cTn id="128" dur="1" fill="hold">
                                          <p:stCondLst>
                                            <p:cond delay="0"/>
                                          </p:stCondLst>
                                        </p:cTn>
                                        <p:tgtEl>
                                          <p:spTgt spid="26"/>
                                        </p:tgtEl>
                                        <p:attrNameLst>
                                          <p:attrName>style.visibility</p:attrName>
                                        </p:attrNameLst>
                                      </p:cBhvr>
                                      <p:to>
                                        <p:strVal val="visible"/>
                                      </p:to>
                                    </p:set>
                                    <p:animEffect transition="in" filter="fade">
                                      <p:cBhvr>
                                        <p:cTn id="129" dur="500"/>
                                        <p:tgtEl>
                                          <p:spTgt spid="26"/>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22"/>
                                        </p:tgtEl>
                                        <p:attrNameLst>
                                          <p:attrName>style.visibility</p:attrName>
                                        </p:attrNameLst>
                                      </p:cBhvr>
                                      <p:to>
                                        <p:strVal val="visible"/>
                                      </p:to>
                                    </p:set>
                                    <p:animEffect transition="in" filter="fade">
                                      <p:cBhvr>
                                        <p:cTn id="1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P spid="12" grpId="0"/>
      <p:bldP spid="12" grpId="1"/>
      <p:bldP spid="16" grpId="0"/>
      <p:bldP spid="16" grpId="1"/>
      <p:bldP spid="17" grpId="0"/>
      <p:bldP spid="17" grpId="1"/>
      <p:bldP spid="18" grpId="0"/>
      <p:bldP spid="18" grpId="1"/>
      <p:bldP spid="19" grpId="0"/>
      <p:bldP spid="19" grpId="1"/>
      <p:bldP spid="20" grpId="0"/>
      <p:bldP spid="20" grpId="1"/>
      <p:bldP spid="21" grpId="0"/>
      <p:bldP spid="21" grpId="1"/>
      <p:bldP spid="22" grpId="0"/>
      <p:bldP spid="23" grpId="0"/>
      <p:bldP spid="23" grpId="1"/>
      <p:bldP spid="24" grpId="0"/>
      <p:bldP spid="24" grpId="1"/>
      <p:bldP spid="25" grpId="0"/>
      <p:bldP spid="25" grpId="1"/>
      <p:bldP spid="26"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8|9.8|3.3|1.8|20|2.6|1.2|3.7"/>
</p:tagLst>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Steve Walker; Sean Squires</External_x0020_Speaker>
    <Session_x0020_Code xmlns="2295e2e7-0eeb-498e-8716-217bb2ee6ee3">SPC158</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Steve Walker </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purl.org/dc/dcmitype/"/>
    <ds:schemaRef ds:uri="http://schemas.microsoft.com/office/infopath/2007/PartnerControls"/>
    <ds:schemaRef ds:uri="http://schemas.microsoft.com/sharepoint/v3"/>
    <ds:schemaRef ds:uri="http://www.w3.org/XML/1998/namespace"/>
    <ds:schemaRef ds:uri="http://purl.org/dc/elements/1.1/"/>
    <ds:schemaRef ds:uri="http://schemas.microsoft.com/office/2006/documentManagement/types"/>
    <ds:schemaRef ds:uri="http://schemas.microsoft.com/office/2006/metadata/properties"/>
    <ds:schemaRef ds:uri="http://schemas.openxmlformats.org/package/2006/metadata/core-properties"/>
    <ds:schemaRef ds:uri="http://purl.org/dc/terms/"/>
    <ds:schemaRef ds:uri="230e9df3-be65-4c73-a93b-d1236ebd677e"/>
    <ds:schemaRef ds:uri="032d541b-1b4e-4d91-93c7-b10533c52f73"/>
    <ds:schemaRef ds:uri="2295e2e7-0eeb-498e-8716-217bb2ee6ee3"/>
  </ds:schemaRefs>
</ds:datastoreItem>
</file>

<file path=customXml/itemProps3.xml><?xml version="1.0" encoding="utf-8"?>
<ds:datastoreItem xmlns:ds="http://schemas.openxmlformats.org/officeDocument/2006/customXml" ds:itemID="{B71BF668-7B2A-4D9E-843C-CB567BDF517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85</TotalTime>
  <Words>2777</Words>
  <Application>Microsoft Office PowerPoint</Application>
  <PresentationFormat>Custom</PresentationFormat>
  <Paragraphs>423</Paragraphs>
  <Slides>36</Slides>
  <Notes>18</Notes>
  <HiddenSlides>0</HiddenSlides>
  <MMClips>0</MMClips>
  <ScaleCrop>false</ScaleCrop>
  <HeadingPairs>
    <vt:vector size="4" baseType="variant">
      <vt:variant>
        <vt:lpstr>Theme</vt:lpstr>
      </vt:variant>
      <vt:variant>
        <vt:i4>4</vt:i4>
      </vt:variant>
      <vt:variant>
        <vt:lpstr>Slide Titles</vt:lpstr>
      </vt:variant>
      <vt:variant>
        <vt:i4>36</vt:i4>
      </vt:variant>
    </vt:vector>
  </HeadingPairs>
  <TitlesOfParts>
    <vt:vector size="40" baseType="lpstr">
      <vt:lpstr>SPC2012_IT-Pro_Template_16x9</vt:lpstr>
      <vt:lpstr>5-30072_SPC2012_IT-Pro_Template_16x9_Light</vt:lpstr>
      <vt:lpstr>5-30072_SPC2012_IT-Pro_Template_16x9</vt:lpstr>
      <vt:lpstr>5-30072_SPC2012_Business_Template_16x9_Light</vt:lpstr>
      <vt:lpstr>PowerPoint Presentation</vt:lpstr>
      <vt:lpstr>How Microsoft IT Migrated to the SharePoint 2013 Cloud</vt:lpstr>
      <vt:lpstr>PowerPoint Presentation</vt:lpstr>
      <vt:lpstr>PowerPoint Presentation</vt:lpstr>
      <vt:lpstr>Consumerization of IT</vt:lpstr>
      <vt:lpstr>Imagine…</vt:lpstr>
      <vt:lpstr>We are Getting More Choices</vt:lpstr>
      <vt:lpstr>Setting the Stage</vt:lpstr>
      <vt:lpstr>The Existing SharePoint On-Premises Ecosystem</vt:lpstr>
      <vt:lpstr>Infrastructure</vt:lpstr>
      <vt:lpstr>MSIT Current SharePoint Landscape</vt:lpstr>
      <vt:lpstr>Cloud First - MSIT Future SharePoint Landscape</vt:lpstr>
      <vt:lpstr>Organization</vt:lpstr>
      <vt:lpstr>Towards Operating in the Cloud</vt:lpstr>
      <vt:lpstr>Cloud Benefits for MSIT</vt:lpstr>
      <vt:lpstr>Constraints</vt:lpstr>
      <vt:lpstr>How we approached it</vt:lpstr>
      <vt:lpstr>Laying the Groundwork</vt:lpstr>
      <vt:lpstr>Laying the Groundwork (cont’d)</vt:lpstr>
      <vt:lpstr>High Level Considerations</vt:lpstr>
      <vt:lpstr>customizations</vt:lpstr>
      <vt:lpstr>PowerPoint Presentation</vt:lpstr>
      <vt:lpstr>PowerPoint Presentation</vt:lpstr>
      <vt:lpstr>Autosites Governance Solution</vt:lpstr>
      <vt:lpstr>Self Service Site Creation: Insert your own Logic !</vt:lpstr>
      <vt:lpstr>SSSC – O365: Tenant Admin &gt; Settings </vt:lpstr>
      <vt:lpstr>SSSC – On-Prem: Web Application Settings</vt:lpstr>
      <vt:lpstr>migration</vt:lpstr>
      <vt:lpstr>Migration:  The 36TB Dilemma</vt:lpstr>
      <vt:lpstr>Migration: Utilizing Vendor Tools</vt:lpstr>
      <vt:lpstr>Migration Considerations Summary</vt:lpstr>
      <vt:lpstr>Getting 100% to Cloud</vt:lpstr>
      <vt:lpstr>Recap: Lessons Learned</vt:lpstr>
      <vt:lpstr>Q &amp; A</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MSIT Early Learning: Migrating your On-Premise Content to the Cloud</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cp:revision>
  <dcterms:created xsi:type="dcterms:W3CDTF">2012-11-14T23:06:42Z</dcterms:created>
  <dcterms:modified xsi:type="dcterms:W3CDTF">2012-12-06T16:12:26Z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