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75"/>
  </p:notesMasterIdLst>
  <p:handoutMasterIdLst>
    <p:handoutMasterId r:id="rId76"/>
  </p:handoutMasterIdLst>
  <p:sldIdLst>
    <p:sldId id="1055" r:id="rId8"/>
    <p:sldId id="1246" r:id="rId9"/>
    <p:sldId id="1090" r:id="rId10"/>
    <p:sldId id="1250" r:id="rId11"/>
    <p:sldId id="1251" r:id="rId12"/>
    <p:sldId id="1249" r:id="rId13"/>
    <p:sldId id="1164" r:id="rId14"/>
    <p:sldId id="1165" r:id="rId15"/>
    <p:sldId id="1169" r:id="rId16"/>
    <p:sldId id="1118" r:id="rId17"/>
    <p:sldId id="1119" r:id="rId18"/>
    <p:sldId id="1120" r:id="rId19"/>
    <p:sldId id="1121" r:id="rId20"/>
    <p:sldId id="1178" r:id="rId21"/>
    <p:sldId id="1152" r:id="rId22"/>
    <p:sldId id="1139" r:id="rId23"/>
    <p:sldId id="1097" r:id="rId24"/>
    <p:sldId id="1140" r:id="rId25"/>
    <p:sldId id="1141" r:id="rId26"/>
    <p:sldId id="1177" r:id="rId27"/>
    <p:sldId id="1179" r:id="rId28"/>
    <p:sldId id="1163" r:id="rId29"/>
    <p:sldId id="1180" r:id="rId30"/>
    <p:sldId id="1181" r:id="rId31"/>
    <p:sldId id="1182" r:id="rId32"/>
    <p:sldId id="1183" r:id="rId33"/>
    <p:sldId id="1171" r:id="rId34"/>
    <p:sldId id="1166" r:id="rId35"/>
    <p:sldId id="1146" r:id="rId36"/>
    <p:sldId id="1147" r:id="rId37"/>
    <p:sldId id="1245" r:id="rId38"/>
    <p:sldId id="1187" r:id="rId39"/>
    <p:sldId id="1186" r:id="rId40"/>
    <p:sldId id="1188" r:id="rId41"/>
    <p:sldId id="1189" r:id="rId42"/>
    <p:sldId id="1190" r:id="rId43"/>
    <p:sldId id="1191" r:id="rId44"/>
    <p:sldId id="1192" r:id="rId45"/>
    <p:sldId id="1193" r:id="rId46"/>
    <p:sldId id="1194" r:id="rId47"/>
    <p:sldId id="1196" r:id="rId48"/>
    <p:sldId id="1230" r:id="rId49"/>
    <p:sldId id="1231" r:id="rId50"/>
    <p:sldId id="1232" r:id="rId51"/>
    <p:sldId id="1224" r:id="rId52"/>
    <p:sldId id="1233" r:id="rId53"/>
    <p:sldId id="1226" r:id="rId54"/>
    <p:sldId id="1234" r:id="rId55"/>
    <p:sldId id="1235" r:id="rId56"/>
    <p:sldId id="1227" r:id="rId57"/>
    <p:sldId id="1228" r:id="rId58"/>
    <p:sldId id="1184" r:id="rId59"/>
    <p:sldId id="1173" r:id="rId60"/>
    <p:sldId id="1229" r:id="rId61"/>
    <p:sldId id="1237" r:id="rId62"/>
    <p:sldId id="1107" r:id="rId63"/>
    <p:sldId id="1238" r:id="rId64"/>
    <p:sldId id="1241" r:id="rId65"/>
    <p:sldId id="1239" r:id="rId66"/>
    <p:sldId id="1242" r:id="rId67"/>
    <p:sldId id="1110" r:id="rId68"/>
    <p:sldId id="1243" r:id="rId69"/>
    <p:sldId id="1244" r:id="rId70"/>
    <p:sldId id="1116" r:id="rId71"/>
    <p:sldId id="1117" r:id="rId72"/>
    <p:sldId id="1247" r:id="rId73"/>
    <p:sldId id="1248" r:id="rId7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6DC70862-9372-4974-8FA8-6F8A0EFE92E6}">
          <p14:sldIdLst>
            <p14:sldId id="1055"/>
            <p14:sldId id="1246"/>
            <p14:sldId id="1090"/>
            <p14:sldId id="1250"/>
            <p14:sldId id="1251"/>
            <p14:sldId id="1249"/>
            <p14:sldId id="1164"/>
            <p14:sldId id="1165"/>
            <p14:sldId id="1169"/>
            <p14:sldId id="1118"/>
            <p14:sldId id="1119"/>
            <p14:sldId id="1120"/>
            <p14:sldId id="1121"/>
            <p14:sldId id="1178"/>
            <p14:sldId id="1152"/>
            <p14:sldId id="1139"/>
            <p14:sldId id="1097"/>
            <p14:sldId id="1140"/>
            <p14:sldId id="1141"/>
            <p14:sldId id="1177"/>
            <p14:sldId id="1179"/>
            <p14:sldId id="1163"/>
            <p14:sldId id="1180"/>
            <p14:sldId id="1181"/>
            <p14:sldId id="1182"/>
            <p14:sldId id="1183"/>
            <p14:sldId id="1171"/>
            <p14:sldId id="1166"/>
            <p14:sldId id="1146"/>
            <p14:sldId id="1147"/>
            <p14:sldId id="1245"/>
            <p14:sldId id="1187"/>
            <p14:sldId id="1186"/>
            <p14:sldId id="1188"/>
            <p14:sldId id="1189"/>
            <p14:sldId id="1190"/>
            <p14:sldId id="1191"/>
            <p14:sldId id="1192"/>
            <p14:sldId id="1193"/>
            <p14:sldId id="1194"/>
            <p14:sldId id="1196"/>
            <p14:sldId id="1230"/>
            <p14:sldId id="1231"/>
            <p14:sldId id="1232"/>
            <p14:sldId id="1224"/>
            <p14:sldId id="1233"/>
            <p14:sldId id="1226"/>
            <p14:sldId id="1234"/>
            <p14:sldId id="1235"/>
            <p14:sldId id="1227"/>
            <p14:sldId id="1228"/>
            <p14:sldId id="1184"/>
            <p14:sldId id="1173"/>
            <p14:sldId id="1229"/>
            <p14:sldId id="1237"/>
            <p14:sldId id="1107"/>
            <p14:sldId id="1238"/>
            <p14:sldId id="1241"/>
            <p14:sldId id="1239"/>
            <p14:sldId id="1242"/>
            <p14:sldId id="1110"/>
            <p14:sldId id="1243"/>
            <p14:sldId id="1244"/>
            <p14:sldId id="1116"/>
            <p14:sldId id="1117"/>
            <p14:sldId id="1247"/>
            <p14:sldId id="1248"/>
          </p14:sldIdLst>
        </p14:section>
      </p14:sectionLst>
    </p:ext>
    <p:ext uri="{EFAFB233-063F-42B5-8137-9DF3F51BA10A}">
      <p15:sldGuideLst xmlns="" xmlns:p15="http://schemas.microsoft.com/office/powerpoint/2012/main">
        <p15:guide id="1" orient="horz" pos="187">
          <p15:clr>
            <a:srgbClr val="A4A3A4"/>
          </p15:clr>
        </p15:guide>
        <p15:guide id="2" orient="horz" pos="763" userDrawn="1">
          <p15:clr>
            <a:srgbClr val="A4A3A4"/>
          </p15:clr>
        </p15:guide>
        <p15:guide id="3" orient="horz" pos="1531" userDrawn="1">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243" userDrawn="1">
          <p15:clr>
            <a:srgbClr val="A4A3A4"/>
          </p15:clr>
        </p15:guide>
        <p15:guide id="9" pos="221" userDrawn="1">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2525" userDrawn="1">
          <p15:clr>
            <a:srgbClr val="A4A3A4"/>
          </p15:clr>
        </p15:guide>
        <p15:guide id="16" pos="1901" userDrawn="1">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7C2B"/>
    <a:srgbClr val="EB3C00"/>
    <a:srgbClr val="BA141A"/>
    <a:srgbClr val="000000"/>
    <a:srgbClr val="002050"/>
    <a:srgbClr val="442359"/>
    <a:srgbClr val="333333"/>
    <a:srgbClr val="FFFFFF"/>
    <a:srgbClr val="50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60" autoAdjust="0"/>
    <p:restoredTop sz="93377" autoAdjust="0"/>
  </p:normalViewPr>
  <p:slideViewPr>
    <p:cSldViewPr>
      <p:cViewPr>
        <p:scale>
          <a:sx n="113" d="100"/>
          <a:sy n="113" d="100"/>
        </p:scale>
        <p:origin x="-72" y="-72"/>
      </p:cViewPr>
      <p:guideLst>
        <p:guide orient="horz" pos="187"/>
        <p:guide orient="horz" pos="763"/>
        <p:guide orient="horz" pos="1531"/>
        <p:guide orient="horz" pos="2491"/>
        <p:guide orient="horz" pos="4219"/>
        <p:guide orient="horz" pos="3643"/>
        <p:guide orient="horz" pos="3067"/>
        <p:guide orient="horz" pos="1243"/>
        <p:guide pos="221"/>
        <p:guide pos="1325"/>
        <p:guide pos="7661"/>
        <p:guide pos="749"/>
        <p:guide pos="7085"/>
        <p:guide pos="3629"/>
        <p:guide pos="2525"/>
        <p:guide pos="1901"/>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66ABEA-CC41-40D2-BE29-DF9D77D55D2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209222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66ABEA-CC41-40D2-BE29-DF9D77D55D2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288262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66ABEA-CC41-40D2-BE29-DF9D77D55D2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347099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6910CA-60F6-4534-B98C-73F9AB94315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281639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6910CA-60F6-4534-B98C-73F9AB94315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2728707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kumimoji="1" lang="en-US" sz="1200" kern="120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BC64BB8B-6286-4A61-8198-30AC9A2E13D3}" type="slidenum">
              <a:rPr lang="en-US" smtClean="0"/>
              <a:pPr/>
              <a:t>64</a:t>
            </a:fld>
            <a:endParaRPr lang="en-US" dirty="0"/>
          </a:p>
        </p:txBody>
      </p:sp>
    </p:spTree>
    <p:extLst>
      <p:ext uri="{BB962C8B-B14F-4D97-AF65-F5344CB8AC3E}">
        <p14:creationId xmlns:p14="http://schemas.microsoft.com/office/powerpoint/2010/main" val="466117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3:47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3" y="1028411"/>
            <a:ext cx="2103437" cy="467125"/>
          </a:xfrm>
        </p:spPr>
        <p:txBody>
          <a:bodyPr/>
          <a:lstStyle>
            <a:lvl1pPr marL="0" indent="0" algn="r" defTabSz="932560"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92479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22">
                <a:defRPr/>
              </a:pPr>
              <a:endParaRPr lang="en-US" kern="0" smtClean="0">
                <a:solidFill>
                  <a:sysClr val="windowText" lastClr="000000"/>
                </a:solidFill>
              </a:endParaRPr>
            </a:p>
          </p:txBody>
        </p:sp>
      </p:grpSp>
    </p:spTree>
    <p:extLst>
      <p:ext uri="{BB962C8B-B14F-4D97-AF65-F5344CB8AC3E}">
        <p14:creationId xmlns:p14="http://schemas.microsoft.com/office/powerpoint/2010/main" val="10555152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356369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156968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4344175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7882593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6416775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191270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574602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9479819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439725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286981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341773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200015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527252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7094796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358187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093052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76523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65507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16982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9952281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820282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392197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550931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292198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209838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807054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166700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244119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4608305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264488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7.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6.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Box 5"/>
          <p:cNvSpPr txBox="1"/>
          <p:nvPr userDrawn="1"/>
        </p:nvSpPr>
        <p:spPr>
          <a:xfrm>
            <a:off x="103510" y="6164262"/>
            <a:ext cx="478477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tx1">
                    <a:lumMod val="65000"/>
                    <a:lumOff val="35000"/>
                  </a:schemeClr>
                </a:solidFill>
              </a:rPr>
              <a:t>@</a:t>
            </a:r>
            <a:r>
              <a:rPr lang="en-US" sz="2400" dirty="0" err="1" smtClean="0">
                <a:solidFill>
                  <a:schemeClr val="tx1">
                    <a:lumMod val="65000"/>
                    <a:lumOff val="35000"/>
                  </a:schemeClr>
                </a:solidFill>
              </a:rPr>
              <a:t>Collabadam</a:t>
            </a:r>
            <a:r>
              <a:rPr lang="en-US" sz="2400" dirty="0" smtClean="0">
                <a:solidFill>
                  <a:schemeClr val="tx1">
                    <a:lumMod val="65000"/>
                    <a:lumOff val="35000"/>
                  </a:schemeClr>
                </a:solidFill>
              </a:rPr>
              <a:t> #SPC157</a:t>
            </a:r>
            <a:r>
              <a:rPr lang="en-US" sz="2400" baseline="0" dirty="0" smtClean="0">
                <a:solidFill>
                  <a:schemeClr val="tx1">
                    <a:lumMod val="65000"/>
                    <a:lumOff val="35000"/>
                  </a:schemeClr>
                </a:solidFill>
              </a:rPr>
              <a:t> </a:t>
            </a:r>
            <a:r>
              <a:rPr lang="en-US" sz="2400" dirty="0" smtClean="0">
                <a:solidFill>
                  <a:schemeClr val="tx1">
                    <a:lumMod val="65000"/>
                    <a:lumOff val="35000"/>
                  </a:schemeClr>
                </a:solidFill>
              </a:rPr>
              <a:t>#SPC12</a:t>
            </a:r>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946885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0486746"/>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jpe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jpe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jpg"/><Relationship Id="rId1" Type="http://schemas.openxmlformats.org/officeDocument/2006/relationships/slideLayout" Target="../slideLayouts/slideLayout25.xml"/><Relationship Id="rId6" Type="http://schemas.microsoft.com/office/2007/relationships/hdphoto" Target="../media/hdphoto1.wdp"/><Relationship Id="rId5" Type="http://schemas.openxmlformats.org/officeDocument/2006/relationships/image" Target="../media/image13.jpe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image" Target="../media/image16.tmp"/><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7" Type="http://schemas.microsoft.com/office/2007/relationships/hdphoto" Target="../media/hdphoto4.wdp"/><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21.png"/><Relationship Id="rId5" Type="http://schemas.microsoft.com/office/2007/relationships/hdphoto" Target="../media/hdphoto3.wdp"/><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tmp"/><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22.png"/><Relationship Id="rId5" Type="http://schemas.microsoft.com/office/2007/relationships/hdphoto" Target="../media/hdphoto4.wdp"/><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image" Target="../media/image25.tmp"/><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image" Target="../media/image27.tmp"/><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3" Type="http://schemas.openxmlformats.org/officeDocument/2006/relationships/image" Target="../media/image30.tmp"/><Relationship Id="rId2" Type="http://schemas.openxmlformats.org/officeDocument/2006/relationships/image" Target="../media/image29.tmp"/><Relationship Id="rId1" Type="http://schemas.openxmlformats.org/officeDocument/2006/relationships/slideLayout" Target="../slideLayouts/slideLayout32.xml"/><Relationship Id="rId4" Type="http://schemas.openxmlformats.org/officeDocument/2006/relationships/image" Target="../media/image31.tmp"/></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image" Target="../media/image32.tmp"/><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2.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2" Type="http://schemas.openxmlformats.org/officeDocument/2006/relationships/image" Target="../media/image39.tmp"/><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2" Type="http://schemas.openxmlformats.org/officeDocument/2006/relationships/image" Target="../media/image40.tmp"/><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2.xml"/><Relationship Id="rId4" Type="http://schemas.openxmlformats.org/officeDocument/2006/relationships/image" Target="../media/image43.png"/></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2.xml"/><Relationship Id="rId5" Type="http://schemas.openxmlformats.org/officeDocument/2006/relationships/image" Target="../media/image47.png"/><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2" Type="http://schemas.openxmlformats.org/officeDocument/2006/relationships/image" Target="../media/image49.tmp"/><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8" Type="http://schemas.openxmlformats.org/officeDocument/2006/relationships/hyperlink" Target="http://www.sharepointdiagnostics.com/" TargetMode="External"/><Relationship Id="rId3" Type="http://schemas.openxmlformats.org/officeDocument/2006/relationships/hyperlink" Target="http://www.levithan.com/" TargetMode="External"/><Relationship Id="rId7" Type="http://schemas.openxmlformats.org/officeDocument/2006/relationships/hyperlink" Target="http://www.spstandards.com/" TargetMode="External"/><Relationship Id="rId2" Type="http://schemas.openxmlformats.org/officeDocument/2006/relationships/notesSlide" Target="../notesSlides/notesSlide8.xml"/><Relationship Id="rId1" Type="http://schemas.openxmlformats.org/officeDocument/2006/relationships/slideLayout" Target="../slideLayouts/slideLayout31.xml"/><Relationship Id="rId6" Type="http://schemas.openxmlformats.org/officeDocument/2006/relationships/hyperlink" Target="http://www.practicalintranet.com/" TargetMode="External"/><Relationship Id="rId5" Type="http://schemas.openxmlformats.org/officeDocument/2006/relationships/hyperlink" Target="http://bit.ly/PortalSolutions" TargetMode="External"/><Relationship Id="rId4" Type="http://schemas.openxmlformats.org/officeDocument/2006/relationships/hyperlink" Target="mailto:Alevithan@PortalSolutions.net"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bit.ly.portalsolutions/" TargetMode="External"/><Relationship Id="rId2" Type="http://schemas.openxmlformats.org/officeDocument/2006/relationships/image" Target="../media/image50.jpeg"/><Relationship Id="rId1" Type="http://schemas.openxmlformats.org/officeDocument/2006/relationships/slideLayout" Target="../slideLayouts/slideLayout31.xml"/></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6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1027" name="Picture 3" descr="G:\dcim\Camera\2012-10-25_07-15-04_27.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rot="16200000">
            <a:off x="2658325" y="-2719657"/>
            <a:ext cx="7028329" cy="124676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274638" y="296863"/>
            <a:ext cx="3276600" cy="2743200"/>
          </a:xfrm>
          <a:prstGeom prst="rect">
            <a:avLst/>
          </a:prstGeom>
          <a:solidFill>
            <a:srgbClr val="BA141A">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How much is this worth?</a:t>
            </a:r>
            <a:endParaRPr lang="en-US" sz="40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386992405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2" descr="G:\dcim\Camera\2012-10-25_07-49-22_276.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rot="16200000">
            <a:off x="2278806" y="-2835069"/>
            <a:ext cx="7345458" cy="1303020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8725535" y="296863"/>
            <a:ext cx="3276600" cy="2743200"/>
          </a:xfrm>
          <a:prstGeom prst="rect">
            <a:avLst/>
          </a:prstGeom>
          <a:solidFill>
            <a:srgbClr val="00188F">
              <a:alpha val="89804"/>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Or This?</a:t>
            </a:r>
            <a:endParaRPr lang="en-US" sz="40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366023200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436474" cy="6994525"/>
          </a:xfrm>
          <a:prstGeom prst="rect">
            <a:avLst/>
          </a:prstGeom>
        </p:spPr>
      </p:pic>
      <p:sp>
        <p:nvSpPr>
          <p:cNvPr id="4" name="Rectangle 3"/>
          <p:cNvSpPr/>
          <p:nvPr/>
        </p:nvSpPr>
        <p:spPr bwMode="auto">
          <a:xfrm>
            <a:off x="8694738" y="3954463"/>
            <a:ext cx="3276600" cy="2743200"/>
          </a:xfrm>
          <a:prstGeom prst="rect">
            <a:avLst/>
          </a:prstGeom>
          <a:solidFill>
            <a:srgbClr val="007C2B">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Or This?</a:t>
            </a:r>
            <a:endParaRPr lang="en-US" sz="40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32537934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flipH="1">
            <a:off x="6370637" y="296863"/>
            <a:ext cx="6464307" cy="5427139"/>
            <a:chOff x="-305864" y="1466173"/>
            <a:chExt cx="6031824" cy="4971341"/>
          </a:xfrm>
          <a:solidFill>
            <a:srgbClr val="EB3C00"/>
          </a:solidFill>
        </p:grpSpPr>
        <p:sp>
          <p:nvSpPr>
            <p:cNvPr id="12" name="Rounded Rectangle 11"/>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Priceless</a:t>
              </a:r>
            </a:p>
          </p:txBody>
        </p:sp>
        <p:sp>
          <p:nvSpPr>
            <p:cNvPr id="13" name="Isosceles Triangle 12"/>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 name="Group 9"/>
          <p:cNvGrpSpPr/>
          <p:nvPr/>
        </p:nvGrpSpPr>
        <p:grpSpPr>
          <a:xfrm>
            <a:off x="274639" y="2316163"/>
            <a:ext cx="10744198" cy="3276600"/>
            <a:chOff x="198439" y="2125662"/>
            <a:chExt cx="10134598" cy="2749177"/>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52179" r="65941" b="8602"/>
            <a:stretch/>
          </p:blipFill>
          <p:spPr>
            <a:xfrm>
              <a:off x="7063061" y="2125663"/>
              <a:ext cx="3269976" cy="2743200"/>
            </a:xfrm>
            <a:prstGeom prst="rect">
              <a:avLst/>
            </a:prstGeom>
          </p:spPr>
        </p:pic>
        <p:pic>
          <p:nvPicPr>
            <p:cNvPr id="8" name="Picture 2" descr="G:\dcim\Camera\2012-10-25_07-49-22_276.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t="4687" b="30319"/>
            <a:stretch/>
          </p:blipFill>
          <p:spPr bwMode="auto">
            <a:xfrm rot="16200000">
              <a:off x="3959572" y="1915450"/>
              <a:ext cx="2749176" cy="31696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G:\dcim\Camera\2012-10-25_07-15-04_27.jpg"/>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rcRect t="12419" b="17116"/>
            <a:stretch/>
          </p:blipFill>
          <p:spPr bwMode="auto">
            <a:xfrm rot="16200000">
              <a:off x="518798" y="1811282"/>
              <a:ext cx="2743198" cy="33839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321312" y="2131639"/>
              <a:ext cx="3276600" cy="2743200"/>
            </a:xfrm>
            <a:prstGeom prst="rect">
              <a:avLst/>
            </a:prstGeom>
            <a:solidFill>
              <a:srgbClr val="BA141A">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5" name="Rectangle 4"/>
            <p:cNvSpPr/>
            <p:nvPr/>
          </p:nvSpPr>
          <p:spPr bwMode="auto">
            <a:xfrm>
              <a:off x="3703637" y="2131639"/>
              <a:ext cx="3276600" cy="2743200"/>
            </a:xfrm>
            <a:prstGeom prst="rect">
              <a:avLst/>
            </a:prstGeom>
            <a:solidFill>
              <a:srgbClr val="00188F">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9" name="Rectangle 8"/>
            <p:cNvSpPr/>
            <p:nvPr/>
          </p:nvSpPr>
          <p:spPr bwMode="auto">
            <a:xfrm>
              <a:off x="7056437" y="2125662"/>
              <a:ext cx="3276600" cy="2743200"/>
            </a:xfrm>
            <a:prstGeom prst="rect">
              <a:avLst/>
            </a:prstGeom>
            <a:solidFill>
              <a:srgbClr val="007C2B">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grpSp>
    </p:spTree>
    <p:extLst>
      <p:ext uri="{BB962C8B-B14F-4D97-AF65-F5344CB8AC3E}">
        <p14:creationId xmlns:p14="http://schemas.microsoft.com/office/powerpoint/2010/main" val="101896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4" name="Content Placeholder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838" y="283707"/>
            <a:ext cx="6705599" cy="4170102"/>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bwMode="auto">
          <a:xfrm>
            <a:off x="7304090" y="300943"/>
            <a:ext cx="3238499" cy="1823811"/>
          </a:xfrm>
          <a:prstGeom prst="rect">
            <a:avLst/>
          </a:prstGeom>
          <a:solidFill>
            <a:srgbClr val="BA141A">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Neutral</a:t>
            </a:r>
            <a:endParaRPr lang="en-US" sz="4000" dirty="0">
              <a:gradFill>
                <a:gsLst>
                  <a:gs pos="0">
                    <a:srgbClr val="FFFFFF"/>
                  </a:gs>
                  <a:gs pos="100000">
                    <a:srgbClr val="FFFFFF"/>
                  </a:gs>
                </a:gsLst>
                <a:lin ang="5400000" scaled="0"/>
              </a:gradFill>
              <a:latin typeface="+mj-lt"/>
            </a:endParaRPr>
          </a:p>
        </p:txBody>
      </p:sp>
      <p:grpSp>
        <p:nvGrpSpPr>
          <p:cNvPr id="9" name="Group 8"/>
          <p:cNvGrpSpPr/>
          <p:nvPr/>
        </p:nvGrpSpPr>
        <p:grpSpPr>
          <a:xfrm>
            <a:off x="327932" y="2584350"/>
            <a:ext cx="11865429" cy="4113313"/>
            <a:chOff x="327932" y="2584350"/>
            <a:chExt cx="11865429" cy="4113313"/>
          </a:xfrm>
        </p:grpSpPr>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6445" y="2584350"/>
              <a:ext cx="8366916" cy="4113313"/>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bwMode="auto">
            <a:xfrm>
              <a:off x="327932" y="4834480"/>
              <a:ext cx="3276600" cy="1863183"/>
            </a:xfrm>
            <a:prstGeom prst="rect">
              <a:avLst/>
            </a:prstGeom>
            <a:solidFill>
              <a:srgbClr val="00188F">
                <a:alpha val="89804"/>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Mine!</a:t>
              </a:r>
              <a:endParaRPr lang="en-US" sz="4000" dirty="0">
                <a:gradFill>
                  <a:gsLst>
                    <a:gs pos="0">
                      <a:srgbClr val="FFFFFF"/>
                    </a:gs>
                    <a:gs pos="100000">
                      <a:srgbClr val="FFFFFF"/>
                    </a:gs>
                  </a:gsLst>
                  <a:lin ang="5400000" scaled="0"/>
                </a:gradFill>
                <a:latin typeface="+mj-lt"/>
              </a:endParaRPr>
            </a:p>
          </p:txBody>
        </p:sp>
      </p:grpSp>
    </p:spTree>
    <p:extLst>
      <p:ext uri="{BB962C8B-B14F-4D97-AF65-F5344CB8AC3E}">
        <p14:creationId xmlns:p14="http://schemas.microsoft.com/office/powerpoint/2010/main" val="25710211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5183" y="811922"/>
            <a:ext cx="6031824" cy="4971341"/>
            <a:chOff x="-305864" y="1466173"/>
            <a:chExt cx="6031824" cy="4971341"/>
          </a:xfrm>
        </p:grpSpPr>
        <p:sp>
          <p:nvSpPr>
            <p:cNvPr id="5" name="Rounded Rectangle 4"/>
            <p:cNvSpPr/>
            <p:nvPr/>
          </p:nvSpPr>
          <p:spPr bwMode="auto">
            <a:xfrm>
              <a:off x="328875" y="1466173"/>
              <a:ext cx="5397085" cy="4475903"/>
            </a:xfrm>
            <a:prstGeom prst="roundRect">
              <a:avLst>
                <a:gd name="adj" fmla="val 7370"/>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Where are we with technology?</a:t>
              </a:r>
            </a:p>
          </p:txBody>
        </p:sp>
        <p:sp>
          <p:nvSpPr>
            <p:cNvPr id="6" name="Isosceles Triangle 5"/>
            <p:cNvSpPr/>
            <p:nvPr/>
          </p:nvSpPr>
          <p:spPr bwMode="auto">
            <a:xfrm rot="19636433">
              <a:off x="-305864" y="4724033"/>
              <a:ext cx="2189295" cy="1713481"/>
            </a:xfrm>
            <a:prstGeom prst="triangle">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8" name="Group 7"/>
          <p:cNvGrpSpPr/>
          <p:nvPr/>
        </p:nvGrpSpPr>
        <p:grpSpPr>
          <a:xfrm flipH="1">
            <a:off x="6370637" y="296863"/>
            <a:ext cx="6464307" cy="5427139"/>
            <a:chOff x="-305864" y="1466173"/>
            <a:chExt cx="6031824" cy="4971341"/>
          </a:xfrm>
          <a:solidFill>
            <a:srgbClr val="00188F"/>
          </a:solidFill>
        </p:grpSpPr>
        <p:sp>
          <p:nvSpPr>
            <p:cNvPr id="9" name="Rounded Rectangle 8"/>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“Facebook Age”</a:t>
              </a:r>
            </a:p>
          </p:txBody>
        </p:sp>
        <p:sp>
          <p:nvSpPr>
            <p:cNvPr id="10" name="Isosceles Triangle 9"/>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5759078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flipH="1">
            <a:off x="6370637" y="296863"/>
            <a:ext cx="6464307" cy="5427139"/>
            <a:chOff x="-305864" y="1466173"/>
            <a:chExt cx="6031824" cy="4971341"/>
          </a:xfrm>
          <a:solidFill>
            <a:srgbClr val="00188F"/>
          </a:solidFill>
        </p:grpSpPr>
        <p:sp>
          <p:nvSpPr>
            <p:cNvPr id="12" name="Rounded Rectangle 11"/>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“Facebook Age”</a:t>
              </a:r>
            </a:p>
          </p:txBody>
        </p:sp>
        <p:sp>
          <p:nvSpPr>
            <p:cNvPr id="13" name="Isosceles Triangle 12"/>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4" name="Title 1"/>
          <p:cNvSpPr txBox="1">
            <a:spLocks/>
          </p:cNvSpPr>
          <p:nvPr/>
        </p:nvSpPr>
        <p:spPr>
          <a:xfrm>
            <a:off x="360148" y="922654"/>
            <a:ext cx="3534343" cy="681811"/>
          </a:xfrm>
          <a:prstGeom prst="rect">
            <a:avLst/>
          </a:prstGeom>
          <a:solidFill>
            <a:srgbClr val="007C2B"/>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Internet - 1971</a:t>
            </a:r>
            <a:endParaRPr lang="en-US" sz="2000" dirty="0"/>
          </a:p>
        </p:txBody>
      </p:sp>
      <p:sp>
        <p:nvSpPr>
          <p:cNvPr id="5" name="Title 1"/>
          <p:cNvSpPr txBox="1">
            <a:spLocks/>
          </p:cNvSpPr>
          <p:nvPr/>
        </p:nvSpPr>
        <p:spPr>
          <a:xfrm>
            <a:off x="350837" y="1760927"/>
            <a:ext cx="8840428" cy="681811"/>
          </a:xfrm>
          <a:prstGeom prst="rect">
            <a:avLst/>
          </a:prstGeom>
          <a:solidFill>
            <a:srgbClr val="007C2B"/>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“WWW” - 1994</a:t>
            </a:r>
            <a:endParaRPr lang="en-US" sz="2000" dirty="0"/>
          </a:p>
        </p:txBody>
      </p:sp>
      <p:sp>
        <p:nvSpPr>
          <p:cNvPr id="6" name="Title 1"/>
          <p:cNvSpPr txBox="1">
            <a:spLocks/>
          </p:cNvSpPr>
          <p:nvPr/>
        </p:nvSpPr>
        <p:spPr>
          <a:xfrm>
            <a:off x="350837" y="2615848"/>
            <a:ext cx="9871276" cy="681811"/>
          </a:xfrm>
          <a:prstGeom prst="rect">
            <a:avLst/>
          </a:prstGeom>
          <a:solidFill>
            <a:srgbClr val="007C2B"/>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Blog - 1999</a:t>
            </a:r>
            <a:endParaRPr lang="en-US" sz="2000" dirty="0"/>
          </a:p>
        </p:txBody>
      </p:sp>
      <p:sp>
        <p:nvSpPr>
          <p:cNvPr id="7" name="Title 1"/>
          <p:cNvSpPr txBox="1">
            <a:spLocks/>
          </p:cNvSpPr>
          <p:nvPr/>
        </p:nvSpPr>
        <p:spPr>
          <a:xfrm>
            <a:off x="350837" y="3439379"/>
            <a:ext cx="10607599" cy="681811"/>
          </a:xfrm>
          <a:prstGeom prst="rect">
            <a:avLst/>
          </a:prstGeom>
          <a:solidFill>
            <a:srgbClr val="007C2B"/>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My Space 2003</a:t>
            </a:r>
            <a:endParaRPr lang="en-US" sz="2000" dirty="0"/>
          </a:p>
        </p:txBody>
      </p:sp>
      <p:sp>
        <p:nvSpPr>
          <p:cNvPr id="8" name="Title 1"/>
          <p:cNvSpPr txBox="1">
            <a:spLocks/>
          </p:cNvSpPr>
          <p:nvPr/>
        </p:nvSpPr>
        <p:spPr>
          <a:xfrm>
            <a:off x="360148" y="4262910"/>
            <a:ext cx="11054135" cy="681811"/>
          </a:xfrm>
          <a:prstGeom prst="rect">
            <a:avLst/>
          </a:prstGeom>
          <a:solidFill>
            <a:srgbClr val="007C2B"/>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Facebook- 2005</a:t>
            </a:r>
            <a:endParaRPr lang="en-US" sz="2000" dirty="0"/>
          </a:p>
        </p:txBody>
      </p:sp>
      <p:sp>
        <p:nvSpPr>
          <p:cNvPr id="9" name="Title 1"/>
          <p:cNvSpPr txBox="1">
            <a:spLocks/>
          </p:cNvSpPr>
          <p:nvPr/>
        </p:nvSpPr>
        <p:spPr>
          <a:xfrm>
            <a:off x="350837" y="5098277"/>
            <a:ext cx="11201399" cy="681811"/>
          </a:xfrm>
          <a:prstGeom prst="rect">
            <a:avLst/>
          </a:prstGeom>
          <a:solidFill>
            <a:srgbClr val="007C2B"/>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Twitter - 2006</a:t>
            </a:r>
            <a:endParaRPr lang="en-US" sz="2000" dirty="0"/>
          </a:p>
        </p:txBody>
      </p:sp>
    </p:spTree>
    <p:extLst>
      <p:ext uri="{BB962C8B-B14F-4D97-AF65-F5344CB8AC3E}">
        <p14:creationId xmlns:p14="http://schemas.microsoft.com/office/powerpoint/2010/main" val="12609823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5183" y="811922"/>
            <a:ext cx="6031824" cy="4971341"/>
            <a:chOff x="-305864" y="1466173"/>
            <a:chExt cx="6031824" cy="4971341"/>
          </a:xfrm>
        </p:grpSpPr>
        <p:sp>
          <p:nvSpPr>
            <p:cNvPr id="5" name="Rounded Rectangle 4"/>
            <p:cNvSpPr/>
            <p:nvPr/>
          </p:nvSpPr>
          <p:spPr bwMode="auto">
            <a:xfrm>
              <a:off x="328875" y="1466173"/>
              <a:ext cx="5397085" cy="4475903"/>
            </a:xfrm>
            <a:prstGeom prst="roundRect">
              <a:avLst>
                <a:gd name="adj" fmla="val 7370"/>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a:gradFill>
                    <a:gsLst>
                      <a:gs pos="0">
                        <a:srgbClr val="FFFFFF"/>
                      </a:gs>
                      <a:gs pos="100000">
                        <a:srgbClr val="FFFFFF"/>
                      </a:gs>
                    </a:gsLst>
                    <a:lin ang="5400000" scaled="0"/>
                  </a:gradFill>
                  <a:latin typeface="+mj-lt"/>
                  <a:ea typeface="Segoe UI" pitchFamily="34" charset="0"/>
                  <a:cs typeface="Segoe UI" pitchFamily="34" charset="0"/>
                </a:rPr>
                <a:t>Where are we with technology?</a:t>
              </a:r>
            </a:p>
          </p:txBody>
        </p:sp>
        <p:sp>
          <p:nvSpPr>
            <p:cNvPr id="6" name="Isosceles Triangle 5"/>
            <p:cNvSpPr/>
            <p:nvPr/>
          </p:nvSpPr>
          <p:spPr bwMode="auto">
            <a:xfrm rot="19636433">
              <a:off x="-305864" y="4724033"/>
              <a:ext cx="2189295" cy="1713481"/>
            </a:xfrm>
            <a:prstGeom prst="triangle">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8" name="Group 7"/>
          <p:cNvGrpSpPr/>
          <p:nvPr/>
        </p:nvGrpSpPr>
        <p:grpSpPr>
          <a:xfrm flipH="1">
            <a:off x="6370637" y="296863"/>
            <a:ext cx="6464307" cy="5427139"/>
            <a:chOff x="-305864" y="1466173"/>
            <a:chExt cx="6031824" cy="4971341"/>
          </a:xfrm>
          <a:solidFill>
            <a:srgbClr val="00188F"/>
          </a:solidFill>
        </p:grpSpPr>
        <p:sp>
          <p:nvSpPr>
            <p:cNvPr id="9" name="Rounded Rectangle 8"/>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“Facebook Age”</a:t>
              </a:r>
            </a:p>
          </p:txBody>
        </p:sp>
        <p:sp>
          <p:nvSpPr>
            <p:cNvPr id="10" name="Isosceles Triangle 9"/>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 name="Group 10"/>
          <p:cNvGrpSpPr/>
          <p:nvPr/>
        </p:nvGrpSpPr>
        <p:grpSpPr>
          <a:xfrm flipH="1">
            <a:off x="5997204" y="1211263"/>
            <a:ext cx="6439271" cy="4694769"/>
            <a:chOff x="-305864" y="1466173"/>
            <a:chExt cx="6736508" cy="4971341"/>
          </a:xfrm>
          <a:solidFill>
            <a:srgbClr val="007C2B"/>
          </a:solidFill>
        </p:grpSpPr>
        <p:sp>
          <p:nvSpPr>
            <p:cNvPr id="12" name="Rounded Rectangle 11"/>
            <p:cNvSpPr/>
            <p:nvPr/>
          </p:nvSpPr>
          <p:spPr bwMode="auto">
            <a:xfrm>
              <a:off x="328875" y="1466173"/>
              <a:ext cx="6101769" cy="4475903"/>
            </a:xfrm>
            <a:prstGeom prst="roundRect">
              <a:avLst>
                <a:gd name="adj" fmla="val 7370"/>
              </a:avLst>
            </a:prstGeom>
            <a:solidFill>
              <a:srgbClr val="007C2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System of Record </a:t>
              </a:r>
            </a:p>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To </a:t>
              </a:r>
            </a:p>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System of Engagement</a:t>
              </a:r>
            </a:p>
          </p:txBody>
        </p:sp>
        <p:sp>
          <p:nvSpPr>
            <p:cNvPr id="13" name="Isosceles Triangle 12"/>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7858678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199436" y="1211263"/>
            <a:ext cx="3962401" cy="457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Rectangle 3"/>
          <p:cNvSpPr/>
          <p:nvPr/>
        </p:nvSpPr>
        <p:spPr bwMode="auto">
          <a:xfrm>
            <a:off x="4316142" y="1211262"/>
            <a:ext cx="3886199" cy="4572000"/>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Knowledge Management</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r>
              <a:rPr lang="en-US" dirty="0" err="1" smtClean="0"/>
              <a:t>Dilip</a:t>
            </a:r>
            <a:r>
              <a:rPr lang="en-US" dirty="0" smtClean="0"/>
              <a:t> </a:t>
            </a:r>
            <a:r>
              <a:rPr lang="en-US" dirty="0"/>
              <a:t>Bhatt 2000</a:t>
            </a:r>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pic>
        <p:nvPicPr>
          <p:cNvPr id="5" name="Picture 4"/>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32290" t="14763" r="19275" b="11419"/>
          <a:stretch/>
        </p:blipFill>
        <p:spPr>
          <a:xfrm>
            <a:off x="350836" y="1211262"/>
            <a:ext cx="3965305" cy="4572002"/>
          </a:xfrm>
          <a:prstGeom prst="rect">
            <a:avLst/>
          </a:prstGeom>
        </p:spPr>
      </p:pic>
      <p:pic>
        <p:nvPicPr>
          <p:cNvPr id="6" name="Content Placeholder 3"/>
          <p:cNvPicPr preferRelativeResize="0">
            <a:picLocks/>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199435" y="1211263"/>
            <a:ext cx="3962403" cy="4571999"/>
          </a:xfrm>
          <a:prstGeom prst="rect">
            <a:avLst/>
          </a:prstGeom>
        </p:spPr>
      </p:pic>
      <p:sp>
        <p:nvSpPr>
          <p:cNvPr id="2" name="Title 1"/>
          <p:cNvSpPr>
            <a:spLocks noGrp="1"/>
          </p:cNvSpPr>
          <p:nvPr>
            <p:ph type="title"/>
          </p:nvPr>
        </p:nvSpPr>
        <p:spPr/>
        <p:txBody>
          <a:bodyPr/>
          <a:lstStyle/>
          <a:p>
            <a:r>
              <a:rPr lang="en-US" dirty="0" smtClean="0"/>
              <a:t>System of Record</a:t>
            </a:r>
            <a:endParaRPr lang="en-US" dirty="0"/>
          </a:p>
        </p:txBody>
      </p:sp>
    </p:spTree>
    <p:extLst>
      <p:ext uri="{BB962C8B-B14F-4D97-AF65-F5344CB8AC3E}">
        <p14:creationId xmlns:p14="http://schemas.microsoft.com/office/powerpoint/2010/main" val="43943623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199436" y="1211263"/>
            <a:ext cx="3962401" cy="457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Rectangle 3"/>
          <p:cNvSpPr/>
          <p:nvPr/>
        </p:nvSpPr>
        <p:spPr bwMode="auto">
          <a:xfrm>
            <a:off x="4316142" y="1211262"/>
            <a:ext cx="3886199" cy="4572000"/>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Collaboration</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r>
              <a:rPr lang="en-US" dirty="0"/>
              <a:t>AIIM, </a:t>
            </a:r>
            <a:r>
              <a:rPr lang="en-US" dirty="0" smtClean="0"/>
              <a:t>2005</a:t>
            </a:r>
            <a:endParaRPr lang="en-US" dirty="0"/>
          </a:p>
          <a:p>
            <a:pPr lvl="1"/>
            <a:r>
              <a:rPr lang="en-US" dirty="0" smtClean="0"/>
              <a:t>E-gineer.com, 2009</a:t>
            </a:r>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pic>
        <p:nvPicPr>
          <p:cNvPr id="6" name="Content Placeholder 3"/>
          <p:cNvPicPr preferRelativeResize="0">
            <a:picLocks/>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199435" y="1211263"/>
            <a:ext cx="3962403" cy="4571999"/>
          </a:xfrm>
          <a:prstGeom prst="rect">
            <a:avLst/>
          </a:prstGeom>
        </p:spPr>
      </p:pic>
      <p:pic>
        <p:nvPicPr>
          <p:cNvPr id="7" name="Picture 6"/>
          <p:cNvPicPr preferRelativeResize="0">
            <a:picLocks/>
          </p:cNvPicPr>
          <p:nvPr/>
        </p:nvPicPr>
        <p:blipFill rotWithShape="1">
          <a:blip r:embed="rId4">
            <a:duotone>
              <a:prstClr val="black"/>
              <a:srgbClr val="00188F">
                <a:tint val="45000"/>
                <a:satMod val="400000"/>
              </a:srgbClr>
            </a:duotone>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t="10000"/>
          <a:stretch/>
        </p:blipFill>
        <p:spPr>
          <a:xfrm>
            <a:off x="356645" y="1211263"/>
            <a:ext cx="3960297" cy="4572001"/>
          </a:xfrm>
          <a:prstGeom prst="rect">
            <a:avLst/>
          </a:prstGeom>
        </p:spPr>
      </p:pic>
      <p:pic>
        <p:nvPicPr>
          <p:cNvPr id="8" name="Content Placeholder 3"/>
          <p:cNvPicPr preferRelativeResize="0">
            <a:picLocks/>
          </p:cNvPicPr>
          <p:nvPr/>
        </p:nvPicPr>
        <p:blipFill rotWithShape="1">
          <a:blip r:embed="rId6">
            <a:duotone>
              <a:prstClr val="black"/>
              <a:srgbClr val="00188F">
                <a:tint val="45000"/>
                <a:satMod val="400000"/>
              </a:srgbClr>
            </a:duotone>
            <a:extLst>
              <a:ext uri="{BEBA8EAE-BF5A-486C-A8C5-ECC9F3942E4B}">
                <a14:imgProps xmlns:a14="http://schemas.microsoft.com/office/drawing/2010/main">
                  <a14:imgLayer r:embed="rId7">
                    <a14:imgEffect>
                      <a14:saturation sat="99000"/>
                    </a14:imgEffect>
                  </a14:imgLayer>
                </a14:imgProps>
              </a:ext>
              <a:ext uri="{28A0092B-C50C-407E-A947-70E740481C1C}">
                <a14:useLocalDpi xmlns:a14="http://schemas.microsoft.com/office/drawing/2010/main" val="0"/>
              </a:ext>
            </a:extLst>
          </a:blip>
          <a:srcRect l="20561" t="22628" r="30841" b="1942"/>
          <a:stretch/>
        </p:blipFill>
        <p:spPr>
          <a:xfrm>
            <a:off x="8199437" y="1211262"/>
            <a:ext cx="3962400" cy="4572000"/>
          </a:xfrm>
          <a:prstGeom prst="rect">
            <a:avLst/>
          </a:prstGeom>
        </p:spPr>
      </p:pic>
      <p:sp>
        <p:nvSpPr>
          <p:cNvPr id="2" name="Title 1"/>
          <p:cNvSpPr>
            <a:spLocks noGrp="1"/>
          </p:cNvSpPr>
          <p:nvPr>
            <p:ph type="title"/>
          </p:nvPr>
        </p:nvSpPr>
        <p:spPr/>
        <p:txBody>
          <a:bodyPr/>
          <a:lstStyle/>
          <a:p>
            <a:r>
              <a:rPr lang="en-US" dirty="0" smtClean="0"/>
              <a:t>System of Record/System of Engagement</a:t>
            </a:r>
            <a:endParaRPr lang="en-US" dirty="0"/>
          </a:p>
        </p:txBody>
      </p:sp>
    </p:spTree>
    <p:extLst>
      <p:ext uri="{BB962C8B-B14F-4D97-AF65-F5344CB8AC3E}">
        <p14:creationId xmlns:p14="http://schemas.microsoft.com/office/powerpoint/2010/main" val="81154720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smtClean="0"/>
              <a:t>SPC157</a:t>
            </a:r>
            <a:endParaRPr lang="en-US" dirty="0"/>
          </a:p>
        </p:txBody>
      </p:sp>
      <p:sp>
        <p:nvSpPr>
          <p:cNvPr id="4" name="Title 3"/>
          <p:cNvSpPr>
            <a:spLocks noGrp="1"/>
          </p:cNvSpPr>
          <p:nvPr>
            <p:ph type="title"/>
          </p:nvPr>
        </p:nvSpPr>
        <p:spPr/>
        <p:txBody>
          <a:bodyPr>
            <a:noAutofit/>
          </a:bodyPr>
          <a:lstStyle/>
          <a:p>
            <a:r>
              <a:rPr lang="en-US" sz="4400" dirty="0"/>
              <a:t>Achieving Organizational Buy-in to Transform Your Enterprise</a:t>
            </a:r>
            <a:endParaRPr lang="en-US" sz="4000" dirty="0"/>
          </a:p>
        </p:txBody>
      </p:sp>
      <p:sp>
        <p:nvSpPr>
          <p:cNvPr id="5" name="Text Placeholder 4"/>
          <p:cNvSpPr>
            <a:spLocks noGrp="1"/>
          </p:cNvSpPr>
          <p:nvPr>
            <p:ph type="body" sz="quarter" idx="12"/>
          </p:nvPr>
        </p:nvSpPr>
        <p:spPr/>
        <p:txBody>
          <a:bodyPr/>
          <a:lstStyle/>
          <a:p>
            <a:r>
              <a:rPr lang="en-US" dirty="0" smtClean="0"/>
              <a:t>Adam Levithan (@</a:t>
            </a:r>
            <a:r>
              <a:rPr lang="en-US" dirty="0" err="1" smtClean="0"/>
              <a:t>collabadam</a:t>
            </a:r>
            <a:r>
              <a:rPr lang="en-US" dirty="0" smtClean="0"/>
              <a:t>)</a:t>
            </a:r>
          </a:p>
          <a:p>
            <a:r>
              <a:rPr lang="en-US" dirty="0" smtClean="0"/>
              <a:t>Senior Consultant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0639" y="1668462"/>
            <a:ext cx="1485900" cy="21523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175878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199436" y="1211263"/>
            <a:ext cx="3962401" cy="457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Rectangle 3"/>
          <p:cNvSpPr/>
          <p:nvPr/>
        </p:nvSpPr>
        <p:spPr bwMode="auto">
          <a:xfrm>
            <a:off x="4316142" y="1211262"/>
            <a:ext cx="3886199" cy="4572000"/>
          </a:xfrm>
          <a:prstGeom prst="rect">
            <a:avLst/>
          </a:prstGeom>
          <a:solidFill>
            <a:srgbClr val="007C2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Social Enterprise</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pic>
        <p:nvPicPr>
          <p:cNvPr id="6" name="Content Placeholder 3"/>
          <p:cNvPicPr preferRelativeResize="0">
            <a:picLocks/>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199435" y="1211263"/>
            <a:ext cx="3962403" cy="4571999"/>
          </a:xfrm>
          <a:prstGeom prst="rect">
            <a:avLst/>
          </a:prstGeom>
        </p:spPr>
      </p:pic>
      <p:pic>
        <p:nvPicPr>
          <p:cNvPr id="8" name="Content Placeholder 3"/>
          <p:cNvPicPr preferRelativeResize="0">
            <a:picLocks/>
          </p:cNvPicPr>
          <p:nvPr/>
        </p:nvPicPr>
        <p:blipFill rotWithShape="1">
          <a:blip r:embed="rId4">
            <a:duotone>
              <a:prstClr val="black"/>
              <a:srgbClr val="00188F">
                <a:tint val="45000"/>
                <a:satMod val="400000"/>
              </a:srgbClr>
            </a:duotone>
            <a:extLst>
              <a:ext uri="{BEBA8EAE-BF5A-486C-A8C5-ECC9F3942E4B}">
                <a14:imgProps xmlns:a14="http://schemas.microsoft.com/office/drawing/2010/main">
                  <a14:imgLayer r:embed="rId5">
                    <a14:imgEffect>
                      <a14:saturation sat="99000"/>
                    </a14:imgEffect>
                  </a14:imgLayer>
                </a14:imgProps>
              </a:ext>
              <a:ext uri="{28A0092B-C50C-407E-A947-70E740481C1C}">
                <a14:useLocalDpi xmlns:a14="http://schemas.microsoft.com/office/drawing/2010/main" val="0"/>
              </a:ext>
            </a:extLst>
          </a:blip>
          <a:srcRect l="20561" t="22628" r="30841" b="1942"/>
          <a:stretch/>
        </p:blipFill>
        <p:spPr>
          <a:xfrm>
            <a:off x="8199437" y="1211262"/>
            <a:ext cx="3962400" cy="4572000"/>
          </a:xfrm>
          <a:prstGeom prst="rect">
            <a:avLst/>
          </a:prstGeom>
        </p:spPr>
      </p:pic>
      <p:pic>
        <p:nvPicPr>
          <p:cNvPr id="9" name="Picture 8"/>
          <p:cNvPicPr>
            <a:picLocks noChangeAspect="1"/>
          </p:cNvPicPr>
          <p:nvPr/>
        </p:nvPicPr>
        <p:blipFill rotWithShape="1">
          <a:blip r:embed="rId6">
            <a:duotone>
              <a:schemeClr val="accent2">
                <a:shade val="45000"/>
                <a:satMod val="135000"/>
              </a:schemeClr>
              <a:prstClr val="white"/>
            </a:duotone>
            <a:extLst>
              <a:ext uri="{28A0092B-C50C-407E-A947-70E740481C1C}">
                <a14:useLocalDpi xmlns:a14="http://schemas.microsoft.com/office/drawing/2010/main" val="0"/>
              </a:ext>
            </a:extLst>
          </a:blip>
          <a:srcRect r="58161"/>
          <a:stretch/>
        </p:blipFill>
        <p:spPr bwMode="auto">
          <a:xfrm>
            <a:off x="356646" y="1202641"/>
            <a:ext cx="3959497" cy="457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Screen Clipping"/>
          <p:cNvPicPr>
            <a:picLocks noChangeAspect="1"/>
          </p:cNvPicPr>
          <p:nvPr/>
        </p:nvPicPr>
        <p:blipFill rotWithShape="1">
          <a:blip r:embed="rId7">
            <a:duotone>
              <a:schemeClr val="accent2">
                <a:shade val="45000"/>
                <a:satMod val="135000"/>
              </a:schemeClr>
              <a:prstClr val="white"/>
            </a:duotone>
            <a:extLst>
              <a:ext uri="{28A0092B-C50C-407E-A947-70E740481C1C}">
                <a14:useLocalDpi xmlns:a14="http://schemas.microsoft.com/office/drawing/2010/main" val="0"/>
              </a:ext>
            </a:extLst>
          </a:blip>
          <a:srcRect l="2" r="38092" b="2061"/>
          <a:stretch/>
        </p:blipFill>
        <p:spPr>
          <a:xfrm>
            <a:off x="8199434" y="1202641"/>
            <a:ext cx="3962403" cy="4580621"/>
          </a:xfrm>
          <a:prstGeom prst="rect">
            <a:avLst/>
          </a:prstGeom>
        </p:spPr>
      </p:pic>
      <p:sp>
        <p:nvSpPr>
          <p:cNvPr id="5" name="Title 4"/>
          <p:cNvSpPr>
            <a:spLocks noGrp="1"/>
          </p:cNvSpPr>
          <p:nvPr>
            <p:ph type="title"/>
          </p:nvPr>
        </p:nvSpPr>
        <p:spPr/>
        <p:txBody>
          <a:bodyPr/>
          <a:lstStyle/>
          <a:p>
            <a:r>
              <a:rPr lang="en-US" dirty="0" smtClean="0"/>
              <a:t>System of Engagement</a:t>
            </a:r>
            <a:endParaRPr lang="en-US" dirty="0"/>
          </a:p>
        </p:txBody>
      </p:sp>
    </p:spTree>
    <p:extLst>
      <p:ext uri="{BB962C8B-B14F-4D97-AF65-F5344CB8AC3E}">
        <p14:creationId xmlns:p14="http://schemas.microsoft.com/office/powerpoint/2010/main" val="120874418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5183" y="811922"/>
            <a:ext cx="6031824" cy="4971341"/>
            <a:chOff x="-305864" y="1466173"/>
            <a:chExt cx="6031824" cy="4971341"/>
          </a:xfrm>
          <a:solidFill>
            <a:srgbClr val="EB3C00"/>
          </a:solidFill>
        </p:grpSpPr>
        <p:sp>
          <p:nvSpPr>
            <p:cNvPr id="5" name="Rounded Rectangle 4"/>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How do people think?</a:t>
              </a:r>
            </a:p>
          </p:txBody>
        </p:sp>
        <p:sp>
          <p:nvSpPr>
            <p:cNvPr id="6" name="Isosceles Triangle 5"/>
            <p:cNvSpPr/>
            <p:nvPr/>
          </p:nvSpPr>
          <p:spPr bwMode="auto">
            <a:xfrm rot="19636433">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8837" y="1363662"/>
            <a:ext cx="4595823" cy="4716463"/>
          </a:xfrm>
          <a:prstGeom prst="rect">
            <a:avLst/>
          </a:prstGeom>
        </p:spPr>
      </p:pic>
      <p:sp>
        <p:nvSpPr>
          <p:cNvPr id="3" name="TextBox 2"/>
          <p:cNvSpPr txBox="1"/>
          <p:nvPr/>
        </p:nvSpPr>
        <p:spPr>
          <a:xfrm>
            <a:off x="8047037" y="6238687"/>
            <a:ext cx="5105401"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Analogy Provided by: David Pileggi</a:t>
            </a:r>
          </a:p>
        </p:txBody>
      </p:sp>
    </p:spTree>
    <p:extLst>
      <p:ext uri="{BB962C8B-B14F-4D97-AF65-F5344CB8AC3E}">
        <p14:creationId xmlns:p14="http://schemas.microsoft.com/office/powerpoint/2010/main" val="30057815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Executives</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760927"/>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Driven by the need to make decisions</a:t>
            </a:r>
            <a:endParaRPr lang="en-US" sz="2000" dirty="0"/>
          </a:p>
        </p:txBody>
      </p:sp>
      <p:sp>
        <p:nvSpPr>
          <p:cNvPr id="12" name="Title 1"/>
          <p:cNvSpPr txBox="1">
            <a:spLocks/>
          </p:cNvSpPr>
          <p:nvPr/>
        </p:nvSpPr>
        <p:spPr>
          <a:xfrm>
            <a:off x="350837" y="2615848"/>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Select projects based on a strategic goal and broad description of success</a:t>
            </a:r>
            <a:endParaRPr lang="en-US" sz="2000" dirty="0"/>
          </a:p>
        </p:txBody>
      </p:sp>
      <p:sp>
        <p:nvSpPr>
          <p:cNvPr id="13" name="Title 1"/>
          <p:cNvSpPr txBox="1">
            <a:spLocks/>
          </p:cNvSpPr>
          <p:nvPr/>
        </p:nvSpPr>
        <p:spPr>
          <a:xfrm>
            <a:off x="350837" y="3439379"/>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Technology is a tool to be used to drive the entire organization</a:t>
            </a:r>
            <a:endParaRPr lang="en-US" sz="2000" dirty="0"/>
          </a:p>
        </p:txBody>
      </p:sp>
    </p:spTree>
    <p:extLst>
      <p:ext uri="{BB962C8B-B14F-4D97-AF65-F5344CB8AC3E}">
        <p14:creationId xmlns:p14="http://schemas.microsoft.com/office/powerpoint/2010/main" val="26124935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Managers</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760927"/>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Driven by the need to provide educated </a:t>
            </a:r>
            <a:r>
              <a:rPr lang="en-US" sz="2000" dirty="0" err="1" smtClean="0"/>
              <a:t>recomendations</a:t>
            </a:r>
            <a:endParaRPr lang="en-US" sz="2000" dirty="0"/>
          </a:p>
        </p:txBody>
      </p:sp>
      <p:sp>
        <p:nvSpPr>
          <p:cNvPr id="12" name="Title 1"/>
          <p:cNvSpPr txBox="1">
            <a:spLocks/>
          </p:cNvSpPr>
          <p:nvPr/>
        </p:nvSpPr>
        <p:spPr>
          <a:xfrm>
            <a:off x="350837" y="2615848"/>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Provided specific strategic projects, pieces of a puzzle</a:t>
            </a:r>
            <a:endParaRPr lang="en-US" sz="2000" dirty="0"/>
          </a:p>
        </p:txBody>
      </p:sp>
      <p:sp>
        <p:nvSpPr>
          <p:cNvPr id="13" name="Title 1"/>
          <p:cNvSpPr txBox="1">
            <a:spLocks/>
          </p:cNvSpPr>
          <p:nvPr/>
        </p:nvSpPr>
        <p:spPr>
          <a:xfrm>
            <a:off x="350837" y="3439379"/>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Focused on achieving department/team goals</a:t>
            </a:r>
            <a:endParaRPr lang="en-US" sz="2000" dirty="0"/>
          </a:p>
        </p:txBody>
      </p:sp>
    </p:spTree>
    <p:extLst>
      <p:ext uri="{BB962C8B-B14F-4D97-AF65-F5344CB8AC3E}">
        <p14:creationId xmlns:p14="http://schemas.microsoft.com/office/powerpoint/2010/main" val="1902628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Staff</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760927"/>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Driven by the need to get work done</a:t>
            </a:r>
            <a:endParaRPr lang="en-US" sz="2000" dirty="0"/>
          </a:p>
        </p:txBody>
      </p:sp>
      <p:sp>
        <p:nvSpPr>
          <p:cNvPr id="12" name="Title 1"/>
          <p:cNvSpPr txBox="1">
            <a:spLocks/>
          </p:cNvSpPr>
          <p:nvPr/>
        </p:nvSpPr>
        <p:spPr>
          <a:xfrm>
            <a:off x="350837" y="2615848"/>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Provided tactical projects that solve a specific set of requirements</a:t>
            </a:r>
            <a:endParaRPr lang="en-US" sz="2000" dirty="0"/>
          </a:p>
        </p:txBody>
      </p:sp>
      <p:sp>
        <p:nvSpPr>
          <p:cNvPr id="13" name="Title 1"/>
          <p:cNvSpPr txBox="1">
            <a:spLocks/>
          </p:cNvSpPr>
          <p:nvPr/>
        </p:nvSpPr>
        <p:spPr>
          <a:xfrm>
            <a:off x="350837" y="3439379"/>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Focused on achieving personal/team goals</a:t>
            </a:r>
            <a:endParaRPr lang="en-US" sz="2000" dirty="0"/>
          </a:p>
        </p:txBody>
      </p:sp>
    </p:spTree>
    <p:extLst>
      <p:ext uri="{BB962C8B-B14F-4D97-AF65-F5344CB8AC3E}">
        <p14:creationId xmlns:p14="http://schemas.microsoft.com/office/powerpoint/2010/main" val="38656184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Information Technology</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760927"/>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Driven by the need to provide solutions to all groups</a:t>
            </a:r>
            <a:endParaRPr lang="en-US" sz="2000" dirty="0"/>
          </a:p>
        </p:txBody>
      </p:sp>
      <p:sp>
        <p:nvSpPr>
          <p:cNvPr id="12" name="Title 1"/>
          <p:cNvSpPr txBox="1">
            <a:spLocks/>
          </p:cNvSpPr>
          <p:nvPr/>
        </p:nvSpPr>
        <p:spPr>
          <a:xfrm>
            <a:off x="350837" y="2615848"/>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Provided projects based on organizational strategy</a:t>
            </a:r>
            <a:endParaRPr lang="en-US" sz="2000" dirty="0"/>
          </a:p>
        </p:txBody>
      </p:sp>
      <p:sp>
        <p:nvSpPr>
          <p:cNvPr id="13" name="Title 1"/>
          <p:cNvSpPr txBox="1">
            <a:spLocks/>
          </p:cNvSpPr>
          <p:nvPr/>
        </p:nvSpPr>
        <p:spPr>
          <a:xfrm>
            <a:off x="350837" y="3439379"/>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Interested in solving problems through technology</a:t>
            </a:r>
            <a:endParaRPr lang="en-US" sz="2000" dirty="0"/>
          </a:p>
        </p:txBody>
      </p:sp>
    </p:spTree>
    <p:extLst>
      <p:ext uri="{BB962C8B-B14F-4D97-AF65-F5344CB8AC3E}">
        <p14:creationId xmlns:p14="http://schemas.microsoft.com/office/powerpoint/2010/main" val="2395969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Understand context</a:t>
            </a:r>
            <a:endParaRPr lang="en-US" sz="4000" dirty="0">
              <a:gradFill>
                <a:gsLst>
                  <a:gs pos="0">
                    <a:srgbClr val="FFFFFF"/>
                  </a:gs>
                  <a:gs pos="100000">
                    <a:srgbClr val="FFFFFF"/>
                  </a:gs>
                </a:gsLst>
                <a:lin ang="5400000" scaled="0"/>
              </a:gradFill>
            </a:endParaRPr>
          </a:p>
        </p:txBody>
      </p:sp>
      <p:grpSp>
        <p:nvGrpSpPr>
          <p:cNvPr id="7" name="Group 6"/>
          <p:cNvGrpSpPr/>
          <p:nvPr/>
        </p:nvGrpSpPr>
        <p:grpSpPr>
          <a:xfrm>
            <a:off x="3551237" y="1135054"/>
            <a:ext cx="4419600" cy="4114807"/>
            <a:chOff x="4237037" y="2182046"/>
            <a:chExt cx="2667000" cy="2534416"/>
          </a:xfrm>
          <a:solidFill>
            <a:srgbClr val="EB3C00"/>
          </a:solidFill>
        </p:grpSpPr>
        <p:sp>
          <p:nvSpPr>
            <p:cNvPr id="11" name="Rounded Rectangle 10"/>
            <p:cNvSpPr/>
            <p:nvPr/>
          </p:nvSpPr>
          <p:spPr bwMode="auto">
            <a:xfrm>
              <a:off x="4512923" y="2182046"/>
              <a:ext cx="2391114"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Where are we?</a:t>
              </a:r>
            </a:p>
          </p:txBody>
        </p:sp>
        <p:sp>
          <p:nvSpPr>
            <p:cNvPr id="12" name="Isosceles Triangle 1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4347485" y="2052629"/>
            <a:ext cx="4786435" cy="3648731"/>
            <a:chOff x="4237037" y="2182046"/>
            <a:chExt cx="3207415" cy="2534416"/>
          </a:xfrm>
          <a:solidFill>
            <a:srgbClr val="00188F"/>
          </a:solidFill>
        </p:grpSpPr>
        <p:sp>
          <p:nvSpPr>
            <p:cNvPr id="15" name="Rounded Rectangle 14"/>
            <p:cNvSpPr/>
            <p:nvPr/>
          </p:nvSpPr>
          <p:spPr bwMode="auto">
            <a:xfrm>
              <a:off x="4512923" y="2182046"/>
              <a:ext cx="2931529"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What’s involved?</a:t>
              </a:r>
            </a:p>
          </p:txBody>
        </p:sp>
        <p:sp>
          <p:nvSpPr>
            <p:cNvPr id="16" name="Isosceles Triangle 15"/>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7" name="Group 16"/>
          <p:cNvGrpSpPr/>
          <p:nvPr/>
        </p:nvGrpSpPr>
        <p:grpSpPr>
          <a:xfrm>
            <a:off x="5306369" y="3116262"/>
            <a:ext cx="5560067" cy="3079037"/>
            <a:chOff x="4237037" y="2182046"/>
            <a:chExt cx="4637056" cy="2534416"/>
          </a:xfrm>
          <a:solidFill>
            <a:srgbClr val="007C2B"/>
          </a:solidFill>
        </p:grpSpPr>
        <p:sp>
          <p:nvSpPr>
            <p:cNvPr id="18" name="Rounded Rectangle 17"/>
            <p:cNvSpPr/>
            <p:nvPr/>
          </p:nvSpPr>
          <p:spPr bwMode="auto">
            <a:xfrm>
              <a:off x="4512922" y="2182046"/>
              <a:ext cx="4361171"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How do people think?</a:t>
              </a:r>
            </a:p>
          </p:txBody>
        </p:sp>
        <p:sp>
          <p:nvSpPr>
            <p:cNvPr id="19" name="Isosceles Triangle 18"/>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1538980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EB3C00">
              <a:alpha val="4117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Understand context</a:t>
            </a:r>
            <a:endParaRPr lang="en-US" sz="4000" dirty="0">
              <a:gradFill>
                <a:gsLst>
                  <a:gs pos="0">
                    <a:srgbClr val="FFFFFF"/>
                  </a:gs>
                  <a:gs pos="100000">
                    <a:srgbClr val="FFFFFF"/>
                  </a:gs>
                </a:gsLst>
                <a:lin ang="5400000" scaled="0"/>
              </a:gradFill>
            </a:endParaRPr>
          </a:p>
        </p:txBody>
      </p:sp>
      <p:sp>
        <p:nvSpPr>
          <p:cNvPr id="9" name="Rectangle 8"/>
          <p:cNvSpPr/>
          <p:nvPr/>
        </p:nvSpPr>
        <p:spPr bwMode="auto">
          <a:xfrm>
            <a:off x="3967259" y="2323287"/>
            <a:ext cx="3473689" cy="3269476"/>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Identify value</a:t>
            </a:r>
            <a:endParaRPr lang="en-US" sz="4000" dirty="0">
              <a:gradFill>
                <a:gsLst>
                  <a:gs pos="0">
                    <a:srgbClr val="FFFFFF"/>
                  </a:gs>
                  <a:gs pos="100000">
                    <a:srgbClr val="FFFFFF"/>
                  </a:gs>
                </a:gsLst>
                <a:lin ang="5400000" scaled="0"/>
              </a:gradFill>
            </a:endParaRPr>
          </a:p>
        </p:txBody>
      </p:sp>
      <p:sp>
        <p:nvSpPr>
          <p:cNvPr id="10" name="Rectangle 9"/>
          <p:cNvSpPr/>
          <p:nvPr/>
        </p:nvSpPr>
        <p:spPr bwMode="auto">
          <a:xfrm>
            <a:off x="7552170" y="2319725"/>
            <a:ext cx="3473689" cy="3269476"/>
          </a:xfrm>
          <a:prstGeom prst="rect">
            <a:avLst/>
          </a:prstGeom>
          <a:solidFill>
            <a:srgbClr val="007C2B">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Create buy-in</a:t>
            </a:r>
            <a:endParaRPr lang="en-US" sz="4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7301423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Identify Value</a:t>
            </a:r>
            <a:endParaRPr lang="en-US" sz="4000" dirty="0">
              <a:gradFill>
                <a:gsLst>
                  <a:gs pos="0">
                    <a:srgbClr val="FFFFFF"/>
                  </a:gs>
                  <a:gs pos="100000">
                    <a:srgbClr val="FFFFFF"/>
                  </a:gs>
                </a:gsLst>
                <a:lin ang="5400000" scaled="0"/>
              </a:gradFill>
            </a:endParaRPr>
          </a:p>
        </p:txBody>
      </p:sp>
      <p:grpSp>
        <p:nvGrpSpPr>
          <p:cNvPr id="7" name="Group 6"/>
          <p:cNvGrpSpPr/>
          <p:nvPr/>
        </p:nvGrpSpPr>
        <p:grpSpPr>
          <a:xfrm>
            <a:off x="3551237" y="1135054"/>
            <a:ext cx="5867401" cy="4114807"/>
            <a:chOff x="4237037" y="2182046"/>
            <a:chExt cx="3540673" cy="2534416"/>
          </a:xfrm>
          <a:solidFill>
            <a:srgbClr val="EB3C00"/>
          </a:solidFill>
        </p:grpSpPr>
        <p:sp>
          <p:nvSpPr>
            <p:cNvPr id="11" name="Rounded Rectangle 10"/>
            <p:cNvSpPr/>
            <p:nvPr/>
          </p:nvSpPr>
          <p:spPr bwMode="auto">
            <a:xfrm>
              <a:off x="4512923" y="2182046"/>
              <a:ext cx="3264787"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What have they done?</a:t>
              </a:r>
            </a:p>
          </p:txBody>
        </p:sp>
        <p:sp>
          <p:nvSpPr>
            <p:cNvPr id="12" name="Isosceles Triangle 1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4347485" y="2201862"/>
            <a:ext cx="5756952" cy="3499498"/>
            <a:chOff x="4237037" y="1963338"/>
            <a:chExt cx="4423510" cy="2753124"/>
          </a:xfrm>
          <a:solidFill>
            <a:srgbClr val="00188F"/>
          </a:solidFill>
        </p:grpSpPr>
        <p:sp>
          <p:nvSpPr>
            <p:cNvPr id="15" name="Rounded Rectangle 14"/>
            <p:cNvSpPr/>
            <p:nvPr/>
          </p:nvSpPr>
          <p:spPr bwMode="auto">
            <a:xfrm>
              <a:off x="4512923" y="1963338"/>
              <a:ext cx="4147624" cy="2498145"/>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What can they do?</a:t>
              </a:r>
            </a:p>
          </p:txBody>
        </p:sp>
        <p:sp>
          <p:nvSpPr>
            <p:cNvPr id="16" name="Isosceles Triangle 15"/>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 name="Group 19"/>
          <p:cNvGrpSpPr/>
          <p:nvPr/>
        </p:nvGrpSpPr>
        <p:grpSpPr>
          <a:xfrm>
            <a:off x="5306369" y="3238022"/>
            <a:ext cx="6626867" cy="2957278"/>
            <a:chOff x="4237037" y="1900182"/>
            <a:chExt cx="6113224" cy="2816280"/>
          </a:xfrm>
          <a:solidFill>
            <a:srgbClr val="007C2B"/>
          </a:solidFill>
        </p:grpSpPr>
        <p:sp>
          <p:nvSpPr>
            <p:cNvPr id="21" name="Rounded Rectangle 20"/>
            <p:cNvSpPr/>
            <p:nvPr/>
          </p:nvSpPr>
          <p:spPr bwMode="auto">
            <a:xfrm>
              <a:off x="4512921" y="1900182"/>
              <a:ext cx="5837340" cy="2561302"/>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Is that important to them?</a:t>
              </a:r>
            </a:p>
          </p:txBody>
        </p:sp>
        <p:sp>
          <p:nvSpPr>
            <p:cNvPr id="22" name="Isosceles Triangle 2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0986182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5183" y="811922"/>
            <a:ext cx="6031824" cy="4971341"/>
            <a:chOff x="-305864" y="1466173"/>
            <a:chExt cx="6031824" cy="4971341"/>
          </a:xfrm>
          <a:solidFill>
            <a:srgbClr val="00188F"/>
          </a:solidFill>
        </p:grpSpPr>
        <p:sp>
          <p:nvSpPr>
            <p:cNvPr id="5" name="Rounded Rectangle 4"/>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What have they done?</a:t>
              </a:r>
            </a:p>
          </p:txBody>
        </p:sp>
        <p:sp>
          <p:nvSpPr>
            <p:cNvPr id="6" name="Isosceles Triangle 5"/>
            <p:cNvSpPr/>
            <p:nvPr/>
          </p:nvSpPr>
          <p:spPr bwMode="auto">
            <a:xfrm rot="19636433">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 name="Group 10"/>
          <p:cNvGrpSpPr/>
          <p:nvPr/>
        </p:nvGrpSpPr>
        <p:grpSpPr>
          <a:xfrm flipH="1">
            <a:off x="6370637" y="296863"/>
            <a:ext cx="6464307" cy="5427139"/>
            <a:chOff x="-305864" y="1466173"/>
            <a:chExt cx="6031824" cy="4971341"/>
          </a:xfrm>
          <a:solidFill>
            <a:srgbClr val="007C2B"/>
          </a:solidFill>
        </p:grpSpPr>
        <p:sp>
          <p:nvSpPr>
            <p:cNvPr id="12" name="Rounded Rectangle 11"/>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Made a mess</a:t>
              </a:r>
            </a:p>
          </p:txBody>
        </p:sp>
        <p:sp>
          <p:nvSpPr>
            <p:cNvPr id="13" name="Isosceles Triangle 12"/>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149831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Am I?</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857" y="2659062"/>
            <a:ext cx="2362200" cy="34216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 Placeholder 4"/>
          <p:cNvSpPr>
            <a:spLocks noGrp="1"/>
          </p:cNvSpPr>
          <p:nvPr>
            <p:ph type="body" sz="quarter" idx="10"/>
          </p:nvPr>
        </p:nvSpPr>
        <p:spPr/>
        <p:txBody>
          <a:bodyPr/>
          <a:lstStyle/>
          <a:p>
            <a:endParaRPr lang="en-US" dirty="0"/>
          </a:p>
        </p:txBody>
      </p:sp>
      <p:grpSp>
        <p:nvGrpSpPr>
          <p:cNvPr id="11" name="Group 10"/>
          <p:cNvGrpSpPr/>
          <p:nvPr/>
        </p:nvGrpSpPr>
        <p:grpSpPr>
          <a:xfrm>
            <a:off x="3551237" y="1135054"/>
            <a:ext cx="4419600" cy="4114807"/>
            <a:chOff x="4237037" y="2182046"/>
            <a:chExt cx="2667000" cy="2534416"/>
          </a:xfrm>
          <a:solidFill>
            <a:srgbClr val="EB3C00"/>
          </a:solidFill>
        </p:grpSpPr>
        <p:sp>
          <p:nvSpPr>
            <p:cNvPr id="9" name="Rounded Rectangle 8"/>
            <p:cNvSpPr/>
            <p:nvPr/>
          </p:nvSpPr>
          <p:spPr bwMode="auto">
            <a:xfrm>
              <a:off x="4512923" y="2182046"/>
              <a:ext cx="2391114"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Isosceles Triangle 9"/>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12" name="Picture 2" descr="http://www.portalsolutions.net/_layouts/images/psweb/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1640" y="2244304"/>
            <a:ext cx="3615975" cy="1482329"/>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4347485" y="1744662"/>
            <a:ext cx="6137950" cy="3956698"/>
            <a:chOff x="4237037" y="2182046"/>
            <a:chExt cx="3787486" cy="2534416"/>
          </a:xfrm>
          <a:solidFill>
            <a:srgbClr val="00188F"/>
          </a:solidFill>
        </p:grpSpPr>
        <p:sp>
          <p:nvSpPr>
            <p:cNvPr id="14" name="Rounded Rectangle 13"/>
            <p:cNvSpPr/>
            <p:nvPr/>
          </p:nvSpPr>
          <p:spPr bwMode="auto">
            <a:xfrm>
              <a:off x="4512922" y="2182046"/>
              <a:ext cx="3511601"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2003 -&gt; MOSS 2007</a:t>
              </a:r>
            </a:p>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MOSS </a:t>
              </a:r>
              <a:r>
                <a:rPr lang="en-US" sz="4000" dirty="0">
                  <a:gradFill>
                    <a:gsLst>
                      <a:gs pos="0">
                        <a:srgbClr val="FFFFFF"/>
                      </a:gs>
                      <a:gs pos="100000">
                        <a:srgbClr val="FFFFFF"/>
                      </a:gs>
                    </a:gsLst>
                    <a:lin ang="5400000" scaled="0"/>
                  </a:gradFill>
                  <a:ea typeface="Segoe UI" pitchFamily="34" charset="0"/>
                  <a:cs typeface="Segoe UI" pitchFamily="34" charset="0"/>
                </a:rPr>
                <a:t>-&gt; </a:t>
              </a: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2010</a:t>
              </a:r>
            </a:p>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O365</a:t>
              </a:r>
            </a:p>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2013</a:t>
              </a:r>
            </a:p>
          </p:txBody>
        </p:sp>
        <p:sp>
          <p:nvSpPr>
            <p:cNvPr id="15" name="Isosceles Triangle 14"/>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6" name="Group 15"/>
          <p:cNvGrpSpPr/>
          <p:nvPr/>
        </p:nvGrpSpPr>
        <p:grpSpPr>
          <a:xfrm>
            <a:off x="5306369" y="4226275"/>
            <a:ext cx="6240446" cy="2166586"/>
            <a:chOff x="4237037" y="2182046"/>
            <a:chExt cx="7288587" cy="2534416"/>
          </a:xfrm>
          <a:solidFill>
            <a:srgbClr val="007C2B"/>
          </a:solidFill>
        </p:grpSpPr>
        <p:sp>
          <p:nvSpPr>
            <p:cNvPr id="17" name="Rounded Rectangle 16"/>
            <p:cNvSpPr/>
            <p:nvPr/>
          </p:nvSpPr>
          <p:spPr bwMode="auto">
            <a:xfrm>
              <a:off x="4512922" y="2182046"/>
              <a:ext cx="7012702"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Why code whey you can click instead?</a:t>
              </a:r>
            </a:p>
          </p:txBody>
        </p:sp>
        <p:sp>
          <p:nvSpPr>
            <p:cNvPr id="18" name="Isosceles Triangle 17"/>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0256163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flipH="1">
            <a:off x="6370637" y="296863"/>
            <a:ext cx="6464307" cy="5427139"/>
            <a:chOff x="-305864" y="1466173"/>
            <a:chExt cx="6031824" cy="4971341"/>
          </a:xfrm>
          <a:solidFill>
            <a:srgbClr val="007C2B"/>
          </a:solidFill>
        </p:grpSpPr>
        <p:sp>
          <p:nvSpPr>
            <p:cNvPr id="21" name="Rounded Rectangle 20"/>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Made a mess</a:t>
              </a:r>
            </a:p>
          </p:txBody>
        </p:sp>
        <p:sp>
          <p:nvSpPr>
            <p:cNvPr id="22" name="Isosceles Triangle 21"/>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Rectangle 1"/>
          <p:cNvSpPr/>
          <p:nvPr/>
        </p:nvSpPr>
        <p:spPr bwMode="auto">
          <a:xfrm>
            <a:off x="350838" y="1224347"/>
            <a:ext cx="3886199" cy="4572000"/>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Let’s Try Collaboration</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3" name="Rectangle 2"/>
          <p:cNvSpPr/>
          <p:nvPr/>
        </p:nvSpPr>
        <p:spPr bwMode="auto">
          <a:xfrm>
            <a:off x="7646603" y="1224347"/>
            <a:ext cx="3200401" cy="2240280"/>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Rampant growth of sites</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4" name="Rectangle 3"/>
          <p:cNvSpPr/>
          <p:nvPr/>
        </p:nvSpPr>
        <p:spPr bwMode="auto">
          <a:xfrm>
            <a:off x="4327743" y="3556067"/>
            <a:ext cx="3200401" cy="2240280"/>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Lack for engaged </a:t>
            </a:r>
            <a:r>
              <a:rPr lang="en-US" sz="2000" dirty="0" err="1" smtClean="0">
                <a:gradFill>
                  <a:gsLst>
                    <a:gs pos="0">
                      <a:srgbClr val="FFFFFF"/>
                    </a:gs>
                    <a:gs pos="100000">
                      <a:srgbClr val="FFFFFF"/>
                    </a:gs>
                  </a:gsLst>
                  <a:lin ang="5400000" scaled="0"/>
                </a:gradFill>
                <a:latin typeface="+mj-lt"/>
              </a:rPr>
              <a:t>stackholders</a:t>
            </a:r>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5" name="Rectangle 4"/>
          <p:cNvSpPr/>
          <p:nvPr/>
        </p:nvSpPr>
        <p:spPr bwMode="auto">
          <a:xfrm>
            <a:off x="4327743" y="1224347"/>
            <a:ext cx="3200401" cy="2240280"/>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No clear business needs</a:t>
            </a:r>
          </a:p>
        </p:txBody>
      </p:sp>
      <p:sp>
        <p:nvSpPr>
          <p:cNvPr id="6" name="Rectangle 5"/>
          <p:cNvSpPr/>
          <p:nvPr/>
        </p:nvSpPr>
        <p:spPr bwMode="auto">
          <a:xfrm>
            <a:off x="7639980" y="3556067"/>
            <a:ext cx="3200401" cy="2240280"/>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Bad Experience</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7" name="Rectangle 6"/>
          <p:cNvSpPr/>
          <p:nvPr/>
        </p:nvSpPr>
        <p:spPr bwMode="auto">
          <a:xfrm>
            <a:off x="8180003" y="1813034"/>
            <a:ext cx="1371600" cy="838201"/>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8332403" y="1965434"/>
            <a:ext cx="1371600" cy="838201"/>
          </a:xfrm>
          <a:prstGeom prst="rect">
            <a:avLst/>
          </a:prstGeom>
          <a:solidFill>
            <a:srgbClr val="00188F"/>
          </a:solid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8484803" y="2117834"/>
            <a:ext cx="1371600" cy="838201"/>
          </a:xfrm>
          <a:prstGeom prst="rect">
            <a:avLst/>
          </a:prstGeom>
          <a:solidFill>
            <a:srgbClr val="00188F"/>
          </a:solid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8637203" y="2270234"/>
            <a:ext cx="1371600" cy="838201"/>
          </a:xfrm>
          <a:prstGeom prst="rect">
            <a:avLst/>
          </a:prstGeom>
          <a:solidFill>
            <a:srgbClr val="00188F"/>
          </a:solid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8789603" y="2422634"/>
            <a:ext cx="1371600" cy="838201"/>
          </a:xfrm>
          <a:prstGeom prst="rect">
            <a:avLst/>
          </a:prstGeom>
          <a:solidFill>
            <a:srgbClr val="00188F"/>
          </a:solid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a:xfrm>
            <a:off x="5399400" y="1611451"/>
            <a:ext cx="723275" cy="1569660"/>
          </a:xfrm>
          <a:prstGeom prst="rect">
            <a:avLst/>
          </a:prstGeom>
          <a:noFill/>
        </p:spPr>
        <p:txBody>
          <a:bodyPr wrap="none" lIns="91440" tIns="45720" rIns="91440" bIns="45720">
            <a:spAutoFit/>
          </a:bodyPr>
          <a:lstStyle/>
          <a:p>
            <a:pPr algn="ctr"/>
            <a:r>
              <a:rPr lang="en-US" sz="9600" b="1" cap="none" spc="0" dirty="0" smtClean="0">
                <a:ln/>
                <a:solidFill>
                  <a:schemeClr val="bg1"/>
                </a:solidFill>
                <a:effectLst>
                  <a:outerShdw blurRad="38100" dist="19050" dir="2700000" algn="tl" rotWithShape="0">
                    <a:schemeClr val="dk1">
                      <a:lumMod val="50000"/>
                      <a:alpha val="40000"/>
                    </a:schemeClr>
                  </a:outerShdw>
                </a:effectLst>
              </a:rPr>
              <a:t>?</a:t>
            </a:r>
            <a:endParaRPr lang="en-US" sz="9600" b="1" cap="none" spc="0" dirty="0">
              <a:ln/>
              <a:solidFill>
                <a:schemeClr val="bg1"/>
              </a:solidFill>
              <a:effectLst>
                <a:outerShdw blurRad="38100" dist="19050" dir="2700000" algn="tl" rotWithShape="0">
                  <a:schemeClr val="dk1">
                    <a:lumMod val="50000"/>
                    <a:alpha val="40000"/>
                  </a:schemeClr>
                </a:outerShdw>
              </a:effectLst>
            </a:endParaRPr>
          </a:p>
        </p:txBody>
      </p:sp>
      <p:grpSp>
        <p:nvGrpSpPr>
          <p:cNvPr id="20" name="Group 19"/>
          <p:cNvGrpSpPr/>
          <p:nvPr/>
        </p:nvGrpSpPr>
        <p:grpSpPr>
          <a:xfrm>
            <a:off x="5214825" y="4487862"/>
            <a:ext cx="1099333" cy="960061"/>
            <a:chOff x="5023342" y="4106862"/>
            <a:chExt cx="1518235" cy="1417261"/>
          </a:xfrm>
        </p:grpSpPr>
        <p:sp>
          <p:nvSpPr>
            <p:cNvPr id="16" name="Oval 15"/>
            <p:cNvSpPr/>
            <p:nvPr/>
          </p:nvSpPr>
          <p:spPr bwMode="auto">
            <a:xfrm>
              <a:off x="5023342" y="4106862"/>
              <a:ext cx="1518235" cy="1417261"/>
            </a:xfrm>
            <a:prstGeom prst="ellipse">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8" name="Straight Connector 17"/>
            <p:cNvCxnSpPr>
              <a:stCxn id="16" idx="1"/>
              <a:endCxn id="16" idx="5"/>
            </p:cNvCxnSpPr>
            <p:nvPr/>
          </p:nvCxnSpPr>
          <p:spPr>
            <a:xfrm>
              <a:off x="5245682" y="4314415"/>
              <a:ext cx="1073555" cy="1002155"/>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9" name="Freeform 98"/>
          <p:cNvSpPr>
            <a:spLocks/>
          </p:cNvSpPr>
          <p:nvPr/>
        </p:nvSpPr>
        <p:spPr bwMode="black">
          <a:xfrm>
            <a:off x="8617768" y="4314415"/>
            <a:ext cx="1238635" cy="855281"/>
          </a:xfrm>
          <a:custGeom>
            <a:avLst/>
            <a:gdLst>
              <a:gd name="T0" fmla="*/ 70 w 88"/>
              <a:gd name="T1" fmla="*/ 6 h 54"/>
              <a:gd name="T2" fmla="*/ 48 w 88"/>
              <a:gd name="T3" fmla="*/ 8 h 54"/>
              <a:gd name="T4" fmla="*/ 57 w 88"/>
              <a:gd name="T5" fmla="*/ 24 h 54"/>
              <a:gd name="T6" fmla="*/ 44 w 88"/>
              <a:gd name="T7" fmla="*/ 35 h 54"/>
              <a:gd name="T8" fmla="*/ 48 w 88"/>
              <a:gd name="T9" fmla="*/ 48 h 54"/>
              <a:gd name="T10" fmla="*/ 34 w 88"/>
              <a:gd name="T11" fmla="*/ 35 h 54"/>
              <a:gd name="T12" fmla="*/ 47 w 88"/>
              <a:gd name="T13" fmla="*/ 24 h 54"/>
              <a:gd name="T14" fmla="*/ 37 w 88"/>
              <a:gd name="T15" fmla="*/ 5 h 54"/>
              <a:gd name="T16" fmla="*/ 17 w 88"/>
              <a:gd name="T17" fmla="*/ 6 h 54"/>
              <a:gd name="T18" fmla="*/ 44 w 88"/>
              <a:gd name="T19" fmla="*/ 54 h 54"/>
              <a:gd name="T20" fmla="*/ 44 w 88"/>
              <a:gd name="T21" fmla="*/ 54 h 54"/>
              <a:gd name="T22" fmla="*/ 44 w 88"/>
              <a:gd name="T23" fmla="*/ 54 h 54"/>
              <a:gd name="T24" fmla="*/ 44 w 88"/>
              <a:gd name="T25" fmla="*/ 54 h 54"/>
              <a:gd name="T26" fmla="*/ 44 w 88"/>
              <a:gd name="T27" fmla="*/ 54 h 54"/>
              <a:gd name="T28" fmla="*/ 70 w 88"/>
              <a:gd name="T2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4">
                <a:moveTo>
                  <a:pt x="70" y="6"/>
                </a:moveTo>
                <a:cubicBezTo>
                  <a:pt x="65" y="0"/>
                  <a:pt x="55" y="1"/>
                  <a:pt x="48" y="8"/>
                </a:cubicBezTo>
                <a:cubicBezTo>
                  <a:pt x="57" y="24"/>
                  <a:pt x="57" y="24"/>
                  <a:pt x="57" y="24"/>
                </a:cubicBezTo>
                <a:cubicBezTo>
                  <a:pt x="44" y="35"/>
                  <a:pt x="44" y="35"/>
                  <a:pt x="44" y="35"/>
                </a:cubicBezTo>
                <a:cubicBezTo>
                  <a:pt x="48" y="48"/>
                  <a:pt x="48" y="48"/>
                  <a:pt x="48" y="48"/>
                </a:cubicBezTo>
                <a:cubicBezTo>
                  <a:pt x="34" y="35"/>
                  <a:pt x="34" y="35"/>
                  <a:pt x="34" y="35"/>
                </a:cubicBezTo>
                <a:cubicBezTo>
                  <a:pt x="47" y="24"/>
                  <a:pt x="47" y="24"/>
                  <a:pt x="47" y="24"/>
                </a:cubicBezTo>
                <a:cubicBezTo>
                  <a:pt x="37" y="5"/>
                  <a:pt x="37" y="5"/>
                  <a:pt x="37" y="5"/>
                </a:cubicBezTo>
                <a:cubicBezTo>
                  <a:pt x="29" y="0"/>
                  <a:pt x="22" y="0"/>
                  <a:pt x="17" y="6"/>
                </a:cubicBezTo>
                <a:cubicBezTo>
                  <a:pt x="0" y="24"/>
                  <a:pt x="37" y="51"/>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51" y="51"/>
                  <a:pt x="88" y="24"/>
                  <a:pt x="70" y="6"/>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35494799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Business Development</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3" name="Rectangle 2"/>
          <p:cNvSpPr/>
          <p:nvPr/>
        </p:nvSpPr>
        <p:spPr>
          <a:xfrm>
            <a:off x="4874386" y="298069"/>
            <a:ext cx="7287451" cy="4093428"/>
          </a:xfrm>
          <a:prstGeom prst="rect">
            <a:avLst/>
          </a:prstGeom>
        </p:spPr>
        <p:txBody>
          <a:bodyPr wrap="square">
            <a:spAutoFit/>
          </a:bodyPr>
          <a:lstStyle/>
          <a:p>
            <a:r>
              <a:rPr lang="en-US" sz="4000" dirty="0"/>
              <a:t>Goal</a:t>
            </a:r>
          </a:p>
          <a:p>
            <a:r>
              <a:rPr lang="en-US" sz="2000" dirty="0"/>
              <a:t>Centralizing the proposal process across Business Development, Legal &amp; Finance Departments</a:t>
            </a:r>
          </a:p>
          <a:p>
            <a:endParaRPr lang="en-US" sz="4000" dirty="0" smtClean="0"/>
          </a:p>
          <a:p>
            <a:r>
              <a:rPr lang="en-US" sz="4000" dirty="0" smtClean="0"/>
              <a:t>Business </a:t>
            </a:r>
            <a:r>
              <a:rPr lang="en-US" sz="4000" dirty="0"/>
              <a:t>Need</a:t>
            </a:r>
          </a:p>
          <a:p>
            <a:pPr marL="342900" indent="-342900">
              <a:buFont typeface="Arial" panose="020B0604020202020204" pitchFamily="34" charset="0"/>
              <a:buChar char="•"/>
            </a:pPr>
            <a:r>
              <a:rPr lang="en-US" sz="2000" dirty="0"/>
              <a:t>Reduced time and rework involved in creating proposals</a:t>
            </a:r>
          </a:p>
          <a:p>
            <a:pPr marL="342900" indent="-342900">
              <a:buFont typeface="Arial" panose="020B0604020202020204" pitchFamily="34" charset="0"/>
              <a:buChar char="•"/>
            </a:pPr>
            <a:r>
              <a:rPr lang="en-US" sz="2000" dirty="0"/>
              <a:t>Easy to find status of proposals and value of pipeline</a:t>
            </a:r>
          </a:p>
          <a:p>
            <a:pPr marL="342900" indent="-342900">
              <a:buFont typeface="Arial" panose="020B0604020202020204" pitchFamily="34" charset="0"/>
              <a:buChar char="•"/>
            </a:pPr>
            <a:r>
              <a:rPr lang="en-US" sz="2000" dirty="0"/>
              <a:t>Quick identification similar past </a:t>
            </a:r>
            <a:r>
              <a:rPr lang="en-US" sz="2000" dirty="0" smtClean="0"/>
              <a:t>proposals</a:t>
            </a:r>
          </a:p>
          <a:p>
            <a:pPr marL="342900" indent="-342900">
              <a:buFont typeface="Arial" panose="020B0604020202020204" pitchFamily="34" charset="0"/>
              <a:buChar char="•"/>
            </a:pPr>
            <a:endParaRPr lang="en-US" sz="2000" dirty="0"/>
          </a:p>
          <a:p>
            <a:endParaRPr lang="en-US" sz="2000" dirty="0"/>
          </a:p>
        </p:txBody>
      </p:sp>
    </p:spTree>
    <p:extLst>
      <p:ext uri="{BB962C8B-B14F-4D97-AF65-F5344CB8AC3E}">
        <p14:creationId xmlns:p14="http://schemas.microsoft.com/office/powerpoint/2010/main" val="374301338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Business Development</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1587" y="889954"/>
            <a:ext cx="6725302" cy="4879275"/>
          </a:xfrm>
          <a:prstGeom prst="rect">
            <a:avLst/>
          </a:prstGeom>
          <a:ln>
            <a:noFill/>
          </a:ln>
          <a:effectLst>
            <a:outerShdw blurRad="292100" dist="139700" dir="2700000" algn="tl" rotWithShape="0">
              <a:srgbClr val="333333">
                <a:alpha val="65000"/>
              </a:srgbClr>
            </a:outerShdw>
          </a:effectLst>
        </p:spPr>
      </p:pic>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6638" y="2582862"/>
            <a:ext cx="7315200" cy="9532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27346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4"/>
                                        </p:tgtEl>
                                        <p:attrNameLst>
                                          <p:attrName>style.opacity</p:attrName>
                                        </p:attrNameLst>
                                      </p:cBhvr>
                                      <p:to>
                                        <p:strVal val="0.25"/>
                                      </p:to>
                                    </p:set>
                                    <p:animEffect filter="image" prLst="opacity: 0.25">
                                      <p:cBhvr rctx="IE">
                                        <p:cTn id="7" dur="indefinite"/>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Business Development</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3" name="Rectangle 2"/>
          <p:cNvSpPr/>
          <p:nvPr/>
        </p:nvSpPr>
        <p:spPr>
          <a:xfrm>
            <a:off x="4874386" y="298069"/>
            <a:ext cx="7287451" cy="5509200"/>
          </a:xfrm>
          <a:prstGeom prst="rect">
            <a:avLst/>
          </a:prstGeom>
        </p:spPr>
        <p:txBody>
          <a:bodyPr wrap="square">
            <a:spAutoFit/>
          </a:bodyPr>
          <a:lstStyle/>
          <a:p>
            <a:r>
              <a:rPr lang="en-US" sz="4000" dirty="0"/>
              <a:t>Goal</a:t>
            </a:r>
          </a:p>
          <a:p>
            <a:r>
              <a:rPr lang="en-US" sz="2000" dirty="0"/>
              <a:t>Centralizing the proposal process across Business Development, Legal &amp; Finance </a:t>
            </a:r>
            <a:r>
              <a:rPr lang="en-US" sz="2000" dirty="0" smtClean="0"/>
              <a:t>Departments</a:t>
            </a:r>
          </a:p>
          <a:p>
            <a:endParaRPr lang="en-US" sz="2000" dirty="0" smtClean="0"/>
          </a:p>
          <a:p>
            <a:r>
              <a:rPr lang="en-US" sz="4000" dirty="0" smtClean="0"/>
              <a:t>Business </a:t>
            </a:r>
            <a:r>
              <a:rPr lang="en-US" sz="4000" dirty="0"/>
              <a:t>Need</a:t>
            </a:r>
          </a:p>
          <a:p>
            <a:pPr marL="342900" indent="-342900">
              <a:buFont typeface="Arial" panose="020B0604020202020204" pitchFamily="34" charset="0"/>
              <a:buChar char="•"/>
            </a:pPr>
            <a:r>
              <a:rPr lang="en-US" sz="2000" dirty="0"/>
              <a:t>Reduced time and rework involved in creating proposals</a:t>
            </a:r>
          </a:p>
          <a:p>
            <a:pPr marL="342900" indent="-342900">
              <a:buFont typeface="Arial" panose="020B0604020202020204" pitchFamily="34" charset="0"/>
              <a:buChar char="•"/>
            </a:pPr>
            <a:r>
              <a:rPr lang="en-US" sz="2000" dirty="0"/>
              <a:t>Easy to find status of proposals and value of pipeline</a:t>
            </a:r>
          </a:p>
          <a:p>
            <a:pPr marL="342900" indent="-342900">
              <a:buFont typeface="Arial" panose="020B0604020202020204" pitchFamily="34" charset="0"/>
              <a:buChar char="•"/>
            </a:pPr>
            <a:r>
              <a:rPr lang="en-US" sz="2000" dirty="0"/>
              <a:t>Quick identification similar past </a:t>
            </a:r>
            <a:r>
              <a:rPr lang="en-US" sz="2000" dirty="0" smtClean="0"/>
              <a:t>proposals</a:t>
            </a:r>
          </a:p>
          <a:p>
            <a:endParaRPr lang="en-US" sz="2000" dirty="0"/>
          </a:p>
          <a:p>
            <a:r>
              <a:rPr lang="en-US" sz="4000" dirty="0" smtClean="0"/>
              <a:t>Features</a:t>
            </a:r>
            <a:endParaRPr lang="en-US" sz="4000" dirty="0"/>
          </a:p>
          <a:p>
            <a:pPr marL="285750" indent="-285750">
              <a:buFont typeface="Arial" panose="020B0604020202020204" pitchFamily="34" charset="0"/>
              <a:buChar char="•"/>
            </a:pPr>
            <a:r>
              <a:rPr lang="en-US" dirty="0" smtClean="0"/>
              <a:t>Document Templates</a:t>
            </a:r>
            <a:endParaRPr lang="en-US" dirty="0"/>
          </a:p>
          <a:p>
            <a:pPr marL="285750" indent="-285750">
              <a:buFont typeface="Arial" panose="020B0604020202020204" pitchFamily="34" charset="0"/>
              <a:buChar char="•"/>
            </a:pPr>
            <a:r>
              <a:rPr lang="en-US" dirty="0" smtClean="0"/>
              <a:t>Automatic document tagging</a:t>
            </a:r>
          </a:p>
          <a:p>
            <a:pPr marL="285750" indent="-285750">
              <a:buFont typeface="Arial" panose="020B0604020202020204" pitchFamily="34" charset="0"/>
              <a:buChar char="•"/>
            </a:pPr>
            <a:r>
              <a:rPr lang="en-US" dirty="0" smtClean="0"/>
              <a:t>Workflow based on status</a:t>
            </a:r>
            <a:endParaRPr lang="en-US" dirty="0"/>
          </a:p>
          <a:p>
            <a:pPr marL="285750" indent="-285750">
              <a:buFont typeface="Arial" panose="020B0604020202020204" pitchFamily="34" charset="0"/>
              <a:buChar char="•"/>
            </a:pPr>
            <a:r>
              <a:rPr lang="en-US" dirty="0" smtClean="0"/>
              <a:t>SharePoint Designer created dashboards</a:t>
            </a:r>
            <a:endParaRPr lang="en-US" dirty="0"/>
          </a:p>
          <a:p>
            <a:endParaRPr lang="en-US" sz="2000" dirty="0"/>
          </a:p>
        </p:txBody>
      </p:sp>
    </p:spTree>
    <p:extLst>
      <p:ext uri="{BB962C8B-B14F-4D97-AF65-F5344CB8AC3E}">
        <p14:creationId xmlns:p14="http://schemas.microsoft.com/office/powerpoint/2010/main" val="308527936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Human Resources</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3" name="Rectangle 2"/>
          <p:cNvSpPr/>
          <p:nvPr/>
        </p:nvSpPr>
        <p:spPr>
          <a:xfrm>
            <a:off x="4874386" y="298069"/>
            <a:ext cx="7287451" cy="4093428"/>
          </a:xfrm>
          <a:prstGeom prst="rect">
            <a:avLst/>
          </a:prstGeom>
        </p:spPr>
        <p:txBody>
          <a:bodyPr wrap="square">
            <a:spAutoFit/>
          </a:bodyPr>
          <a:lstStyle/>
          <a:p>
            <a:r>
              <a:rPr lang="en-US" sz="4000" dirty="0"/>
              <a:t>Goal</a:t>
            </a:r>
          </a:p>
          <a:p>
            <a:r>
              <a:rPr lang="en-US" sz="2000" dirty="0" smtClean="0"/>
              <a:t>Simplify access and management of Human Resources documentation, and reduce burden on staff.</a:t>
            </a:r>
          </a:p>
          <a:p>
            <a:endParaRPr lang="en-US" sz="2000" dirty="0" smtClean="0"/>
          </a:p>
          <a:p>
            <a:r>
              <a:rPr lang="en-US" sz="4000" dirty="0" smtClean="0"/>
              <a:t>Business </a:t>
            </a:r>
            <a:r>
              <a:rPr lang="en-US" sz="4000" dirty="0"/>
              <a:t>Need</a:t>
            </a:r>
          </a:p>
          <a:p>
            <a:pPr marL="342900" indent="-342900">
              <a:buFont typeface="Arial" panose="020B0604020202020204" pitchFamily="34" charset="0"/>
              <a:buChar char="•"/>
            </a:pPr>
            <a:r>
              <a:rPr lang="en-US" sz="2000" dirty="0" smtClean="0"/>
              <a:t>Reduce rework performed by Human Resources</a:t>
            </a:r>
          </a:p>
          <a:p>
            <a:pPr marL="342900" indent="-342900">
              <a:buFont typeface="Arial" panose="020B0604020202020204" pitchFamily="34" charset="0"/>
              <a:buChar char="•"/>
            </a:pPr>
            <a:r>
              <a:rPr lang="en-US" sz="2000" dirty="0" smtClean="0"/>
              <a:t>Form approval status and approval tracking</a:t>
            </a:r>
          </a:p>
          <a:p>
            <a:pPr marL="342900" indent="-342900">
              <a:buFont typeface="Arial" panose="020B0604020202020204" pitchFamily="34" charset="0"/>
              <a:buChar char="•"/>
            </a:pPr>
            <a:r>
              <a:rPr lang="en-US" sz="2000" dirty="0" smtClean="0"/>
              <a:t>Allow easy access to information for all staff</a:t>
            </a:r>
          </a:p>
          <a:p>
            <a:pPr marL="342900" indent="-342900">
              <a:buFont typeface="Arial" panose="020B0604020202020204" pitchFamily="34" charset="0"/>
              <a:buChar char="•"/>
            </a:pPr>
            <a:r>
              <a:rPr lang="en-US" sz="2000" dirty="0" smtClean="0"/>
              <a:t>Create easy to use forms</a:t>
            </a:r>
          </a:p>
          <a:p>
            <a:endParaRPr lang="en-US" sz="2000" dirty="0"/>
          </a:p>
          <a:p>
            <a:endParaRPr lang="en-US" sz="2000" dirty="0"/>
          </a:p>
        </p:txBody>
      </p:sp>
    </p:spTree>
    <p:extLst>
      <p:ext uri="{BB962C8B-B14F-4D97-AF65-F5344CB8AC3E}">
        <p14:creationId xmlns:p14="http://schemas.microsoft.com/office/powerpoint/2010/main" val="253111061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Human Resources</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9037" y="334596"/>
            <a:ext cx="6496957" cy="5258534"/>
          </a:xfrm>
          <a:prstGeom prst="rect">
            <a:avLst/>
          </a:prstGeom>
          <a:ln>
            <a:noFill/>
          </a:ln>
          <a:effectLst>
            <a:outerShdw blurRad="292100" dist="139700" dir="2700000" algn="tl" rotWithShape="0">
              <a:srgbClr val="333333">
                <a:alpha val="65000"/>
              </a:srgbClr>
            </a:outerShdw>
          </a:effectLst>
        </p:spPr>
      </p:pic>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8638" y="3979593"/>
            <a:ext cx="2534004" cy="21910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575916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9" presetClass="emph" presetSubtype="0" nodeType="withEffect">
                                  <p:stCondLst>
                                    <p:cond delay="0"/>
                                  </p:stCondLst>
                                  <p:childTnLst>
                                    <p:set>
                                      <p:cBhvr rctx="PPT">
                                        <p:cTn id="9" dur="indefinite"/>
                                        <p:tgtEl>
                                          <p:spTgt spid="5"/>
                                        </p:tgtEl>
                                        <p:attrNameLst>
                                          <p:attrName>style.opacity</p:attrName>
                                        </p:attrNameLst>
                                      </p:cBhvr>
                                      <p:to>
                                        <p:strVal val="0.25"/>
                                      </p:to>
                                    </p:set>
                                    <p:animEffect filter="image" prLst="opacity: 0.25">
                                      <p:cBhvr rctx="IE">
                                        <p:cTn id="10"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Human Resources</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3" name="Rectangle 2"/>
          <p:cNvSpPr/>
          <p:nvPr/>
        </p:nvSpPr>
        <p:spPr>
          <a:xfrm>
            <a:off x="4874386" y="298069"/>
            <a:ext cx="7287451" cy="5539978"/>
          </a:xfrm>
          <a:prstGeom prst="rect">
            <a:avLst/>
          </a:prstGeom>
        </p:spPr>
        <p:txBody>
          <a:bodyPr wrap="square">
            <a:spAutoFit/>
          </a:bodyPr>
          <a:lstStyle/>
          <a:p>
            <a:pPr lvl="0"/>
            <a:r>
              <a:rPr lang="en-US" sz="4000" dirty="0">
                <a:solidFill>
                  <a:srgbClr val="505050"/>
                </a:solidFill>
              </a:rPr>
              <a:t>Goal</a:t>
            </a:r>
          </a:p>
          <a:p>
            <a:pPr lvl="0"/>
            <a:r>
              <a:rPr lang="en-US" sz="2000" dirty="0">
                <a:solidFill>
                  <a:srgbClr val="505050"/>
                </a:solidFill>
              </a:rPr>
              <a:t>Simplify access and management of Human Resources documentation, and reduce burden on staff.</a:t>
            </a:r>
          </a:p>
          <a:p>
            <a:pPr lvl="0"/>
            <a:endParaRPr lang="en-US" sz="2000" dirty="0">
              <a:solidFill>
                <a:srgbClr val="505050"/>
              </a:solidFill>
            </a:endParaRPr>
          </a:p>
          <a:p>
            <a:pPr lvl="0"/>
            <a:r>
              <a:rPr lang="en-US" sz="4000" dirty="0">
                <a:solidFill>
                  <a:srgbClr val="505050"/>
                </a:solidFill>
              </a:rPr>
              <a:t>Business Need</a:t>
            </a:r>
          </a:p>
          <a:p>
            <a:pPr marL="342900" lvl="0" indent="-342900">
              <a:buFont typeface="Arial" panose="020B0604020202020204" pitchFamily="34" charset="0"/>
              <a:buChar char="•"/>
            </a:pPr>
            <a:r>
              <a:rPr lang="en-US" sz="2000" dirty="0">
                <a:solidFill>
                  <a:srgbClr val="505050"/>
                </a:solidFill>
              </a:rPr>
              <a:t>Reduce rework performed by Human Resources</a:t>
            </a:r>
          </a:p>
          <a:p>
            <a:pPr marL="342900" lvl="0" indent="-342900">
              <a:buFont typeface="Arial" panose="020B0604020202020204" pitchFamily="34" charset="0"/>
              <a:buChar char="•"/>
            </a:pPr>
            <a:r>
              <a:rPr lang="en-US" sz="2000" dirty="0">
                <a:solidFill>
                  <a:srgbClr val="505050"/>
                </a:solidFill>
              </a:rPr>
              <a:t>Form approval status and approval tracking</a:t>
            </a:r>
          </a:p>
          <a:p>
            <a:pPr marL="342900" lvl="0" indent="-342900">
              <a:buFont typeface="Arial" panose="020B0604020202020204" pitchFamily="34" charset="0"/>
              <a:buChar char="•"/>
            </a:pPr>
            <a:r>
              <a:rPr lang="en-US" sz="2000" dirty="0">
                <a:solidFill>
                  <a:srgbClr val="505050"/>
                </a:solidFill>
              </a:rPr>
              <a:t>Allow easy access to information for all staff</a:t>
            </a:r>
          </a:p>
          <a:p>
            <a:pPr marL="342900" lvl="0" indent="-342900">
              <a:buFont typeface="Arial" panose="020B0604020202020204" pitchFamily="34" charset="0"/>
              <a:buChar char="•"/>
            </a:pPr>
            <a:r>
              <a:rPr lang="en-US" sz="2000" dirty="0">
                <a:solidFill>
                  <a:srgbClr val="505050"/>
                </a:solidFill>
              </a:rPr>
              <a:t>Create easy to use forms</a:t>
            </a:r>
          </a:p>
          <a:p>
            <a:endParaRPr lang="en-US" sz="2000" dirty="0"/>
          </a:p>
          <a:p>
            <a:r>
              <a:rPr lang="en-US" sz="4000" dirty="0" smtClean="0"/>
              <a:t>Features</a:t>
            </a:r>
            <a:endParaRPr lang="en-US" sz="4000" dirty="0"/>
          </a:p>
          <a:p>
            <a:pPr marL="285750" indent="-285750">
              <a:buFont typeface="Arial" panose="020B0604020202020204" pitchFamily="34" charset="0"/>
              <a:buChar char="•"/>
            </a:pPr>
            <a:r>
              <a:rPr lang="en-US" dirty="0"/>
              <a:t>Form </a:t>
            </a:r>
            <a:r>
              <a:rPr lang="en-US" dirty="0" smtClean="0"/>
              <a:t>templates </a:t>
            </a:r>
            <a:r>
              <a:rPr lang="en-US" dirty="0"/>
              <a:t>with content types</a:t>
            </a:r>
          </a:p>
          <a:p>
            <a:pPr marL="285750" indent="-285750">
              <a:buFont typeface="Arial" panose="020B0604020202020204" pitchFamily="34" charset="0"/>
              <a:buChar char="•"/>
            </a:pPr>
            <a:r>
              <a:rPr lang="en-US" dirty="0"/>
              <a:t>Required documents within document sets</a:t>
            </a:r>
          </a:p>
          <a:p>
            <a:pPr marL="285750" indent="-285750">
              <a:buFont typeface="Arial" panose="020B0604020202020204" pitchFamily="34" charset="0"/>
              <a:buChar char="•"/>
            </a:pPr>
            <a:r>
              <a:rPr lang="en-US" dirty="0"/>
              <a:t>Custom forms &amp; process workflows</a:t>
            </a:r>
          </a:p>
          <a:p>
            <a:endParaRPr lang="en-US" sz="2000" dirty="0"/>
          </a:p>
        </p:txBody>
      </p:sp>
    </p:spTree>
    <p:extLst>
      <p:ext uri="{BB962C8B-B14F-4D97-AF65-F5344CB8AC3E}">
        <p14:creationId xmlns:p14="http://schemas.microsoft.com/office/powerpoint/2010/main" val="3523217748"/>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TPS Project</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3" name="Rectangle 2"/>
          <p:cNvSpPr/>
          <p:nvPr/>
        </p:nvSpPr>
        <p:spPr>
          <a:xfrm>
            <a:off x="4874386" y="298069"/>
            <a:ext cx="7287451" cy="3477875"/>
          </a:xfrm>
          <a:prstGeom prst="rect">
            <a:avLst/>
          </a:prstGeom>
        </p:spPr>
        <p:txBody>
          <a:bodyPr wrap="square">
            <a:spAutoFit/>
          </a:bodyPr>
          <a:lstStyle/>
          <a:p>
            <a:r>
              <a:rPr lang="en-US" sz="4000" dirty="0"/>
              <a:t>Goal</a:t>
            </a:r>
          </a:p>
          <a:p>
            <a:r>
              <a:rPr lang="en-US" sz="2000" dirty="0" smtClean="0"/>
              <a:t>Ensure TPS Project runs on time and on budget</a:t>
            </a:r>
            <a:endParaRPr lang="en-US" sz="2000" dirty="0"/>
          </a:p>
          <a:p>
            <a:endParaRPr lang="en-US" sz="2000" dirty="0" smtClean="0"/>
          </a:p>
          <a:p>
            <a:r>
              <a:rPr lang="en-US" sz="4000" dirty="0" smtClean="0"/>
              <a:t>Business </a:t>
            </a:r>
            <a:r>
              <a:rPr lang="en-US" sz="4000" dirty="0"/>
              <a:t>Need</a:t>
            </a:r>
          </a:p>
          <a:p>
            <a:pPr marL="342900" indent="-342900">
              <a:buFont typeface="Arial" panose="020B0604020202020204" pitchFamily="34" charset="0"/>
              <a:buChar char="•"/>
            </a:pPr>
            <a:r>
              <a:rPr lang="en-US" sz="2000" dirty="0" smtClean="0"/>
              <a:t>Central repository for all TPS reports</a:t>
            </a:r>
          </a:p>
          <a:p>
            <a:pPr marL="342900" indent="-342900">
              <a:buFont typeface="Arial" panose="020B0604020202020204" pitchFamily="34" charset="0"/>
              <a:buChar char="•"/>
            </a:pPr>
            <a:r>
              <a:rPr lang="en-US" sz="2000" dirty="0" smtClean="0"/>
              <a:t>Increased </a:t>
            </a:r>
            <a:r>
              <a:rPr lang="en-US" sz="2000" dirty="0"/>
              <a:t>transparency of project health</a:t>
            </a:r>
          </a:p>
          <a:p>
            <a:pPr marL="342900" indent="-342900">
              <a:buFont typeface="Arial" panose="020B0604020202020204" pitchFamily="34" charset="0"/>
              <a:buChar char="•"/>
            </a:pPr>
            <a:r>
              <a:rPr lang="en-US" sz="2000" dirty="0"/>
              <a:t>Centralized communication about project</a:t>
            </a:r>
          </a:p>
          <a:p>
            <a:pPr marL="342900" indent="-342900">
              <a:buFont typeface="Arial" panose="020B0604020202020204" pitchFamily="34" charset="0"/>
              <a:buChar char="•"/>
            </a:pPr>
            <a:r>
              <a:rPr lang="en-US" sz="2000" dirty="0"/>
              <a:t>Rapid on-boarding of new project team </a:t>
            </a:r>
            <a:r>
              <a:rPr lang="en-US" sz="2000" dirty="0" smtClean="0"/>
              <a:t>members</a:t>
            </a:r>
            <a:endParaRPr lang="en-US" sz="2000" dirty="0"/>
          </a:p>
          <a:p>
            <a:endParaRPr lang="en-US" sz="2000" dirty="0"/>
          </a:p>
        </p:txBody>
      </p:sp>
    </p:spTree>
    <p:extLst>
      <p:ext uri="{BB962C8B-B14F-4D97-AF65-F5344CB8AC3E}">
        <p14:creationId xmlns:p14="http://schemas.microsoft.com/office/powerpoint/2010/main" val="315521329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TPS Project</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8169" y="296863"/>
            <a:ext cx="6558655" cy="2104314"/>
          </a:xfrm>
          <a:prstGeom prst="rect">
            <a:avLst/>
          </a:prstGeom>
          <a:ln>
            <a:noFill/>
          </a:ln>
          <a:effectLst>
            <a:outerShdw blurRad="292100" dist="139700" dir="2700000" algn="tl" rotWithShape="0">
              <a:srgbClr val="333333">
                <a:alpha val="65000"/>
              </a:srgbClr>
            </a:outerShdw>
          </a:effectLst>
        </p:spPr>
      </p:pic>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577" y="1516062"/>
            <a:ext cx="3082522" cy="3200401"/>
          </a:xfrm>
          <a:prstGeom prst="rect">
            <a:avLst/>
          </a:prstGeom>
          <a:ln>
            <a:noFill/>
          </a:ln>
          <a:effectLst>
            <a:outerShdw blurRad="292100" dist="139700" dir="2700000" algn="tl" rotWithShape="0">
              <a:srgbClr val="333333">
                <a:alpha val="65000"/>
              </a:srgbClr>
            </a:outerShdw>
          </a:effectLst>
        </p:spPr>
      </p:pic>
      <p:pic>
        <p:nvPicPr>
          <p:cNvPr id="6"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2636" y="3497261"/>
            <a:ext cx="5029201" cy="31660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24458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4618037" cy="6994525"/>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46637" rIns="91440" bIns="46637" numCol="1" rtlCol="0" anchor="t" anchorCtr="0" compatLnSpc="1">
            <a:prstTxWarp prst="textNoShape">
              <a:avLst/>
            </a:prstTxWarp>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mj-lt"/>
              </a:rPr>
              <a:t>What have they done?</a:t>
            </a:r>
          </a:p>
          <a:p>
            <a:pPr defTabSz="932472" fontAlgn="base">
              <a:spcBef>
                <a:spcPct val="0"/>
              </a:spcBef>
              <a:spcAft>
                <a:spcPct val="0"/>
              </a:spcAft>
            </a:pPr>
            <a:endParaRPr lang="en-US" sz="4000" dirty="0" smtClean="0">
              <a:gradFill>
                <a:gsLst>
                  <a:gs pos="0">
                    <a:srgbClr val="FFFFFF"/>
                  </a:gs>
                  <a:gs pos="100000">
                    <a:srgbClr val="FFFFFF"/>
                  </a:gs>
                </a:gsLst>
                <a:lin ang="5400000" scaled="0"/>
              </a:gradFill>
              <a:latin typeface="+mj-lt"/>
            </a:endParaRPr>
          </a:p>
          <a:p>
            <a:pPr defTabSz="932472" fontAlgn="base">
              <a:spcBef>
                <a:spcPct val="0"/>
              </a:spcBef>
              <a:spcAft>
                <a:spcPct val="0"/>
              </a:spcAft>
            </a:pPr>
            <a:r>
              <a:rPr lang="en-US" sz="4000" dirty="0" smtClean="0">
                <a:gradFill>
                  <a:gsLst>
                    <a:gs pos="0">
                      <a:srgbClr val="FFFFFF"/>
                    </a:gs>
                    <a:gs pos="100000">
                      <a:srgbClr val="FFFFFF"/>
                    </a:gs>
                  </a:gsLst>
                  <a:lin ang="5400000" scaled="0"/>
                </a:gradFill>
                <a:latin typeface="+mj-lt"/>
              </a:rPr>
              <a:t>TPS Project</a:t>
            </a:r>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defTabSz="932472" fontAlgn="base">
              <a:spcBef>
                <a:spcPct val="0"/>
              </a:spcBef>
              <a:spcAft>
                <a:spcPct val="0"/>
              </a:spcAft>
            </a:pPr>
            <a:endParaRPr lang="en-US" sz="4000" dirty="0">
              <a:gradFill>
                <a:gsLst>
                  <a:gs pos="0">
                    <a:srgbClr val="FFFFFF"/>
                  </a:gs>
                  <a:gs pos="100000">
                    <a:srgbClr val="FFFFFF"/>
                  </a:gs>
                </a:gsLst>
                <a:lin ang="5400000" scaled="0"/>
              </a:gradFill>
              <a:latin typeface="+mj-lt"/>
            </a:endParaRPr>
          </a:p>
        </p:txBody>
      </p:sp>
      <p:sp>
        <p:nvSpPr>
          <p:cNvPr id="3" name="Rectangle 2"/>
          <p:cNvSpPr/>
          <p:nvPr/>
        </p:nvSpPr>
        <p:spPr>
          <a:xfrm>
            <a:off x="4874386" y="298069"/>
            <a:ext cx="7287451" cy="4955203"/>
          </a:xfrm>
          <a:prstGeom prst="rect">
            <a:avLst/>
          </a:prstGeom>
        </p:spPr>
        <p:txBody>
          <a:bodyPr wrap="square">
            <a:spAutoFit/>
          </a:bodyPr>
          <a:lstStyle/>
          <a:p>
            <a:pPr lvl="0"/>
            <a:r>
              <a:rPr lang="en-US" sz="4000" dirty="0">
                <a:solidFill>
                  <a:srgbClr val="505050"/>
                </a:solidFill>
              </a:rPr>
              <a:t>Goal</a:t>
            </a:r>
          </a:p>
          <a:p>
            <a:pPr lvl="0"/>
            <a:r>
              <a:rPr lang="en-US" sz="2000" dirty="0">
                <a:solidFill>
                  <a:srgbClr val="505050"/>
                </a:solidFill>
              </a:rPr>
              <a:t>Ensure TPS Project runs on time and on budget</a:t>
            </a:r>
          </a:p>
          <a:p>
            <a:pPr lvl="0"/>
            <a:endParaRPr lang="en-US" sz="2000" dirty="0">
              <a:solidFill>
                <a:srgbClr val="505050"/>
              </a:solidFill>
            </a:endParaRPr>
          </a:p>
          <a:p>
            <a:pPr lvl="0"/>
            <a:r>
              <a:rPr lang="en-US" sz="4000" dirty="0">
                <a:solidFill>
                  <a:srgbClr val="505050"/>
                </a:solidFill>
              </a:rPr>
              <a:t>Business Need</a:t>
            </a:r>
          </a:p>
          <a:p>
            <a:pPr marL="342900" lvl="0" indent="-342900">
              <a:buFont typeface="Arial" panose="020B0604020202020204" pitchFamily="34" charset="0"/>
              <a:buChar char="•"/>
            </a:pPr>
            <a:r>
              <a:rPr lang="en-US" sz="2000" dirty="0">
                <a:solidFill>
                  <a:srgbClr val="505050"/>
                </a:solidFill>
              </a:rPr>
              <a:t>Central repository for all TPS reports</a:t>
            </a:r>
          </a:p>
          <a:p>
            <a:pPr marL="342900" lvl="0" indent="-342900">
              <a:buFont typeface="Arial" panose="020B0604020202020204" pitchFamily="34" charset="0"/>
              <a:buChar char="•"/>
            </a:pPr>
            <a:r>
              <a:rPr lang="en-US" sz="2000" dirty="0">
                <a:solidFill>
                  <a:srgbClr val="505050"/>
                </a:solidFill>
              </a:rPr>
              <a:t>Increased transparency of project health</a:t>
            </a:r>
          </a:p>
          <a:p>
            <a:pPr marL="342900" lvl="0" indent="-342900">
              <a:buFont typeface="Arial" panose="020B0604020202020204" pitchFamily="34" charset="0"/>
              <a:buChar char="•"/>
            </a:pPr>
            <a:r>
              <a:rPr lang="en-US" sz="2000" dirty="0">
                <a:solidFill>
                  <a:srgbClr val="505050"/>
                </a:solidFill>
              </a:rPr>
              <a:t>Centralized communication about project</a:t>
            </a:r>
          </a:p>
          <a:p>
            <a:pPr marL="342900" lvl="0" indent="-342900">
              <a:buFont typeface="Arial" panose="020B0604020202020204" pitchFamily="34" charset="0"/>
              <a:buChar char="•"/>
            </a:pPr>
            <a:r>
              <a:rPr lang="en-US" sz="2000" dirty="0">
                <a:solidFill>
                  <a:srgbClr val="505050"/>
                </a:solidFill>
              </a:rPr>
              <a:t>Rapid on-boarding of new project team members</a:t>
            </a:r>
          </a:p>
          <a:p>
            <a:endParaRPr lang="en-US" sz="2000" dirty="0"/>
          </a:p>
          <a:p>
            <a:r>
              <a:rPr lang="en-US" sz="4000" dirty="0" smtClean="0"/>
              <a:t>Features</a:t>
            </a:r>
            <a:endParaRPr lang="en-US" sz="4000" dirty="0"/>
          </a:p>
          <a:p>
            <a:pPr marL="285750" indent="-285750">
              <a:buFont typeface="Arial" panose="020B0604020202020204" pitchFamily="34" charset="0"/>
              <a:buChar char="•"/>
            </a:pPr>
            <a:r>
              <a:rPr lang="en-US" dirty="0" smtClean="0"/>
              <a:t>Task List</a:t>
            </a:r>
            <a:endParaRPr lang="en-US" dirty="0"/>
          </a:p>
          <a:p>
            <a:pPr marL="285750" indent="-285750">
              <a:buFont typeface="Arial" panose="020B0604020202020204" pitchFamily="34" charset="0"/>
              <a:buChar char="•"/>
            </a:pPr>
            <a:r>
              <a:rPr lang="en-US" dirty="0" smtClean="0"/>
              <a:t>Alerts</a:t>
            </a:r>
            <a:endParaRPr lang="en-US" dirty="0"/>
          </a:p>
          <a:p>
            <a:endParaRPr lang="en-US" sz="2000" dirty="0"/>
          </a:p>
        </p:txBody>
      </p:sp>
    </p:spTree>
    <p:extLst>
      <p:ext uri="{BB962C8B-B14F-4D97-AF65-F5344CB8AC3E}">
        <p14:creationId xmlns:p14="http://schemas.microsoft.com/office/powerpoint/2010/main" val="99463895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 Brief Q/A Session</a:t>
            </a:r>
            <a:endParaRPr lang="en-US" dirty="0"/>
          </a:p>
        </p:txBody>
      </p:sp>
      <p:grpSp>
        <p:nvGrpSpPr>
          <p:cNvPr id="4" name="Group 3"/>
          <p:cNvGrpSpPr/>
          <p:nvPr/>
        </p:nvGrpSpPr>
        <p:grpSpPr>
          <a:xfrm>
            <a:off x="3551237" y="1135054"/>
            <a:ext cx="5638800" cy="4114807"/>
            <a:chOff x="4237037" y="2182046"/>
            <a:chExt cx="3462421" cy="2534416"/>
          </a:xfrm>
          <a:solidFill>
            <a:srgbClr val="EB3C00"/>
          </a:solidFill>
        </p:grpSpPr>
        <p:sp>
          <p:nvSpPr>
            <p:cNvPr id="5" name="Rounded Rectangle 4"/>
            <p:cNvSpPr/>
            <p:nvPr/>
          </p:nvSpPr>
          <p:spPr bwMode="auto">
            <a:xfrm>
              <a:off x="4512923" y="2182046"/>
              <a:ext cx="3186535"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Why are you here?</a:t>
              </a:r>
            </a:p>
          </p:txBody>
        </p:sp>
        <p:sp>
          <p:nvSpPr>
            <p:cNvPr id="6" name="Isosceles Triangle 5"/>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 name="Group 6"/>
          <p:cNvGrpSpPr/>
          <p:nvPr/>
        </p:nvGrpSpPr>
        <p:grpSpPr>
          <a:xfrm>
            <a:off x="4347484" y="2354262"/>
            <a:ext cx="6899952" cy="3347098"/>
            <a:chOff x="4237037" y="2182046"/>
            <a:chExt cx="5187871" cy="2534416"/>
          </a:xfrm>
          <a:solidFill>
            <a:srgbClr val="00188F"/>
          </a:solidFill>
        </p:grpSpPr>
        <p:sp>
          <p:nvSpPr>
            <p:cNvPr id="8" name="Rounded Rectangle 7"/>
            <p:cNvSpPr/>
            <p:nvPr/>
          </p:nvSpPr>
          <p:spPr bwMode="auto">
            <a:xfrm>
              <a:off x="4512922" y="2182046"/>
              <a:ext cx="4911986"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What will you get out of today’s session?</a:t>
              </a:r>
            </a:p>
          </p:txBody>
        </p:sp>
        <p:sp>
          <p:nvSpPr>
            <p:cNvPr id="9" name="Isosceles Triangle 8"/>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 name="Group 9"/>
          <p:cNvGrpSpPr/>
          <p:nvPr/>
        </p:nvGrpSpPr>
        <p:grpSpPr>
          <a:xfrm>
            <a:off x="5306369" y="4032520"/>
            <a:ext cx="6855468" cy="2162779"/>
            <a:chOff x="4237037" y="2182046"/>
            <a:chExt cx="8006908" cy="2534416"/>
          </a:xfrm>
          <a:solidFill>
            <a:srgbClr val="007C2B"/>
          </a:solidFill>
        </p:grpSpPr>
        <p:sp>
          <p:nvSpPr>
            <p:cNvPr id="11" name="Rounded Rectangle 10"/>
            <p:cNvSpPr/>
            <p:nvPr/>
          </p:nvSpPr>
          <p:spPr bwMode="auto">
            <a:xfrm>
              <a:off x="4512922" y="2182046"/>
              <a:ext cx="7731023"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Are you interested in helping build create that today? </a:t>
              </a:r>
            </a:p>
          </p:txBody>
        </p:sp>
        <p:sp>
          <p:nvSpPr>
            <p:cNvPr id="12" name="Isosceles Triangle 1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838" y="2479772"/>
            <a:ext cx="3278665" cy="3278665"/>
          </a:xfrm>
          <a:prstGeom prst="rect">
            <a:avLst/>
          </a:prstGeom>
          <a:ln>
            <a:solidFill>
              <a:srgbClr val="BA141A"/>
            </a:solidFill>
          </a:ln>
        </p:spPr>
      </p:pic>
    </p:spTree>
    <p:extLst>
      <p:ext uri="{BB962C8B-B14F-4D97-AF65-F5344CB8AC3E}">
        <p14:creationId xmlns:p14="http://schemas.microsoft.com/office/powerpoint/2010/main" val="38228604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5183" y="811922"/>
            <a:ext cx="6031824" cy="4971341"/>
            <a:chOff x="-305864" y="1466173"/>
            <a:chExt cx="6031824" cy="4971341"/>
          </a:xfrm>
          <a:solidFill>
            <a:srgbClr val="00188F"/>
          </a:solidFill>
        </p:grpSpPr>
        <p:sp>
          <p:nvSpPr>
            <p:cNvPr id="5" name="Rounded Rectangle 4"/>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What Can they Do?</a:t>
              </a:r>
            </a:p>
          </p:txBody>
        </p:sp>
        <p:sp>
          <p:nvSpPr>
            <p:cNvPr id="6" name="Isosceles Triangle 5"/>
            <p:cNvSpPr/>
            <p:nvPr/>
          </p:nvSpPr>
          <p:spPr bwMode="auto">
            <a:xfrm rot="19636433">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 name="Group 10"/>
          <p:cNvGrpSpPr/>
          <p:nvPr/>
        </p:nvGrpSpPr>
        <p:grpSpPr>
          <a:xfrm flipH="1">
            <a:off x="6370637" y="296863"/>
            <a:ext cx="6464307" cy="5427139"/>
            <a:chOff x="-305864" y="1466173"/>
            <a:chExt cx="6031824" cy="4971341"/>
          </a:xfrm>
          <a:solidFill>
            <a:srgbClr val="007C2B"/>
          </a:solidFill>
        </p:grpSpPr>
        <p:sp>
          <p:nvSpPr>
            <p:cNvPr id="12" name="Rounded Rectangle 11"/>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Share</a:t>
              </a:r>
            </a:p>
          </p:txBody>
        </p:sp>
        <p:sp>
          <p:nvSpPr>
            <p:cNvPr id="13" name="Isosceles Triangle 12"/>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14391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Share</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35062"/>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Deep Integration with Office applications</a:t>
            </a:r>
          </a:p>
        </p:txBody>
      </p:sp>
      <p:grpSp>
        <p:nvGrpSpPr>
          <p:cNvPr id="8" name="Group 7"/>
          <p:cNvGrpSpPr/>
          <p:nvPr/>
        </p:nvGrpSpPr>
        <p:grpSpPr>
          <a:xfrm>
            <a:off x="1362616" y="1973263"/>
            <a:ext cx="8435561" cy="4665407"/>
            <a:chOff x="1362616" y="1973263"/>
            <a:chExt cx="8435561" cy="4665407"/>
          </a:xfrm>
        </p:grpSpPr>
        <p:grpSp>
          <p:nvGrpSpPr>
            <p:cNvPr id="7" name="Group 6"/>
            <p:cNvGrpSpPr/>
            <p:nvPr/>
          </p:nvGrpSpPr>
          <p:grpSpPr>
            <a:xfrm>
              <a:off x="1362616" y="1973263"/>
              <a:ext cx="5658830" cy="3718879"/>
              <a:chOff x="1362616" y="1973263"/>
              <a:chExt cx="5658830" cy="3718879"/>
            </a:xfrm>
          </p:grpSpPr>
          <p:pic>
            <p:nvPicPr>
              <p:cNvPr id="5" name="Picture 4" descr="Proposa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616" y="1973263"/>
                <a:ext cx="5658830" cy="3718879"/>
              </a:xfrm>
              <a:prstGeom prst="rect">
                <a:avLst/>
              </a:prstGeom>
              <a:ln>
                <a:noFill/>
              </a:ln>
              <a:effectLst>
                <a:outerShdw blurRad="292100" dist="139700" dir="2700000" algn="tl" rotWithShape="0">
                  <a:srgbClr val="333333">
                    <a:alpha val="65000"/>
                  </a:srgbClr>
                </a:outerShdw>
              </a:effectLst>
            </p:spPr>
          </p:pic>
          <p:sp>
            <p:nvSpPr>
              <p:cNvPr id="14" name="Oval 13"/>
              <p:cNvSpPr/>
              <p:nvPr/>
            </p:nvSpPr>
            <p:spPr bwMode="auto">
              <a:xfrm>
                <a:off x="1659547" y="4716463"/>
                <a:ext cx="872691" cy="304799"/>
              </a:xfrm>
              <a:prstGeom prst="ellipse">
                <a:avLst/>
              </a:prstGeom>
              <a:noFill/>
              <a:ln>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5471" y="2938751"/>
              <a:ext cx="4892706" cy="3699919"/>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3228463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Share</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35062"/>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Deep Integration with Office applications</a:t>
            </a:r>
          </a:p>
        </p:txBody>
      </p:sp>
      <p:sp>
        <p:nvSpPr>
          <p:cNvPr id="12" name="Title 1"/>
          <p:cNvSpPr txBox="1">
            <a:spLocks/>
          </p:cNvSpPr>
          <p:nvPr/>
        </p:nvSpPr>
        <p:spPr>
          <a:xfrm>
            <a:off x="350837" y="1989983"/>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Availability of information inside and outside of the </a:t>
            </a:r>
            <a:r>
              <a:rPr lang="en-US" sz="2000" dirty="0" smtClean="0"/>
              <a:t>organization </a:t>
            </a:r>
            <a:endParaRPr lang="en-US" sz="2000" dirty="0"/>
          </a:p>
        </p:txBody>
      </p:sp>
      <p:pic>
        <p:nvPicPr>
          <p:cNvPr id="8" name="Picture 7"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6037" y="2430463"/>
            <a:ext cx="4100851" cy="3496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815628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Share</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35062"/>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Deep Integration with Office applications</a:t>
            </a:r>
          </a:p>
        </p:txBody>
      </p:sp>
      <p:sp>
        <p:nvSpPr>
          <p:cNvPr id="12" name="Title 1"/>
          <p:cNvSpPr txBox="1">
            <a:spLocks/>
          </p:cNvSpPr>
          <p:nvPr/>
        </p:nvSpPr>
        <p:spPr>
          <a:xfrm>
            <a:off x="350837" y="1989983"/>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Availability of information inside and outside of the organization</a:t>
            </a:r>
          </a:p>
        </p:txBody>
      </p:sp>
      <p:sp>
        <p:nvSpPr>
          <p:cNvPr id="13" name="Title 1"/>
          <p:cNvSpPr txBox="1">
            <a:spLocks/>
          </p:cNvSpPr>
          <p:nvPr/>
        </p:nvSpPr>
        <p:spPr>
          <a:xfrm>
            <a:off x="350837" y="2813514"/>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Capture ideas</a:t>
            </a:r>
            <a:r>
              <a:rPr lang="en-US" sz="2000" dirty="0" smtClean="0"/>
              <a:t>, </a:t>
            </a:r>
            <a:r>
              <a:rPr lang="en-US" sz="2000" dirty="0"/>
              <a:t>answers and follow colleagues activities</a:t>
            </a:r>
          </a:p>
        </p:txBody>
      </p:sp>
      <p:grpSp>
        <p:nvGrpSpPr>
          <p:cNvPr id="5" name="Group 4"/>
          <p:cNvGrpSpPr/>
          <p:nvPr/>
        </p:nvGrpSpPr>
        <p:grpSpPr>
          <a:xfrm>
            <a:off x="1983602" y="3195198"/>
            <a:ext cx="8161130" cy="3578038"/>
            <a:chOff x="1983602" y="3195198"/>
            <a:chExt cx="8161130" cy="3578038"/>
          </a:xfrm>
        </p:grpSpPr>
        <p:pic>
          <p:nvPicPr>
            <p:cNvPr id="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17838" y="3195198"/>
              <a:ext cx="4952999" cy="357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3"/>
            <a:stretch>
              <a:fillRect/>
            </a:stretch>
          </p:blipFill>
          <p:spPr>
            <a:xfrm>
              <a:off x="6791554" y="4025211"/>
              <a:ext cx="3353178" cy="1964592"/>
            </a:xfrm>
            <a:prstGeom prst="rect">
              <a:avLst/>
            </a:prstGeom>
            <a:ln>
              <a:noFill/>
            </a:ln>
            <a:effectLst>
              <a:outerShdw blurRad="292100" dist="139700" dir="2700000" algn="tl" rotWithShape="0">
                <a:srgbClr val="333333">
                  <a:alpha val="65000"/>
                </a:srgbClr>
              </a:outerShdw>
            </a:effectLst>
          </p:spPr>
        </p:pic>
        <p:pic>
          <p:nvPicPr>
            <p:cNvPr id="8"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3602" y="3756348"/>
              <a:ext cx="1666785" cy="24219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123058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Organize</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45964"/>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smtClean="0"/>
              <a:t>Centralize information </a:t>
            </a:r>
            <a:r>
              <a:rPr lang="en-US" sz="2000" dirty="0"/>
              <a:t>and communications</a:t>
            </a:r>
          </a:p>
        </p:txBody>
      </p:sp>
      <p:pic>
        <p:nvPicPr>
          <p:cNvPr id="8" name="Picture 7"/>
          <p:cNvPicPr>
            <a:picLocks noChangeAspect="1"/>
          </p:cNvPicPr>
          <p:nvPr/>
        </p:nvPicPr>
        <p:blipFill>
          <a:blip r:embed="rId2"/>
          <a:stretch>
            <a:fillRect/>
          </a:stretch>
        </p:blipFill>
        <p:spPr>
          <a:xfrm>
            <a:off x="1874837" y="2064067"/>
            <a:ext cx="8772300" cy="46435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581102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Organize</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45964"/>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smtClean="0"/>
              <a:t>Centralize information </a:t>
            </a:r>
            <a:r>
              <a:rPr lang="en-US" sz="2000" dirty="0"/>
              <a:t>and communications</a:t>
            </a:r>
          </a:p>
        </p:txBody>
      </p:sp>
      <p:sp>
        <p:nvSpPr>
          <p:cNvPr id="12" name="Title 1"/>
          <p:cNvSpPr txBox="1">
            <a:spLocks/>
          </p:cNvSpPr>
          <p:nvPr/>
        </p:nvSpPr>
        <p:spPr>
          <a:xfrm>
            <a:off x="350837" y="2000885"/>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Store and sync your </a:t>
            </a:r>
            <a:r>
              <a:rPr lang="en-US" sz="2000" dirty="0" smtClean="0"/>
              <a:t>documentation</a:t>
            </a:r>
            <a:endParaRPr lang="en-US" sz="2000" dirty="0"/>
          </a:p>
        </p:txBody>
      </p:sp>
      <p:grpSp>
        <p:nvGrpSpPr>
          <p:cNvPr id="7" name="Group 6"/>
          <p:cNvGrpSpPr/>
          <p:nvPr/>
        </p:nvGrpSpPr>
        <p:grpSpPr>
          <a:xfrm>
            <a:off x="3398837" y="2582862"/>
            <a:ext cx="4491288" cy="2951591"/>
            <a:chOff x="1535545" y="2876760"/>
            <a:chExt cx="4491288" cy="2951591"/>
          </a:xfrm>
        </p:grpSpPr>
        <p:pic>
          <p:nvPicPr>
            <p:cNvPr id="5" name="Picture 4" descr="SkyDriv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5546" y="2876760"/>
              <a:ext cx="4491287" cy="2951591"/>
            </a:xfrm>
            <a:prstGeom prst="rect">
              <a:avLst/>
            </a:prstGeom>
            <a:ln>
              <a:noFill/>
            </a:ln>
            <a:effectLst>
              <a:outerShdw blurRad="292100" dist="139700" dir="2700000" algn="tl" rotWithShape="0">
                <a:srgbClr val="333333">
                  <a:alpha val="65000"/>
                </a:srgbClr>
              </a:outerShdw>
            </a:effectLst>
          </p:spPr>
        </p:pic>
        <p:sp>
          <p:nvSpPr>
            <p:cNvPr id="6" name="Oval 5"/>
            <p:cNvSpPr/>
            <p:nvPr/>
          </p:nvSpPr>
          <p:spPr bwMode="auto">
            <a:xfrm>
              <a:off x="1535545" y="4066521"/>
              <a:ext cx="872691" cy="304799"/>
            </a:xfrm>
            <a:prstGeom prst="ellipse">
              <a:avLst/>
            </a:prstGeom>
            <a:noFill/>
            <a:ln>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569317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Organize</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45964"/>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smtClean="0"/>
              <a:t>Centralize information </a:t>
            </a:r>
            <a:r>
              <a:rPr lang="en-US" sz="2000" dirty="0"/>
              <a:t>and communications</a:t>
            </a:r>
          </a:p>
        </p:txBody>
      </p:sp>
      <p:sp>
        <p:nvSpPr>
          <p:cNvPr id="12" name="Title 1"/>
          <p:cNvSpPr txBox="1">
            <a:spLocks/>
          </p:cNvSpPr>
          <p:nvPr/>
        </p:nvSpPr>
        <p:spPr>
          <a:xfrm>
            <a:off x="350837" y="2000885"/>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Store and sync your </a:t>
            </a:r>
            <a:r>
              <a:rPr lang="en-US" sz="2000" dirty="0" smtClean="0"/>
              <a:t>documentation</a:t>
            </a:r>
            <a:endParaRPr lang="en-US" sz="2000" dirty="0"/>
          </a:p>
        </p:txBody>
      </p:sp>
      <p:sp>
        <p:nvSpPr>
          <p:cNvPr id="13" name="Title 1"/>
          <p:cNvSpPr txBox="1">
            <a:spLocks/>
          </p:cNvSpPr>
          <p:nvPr/>
        </p:nvSpPr>
        <p:spPr>
          <a:xfrm>
            <a:off x="350837" y="2824416"/>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Create Site templates with tasks, workflows, calendars and custom </a:t>
            </a:r>
            <a:r>
              <a:rPr lang="en-US" sz="2000" dirty="0" smtClean="0"/>
              <a:t>libraries</a:t>
            </a:r>
            <a:endParaRPr lang="en-US" sz="2000" dirty="0"/>
          </a:p>
        </p:txBody>
      </p:sp>
      <p:pic>
        <p:nvPicPr>
          <p:cNvPr id="6" name="Picture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3796" y="3298430"/>
            <a:ext cx="6953682" cy="28664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481081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Discover</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48509"/>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Connect with people across your </a:t>
            </a:r>
            <a:r>
              <a:rPr lang="en-US" sz="2000" dirty="0" smtClean="0"/>
              <a:t>organization</a:t>
            </a:r>
            <a:endParaRPr lang="en-US" sz="2000" dirty="0"/>
          </a:p>
        </p:txBody>
      </p:sp>
      <p:grpSp>
        <p:nvGrpSpPr>
          <p:cNvPr id="5" name="Group 4"/>
          <p:cNvGrpSpPr/>
          <p:nvPr/>
        </p:nvGrpSpPr>
        <p:grpSpPr>
          <a:xfrm>
            <a:off x="2104628" y="1973263"/>
            <a:ext cx="8807920" cy="4625778"/>
            <a:chOff x="2104628" y="1973263"/>
            <a:chExt cx="8807920" cy="4625778"/>
          </a:xfrm>
        </p:grpSpPr>
        <p:pic>
          <p:nvPicPr>
            <p:cNvPr id="8" name="Picture 7"/>
            <p:cNvPicPr>
              <a:picLocks noChangeAspect="1"/>
            </p:cNvPicPr>
            <p:nvPr/>
          </p:nvPicPr>
          <p:blipFill>
            <a:blip r:embed="rId2"/>
            <a:stretch>
              <a:fillRect/>
            </a:stretch>
          </p:blipFill>
          <p:spPr>
            <a:xfrm>
              <a:off x="2104628" y="1973263"/>
              <a:ext cx="6542795" cy="4625778"/>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3"/>
            <a:stretch>
              <a:fillRect/>
            </a:stretch>
          </p:blipFill>
          <p:spPr>
            <a:xfrm>
              <a:off x="5928949" y="1999169"/>
              <a:ext cx="4983599" cy="1020035"/>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rotWithShape="1">
            <a:blip r:embed="rId4"/>
            <a:srcRect t="55268"/>
            <a:stretch/>
          </p:blipFill>
          <p:spPr>
            <a:xfrm>
              <a:off x="6311057" y="4371156"/>
              <a:ext cx="3536121" cy="2095119"/>
            </a:xfrm>
            <a:prstGeom prst="rect">
              <a:avLst/>
            </a:prstGeom>
            <a:ln>
              <a:noFill/>
            </a:ln>
            <a:effectLst>
              <a:outerShdw blurRad="292100" dist="139700" dir="2700000" algn="tl" rotWithShape="0">
                <a:srgbClr val="333333">
                  <a:alpha val="65000"/>
                </a:srgbClr>
              </a:outerShdw>
            </a:effectLst>
          </p:spPr>
        </p:pic>
        <p:sp>
          <p:nvSpPr>
            <p:cNvPr id="14" name="Rounded Rectangular Callout 13"/>
            <p:cNvSpPr/>
            <p:nvPr/>
          </p:nvSpPr>
          <p:spPr bwMode="auto">
            <a:xfrm>
              <a:off x="4520129" y="5546346"/>
              <a:ext cx="1711740" cy="666601"/>
            </a:xfrm>
            <a:prstGeom prst="wedgeRoundRectCallout">
              <a:avLst>
                <a:gd name="adj1" fmla="val 53975"/>
                <a:gd name="adj2" fmla="val 78677"/>
                <a:gd name="adj3" fmla="val 16667"/>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46628" anchor="b"/>
            <a:lstStyle/>
            <a:p>
              <a:pPr algn="ctr" defTabSz="932290">
                <a:defRPr/>
              </a:pPr>
              <a:r>
                <a:rPr lang="it-IT" sz="1632" b="1" dirty="0">
                  <a:gradFill>
                    <a:gsLst>
                      <a:gs pos="0">
                        <a:srgbClr val="FFFFFF"/>
                      </a:gs>
                      <a:gs pos="100000">
                        <a:srgbClr val="FFFFFF"/>
                      </a:gs>
                    </a:gsLst>
                    <a:lin ang="5400000" scaled="0"/>
                  </a:gradFill>
                  <a:latin typeface="+mj-lt"/>
                </a:rPr>
                <a:t>Find &amp; Follow A Person</a:t>
              </a:r>
              <a:endParaRPr lang="en-US" sz="1632" b="1" dirty="0">
                <a:gradFill>
                  <a:gsLst>
                    <a:gs pos="0">
                      <a:srgbClr val="FFFFFF"/>
                    </a:gs>
                    <a:gs pos="100000">
                      <a:srgbClr val="FFFFFF"/>
                    </a:gs>
                  </a:gsLst>
                  <a:lin ang="5400000" scaled="0"/>
                </a:gradFill>
                <a:latin typeface="+mj-lt"/>
              </a:endParaRPr>
            </a:p>
          </p:txBody>
        </p:sp>
        <p:sp>
          <p:nvSpPr>
            <p:cNvPr id="15" name="Rounded Rectangular Callout 14"/>
            <p:cNvSpPr/>
            <p:nvPr/>
          </p:nvSpPr>
          <p:spPr bwMode="auto">
            <a:xfrm>
              <a:off x="7426152" y="4885717"/>
              <a:ext cx="1711740" cy="666601"/>
            </a:xfrm>
            <a:prstGeom prst="wedgeRoundRectCallout">
              <a:avLst>
                <a:gd name="adj1" fmla="val -40508"/>
                <a:gd name="adj2" fmla="val 158369"/>
                <a:gd name="adj3" fmla="val 16667"/>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46628" anchor="b"/>
            <a:lstStyle/>
            <a:p>
              <a:pPr algn="ctr" defTabSz="932290">
                <a:defRPr/>
              </a:pPr>
              <a:r>
                <a:rPr lang="it-IT" sz="1632" b="1" dirty="0">
                  <a:gradFill>
                    <a:gsLst>
                      <a:gs pos="0">
                        <a:srgbClr val="FFFFFF"/>
                      </a:gs>
                      <a:gs pos="100000">
                        <a:srgbClr val="FFFFFF"/>
                      </a:gs>
                    </a:gsLst>
                    <a:lin ang="5400000" scaled="0"/>
                  </a:gradFill>
                  <a:latin typeface="+mj-lt"/>
                </a:rPr>
                <a:t>Follow Documents</a:t>
              </a:r>
              <a:endParaRPr lang="en-US" sz="1632" b="1" dirty="0">
                <a:gradFill>
                  <a:gsLst>
                    <a:gs pos="0">
                      <a:srgbClr val="FFFFFF"/>
                    </a:gs>
                    <a:gs pos="100000">
                      <a:srgbClr val="FFFFFF"/>
                    </a:gs>
                  </a:gsLst>
                  <a:lin ang="5400000" scaled="0"/>
                </a:gradFill>
                <a:latin typeface="+mj-lt"/>
              </a:endParaRPr>
            </a:p>
          </p:txBody>
        </p:sp>
        <p:sp>
          <p:nvSpPr>
            <p:cNvPr id="16" name="Rounded Rectangular Callout 15"/>
            <p:cNvSpPr/>
            <p:nvPr/>
          </p:nvSpPr>
          <p:spPr bwMode="auto">
            <a:xfrm>
              <a:off x="5929055" y="3018739"/>
              <a:ext cx="2019251" cy="666601"/>
            </a:xfrm>
            <a:prstGeom prst="wedgeRoundRectCallout">
              <a:avLst>
                <a:gd name="adj1" fmla="val 66389"/>
                <a:gd name="adj2" fmla="val -61227"/>
                <a:gd name="adj3" fmla="val 16667"/>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46628" anchor="b"/>
            <a:lstStyle/>
            <a:p>
              <a:pPr algn="ctr" defTabSz="932290">
                <a:defRPr/>
              </a:pPr>
              <a:r>
                <a:rPr lang="it-IT" sz="1632" b="1" dirty="0">
                  <a:gradFill>
                    <a:gsLst>
                      <a:gs pos="0">
                        <a:srgbClr val="FFFFFF"/>
                      </a:gs>
                      <a:gs pos="100000">
                        <a:srgbClr val="FFFFFF"/>
                      </a:gs>
                    </a:gsLst>
                    <a:lin ang="5400000" scaled="0"/>
                  </a:gradFill>
                  <a:latin typeface="+mj-lt"/>
                </a:rPr>
                <a:t>Follow Embedded In Feed</a:t>
              </a:r>
              <a:endParaRPr lang="en-US" sz="1632" b="1" dirty="0">
                <a:gradFill>
                  <a:gsLst>
                    <a:gs pos="0">
                      <a:srgbClr val="FFFFFF"/>
                    </a:gs>
                    <a:gs pos="100000">
                      <a:srgbClr val="FFFFFF"/>
                    </a:gs>
                  </a:gsLst>
                  <a:lin ang="5400000" scaled="0"/>
                </a:gradFill>
                <a:latin typeface="+mj-lt"/>
              </a:endParaRPr>
            </a:p>
          </p:txBody>
        </p:sp>
      </p:grpSp>
    </p:spTree>
    <p:extLst>
      <p:ext uri="{BB962C8B-B14F-4D97-AF65-F5344CB8AC3E}">
        <p14:creationId xmlns:p14="http://schemas.microsoft.com/office/powerpoint/2010/main" val="2873744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Discover</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48509"/>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Connect with people across your </a:t>
            </a:r>
            <a:r>
              <a:rPr lang="en-US" sz="2000" dirty="0" smtClean="0"/>
              <a:t>organization</a:t>
            </a:r>
            <a:endParaRPr lang="en-US" sz="2000" dirty="0"/>
          </a:p>
        </p:txBody>
      </p:sp>
      <p:sp>
        <p:nvSpPr>
          <p:cNvPr id="12" name="Title 1"/>
          <p:cNvSpPr txBox="1">
            <a:spLocks/>
          </p:cNvSpPr>
          <p:nvPr/>
        </p:nvSpPr>
        <p:spPr>
          <a:xfrm>
            <a:off x="350837" y="2003430"/>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Discover Interests, projects and documents they’ve worked on, tagged or </a:t>
            </a:r>
            <a:r>
              <a:rPr lang="en-US" sz="2000" dirty="0" smtClean="0"/>
              <a:t>rated</a:t>
            </a:r>
            <a:endParaRPr lang="en-US" sz="2000" dirty="0"/>
          </a:p>
        </p:txBody>
      </p:sp>
      <p:pic>
        <p:nvPicPr>
          <p:cNvPr id="8" name="Picture 2" descr="http://1.bp.blogspot.com/-xzqnvZjuvHE/UEC0-pJfJiI/AAAAAAAAC1o/QYE1B5e2j6k/s320/searchconversation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451" y="2506662"/>
            <a:ext cx="3108678" cy="16903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http://3.bp.blogspot.com/-1nGCwbfIY9o/UEC0_O7xm0I/AAAAAAAAC1w/1iSWO3OcoDk/s320/searchfortag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1188" y="2720939"/>
            <a:ext cx="3108678" cy="7188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http://2.bp.blogspot.com/-8FXF8ctpQho/UEC0_il6QtI/AAAAAAAAC14/QXjwyS6-WJw/s320/searchpeopleinvideo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6121" y="4295770"/>
            <a:ext cx="3108678" cy="14960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descr="http://3.bp.blogspot.com/-M8caRTEglbE/UEC09jCLMYI/AAAAAAAAC1Y/cIE7lktyGD0/s320/peopleinvide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5451" y="5929446"/>
            <a:ext cx="4138427" cy="531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ounded Rectangular Callout 14"/>
          <p:cNvSpPr/>
          <p:nvPr/>
        </p:nvSpPr>
        <p:spPr bwMode="auto">
          <a:xfrm>
            <a:off x="6346139" y="3439082"/>
            <a:ext cx="2588562" cy="873476"/>
          </a:xfrm>
          <a:prstGeom prst="wedgeRoundRectCallout">
            <a:avLst>
              <a:gd name="adj1" fmla="val -92053"/>
              <a:gd name="adj2" fmla="val -63985"/>
              <a:gd name="adj3" fmla="val 16667"/>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46628" anchor="b"/>
          <a:lstStyle/>
          <a:p>
            <a:pPr algn="ctr" defTabSz="932290">
              <a:defRPr/>
            </a:pPr>
            <a:r>
              <a:rPr lang="it-IT" sz="1632" b="1" dirty="0">
                <a:gradFill>
                  <a:gsLst>
                    <a:gs pos="0">
                      <a:srgbClr val="FFFFFF"/>
                    </a:gs>
                    <a:gs pos="100000">
                      <a:srgbClr val="FFFFFF"/>
                    </a:gs>
                  </a:gsLst>
                  <a:lin ang="5400000" scaled="0"/>
                </a:gradFill>
                <a:latin typeface="+mj-lt"/>
              </a:rPr>
              <a:t>Conversations are indexed and can be searched.</a:t>
            </a:r>
            <a:endParaRPr lang="en-US" sz="1632" b="1" dirty="0">
              <a:gradFill>
                <a:gsLst>
                  <a:gs pos="0">
                    <a:srgbClr val="FFFFFF"/>
                  </a:gs>
                  <a:gs pos="100000">
                    <a:srgbClr val="FFFFFF"/>
                  </a:gs>
                </a:gsLst>
                <a:lin ang="5400000" scaled="0"/>
              </a:gradFill>
              <a:latin typeface="+mj-lt"/>
            </a:endParaRPr>
          </a:p>
        </p:txBody>
      </p:sp>
      <p:sp>
        <p:nvSpPr>
          <p:cNvPr id="16" name="Rounded Rectangular Callout 15"/>
          <p:cNvSpPr/>
          <p:nvPr/>
        </p:nvSpPr>
        <p:spPr bwMode="auto">
          <a:xfrm>
            <a:off x="5207292" y="4908302"/>
            <a:ext cx="2588562" cy="873476"/>
          </a:xfrm>
          <a:prstGeom prst="wedgeRoundRectCallout">
            <a:avLst>
              <a:gd name="adj1" fmla="val -113436"/>
              <a:gd name="adj2" fmla="val 65394"/>
              <a:gd name="adj3" fmla="val 16667"/>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46628" anchor="b"/>
          <a:lstStyle/>
          <a:p>
            <a:pPr algn="ctr" defTabSz="932290">
              <a:defRPr/>
            </a:pPr>
            <a:r>
              <a:rPr lang="it-IT" sz="1632" b="1" dirty="0">
                <a:gradFill>
                  <a:gsLst>
                    <a:gs pos="0">
                      <a:srgbClr val="FFFFFF"/>
                    </a:gs>
                    <a:gs pos="100000">
                      <a:srgbClr val="FFFFFF"/>
                    </a:gs>
                  </a:gsLst>
                  <a:lin ang="5400000" scaled="0"/>
                </a:gradFill>
                <a:latin typeface="+mj-lt"/>
              </a:rPr>
              <a:t>Support for tagging rich media allows it to be found easily.</a:t>
            </a:r>
            <a:endParaRPr lang="en-US" sz="1632" b="1"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366340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Discover</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48509"/>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Connect with people across your </a:t>
            </a:r>
            <a:r>
              <a:rPr lang="en-US" sz="2000" dirty="0" smtClean="0"/>
              <a:t>organization</a:t>
            </a:r>
            <a:endParaRPr lang="en-US" sz="2000" dirty="0"/>
          </a:p>
        </p:txBody>
      </p:sp>
      <p:sp>
        <p:nvSpPr>
          <p:cNvPr id="12" name="Title 1"/>
          <p:cNvSpPr txBox="1">
            <a:spLocks/>
          </p:cNvSpPr>
          <p:nvPr/>
        </p:nvSpPr>
        <p:spPr>
          <a:xfrm>
            <a:off x="350837" y="2003430"/>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Discover Interests, projects and documents they’ve worked on, tagged or </a:t>
            </a:r>
            <a:r>
              <a:rPr lang="en-US" sz="2000" dirty="0" smtClean="0"/>
              <a:t>rated</a:t>
            </a:r>
            <a:endParaRPr lang="en-US" sz="2000" dirty="0"/>
          </a:p>
        </p:txBody>
      </p:sp>
      <p:sp>
        <p:nvSpPr>
          <p:cNvPr id="13" name="Title 1"/>
          <p:cNvSpPr txBox="1">
            <a:spLocks/>
          </p:cNvSpPr>
          <p:nvPr/>
        </p:nvSpPr>
        <p:spPr>
          <a:xfrm>
            <a:off x="350837" y="2826961"/>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Customize search to deliver more relevant results and recommend people </a:t>
            </a:r>
            <a:r>
              <a:rPr lang="en-US" sz="2000" dirty="0" smtClean="0"/>
              <a:t>and documents </a:t>
            </a:r>
            <a:r>
              <a:rPr lang="en-US" sz="2000" dirty="0"/>
              <a:t>of </a:t>
            </a:r>
            <a:r>
              <a:rPr lang="en-US" sz="2000" dirty="0" err="1" smtClean="0"/>
              <a:t>interess</a:t>
            </a:r>
            <a:endParaRPr lang="en-US" sz="2000" dirty="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4266" y="3321826"/>
            <a:ext cx="5500049" cy="30940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34246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0451" y="1058862"/>
            <a:ext cx="4372586" cy="5515745"/>
          </a:xfrm>
          <a:prstGeom prst="rect">
            <a:avLst/>
          </a:prstGeom>
        </p:spPr>
      </p:pic>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3037" y="1058862"/>
            <a:ext cx="3801006" cy="2581635"/>
          </a:xfrm>
          <a:prstGeom prst="rect">
            <a:avLst/>
          </a:prstGeom>
        </p:spPr>
      </p:pic>
    </p:spTree>
    <p:extLst>
      <p:ext uri="{BB962C8B-B14F-4D97-AF65-F5344CB8AC3E}">
        <p14:creationId xmlns:p14="http://schemas.microsoft.com/office/powerpoint/2010/main" val="3367644764"/>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Build</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35062"/>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Customize the look and feel to match your </a:t>
            </a:r>
            <a:r>
              <a:rPr lang="en-US" sz="2000" dirty="0" smtClean="0"/>
              <a:t>brand</a:t>
            </a:r>
            <a:endParaRPr lang="en-US" sz="2000" dirty="0"/>
          </a:p>
        </p:txBody>
      </p:sp>
      <p:sp>
        <p:nvSpPr>
          <p:cNvPr id="12" name="Title 1"/>
          <p:cNvSpPr txBox="1">
            <a:spLocks/>
          </p:cNvSpPr>
          <p:nvPr/>
        </p:nvSpPr>
        <p:spPr>
          <a:xfrm>
            <a:off x="350837" y="1989983"/>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Streamline business processes with </a:t>
            </a:r>
            <a:r>
              <a:rPr lang="en-US" sz="2000" dirty="0" smtClean="0"/>
              <a:t>workflows</a:t>
            </a:r>
            <a:endParaRPr lang="en-US" sz="2000" dirty="0"/>
          </a:p>
        </p:txBody>
      </p:sp>
      <p:sp>
        <p:nvSpPr>
          <p:cNvPr id="13" name="Title 1"/>
          <p:cNvSpPr txBox="1">
            <a:spLocks/>
          </p:cNvSpPr>
          <p:nvPr/>
        </p:nvSpPr>
        <p:spPr>
          <a:xfrm>
            <a:off x="350837" y="2813514"/>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Create custom applications</a:t>
            </a:r>
          </a:p>
          <a:p>
            <a:pPr marL="457200" indent="-457200"/>
            <a:endParaRPr lang="en-US" sz="2000" dirty="0"/>
          </a:p>
        </p:txBody>
      </p:sp>
    </p:spTree>
    <p:extLst>
      <p:ext uri="{BB962C8B-B14F-4D97-AF65-F5344CB8AC3E}">
        <p14:creationId xmlns:p14="http://schemas.microsoft.com/office/powerpoint/2010/main" val="15360552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6370637" y="296863"/>
            <a:ext cx="6464307" cy="5427139"/>
            <a:chOff x="-305864" y="1466173"/>
            <a:chExt cx="6031824" cy="4971341"/>
          </a:xfrm>
          <a:solidFill>
            <a:srgbClr val="007C2B"/>
          </a:solidFill>
        </p:grpSpPr>
        <p:sp>
          <p:nvSpPr>
            <p:cNvPr id="3" name="Rounded Rectangle 2"/>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Manage</a:t>
              </a:r>
            </a:p>
          </p:txBody>
        </p:sp>
        <p:sp>
          <p:nvSpPr>
            <p:cNvPr id="4" name="Isosceles Triangle 3"/>
            <p:cNvSpPr/>
            <p:nvPr/>
          </p:nvSpPr>
          <p:spPr bwMode="auto">
            <a:xfrm rot="19736300">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 name="Title 1"/>
          <p:cNvSpPr txBox="1">
            <a:spLocks/>
          </p:cNvSpPr>
          <p:nvPr/>
        </p:nvSpPr>
        <p:spPr>
          <a:xfrm>
            <a:off x="350837" y="1145964"/>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Availability of cloud our on-premise </a:t>
            </a:r>
            <a:r>
              <a:rPr lang="en-US" sz="2000" dirty="0" smtClean="0"/>
              <a:t>options</a:t>
            </a:r>
            <a:endParaRPr lang="en-US" sz="2000" dirty="0"/>
          </a:p>
        </p:txBody>
      </p:sp>
      <p:sp>
        <p:nvSpPr>
          <p:cNvPr id="12" name="Title 1"/>
          <p:cNvSpPr txBox="1">
            <a:spLocks/>
          </p:cNvSpPr>
          <p:nvPr/>
        </p:nvSpPr>
        <p:spPr>
          <a:xfrm>
            <a:off x="350837" y="2000885"/>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Establish information management policies for different types of </a:t>
            </a:r>
            <a:r>
              <a:rPr lang="en-US" sz="2000" dirty="0" smtClean="0"/>
              <a:t>information</a:t>
            </a:r>
            <a:endParaRPr lang="en-US" sz="2000" dirty="0"/>
          </a:p>
        </p:txBody>
      </p:sp>
      <p:sp>
        <p:nvSpPr>
          <p:cNvPr id="13" name="Title 1"/>
          <p:cNvSpPr txBox="1">
            <a:spLocks/>
          </p:cNvSpPr>
          <p:nvPr/>
        </p:nvSpPr>
        <p:spPr>
          <a:xfrm>
            <a:off x="350837" y="2824416"/>
            <a:ext cx="8828867"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marL="457200" indent="-457200"/>
            <a:r>
              <a:rPr lang="en-US" sz="2000" dirty="0"/>
              <a:t>Design custom security </a:t>
            </a:r>
            <a:r>
              <a:rPr lang="en-US" sz="2000" dirty="0" smtClean="0"/>
              <a:t>governance</a:t>
            </a:r>
            <a:endParaRPr lang="en-US" sz="2000" dirty="0"/>
          </a:p>
        </p:txBody>
      </p:sp>
    </p:spTree>
    <p:extLst>
      <p:ext uri="{BB962C8B-B14F-4D97-AF65-F5344CB8AC3E}">
        <p14:creationId xmlns:p14="http://schemas.microsoft.com/office/powerpoint/2010/main" val="38295202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Identify Value</a:t>
            </a:r>
            <a:endParaRPr lang="en-US" sz="4000" dirty="0">
              <a:gradFill>
                <a:gsLst>
                  <a:gs pos="0">
                    <a:srgbClr val="FFFFFF"/>
                  </a:gs>
                  <a:gs pos="100000">
                    <a:srgbClr val="FFFFFF"/>
                  </a:gs>
                </a:gsLst>
                <a:lin ang="5400000" scaled="0"/>
              </a:gradFill>
            </a:endParaRPr>
          </a:p>
        </p:txBody>
      </p:sp>
      <p:grpSp>
        <p:nvGrpSpPr>
          <p:cNvPr id="7" name="Group 6"/>
          <p:cNvGrpSpPr/>
          <p:nvPr/>
        </p:nvGrpSpPr>
        <p:grpSpPr>
          <a:xfrm>
            <a:off x="3551237" y="1135054"/>
            <a:ext cx="5867401" cy="4114807"/>
            <a:chOff x="4237037" y="2182046"/>
            <a:chExt cx="3540673" cy="2534416"/>
          </a:xfrm>
          <a:solidFill>
            <a:srgbClr val="EB3C00"/>
          </a:solidFill>
        </p:grpSpPr>
        <p:sp>
          <p:nvSpPr>
            <p:cNvPr id="11" name="Rounded Rectangle 10"/>
            <p:cNvSpPr/>
            <p:nvPr/>
          </p:nvSpPr>
          <p:spPr bwMode="auto">
            <a:xfrm>
              <a:off x="4512923" y="2182046"/>
              <a:ext cx="3264787"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What have they done?</a:t>
              </a:r>
            </a:p>
          </p:txBody>
        </p:sp>
        <p:sp>
          <p:nvSpPr>
            <p:cNvPr id="12" name="Isosceles Triangle 1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4347485" y="2201862"/>
            <a:ext cx="5756952" cy="3499498"/>
            <a:chOff x="4237037" y="1963338"/>
            <a:chExt cx="4423510" cy="2753124"/>
          </a:xfrm>
          <a:solidFill>
            <a:srgbClr val="00188F"/>
          </a:solidFill>
        </p:grpSpPr>
        <p:sp>
          <p:nvSpPr>
            <p:cNvPr id="15" name="Rounded Rectangle 14"/>
            <p:cNvSpPr/>
            <p:nvPr/>
          </p:nvSpPr>
          <p:spPr bwMode="auto">
            <a:xfrm>
              <a:off x="4512923" y="1963338"/>
              <a:ext cx="4147624" cy="2498145"/>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What can they do?</a:t>
              </a:r>
            </a:p>
          </p:txBody>
        </p:sp>
        <p:sp>
          <p:nvSpPr>
            <p:cNvPr id="16" name="Isosceles Triangle 15"/>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 name="Group 19"/>
          <p:cNvGrpSpPr/>
          <p:nvPr/>
        </p:nvGrpSpPr>
        <p:grpSpPr>
          <a:xfrm>
            <a:off x="5306369" y="3238022"/>
            <a:ext cx="6626867" cy="2957278"/>
            <a:chOff x="4237037" y="1900182"/>
            <a:chExt cx="6113224" cy="2816280"/>
          </a:xfrm>
          <a:solidFill>
            <a:srgbClr val="007C2B"/>
          </a:solidFill>
        </p:grpSpPr>
        <p:sp>
          <p:nvSpPr>
            <p:cNvPr id="21" name="Rounded Rectangle 20"/>
            <p:cNvSpPr/>
            <p:nvPr/>
          </p:nvSpPr>
          <p:spPr bwMode="auto">
            <a:xfrm>
              <a:off x="4512921" y="1900182"/>
              <a:ext cx="5837340" cy="2561302"/>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Is that important to them?</a:t>
              </a:r>
            </a:p>
          </p:txBody>
        </p:sp>
        <p:sp>
          <p:nvSpPr>
            <p:cNvPr id="22" name="Isosceles Triangle 2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410993128"/>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EB3C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Understand context</a:t>
            </a:r>
            <a:endParaRPr lang="en-US" sz="4000" dirty="0">
              <a:gradFill>
                <a:gsLst>
                  <a:gs pos="0">
                    <a:srgbClr val="FFFFFF"/>
                  </a:gs>
                  <a:gs pos="100000">
                    <a:srgbClr val="FFFFFF"/>
                  </a:gs>
                </a:gsLst>
                <a:lin ang="5400000" scaled="0"/>
              </a:gradFill>
            </a:endParaRPr>
          </a:p>
        </p:txBody>
      </p:sp>
      <p:sp>
        <p:nvSpPr>
          <p:cNvPr id="9" name="Rectangle 8"/>
          <p:cNvSpPr/>
          <p:nvPr/>
        </p:nvSpPr>
        <p:spPr bwMode="auto">
          <a:xfrm>
            <a:off x="3967259" y="2323287"/>
            <a:ext cx="3473689" cy="3269476"/>
          </a:xfrm>
          <a:prstGeom prst="rect">
            <a:avLst/>
          </a:prstGeom>
          <a:solidFill>
            <a:srgbClr val="00188F">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Identify value</a:t>
            </a:r>
            <a:endParaRPr lang="en-US" sz="4000" dirty="0">
              <a:gradFill>
                <a:gsLst>
                  <a:gs pos="0">
                    <a:srgbClr val="FFFFFF"/>
                  </a:gs>
                  <a:gs pos="100000">
                    <a:srgbClr val="FFFFFF"/>
                  </a:gs>
                </a:gsLst>
                <a:lin ang="5400000" scaled="0"/>
              </a:gradFill>
            </a:endParaRPr>
          </a:p>
        </p:txBody>
      </p:sp>
      <p:sp>
        <p:nvSpPr>
          <p:cNvPr id="10" name="Rectangle 9"/>
          <p:cNvSpPr/>
          <p:nvPr/>
        </p:nvSpPr>
        <p:spPr bwMode="auto">
          <a:xfrm>
            <a:off x="7552170" y="2319725"/>
            <a:ext cx="3473689" cy="3269476"/>
          </a:xfrm>
          <a:prstGeom prst="rect">
            <a:avLst/>
          </a:prstGeom>
          <a:solidFill>
            <a:srgbClr val="007C2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Create buy-in</a:t>
            </a:r>
            <a:endParaRPr lang="en-US" sz="4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72179580"/>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pPr marL="0" indent="0">
              <a:buNone/>
            </a:pPr>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007C2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Create buy-in</a:t>
            </a:r>
            <a:endParaRPr lang="en-US" sz="4000" dirty="0">
              <a:gradFill>
                <a:gsLst>
                  <a:gs pos="0">
                    <a:srgbClr val="FFFFFF"/>
                  </a:gs>
                  <a:gs pos="100000">
                    <a:srgbClr val="FFFFFF"/>
                  </a:gs>
                </a:gsLst>
                <a:lin ang="5400000" scaled="0"/>
              </a:gradFill>
            </a:endParaRPr>
          </a:p>
        </p:txBody>
      </p:sp>
      <p:grpSp>
        <p:nvGrpSpPr>
          <p:cNvPr id="7" name="Group 6"/>
          <p:cNvGrpSpPr/>
          <p:nvPr/>
        </p:nvGrpSpPr>
        <p:grpSpPr>
          <a:xfrm>
            <a:off x="3551237" y="1135054"/>
            <a:ext cx="4419600" cy="4114807"/>
            <a:chOff x="4237037" y="2182046"/>
            <a:chExt cx="2667000" cy="2534416"/>
          </a:xfrm>
          <a:solidFill>
            <a:srgbClr val="EB3C00"/>
          </a:solidFill>
        </p:grpSpPr>
        <p:sp>
          <p:nvSpPr>
            <p:cNvPr id="11" name="Rounded Rectangle 10"/>
            <p:cNvSpPr/>
            <p:nvPr/>
          </p:nvSpPr>
          <p:spPr bwMode="auto">
            <a:xfrm>
              <a:off x="4512923" y="2182046"/>
              <a:ext cx="2391114"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Align value.</a:t>
              </a:r>
            </a:p>
          </p:txBody>
        </p:sp>
        <p:sp>
          <p:nvSpPr>
            <p:cNvPr id="12" name="Isosceles Triangle 1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4347485" y="2201862"/>
            <a:ext cx="5071153" cy="3499498"/>
            <a:chOff x="4237037" y="2182046"/>
            <a:chExt cx="3398206" cy="2534416"/>
          </a:xfrm>
          <a:solidFill>
            <a:srgbClr val="00188F"/>
          </a:solidFill>
        </p:grpSpPr>
        <p:sp>
          <p:nvSpPr>
            <p:cNvPr id="15" name="Rounded Rectangle 14"/>
            <p:cNvSpPr/>
            <p:nvPr/>
          </p:nvSpPr>
          <p:spPr bwMode="auto">
            <a:xfrm>
              <a:off x="4512923" y="2182046"/>
              <a:ext cx="3122320"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Prioritize features.</a:t>
              </a:r>
            </a:p>
          </p:txBody>
        </p:sp>
        <p:sp>
          <p:nvSpPr>
            <p:cNvPr id="16" name="Isosceles Triangle 15"/>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7" name="Group 16"/>
          <p:cNvGrpSpPr/>
          <p:nvPr/>
        </p:nvGrpSpPr>
        <p:grpSpPr>
          <a:xfrm>
            <a:off x="5306369" y="3533997"/>
            <a:ext cx="5483867" cy="2661302"/>
            <a:chOff x="4237037" y="2182046"/>
            <a:chExt cx="5192136" cy="2534416"/>
          </a:xfrm>
          <a:solidFill>
            <a:srgbClr val="007C2B"/>
          </a:solidFill>
        </p:grpSpPr>
        <p:sp>
          <p:nvSpPr>
            <p:cNvPr id="18" name="Rounded Rectangle 17"/>
            <p:cNvSpPr/>
            <p:nvPr/>
          </p:nvSpPr>
          <p:spPr bwMode="auto">
            <a:xfrm>
              <a:off x="4512922" y="2182046"/>
              <a:ext cx="4916251"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Publicize a road map.</a:t>
              </a:r>
            </a:p>
          </p:txBody>
        </p:sp>
        <p:sp>
          <p:nvSpPr>
            <p:cNvPr id="19" name="Isosceles Triangle 18"/>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5427391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endParaRPr lang="en-US"/>
          </a:p>
        </p:txBody>
      </p:sp>
      <p:grpSp>
        <p:nvGrpSpPr>
          <p:cNvPr id="4" name="Group 3"/>
          <p:cNvGrpSpPr/>
          <p:nvPr/>
        </p:nvGrpSpPr>
        <p:grpSpPr>
          <a:xfrm>
            <a:off x="-285183" y="811922"/>
            <a:ext cx="6031824" cy="4971341"/>
            <a:chOff x="-305864" y="1466173"/>
            <a:chExt cx="6031824" cy="4971341"/>
          </a:xfrm>
          <a:solidFill>
            <a:srgbClr val="007C2B"/>
          </a:solidFill>
        </p:grpSpPr>
        <p:sp>
          <p:nvSpPr>
            <p:cNvPr id="5" name="Rounded Rectangle 4"/>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Different needs?</a:t>
              </a:r>
            </a:p>
          </p:txBody>
        </p:sp>
        <p:sp>
          <p:nvSpPr>
            <p:cNvPr id="6" name="Isosceles Triangle 5"/>
            <p:cNvSpPr/>
            <p:nvPr/>
          </p:nvSpPr>
          <p:spPr bwMode="auto">
            <a:xfrm rot="19636433">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7" name="Title 1"/>
          <p:cNvSpPr txBox="1">
            <a:spLocks/>
          </p:cNvSpPr>
          <p:nvPr/>
        </p:nvSpPr>
        <p:spPr>
          <a:xfrm>
            <a:off x="3309176" y="1896846"/>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a:t>Reduced time and rework involved in creating proposals</a:t>
            </a:r>
          </a:p>
        </p:txBody>
      </p:sp>
      <p:sp>
        <p:nvSpPr>
          <p:cNvPr id="9" name="Title 1"/>
          <p:cNvSpPr txBox="1">
            <a:spLocks/>
          </p:cNvSpPr>
          <p:nvPr/>
        </p:nvSpPr>
        <p:spPr>
          <a:xfrm>
            <a:off x="3734418" y="2287362"/>
            <a:ext cx="8415185" cy="682027"/>
          </a:xfrm>
          <a:prstGeom prst="rect">
            <a:avLst/>
          </a:prstGeom>
          <a:solidFill>
            <a:srgbClr val="00188F"/>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a:t>Reduced time and </a:t>
            </a:r>
            <a:r>
              <a:rPr lang="en-US" sz="2000" dirty="0" smtClean="0"/>
              <a:t>rework</a:t>
            </a:r>
            <a:endParaRPr lang="en-US" sz="2000" dirty="0"/>
          </a:p>
        </p:txBody>
      </p:sp>
      <p:sp>
        <p:nvSpPr>
          <p:cNvPr id="10" name="Title 1"/>
          <p:cNvSpPr txBox="1">
            <a:spLocks/>
          </p:cNvSpPr>
          <p:nvPr/>
        </p:nvSpPr>
        <p:spPr>
          <a:xfrm>
            <a:off x="3309176" y="2744191"/>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HR form </a:t>
            </a:r>
            <a:r>
              <a:rPr lang="en-US" sz="2000" dirty="0"/>
              <a:t>approval status and </a:t>
            </a:r>
            <a:r>
              <a:rPr lang="en-US" sz="2000" dirty="0" smtClean="0"/>
              <a:t>tracking</a:t>
            </a:r>
            <a:endParaRPr lang="en-US" sz="2000" dirty="0"/>
          </a:p>
        </p:txBody>
      </p:sp>
      <p:sp>
        <p:nvSpPr>
          <p:cNvPr id="11" name="Title 1"/>
          <p:cNvSpPr txBox="1">
            <a:spLocks/>
          </p:cNvSpPr>
          <p:nvPr/>
        </p:nvSpPr>
        <p:spPr>
          <a:xfrm>
            <a:off x="3755617" y="3134923"/>
            <a:ext cx="8406221" cy="681811"/>
          </a:xfrm>
          <a:prstGeom prst="rect">
            <a:avLst/>
          </a:prstGeom>
          <a:solidFill>
            <a:srgbClr val="00188F"/>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Approval </a:t>
            </a:r>
            <a:r>
              <a:rPr lang="en-US" sz="2000" dirty="0"/>
              <a:t>status and </a:t>
            </a:r>
            <a:r>
              <a:rPr lang="en-US" sz="2000" dirty="0" smtClean="0"/>
              <a:t>tracking</a:t>
            </a:r>
            <a:endParaRPr lang="en-US" sz="2000" dirty="0"/>
          </a:p>
        </p:txBody>
      </p:sp>
      <p:sp>
        <p:nvSpPr>
          <p:cNvPr id="12" name="Title 1"/>
          <p:cNvSpPr txBox="1">
            <a:spLocks/>
          </p:cNvSpPr>
          <p:nvPr/>
        </p:nvSpPr>
        <p:spPr>
          <a:xfrm>
            <a:off x="3322637" y="3613557"/>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lvl="0"/>
            <a:r>
              <a:rPr lang="en-US" sz="2000" dirty="0"/>
              <a:t>Central repository for all TPS reports</a:t>
            </a:r>
          </a:p>
        </p:txBody>
      </p:sp>
      <p:sp>
        <p:nvSpPr>
          <p:cNvPr id="13" name="Title 1"/>
          <p:cNvSpPr txBox="1">
            <a:spLocks/>
          </p:cNvSpPr>
          <p:nvPr/>
        </p:nvSpPr>
        <p:spPr>
          <a:xfrm>
            <a:off x="3791477" y="4089174"/>
            <a:ext cx="8370361" cy="681811"/>
          </a:xfrm>
          <a:prstGeom prst="rect">
            <a:avLst/>
          </a:prstGeom>
          <a:solidFill>
            <a:srgbClr val="00188F"/>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lvl="0"/>
            <a:r>
              <a:rPr lang="en-US" sz="2000" dirty="0"/>
              <a:t>Central repository for all </a:t>
            </a:r>
            <a:r>
              <a:rPr lang="en-US" sz="2000" dirty="0" smtClean="0"/>
              <a:t>…</a:t>
            </a:r>
            <a:endParaRPr lang="en-US" sz="2000" dirty="0"/>
          </a:p>
        </p:txBody>
      </p:sp>
    </p:spTree>
    <p:extLst>
      <p:ext uri="{BB962C8B-B14F-4D97-AF65-F5344CB8AC3E}">
        <p14:creationId xmlns:p14="http://schemas.microsoft.com/office/powerpoint/2010/main" val="39138597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598375266"/>
              </p:ext>
            </p:extLst>
          </p:nvPr>
        </p:nvGraphicFramePr>
        <p:xfrm>
          <a:off x="350838" y="1211263"/>
          <a:ext cx="11734802" cy="2575614"/>
        </p:xfrm>
        <a:graphic>
          <a:graphicData uri="http://schemas.openxmlformats.org/drawingml/2006/table">
            <a:tbl>
              <a:tblPr firstRow="1" bandRow="1">
                <a:tableStyleId>{5C22544A-7EE6-4342-B048-85BDC9FD1C3A}</a:tableStyleId>
              </a:tblPr>
              <a:tblGrid>
                <a:gridCol w="5905254"/>
                <a:gridCol w="1457387"/>
                <a:gridCol w="1457387"/>
                <a:gridCol w="1457387"/>
                <a:gridCol w="1457387"/>
              </a:tblGrid>
              <a:tr h="457199">
                <a:tc>
                  <a:txBody>
                    <a:bodyPr/>
                    <a:lstStyle/>
                    <a:p>
                      <a:endParaRPr lang="en-US" sz="1200" dirty="0"/>
                    </a:p>
                  </a:txBody>
                  <a:tcPr marL="93260" marR="93260" marT="46630" marB="46630">
                    <a:solidFill>
                      <a:srgbClr val="007C2B"/>
                    </a:solidFill>
                  </a:tcPr>
                </a:tc>
                <a:tc>
                  <a:txBody>
                    <a:bodyPr/>
                    <a:lstStyle/>
                    <a:p>
                      <a:r>
                        <a:rPr lang="en-US" sz="2000" dirty="0" smtClean="0"/>
                        <a:t>HR</a:t>
                      </a:r>
                      <a:endParaRPr lang="en-US" sz="2000" dirty="0"/>
                    </a:p>
                  </a:txBody>
                  <a:tcPr marL="93260" marR="93260" marT="46630" marB="46630">
                    <a:solidFill>
                      <a:srgbClr val="007C2B"/>
                    </a:solidFill>
                  </a:tcPr>
                </a:tc>
                <a:tc>
                  <a:txBody>
                    <a:bodyPr/>
                    <a:lstStyle/>
                    <a:p>
                      <a:r>
                        <a:rPr lang="en-US" sz="2000" dirty="0" smtClean="0"/>
                        <a:t>BD</a:t>
                      </a:r>
                      <a:endParaRPr lang="en-US" sz="2000" dirty="0"/>
                    </a:p>
                  </a:txBody>
                  <a:tcPr marL="93260" marR="93260" marT="46630" marB="46630">
                    <a:solidFill>
                      <a:srgbClr val="007C2B"/>
                    </a:solidFill>
                  </a:tcPr>
                </a:tc>
                <a:tc>
                  <a:txBody>
                    <a:bodyPr/>
                    <a:lstStyle/>
                    <a:p>
                      <a:r>
                        <a:rPr lang="en-US" sz="2000" dirty="0" smtClean="0"/>
                        <a:t>Execs</a:t>
                      </a:r>
                      <a:endParaRPr lang="en-US" sz="2000" dirty="0"/>
                    </a:p>
                  </a:txBody>
                  <a:tcPr marL="93260" marR="93260" marT="46630" marB="46630">
                    <a:solidFill>
                      <a:srgbClr val="007C2B"/>
                    </a:solidFill>
                  </a:tcPr>
                </a:tc>
                <a:tc>
                  <a:txBody>
                    <a:bodyPr/>
                    <a:lstStyle/>
                    <a:p>
                      <a:r>
                        <a:rPr lang="en-US" sz="2000" dirty="0" smtClean="0"/>
                        <a:t>IT</a:t>
                      </a:r>
                      <a:endParaRPr lang="en-US" sz="2000" dirty="0"/>
                    </a:p>
                  </a:txBody>
                  <a:tcPr marL="93260" marR="93260" marT="46630" marB="46630">
                    <a:solidFill>
                      <a:srgbClr val="007C2B"/>
                    </a:solidFill>
                  </a:tcPr>
                </a:tc>
              </a:tr>
              <a:tr h="539932">
                <a:tc>
                  <a:txBody>
                    <a:bodyPr/>
                    <a:lstStyle/>
                    <a:p>
                      <a:r>
                        <a:rPr lang="en-US" sz="2000" dirty="0" smtClean="0"/>
                        <a:t>Reduced time and rework</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a:p>
                  </a:txBody>
                  <a:tcPr marL="93260" marR="93260" marT="46630" marB="46630"/>
                </a:tc>
                <a:tc>
                  <a:txBody>
                    <a:bodyPr/>
                    <a:lstStyle/>
                    <a:p>
                      <a:endParaRPr lang="en-US" sz="4000" dirty="0"/>
                    </a:p>
                  </a:txBody>
                  <a:tcPr marL="93260" marR="93260" marT="46630" marB="46630"/>
                </a:tc>
                <a:tc>
                  <a:txBody>
                    <a:bodyPr/>
                    <a:lstStyle/>
                    <a:p>
                      <a:endParaRPr lang="en-US" sz="4000"/>
                    </a:p>
                  </a:txBody>
                  <a:tcPr marL="93260" marR="93260" marT="46630" marB="46630"/>
                </a:tc>
              </a:tr>
              <a:tr h="539932">
                <a:tc>
                  <a:txBody>
                    <a:bodyPr/>
                    <a:lstStyle/>
                    <a:p>
                      <a:r>
                        <a:rPr lang="en-US" sz="2000" dirty="0" smtClean="0"/>
                        <a:t>Approval status and tracking</a:t>
                      </a:r>
                    </a:p>
                    <a:p>
                      <a:endParaRPr lang="en-US" sz="12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r h="712695">
                <a:tc>
                  <a:txBody>
                    <a:bodyPr/>
                    <a:lstStyle/>
                    <a:p>
                      <a:pPr lvl="0"/>
                      <a:r>
                        <a:rPr lang="en-US" sz="2000" dirty="0" smtClean="0"/>
                        <a:t>Central repository for all …</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bl>
          </a:graphicData>
        </a:graphic>
      </p:graphicFrame>
      <p:sp>
        <p:nvSpPr>
          <p:cNvPr id="2" name="Title 1"/>
          <p:cNvSpPr>
            <a:spLocks noGrp="1"/>
          </p:cNvSpPr>
          <p:nvPr>
            <p:ph type="title"/>
          </p:nvPr>
        </p:nvSpPr>
        <p:spPr/>
        <p:txBody>
          <a:bodyPr/>
          <a:lstStyle/>
          <a:p>
            <a:r>
              <a:rPr lang="en-US" dirty="0" smtClean="0"/>
              <a:t>Map needs to organizations</a:t>
            </a:r>
            <a:endParaRPr lang="en-US" dirty="0"/>
          </a:p>
        </p:txBody>
      </p:sp>
    </p:spTree>
    <p:extLst>
      <p:ext uri="{BB962C8B-B14F-4D97-AF65-F5344CB8AC3E}">
        <p14:creationId xmlns:p14="http://schemas.microsoft.com/office/powerpoint/2010/main" val="2814507688"/>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01951769"/>
              </p:ext>
            </p:extLst>
          </p:nvPr>
        </p:nvGraphicFramePr>
        <p:xfrm>
          <a:off x="350838" y="1211263"/>
          <a:ext cx="11734802" cy="2575614"/>
        </p:xfrm>
        <a:graphic>
          <a:graphicData uri="http://schemas.openxmlformats.org/drawingml/2006/table">
            <a:tbl>
              <a:tblPr firstRow="1" bandRow="1">
                <a:tableStyleId>{5C22544A-7EE6-4342-B048-85BDC9FD1C3A}</a:tableStyleId>
              </a:tblPr>
              <a:tblGrid>
                <a:gridCol w="5905254"/>
                <a:gridCol w="1457387"/>
                <a:gridCol w="1457387"/>
                <a:gridCol w="1457387"/>
                <a:gridCol w="1457387"/>
              </a:tblGrid>
              <a:tr h="457199">
                <a:tc>
                  <a:txBody>
                    <a:bodyPr/>
                    <a:lstStyle/>
                    <a:p>
                      <a:endParaRPr lang="en-US" sz="1200" dirty="0"/>
                    </a:p>
                  </a:txBody>
                  <a:tcPr marL="93260" marR="93260" marT="46630" marB="46630">
                    <a:solidFill>
                      <a:srgbClr val="007C2B"/>
                    </a:solidFill>
                  </a:tcPr>
                </a:tc>
                <a:tc>
                  <a:txBody>
                    <a:bodyPr/>
                    <a:lstStyle/>
                    <a:p>
                      <a:r>
                        <a:rPr lang="en-US" sz="2000" dirty="0" smtClean="0"/>
                        <a:t>HR</a:t>
                      </a:r>
                      <a:endParaRPr lang="en-US" sz="2000" dirty="0"/>
                    </a:p>
                  </a:txBody>
                  <a:tcPr marL="93260" marR="93260" marT="46630" marB="46630">
                    <a:solidFill>
                      <a:srgbClr val="007C2B"/>
                    </a:solidFill>
                  </a:tcPr>
                </a:tc>
                <a:tc>
                  <a:txBody>
                    <a:bodyPr/>
                    <a:lstStyle/>
                    <a:p>
                      <a:r>
                        <a:rPr lang="en-US" sz="2000" dirty="0" smtClean="0"/>
                        <a:t>BD</a:t>
                      </a:r>
                      <a:endParaRPr lang="en-US" sz="2000" dirty="0"/>
                    </a:p>
                  </a:txBody>
                  <a:tcPr marL="93260" marR="93260" marT="46630" marB="46630">
                    <a:solidFill>
                      <a:srgbClr val="007C2B"/>
                    </a:solidFill>
                  </a:tcPr>
                </a:tc>
                <a:tc>
                  <a:txBody>
                    <a:bodyPr/>
                    <a:lstStyle/>
                    <a:p>
                      <a:r>
                        <a:rPr lang="en-US" sz="2000" dirty="0" smtClean="0"/>
                        <a:t>Execs</a:t>
                      </a:r>
                      <a:endParaRPr lang="en-US" sz="2000" dirty="0"/>
                    </a:p>
                  </a:txBody>
                  <a:tcPr marL="93260" marR="93260" marT="46630" marB="46630">
                    <a:solidFill>
                      <a:srgbClr val="007C2B"/>
                    </a:solidFill>
                  </a:tcPr>
                </a:tc>
                <a:tc>
                  <a:txBody>
                    <a:bodyPr/>
                    <a:lstStyle/>
                    <a:p>
                      <a:r>
                        <a:rPr lang="en-US" sz="2000" dirty="0" smtClean="0"/>
                        <a:t>IT</a:t>
                      </a:r>
                      <a:endParaRPr lang="en-US" sz="2000" dirty="0"/>
                    </a:p>
                  </a:txBody>
                  <a:tcPr marL="93260" marR="93260" marT="46630" marB="46630">
                    <a:solidFill>
                      <a:srgbClr val="007C2B"/>
                    </a:solidFill>
                  </a:tcPr>
                </a:tc>
              </a:tr>
              <a:tr h="539932">
                <a:tc>
                  <a:txBody>
                    <a:bodyPr/>
                    <a:lstStyle/>
                    <a:p>
                      <a:r>
                        <a:rPr lang="en-US" sz="2000" dirty="0" smtClean="0"/>
                        <a:t>Reduced time and rework</a:t>
                      </a:r>
                      <a:endParaRPr lang="en-US" sz="2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r>
                        <a:rPr lang="en-US" sz="4000" dirty="0" smtClean="0"/>
                        <a:t>X</a:t>
                      </a:r>
                      <a:endParaRPr lang="en-US" sz="4000" dirty="0"/>
                    </a:p>
                  </a:txBody>
                  <a:tcPr marL="93260" marR="93260" marT="46630" marB="46630"/>
                </a:tc>
              </a:tr>
              <a:tr h="539932">
                <a:tc>
                  <a:txBody>
                    <a:bodyPr/>
                    <a:lstStyle/>
                    <a:p>
                      <a:r>
                        <a:rPr lang="en-US" sz="2000" dirty="0" smtClean="0"/>
                        <a:t>Approval status and tracking</a:t>
                      </a:r>
                    </a:p>
                    <a:p>
                      <a:endParaRPr lang="en-US" sz="12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endParaRPr lang="en-US" sz="4000" dirty="0"/>
                    </a:p>
                  </a:txBody>
                  <a:tcPr marL="93260" marR="93260" marT="46630" marB="46630"/>
                </a:tc>
                <a:tc>
                  <a:txBody>
                    <a:bodyPr/>
                    <a:lstStyle/>
                    <a:p>
                      <a:r>
                        <a:rPr lang="en-US" sz="4000" dirty="0" smtClean="0"/>
                        <a:t>X</a:t>
                      </a:r>
                      <a:endParaRPr lang="en-US" sz="4000" dirty="0"/>
                    </a:p>
                  </a:txBody>
                  <a:tcPr marL="93260" marR="93260" marT="46630" marB="46630"/>
                </a:tc>
              </a:tr>
              <a:tr h="712695">
                <a:tc>
                  <a:txBody>
                    <a:bodyPr/>
                    <a:lstStyle/>
                    <a:p>
                      <a:pPr lvl="0"/>
                      <a:r>
                        <a:rPr lang="en-US" sz="2000" dirty="0" smtClean="0"/>
                        <a:t>Central repository for all …</a:t>
                      </a:r>
                      <a:endParaRPr lang="en-US" sz="2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bl>
          </a:graphicData>
        </a:graphic>
      </p:graphicFrame>
      <p:sp>
        <p:nvSpPr>
          <p:cNvPr id="2" name="Title 1"/>
          <p:cNvSpPr>
            <a:spLocks noGrp="1"/>
          </p:cNvSpPr>
          <p:nvPr>
            <p:ph type="title"/>
          </p:nvPr>
        </p:nvSpPr>
        <p:spPr/>
        <p:txBody>
          <a:bodyPr/>
          <a:lstStyle/>
          <a:p>
            <a:r>
              <a:rPr lang="en-US" dirty="0" smtClean="0"/>
              <a:t>Map needs to organizations</a:t>
            </a:r>
            <a:endParaRPr lang="en-US" dirty="0"/>
          </a:p>
        </p:txBody>
      </p:sp>
    </p:spTree>
    <p:extLst>
      <p:ext uri="{BB962C8B-B14F-4D97-AF65-F5344CB8AC3E}">
        <p14:creationId xmlns:p14="http://schemas.microsoft.com/office/powerpoint/2010/main" val="905636366"/>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17270937"/>
              </p:ext>
            </p:extLst>
          </p:nvPr>
        </p:nvGraphicFramePr>
        <p:xfrm>
          <a:off x="353202" y="1222841"/>
          <a:ext cx="11811002" cy="4370426"/>
        </p:xfrm>
        <a:graphic>
          <a:graphicData uri="http://schemas.openxmlformats.org/drawingml/2006/table">
            <a:tbl>
              <a:tblPr firstRow="1" bandRow="1">
                <a:tableStyleId>{5C22544A-7EE6-4342-B048-85BDC9FD1C3A}</a:tableStyleId>
              </a:tblPr>
              <a:tblGrid>
                <a:gridCol w="2895599"/>
                <a:gridCol w="2971801"/>
                <a:gridCol w="2971801"/>
                <a:gridCol w="2971801"/>
              </a:tblGrid>
              <a:tr h="826621">
                <a:tc>
                  <a:txBody>
                    <a:bodyPr/>
                    <a:lstStyle/>
                    <a:p>
                      <a:endParaRPr lang="en-US" sz="1200" dirty="0"/>
                    </a:p>
                  </a:txBody>
                  <a:tcPr marL="93260" marR="93260" marT="46630" marB="46630">
                    <a:solidFill>
                      <a:srgbClr val="007C2B"/>
                    </a:solidFill>
                  </a:tcPr>
                </a:tc>
                <a:tc>
                  <a:txBody>
                    <a:bodyPr/>
                    <a:lstStyle/>
                    <a:p>
                      <a:r>
                        <a:rPr lang="en-US" sz="2000" dirty="0" smtClean="0"/>
                        <a:t>Reduced time and rework</a:t>
                      </a:r>
                      <a:endParaRPr lang="en-US" sz="2000" dirty="0"/>
                    </a:p>
                  </a:txBody>
                  <a:tcPr marL="93260" marR="93260" marT="46630" marB="46630">
                    <a:solidFill>
                      <a:srgbClr val="007C2B"/>
                    </a:solidFill>
                  </a:tcPr>
                </a:tc>
                <a:tc>
                  <a:txBody>
                    <a:bodyPr/>
                    <a:lstStyle/>
                    <a:p>
                      <a:r>
                        <a:rPr lang="en-US" sz="2000" dirty="0" smtClean="0"/>
                        <a:t>Approval status and tracking</a:t>
                      </a:r>
                    </a:p>
                  </a:txBody>
                  <a:tcPr marL="93260" marR="93260" marT="46630" marB="46630">
                    <a:solidFill>
                      <a:srgbClr val="007C2B"/>
                    </a:solidFill>
                  </a:tcPr>
                </a:tc>
                <a:tc>
                  <a:txBody>
                    <a:bodyPr/>
                    <a:lstStyle/>
                    <a:p>
                      <a:pPr lvl="0"/>
                      <a:r>
                        <a:rPr lang="en-US" sz="2000" dirty="0" smtClean="0"/>
                        <a:t>Central repository for all …</a:t>
                      </a:r>
                      <a:endParaRPr lang="en-US" sz="2000" dirty="0"/>
                    </a:p>
                  </a:txBody>
                  <a:tcPr marL="93260" marR="93260" marT="46630" marB="46630">
                    <a:solidFill>
                      <a:srgbClr val="007C2B"/>
                    </a:solidFill>
                  </a:tcPr>
                </a:tc>
              </a:tr>
              <a:tr h="539932">
                <a:tc>
                  <a:txBody>
                    <a:bodyPr/>
                    <a:lstStyle/>
                    <a:p>
                      <a:r>
                        <a:rPr lang="en-US" sz="2000" dirty="0" smtClean="0"/>
                        <a:t>Community Template</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r h="539932">
                <a:tc>
                  <a:txBody>
                    <a:bodyPr/>
                    <a:lstStyle/>
                    <a:p>
                      <a:r>
                        <a:rPr lang="en-US" sz="2000" dirty="0" smtClean="0"/>
                        <a:t>Automated Tagging</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r h="712695">
                <a:tc>
                  <a:txBody>
                    <a:bodyPr/>
                    <a:lstStyle/>
                    <a:p>
                      <a:pPr lvl="0"/>
                      <a:r>
                        <a:rPr lang="en-US" sz="2000" dirty="0" smtClean="0"/>
                        <a:t>Form templates w/ Workflow</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r h="712695">
                <a:tc>
                  <a:txBody>
                    <a:bodyPr/>
                    <a:lstStyle/>
                    <a:p>
                      <a:pPr lvl="0"/>
                      <a:r>
                        <a:rPr lang="en-US" sz="2000" dirty="0" smtClean="0"/>
                        <a:t>User Profile</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r h="712695">
                <a:tc>
                  <a:txBody>
                    <a:bodyPr/>
                    <a:lstStyle/>
                    <a:p>
                      <a:pPr lvl="0"/>
                      <a:r>
                        <a:rPr lang="en-US" sz="2000" dirty="0" smtClean="0"/>
                        <a:t>Enterprise Search</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bl>
          </a:graphicData>
        </a:graphic>
      </p:graphicFrame>
      <p:sp>
        <p:nvSpPr>
          <p:cNvPr id="2" name="Title 1"/>
          <p:cNvSpPr>
            <a:spLocks noGrp="1"/>
          </p:cNvSpPr>
          <p:nvPr>
            <p:ph type="title"/>
          </p:nvPr>
        </p:nvSpPr>
        <p:spPr/>
        <p:txBody>
          <a:bodyPr/>
          <a:lstStyle/>
          <a:p>
            <a:r>
              <a:rPr lang="en-US" dirty="0" smtClean="0"/>
              <a:t>Map needs features</a:t>
            </a:r>
            <a:endParaRPr lang="en-US" dirty="0"/>
          </a:p>
        </p:txBody>
      </p:sp>
    </p:spTree>
    <p:extLst>
      <p:ext uri="{BB962C8B-B14F-4D97-AF65-F5344CB8AC3E}">
        <p14:creationId xmlns:p14="http://schemas.microsoft.com/office/powerpoint/2010/main" val="1872740817"/>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66286617"/>
              </p:ext>
            </p:extLst>
          </p:nvPr>
        </p:nvGraphicFramePr>
        <p:xfrm>
          <a:off x="353202" y="1222841"/>
          <a:ext cx="11811002" cy="4370426"/>
        </p:xfrm>
        <a:graphic>
          <a:graphicData uri="http://schemas.openxmlformats.org/drawingml/2006/table">
            <a:tbl>
              <a:tblPr firstRow="1" bandRow="1">
                <a:tableStyleId>{5C22544A-7EE6-4342-B048-85BDC9FD1C3A}</a:tableStyleId>
              </a:tblPr>
              <a:tblGrid>
                <a:gridCol w="2895599"/>
                <a:gridCol w="2971801"/>
                <a:gridCol w="2971801"/>
                <a:gridCol w="2971801"/>
              </a:tblGrid>
              <a:tr h="826621">
                <a:tc>
                  <a:txBody>
                    <a:bodyPr/>
                    <a:lstStyle/>
                    <a:p>
                      <a:endParaRPr lang="en-US" sz="1200" dirty="0"/>
                    </a:p>
                  </a:txBody>
                  <a:tcPr marL="93260" marR="93260" marT="46630" marB="46630">
                    <a:solidFill>
                      <a:srgbClr val="007C2B"/>
                    </a:solidFill>
                  </a:tcPr>
                </a:tc>
                <a:tc>
                  <a:txBody>
                    <a:bodyPr/>
                    <a:lstStyle/>
                    <a:p>
                      <a:r>
                        <a:rPr lang="en-US" sz="2000" dirty="0" smtClean="0"/>
                        <a:t>Reduced time and rework</a:t>
                      </a:r>
                      <a:endParaRPr lang="en-US" sz="2000" dirty="0"/>
                    </a:p>
                  </a:txBody>
                  <a:tcPr marL="93260" marR="93260" marT="46630" marB="46630">
                    <a:solidFill>
                      <a:srgbClr val="007C2B"/>
                    </a:solidFill>
                  </a:tcPr>
                </a:tc>
                <a:tc>
                  <a:txBody>
                    <a:bodyPr/>
                    <a:lstStyle/>
                    <a:p>
                      <a:r>
                        <a:rPr lang="en-US" sz="2000" dirty="0" smtClean="0"/>
                        <a:t>Approval status and tracking</a:t>
                      </a:r>
                    </a:p>
                  </a:txBody>
                  <a:tcPr marL="93260" marR="93260" marT="46630" marB="46630">
                    <a:solidFill>
                      <a:srgbClr val="007C2B"/>
                    </a:solidFill>
                  </a:tcPr>
                </a:tc>
                <a:tc>
                  <a:txBody>
                    <a:bodyPr/>
                    <a:lstStyle/>
                    <a:p>
                      <a:pPr lvl="0"/>
                      <a:r>
                        <a:rPr lang="en-US" sz="2000" dirty="0" smtClean="0"/>
                        <a:t>Central repository for all …</a:t>
                      </a:r>
                      <a:endParaRPr lang="en-US" sz="2000" dirty="0"/>
                    </a:p>
                  </a:txBody>
                  <a:tcPr marL="93260" marR="93260" marT="46630" marB="46630">
                    <a:solidFill>
                      <a:srgbClr val="007C2B"/>
                    </a:solidFill>
                  </a:tcPr>
                </a:tc>
              </a:tr>
              <a:tr h="539932">
                <a:tc>
                  <a:txBody>
                    <a:bodyPr/>
                    <a:lstStyle/>
                    <a:p>
                      <a:r>
                        <a:rPr lang="en-US" sz="2000" dirty="0" smtClean="0"/>
                        <a:t>Community Template</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r>
                        <a:rPr lang="en-US" sz="4000" dirty="0" smtClean="0"/>
                        <a:t>X</a:t>
                      </a:r>
                      <a:endParaRPr lang="en-US" sz="4000" dirty="0"/>
                    </a:p>
                  </a:txBody>
                  <a:tcPr marL="93260" marR="93260" marT="46630" marB="46630"/>
                </a:tc>
              </a:tr>
              <a:tr h="539932">
                <a:tc>
                  <a:txBody>
                    <a:bodyPr/>
                    <a:lstStyle/>
                    <a:p>
                      <a:r>
                        <a:rPr lang="en-US" sz="2000" dirty="0" smtClean="0"/>
                        <a:t>Automated Tagging</a:t>
                      </a:r>
                      <a:endParaRPr lang="en-US" sz="2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r>
              <a:tr h="712695">
                <a:tc>
                  <a:txBody>
                    <a:bodyPr/>
                    <a:lstStyle/>
                    <a:p>
                      <a:pPr lvl="0"/>
                      <a:r>
                        <a:rPr lang="en-US" sz="2000" dirty="0" smtClean="0"/>
                        <a:t>Form templates w/ Workflow</a:t>
                      </a:r>
                      <a:endParaRPr lang="en-US" sz="2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endParaRPr lang="en-US" sz="4000" dirty="0"/>
                    </a:p>
                  </a:txBody>
                  <a:tcPr marL="93260" marR="93260" marT="46630" marB="46630"/>
                </a:tc>
              </a:tr>
              <a:tr h="712695">
                <a:tc>
                  <a:txBody>
                    <a:bodyPr/>
                    <a:lstStyle/>
                    <a:p>
                      <a:pPr lvl="0"/>
                      <a:r>
                        <a:rPr lang="en-US" sz="2000" dirty="0" smtClean="0"/>
                        <a:t>User Profile</a:t>
                      </a:r>
                      <a:endParaRPr lang="en-US" sz="2000" dirty="0"/>
                    </a:p>
                  </a:txBody>
                  <a:tcPr marL="93260" marR="93260" marT="46630" marB="46630"/>
                </a:tc>
                <a:tc>
                  <a:txBody>
                    <a:bodyPr/>
                    <a:lstStyle/>
                    <a:p>
                      <a:endParaRPr lang="en-US" sz="4000" dirty="0"/>
                    </a:p>
                  </a:txBody>
                  <a:tcPr marL="93260" marR="93260" marT="46630" marB="46630"/>
                </a:tc>
                <a:tc>
                  <a:txBody>
                    <a:bodyPr/>
                    <a:lstStyle/>
                    <a:p>
                      <a:endParaRPr lang="en-US" sz="4000" dirty="0"/>
                    </a:p>
                  </a:txBody>
                  <a:tcPr marL="93260" marR="93260" marT="46630" marB="46630"/>
                </a:tc>
                <a:tc>
                  <a:txBody>
                    <a:bodyPr/>
                    <a:lstStyle/>
                    <a:p>
                      <a:r>
                        <a:rPr lang="en-US" sz="4000" dirty="0" smtClean="0"/>
                        <a:t>X</a:t>
                      </a:r>
                      <a:endParaRPr lang="en-US" sz="4000" dirty="0"/>
                    </a:p>
                  </a:txBody>
                  <a:tcPr marL="93260" marR="93260" marT="46630" marB="46630"/>
                </a:tc>
              </a:tr>
              <a:tr h="712695">
                <a:tc>
                  <a:txBody>
                    <a:bodyPr/>
                    <a:lstStyle/>
                    <a:p>
                      <a:pPr lvl="0"/>
                      <a:r>
                        <a:rPr lang="en-US" sz="2000" dirty="0" smtClean="0"/>
                        <a:t>Enterprise Search</a:t>
                      </a:r>
                      <a:endParaRPr lang="en-US" sz="2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r>
                        <a:rPr lang="en-US" sz="4000" dirty="0" smtClean="0"/>
                        <a:t>X</a:t>
                      </a:r>
                      <a:endParaRPr lang="en-US" sz="4000" dirty="0"/>
                    </a:p>
                  </a:txBody>
                  <a:tcPr marL="93260" marR="93260" marT="46630" marB="46630"/>
                </a:tc>
                <a:tc>
                  <a:txBody>
                    <a:bodyPr/>
                    <a:lstStyle/>
                    <a:p>
                      <a:r>
                        <a:rPr lang="en-US" sz="4000" dirty="0" smtClean="0"/>
                        <a:t>X</a:t>
                      </a:r>
                      <a:endParaRPr lang="en-US" sz="4000" dirty="0"/>
                    </a:p>
                  </a:txBody>
                  <a:tcPr marL="93260" marR="93260" marT="46630" marB="46630"/>
                </a:tc>
              </a:tr>
            </a:tbl>
          </a:graphicData>
        </a:graphic>
      </p:graphicFrame>
      <p:sp>
        <p:nvSpPr>
          <p:cNvPr id="2" name="Title 1"/>
          <p:cNvSpPr>
            <a:spLocks noGrp="1"/>
          </p:cNvSpPr>
          <p:nvPr>
            <p:ph type="title"/>
          </p:nvPr>
        </p:nvSpPr>
        <p:spPr/>
        <p:txBody>
          <a:bodyPr/>
          <a:lstStyle/>
          <a:p>
            <a:r>
              <a:rPr lang="en-US" dirty="0" smtClean="0"/>
              <a:t>Map needs features</a:t>
            </a:r>
            <a:endParaRPr lang="en-US" dirty="0"/>
          </a:p>
        </p:txBody>
      </p:sp>
    </p:spTree>
    <p:extLst>
      <p:ext uri="{BB962C8B-B14F-4D97-AF65-F5344CB8AC3E}">
        <p14:creationId xmlns:p14="http://schemas.microsoft.com/office/powerpoint/2010/main" val="299525282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634567"/>
          </a:xfrm>
        </p:spPr>
        <p:txBody>
          <a:bodyPr/>
          <a:lstStyle/>
          <a:p>
            <a:r>
              <a:rPr lang="en-US" dirty="0" smtClean="0"/>
              <a:t>This is a two way conversation</a:t>
            </a:r>
          </a:p>
          <a:p>
            <a:pPr lvl="1"/>
            <a:r>
              <a:rPr lang="en-US" dirty="0" smtClean="0"/>
              <a:t>Raise your hand, Stand up, use a microphone</a:t>
            </a:r>
          </a:p>
          <a:p>
            <a:pPr lvl="1"/>
            <a:r>
              <a:rPr lang="en-US" dirty="0" smtClean="0"/>
              <a:t>Use Twitter an #spc157 and I will review at certain points to answer questions</a:t>
            </a:r>
          </a:p>
          <a:p>
            <a:pPr lvl="1"/>
            <a:r>
              <a:rPr lang="en-US" dirty="0" smtClean="0"/>
              <a:t>Applaud, hoot &amp; holler where appropriate</a:t>
            </a:r>
          </a:p>
          <a:p>
            <a:r>
              <a:rPr lang="en-US" dirty="0" smtClean="0"/>
              <a:t>Remember to fill out the evaluation please</a:t>
            </a:r>
          </a:p>
        </p:txBody>
      </p:sp>
      <p:sp>
        <p:nvSpPr>
          <p:cNvPr id="3" name="Title 2"/>
          <p:cNvSpPr>
            <a:spLocks noGrp="1"/>
          </p:cNvSpPr>
          <p:nvPr>
            <p:ph type="title"/>
          </p:nvPr>
        </p:nvSpPr>
        <p:spPr/>
        <p:txBody>
          <a:bodyPr/>
          <a:lstStyle/>
          <a:p>
            <a:r>
              <a:rPr lang="en-US" dirty="0" smtClean="0"/>
              <a:t>Guidelines</a:t>
            </a:r>
            <a:endParaRPr lang="en-US" dirty="0"/>
          </a:p>
        </p:txBody>
      </p:sp>
    </p:spTree>
    <p:extLst>
      <p:ext uri="{BB962C8B-B14F-4D97-AF65-F5344CB8AC3E}">
        <p14:creationId xmlns:p14="http://schemas.microsoft.com/office/powerpoint/2010/main" val="1497239234"/>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pSp>
        <p:nvGrpSpPr>
          <p:cNvPr id="3" name="Group 2"/>
          <p:cNvGrpSpPr/>
          <p:nvPr/>
        </p:nvGrpSpPr>
        <p:grpSpPr>
          <a:xfrm>
            <a:off x="-285183" y="811922"/>
            <a:ext cx="6031824" cy="4971341"/>
            <a:chOff x="-305864" y="1466173"/>
            <a:chExt cx="6031824" cy="4971341"/>
          </a:xfrm>
          <a:solidFill>
            <a:srgbClr val="007C2B"/>
          </a:solidFill>
        </p:grpSpPr>
        <p:sp>
          <p:nvSpPr>
            <p:cNvPr id="4" name="Rounded Rectangle 3"/>
            <p:cNvSpPr/>
            <p:nvPr/>
          </p:nvSpPr>
          <p:spPr bwMode="auto">
            <a:xfrm>
              <a:off x="328875" y="1466173"/>
              <a:ext cx="5397085" cy="4475903"/>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Let everyone know about it</a:t>
              </a:r>
            </a:p>
          </p:txBody>
        </p:sp>
        <p:sp>
          <p:nvSpPr>
            <p:cNvPr id="5" name="Isosceles Triangle 4"/>
            <p:cNvSpPr/>
            <p:nvPr/>
          </p:nvSpPr>
          <p:spPr bwMode="auto">
            <a:xfrm rot="19636433">
              <a:off x="-305864" y="4724033"/>
              <a:ext cx="2189295" cy="1713481"/>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6" name="Title 1"/>
          <p:cNvSpPr txBox="1">
            <a:spLocks/>
          </p:cNvSpPr>
          <p:nvPr/>
        </p:nvSpPr>
        <p:spPr>
          <a:xfrm>
            <a:off x="3309176" y="2636434"/>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Create a LONG-TERM strategy for adoption</a:t>
            </a:r>
            <a:endParaRPr lang="en-US" sz="2000" dirty="0"/>
          </a:p>
        </p:txBody>
      </p:sp>
      <p:sp>
        <p:nvSpPr>
          <p:cNvPr id="8" name="Title 1"/>
          <p:cNvSpPr txBox="1">
            <a:spLocks/>
          </p:cNvSpPr>
          <p:nvPr/>
        </p:nvSpPr>
        <p:spPr>
          <a:xfrm>
            <a:off x="3309176" y="3483779"/>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r>
              <a:rPr lang="en-US" sz="2000" dirty="0" smtClean="0"/>
              <a:t>Utilize governance organizations to organically grow </a:t>
            </a:r>
            <a:endParaRPr lang="en-US" sz="2000" dirty="0"/>
          </a:p>
        </p:txBody>
      </p:sp>
      <p:sp>
        <p:nvSpPr>
          <p:cNvPr id="11" name="Title 1"/>
          <p:cNvSpPr txBox="1">
            <a:spLocks/>
          </p:cNvSpPr>
          <p:nvPr/>
        </p:nvSpPr>
        <p:spPr>
          <a:xfrm>
            <a:off x="3322637" y="4339451"/>
            <a:ext cx="8840428" cy="681811"/>
          </a:xfrm>
          <a:prstGeom prst="rect">
            <a:avLst/>
          </a:prstGeom>
          <a:solidFill>
            <a:srgbClr val="EB3C00"/>
          </a:solidFill>
        </p:spPr>
        <p:txBody>
          <a:bodyPr vert="horz" lIns="93260" tIns="46630" rIns="93260" bIns="46630" rtlCol="0" anchor="t" anchorCtr="0">
            <a:normAutofit/>
          </a:bodyPr>
          <a:lstStyle>
            <a:lvl1pPr algn="l" defTabSz="914400" rtl="0" eaLnBrk="1" latinLnBrk="0" hangingPunct="1">
              <a:lnSpc>
                <a:spcPct val="90000"/>
              </a:lnSpc>
              <a:spcBef>
                <a:spcPct val="0"/>
              </a:spcBef>
              <a:buNone/>
              <a:defRPr sz="3600" kern="1200">
                <a:solidFill>
                  <a:schemeClr val="bg1"/>
                </a:solidFill>
                <a:latin typeface="Segoe UI Light" panose="020B0502040204020203" pitchFamily="34" charset="0"/>
                <a:ea typeface="+mj-ea"/>
                <a:cs typeface="+mj-cs"/>
              </a:defRPr>
            </a:lvl1pPr>
          </a:lstStyle>
          <a:p>
            <a:pPr lvl="0"/>
            <a:r>
              <a:rPr lang="en-US" sz="2000" dirty="0" smtClean="0"/>
              <a:t>Dedicate business focused resources to adoption process</a:t>
            </a:r>
            <a:endParaRPr lang="en-US" sz="2000" dirty="0"/>
          </a:p>
        </p:txBody>
      </p:sp>
    </p:spTree>
    <p:extLst>
      <p:ext uri="{BB962C8B-B14F-4D97-AF65-F5344CB8AC3E}">
        <p14:creationId xmlns:p14="http://schemas.microsoft.com/office/powerpoint/2010/main" val="2375295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Ideal Roadmap</a:t>
            </a:r>
            <a:endParaRPr lang="en-US" dirty="0"/>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272" y="1212849"/>
            <a:ext cx="11927347" cy="4570414"/>
          </a:xfrm>
          <a:prstGeom prst="rect">
            <a:avLst/>
          </a:prstGeom>
        </p:spPr>
      </p:pic>
    </p:spTree>
    <p:extLst>
      <p:ext uri="{BB962C8B-B14F-4D97-AF65-F5344CB8AC3E}">
        <p14:creationId xmlns:p14="http://schemas.microsoft.com/office/powerpoint/2010/main" val="2879972033"/>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pPr marL="0" indent="0">
              <a:buNone/>
            </a:pPr>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007C2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Create buy-in</a:t>
            </a:r>
            <a:endParaRPr lang="en-US" sz="4000" dirty="0">
              <a:gradFill>
                <a:gsLst>
                  <a:gs pos="0">
                    <a:srgbClr val="FFFFFF"/>
                  </a:gs>
                  <a:gs pos="100000">
                    <a:srgbClr val="FFFFFF"/>
                  </a:gs>
                </a:gsLst>
                <a:lin ang="5400000" scaled="0"/>
              </a:gradFill>
            </a:endParaRPr>
          </a:p>
        </p:txBody>
      </p:sp>
      <p:grpSp>
        <p:nvGrpSpPr>
          <p:cNvPr id="7" name="Group 6"/>
          <p:cNvGrpSpPr/>
          <p:nvPr/>
        </p:nvGrpSpPr>
        <p:grpSpPr>
          <a:xfrm>
            <a:off x="3551237" y="1135054"/>
            <a:ext cx="4419600" cy="4114807"/>
            <a:chOff x="4237037" y="2182046"/>
            <a:chExt cx="2667000" cy="2534416"/>
          </a:xfrm>
          <a:solidFill>
            <a:srgbClr val="EB3C00"/>
          </a:solidFill>
        </p:grpSpPr>
        <p:sp>
          <p:nvSpPr>
            <p:cNvPr id="11" name="Rounded Rectangle 10"/>
            <p:cNvSpPr/>
            <p:nvPr/>
          </p:nvSpPr>
          <p:spPr bwMode="auto">
            <a:xfrm>
              <a:off x="4512923" y="2182046"/>
              <a:ext cx="2391114"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Align value.</a:t>
              </a:r>
            </a:p>
          </p:txBody>
        </p:sp>
        <p:sp>
          <p:nvSpPr>
            <p:cNvPr id="12" name="Isosceles Triangle 1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4347485" y="2201862"/>
            <a:ext cx="5071153" cy="3499498"/>
            <a:chOff x="4237037" y="2182046"/>
            <a:chExt cx="3398206" cy="2534416"/>
          </a:xfrm>
          <a:solidFill>
            <a:srgbClr val="00188F"/>
          </a:solidFill>
        </p:grpSpPr>
        <p:sp>
          <p:nvSpPr>
            <p:cNvPr id="15" name="Rounded Rectangle 14"/>
            <p:cNvSpPr/>
            <p:nvPr/>
          </p:nvSpPr>
          <p:spPr bwMode="auto">
            <a:xfrm>
              <a:off x="4512923" y="2182046"/>
              <a:ext cx="3122320"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Prioritize features.</a:t>
              </a:r>
            </a:p>
          </p:txBody>
        </p:sp>
        <p:sp>
          <p:nvSpPr>
            <p:cNvPr id="16" name="Isosceles Triangle 15"/>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7" name="Group 16"/>
          <p:cNvGrpSpPr/>
          <p:nvPr/>
        </p:nvGrpSpPr>
        <p:grpSpPr>
          <a:xfrm>
            <a:off x="5306369" y="3533997"/>
            <a:ext cx="5483867" cy="2661302"/>
            <a:chOff x="4237037" y="2182046"/>
            <a:chExt cx="5192136" cy="2534416"/>
          </a:xfrm>
          <a:solidFill>
            <a:srgbClr val="007C2B"/>
          </a:solidFill>
        </p:grpSpPr>
        <p:sp>
          <p:nvSpPr>
            <p:cNvPr id="18" name="Rounded Rectangle 17"/>
            <p:cNvSpPr/>
            <p:nvPr/>
          </p:nvSpPr>
          <p:spPr bwMode="auto">
            <a:xfrm>
              <a:off x="4512922" y="2182046"/>
              <a:ext cx="4916251"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Publicize a road map.</a:t>
              </a:r>
            </a:p>
          </p:txBody>
        </p:sp>
        <p:sp>
          <p:nvSpPr>
            <p:cNvPr id="19" name="Isosceles Triangle 18"/>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0234390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Understand context</a:t>
            </a:r>
            <a:endParaRPr lang="en-US" sz="4000" dirty="0">
              <a:gradFill>
                <a:gsLst>
                  <a:gs pos="0">
                    <a:srgbClr val="FFFFFF"/>
                  </a:gs>
                  <a:gs pos="100000">
                    <a:srgbClr val="FFFFFF"/>
                  </a:gs>
                </a:gsLst>
                <a:lin ang="5400000" scaled="0"/>
              </a:gradFill>
            </a:endParaRPr>
          </a:p>
        </p:txBody>
      </p:sp>
      <p:sp>
        <p:nvSpPr>
          <p:cNvPr id="9" name="Rectangle 8"/>
          <p:cNvSpPr/>
          <p:nvPr/>
        </p:nvSpPr>
        <p:spPr bwMode="auto">
          <a:xfrm>
            <a:off x="3967259" y="2323287"/>
            <a:ext cx="3473689" cy="3269476"/>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Identify value</a:t>
            </a:r>
            <a:endParaRPr lang="en-US" sz="4000" dirty="0">
              <a:gradFill>
                <a:gsLst>
                  <a:gs pos="0">
                    <a:srgbClr val="FFFFFF"/>
                  </a:gs>
                  <a:gs pos="100000">
                    <a:srgbClr val="FFFFFF"/>
                  </a:gs>
                </a:gsLst>
                <a:lin ang="5400000" scaled="0"/>
              </a:gradFill>
            </a:endParaRPr>
          </a:p>
        </p:txBody>
      </p:sp>
      <p:sp>
        <p:nvSpPr>
          <p:cNvPr id="10" name="Rectangle 9"/>
          <p:cNvSpPr/>
          <p:nvPr/>
        </p:nvSpPr>
        <p:spPr bwMode="auto">
          <a:xfrm>
            <a:off x="7552170" y="2319725"/>
            <a:ext cx="3473689" cy="3269476"/>
          </a:xfrm>
          <a:prstGeom prst="rect">
            <a:avLst/>
          </a:prstGeom>
          <a:solidFill>
            <a:srgbClr val="007C2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Create buy-in</a:t>
            </a:r>
            <a:endParaRPr lang="en-US" sz="4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60072847"/>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8134" y="2201862"/>
            <a:ext cx="11842884" cy="3675262"/>
          </a:xfrm>
          <a:prstGeom prst="rect">
            <a:avLst/>
          </a:prstGeom>
        </p:spPr>
        <p:txBody>
          <a:bodyPr wrap="square" lIns="124358" tIns="62179" rIns="124358" bIns="62179">
            <a:spAutoFit/>
          </a:bodyPr>
          <a:lstStyle/>
          <a:p>
            <a:pPr>
              <a:spcBef>
                <a:spcPts val="816"/>
              </a:spcBef>
              <a:spcAft>
                <a:spcPts val="816"/>
              </a:spcAft>
            </a:pPr>
            <a:r>
              <a:rPr lang="en-US" sz="3200" b="1" dirty="0" smtClean="0"/>
              <a:t>Questions? Ideas? Feedback? Contact me:</a:t>
            </a:r>
          </a:p>
          <a:p>
            <a:pPr indent="-621792">
              <a:buFont typeface="Wingdings" pitchFamily="2" charset="2"/>
              <a:buChar char="§"/>
            </a:pPr>
            <a:r>
              <a:rPr lang="en-US" sz="2400" dirty="0" smtClean="0"/>
              <a:t>Twitter</a:t>
            </a:r>
            <a:r>
              <a:rPr lang="en-US" sz="2400" dirty="0"/>
              <a:t>:  	</a:t>
            </a:r>
            <a:r>
              <a:rPr lang="en-US" sz="2400" dirty="0" smtClean="0"/>
              <a:t>	</a:t>
            </a:r>
            <a:r>
              <a:rPr lang="en-US" sz="2400" dirty="0"/>
              <a:t>@</a:t>
            </a:r>
            <a:r>
              <a:rPr lang="en-US" sz="2400" dirty="0" err="1" smtClean="0"/>
              <a:t>Collabadam</a:t>
            </a:r>
            <a:r>
              <a:rPr lang="en-US" sz="2400" dirty="0" smtClean="0"/>
              <a:t> </a:t>
            </a:r>
            <a:endParaRPr lang="en-US" sz="2400" dirty="0"/>
          </a:p>
          <a:p>
            <a:pPr indent="-621792">
              <a:buFont typeface="Wingdings" pitchFamily="2" charset="2"/>
              <a:buChar char="§"/>
            </a:pPr>
            <a:r>
              <a:rPr lang="en-US" sz="2400" dirty="0"/>
              <a:t>Blog: 	</a:t>
            </a:r>
            <a:r>
              <a:rPr lang="en-US" sz="2400" dirty="0" smtClean="0"/>
              <a:t>	</a:t>
            </a:r>
            <a:r>
              <a:rPr lang="en-US" sz="2400" dirty="0" smtClean="0">
                <a:hlinkClick r:id="rId3"/>
              </a:rPr>
              <a:t>http</a:t>
            </a:r>
            <a:r>
              <a:rPr lang="en-US" sz="2400" dirty="0">
                <a:hlinkClick r:id="rId3"/>
              </a:rPr>
              <a:t>://</a:t>
            </a:r>
            <a:r>
              <a:rPr lang="en-US" sz="2400" dirty="0" smtClean="0">
                <a:hlinkClick r:id="rId3"/>
              </a:rPr>
              <a:t>www.levithan.com</a:t>
            </a:r>
            <a:endParaRPr lang="en-US" sz="2400" dirty="0"/>
          </a:p>
          <a:p>
            <a:pPr indent="-621792">
              <a:buFont typeface="Wingdings" pitchFamily="2" charset="2"/>
              <a:buChar char="§"/>
            </a:pPr>
            <a:r>
              <a:rPr lang="en-US" sz="2400" dirty="0" smtClean="0"/>
              <a:t>Email: 		</a:t>
            </a:r>
            <a:r>
              <a:rPr lang="en-US" sz="2400" dirty="0" smtClean="0">
                <a:hlinkClick r:id="rId4"/>
              </a:rPr>
              <a:t>Alevithan@PortalSolutions.net</a:t>
            </a:r>
            <a:r>
              <a:rPr lang="en-US" sz="2400" dirty="0" smtClean="0"/>
              <a:t> </a:t>
            </a:r>
          </a:p>
          <a:p>
            <a:pPr indent="-621792">
              <a:buFont typeface="Wingdings" pitchFamily="2" charset="2"/>
              <a:buChar char="§"/>
            </a:pPr>
            <a:r>
              <a:rPr lang="en-US" sz="2400" dirty="0"/>
              <a:t>Resources: </a:t>
            </a:r>
          </a:p>
          <a:p>
            <a:r>
              <a:rPr lang="en-US" sz="2400" dirty="0" smtClean="0"/>
              <a:t>	</a:t>
            </a:r>
            <a:r>
              <a:rPr lang="en-US" sz="2400" b="1" dirty="0" smtClean="0"/>
              <a:t>Win a Microsoft Surface!</a:t>
            </a:r>
            <a:r>
              <a:rPr lang="en-US" sz="2400" dirty="0" smtClean="0"/>
              <a:t>		</a:t>
            </a:r>
            <a:r>
              <a:rPr lang="en-US" sz="2400" dirty="0" smtClean="0">
                <a:hlinkClick r:id="rId5"/>
              </a:rPr>
              <a:t>http://bit.ly/PortalSolutions</a:t>
            </a:r>
            <a:r>
              <a:rPr lang="en-US" sz="2400" dirty="0" smtClean="0"/>
              <a:t> </a:t>
            </a:r>
          </a:p>
          <a:p>
            <a:r>
              <a:rPr lang="en-US" sz="2400" dirty="0" smtClean="0"/>
              <a:t>	700</a:t>
            </a:r>
            <a:r>
              <a:rPr lang="en-US" sz="2400" dirty="0"/>
              <a:t>+ SharePoint IA </a:t>
            </a:r>
            <a:r>
              <a:rPr lang="en-US" sz="2400" dirty="0" smtClean="0"/>
              <a:t>Slides..</a:t>
            </a:r>
            <a:r>
              <a:rPr lang="en-US" sz="2400" dirty="0"/>
              <a:t>	</a:t>
            </a:r>
            <a:r>
              <a:rPr lang="en-US" sz="2400" dirty="0" smtClean="0"/>
              <a:t>	</a:t>
            </a:r>
            <a:r>
              <a:rPr lang="en-US" sz="2400" dirty="0" smtClean="0">
                <a:hlinkClick r:id="rId6"/>
              </a:rPr>
              <a:t>PracticalIntranet.com</a:t>
            </a:r>
            <a:r>
              <a:rPr lang="en-US" sz="2400" dirty="0" smtClean="0"/>
              <a:t> </a:t>
            </a:r>
            <a:r>
              <a:rPr lang="en-US" sz="2400" dirty="0"/>
              <a:t>	</a:t>
            </a:r>
            <a:br>
              <a:rPr lang="en-US" sz="2400" dirty="0"/>
            </a:br>
            <a:r>
              <a:rPr lang="en-US" sz="2400" dirty="0"/>
              <a:t>	130+ SharePoint </a:t>
            </a:r>
            <a:r>
              <a:rPr lang="en-US" sz="2400" dirty="0" smtClean="0"/>
              <a:t>Standards..  	</a:t>
            </a:r>
            <a:r>
              <a:rPr lang="en-US" sz="2400" dirty="0" smtClean="0">
                <a:hlinkClick r:id="rId7"/>
              </a:rPr>
              <a:t>SPStandards.com</a:t>
            </a:r>
            <a:r>
              <a:rPr lang="en-US" sz="2400" dirty="0"/>
              <a:t/>
            </a:r>
            <a:br>
              <a:rPr lang="en-US" sz="2400" dirty="0"/>
            </a:br>
            <a:r>
              <a:rPr lang="en-US" sz="2400" dirty="0"/>
              <a:t>	15 Pages of Important </a:t>
            </a:r>
            <a:r>
              <a:rPr lang="en-US" sz="2400" dirty="0" smtClean="0"/>
              <a:t>Questions.. 	</a:t>
            </a:r>
            <a:r>
              <a:rPr lang="en-US" sz="2400" dirty="0" smtClean="0">
                <a:hlinkClick r:id="rId8"/>
              </a:rPr>
              <a:t>SharePointDiagnostics.com</a:t>
            </a:r>
            <a:endParaRPr lang="en-US" sz="2400" dirty="0" smtClean="0"/>
          </a:p>
        </p:txBody>
      </p:sp>
      <p:sp>
        <p:nvSpPr>
          <p:cNvPr id="8" name="Title 1"/>
          <p:cNvSpPr txBox="1">
            <a:spLocks/>
          </p:cNvSpPr>
          <p:nvPr/>
        </p:nvSpPr>
        <p:spPr>
          <a:xfrm>
            <a:off x="248134" y="220662"/>
            <a:ext cx="12202369" cy="1295400"/>
          </a:xfrm>
          <a:prstGeom prst="rect">
            <a:avLst/>
          </a:prstGeom>
        </p:spPr>
        <p:txBody>
          <a:bodyPr vert="horz" lIns="124358" tIns="62179" rIns="124358" bIns="62179"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7200" b="1" dirty="0">
                <a:latin typeface="+mn-lt"/>
              </a:rPr>
              <a:t>What About Your </a:t>
            </a:r>
            <a:r>
              <a:rPr lang="en-US" sz="7200" b="1" dirty="0" smtClean="0">
                <a:latin typeface="+mn-lt"/>
              </a:rPr>
              <a:t>Buy-In?</a:t>
            </a:r>
            <a:endParaRPr lang="en-US" sz="4200" dirty="0">
              <a:latin typeface="+mn-lt"/>
            </a:endParaRPr>
          </a:p>
        </p:txBody>
      </p:sp>
    </p:spTree>
    <p:extLst>
      <p:ext uri="{BB962C8B-B14F-4D97-AF65-F5344CB8AC3E}">
        <p14:creationId xmlns:p14="http://schemas.microsoft.com/office/powerpoint/2010/main" val="2094336938"/>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8134" y="220662"/>
            <a:ext cx="12202369" cy="1295400"/>
          </a:xfrm>
          <a:prstGeom prst="rect">
            <a:avLst/>
          </a:prstGeom>
        </p:spPr>
        <p:txBody>
          <a:bodyPr vert="horz" lIns="124358" tIns="62179" rIns="124358" bIns="62179"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7200" dirty="0" smtClean="0">
                <a:latin typeface="+mn-lt"/>
              </a:rPr>
              <a:t>Win A </a:t>
            </a:r>
            <a:r>
              <a:rPr lang="en-US" sz="7200" b="1" dirty="0" smtClean="0">
                <a:latin typeface="+mn-lt"/>
              </a:rPr>
              <a:t>Windows Surface!</a:t>
            </a:r>
            <a:endParaRPr lang="en-US" sz="4200" b="1" dirty="0">
              <a:latin typeface="+mn-lt"/>
            </a:endParaRPr>
          </a:p>
        </p:txBody>
      </p:sp>
      <p:pic>
        <p:nvPicPr>
          <p:cNvPr id="1026" name="Picture 2" descr="http://regmedia.co.uk/2012/06/19/microsoft_surface.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18237" y="1516062"/>
            <a:ext cx="6541882" cy="479266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38817" y="1820861"/>
            <a:ext cx="7860620" cy="3565591"/>
          </a:xfrm>
          <a:prstGeom prst="rect">
            <a:avLst/>
          </a:prstGeom>
          <a:noFill/>
        </p:spPr>
        <p:txBody>
          <a:bodyPr wrap="square" lIns="182880" tIns="146304" rIns="182880" bIns="146304" rtlCol="0">
            <a:spAutoFit/>
          </a:bodyPr>
          <a:lstStyle/>
          <a:p>
            <a:pPr>
              <a:lnSpc>
                <a:spcPts val="3300"/>
              </a:lnSpc>
              <a:spcBef>
                <a:spcPts val="600"/>
              </a:spcBef>
              <a:spcAft>
                <a:spcPts val="600"/>
              </a:spcAft>
            </a:pPr>
            <a:r>
              <a:rPr lang="en-US" sz="2400" dirty="0" smtClean="0">
                <a:gradFill>
                  <a:gsLst>
                    <a:gs pos="2917">
                      <a:schemeClr val="tx1"/>
                    </a:gs>
                    <a:gs pos="30000">
                      <a:schemeClr val="tx1"/>
                    </a:gs>
                  </a:gsLst>
                  <a:lin ang="5400000" scaled="0"/>
                </a:gradFill>
              </a:rPr>
              <a:t>This exclusive contest is for attendees of the Microsoft SharePoint Conference (</a:t>
            </a:r>
            <a:r>
              <a:rPr lang="en-US" sz="2400" i="1" dirty="0" smtClean="0">
                <a:gradFill>
                  <a:gsLst>
                    <a:gs pos="2917">
                      <a:schemeClr val="tx1"/>
                    </a:gs>
                    <a:gs pos="30000">
                      <a:schemeClr val="tx1"/>
                    </a:gs>
                  </a:gsLst>
                  <a:lin ang="5400000" scaled="0"/>
                </a:gradFill>
              </a:rPr>
              <a:t>that are awesome enough to have attended one of our talks</a:t>
            </a:r>
            <a:r>
              <a:rPr lang="en-US" sz="2400" dirty="0" smtClean="0">
                <a:gradFill>
                  <a:gsLst>
                    <a:gs pos="2917">
                      <a:schemeClr val="tx1"/>
                    </a:gs>
                    <a:gs pos="30000">
                      <a:schemeClr val="tx1"/>
                    </a:gs>
                  </a:gsLst>
                  <a:lin ang="5400000" scaled="0"/>
                </a:gradFill>
              </a:rPr>
              <a:t>). </a:t>
            </a:r>
          </a:p>
          <a:p>
            <a:pPr>
              <a:lnSpc>
                <a:spcPts val="3300"/>
              </a:lnSpc>
              <a:spcBef>
                <a:spcPts val="600"/>
              </a:spcBef>
              <a:spcAft>
                <a:spcPts val="600"/>
              </a:spcAft>
            </a:pPr>
            <a:r>
              <a:rPr lang="en-US" sz="2400" dirty="0" smtClean="0">
                <a:gradFill>
                  <a:gsLst>
                    <a:gs pos="2917">
                      <a:schemeClr val="tx1"/>
                    </a:gs>
                    <a:gs pos="30000">
                      <a:schemeClr val="tx1"/>
                    </a:gs>
                  </a:gsLst>
                  <a:lin ang="5400000" scaled="0"/>
                </a:gradFill>
              </a:rPr>
              <a:t>We want to give you a </a:t>
            </a:r>
            <a:r>
              <a:rPr lang="en-US" sz="2400" u="sng" dirty="0" smtClean="0">
                <a:gradFill>
                  <a:gsLst>
                    <a:gs pos="2917">
                      <a:schemeClr val="tx1"/>
                    </a:gs>
                    <a:gs pos="30000">
                      <a:schemeClr val="tx1"/>
                    </a:gs>
                  </a:gsLst>
                  <a:lin ang="5400000" scaled="0"/>
                </a:gradFill>
              </a:rPr>
              <a:t>free</a:t>
            </a:r>
            <a:r>
              <a:rPr lang="en-US" sz="2400" dirty="0" smtClean="0">
                <a:gradFill>
                  <a:gsLst>
                    <a:gs pos="2917">
                      <a:schemeClr val="tx1"/>
                    </a:gs>
                    <a:gs pos="30000">
                      <a:schemeClr val="tx1"/>
                    </a:gs>
                  </a:gsLst>
                  <a:lin ang="5400000" scaled="0"/>
                </a:gradFill>
              </a:rPr>
              <a:t> Surface! Why? </a:t>
            </a:r>
            <a:br>
              <a:rPr lang="en-US" sz="2400" dirty="0" smtClean="0">
                <a:gradFill>
                  <a:gsLst>
                    <a:gs pos="2917">
                      <a:schemeClr val="tx1"/>
                    </a:gs>
                    <a:gs pos="30000">
                      <a:schemeClr val="tx1"/>
                    </a:gs>
                  </a:gsLst>
                  <a:lin ang="5400000" scaled="0"/>
                </a:gradFill>
              </a:rPr>
            </a:br>
            <a:r>
              <a:rPr lang="en-US" sz="2400" i="1" dirty="0" smtClean="0">
                <a:gradFill>
                  <a:gsLst>
                    <a:gs pos="2917">
                      <a:schemeClr val="tx1"/>
                    </a:gs>
                    <a:gs pos="30000">
                      <a:schemeClr val="tx1"/>
                    </a:gs>
                  </a:gsLst>
                  <a:lin ang="5400000" scaled="0"/>
                </a:gradFill>
              </a:rPr>
              <a:t>Because we love you. </a:t>
            </a:r>
            <a:endParaRPr lang="en-US" sz="2400" i="1" dirty="0">
              <a:gradFill>
                <a:gsLst>
                  <a:gs pos="2917">
                    <a:schemeClr val="tx1"/>
                  </a:gs>
                  <a:gs pos="30000">
                    <a:schemeClr val="tx1"/>
                  </a:gs>
                </a:gsLst>
                <a:lin ang="5400000" scaled="0"/>
              </a:gradFill>
            </a:endParaRPr>
          </a:p>
          <a:p>
            <a:pPr>
              <a:lnSpc>
                <a:spcPts val="3300"/>
              </a:lnSpc>
              <a:spcBef>
                <a:spcPts val="600"/>
              </a:spcBef>
              <a:spcAft>
                <a:spcPts val="600"/>
              </a:spcAft>
            </a:pPr>
            <a:r>
              <a:rPr lang="en-US" sz="2400" dirty="0" smtClean="0">
                <a:gradFill>
                  <a:gsLst>
                    <a:gs pos="2917">
                      <a:schemeClr val="tx1"/>
                    </a:gs>
                    <a:gs pos="30000">
                      <a:schemeClr val="tx1"/>
                    </a:gs>
                  </a:gsLst>
                  <a:lin ang="5400000" scaled="0"/>
                </a:gradFill>
              </a:rPr>
              <a:t>Just navigate to this page: </a:t>
            </a:r>
            <a:r>
              <a:rPr lang="en-US" sz="2400" b="1" dirty="0" smtClean="0">
                <a:gradFill>
                  <a:gsLst>
                    <a:gs pos="2917">
                      <a:schemeClr val="tx1"/>
                    </a:gs>
                    <a:gs pos="30000">
                      <a:schemeClr val="tx1"/>
                    </a:gs>
                  </a:gsLst>
                  <a:lin ang="5400000" scaled="0"/>
                </a:gradFill>
                <a:hlinkClick r:id="rId3"/>
              </a:rPr>
              <a:t>http://bit.ly.PortalSolutions</a:t>
            </a:r>
            <a:r>
              <a:rPr lang="en-US" sz="2400" b="1" dirty="0" smtClean="0">
                <a:gradFill>
                  <a:gsLst>
                    <a:gs pos="2917">
                      <a:schemeClr val="tx1"/>
                    </a:gs>
                    <a:gs pos="30000">
                      <a:schemeClr val="tx1"/>
                    </a:gs>
                  </a:gsLst>
                  <a:lin ang="5400000" scaled="0"/>
                </a:gradFill>
              </a:rPr>
              <a:t>  </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291782751"/>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246991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4"/>
            <a:ext cx="10974388" cy="624979"/>
          </a:xfrm>
          <a:prstGeom prst="rect">
            <a:avLst/>
          </a:prstGeom>
          <a:noFill/>
          <a:ln w="12700">
            <a:noFill/>
            <a:miter lim="800000"/>
            <a:headEnd type="none" w="sm" len="sm"/>
            <a:tailEnd type="none" w="sm" len="sm"/>
          </a:ln>
          <a:effectLst/>
        </p:spPr>
        <p:txBody>
          <a:bodyPr vert="horz" wrap="square" lIns="182844" tIns="146274" rIns="182844" bIns="146274" numCol="1" anchor="t" anchorCtr="0" compatLnSpc="1">
            <a:prstTxWarp prst="textNoShape">
              <a:avLst/>
            </a:prstTxWarp>
            <a:spAutoFit/>
          </a:bodyPr>
          <a:lstStyle/>
          <a:p>
            <a:pPr defTabSz="932107"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07"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2"/>
            <a:ext cx="3288506" cy="704445"/>
          </a:xfrm>
          <a:prstGeom prst="rect">
            <a:avLst/>
          </a:prstGeom>
        </p:spPr>
      </p:pic>
    </p:spTree>
    <p:extLst>
      <p:ext uri="{BB962C8B-B14F-4D97-AF65-F5344CB8AC3E}">
        <p14:creationId xmlns:p14="http://schemas.microsoft.com/office/powerpoint/2010/main" val="149950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Understand context</a:t>
            </a:r>
            <a:endParaRPr lang="en-US" sz="4000" dirty="0">
              <a:gradFill>
                <a:gsLst>
                  <a:gs pos="0">
                    <a:srgbClr val="FFFFFF"/>
                  </a:gs>
                  <a:gs pos="100000">
                    <a:srgbClr val="FFFFFF"/>
                  </a:gs>
                </a:gsLst>
                <a:lin ang="5400000" scaled="0"/>
              </a:gradFill>
            </a:endParaRPr>
          </a:p>
        </p:txBody>
      </p:sp>
      <p:sp>
        <p:nvSpPr>
          <p:cNvPr id="9" name="Rectangle 8"/>
          <p:cNvSpPr/>
          <p:nvPr/>
        </p:nvSpPr>
        <p:spPr bwMode="auto">
          <a:xfrm>
            <a:off x="3967259" y="2323287"/>
            <a:ext cx="3473689" cy="3269476"/>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Identify value</a:t>
            </a:r>
            <a:endParaRPr lang="en-US" sz="4000" dirty="0">
              <a:gradFill>
                <a:gsLst>
                  <a:gs pos="0">
                    <a:srgbClr val="FFFFFF"/>
                  </a:gs>
                  <a:gs pos="100000">
                    <a:srgbClr val="FFFFFF"/>
                  </a:gs>
                </a:gsLst>
                <a:lin ang="5400000" scaled="0"/>
              </a:gradFill>
            </a:endParaRPr>
          </a:p>
        </p:txBody>
      </p:sp>
      <p:sp>
        <p:nvSpPr>
          <p:cNvPr id="10" name="Rectangle 9"/>
          <p:cNvSpPr/>
          <p:nvPr/>
        </p:nvSpPr>
        <p:spPr bwMode="auto">
          <a:xfrm>
            <a:off x="7552170" y="2319725"/>
            <a:ext cx="3473689" cy="3269476"/>
          </a:xfrm>
          <a:prstGeom prst="rect">
            <a:avLst/>
          </a:prstGeom>
          <a:solidFill>
            <a:srgbClr val="007C2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Create buy-in</a:t>
            </a:r>
            <a:endParaRPr lang="en-US" sz="4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9988086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Understand context</a:t>
            </a:r>
            <a:endParaRPr lang="en-US" sz="4000" dirty="0">
              <a:gradFill>
                <a:gsLst>
                  <a:gs pos="0">
                    <a:srgbClr val="FFFFFF"/>
                  </a:gs>
                  <a:gs pos="100000">
                    <a:srgbClr val="FFFFFF"/>
                  </a:gs>
                </a:gsLst>
                <a:lin ang="5400000" scaled="0"/>
              </a:gradFill>
            </a:endParaRPr>
          </a:p>
        </p:txBody>
      </p:sp>
      <p:grpSp>
        <p:nvGrpSpPr>
          <p:cNvPr id="7" name="Group 6"/>
          <p:cNvGrpSpPr/>
          <p:nvPr/>
        </p:nvGrpSpPr>
        <p:grpSpPr>
          <a:xfrm>
            <a:off x="3551237" y="1135054"/>
            <a:ext cx="4419600" cy="4114807"/>
            <a:chOff x="4237037" y="2182046"/>
            <a:chExt cx="2667000" cy="2534416"/>
          </a:xfrm>
          <a:solidFill>
            <a:srgbClr val="EB3C00"/>
          </a:solidFill>
        </p:grpSpPr>
        <p:sp>
          <p:nvSpPr>
            <p:cNvPr id="11" name="Rounded Rectangle 10"/>
            <p:cNvSpPr/>
            <p:nvPr/>
          </p:nvSpPr>
          <p:spPr bwMode="auto">
            <a:xfrm>
              <a:off x="4512923" y="2182046"/>
              <a:ext cx="2391114"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Where are we?</a:t>
              </a:r>
            </a:p>
          </p:txBody>
        </p:sp>
        <p:sp>
          <p:nvSpPr>
            <p:cNvPr id="12" name="Isosceles Triangle 11"/>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4347485" y="2052629"/>
            <a:ext cx="4786435" cy="3648731"/>
            <a:chOff x="4237037" y="2182046"/>
            <a:chExt cx="3207415" cy="2534416"/>
          </a:xfrm>
          <a:solidFill>
            <a:srgbClr val="00188F"/>
          </a:solidFill>
        </p:grpSpPr>
        <p:sp>
          <p:nvSpPr>
            <p:cNvPr id="15" name="Rounded Rectangle 14"/>
            <p:cNvSpPr/>
            <p:nvPr/>
          </p:nvSpPr>
          <p:spPr bwMode="auto">
            <a:xfrm>
              <a:off x="4512923" y="2182046"/>
              <a:ext cx="2931529"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What’s involved?</a:t>
              </a:r>
            </a:p>
          </p:txBody>
        </p:sp>
        <p:sp>
          <p:nvSpPr>
            <p:cNvPr id="16" name="Isosceles Triangle 15"/>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7" name="Group 16"/>
          <p:cNvGrpSpPr/>
          <p:nvPr/>
        </p:nvGrpSpPr>
        <p:grpSpPr>
          <a:xfrm>
            <a:off x="5306369" y="3116262"/>
            <a:ext cx="5560067" cy="3079037"/>
            <a:chOff x="4237037" y="2182046"/>
            <a:chExt cx="4637056" cy="2534416"/>
          </a:xfrm>
          <a:solidFill>
            <a:srgbClr val="007C2B"/>
          </a:solidFill>
        </p:grpSpPr>
        <p:sp>
          <p:nvSpPr>
            <p:cNvPr id="18" name="Rounded Rectangle 17"/>
            <p:cNvSpPr/>
            <p:nvPr/>
          </p:nvSpPr>
          <p:spPr bwMode="auto">
            <a:xfrm>
              <a:off x="4512922" y="2182046"/>
              <a:ext cx="4361171" cy="2279437"/>
            </a:xfrm>
            <a:prstGeom prst="roundRect">
              <a:avLst>
                <a:gd name="adj" fmla="val 73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How do people think?</a:t>
              </a:r>
            </a:p>
          </p:txBody>
        </p:sp>
        <p:sp>
          <p:nvSpPr>
            <p:cNvPr id="19" name="Isosceles Triangle 18"/>
            <p:cNvSpPr/>
            <p:nvPr/>
          </p:nvSpPr>
          <p:spPr bwMode="auto">
            <a:xfrm rot="19876235">
              <a:off x="4237037" y="3843840"/>
              <a:ext cx="969941" cy="87262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7380006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8" name="Rectangle 7"/>
          <p:cNvSpPr/>
          <p:nvPr/>
        </p:nvSpPr>
        <p:spPr bwMode="auto">
          <a:xfrm>
            <a:off x="382348" y="2323287"/>
            <a:ext cx="3473689" cy="3269476"/>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Understand context</a:t>
            </a:r>
            <a:endParaRPr lang="en-US" sz="4000" dirty="0">
              <a:gradFill>
                <a:gsLst>
                  <a:gs pos="0">
                    <a:srgbClr val="FFFFFF"/>
                  </a:gs>
                  <a:gs pos="100000">
                    <a:srgbClr val="FFFFFF"/>
                  </a:gs>
                </a:gsLst>
                <a:lin ang="5400000" scaled="0"/>
              </a:gradFill>
            </a:endParaRPr>
          </a:p>
        </p:txBody>
      </p:sp>
      <p:sp>
        <p:nvSpPr>
          <p:cNvPr id="9" name="Rectangle 8"/>
          <p:cNvSpPr/>
          <p:nvPr/>
        </p:nvSpPr>
        <p:spPr bwMode="auto">
          <a:xfrm>
            <a:off x="3967259" y="2323287"/>
            <a:ext cx="3473689" cy="3269476"/>
          </a:xfrm>
          <a:prstGeom prst="rect">
            <a:avLst/>
          </a:prstGeom>
          <a:solidFill>
            <a:srgbClr val="00188F">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Identify value</a:t>
            </a:r>
            <a:endParaRPr lang="en-US" sz="4000" dirty="0">
              <a:gradFill>
                <a:gsLst>
                  <a:gs pos="0">
                    <a:srgbClr val="FFFFFF"/>
                  </a:gs>
                  <a:gs pos="100000">
                    <a:srgbClr val="FFFFFF"/>
                  </a:gs>
                </a:gsLst>
                <a:lin ang="5400000" scaled="0"/>
              </a:gradFill>
            </a:endParaRPr>
          </a:p>
        </p:txBody>
      </p:sp>
      <p:sp>
        <p:nvSpPr>
          <p:cNvPr id="10" name="Rectangle 9"/>
          <p:cNvSpPr/>
          <p:nvPr/>
        </p:nvSpPr>
        <p:spPr bwMode="auto">
          <a:xfrm>
            <a:off x="7552170" y="2319725"/>
            <a:ext cx="3473689" cy="3269476"/>
          </a:xfrm>
          <a:prstGeom prst="rect">
            <a:avLst/>
          </a:prstGeom>
          <a:solidFill>
            <a:srgbClr val="007C2B">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t" anchorCtr="0" compatLnSpc="1">
            <a:prstTxWarp prst="textNoShape">
              <a:avLst/>
            </a:prstTxWarp>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rPr>
              <a:t>Create buy-in</a:t>
            </a:r>
            <a:endParaRPr lang="en-US" sz="4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265748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Adam Levithan</External_x0020_Speaker>
    <Session_x0020_Code xmlns="2295e2e7-0eeb-498e-8716-217bb2ee6ee3">SPC157</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Adam Levithan </Speaker>
    <AverageRating xmlns="http://schemas.microsoft.com/sharepoint/v3" xsi:nil="true"/>
  </documentManagement>
</p:properties>
</file>

<file path=customXml/itemProps1.xml><?xml version="1.0" encoding="utf-8"?>
<ds:datastoreItem xmlns:ds="http://schemas.openxmlformats.org/officeDocument/2006/customXml" ds:itemID="{3A4EB2D1-1DA2-4A06-ACDC-E1FB1A2A92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032d541b-1b4e-4d91-93c7-b10533c52f73"/>
    <ds:schemaRef ds:uri="http://schemas.microsoft.com/office/2006/documentManagement/types"/>
    <ds:schemaRef ds:uri="http://schemas.openxmlformats.org/package/2006/metadata/core-properties"/>
    <ds:schemaRef ds:uri="http://schemas.microsoft.com/office/2006/metadata/properties"/>
    <ds:schemaRef ds:uri="http://purl.org/dc/elements/1.1/"/>
    <ds:schemaRef ds:uri="http://www.w3.org/XML/1998/namespace"/>
    <ds:schemaRef ds:uri="http://purl.org/dc/terms/"/>
    <ds:schemaRef ds:uri="http://purl.org/dc/dcmitype/"/>
    <ds:schemaRef ds:uri="http://schemas.microsoft.com/office/infopath/2007/PartnerControls"/>
    <ds:schemaRef ds:uri="230e9df3-be65-4c73-a93b-d1236ebd677e"/>
    <ds:schemaRef ds:uri="2295e2e7-0eeb-498e-8716-217bb2ee6ee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2953</TotalTime>
  <Words>2337</Words>
  <Application>Microsoft Office PowerPoint</Application>
  <PresentationFormat>Custom</PresentationFormat>
  <Paragraphs>491</Paragraphs>
  <Slides>67</Slides>
  <Notes>9</Notes>
  <HiddenSlides>0</HiddenSlides>
  <MMClips>0</MMClips>
  <ScaleCrop>false</ScaleCrop>
  <HeadingPairs>
    <vt:vector size="4" baseType="variant">
      <vt:variant>
        <vt:lpstr>Theme</vt:lpstr>
      </vt:variant>
      <vt:variant>
        <vt:i4>4</vt:i4>
      </vt:variant>
      <vt:variant>
        <vt:lpstr>Slide Titles</vt:lpstr>
      </vt:variant>
      <vt:variant>
        <vt:i4>67</vt:i4>
      </vt:variant>
    </vt:vector>
  </HeadingPairs>
  <TitlesOfParts>
    <vt:vector size="71" baseType="lpstr">
      <vt:lpstr>5-30072_SPC2012_Business_Template_16x9</vt:lpstr>
      <vt:lpstr>5-30072_SPC2012_Business_Template_16x9_Light</vt:lpstr>
      <vt:lpstr>SPC2012_Business_Template_16x9</vt:lpstr>
      <vt:lpstr>1_5-30072_SPC2012_Business_Template_16x9_Light</vt:lpstr>
      <vt:lpstr>PowerPoint Presentation</vt:lpstr>
      <vt:lpstr>Achieving Organizational Buy-in to Transform Your Enterprise</vt:lpstr>
      <vt:lpstr>Who Am I?</vt:lpstr>
      <vt:lpstr>A Brief Q/A Session</vt:lpstr>
      <vt:lpstr>PowerPoint Presentation</vt:lpstr>
      <vt:lpstr>Guidelines</vt:lpstr>
      <vt:lpstr>AGENDA</vt:lpstr>
      <vt:lpstr>AGENDA</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System of Record</vt:lpstr>
      <vt:lpstr>System of Record/System of Engagement</vt:lpstr>
      <vt:lpstr>System of Engagement</vt:lpstr>
      <vt:lpstr>PowerPoint Presentation</vt:lpstr>
      <vt:lpstr>PowerPoint Presentation</vt:lpstr>
      <vt:lpstr>PowerPoint Presentation</vt:lpstr>
      <vt:lpstr>PowerPoint Presentation</vt:lpstr>
      <vt:lpstr>PowerPoint Presentation</vt:lpstr>
      <vt:lpstr>AGENDA</vt:lpstr>
      <vt:lpstr>AGENDA</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AGENDA</vt:lpstr>
      <vt:lpstr>AGENDA</vt:lpstr>
      <vt:lpstr>AGENDA</vt:lpstr>
      <vt:lpstr>PowerPoint Presentation</vt:lpstr>
      <vt:lpstr>Map needs to organizations</vt:lpstr>
      <vt:lpstr>Map needs to organizations</vt:lpstr>
      <vt:lpstr>Map needs features</vt:lpstr>
      <vt:lpstr>Map needs features</vt:lpstr>
      <vt:lpstr>PowerPoint Presentation</vt:lpstr>
      <vt:lpstr>Ideal Roadmap</vt:lpstr>
      <vt:lpstr>AGENDA</vt:lpstr>
      <vt:lpstr>AGENDA</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Achieving Organizational Buy-In</dc:title>
  <dc:subject>SharePoint Conference 2012</dc:subject>
  <dc:creator>Adam Levithan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127</cp:revision>
  <dcterms:created xsi:type="dcterms:W3CDTF">2012-10-21T14:14:41Z</dcterms:created>
  <dcterms:modified xsi:type="dcterms:W3CDTF">2012-12-05T23:49:25Z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